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Tahoma" panose="020B0604030504040204" pitchFamily="34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jTaeNvYRT1HCvb5y6r5mvRJbHm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13" name="Google Shape;51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9109b518e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9109b518e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g29109b518e6_0_2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9109b518e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9109b518e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g29109b518e6_0_3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49" name="Google Shape;54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9109b518e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9109b518e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g29109b518e6_0_4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9109b518e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29109b518e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g29109b518e6_0_5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9109b518e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9109b518e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g29109b518e6_0_6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9109b518e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9109b518e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g29109b518e6_0_7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9109b518e6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9109b518e6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g29109b518e6_0_8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9109b518e6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9109b518e6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g29109b518e6_0_8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9109b518e6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9109b518e6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g29109b518e6_0_9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9109b518e6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29109b518e6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g29109b518e6_0_10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9109b518e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29109b518e6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g29109b518e6_0_11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12" name="Google Shape;4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22" name="Google Shape;4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9109b518e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9109b518e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g29109b518e6_0_1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9109b518e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38" name="Google Shape;438;g29109b518e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g29109b518e6_0_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65" name="Google Shape;46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)1. </a:t>
            </a:r>
            <a:endParaRPr/>
          </a:p>
        </p:txBody>
      </p:sp>
      <p:sp>
        <p:nvSpPr>
          <p:cNvPr id="466" name="Google Shape;466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56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69" name="Google Shape;169;p17"/>
          <p:cNvSpPr txBox="1">
            <a:spLocks noGrp="1"/>
          </p:cNvSpPr>
          <p:nvPr>
            <p:ph type="dt" idx="10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2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78" name="Google Shape;378;p2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>
            <a:endParaRPr/>
          </a:p>
        </p:txBody>
      </p:sp>
      <p:sp>
        <p:nvSpPr>
          <p:cNvPr id="379" name="Google Shape;379;p2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80" name="Google Shape;380;p2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>
            <a:endParaRPr/>
          </a:p>
        </p:txBody>
      </p:sp>
      <p:sp>
        <p:nvSpPr>
          <p:cNvPr id="381" name="Google Shape;381;p27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2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28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>
            <a:endParaRPr/>
          </a:p>
        </p:txBody>
      </p:sp>
      <p:sp>
        <p:nvSpPr>
          <p:cNvPr id="387" name="Google Shape;387;p2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>
            <a:endParaRPr/>
          </a:p>
        </p:txBody>
      </p:sp>
      <p:sp>
        <p:nvSpPr>
          <p:cNvPr id="388" name="Google Shape;388;p28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2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>
            <a:endParaRPr/>
          </a:p>
        </p:txBody>
      </p:sp>
      <p:sp>
        <p:nvSpPr>
          <p:cNvPr id="394" name="Google Shape;394;p29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2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32" name="Google Shape;332;p19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1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" type="objOnly">
  <p:cSld name="OBJECT_ONLY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50" cy="587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37" name="Google Shape;337;p20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>
            <a:spLocks noGrp="1"/>
          </p:cNvSpPr>
          <p:nvPr>
            <p:ph type="title"/>
          </p:nvPr>
        </p:nvSpPr>
        <p:spPr>
          <a:xfrm rot="5400000">
            <a:off x="4839494" y="2096294"/>
            <a:ext cx="5870575" cy="213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21"/>
          <p:cNvSpPr txBox="1">
            <a:spLocks noGrp="1"/>
          </p:cNvSpPr>
          <p:nvPr>
            <p:ph type="body" idx="1"/>
          </p:nvPr>
        </p:nvSpPr>
        <p:spPr>
          <a:xfrm rot="5400000">
            <a:off x="492919" y="37306"/>
            <a:ext cx="5870575" cy="625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43" name="Google Shape;343;p21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2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22"/>
          <p:cNvSpPr txBox="1">
            <a:spLocks noGrp="1"/>
          </p:cNvSpPr>
          <p:nvPr>
            <p:ph type="body" idx="1"/>
          </p:nvPr>
        </p:nvSpPr>
        <p:spPr>
          <a:xfrm rot="5400000">
            <a:off x="2322513" y="-420687"/>
            <a:ext cx="4498975" cy="85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49" name="Google Shape;349;p22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2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56" name="Google Shape;356;p23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1160" algn="l">
              <a:spcBef>
                <a:spcPts val="640"/>
              </a:spcBef>
              <a:spcAft>
                <a:spcPts val="0"/>
              </a:spcAft>
              <a:buSzPts val="2560"/>
              <a:buChar char="►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50519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marL="2286000" lvl="4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5pPr>
            <a:lvl6pPr marL="2743200" lvl="5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6pPr>
            <a:lvl7pPr marL="3200400" lvl="6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7pPr>
            <a:lvl8pPr marL="3657600" lvl="7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8pPr>
            <a:lvl9pPr marL="4114800" lvl="8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9pPr>
          </a:lstStyle>
          <a:p>
            <a:endParaRPr/>
          </a:p>
        </p:txBody>
      </p:sp>
      <p:sp>
        <p:nvSpPr>
          <p:cNvPr id="362" name="Google Shape;362;p2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63" name="Google Shape;363;p24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2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2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5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2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2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26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2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2" name="Google Shape;12;p16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2110" extrusionOk="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16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366" extrusionOk="0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" name="Google Shape;14;p16"/>
              <p:cNvSpPr/>
              <p:nvPr/>
            </p:nvSpPr>
            <p:spPr>
              <a:xfrm>
                <a:off x="20" y="1069"/>
                <a:ext cx="5732" cy="3107"/>
              </a:xfrm>
              <a:custGeom>
                <a:avLst/>
                <a:gdLst/>
                <a:ahLst/>
                <a:cxnLst/>
                <a:rect l="l" t="t" r="r" b="b"/>
                <a:pathLst>
                  <a:path w="5732" h="3107" extrusionOk="0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" name="Google Shape;15;p16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2760" extrusionOk="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16"/>
              <p:cNvSpPr/>
              <p:nvPr/>
            </p:nvSpPr>
            <p:spPr>
              <a:xfrm>
                <a:off x="4840" y="984"/>
                <a:ext cx="790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189" extrusionOk="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" name="Google Shape;17;p16"/>
              <p:cNvSpPr/>
              <p:nvPr/>
            </p:nvSpPr>
            <p:spPr>
              <a:xfrm>
                <a:off x="5173" y="896"/>
                <a:ext cx="579" cy="1117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17" extrusionOk="0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" name="Google Shape;18;p16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396" extrusionOk="0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" name="Google Shape;19;p16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49" extrusionOk="0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" name="Google Shape;20;p16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810" extrusionOk="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" name="Google Shape;21;p16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788" extrusionOk="0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" name="Google Shape;22;p16"/>
              <p:cNvSpPr/>
              <p:nvPr/>
            </p:nvSpPr>
            <p:spPr>
              <a:xfrm>
                <a:off x="5443" y="922"/>
                <a:ext cx="319" cy="854"/>
              </a:xfrm>
              <a:custGeom>
                <a:avLst/>
                <a:gdLst/>
                <a:ahLst/>
                <a:cxnLst/>
                <a:rect l="l" t="t" r="r" b="b"/>
                <a:pathLst>
                  <a:path w="319" h="854" extrusionOk="0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" name="Google Shape;23;p16"/>
              <p:cNvSpPr/>
              <p:nvPr/>
            </p:nvSpPr>
            <p:spPr>
              <a:xfrm>
                <a:off x="4954" y="3568"/>
                <a:ext cx="646" cy="39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392" extrusionOk="0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" name="Google Shape;24;p16"/>
              <p:cNvSpPr/>
              <p:nvPr/>
            </p:nvSpPr>
            <p:spPr>
              <a:xfrm>
                <a:off x="50" y="2400"/>
                <a:ext cx="2736" cy="192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1920" extrusionOk="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5" name="Google Shape;25;p16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26" name="Google Shape;26;p16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" name="Google Shape;27;p16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" name="Google Shape;28;p16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" name="Google Shape;29;p16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" name="Google Shape;30;p16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" name="Google Shape;31;p16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" name="Google Shape;32;p16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" name="Google Shape;33;p16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" name="Google Shape;34;p16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" name="Google Shape;35;p16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" name="Google Shape;36;p16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" name="Google Shape;37;p16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" name="Google Shape;38;p16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" name="Google Shape;39;p16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" name="Google Shape;40;p16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" name="Google Shape;41;p16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" name="Google Shape;42;p16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" name="Google Shape;43;p16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" name="Google Shape;44;p16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" name="Google Shape;45;p16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" name="Google Shape;46;p16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" name="Google Shape;47;p16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" name="Google Shape;48;p16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" name="Google Shape;49;p16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" name="Google Shape;50;p16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" name="Google Shape;51;p16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" name="Google Shape;52;p16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" name="Google Shape;53;p16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" name="Google Shape;54;p16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" name="Google Shape;55;p16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" name="Google Shape;56;p16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" name="Google Shape;57;p16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8" name="Google Shape;58;p16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9" name="Google Shape;59;p16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0" name="Google Shape;60;p16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1" name="Google Shape;61;p16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2" name="Google Shape;62;p16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3" name="Google Shape;63;p16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4" name="Google Shape;64;p16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5" name="Google Shape;65;p16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6" name="Google Shape;66;p16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7" name="Google Shape;67;p16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8" name="Google Shape;68;p16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" name="Google Shape;69;p16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0" name="Google Shape;70;p16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1" name="Google Shape;71;p16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2" name="Google Shape;72;p16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3" name="Google Shape;73;p16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4" name="Google Shape;74;p16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5" name="Google Shape;75;p16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6" name="Google Shape;76;p16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7" name="Google Shape;77;p16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8" name="Google Shape;78;p16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" name="Google Shape;79;p16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" name="Google Shape;80;p16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" name="Google Shape;81;p16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" name="Google Shape;82;p16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" name="Google Shape;83;p16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4" name="Google Shape;84;p16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5" name="Google Shape;85;p16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" name="Google Shape;86;p16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7" name="Google Shape;87;p16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8" name="Google Shape;88;p16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9" name="Google Shape;89;p16"/>
              <p:cNvSpPr/>
              <p:nvPr/>
            </p:nvSpPr>
            <p:spPr>
              <a:xfrm>
                <a:off x="486" y="2563"/>
                <a:ext cx="180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0" name="Google Shape;90;p16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" name="Google Shape;91;p16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2" name="Google Shape;92;p16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3" name="Google Shape;93;p16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4" name="Google Shape;94;p16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5" name="Google Shape;95;p16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6" name="Google Shape;96;p16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7" name="Google Shape;97;p16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" name="Google Shape;98;p16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9" name="Google Shape;99;p16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0" name="Google Shape;100;p16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1" name="Google Shape;101;p16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2" name="Google Shape;102;p16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3" name="Google Shape;103;p16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4" name="Google Shape;104;p16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5" name="Google Shape;105;p16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6" name="Google Shape;106;p16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7" name="Google Shape;107;p16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8" name="Google Shape;108;p16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9" name="Google Shape;109;p16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0" name="Google Shape;110;p16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" name="Google Shape;111;p16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2" name="Google Shape;112;p16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3" name="Google Shape;113;p16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4" name="Google Shape;114;p16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5" name="Google Shape;115;p16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6" name="Google Shape;116;p16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7" name="Google Shape;117;p16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8" name="Google Shape;118;p16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" name="Google Shape;119;p16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" name="Google Shape;120;p16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" name="Google Shape;121;p16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" name="Google Shape;122;p16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" name="Google Shape;123;p16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" name="Google Shape;124;p16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" name="Google Shape;125;p16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" name="Google Shape;126;p16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" name="Google Shape;127;p16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" name="Google Shape;128;p16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" name="Google Shape;129;p16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" name="Google Shape;130;p16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" name="Google Shape;131;p16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" name="Google Shape;132;p16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" name="Google Shape;133;p16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" name="Google Shape;134;p16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" name="Google Shape;135;p16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" name="Google Shape;136;p16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" name="Google Shape;137;p16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" name="Google Shape;138;p16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9" name="Google Shape;139;p16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0" name="Google Shape;140;p16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1" name="Google Shape;141;p16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2" name="Google Shape;142;p16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3" name="Google Shape;143;p16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4" name="Google Shape;144;p16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5" name="Google Shape;145;p16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6" name="Google Shape;146;p16"/>
              <p:cNvSpPr/>
              <p:nvPr/>
            </p:nvSpPr>
            <p:spPr>
              <a:xfrm>
                <a:off x="850" y="3136"/>
                <a:ext cx="204" cy="12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20" extrusionOk="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>
                <a:off x="19" y="2722"/>
                <a:ext cx="90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78" extrusionOk="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>
                <a:off x="97" y="2651"/>
                <a:ext cx="101" cy="8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89" extrusionOk="0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677" y="3502"/>
                <a:ext cx="8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83" h="78" extrusionOk="0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>
                <a:off x="940" y="2782"/>
                <a:ext cx="90" cy="72"/>
              </a:xfrm>
              <a:custGeom>
                <a:avLst/>
                <a:gdLst/>
                <a:ahLst/>
                <a:cxnLst/>
                <a:rect l="l" t="t" r="r" b="b"/>
                <a:pathLst>
                  <a:path w="90" h="72" extrusionOk="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>
                <a:off x="898" y="2716"/>
                <a:ext cx="90" cy="8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4" extrusionOk="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2" name="Google Shape;152;p16"/>
              <p:cNvSpPr/>
              <p:nvPr/>
            </p:nvSpPr>
            <p:spPr>
              <a:xfrm>
                <a:off x="7" y="3837"/>
                <a:ext cx="6" cy="12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>
                <a:off x="7" y="2555"/>
                <a:ext cx="30" cy="48"/>
              </a:xfrm>
              <a:custGeom>
                <a:avLst/>
                <a:gdLst/>
                <a:ahLst/>
                <a:cxnLst/>
                <a:rect l="l" t="t" r="r" b="b"/>
                <a:pathLst>
                  <a:path w="30" h="48" extrusionOk="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>
                <a:off x="7" y="3843"/>
                <a:ext cx="3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36" h="66" extrusionOk="0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5" name="Google Shape;155;p16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6" name="Google Shape;156;p16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139" y="3573"/>
                <a:ext cx="144" cy="15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8" name="Google Shape;158;p16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235" y="2503"/>
                <a:ext cx="348" cy="1272"/>
              </a:xfrm>
              <a:custGeom>
                <a:avLst/>
                <a:gdLst/>
                <a:ahLst/>
                <a:cxnLst/>
                <a:rect l="l" t="t" r="r" b="b"/>
                <a:pathLst>
                  <a:path w="348" h="1272" extrusionOk="0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0" name="Google Shape;160;p16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05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dt" idx="10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8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74" name="Google Shape;174;p18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75" name="Google Shape;175;p18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2110" extrusionOk="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6" name="Google Shape;176;p18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366" extrusionOk="0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7" name="Google Shape;177;p18"/>
              <p:cNvSpPr/>
              <p:nvPr/>
            </p:nvSpPr>
            <p:spPr>
              <a:xfrm>
                <a:off x="20" y="1069"/>
                <a:ext cx="5732" cy="3107"/>
              </a:xfrm>
              <a:custGeom>
                <a:avLst/>
                <a:gdLst/>
                <a:ahLst/>
                <a:cxnLst/>
                <a:rect l="l" t="t" r="r" b="b"/>
                <a:pathLst>
                  <a:path w="5732" h="3107" extrusionOk="0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8" name="Google Shape;178;p18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2760" extrusionOk="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9" name="Google Shape;179;p18"/>
              <p:cNvSpPr/>
              <p:nvPr/>
            </p:nvSpPr>
            <p:spPr>
              <a:xfrm>
                <a:off x="4840" y="984"/>
                <a:ext cx="790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189" extrusionOk="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0" name="Google Shape;180;p18"/>
              <p:cNvSpPr/>
              <p:nvPr/>
            </p:nvSpPr>
            <p:spPr>
              <a:xfrm>
                <a:off x="5173" y="896"/>
                <a:ext cx="579" cy="1117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17" extrusionOk="0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1" name="Google Shape;181;p18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396" extrusionOk="0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2" name="Google Shape;182;p18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49" extrusionOk="0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3" name="Google Shape;183;p18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810" extrusionOk="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4" name="Google Shape;184;p18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788" extrusionOk="0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5" name="Google Shape;185;p18"/>
              <p:cNvSpPr/>
              <p:nvPr/>
            </p:nvSpPr>
            <p:spPr>
              <a:xfrm>
                <a:off x="5443" y="922"/>
                <a:ext cx="319" cy="854"/>
              </a:xfrm>
              <a:custGeom>
                <a:avLst/>
                <a:gdLst/>
                <a:ahLst/>
                <a:cxnLst/>
                <a:rect l="l" t="t" r="r" b="b"/>
                <a:pathLst>
                  <a:path w="319" h="854" extrusionOk="0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6" name="Google Shape;186;p18"/>
              <p:cNvSpPr/>
              <p:nvPr/>
            </p:nvSpPr>
            <p:spPr>
              <a:xfrm>
                <a:off x="4954" y="3568"/>
                <a:ext cx="646" cy="39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392" extrusionOk="0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7" name="Google Shape;187;p18"/>
              <p:cNvSpPr/>
              <p:nvPr/>
            </p:nvSpPr>
            <p:spPr>
              <a:xfrm>
                <a:off x="50" y="2400"/>
                <a:ext cx="2736" cy="192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1920" extrusionOk="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88" name="Google Shape;188;p18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189" name="Google Shape;189;p18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0" name="Google Shape;190;p18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1" name="Google Shape;191;p18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2" name="Google Shape;192;p18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3" name="Google Shape;193;p18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4" name="Google Shape;194;p18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5" name="Google Shape;195;p18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6" name="Google Shape;196;p18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7" name="Google Shape;197;p18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8" name="Google Shape;198;p18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9" name="Google Shape;199;p18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0" name="Google Shape;200;p18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1" name="Google Shape;201;p18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2" name="Google Shape;202;p18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3" name="Google Shape;203;p18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4" name="Google Shape;204;p18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5" name="Google Shape;205;p18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6" name="Google Shape;206;p18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7" name="Google Shape;207;p18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8" name="Google Shape;208;p18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9" name="Google Shape;209;p18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0" name="Google Shape;210;p18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1" name="Google Shape;211;p18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2" name="Google Shape;212;p18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3" name="Google Shape;213;p18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4" name="Google Shape;214;p18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5" name="Google Shape;215;p18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6" name="Google Shape;216;p18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7" name="Google Shape;217;p18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8" name="Google Shape;218;p18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9" name="Google Shape;219;p18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0" name="Google Shape;220;p18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1" name="Google Shape;221;p18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2" name="Google Shape;222;p18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3" name="Google Shape;223;p18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4" name="Google Shape;224;p18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5" name="Google Shape;225;p18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6" name="Google Shape;226;p18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7" name="Google Shape;227;p18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8" name="Google Shape;228;p18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9" name="Google Shape;229;p18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0" name="Google Shape;230;p18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1" name="Google Shape;231;p18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2" name="Google Shape;232;p18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3" name="Google Shape;233;p18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4" name="Google Shape;234;p18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5" name="Google Shape;235;p18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6" name="Google Shape;236;p18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7" name="Google Shape;237;p18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8" name="Google Shape;238;p18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9" name="Google Shape;239;p18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0" name="Google Shape;240;p18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1" name="Google Shape;241;p18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2" name="Google Shape;242;p18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3" name="Google Shape;243;p18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4" name="Google Shape;244;p18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5" name="Google Shape;245;p18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6" name="Google Shape;246;p18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7" name="Google Shape;247;p18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" name="Google Shape;248;p18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" name="Google Shape;249;p18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0" name="Google Shape;250;p18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1" name="Google Shape;251;p18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" name="Google Shape;252;p18"/>
              <p:cNvSpPr/>
              <p:nvPr/>
            </p:nvSpPr>
            <p:spPr>
              <a:xfrm>
                <a:off x="486" y="2563"/>
                <a:ext cx="180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" name="Google Shape;253;p18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4" name="Google Shape;254;p18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" name="Google Shape;255;p18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" name="Google Shape;256;p18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7" name="Google Shape;257;p18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8" name="Google Shape;258;p18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" name="Google Shape;259;p18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" name="Google Shape;260;p18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1" name="Google Shape;261;p18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2" name="Google Shape;262;p18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3" name="Google Shape;263;p18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" name="Google Shape;264;p18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5" name="Google Shape;265;p18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6" name="Google Shape;266;p18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7" name="Google Shape;267;p18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" name="Google Shape;268;p18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9" name="Google Shape;269;p18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0" name="Google Shape;270;p18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1" name="Google Shape;271;p18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" name="Google Shape;272;p18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" name="Google Shape;273;p18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4" name="Google Shape;274;p18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" name="Google Shape;275;p18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6" name="Google Shape;276;p18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7" name="Google Shape;277;p18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8" name="Google Shape;278;p18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9" name="Google Shape;279;p18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0" name="Google Shape;280;p18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1" name="Google Shape;281;p18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" name="Google Shape;282;p18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" name="Google Shape;283;p18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" name="Google Shape;284;p18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5" name="Google Shape;285;p18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6" name="Google Shape;286;p18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7" name="Google Shape;287;p18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" name="Google Shape;288;p18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9" name="Google Shape;289;p18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0" name="Google Shape;290;p18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1" name="Google Shape;291;p18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" name="Google Shape;292;p18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" name="Google Shape;293;p18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4" name="Google Shape;294;p18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" name="Google Shape;295;p18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6" name="Google Shape;296;p18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7" name="Google Shape;297;p18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8" name="Google Shape;298;p18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" name="Google Shape;299;p18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" name="Google Shape;300;p18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1" name="Google Shape;301;p18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2" name="Google Shape;302;p18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3" name="Google Shape;303;p18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" name="Google Shape;304;p18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5" name="Google Shape;305;p18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6" name="Google Shape;306;p18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7" name="Google Shape;307;p18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" name="Google Shape;308;p18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9" name="Google Shape;309;p18"/>
              <p:cNvSpPr/>
              <p:nvPr/>
            </p:nvSpPr>
            <p:spPr>
              <a:xfrm>
                <a:off x="850" y="3136"/>
                <a:ext cx="204" cy="12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20" extrusionOk="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0" name="Google Shape;310;p18"/>
              <p:cNvSpPr/>
              <p:nvPr/>
            </p:nvSpPr>
            <p:spPr>
              <a:xfrm>
                <a:off x="19" y="2722"/>
                <a:ext cx="90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78" extrusionOk="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1" name="Google Shape;311;p18"/>
              <p:cNvSpPr/>
              <p:nvPr/>
            </p:nvSpPr>
            <p:spPr>
              <a:xfrm>
                <a:off x="97" y="2651"/>
                <a:ext cx="101" cy="8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89" extrusionOk="0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" name="Google Shape;312;p18"/>
              <p:cNvSpPr/>
              <p:nvPr/>
            </p:nvSpPr>
            <p:spPr>
              <a:xfrm>
                <a:off x="677" y="3502"/>
                <a:ext cx="8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83" h="78" extrusionOk="0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3" name="Google Shape;313;p18"/>
              <p:cNvSpPr/>
              <p:nvPr/>
            </p:nvSpPr>
            <p:spPr>
              <a:xfrm>
                <a:off x="940" y="2782"/>
                <a:ext cx="90" cy="72"/>
              </a:xfrm>
              <a:custGeom>
                <a:avLst/>
                <a:gdLst/>
                <a:ahLst/>
                <a:cxnLst/>
                <a:rect l="l" t="t" r="r" b="b"/>
                <a:pathLst>
                  <a:path w="90" h="72" extrusionOk="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4" name="Google Shape;314;p18"/>
              <p:cNvSpPr/>
              <p:nvPr/>
            </p:nvSpPr>
            <p:spPr>
              <a:xfrm>
                <a:off x="898" y="2716"/>
                <a:ext cx="90" cy="8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4" extrusionOk="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5" name="Google Shape;315;p18"/>
              <p:cNvSpPr/>
              <p:nvPr/>
            </p:nvSpPr>
            <p:spPr>
              <a:xfrm>
                <a:off x="7" y="3837"/>
                <a:ext cx="6" cy="12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6" name="Google Shape;316;p18"/>
              <p:cNvSpPr/>
              <p:nvPr/>
            </p:nvSpPr>
            <p:spPr>
              <a:xfrm>
                <a:off x="7" y="2555"/>
                <a:ext cx="30" cy="48"/>
              </a:xfrm>
              <a:custGeom>
                <a:avLst/>
                <a:gdLst/>
                <a:ahLst/>
                <a:cxnLst/>
                <a:rect l="l" t="t" r="r" b="b"/>
                <a:pathLst>
                  <a:path w="30" h="48" extrusionOk="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" name="Google Shape;317;p18"/>
              <p:cNvSpPr/>
              <p:nvPr/>
            </p:nvSpPr>
            <p:spPr>
              <a:xfrm>
                <a:off x="7" y="3843"/>
                <a:ext cx="3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36" h="66" extrusionOk="0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8" name="Google Shape;318;p18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9" name="Google Shape;319;p18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0" name="Google Shape;320;p18"/>
              <p:cNvSpPr/>
              <p:nvPr/>
            </p:nvSpPr>
            <p:spPr>
              <a:xfrm>
                <a:off x="139" y="3573"/>
                <a:ext cx="144" cy="15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" name="Google Shape;321;p18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" name="Google Shape;322;p18"/>
              <p:cNvSpPr/>
              <p:nvPr/>
            </p:nvSpPr>
            <p:spPr>
              <a:xfrm>
                <a:off x="235" y="2503"/>
                <a:ext cx="348" cy="1272"/>
              </a:xfrm>
              <a:custGeom>
                <a:avLst/>
                <a:gdLst/>
                <a:ahLst/>
                <a:cxnLst/>
                <a:rect l="l" t="t" r="r" b="b"/>
                <a:pathLst>
                  <a:path w="348" h="1272" extrusionOk="0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" name="Google Shape;323;p18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324" name="Google Shape;324;p1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5" name="Google Shape;325;p18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6" name="Google Shape;326;p1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7" name="Google Shape;327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28" name="Google Shape;328;p18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05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"/>
          <p:cNvSpPr txBox="1">
            <a:spLocks noGrp="1"/>
          </p:cNvSpPr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Tahoma"/>
              <a:buNone/>
            </a:pPr>
            <a:r>
              <a:rPr lang="en-US" sz="5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Полезные классы .Net </a:t>
            </a:r>
            <a:endParaRPr/>
          </a:p>
        </p:txBody>
      </p:sp>
      <p:sp>
        <p:nvSpPr>
          <p:cNvPr id="402" name="Google Shape;402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56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0" name="Google Shape;480;p8"/>
          <p:cNvSpPr txBox="1">
            <a:spLocks noGrp="1"/>
          </p:cNvSpPr>
          <p:nvPr>
            <p:ph type="body" idx="1"/>
          </p:nvPr>
        </p:nvSpPr>
        <p:spPr>
          <a:xfrm>
            <a:off x="49212" y="252412"/>
            <a:ext cx="9094787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статические свойства Now, Today, UtcNow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методы для увеличения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Сравнения и аддитивные операции</a:t>
            </a:r>
            <a:endParaRPr/>
          </a:p>
        </p:txBody>
      </p:sp>
      <p:sp>
        <p:nvSpPr>
          <p:cNvPr id="481" name="Google Shape;481;p8"/>
          <p:cNvSpPr txBox="1"/>
          <p:nvPr/>
        </p:nvSpPr>
        <p:spPr>
          <a:xfrm>
            <a:off x="150812" y="2212975"/>
            <a:ext cx="8842375" cy="39703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dt = DateTime.Today;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текущая дата (без времени)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Console.WriteLine(dt.Month);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текущий месяц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Console.WriteLine(dt.DayOfWeek);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и день недели </a:t>
            </a:r>
            <a:endParaRPr sz="2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modDt = dt.AddDays(-3.8);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endParaRPr sz="2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Console.WriteLine(modDt);</a:t>
            </a:r>
            <a:endParaRPr/>
          </a:p>
        </p:txBody>
      </p:sp>
      <p:pic>
        <p:nvPicPr>
          <p:cNvPr id="482" name="Google Shape;48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8262" y="5527675"/>
            <a:ext cx="3927475" cy="1309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75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DateTimeOffset</a:t>
            </a:r>
            <a:endParaRPr/>
          </a:p>
        </p:txBody>
      </p:sp>
      <p:sp>
        <p:nvSpPr>
          <p:cNvPr id="488" name="Google Shape;488;p9"/>
          <p:cNvSpPr txBox="1">
            <a:spLocks noGrp="1"/>
          </p:cNvSpPr>
          <p:nvPr>
            <p:ph type="body" idx="1"/>
          </p:nvPr>
        </p:nvSpPr>
        <p:spPr>
          <a:xfrm>
            <a:off x="301625" y="9858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хранит смещение всемирного координированного времени (UTC offset), - возможность правильно сравнивать даты разных часовых поясов </a:t>
            </a:r>
            <a:endParaRPr/>
          </a:p>
        </p:txBody>
      </p:sp>
      <p:sp>
        <p:nvSpPr>
          <p:cNvPr id="489" name="Google Shape;489;p9"/>
          <p:cNvSpPr txBox="1"/>
          <p:nvPr/>
        </p:nvSpPr>
        <p:spPr>
          <a:xfrm>
            <a:off x="301625" y="3235325"/>
            <a:ext cx="8675687" cy="15700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nsolas"/>
              <a:buNone/>
            </a:pPr>
            <a:r>
              <a:rPr lang="en-US" sz="32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32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dtf = </a:t>
            </a:r>
            <a:r>
              <a:rPr lang="en-US" sz="32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32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DateTime(2019, 12, 11);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nsolas"/>
              <a:buNone/>
            </a:pPr>
            <a:r>
              <a:rPr lang="en-US" sz="32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32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dto = </a:t>
            </a:r>
            <a:r>
              <a:rPr lang="en-US" sz="32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32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DateTimeOffset(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dtf, TimeSpan.FromHours(-6));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75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Преобразование информации</a:t>
            </a:r>
            <a:endParaRPr/>
          </a:p>
        </p:txBody>
      </p:sp>
      <p:sp>
        <p:nvSpPr>
          <p:cNvPr id="495" name="Google Shape;495;p10"/>
          <p:cNvSpPr txBox="1">
            <a:spLocks noGrp="1"/>
          </p:cNvSpPr>
          <p:nvPr>
            <p:ph type="body" idx="1"/>
          </p:nvPr>
        </p:nvSpPr>
        <p:spPr>
          <a:xfrm>
            <a:off x="301625" y="11969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Статический класс System.Convert - взаимные преобразования данных базовых типов (числовые типы, bool, string и DateTime)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Возможные исключения - InvalidCastException, FormatException, OverflowException</a:t>
            </a:r>
            <a:endParaRPr/>
          </a:p>
        </p:txBody>
      </p:sp>
      <p:sp>
        <p:nvSpPr>
          <p:cNvPr id="496" name="Google Shape;496;p10"/>
          <p:cNvSpPr txBox="1"/>
          <p:nvPr/>
        </p:nvSpPr>
        <p:spPr>
          <a:xfrm>
            <a:off x="336550" y="4076700"/>
            <a:ext cx="8642350" cy="23082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= Convert.ToByte(</a:t>
            </a:r>
            <a:r>
              <a:rPr lang="en-US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"100"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-US" sz="24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x = 100</a:t>
            </a: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= Convert.ToBoolean(25);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US" sz="24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y = true </a:t>
            </a: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z = Convert.ToInt32(DateTime.Now);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InvalidCastException </a:t>
            </a:r>
            <a:endParaRPr/>
          </a:p>
        </p:txBody>
      </p:sp>
      <p:sp>
        <p:nvSpPr>
          <p:cNvPr id="497" name="Google Shape;497;p10"/>
          <p:cNvSpPr txBox="1"/>
          <p:nvPr/>
        </p:nvSpPr>
        <p:spPr>
          <a:xfrm>
            <a:off x="6091237" y="3833812"/>
            <a:ext cx="3078162" cy="12001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методы вида ToИмяТипа(), где ИмяТипа является именем CLR для базовых типов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3" name="Google Shape;503;p11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Все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базовые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типы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явным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образом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реализуют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интерфейс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System.Iconvertible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набор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методов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вида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ToИмяТипа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(),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где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ИмяТипа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имя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CLR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базовых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типов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2"/>
          <p:cNvSpPr txBox="1">
            <a:spLocks noGrp="1"/>
          </p:cNvSpPr>
          <p:nvPr>
            <p:ph type="title"/>
          </p:nvPr>
        </p:nvSpPr>
        <p:spPr>
          <a:xfrm>
            <a:off x="301625" y="152400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Статический класс System.BitConverter </a:t>
            </a:r>
            <a:endParaRPr/>
          </a:p>
        </p:txBody>
      </p:sp>
      <p:sp>
        <p:nvSpPr>
          <p:cNvPr id="509" name="Google Shape;509;p1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содержит набор методов для преобразования переменной числового или булевого типа в массив байт, а также методы обратного преобразования</a:t>
            </a:r>
            <a:endParaRPr/>
          </a:p>
        </p:txBody>
      </p:sp>
      <p:sp>
        <p:nvSpPr>
          <p:cNvPr id="510" name="Google Shape;510;p12"/>
          <p:cNvSpPr txBox="1"/>
          <p:nvPr/>
        </p:nvSpPr>
        <p:spPr>
          <a:xfrm>
            <a:off x="179387" y="3849687"/>
            <a:ext cx="8640762" cy="138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data = BitConverter.GetBytes(1099);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endParaRPr sz="2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= BitConverter.ToInt32(data, 0);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Класс CultureInfo</a:t>
            </a:r>
            <a:endParaRPr/>
          </a:p>
        </p:txBody>
      </p:sp>
      <p:sp>
        <p:nvSpPr>
          <p:cNvPr id="517" name="Google Shape;517;p13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поставщик формата</a:t>
            </a:r>
            <a:endParaRPr/>
          </a:p>
        </p:txBody>
      </p:sp>
      <p:sp>
        <p:nvSpPr>
          <p:cNvPr id="518" name="Google Shape;518;p13"/>
          <p:cNvSpPr txBox="1"/>
          <p:nvPr/>
        </p:nvSpPr>
        <p:spPr>
          <a:xfrm>
            <a:off x="150812" y="2492375"/>
            <a:ext cx="8842375" cy="11398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создаём поставщик формата для русской культуры </a:t>
            </a:r>
            <a:endParaRPr sz="20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список кодов: msdn.microsoft.com/en-us/goglobal/bb896001 </a:t>
            </a:r>
            <a:endParaRPr sz="20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culture = </a:t>
            </a:r>
            <a:r>
              <a:rPr lang="en-US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CultureInfo(</a:t>
            </a:r>
            <a:r>
              <a:rPr lang="en-US" sz="2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"ru-Ru"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519" name="Google Shape;519;p13"/>
          <p:cNvSpPr txBox="1"/>
          <p:nvPr/>
        </p:nvSpPr>
        <p:spPr>
          <a:xfrm>
            <a:off x="5219700" y="3906837"/>
            <a:ext cx="2963862" cy="368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идентификатор культуры</a:t>
            </a:r>
            <a:endParaRPr/>
          </a:p>
        </p:txBody>
      </p:sp>
      <p:cxnSp>
        <p:nvCxnSpPr>
          <p:cNvPr id="520" name="Google Shape;520;p13"/>
          <p:cNvCxnSpPr/>
          <p:nvPr/>
        </p:nvCxnSpPr>
        <p:spPr>
          <a:xfrm rot="10800000" flipH="1">
            <a:off x="6227762" y="3632200"/>
            <a:ext cx="360362" cy="22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21" name="Google Shape;521;p13"/>
          <p:cNvSpPr txBox="1"/>
          <p:nvPr/>
        </p:nvSpPr>
        <p:spPr>
          <a:xfrm>
            <a:off x="557212" y="5018087"/>
            <a:ext cx="8029575" cy="523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s1 = dt.ToString(</a:t>
            </a:r>
            <a:r>
              <a:rPr lang="en-US" sz="2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"D"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culture);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4"/>
          <p:cNvSpPr txBox="1">
            <a:spLocks noGrp="1"/>
          </p:cNvSpPr>
          <p:nvPr>
            <p:ph type="body" idx="1"/>
          </p:nvPr>
        </p:nvSpPr>
        <p:spPr>
          <a:xfrm>
            <a:off x="39700" y="-139954"/>
            <a:ext cx="8540700" cy="20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Некоторые типы дополнительно перегружают </a:t>
            </a: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Parse() - 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возвращает преобразованное число</a:t>
            </a:r>
            <a:endParaRPr sz="3000" b="0" i="0" u="none"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 TryParse() - </a:t>
            </a: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возвращает логическое значение, которое указывает, успешно ли выполнено преобразование, и возвращает преобразованное число в параметр out 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527" name="Google Shape;527;p14"/>
          <p:cNvSpPr txBox="1"/>
          <p:nvPr/>
        </p:nvSpPr>
        <p:spPr>
          <a:xfrm>
            <a:off x="2788450" y="3219475"/>
            <a:ext cx="3043200" cy="6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случае неудачи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возвращает значение false</a:t>
            </a:r>
            <a:endParaRPr/>
          </a:p>
        </p:txBody>
      </p:sp>
      <p:sp>
        <p:nvSpPr>
          <p:cNvPr id="528" name="Google Shape;528;p14"/>
          <p:cNvSpPr txBox="1"/>
          <p:nvPr/>
        </p:nvSpPr>
        <p:spPr>
          <a:xfrm>
            <a:off x="1988175" y="1252962"/>
            <a:ext cx="2913000" cy="6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случае неудачи генерирует исключение</a:t>
            </a:r>
            <a:endParaRPr/>
          </a:p>
        </p:txBody>
      </p:sp>
      <p:pic>
        <p:nvPicPr>
          <p:cNvPr id="529" name="Google Shape;52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00" y="4138325"/>
            <a:ext cx="8687325" cy="259970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14"/>
          <p:cNvSpPr txBox="1"/>
          <p:nvPr/>
        </p:nvSpPr>
        <p:spPr>
          <a:xfrm>
            <a:off x="4572000" y="4018825"/>
            <a:ext cx="4365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highlight>
                  <a:srgbClr val="202124"/>
                </a:highlight>
              </a:rPr>
              <a:t>в качестве параметра принимает строку и возвращает объект текущего типа</a:t>
            </a:r>
            <a:endParaRPr sz="1700">
              <a:solidFill>
                <a:schemeClr val="lt1"/>
              </a:solidFill>
              <a:highlight>
                <a:srgbClr val="202124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9109b518e6_0_2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g29109b518e6_0_2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8" name="Google Shape;538;g29109b518e6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00" y="1600190"/>
            <a:ext cx="8961750" cy="2681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9109b518e6_0_3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Convert</a:t>
            </a:r>
            <a:endParaRPr sz="36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g29109b518e6_0_36"/>
          <p:cNvSpPr txBox="1">
            <a:spLocks noGrp="1"/>
          </p:cNvSpPr>
          <p:nvPr>
            <p:ph type="body" idx="1"/>
          </p:nvPr>
        </p:nvSpPr>
        <p:spPr>
          <a:xfrm>
            <a:off x="301625" y="779775"/>
            <a:ext cx="8540700" cy="53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еще один способ для преобразования значений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как и в случае с методом Parse, если методу не удастся преобразовать значение к нужному типу, то он выбрасывает исключение FormatException.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6" name="Google Shape;546;g29109b518e6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325" y="2082525"/>
            <a:ext cx="7516475" cy="237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Базовый класс System.Text.Encoding</a:t>
            </a:r>
            <a:endParaRPr/>
          </a:p>
        </p:txBody>
      </p:sp>
      <p:sp>
        <p:nvSpPr>
          <p:cNvPr id="553" name="Google Shape;553;p15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поддерживает различные текстовые кодировки и наборы символов</a:t>
            </a:r>
            <a:endParaRPr/>
          </a:p>
        </p:txBody>
      </p:sp>
      <p:sp>
        <p:nvSpPr>
          <p:cNvPr id="554" name="Google Shape;554;p15"/>
          <p:cNvSpPr txBox="1"/>
          <p:nvPr/>
        </p:nvSpPr>
        <p:spPr>
          <a:xfrm>
            <a:off x="-1490662" y="2852737"/>
            <a:ext cx="10333037" cy="193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		Encoding utf8 = Encoding.GetEncoding(</a:t>
            </a:r>
            <a:r>
              <a:rPr lang="en-US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Encoding ascii = Encoding.ASCII;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asciiBytes = ascii.GetBytes(</a:t>
            </a:r>
            <a:r>
              <a:rPr lang="en-US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"TEXT"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 = ascii.GetString(asciiBytes); </a:t>
            </a:r>
            <a:endParaRPr/>
          </a:p>
        </p:txBody>
      </p:sp>
      <p:sp>
        <p:nvSpPr>
          <p:cNvPr id="555" name="Google Shape;555;p15"/>
          <p:cNvSpPr txBox="1"/>
          <p:nvPr/>
        </p:nvSpPr>
        <p:spPr>
          <a:xfrm>
            <a:off x="2124075" y="4983162"/>
            <a:ext cx="4572000" cy="15700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 перевода строки или массива символов в массив байтов (коды символов)   и обратно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Структура Complex </a:t>
            </a:r>
            <a:endParaRPr/>
          </a:p>
        </p:txBody>
      </p:sp>
      <p:sp>
        <p:nvSpPr>
          <p:cNvPr id="408" name="Google Shape;408;p2"/>
          <p:cNvSpPr txBox="1">
            <a:spLocks noGrp="1"/>
          </p:cNvSpPr>
          <p:nvPr>
            <p:ph type="body" idx="1"/>
          </p:nvPr>
        </p:nvSpPr>
        <p:spPr>
          <a:xfrm>
            <a:off x="773125" y="1208900"/>
            <a:ext cx="7597800" cy="3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920"/>
              <a:buFont typeface="Arial"/>
              <a:buChar char="►"/>
            </a:pPr>
            <a:r>
              <a:rPr lang="en-US" sz="2400" b="1" i="0" u="none" strike="noStrike" cap="non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rPr>
              <a:t> представления комплексного числа </a:t>
            </a:r>
            <a:endParaRPr sz="2400" b="1" i="0" u="none" strike="noStrike" cap="none">
              <a:solidFill>
                <a:srgbClr val="F2F2F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2F2F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Комплексное число — это число, включающее в себя вещественное числовую часть и мнимую числовую часть.</a:t>
            </a:r>
            <a:endParaRPr sz="2400" b="1"/>
          </a:p>
        </p:txBody>
      </p:sp>
      <p:sp>
        <p:nvSpPr>
          <p:cNvPr id="409" name="Google Shape;409;p2"/>
          <p:cNvSpPr txBox="1"/>
          <p:nvPr/>
        </p:nvSpPr>
        <p:spPr>
          <a:xfrm>
            <a:off x="871112" y="4866487"/>
            <a:ext cx="7056300" cy="83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Complex z1 =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Complex(3, 5);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Complex z2 =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Complex(-2, 10);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9109b518e6_0_4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Класс Array </a:t>
            </a:r>
            <a:endParaRPr sz="36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562" name="Google Shape;562;g29109b518e6_0_47"/>
          <p:cNvSpPr txBox="1">
            <a:spLocks noGrp="1"/>
          </p:cNvSpPr>
          <p:nvPr>
            <p:ph type="body" idx="1"/>
          </p:nvPr>
        </p:nvSpPr>
        <p:spPr>
          <a:xfrm>
            <a:off x="301625" y="619825"/>
            <a:ext cx="8540700" cy="5479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/>
              <a:t>пределяет ряд свойств и методов, которые мы можем использовать при работе с массивами</a:t>
            </a:r>
            <a:endParaRPr sz="3000"/>
          </a:p>
        </p:txBody>
      </p:sp>
      <p:pic>
        <p:nvPicPr>
          <p:cNvPr id="563" name="Google Shape;563;g29109b518e6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25" y="1595846"/>
            <a:ext cx="8662275" cy="5262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9109b518e6_0_5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Поиск элемента по условию</a:t>
            </a:r>
            <a:endParaRPr sz="36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g29109b518e6_0_5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1" name="Google Shape;571;g29109b518e6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87" y="1807265"/>
            <a:ext cx="9028625" cy="4292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9109b518e6_0_6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3000" b="1">
                <a:latin typeface="Arial"/>
                <a:ea typeface="Arial"/>
                <a:cs typeface="Arial"/>
                <a:sym typeface="Arial"/>
              </a:rPr>
              <a:t>Изменение порядка элементов массива</a:t>
            </a:r>
            <a:endParaRPr sz="3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578" name="Google Shape;578;g29109b518e6_0_64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9" name="Google Shape;579;g29109b518e6_0_64"/>
          <p:cNvPicPr preferRelativeResize="0"/>
          <p:nvPr/>
        </p:nvPicPr>
        <p:blipFill rotWithShape="1">
          <a:blip r:embed="rId3">
            <a:alphaModFix/>
          </a:blip>
          <a:srcRect b="17341"/>
          <a:stretch/>
        </p:blipFill>
        <p:spPr>
          <a:xfrm>
            <a:off x="-279925" y="1893375"/>
            <a:ext cx="9423924" cy="246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9109b518e6_0_7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3000" b="1">
                <a:latin typeface="Arial"/>
                <a:ea typeface="Arial"/>
                <a:cs typeface="Arial"/>
                <a:sym typeface="Arial"/>
              </a:rPr>
              <a:t>Изменение размера массива</a:t>
            </a:r>
            <a:endParaRPr sz="3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586" name="Google Shape;586;g29109b518e6_0_7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7" name="Google Shape;587;g29109b518e6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7" y="1600200"/>
            <a:ext cx="9032726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9109b518e6_0_8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3000" b="1">
                <a:latin typeface="Arial"/>
                <a:ea typeface="Arial"/>
                <a:cs typeface="Arial"/>
                <a:sym typeface="Arial"/>
              </a:rPr>
              <a:t>Копирование массива</a:t>
            </a:r>
            <a:endParaRPr sz="3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594" name="Google Shape;594;g29109b518e6_0_8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5" name="Google Shape;595;g29109b518e6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7387" y="2012675"/>
            <a:ext cx="9438775" cy="36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9109b518e6_0_8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3000" b="1">
                <a:latin typeface="Arial"/>
                <a:ea typeface="Arial"/>
                <a:cs typeface="Arial"/>
                <a:sym typeface="Arial"/>
              </a:rPr>
              <a:t>Сортировка массива</a:t>
            </a:r>
            <a:endParaRPr sz="3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602" name="Google Shape;602;g29109b518e6_0_88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3" name="Google Shape;603;g29109b518e6_0_88"/>
          <p:cNvPicPr preferRelativeResize="0"/>
          <p:nvPr/>
        </p:nvPicPr>
        <p:blipFill rotWithShape="1">
          <a:blip r:embed="rId3">
            <a:alphaModFix/>
          </a:blip>
          <a:srcRect t="22654" r="48660"/>
          <a:stretch/>
        </p:blipFill>
        <p:spPr>
          <a:xfrm>
            <a:off x="188175" y="1600197"/>
            <a:ext cx="8186045" cy="35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9109b518e6_0_9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3000" b="1">
                <a:latin typeface="Arial"/>
                <a:ea typeface="Arial"/>
                <a:cs typeface="Arial"/>
                <a:sym typeface="Arial"/>
              </a:rPr>
              <a:t>Span</a:t>
            </a:r>
            <a:endParaRPr sz="3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610" name="Google Shape;610;g29109b518e6_0_96"/>
          <p:cNvSpPr txBox="1">
            <a:spLocks noGrp="1"/>
          </p:cNvSpPr>
          <p:nvPr>
            <p:ph type="body" idx="1"/>
          </p:nvPr>
        </p:nvSpPr>
        <p:spPr>
          <a:xfrm>
            <a:off x="301625" y="779775"/>
            <a:ext cx="8540700" cy="53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Font typeface="Arial"/>
              <a:buChar char="►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представляет непрерывную область памяти.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Цель данного типа - повысить производительность и эффективность использования памяти.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Font typeface="Arial"/>
              <a:buChar char="►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позволяет избежать дополнительных выделений памяти при операции с наборами данных. Поскольку Span является структурой</a:t>
            </a:r>
            <a:endParaRPr sz="2400"/>
          </a:p>
        </p:txBody>
      </p:sp>
      <p:sp>
        <p:nvSpPr>
          <p:cNvPr id="611" name="Google Shape;611;g29109b518e6_0_96"/>
          <p:cNvSpPr txBox="1"/>
          <p:nvPr/>
        </p:nvSpPr>
        <p:spPr>
          <a:xfrm>
            <a:off x="0" y="3429000"/>
            <a:ext cx="6258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3000" b="1">
                <a:solidFill>
                  <a:schemeClr val="lt2"/>
                </a:solidFill>
              </a:rPr>
              <a:t>Создание Span</a:t>
            </a:r>
            <a:endParaRPr sz="3000" b="1">
              <a:solidFill>
                <a:schemeClr val="lt2"/>
              </a:solidFill>
            </a:endParaRPr>
          </a:p>
        </p:txBody>
      </p:sp>
      <p:pic>
        <p:nvPicPr>
          <p:cNvPr id="612" name="Google Shape;612;g29109b518e6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" y="4189336"/>
            <a:ext cx="9144000" cy="2288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9109b518e6_0_10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g29109b518e6_0_108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0" name="Google Shape;620;g29109b518e6_0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00" y="139710"/>
            <a:ext cx="8669925" cy="1003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g29109b518e6_0_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138" y="1371600"/>
            <a:ext cx="8911665" cy="1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g29109b518e6_0_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175" y="2766008"/>
            <a:ext cx="8911649" cy="382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9109b518e6_0_117"/>
          <p:cNvSpPr txBox="1">
            <a:spLocks noGrp="1"/>
          </p:cNvSpPr>
          <p:nvPr>
            <p:ph type="title"/>
          </p:nvPr>
        </p:nvSpPr>
        <p:spPr>
          <a:xfrm>
            <a:off x="301650" y="0"/>
            <a:ext cx="8540700" cy="751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Span позволяет работать с памятью более эффективно и избежать ненужных выделений памяти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629" name="Google Shape;629;g29109b518e6_0_11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0" name="Google Shape;630;g29109b518e6_0_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" y="831755"/>
            <a:ext cx="9144001" cy="2824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g29109b518e6_0_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" y="4184168"/>
            <a:ext cx="9144001" cy="2673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System.Math </a:t>
            </a:r>
            <a:endParaRPr/>
          </a:p>
        </p:txBody>
      </p:sp>
      <p:sp>
        <p:nvSpPr>
          <p:cNvPr id="416" name="Google Shape;416;p3"/>
          <p:cNvSpPr txBox="1">
            <a:spLocks noGrp="1"/>
          </p:cNvSpPr>
          <p:nvPr>
            <p:ph type="body" idx="1"/>
          </p:nvPr>
        </p:nvSpPr>
        <p:spPr>
          <a:xfrm>
            <a:off x="263525" y="79692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набор методов, соответствующих основным математическим функциям</a:t>
            </a:r>
            <a:endParaRPr/>
          </a:p>
        </p:txBody>
      </p:sp>
      <p:pic>
        <p:nvPicPr>
          <p:cNvPr id="417" name="Google Shape;41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9887" y="2627312"/>
            <a:ext cx="3384550" cy="348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1625" y="1773237"/>
            <a:ext cx="2084387" cy="50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55875" y="2052637"/>
            <a:ext cx="2386012" cy="47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System.Random </a:t>
            </a:r>
            <a:endParaRPr/>
          </a:p>
        </p:txBody>
      </p:sp>
      <p:sp>
        <p:nvSpPr>
          <p:cNvPr id="426" name="Google Shape;426;p4"/>
          <p:cNvSpPr txBox="1">
            <a:spLocks noGrp="1"/>
          </p:cNvSpPr>
          <p:nvPr>
            <p:ph type="body" idx="1"/>
          </p:nvPr>
        </p:nvSpPr>
        <p:spPr>
          <a:xfrm>
            <a:off x="301625" y="1125537"/>
            <a:ext cx="8540750" cy="497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генерирует псевдослучайную последовательность значений byte, int или double.</a:t>
            </a:r>
            <a:endParaRPr/>
          </a:p>
        </p:txBody>
      </p:sp>
      <p:pic>
        <p:nvPicPr>
          <p:cNvPr id="427" name="Google Shape;4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93800" y="3321775"/>
            <a:ext cx="9637800" cy="24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9109b518e6_0_1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4" name="Google Shape;434;g29109b518e6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" y="144626"/>
            <a:ext cx="9144000" cy="2891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g29109b518e6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5" y="3400425"/>
            <a:ext cx="91440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9109b518e6_0_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System.Random </a:t>
            </a:r>
            <a:endParaRPr/>
          </a:p>
        </p:txBody>
      </p:sp>
      <p:sp>
        <p:nvSpPr>
          <p:cNvPr id="442" name="Google Shape;442;g29109b518e6_0_1"/>
          <p:cNvSpPr txBox="1">
            <a:spLocks noGrp="1"/>
          </p:cNvSpPr>
          <p:nvPr>
            <p:ph type="body" idx="1"/>
          </p:nvPr>
        </p:nvSpPr>
        <p:spPr>
          <a:xfrm>
            <a:off x="0" y="1125525"/>
            <a:ext cx="9237300" cy="49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27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Char char="►"/>
            </a:pPr>
            <a:r>
              <a:rPr lang="en-US" sz="2400">
                <a:solidFill>
                  <a:srgbClr val="0101FD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>
                <a:solidFill>
                  <a:srgbClr val="161616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101FD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2400">
                <a:solidFill>
                  <a:srgbClr val="161616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101FD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400">
                <a:solidFill>
                  <a:srgbClr val="161616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6881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NextBytes</a:t>
            </a:r>
            <a:r>
              <a:rPr lang="en-US" sz="2400">
                <a:solidFill>
                  <a:srgbClr val="161616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 (Span&lt;</a:t>
            </a:r>
            <a:r>
              <a:rPr lang="en-US" sz="2400">
                <a:solidFill>
                  <a:srgbClr val="0101FD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2400">
                <a:solidFill>
                  <a:srgbClr val="161616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&gt; buffer);</a:t>
            </a:r>
            <a:endParaRPr sz="2400">
              <a:solidFill>
                <a:srgbClr val="161616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Заполняет элементы указанного диапазона байтов случайными числами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3" name="Google Shape;443;g29109b518e6_0_1"/>
          <p:cNvSpPr txBox="1"/>
          <p:nvPr/>
        </p:nvSpPr>
        <p:spPr>
          <a:xfrm>
            <a:off x="271462" y="2852737"/>
            <a:ext cx="8388300" cy="31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Random rand = </a:t>
            </a:r>
            <a:r>
              <a:rPr lang="en-US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Random(5);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intRand = rand.Next() +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rand.Next(10) +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rand.Next(-10, 10);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doubRand = rand.NextDouble();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buffer = </a:t>
            </a:r>
            <a:r>
              <a:rPr lang="en-US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[10];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rand.NextBytes(buffer);</a:t>
            </a:r>
            <a:endParaRPr/>
          </a:p>
        </p:txBody>
      </p:sp>
      <p:sp>
        <p:nvSpPr>
          <p:cNvPr id="444" name="Google Shape;444;g29109b518e6_0_1"/>
          <p:cNvSpPr txBox="1"/>
          <p:nvPr/>
        </p:nvSpPr>
        <p:spPr>
          <a:xfrm>
            <a:off x="6875462" y="5222875"/>
            <a:ext cx="1941600" cy="923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вещественное число из интервала [0, 1)</a:t>
            </a:r>
            <a:endParaRPr/>
          </a:p>
        </p:txBody>
      </p:sp>
      <p:cxnSp>
        <p:nvCxnSpPr>
          <p:cNvPr id="445" name="Google Shape;445;g29109b518e6_0_1"/>
          <p:cNvCxnSpPr/>
          <p:nvPr/>
        </p:nvCxnSpPr>
        <p:spPr>
          <a:xfrm rot="10800000">
            <a:off x="6356287" y="5006925"/>
            <a:ext cx="1239900" cy="222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46" name="Google Shape;446;g29109b518e6_0_1"/>
          <p:cNvSpPr txBox="1"/>
          <p:nvPr/>
        </p:nvSpPr>
        <p:spPr>
          <a:xfrm>
            <a:off x="1922462" y="5995987"/>
            <a:ext cx="3367200" cy="6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заполняет массив байтов случайными значениям</a:t>
            </a:r>
            <a:endParaRPr/>
          </a:p>
        </p:txBody>
      </p:sp>
      <p:cxnSp>
        <p:nvCxnSpPr>
          <p:cNvPr id="447" name="Google Shape;447;g29109b518e6_0_1"/>
          <p:cNvCxnSpPr/>
          <p:nvPr/>
        </p:nvCxnSpPr>
        <p:spPr>
          <a:xfrm rot="10800000">
            <a:off x="4256099" y="5807200"/>
            <a:ext cx="620700" cy="339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Структура TimeSpan</a:t>
            </a:r>
            <a:endParaRPr/>
          </a:p>
        </p:txBody>
      </p:sp>
      <p:sp>
        <p:nvSpPr>
          <p:cNvPr id="453" name="Google Shape;453;p5"/>
          <p:cNvSpPr txBox="1">
            <a:spLocks noGrp="1"/>
          </p:cNvSpPr>
          <p:nvPr>
            <p:ph type="body" idx="1"/>
          </p:nvPr>
        </p:nvSpPr>
        <p:spPr>
          <a:xfrm>
            <a:off x="301625" y="9080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хранит интервал времени в виде отсчётов по 100 наносекунд</a:t>
            </a:r>
            <a:endParaRPr/>
          </a:p>
        </p:txBody>
      </p:sp>
      <p:sp>
        <p:nvSpPr>
          <p:cNvPr id="454" name="Google Shape;454;p5"/>
          <p:cNvSpPr txBox="1"/>
          <p:nvPr/>
        </p:nvSpPr>
        <p:spPr>
          <a:xfrm>
            <a:off x="468312" y="2205037"/>
            <a:ext cx="8135937" cy="181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t1 = </a:t>
            </a:r>
            <a:r>
              <a:rPr lang="en-US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TimeSpan(50);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количество отсчётов по 100 нс </a:t>
            </a:r>
            <a:endParaRPr sz="2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t2 = </a:t>
            </a:r>
            <a:r>
              <a:rPr lang="en-US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TimeSpan(1, 20, 50);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часы, минуты, секунды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0" name="Google Shape;460;p6"/>
          <p:cNvSpPr txBox="1">
            <a:spLocks noGrp="1"/>
          </p:cNvSpPr>
          <p:nvPr>
            <p:ph type="body" idx="1"/>
          </p:nvPr>
        </p:nvSpPr>
        <p:spPr>
          <a:xfrm>
            <a:off x="139700" y="19161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1" name="Google Shape;461;p6"/>
          <p:cNvSpPr txBox="1"/>
          <p:nvPr/>
        </p:nvSpPr>
        <p:spPr>
          <a:xfrm>
            <a:off x="492125" y="401637"/>
            <a:ext cx="8159750" cy="1939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позволяют обратиться либо к отдельному временному компоненту интервала (свойства Days, Hours, Minutes, Seconds, Milliseconds), либо выразить весь интервал через указанную единицу времени (TotalDays, TotalHours и т.п.). </a:t>
            </a:r>
            <a:endParaRPr/>
          </a:p>
        </p:txBody>
      </p:sp>
      <p:sp>
        <p:nvSpPr>
          <p:cNvPr id="462" name="Google Shape;462;p6"/>
          <p:cNvSpPr txBox="1"/>
          <p:nvPr/>
        </p:nvSpPr>
        <p:spPr>
          <a:xfrm>
            <a:off x="139700" y="3178175"/>
            <a:ext cx="9004300" cy="16319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TimeSpan ts = TimeSpan.FromDays(5) - TimeSpan.FromSeconds(1);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Console.WriteLine(ts.Days);        </a:t>
            </a:r>
            <a:r>
              <a:rPr lang="en-US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4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Console.WriteLine(ts.Seconds);     </a:t>
            </a:r>
            <a:r>
              <a:rPr lang="en-US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59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Console.WriteLine(ts.TotalDays);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	 </a:t>
            </a:r>
            <a:r>
              <a:rPr lang="en-US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9.99998842592593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89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DateTime </a:t>
            </a:r>
            <a:endParaRPr/>
          </a:p>
        </p:txBody>
      </p:sp>
      <p:sp>
        <p:nvSpPr>
          <p:cNvPr id="469" name="Google Shape;469;p7"/>
          <p:cNvSpPr txBox="1">
            <a:spLocks noGrp="1"/>
          </p:cNvSpPr>
          <p:nvPr>
            <p:ph type="body" idx="1"/>
          </p:nvPr>
        </p:nvSpPr>
        <p:spPr>
          <a:xfrm>
            <a:off x="49212" y="1125537"/>
            <a:ext cx="9094787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предназначена для хранения даты и времени (точность времени – 100 наносекунд)</a:t>
            </a:r>
            <a:endParaRPr/>
          </a:p>
        </p:txBody>
      </p:sp>
      <p:sp>
        <p:nvSpPr>
          <p:cNvPr id="470" name="Google Shape;470;p7"/>
          <p:cNvSpPr txBox="1"/>
          <p:nvPr/>
        </p:nvSpPr>
        <p:spPr>
          <a:xfrm>
            <a:off x="49212" y="3068637"/>
            <a:ext cx="9094787" cy="2678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dt1 =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DateTime(2021, 12, 11);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dt2 =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DateTime(2021, 12, 11, 12, 0, 0,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 DateTimeKind.Local);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dt3 =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DateTime(2021, 12, 11,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PersianCalendar());</a:t>
            </a:r>
            <a:endParaRPr/>
          </a:p>
        </p:txBody>
      </p:sp>
      <p:sp>
        <p:nvSpPr>
          <p:cNvPr id="471" name="Google Shape;471;p7"/>
          <p:cNvSpPr txBox="1"/>
          <p:nvPr/>
        </p:nvSpPr>
        <p:spPr>
          <a:xfrm>
            <a:off x="2987675" y="2297112"/>
            <a:ext cx="6156325" cy="647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год, месяц, день, часы, минуты, секунды, миллисекунды и тип времени (Unspecified, Local, Utc). </a:t>
            </a:r>
            <a:endParaRPr/>
          </a:p>
        </p:txBody>
      </p:sp>
      <p:cxnSp>
        <p:nvCxnSpPr>
          <p:cNvPr id="472" name="Google Shape;472;p7"/>
          <p:cNvCxnSpPr/>
          <p:nvPr/>
        </p:nvCxnSpPr>
        <p:spPr>
          <a:xfrm flipH="1">
            <a:off x="7308850" y="3068637"/>
            <a:ext cx="503237" cy="431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73" name="Google Shape;473;p7"/>
          <p:cNvSpPr txBox="1"/>
          <p:nvPr/>
        </p:nvSpPr>
        <p:spPr>
          <a:xfrm>
            <a:off x="2309812" y="5872162"/>
            <a:ext cx="4572000" cy="9223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Определяет  календарь –влияет на алгоритм вычисления некоторых свойств даты</a:t>
            </a:r>
            <a:endParaRPr/>
          </a:p>
        </p:txBody>
      </p:sp>
      <p:cxnSp>
        <p:nvCxnSpPr>
          <p:cNvPr id="474" name="Google Shape;474;p7"/>
          <p:cNvCxnSpPr/>
          <p:nvPr/>
        </p:nvCxnSpPr>
        <p:spPr>
          <a:xfrm rot="10800000" flipH="1">
            <a:off x="3111500" y="5624512"/>
            <a:ext cx="523875" cy="33337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1_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985</Words>
  <Application>Microsoft Office PowerPoint</Application>
  <PresentationFormat>Экран (4:3)</PresentationFormat>
  <Paragraphs>144</Paragraphs>
  <Slides>28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Consolas</vt:lpstr>
      <vt:lpstr>Tahoma</vt:lpstr>
      <vt:lpstr>Noto Sans Symbols</vt:lpstr>
      <vt:lpstr>Arial</vt:lpstr>
      <vt:lpstr>1_Compass</vt:lpstr>
      <vt:lpstr>Compass</vt:lpstr>
      <vt:lpstr>Полезные классы .Net </vt:lpstr>
      <vt:lpstr>Структура Complex </vt:lpstr>
      <vt:lpstr> System.Math </vt:lpstr>
      <vt:lpstr>System.Random </vt:lpstr>
      <vt:lpstr>Презентация PowerPoint</vt:lpstr>
      <vt:lpstr>System.Random </vt:lpstr>
      <vt:lpstr>Структура TimeSpan</vt:lpstr>
      <vt:lpstr>Презентация PowerPoint</vt:lpstr>
      <vt:lpstr> DateTime </vt:lpstr>
      <vt:lpstr>Презентация PowerPoint</vt:lpstr>
      <vt:lpstr> DateTimeOffset</vt:lpstr>
      <vt:lpstr>Преобразование информации</vt:lpstr>
      <vt:lpstr>Презентация PowerPoint</vt:lpstr>
      <vt:lpstr>Статический класс System.BitConverter </vt:lpstr>
      <vt:lpstr>Класс CultureInfo</vt:lpstr>
      <vt:lpstr>Презентация PowerPoint</vt:lpstr>
      <vt:lpstr>Презентация PowerPoint</vt:lpstr>
      <vt:lpstr>Convert </vt:lpstr>
      <vt:lpstr> Базовый класс System.Text.Encoding</vt:lpstr>
      <vt:lpstr>Класс Array  </vt:lpstr>
      <vt:lpstr>Поиск элемента по условию </vt:lpstr>
      <vt:lpstr>Изменение порядка элементов массива </vt:lpstr>
      <vt:lpstr>Изменение размера массива </vt:lpstr>
      <vt:lpstr>Копирование массива </vt:lpstr>
      <vt:lpstr>Сортировка массива </vt:lpstr>
      <vt:lpstr>Span </vt:lpstr>
      <vt:lpstr>Презентация PowerPoint</vt:lpstr>
      <vt:lpstr>Span позволяет работать с памятью более эффективно и избежать ненужных выделений памяти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Полезные классы .Net </dc:title>
  <dc:creator>pn</dc:creator>
  <cp:lastModifiedBy>Артур Мущук</cp:lastModifiedBy>
  <cp:revision>1</cp:revision>
  <dcterms:created xsi:type="dcterms:W3CDTF">2004-09-23T08:41:44Z</dcterms:created>
  <dcterms:modified xsi:type="dcterms:W3CDTF">2024-11-12T20:07:39Z</dcterms:modified>
</cp:coreProperties>
</file>