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6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embeddedFontLst>
    <p:embeddedFont>
      <p:font typeface="Average" panose="020B0604020202020204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Tahoma" panose="020B0604030504040204" pitchFamily="34" charset="0"/>
      <p:regular r:id="rId73"/>
      <p:bold r:id="rId74"/>
    </p:embeddedFont>
    <p:embeddedFont>
      <p:font typeface="Verdana" panose="020B0604030504040204" pitchFamily="34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1" roundtripDataSignature="AMtx7miC4mYeYknfryiOO9C9pXWqNYJN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6BAE37-52BC-4547-8D53-06C936B81FD2}">
  <a:tblStyle styleId="{EC6BAE37-52BC-4547-8D53-06C936B81F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font" Target="fonts/font1.fntdata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7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5.fntdata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9.fntdata"/><Relationship Id="rId7" Type="http://schemas.openxmlformats.org/officeDocument/2006/relationships/slide" Target="slides/slide5.xml"/><Relationship Id="rId71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65" name="Google Shape;4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е. Работа с методами и свойствами класса DirectoryInfo показана в следующем  примере</a:t>
            </a:r>
            <a:endParaRPr/>
          </a:p>
        </p:txBody>
      </p:sp>
      <p:sp>
        <p:nvSpPr>
          <p:cNvPr id="466" name="Google Shape;466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c99bf7e2c0dd896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c99bf7e2c0dd896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g3c99bf7e2c0dd896_2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c99bf7e2c0dd896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c99bf7e2c0dd896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3c99bf7e2c0dd896_2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c99bf7e2c0dd896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c99bf7e2c0dd896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3c99bf7e2c0dd896_3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c99bf7e2c0dd896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c99bf7e2c0dd896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3c99bf7e2c0dd896_4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c99bf7e2c0dd896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c99bf7e2c0dd896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3c99bf7e2c0dd896_5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30" name="Google Shape;5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c99bf7e2c0dd896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c99bf7e2c0dd896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3c99bf7e2c0dd896_5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5" name="Google Shape;4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c99bf7e2c0dd896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c99bf7e2c0dd896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3c99bf7e2c0dd896_6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52" name="Google Shape;5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c99bf7e2c0dd896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c99bf7e2c0dd896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3c99bf7e2c0dd896_69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c99bf7e2c0dd896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c99bf7e2c0dd896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3c99bf7e2c0dd896_7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c99bf7e2c0dd89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c99bf7e2c0dd89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3c99bf7e2c0dd896_8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c99bf7e2c0dd896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c99bf7e2c0dd896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3c99bf7e2c0dd896_8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c99bf7e2c0dd89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c99bf7e2c0dd89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3c99bf7e2c0dd896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ffcc2be13b9450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ffcc2be13b9450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gffcc2be13b9450a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ffcc2be13b9450a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ffcc2be13b9450a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gffcc2be13b9450a_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ffcc2be13b9450a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ffcc2be13b9450a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gffcc2be13b9450a_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ffcc2be13b9450a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ffcc2be13b9450a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gffcc2be13b9450a_15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ffcc2be13b9450a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ffcc2be13b9450a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gffcc2be13b9450a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60" name="Google Shape;66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ffcc2be13b9450a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ffcc2be13b9450a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gffcc2be13b9450a_3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ffcc2be13b9450a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ffcc2be13b9450a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gffcc2be13b9450a_3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ffcc2be13b9450a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ffcc2be13b9450a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gffcc2be13b9450a_43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39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ffcc2be13b9450a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ffcc2be13b9450a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gffcc2be13b9450a_4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fcc2be13b9450a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fcc2be13b9450a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ffcc2be13b9450a_5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11" name="Google Shape;71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22" name="Google Shape;7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48" name="Google Shape;7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ffcc2be13b9450a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ffcc2be13b9450a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gffcc2be13b9450a_6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48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62" name="Google Shape;7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. </a:t>
            </a:r>
            <a:endParaRPr/>
          </a:p>
        </p:txBody>
      </p:sp>
      <p:sp>
        <p:nvSpPr>
          <p:cNvPr id="763" name="Google Shape;763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69" name="Google Shape;76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77" name="Google Shape;7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ffcc2be13b9450a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ffcc2be13b9450a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gffcc2be13b9450a_7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ffcc2be13b9450a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ffcc2be13b9450a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gffcc2be13b9450a_8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ffcc2be13b9450a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ffcc2be13b9450a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gffcc2be13b9450a_8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57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36" name="Google Shape;8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43" name="Google Shape;84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51" name="Google Shape;85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58" name="Google Shape;85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ffcc2be13b9450a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ffcc2be13b9450a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ffcc2be13b9450a_9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2cff1db99fb6e0b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2cff1db99fb6e0b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g22cff1db99fb6e0b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64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99bf7e2c0dd89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99bf7e2c0dd89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3c99bf7e2c0dd896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c99bf7e2c0dd89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c99bf7e2c0dd89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3c99bf7e2c0dd896_1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>
            <a:spLocks noGrp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9" name="Google Shape;169;p41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p5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79" name="Google Shape;379;p5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p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>
            <a:endParaRPr/>
          </a:p>
        </p:txBody>
      </p:sp>
      <p:sp>
        <p:nvSpPr>
          <p:cNvPr id="381" name="Google Shape;381;p51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5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5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7" name="Google Shape;387;p5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>
            <a:endParaRPr/>
          </a:p>
        </p:txBody>
      </p:sp>
      <p:sp>
        <p:nvSpPr>
          <p:cNvPr id="388" name="Google Shape;388;p5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394" name="Google Shape;394;p5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2" name="Google Shape;332;p43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OBJECT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37" name="Google Shape;337;p44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>
            <a:spLocks noGrp="1"/>
          </p:cNvSpPr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5"/>
          <p:cNvSpPr txBox="1">
            <a:spLocks noGrp="1"/>
          </p:cNvSpPr>
          <p:nvPr>
            <p:ph type="body" idx="1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3" name="Google Shape;343;p45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6"/>
          <p:cNvSpPr txBox="1">
            <a:spLocks noGrp="1"/>
          </p:cNvSpPr>
          <p:nvPr>
            <p:ph type="body" idx="1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56" name="Google Shape;356;p47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4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>
            <a:endParaRPr/>
          </a:p>
        </p:txBody>
      </p:sp>
      <p:sp>
        <p:nvSpPr>
          <p:cNvPr id="362" name="Google Shape;362;p4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363" name="Google Shape;363;p48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0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5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5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0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40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40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40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40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40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40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40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40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40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40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40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40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40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40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40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40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40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40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40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40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40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40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40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40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40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40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40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40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40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40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40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40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40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40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40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40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40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40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40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40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40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40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40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40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40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40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40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40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40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40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40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40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40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40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40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40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40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40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40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40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40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40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40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40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40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40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40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40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40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40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40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40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40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40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40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40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40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40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40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40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40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40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40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40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40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40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40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40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40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40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40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40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40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40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40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40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40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40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40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40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40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40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40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40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40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40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40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40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40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40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40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40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40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40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40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40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40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40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40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40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40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40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40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40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40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40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40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40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40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40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40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40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40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40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40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40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40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40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40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40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40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40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40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40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40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40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40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40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40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40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4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2" name="Google Shape;162;p4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3" name="Google Shape;163;p40"/>
          <p:cNvSpPr txBox="1">
            <a:spLocks noGrp="1"/>
          </p:cNvSpPr>
          <p:nvPr>
            <p:ph type="dt" idx="10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Google Shape;164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5" name="Google Shape;165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42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42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42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2110" extrusionOk="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42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366" extrusionOk="0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42"/>
              <p:cNvSpPr/>
              <p:nvPr/>
            </p:nvSpPr>
            <p:spPr>
              <a:xfrm>
                <a:off x="20" y="1069"/>
                <a:ext cx="5732" cy="3107"/>
              </a:xfrm>
              <a:custGeom>
                <a:avLst/>
                <a:gdLst/>
                <a:ahLst/>
                <a:cxnLst/>
                <a:rect l="l" t="t" r="r" b="b"/>
                <a:pathLst>
                  <a:path w="5732" h="3107" extrusionOk="0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42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avLst/>
                <a:gdLst/>
                <a:ahLst/>
                <a:cxnLst/>
                <a:rect l="l" t="t" r="r" b="b"/>
                <a:pathLst>
                  <a:path w="5512" h="2760" extrusionOk="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42"/>
              <p:cNvSpPr/>
              <p:nvPr/>
            </p:nvSpPr>
            <p:spPr>
              <a:xfrm>
                <a:off x="4840" y="984"/>
                <a:ext cx="790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189" extrusionOk="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42"/>
              <p:cNvSpPr/>
              <p:nvPr/>
            </p:nvSpPr>
            <p:spPr>
              <a:xfrm>
                <a:off x="5173" y="896"/>
                <a:ext cx="579" cy="111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17" extrusionOk="0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42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2396" extrusionOk="0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42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49" extrusionOk="0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42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810" extrusionOk="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42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788" extrusionOk="0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42"/>
              <p:cNvSpPr/>
              <p:nvPr/>
            </p:nvSpPr>
            <p:spPr>
              <a:xfrm>
                <a:off x="5443" y="922"/>
                <a:ext cx="319" cy="854"/>
              </a:xfrm>
              <a:custGeom>
                <a:avLst/>
                <a:gdLst/>
                <a:ahLst/>
                <a:cxnLst/>
                <a:rect l="l" t="t" r="r" b="b"/>
                <a:pathLst>
                  <a:path w="319" h="854" extrusionOk="0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42"/>
              <p:cNvSpPr/>
              <p:nvPr/>
            </p:nvSpPr>
            <p:spPr>
              <a:xfrm>
                <a:off x="4954" y="3568"/>
                <a:ext cx="646" cy="39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392" extrusionOk="0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42"/>
              <p:cNvSpPr/>
              <p:nvPr/>
            </p:nvSpPr>
            <p:spPr>
              <a:xfrm>
                <a:off x="50" y="2400"/>
                <a:ext cx="2736" cy="192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1920" extrusionOk="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42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42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42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42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42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42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42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42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42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42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42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42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42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42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42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42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42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42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42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42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42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42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42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42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42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42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42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42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42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42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42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42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42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42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42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42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42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42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42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42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42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42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42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42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42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42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42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42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42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42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42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42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42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42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42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42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42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42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42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42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42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42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42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42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42"/>
              <p:cNvSpPr/>
              <p:nvPr/>
            </p:nvSpPr>
            <p:spPr>
              <a:xfrm>
                <a:off x="486" y="2563"/>
                <a:ext cx="180" cy="15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1" extrusionOk="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42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42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42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42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42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42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42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42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42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42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42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42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42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42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42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42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42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42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42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42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42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42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42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42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42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42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42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42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42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42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42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42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42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42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42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42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42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42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42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42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42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42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42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42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42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42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42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42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42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42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42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42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42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42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42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42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42"/>
              <p:cNvSpPr/>
              <p:nvPr/>
            </p:nvSpPr>
            <p:spPr>
              <a:xfrm>
                <a:off x="850" y="3136"/>
                <a:ext cx="204" cy="120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20" extrusionOk="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42"/>
              <p:cNvSpPr/>
              <p:nvPr/>
            </p:nvSpPr>
            <p:spPr>
              <a:xfrm>
                <a:off x="19" y="2722"/>
                <a:ext cx="9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90" h="78" extrusionOk="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42"/>
              <p:cNvSpPr/>
              <p:nvPr/>
            </p:nvSpPr>
            <p:spPr>
              <a:xfrm>
                <a:off x="97" y="2651"/>
                <a:ext cx="101" cy="8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9" extrusionOk="0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42"/>
              <p:cNvSpPr/>
              <p:nvPr/>
            </p:nvSpPr>
            <p:spPr>
              <a:xfrm>
                <a:off x="677" y="3502"/>
                <a:ext cx="83" cy="78"/>
              </a:xfrm>
              <a:custGeom>
                <a:avLst/>
                <a:gdLst/>
                <a:ahLst/>
                <a:cxnLst/>
                <a:rect l="l" t="t" r="r" b="b"/>
                <a:pathLst>
                  <a:path w="83" h="78" extrusionOk="0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42"/>
              <p:cNvSpPr/>
              <p:nvPr/>
            </p:nvSpPr>
            <p:spPr>
              <a:xfrm>
                <a:off x="940" y="2782"/>
                <a:ext cx="90" cy="7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2" extrusionOk="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42"/>
              <p:cNvSpPr/>
              <p:nvPr/>
            </p:nvSpPr>
            <p:spPr>
              <a:xfrm>
                <a:off x="898" y="2716"/>
                <a:ext cx="90" cy="8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4" extrusionOk="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42"/>
              <p:cNvSpPr/>
              <p:nvPr/>
            </p:nvSpPr>
            <p:spPr>
              <a:xfrm>
                <a:off x="7" y="3837"/>
                <a:ext cx="6" cy="12"/>
              </a:xfrm>
              <a:custGeom>
                <a:avLst/>
                <a:gdLst/>
                <a:ahLst/>
                <a:cxnLst/>
                <a:rect l="l" t="t" r="r" b="b"/>
                <a:pathLst>
                  <a:path w="6" h="12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42"/>
              <p:cNvSpPr/>
              <p:nvPr/>
            </p:nvSpPr>
            <p:spPr>
              <a:xfrm>
                <a:off x="7" y="2555"/>
                <a:ext cx="30" cy="48"/>
              </a:xfrm>
              <a:custGeom>
                <a:avLst/>
                <a:gdLst/>
                <a:ahLst/>
                <a:cxnLst/>
                <a:rect l="l" t="t" r="r" b="b"/>
                <a:pathLst>
                  <a:path w="30" h="48" extrusionOk="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42"/>
              <p:cNvSpPr/>
              <p:nvPr/>
            </p:nvSpPr>
            <p:spPr>
              <a:xfrm>
                <a:off x="7" y="3843"/>
                <a:ext cx="3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" extrusionOk="0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42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42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42"/>
              <p:cNvSpPr/>
              <p:nvPr/>
            </p:nvSpPr>
            <p:spPr>
              <a:xfrm>
                <a:off x="139" y="3573"/>
                <a:ext cx="144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42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54" extrusionOk="0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42"/>
              <p:cNvSpPr/>
              <p:nvPr/>
            </p:nvSpPr>
            <p:spPr>
              <a:xfrm>
                <a:off x="235" y="2503"/>
                <a:ext cx="348" cy="1272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272" extrusionOk="0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42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4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dt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6" name="Google Shape;326;p4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27" name="Google Shape;327;p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4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05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>
            <a:spLocks noGrp="1"/>
          </p:cNvSpPr>
          <p:nvPr>
            <p:ph type="ctrTitle"/>
          </p:nvPr>
        </p:nvSpPr>
        <p:spPr>
          <a:xfrm>
            <a:off x="685800" y="2420937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lang="en-US" sz="5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Работа с объектами файловой системы</a:t>
            </a:r>
            <a:br>
              <a:rPr lang="en-US" sz="5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5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Потоковые классы </a:t>
            </a:r>
            <a:endParaRPr/>
          </a:p>
        </p:txBody>
      </p:sp>
      <p:sp>
        <p:nvSpPr>
          <p:cNvPr id="402" name="Google Shape;402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9" name="Google Shape;469;p7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p7"/>
          <p:cNvSpPr txBox="1"/>
          <p:nvPr/>
        </p:nvSpPr>
        <p:spPr>
          <a:xfrm>
            <a:off x="-757237" y="322262"/>
            <a:ext cx="8964612" cy="2555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path = </a:t>
            </a:r>
            <a:r>
              <a:rPr lang="en-US" sz="2000" b="0" i="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@"C:\Template"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subpath = </a:t>
            </a:r>
            <a:r>
              <a:rPr lang="en-US" sz="2000" b="0" i="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@"Today\Note"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DirectoryInfo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dirInfo =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DirectoryInfo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(path);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(!dirInfo.Exists)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dirInfo.Create();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dirInfo.CreateSubdirectory(subpath);</a:t>
            </a:r>
            <a:endParaRPr/>
          </a:p>
        </p:txBody>
      </p:sp>
      <p:sp>
        <p:nvSpPr>
          <p:cNvPr id="471" name="Google Shape;471;p7"/>
          <p:cNvSpPr txBox="1"/>
          <p:nvPr/>
        </p:nvSpPr>
        <p:spPr>
          <a:xfrm>
            <a:off x="-1189037" y="3001962"/>
            <a:ext cx="10585450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dirName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"C:\\Users"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DirectoryInfo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dirInfo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DirectoryInfo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(dirName);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$"Название каталога: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{dirInfo.Name}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$"Полное название каталога: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{dirInfo.FullName}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$"Время создания каталога: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{dirInfo.CreationTime}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$"Корневой каталог: 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{dirInfo.Root}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pic>
        <p:nvPicPr>
          <p:cNvPr id="472" name="Google Shape;47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775" y="5581650"/>
            <a:ext cx="5972175" cy="10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c99bf7e2c0dd896_20"/>
          <p:cNvSpPr txBox="1">
            <a:spLocks noGrp="1"/>
          </p:cNvSpPr>
          <p:nvPr>
            <p:ph type="body" idx="1"/>
          </p:nvPr>
        </p:nvSpPr>
        <p:spPr>
          <a:xfrm>
            <a:off x="198275" y="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Фильтрация папок и файлов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В качестве фильтра в эти методы передается шаблон, который может содержать два плейсхолдера: 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*</a:t>
            </a:r>
            <a:r>
              <a:rPr lang="en-US" sz="2400"/>
              <a:t> или символ-звездочка (соответствует любому количеству символов) 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?</a:t>
            </a:r>
            <a:r>
              <a:rPr lang="en-US" sz="2400"/>
              <a:t> или вопросительный знак (соответствует одному символу)</a:t>
            </a:r>
            <a:endParaRPr sz="2400"/>
          </a:p>
        </p:txBody>
      </p:sp>
      <p:pic>
        <p:nvPicPr>
          <p:cNvPr id="479" name="Google Shape;479;g3c99bf7e2c0dd896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2740011"/>
            <a:ext cx="8333999" cy="19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3c99bf7e2c0dd896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725" y="4953000"/>
            <a:ext cx="67818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c99bf7e2c0dd896_27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6757800" cy="111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Создание каталога. Класс DirectoryInfo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</p:txBody>
      </p:sp>
      <p:pic>
        <p:nvPicPr>
          <p:cNvPr id="487" name="Google Shape;487;g3c99bf7e2c0dd896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8" y="688783"/>
            <a:ext cx="599122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3c99bf7e2c0dd896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63" y="3813300"/>
            <a:ext cx="58197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3c99bf7e2c0dd896_27"/>
          <p:cNvSpPr txBox="1"/>
          <p:nvPr/>
        </p:nvSpPr>
        <p:spPr>
          <a:xfrm>
            <a:off x="4572000" y="1767225"/>
            <a:ext cx="43368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</a:rPr>
              <a:t>если директория существует, то ее создать будет нельзя, и приложение выбросит ошибку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c99bf7e2c0dd896_3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Получение информации о каталоге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496" name="Google Shape;496;g3c99bf7e2c0dd896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8" y="2205038"/>
            <a:ext cx="85820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c99bf7e2c0dd896_42"/>
          <p:cNvSpPr txBox="1">
            <a:spLocks noGrp="1"/>
          </p:cNvSpPr>
          <p:nvPr>
            <p:ph type="body" idx="1"/>
          </p:nvPr>
        </p:nvSpPr>
        <p:spPr>
          <a:xfrm>
            <a:off x="125556" y="-5"/>
            <a:ext cx="8540700" cy="418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Удаление каталога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применим метод Delete к непустой папке, в которой есть какие-нибудь файлы или подкаталоги, то приложение нам выбросит ошибку.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перед удалением следует проверить наличие удаляемой папки, иначе приложение выбросит исключение:</a:t>
            </a:r>
            <a:endParaRPr sz="2400"/>
          </a:p>
        </p:txBody>
      </p:sp>
      <p:sp>
        <p:nvSpPr>
          <p:cNvPr id="503" name="Google Shape;503;g3c99bf7e2c0dd896_42"/>
          <p:cNvSpPr txBox="1"/>
          <p:nvPr/>
        </p:nvSpPr>
        <p:spPr>
          <a:xfrm>
            <a:off x="4767575" y="3019300"/>
            <a:ext cx="47676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highlight>
                  <a:srgbClr val="000000"/>
                </a:highlight>
              </a:rPr>
              <a:t>передать в метод Delete дополнительный параметр булевого типа, который укажет, что папку надо удалять со всем содержимым.</a:t>
            </a:r>
            <a:endParaRPr sz="17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pic>
        <p:nvPicPr>
          <p:cNvPr id="504" name="Google Shape;504;g3c99bf7e2c0dd896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04440"/>
            <a:ext cx="4767574" cy="26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3c99bf7e2c0dd896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225" y="4272811"/>
            <a:ext cx="4767600" cy="2422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c99bf7e2c0dd896_51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Перемещение каталога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При перемещении надо учитывать, что новый каталог, в который мы хотим перемесить все содержимое старого каталога, не должен существовать.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Перемещение каталога в рамках одной папки (как в примере выше) фактически аналогично переименованию папки</a:t>
            </a:r>
            <a:endParaRPr sz="2400"/>
          </a:p>
        </p:txBody>
      </p:sp>
      <p:pic>
        <p:nvPicPr>
          <p:cNvPr id="512" name="Google Shape;512;g3c99bf7e2c0dd896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99" y="3098414"/>
            <a:ext cx="8360025" cy="35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File  и FileInfo</a:t>
            </a:r>
            <a:endParaRPr/>
          </a:p>
        </p:txBody>
      </p:sp>
      <p:sp>
        <p:nvSpPr>
          <p:cNvPr id="518" name="Google Shape;518;p8"/>
          <p:cNvSpPr txBox="1">
            <a:spLocks noGrp="1"/>
          </p:cNvSpPr>
          <p:nvPr>
            <p:ph type="body" idx="1"/>
          </p:nvPr>
        </p:nvSpPr>
        <p:spPr>
          <a:xfrm>
            <a:off x="301625" y="10525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Работа с файлами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выполняют операции при помощи статических методов, при помощи экземплярных методов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File</a:t>
            </a:r>
            <a:endParaRPr/>
          </a:p>
        </p:txBody>
      </p:sp>
      <p:graphicFrame>
        <p:nvGraphicFramePr>
          <p:cNvPr id="521" name="Google Shape;521;p8"/>
          <p:cNvGraphicFramePr/>
          <p:nvPr/>
        </p:nvGraphicFramePr>
        <p:xfrm>
          <a:off x="301625" y="3441700"/>
          <a:ext cx="8842375" cy="1630325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24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Copy()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копирует файл в новое место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Create()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создает файл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Delete()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удаляет файл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Move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перемещает файл в новое место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Exists(file)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определяет, существует ли файл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27" name="Google Shape;527;p9"/>
          <p:cNvGraphicFramePr/>
          <p:nvPr/>
        </p:nvGraphicFramePr>
        <p:xfrm>
          <a:off x="301625" y="228600"/>
          <a:ext cx="8302600" cy="6415000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319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File.AppendAllLines()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добавляет к текстовому файлу набор строк;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File.AppendAllText()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u="non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добавляет строку к текстовому файлу;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File.ReadAllBytes()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возвращает содержимое файла как массив байтов;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File.ReadAllLines()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i="0" u="non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читает текстовый файл как массив строк;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File.ReadLines()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читает файл как коллекцию строк, используя отложенные вычисления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File.ReadAllText()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читает содержимое текстового файла как строку;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File.WriteAllBytes()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записывает в файл массив байтов;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File.WriteAllLines()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записывает в файл массив или коллекцию строк;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File.WriteAllText()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записывает текстовый файл как одну строку;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"/>
          <p:cNvSpPr txBox="1">
            <a:spLocks noGrp="1"/>
          </p:cNvSpPr>
          <p:nvPr>
            <p:ph type="body" idx="1"/>
          </p:nvPr>
        </p:nvSpPr>
        <p:spPr>
          <a:xfrm>
            <a:off x="250825" y="3333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FileInfo</a:t>
            </a:r>
            <a:endParaRPr/>
          </a:p>
        </p:txBody>
      </p:sp>
      <p:graphicFrame>
        <p:nvGraphicFramePr>
          <p:cNvPr id="534" name="Google Shape;534;p10"/>
          <p:cNvGraphicFramePr/>
          <p:nvPr/>
        </p:nvGraphicFramePr>
        <p:xfrm>
          <a:off x="271462" y="981075"/>
          <a:ext cx="8540750" cy="4108375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427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CopyTo(path)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копирует файл в новое место по указанному пути path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Create()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создает файл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Delete()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удаляет файл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MoveTo(destFileName)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перемещает файл в новое место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Directory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родительский каталог в виде объекта DirectoryInfo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DirectoryName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полный путь к родительскому каталогу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Exists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указывает, существует ли файл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Length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размер файла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Extension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расширение файла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Name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имя файла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FullName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полное имя файла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35" name="Google Shape;535;p10"/>
          <p:cNvSpPr txBox="1"/>
          <p:nvPr/>
        </p:nvSpPr>
        <p:spPr>
          <a:xfrm>
            <a:off x="684212" y="5089525"/>
            <a:ext cx="6858000" cy="1754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path = </a:t>
            </a:r>
            <a:r>
              <a:rPr lang="en-US" sz="1800" b="0" i="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@"C:\Temp\today.txt"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FileInfo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fileInf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FileInfo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(path);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(fileInf.Exists)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   fileInf.Delete();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File.Delete(path);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c99bf7e2c0dd896_57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Пути к файлам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Для работы с файлами можно применять как абсолютные, так и относительные пути:</a:t>
            </a:r>
            <a:endParaRPr/>
          </a:p>
        </p:txBody>
      </p:sp>
      <p:pic>
        <p:nvPicPr>
          <p:cNvPr id="542" name="Google Shape;542;g3c99bf7e2c0dd896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5906"/>
            <a:ext cx="9144000" cy="2326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"/>
          <p:cNvSpPr txBox="1">
            <a:spLocks noGrp="1"/>
          </p:cNvSpPr>
          <p:nvPr>
            <p:ph type="title"/>
          </p:nvPr>
        </p:nvSpPr>
        <p:spPr>
          <a:xfrm>
            <a:off x="409575" y="-369987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DriveInfo</a:t>
            </a:r>
            <a:endParaRPr/>
          </a:p>
        </p:txBody>
      </p:sp>
      <p:sp>
        <p:nvSpPr>
          <p:cNvPr id="409" name="Google Shape;409;p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8540700" cy="2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System.IO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/>
              <a:t>Для представления диска </a:t>
            </a: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GetDrives()  -  </a:t>
            </a:r>
            <a:r>
              <a:rPr lang="en-US"/>
              <a:t>возвращает имена всех логических дисков компьютера.</a:t>
            </a:r>
            <a:endParaRPr/>
          </a:p>
        </p:txBody>
      </p:sp>
      <p:graphicFrame>
        <p:nvGraphicFramePr>
          <p:cNvPr id="410" name="Google Shape;410;p2"/>
          <p:cNvGraphicFramePr/>
          <p:nvPr/>
        </p:nvGraphicFramePr>
        <p:xfrm>
          <a:off x="323850" y="2701925"/>
          <a:ext cx="8712200" cy="3886125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319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AvailableFreeSpace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объем доступного свободного места на диске в байтах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DriveFormat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имя файловой системы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DriveType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 представляет тип диска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IsReady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 готов ли диск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имя диска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TotalFreeSpace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общий объем свободного места на диске в байтах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TotalSize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размер диска в байтах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c99bf7e2c0dd896_6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Получение информации о файле</a:t>
            </a:r>
            <a:endParaRPr sz="2400">
              <a:solidFill>
                <a:schemeClr val="lt2"/>
              </a:solidFill>
            </a:endParaRPr>
          </a:p>
        </p:txBody>
      </p:sp>
      <p:pic>
        <p:nvPicPr>
          <p:cNvPr id="549" name="Google Shape;549;g3c99bf7e2c0dd896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1948"/>
            <a:ext cx="9144001" cy="265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6" name="Google Shape;556;p11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7" name="Google Shape;557;p11"/>
          <p:cNvSpPr txBox="1"/>
          <p:nvPr/>
        </p:nvSpPr>
        <p:spPr>
          <a:xfrm>
            <a:off x="166687" y="620712"/>
            <a:ext cx="8963025" cy="25860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dir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DirectoryInfo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@"C:\Users"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получаем файлы по маске из всех подкаталогов 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FileInfo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f = dir.GetFiles(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"*.txt"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SearchOption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.AllDirectories);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получаем файлы, используя отложенное выполнение 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fileInfo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dir.EnumerateFiles())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.WriteLine(fileInfo.Name);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c99bf7e2c0dd896_69"/>
          <p:cNvSpPr txBox="1">
            <a:spLocks noGrp="1"/>
          </p:cNvSpPr>
          <p:nvPr>
            <p:ph type="body" idx="1"/>
          </p:nvPr>
        </p:nvSpPr>
        <p:spPr>
          <a:xfrm>
            <a:off x="-5" y="11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Удаление файла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</a:rPr>
              <a:t>Перемещение файла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564" name="Google Shape;564;g3c99bf7e2c0dd896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249" y="841475"/>
            <a:ext cx="57495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g3c99bf7e2c0dd896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532" y="3745294"/>
            <a:ext cx="5536875" cy="29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c99bf7e2c0dd896_7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Если файл по новому пути уже существует, то с помощью дополнительного параметра можно указать, надо ли перезаписать файл (при значении true файл перезаписывается)</a:t>
            </a:r>
            <a:endParaRPr sz="2400"/>
          </a:p>
        </p:txBody>
      </p:sp>
      <p:pic>
        <p:nvPicPr>
          <p:cNvPr id="572" name="Google Shape;572;g3c99bf7e2c0dd896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99" y="2213482"/>
            <a:ext cx="7647975" cy="40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c99bf7e2c0dd896_87"/>
          <p:cNvSpPr txBox="1">
            <a:spLocks noGrp="1"/>
          </p:cNvSpPr>
          <p:nvPr>
            <p:ph type="title"/>
          </p:nvPr>
        </p:nvSpPr>
        <p:spPr>
          <a:xfrm>
            <a:off x="301625" y="-233337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Копирование файла. CopyTo (FileInfo)</a:t>
            </a:r>
            <a:endParaRPr sz="3600"/>
          </a:p>
        </p:txBody>
      </p:sp>
      <p:sp>
        <p:nvSpPr>
          <p:cNvPr id="579" name="Google Shape;579;g3c99bf7e2c0dd896_87"/>
          <p:cNvSpPr txBox="1">
            <a:spLocks noGrp="1"/>
          </p:cNvSpPr>
          <p:nvPr>
            <p:ph type="body" idx="1"/>
          </p:nvPr>
        </p:nvSpPr>
        <p:spPr>
          <a:xfrm>
            <a:off x="301650" y="384902"/>
            <a:ext cx="8540700" cy="608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принимает два параметра: 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путь, по которому файл будет копироваться,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булевое значение, которое указывает, надо ли при копировании перезаписывать файл (если true, как в случае выше, файл при копировании перезаписывается). 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Если же в качестве последнего параметра передать значение false, то если такой файл уже существует, приложение выдаст ошибку.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принимает три параметра: </a:t>
            </a:r>
            <a:endParaRPr sz="2400"/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путь к исходному файлу,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путь, по которому файл будет копироваться,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булевое значение, указывающее, будет ли файл перезаписываться.</a:t>
            </a:r>
            <a:endParaRPr sz="2400"/>
          </a:p>
        </p:txBody>
      </p:sp>
      <p:sp>
        <p:nvSpPr>
          <p:cNvPr id="580" name="Google Shape;580;g3c99bf7e2c0dd896_87"/>
          <p:cNvSpPr txBox="1">
            <a:spLocks noGrp="1"/>
          </p:cNvSpPr>
          <p:nvPr>
            <p:ph type="title"/>
          </p:nvPr>
        </p:nvSpPr>
        <p:spPr>
          <a:xfrm>
            <a:off x="183177" y="3641994"/>
            <a:ext cx="8540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  Copy (File)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c99bf7e2c0dd896_82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7" name="Google Shape;587;g3c99bf7e2c0dd896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55" y="1387831"/>
            <a:ext cx="6991500" cy="37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2"/>
          <p:cNvSpPr txBox="1">
            <a:spLocks noGrp="1"/>
          </p:cNvSpPr>
          <p:nvPr>
            <p:ph type="body" idx="1"/>
          </p:nvPr>
        </p:nvSpPr>
        <p:spPr>
          <a:xfrm>
            <a:off x="179387" y="11588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DirectoryInfo и FileInfo являются наследниками абстрактного класса FileSystemInfo</a:t>
            </a:r>
            <a:endParaRPr/>
          </a:p>
        </p:txBody>
      </p:sp>
      <p:pic>
        <p:nvPicPr>
          <p:cNvPr id="593" name="Google Shape;59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" y="1557337"/>
            <a:ext cx="8964612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Элементы класса FileInfo </a:t>
            </a:r>
            <a:endParaRPr/>
          </a:p>
        </p:txBody>
      </p:sp>
      <p:sp>
        <p:nvSpPr>
          <p:cNvPr id="599" name="Google Shape;599;p1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0" name="Google Shape;60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150" y="1376362"/>
            <a:ext cx="8775700" cy="449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39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Open()</a:t>
            </a:r>
            <a:endParaRPr/>
          </a:p>
        </p:txBody>
      </p:sp>
      <p:sp>
        <p:nvSpPr>
          <p:cNvPr id="606" name="Google Shape;606;p15"/>
          <p:cNvSpPr txBox="1">
            <a:spLocks noGrp="1"/>
          </p:cNvSpPr>
          <p:nvPr>
            <p:ph type="body" idx="1"/>
          </p:nvPr>
        </p:nvSpPr>
        <p:spPr>
          <a:xfrm>
            <a:off x="22225" y="609600"/>
            <a:ext cx="89718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режим запроса на открытие файла из перечисления FileMode:</a:t>
            </a:r>
            <a:endParaRPr/>
          </a:p>
        </p:txBody>
      </p:sp>
      <p:sp>
        <p:nvSpPr>
          <p:cNvPr id="607" name="Google Shape;607;p15"/>
          <p:cNvSpPr txBox="1"/>
          <p:nvPr/>
        </p:nvSpPr>
        <p:spPr>
          <a:xfrm>
            <a:off x="320675" y="1557337"/>
            <a:ext cx="7942200" cy="51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1437" marR="0" lvl="0" indent="-71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Append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       открывает файл, если он существует, и ищет конец файла. Если файл не существует, то он создаётся. Этот режим может использоваться только с доступом FileAccess.Write; </a:t>
            </a:r>
            <a:endParaRPr/>
          </a:p>
          <a:p>
            <a:pPr marL="71437" marR="0" lvl="0" indent="-71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1437" marR="0" lvl="0" indent="-71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Create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        указывает на создание нового файла. Если файл существует, он будет перезаписан; </a:t>
            </a:r>
            <a:endParaRPr/>
          </a:p>
          <a:p>
            <a:pPr marL="71437" marR="0" lvl="0" indent="-71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1437" marR="0" lvl="0" indent="-71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CreateNew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       указывает на создание нового файла. Если файл существует, генерирует исключение IOException; </a:t>
            </a:r>
            <a:endParaRPr/>
          </a:p>
          <a:p>
            <a:pPr marL="71437" marR="0" lvl="0" indent="-71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1437" marR="0" lvl="0" indent="-71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Open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         операционная система должна открыть существующий файл; </a:t>
            </a:r>
            <a:endParaRPr/>
          </a:p>
          <a:p>
            <a:pPr marL="71437" marR="0" lvl="0" indent="-71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1437" marR="0" lvl="0" indent="-71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OpenOrCreate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   операционная система должна открыть существующий файл или создать новый, если файл не существует; </a:t>
            </a:r>
            <a:endParaRPr/>
          </a:p>
          <a:p>
            <a:pPr marL="71437" marR="0" lvl="0" indent="-71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1437" marR="0" lvl="0" indent="-71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Truncate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         система должна открыть существующий файл и обрезать его до нулевой длины.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Open() </a:t>
            </a:r>
            <a:endParaRPr/>
          </a:p>
        </p:txBody>
      </p:sp>
      <p:sp>
        <p:nvSpPr>
          <p:cNvPr id="613" name="Google Shape;613;p16"/>
          <p:cNvSpPr txBox="1">
            <a:spLocks noGrp="1"/>
          </p:cNvSpPr>
          <p:nvPr>
            <p:ph type="body" idx="1"/>
          </p:nvPr>
        </p:nvSpPr>
        <p:spPr>
          <a:xfrm>
            <a:off x="179387" y="7651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 доступа к данным файла -  перечисление FileAccess</a:t>
            </a:r>
            <a:endParaRPr/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возможность совместной работы с открытым файлом  - FileShare</a:t>
            </a:r>
            <a:endParaRPr/>
          </a:p>
        </p:txBody>
      </p:sp>
      <p:sp>
        <p:nvSpPr>
          <p:cNvPr id="614" name="Google Shape;614;p16"/>
          <p:cNvSpPr txBox="1"/>
          <p:nvPr/>
        </p:nvSpPr>
        <p:spPr>
          <a:xfrm>
            <a:off x="241300" y="1844675"/>
            <a:ext cx="8540700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Read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файл будет открыт только для чтения;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ReadWrite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файл будет открыт и для чтения, и для записи;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Write</a:t>
            </a: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файл открывается только для записи, то есть добавления данных</a:t>
            </a:r>
            <a:endParaRPr/>
          </a:p>
        </p:txBody>
      </p:sp>
      <p:sp>
        <p:nvSpPr>
          <p:cNvPr id="615" name="Google Shape;615;p16"/>
          <p:cNvSpPr txBox="1"/>
          <p:nvPr/>
        </p:nvSpPr>
        <p:spPr>
          <a:xfrm>
            <a:off x="209550" y="4648200"/>
            <a:ext cx="8510700" cy="17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None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совместное использование запрещено, на любой запрос на открытие файла будет возвращено сообщение об ошибке;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Read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файл могут открыть и другие пользователи, но только для чтения; </a:t>
            </a:r>
            <a:r>
              <a:rPr lang="en-US" sz="1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ReadWrite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другие пользователи могут открыть файл и для чтения, и для записи;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Write</a:t>
            </a:r>
            <a:r>
              <a:rPr lang="en-US" sz="1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– файл может быть открыт другими пользователями для записи.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c99bf7e2c0dd896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7" name="Google Shape;417;g3c99bf7e2c0dd89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8816"/>
            <a:ext cx="9143999" cy="4020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1" name="Google Shape;621;p14"/>
          <p:cNvSpPr txBox="1">
            <a:spLocks noGrp="1"/>
          </p:cNvSpPr>
          <p:nvPr>
            <p:ph type="body" idx="1"/>
          </p:nvPr>
        </p:nvSpPr>
        <p:spPr>
          <a:xfrm>
            <a:off x="301650" y="2679624"/>
            <a:ext cx="8540700" cy="3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1437" lvl="0" indent="-7143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/>
              <a:t>открыть существующий файл или создать новый, если файл не существует;</a:t>
            </a:r>
            <a:endParaRPr sz="1800"/>
          </a:p>
          <a:p>
            <a:pPr marL="71437" lvl="0" indent="-7143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/>
              <a:t>файл будет открыт и для чтения, и для записи;  </a:t>
            </a:r>
            <a:endParaRPr sz="1800"/>
          </a:p>
          <a:p>
            <a:pPr marL="71437" lvl="0" indent="-7143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/>
              <a:t>совместное использование запрещено, на любой запрос на открытие файла будет возвращено сообщение об ошибке; </a:t>
            </a:r>
            <a:endParaRPr sz="1800"/>
          </a:p>
        </p:txBody>
      </p:sp>
      <p:sp>
        <p:nvSpPr>
          <p:cNvPr id="622" name="Google Shape;622;p14"/>
          <p:cNvSpPr txBox="1"/>
          <p:nvPr/>
        </p:nvSpPr>
        <p:spPr>
          <a:xfrm>
            <a:off x="266700" y="620712"/>
            <a:ext cx="8877300" cy="15700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file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FileInfo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@"C:\Test.txt"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file.Open(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FileAccess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.ReadWrite,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FileShare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.None);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ffcc2be13b9450a_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Чтение и запись файлов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AppendAllLines(String, IEnumerable&lt;String&gt;) / AppendAllLinesAsync(String, IEnumerable&lt;String&gt;, CancellationToken)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добавляют в файл набор строк. Если файл не существует, то он создается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AppendAllText(String, String) / AppendAllTextAsync(String, String, CancellationToken)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добавляют в файл строку. Если файл не существует, то он создается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ffcc2be13b9450a_5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Чтение и запись файлов</a:t>
            </a: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byte[] ReadAllBytes (string path) / Task&lt;byte[]&gt; ReadAllBytesAsync (string path, CancellationToken cancellationToken)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считывают содержимое бинарного файла в массив байтов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string[] ReadAllLines (string path) / Task&lt;string[]&gt; ReadAllLinesAsync (string path, CancellationToken cancellationToken)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считывают содержимое текстового файла в массив строк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string ReadAllText (string path) / Task&lt;string&gt; ReadAllTextAsync (string path, CancellationToken cancellationToken)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считывают содержимое текстового файла в строку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IEnumerable&lt;string&gt; ReadLines (string path)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считывают содержимое текстового файла в коллекцию строк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ffcc2be13b9450a_1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void WriteAllBytes (string path, byte[] bytes) / Task WriteAllBytesAsync (string path, byte[] bytes, CancellationToken cancellationToken)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записывают массив байт в бинарный файл. Если файл не существует, он создается. Если существует, то перезаписывается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void WriteAllLines (string path, string[] contents) / Task WriteAllLinesAsync (string path, IEnumerable&lt;string&gt; contents, CancellationToken cancellationToken)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записывают массив строк в текстовый файл. Если файл не существует, он создается. Если существует, то перезаписывается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WriteAllText (string path, string? contents) / Task WriteAllTextAsync (string path, string? contents, CancellationToken cancellationToken)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записывают строку в текстовый файл. Если файл не существует, он создается. Если существует, то перезаписывается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ffcc2be13b9450a_15"/>
          <p:cNvSpPr txBox="1">
            <a:spLocks noGrp="1"/>
          </p:cNvSpPr>
          <p:nvPr>
            <p:ph type="body" idx="1"/>
          </p:nvPr>
        </p:nvSpPr>
        <p:spPr>
          <a:xfrm>
            <a:off x="301650" y="4421374"/>
            <a:ext cx="8540700" cy="209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Если мы хотим, что в файле изначально шло добавление на новую строку, то для записи стоит использовать метод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WriteAllLines/ WriteAllLinesAsync</a:t>
            </a:r>
            <a:r>
              <a:rPr lang="en-US" sz="1800"/>
              <a:t>,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а для добавления - </a:t>
            </a:r>
            <a:r>
              <a:rPr lang="en-US" sz="1800">
                <a:solidFill>
                  <a:schemeClr val="lt2"/>
                </a:solidFill>
              </a:rPr>
              <a:t>AppendAllLines / AppendAllLinesAsync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хотим каждую строку файла считать отдельно, то вместо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 ReadAllText / ReadAllTextAsync </a:t>
            </a:r>
            <a:r>
              <a:rPr lang="en-US" sz="1800"/>
              <a:t>применяется</a:t>
            </a:r>
            <a:r>
              <a:rPr lang="en-US" sz="1800">
                <a:solidFill>
                  <a:schemeClr val="lt2"/>
                </a:solidFill>
              </a:rPr>
              <a:t> ReadAllLines / ReadAllLinesAsync.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647" name="Google Shape;647;gffcc2be13b9450a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0" y="0"/>
            <a:ext cx="8540700" cy="442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gffcc2be13b9450a_15"/>
          <p:cNvPicPr preferRelativeResize="0"/>
          <p:nvPr/>
        </p:nvPicPr>
        <p:blipFill rotWithShape="1">
          <a:blip r:embed="rId4">
            <a:alphaModFix/>
          </a:blip>
          <a:srcRect t="12590" b="11834"/>
          <a:stretch/>
        </p:blipFill>
        <p:spPr>
          <a:xfrm>
            <a:off x="6593150" y="0"/>
            <a:ext cx="2550850" cy="9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gffcc2be13b9450a_15"/>
          <p:cNvSpPr txBox="1"/>
          <p:nvPr/>
        </p:nvSpPr>
        <p:spPr>
          <a:xfrm>
            <a:off x="5842353" y="3032698"/>
            <a:ext cx="3000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перевод на следующую строку.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ffcc2be13b9450a_24"/>
          <p:cNvSpPr txBox="1">
            <a:spLocks noGrp="1"/>
          </p:cNvSpPr>
          <p:nvPr>
            <p:ph type="title"/>
          </p:nvPr>
        </p:nvSpPr>
        <p:spPr>
          <a:xfrm>
            <a:off x="458796" y="248027"/>
            <a:ext cx="8540700" cy="50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Кодировка. System.Text.Encoding</a:t>
            </a:r>
            <a:endParaRPr sz="3000"/>
          </a:p>
        </p:txBody>
      </p:sp>
      <p:sp>
        <p:nvSpPr>
          <p:cNvPr id="656" name="Google Shape;656;gffcc2be13b9450a_2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7" name="Google Shape;657;gffcc2be13b9450a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481138"/>
            <a:ext cx="876300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2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Архивация и сжатие файлов. ZipArchive и ZipFile </a:t>
            </a:r>
            <a:endParaRPr sz="2400"/>
          </a:p>
        </p:txBody>
      </p:sp>
      <p:sp>
        <p:nvSpPr>
          <p:cNvPr id="664" name="Google Shape;664;p17"/>
          <p:cNvSpPr txBox="1">
            <a:spLocks noGrp="1"/>
          </p:cNvSpPr>
          <p:nvPr>
            <p:ph type="body" idx="1"/>
          </p:nvPr>
        </p:nvSpPr>
        <p:spPr>
          <a:xfrm>
            <a:off x="274637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System.IO.Compression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подключить сборки </a:t>
            </a:r>
            <a:endParaRPr/>
          </a:p>
        </p:txBody>
      </p:sp>
      <p:sp>
        <p:nvSpPr>
          <p:cNvPr id="665" name="Google Shape;665;p17"/>
          <p:cNvSpPr txBox="1"/>
          <p:nvPr/>
        </p:nvSpPr>
        <p:spPr>
          <a:xfrm>
            <a:off x="263525" y="3373437"/>
            <a:ext cx="8731250" cy="3417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ZipArchive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zip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ZipFile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.OpenRead(</a:t>
            </a:r>
            <a:r>
              <a:rPr lang="en-US" sz="1800" b="0" i="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@"C:\MyArchive.zip"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ZipArchiveEntry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entry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zip.Entries)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.WriteLine(entry.FullName);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предполагается некая работа с потоком данных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stream = entry.Open();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666" name="Google Shape;66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112" y="2249487"/>
            <a:ext cx="77851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ffcc2be13b9450a_31"/>
          <p:cNvSpPr txBox="1">
            <a:spLocks noGrp="1"/>
          </p:cNvSpPr>
          <p:nvPr>
            <p:ph type="body" idx="1"/>
          </p:nvPr>
        </p:nvSpPr>
        <p:spPr>
          <a:xfrm>
            <a:off x="301650" y="987300"/>
            <a:ext cx="8540700" cy="665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GZipStream(Stream stream, CompressionLevel level):</a:t>
            </a:r>
            <a:r>
              <a:rPr lang="en-US" sz="1800"/>
              <a:t> </a:t>
            </a:r>
            <a:endParaRPr sz="18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stream</a:t>
            </a:r>
            <a:r>
              <a:rPr lang="en-US" sz="1800"/>
              <a:t> представляет данные, а </a:t>
            </a:r>
            <a:r>
              <a:rPr lang="en-US" sz="1800">
                <a:solidFill>
                  <a:schemeClr val="lt2"/>
                </a:solidFill>
              </a:rPr>
              <a:t>level</a:t>
            </a:r>
            <a:r>
              <a:rPr lang="en-US" sz="1800"/>
              <a:t> задает уровень сжатия</a:t>
            </a:r>
            <a:endParaRPr sz="18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GZipStream(Stream stream, CompressionMode mode):</a:t>
            </a:r>
            <a:endParaRPr sz="180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mode</a:t>
            </a:r>
            <a:r>
              <a:rPr lang="en-US" sz="1800"/>
              <a:t> указывает, будут ли данные сжиматься или, наоборот, восстанавливаться и может принимать два значения:</a:t>
            </a:r>
            <a:endParaRPr sz="18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CompressionMode.Compress</a:t>
            </a:r>
            <a:r>
              <a:rPr lang="en-US" sz="1800"/>
              <a:t>: данные сжимаются</a:t>
            </a:r>
            <a:endParaRPr sz="18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CompressionMode.Decompress</a:t>
            </a:r>
            <a:r>
              <a:rPr lang="en-US" sz="1800"/>
              <a:t>: данные восстанавливаются</a:t>
            </a:r>
            <a:endParaRPr sz="18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Если данные сжимаются, то stream указывает на поток архивируемых данных. Если данные восстанавливаются, то stream указывает на поток, куда будут передаваться восстановленные данные.</a:t>
            </a:r>
            <a:endParaRPr sz="18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GZipStream(Stream stream, CompressionLevel level, bool leaveMode):</a:t>
            </a:r>
            <a:endParaRPr sz="1800">
              <a:solidFill>
                <a:schemeClr val="lt2"/>
              </a:solidFill>
            </a:endParaRP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параметр </a:t>
            </a:r>
            <a:r>
              <a:rPr lang="en-US" sz="1800">
                <a:solidFill>
                  <a:schemeClr val="lt2"/>
                </a:solidFill>
              </a:rPr>
              <a:t>leaveMode</a:t>
            </a:r>
            <a:r>
              <a:rPr lang="en-US" sz="1800"/>
              <a:t> указывает, надо ли оставить открытым поток stream после удаления объекта GZipStream. Если значение true, то поток остается открытым</a:t>
            </a:r>
            <a:endParaRPr sz="1800"/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</a:rPr>
              <a:t>GZipStream(Stream stream, CompressionMode mode, bool leaveMode)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73" name="Google Shape;673;gffcc2be13b9450a_31"/>
          <p:cNvSpPr txBox="1"/>
          <p:nvPr/>
        </p:nvSpPr>
        <p:spPr>
          <a:xfrm>
            <a:off x="0" y="0"/>
            <a:ext cx="88425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Для создания объекта GZipStream можно использовать один из его конструкторов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ffcc2be13b9450a_38"/>
          <p:cNvSpPr txBox="1">
            <a:spLocks noGrp="1"/>
          </p:cNvSpPr>
          <p:nvPr>
            <p:ph type="body" idx="1"/>
          </p:nvPr>
        </p:nvSpPr>
        <p:spPr>
          <a:xfrm>
            <a:off x="-11" y="1311441"/>
            <a:ext cx="9144000" cy="423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void CopyTo(Stream destination):</a:t>
            </a:r>
            <a:r>
              <a:rPr lang="en-US" sz="2400"/>
              <a:t> копирует все данные в поток destination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Task CopyToAsync(Stream destination):</a:t>
            </a:r>
            <a:r>
              <a:rPr lang="en-US" sz="2400"/>
              <a:t> асинхронная версия метода CopyTo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void Flush():</a:t>
            </a:r>
            <a:r>
              <a:rPr lang="en-US" sz="2400"/>
              <a:t> очищает буфер, записывая все его данные в файл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Task FlushAsync():</a:t>
            </a:r>
            <a:r>
              <a:rPr lang="en-US" sz="2400"/>
              <a:t> асинхронная версия метода Flush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ffcc2be13b9450a_43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int Read(byte[] array, int offset, int count):</a:t>
            </a:r>
            <a:r>
              <a:rPr lang="en-US" sz="2400"/>
              <a:t> считывает данные из файла в массив байтов и возвращает количество успешно считанных байтов. Принимает три параметра: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array</a:t>
            </a:r>
            <a:r>
              <a:rPr lang="en-US" sz="2400"/>
              <a:t> - массив байтов, куда будут помещены считываемые из файла данные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offset</a:t>
            </a:r>
            <a:r>
              <a:rPr lang="en-US" sz="2400"/>
              <a:t> представляет смещение в байтах в массиве array, в который считанные байты будут помещены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count</a:t>
            </a:r>
            <a:r>
              <a:rPr lang="en-US" sz="2400"/>
              <a:t> - максимальное число байтов, предназначенных для чтения. Если в файле находится меньшее количество байтов, то все они будут считаны.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"/>
          <p:cNvSpPr txBox="1">
            <a:spLocks noGrp="1"/>
          </p:cNvSpPr>
          <p:nvPr>
            <p:ph type="body" idx="1"/>
          </p:nvPr>
        </p:nvSpPr>
        <p:spPr>
          <a:xfrm>
            <a:off x="207975" y="1575"/>
            <a:ext cx="85407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rPr lang="en-US"/>
              <a:t>Получим имена и свойства всех дисков на компьютере</a:t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3"/>
          <p:cNvSpPr txBox="1"/>
          <p:nvPr/>
        </p:nvSpPr>
        <p:spPr>
          <a:xfrm>
            <a:off x="-346100" y="1371612"/>
            <a:ext cx="9648900" cy="37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var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allDrives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DriveInfo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.GetDrives();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allDrives)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"Drive name: {0}"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d.Name);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"Drive type: {0}"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d.DriveType);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(!d.IsReady)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"Volume Label: {0}"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d.VolumeLabel);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"File system: {0}"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d.DriveFormat);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"Root: {0}"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d.RootDirectory);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"Total size: {0}"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d.TotalSize);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"Free size: {0}"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d.TotalFreeSpace);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"Available: {0}"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d.AvailableFreeSpace);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424" name="Google Shape;4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" y="2911619"/>
            <a:ext cx="30670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ffcc2be13b9450a_4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00" cy="53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ZipFile</a:t>
            </a:r>
            <a:endParaRPr sz="3000"/>
          </a:p>
        </p:txBody>
      </p:sp>
      <p:sp>
        <p:nvSpPr>
          <p:cNvPr id="692" name="Google Shape;692;gffcc2be13b9450a_48"/>
          <p:cNvSpPr txBox="1">
            <a:spLocks noGrp="1"/>
          </p:cNvSpPr>
          <p:nvPr>
            <p:ph type="body" idx="1"/>
          </p:nvPr>
        </p:nvSpPr>
        <p:spPr>
          <a:xfrm>
            <a:off x="301625" y="768300"/>
            <a:ext cx="8540700" cy="533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предоставляет дополнительные возможности для создания архивов. Он позволяет создавать архив из каталогов.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void CreateFromDirectory(string sourceDirectoryName, string destinationFileName):</a:t>
            </a:r>
            <a:r>
              <a:rPr lang="en-US" sz="2400"/>
              <a:t> архивирует папку по пути sourceDirectoryName в файл с названием destinationFileName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</a:rPr>
              <a:t>void ExtractToDirectory(string sourceFileName, string destinationDirectoryName):</a:t>
            </a:r>
            <a:r>
              <a:rPr lang="en-US" sz="2400"/>
              <a:t> извлекает все файлы из zip-файла sourceFileName в каталог destinationDirectoryName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ffcc2be13b9450a_54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166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9" name="Google Shape;699;gffcc2be13b9450a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1047048"/>
            <a:ext cx="893445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gffcc2be13b9450a_54"/>
          <p:cNvSpPr txBox="1"/>
          <p:nvPr/>
        </p:nvSpPr>
        <p:spPr>
          <a:xfrm>
            <a:off x="4753973" y="2395600"/>
            <a:ext cx="3870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если такой папки нет, она создается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Статический класс Path</a:t>
            </a:r>
            <a:endParaRPr/>
          </a:p>
        </p:txBody>
      </p:sp>
      <p:sp>
        <p:nvSpPr>
          <p:cNvPr id="715" name="Google Shape;715;p19"/>
          <p:cNvSpPr txBox="1">
            <a:spLocks noGrp="1"/>
          </p:cNvSpPr>
          <p:nvPr>
            <p:ph type="body" idx="1"/>
          </p:nvPr>
        </p:nvSpPr>
        <p:spPr>
          <a:xfrm>
            <a:off x="301625" y="800100"/>
            <a:ext cx="8540700" cy="3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предназначен для работы с именами файлов и путями в файловой системе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Назначение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выделить имя файла из полного пути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скомбинировать для получения пути имя файла и имя каталога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сгенерировать имя для временного файла или каталога</a:t>
            </a:r>
            <a:endParaRPr/>
          </a:p>
        </p:txBody>
      </p:sp>
      <p:sp>
        <p:nvSpPr>
          <p:cNvPr id="716" name="Google Shape;716;p19"/>
          <p:cNvSpPr txBox="1"/>
          <p:nvPr/>
        </p:nvSpPr>
        <p:spPr>
          <a:xfrm flipH="1">
            <a:off x="-25" y="5103812"/>
            <a:ext cx="8817000" cy="176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tempFile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.GetTempFileName();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.WriteLine(tempFile);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ext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.GetExtension(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"info.txt"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.txt </a:t>
            </a: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win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.GetFolderPath(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SpecialFolder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.Windows);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.WriteLine(win);</a:t>
            </a:r>
            <a:endParaRPr/>
          </a:p>
        </p:txBody>
      </p:sp>
      <p:pic>
        <p:nvPicPr>
          <p:cNvPr id="717" name="Google Shape;71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4572" y="4181691"/>
            <a:ext cx="6199187" cy="6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19"/>
          <p:cNvSpPr txBox="1"/>
          <p:nvPr/>
        </p:nvSpPr>
        <p:spPr>
          <a:xfrm>
            <a:off x="5358573" y="4864315"/>
            <a:ext cx="34584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Создает на диске временный пустой файл с уникальным именем и возвращает полный путь этого файла.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719" name="Google Shape;719;p19"/>
          <p:cNvSpPr txBox="1"/>
          <p:nvPr/>
        </p:nvSpPr>
        <p:spPr>
          <a:xfrm>
            <a:off x="6268775" y="5520825"/>
            <a:ext cx="31047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Возвращает расширение из пути к файлу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0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FileSystemWatcher </a:t>
            </a:r>
            <a:endParaRPr/>
          </a:p>
        </p:txBody>
      </p:sp>
      <p:sp>
        <p:nvSpPr>
          <p:cNvPr id="726" name="Google Shape;726;p20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позволяет производить мониторинг активности выбранного каталога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/>
              <a:t>Ожидает уведомления файловой системы об изменениях и инициирует события при изменениях каталога или файла в каталоге.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1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Синтаксическая конструкция using</a:t>
            </a:r>
            <a:endParaRPr/>
          </a:p>
        </p:txBody>
      </p:sp>
      <p:sp>
        <p:nvSpPr>
          <p:cNvPr id="732" name="Google Shape;732;p21"/>
          <p:cNvSpPr txBox="1">
            <a:spLocks noGrp="1"/>
          </p:cNvSpPr>
          <p:nvPr>
            <p:ph type="body" idx="1"/>
          </p:nvPr>
        </p:nvSpPr>
        <p:spPr>
          <a:xfrm>
            <a:off x="595312" y="1700212"/>
            <a:ext cx="8548687" cy="4616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800" b="0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1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получение-ресурса</a:t>
            </a: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r>
              <a:rPr lang="en-US" sz="2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800" b="0" i="1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вложенный-оператор</a:t>
            </a:r>
            <a:endParaRPr sz="2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-121920" algn="just" rtl="0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Здесь </a:t>
            </a:r>
            <a:r>
              <a:rPr lang="en-US" sz="2100" b="0" i="1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получение-ресурса</a:t>
            </a:r>
            <a:r>
              <a:rPr lang="en-US" sz="2400" b="0" i="0" u="non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 означает один из вариантов.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 Объявление и инициализацию локальной переменной (или списка переменных). Тип переменной должен реализовывать </a:t>
            </a:r>
            <a:r>
              <a:rPr lang="en-US" sz="19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IDisposable</a:t>
            </a:r>
            <a:r>
              <a:rPr lang="en-US" sz="2200" b="0" i="0" u="none" strike="noStrike" cap="non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. Такая переменная в блоке </a:t>
            </a:r>
            <a:r>
              <a:rPr lang="en-US" sz="21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200" b="0" i="0" u="none" strike="noStrike" cap="non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 доступна только для чтения.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 Выражение, значение которого имеет тип, реализующий </a:t>
            </a:r>
            <a:r>
              <a:rPr lang="en-US" sz="19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IDisposable</a:t>
            </a:r>
            <a:r>
              <a:rPr lang="en-US" sz="2200" b="0" i="0" u="none" strike="noStrike" cap="none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Пример использования using</a:t>
            </a:r>
            <a:endParaRPr/>
          </a:p>
        </p:txBody>
      </p:sp>
      <p:sp>
        <p:nvSpPr>
          <p:cNvPr id="738" name="Google Shape;738;p22"/>
          <p:cNvSpPr txBox="1">
            <a:spLocks noGrp="1"/>
          </p:cNvSpPr>
          <p:nvPr>
            <p:ph type="body" idx="1"/>
          </p:nvPr>
        </p:nvSpPr>
        <p:spPr>
          <a:xfrm>
            <a:off x="150812" y="2060575"/>
            <a:ext cx="8842375" cy="3017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ClassWithDispose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ClassWithDispose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x.DoSomething();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компилятор C# поместит сюда вызов x.Dispose()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4" name="Google Shape;744;p2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5" name="Google Shape;745;p23"/>
          <p:cNvSpPr txBox="1"/>
          <p:nvPr/>
        </p:nvSpPr>
        <p:spPr>
          <a:xfrm>
            <a:off x="204787" y="404812"/>
            <a:ext cx="8734425" cy="6000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fstream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 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fstream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FileStream(</a:t>
            </a:r>
            <a:r>
              <a:rPr lang="en-US" sz="2400" b="0" i="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@"D:\file.dat"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операции с потоком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Exception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finally  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(fstream !=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fstream.Close();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4"/>
          <p:cNvSpPr txBox="1">
            <a:spLocks noGrp="1"/>
          </p:cNvSpPr>
          <p:nvPr>
            <p:ph type="title"/>
          </p:nvPr>
        </p:nvSpPr>
        <p:spPr>
          <a:xfrm>
            <a:off x="317500" y="4572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Чтение и запись файлов. Потоковые классы</a:t>
            </a:r>
            <a:b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752" name="Google Shape;752;p24"/>
          <p:cNvSpPr txBox="1">
            <a:spLocks noGrp="1"/>
          </p:cNvSpPr>
          <p:nvPr>
            <p:ph type="body" idx="1"/>
          </p:nvPr>
        </p:nvSpPr>
        <p:spPr>
          <a:xfrm>
            <a:off x="430212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типы для представления потоков данных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адаптеры потоков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1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Поток данных 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– это абстрактное представление данных в виде последовательности байт.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ассоциируется с неким физическим хранилищем (файлами на диске, памятью, сетью)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декорирует другой поток, преобразуя данные тем или иным образом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ffcc2be13b9450a_66"/>
          <p:cNvSpPr txBox="1">
            <a:spLocks noGrp="1"/>
          </p:cNvSpPr>
          <p:nvPr>
            <p:ph type="body" idx="1"/>
          </p:nvPr>
        </p:nvSpPr>
        <p:spPr>
          <a:xfrm>
            <a:off x="301625" y="0"/>
            <a:ext cx="8540700" cy="609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иерархия классов в пространстве имен System.IO, которые имеют отношение к потокам</a:t>
            </a:r>
            <a:endParaRPr sz="2400"/>
          </a:p>
        </p:txBody>
      </p:sp>
      <p:pic>
        <p:nvPicPr>
          <p:cNvPr id="759" name="Google Shape;759;gffcc2be13b9450a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63" y="767588"/>
            <a:ext cx="8197674" cy="57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6" name="Google Shape;766;p2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1" u="sng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Адаптеры потоков 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служат оболочкой потока, преобразуя информацию определённого формата в набор байт (сами адаптеры потоками не являются).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Directory</a:t>
            </a: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 и  </a:t>
            </a:r>
            <a:r>
              <a:rPr lang="en-US" sz="44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DirectoryInfo</a:t>
            </a:r>
            <a:endParaRPr/>
          </a:p>
        </p:txBody>
      </p:sp>
      <p:sp>
        <p:nvSpPr>
          <p:cNvPr id="430" name="Google Shape;430;p4"/>
          <p:cNvSpPr txBox="1">
            <a:spLocks noGrp="1"/>
          </p:cNvSpPr>
          <p:nvPr>
            <p:ph type="body" idx="1"/>
          </p:nvPr>
        </p:nvSpPr>
        <p:spPr>
          <a:xfrm>
            <a:off x="296862" y="11255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Работа с каталогами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</a:pPr>
            <a:r>
              <a:rPr lang="en-US" sz="2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выполняют операции при помощи статических методов,  при помощи экземплярных методов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Directory</a:t>
            </a:r>
            <a:endParaRPr/>
          </a:p>
          <a:p>
            <a:pPr marL="342900" marR="0" lvl="0" indent="-1803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1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33" name="Google Shape;433;p4"/>
          <p:cNvGraphicFramePr/>
          <p:nvPr/>
        </p:nvGraphicFramePr>
        <p:xfrm>
          <a:off x="517525" y="3068637"/>
          <a:ext cx="8099425" cy="3654375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CreateDirectory(path)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создает каталог по указанному пути path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Delete(path)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удаляет каталог по указанному пути path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Exists(path)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определяет, существует ли каталог по указанному пути path. Если существует, возвращается </a:t>
                      </a: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true</a:t>
                      </a:r>
                      <a:r>
                        <a:rPr lang="en-US" sz="16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, если не существует, то </a:t>
                      </a: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false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GetDirectories(path)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список каталогов в каталоге path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GetFiles(path)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список файлов в каталоге path</a:t>
                      </a: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Move(sourceDirName, destDirName)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перемещает каталог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GetParent(path)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получение родительского каталога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6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System.IO.Stream</a:t>
            </a:r>
            <a:endParaRPr/>
          </a:p>
        </p:txBody>
      </p:sp>
      <p:sp>
        <p:nvSpPr>
          <p:cNvPr id="773" name="Google Shape;773;p26"/>
          <p:cNvSpPr txBox="1">
            <a:spLocks noGrp="1"/>
          </p:cNvSpPr>
          <p:nvPr>
            <p:ph type="body" idx="1"/>
          </p:nvPr>
        </p:nvSpPr>
        <p:spPr>
          <a:xfrm>
            <a:off x="301625" y="8366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Абстрактный класс, базовый класс для других классов, представляющих потоки</a:t>
            </a:r>
            <a:endParaRPr/>
          </a:p>
        </p:txBody>
      </p:sp>
      <p:pic>
        <p:nvPicPr>
          <p:cNvPr id="774" name="Google Shape;7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087" y="2100262"/>
            <a:ext cx="8120062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7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1" name="Google Shape;781;p27"/>
          <p:cNvSpPr txBox="1">
            <a:spLocks noGrp="1"/>
          </p:cNvSpPr>
          <p:nvPr>
            <p:ph type="body" idx="1"/>
          </p:nvPr>
        </p:nvSpPr>
        <p:spPr>
          <a:xfrm>
            <a:off x="301650" y="1994004"/>
            <a:ext cx="8540700" cy="50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поддержка асинхронных операций ввода/вывода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ИмяОперацииAsync()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BeginRead() и BeginWrite() - устарели</a:t>
            </a:r>
            <a:endParaRPr/>
          </a:p>
        </p:txBody>
      </p:sp>
      <p:pic>
        <p:nvPicPr>
          <p:cNvPr id="782" name="Google Shape;78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975" y="238125"/>
            <a:ext cx="8413750" cy="3262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8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60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Классы для работы с потоками, связанными с хранилищами</a:t>
            </a:r>
            <a:endParaRPr/>
          </a:p>
        </p:txBody>
      </p:sp>
      <p:sp>
        <p:nvSpPr>
          <p:cNvPr id="788" name="Google Shape;788;p28"/>
          <p:cNvSpPr txBox="1">
            <a:spLocks noGrp="1"/>
          </p:cNvSpPr>
          <p:nvPr>
            <p:ph type="body" idx="1"/>
          </p:nvPr>
        </p:nvSpPr>
        <p:spPr>
          <a:xfrm>
            <a:off x="107950" y="1196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FileStream – класс для работы с файлами, как с потоками (System.IO).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MemoryStream – класс для представления потока в памяти (System.IO).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NetworkStream – работа с сокетами, как с потоками (System.Net.Sockets).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PipeStream – абстрактный класс из пространства имён System.IO.Pipes, базовый для классов-потоков, которые позволяют передавать данные между процессами операционной системы.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9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4" name="Google Shape;794;p29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5" name="Google Shape;795;p29"/>
          <p:cNvSpPr txBox="1"/>
          <p:nvPr/>
        </p:nvSpPr>
        <p:spPr>
          <a:xfrm>
            <a:off x="301625" y="333375"/>
            <a:ext cx="9023350" cy="4892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"test.dat"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				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FileMode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.OpenOrCreate))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100; 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fs.WriteByte(i);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fs.Position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(fs.Position &lt; fs.Length)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.Write(fs.ReadByte());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796" name="Google Shape;79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75" y="5491162"/>
            <a:ext cx="91916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29"/>
          <p:cNvSpPr txBox="1"/>
          <p:nvPr/>
        </p:nvSpPr>
        <p:spPr>
          <a:xfrm>
            <a:off x="6753299" y="780600"/>
            <a:ext cx="23907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если файл существует, он открывается, если нет - создается новый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ffcc2be13b9450a_74"/>
          <p:cNvSpPr txBox="1">
            <a:spLocks noGrp="1"/>
          </p:cNvSpPr>
          <p:nvPr>
            <p:ph type="body" idx="1"/>
          </p:nvPr>
        </p:nvSpPr>
        <p:spPr>
          <a:xfrm>
            <a:off x="301625" y="2431825"/>
            <a:ext cx="8540700" cy="202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открывает файл с учетом объекта FileMode и возвращает файловой поток FileStream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окрывает поток для чтения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/>
              <a:t>открывает поток для записи.</a:t>
            </a:r>
            <a:endParaRPr sz="2400"/>
          </a:p>
        </p:txBody>
      </p:sp>
      <p:pic>
        <p:nvPicPr>
          <p:cNvPr id="804" name="Google Shape;804;gffcc2be13b9450a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88" y="796969"/>
            <a:ext cx="8406975" cy="14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ffcc2be13b9450a_80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1" name="Google Shape;811;gffcc2be13b9450a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612" y="0"/>
            <a:ext cx="742277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gffcc2be13b9450a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71" y="3532482"/>
            <a:ext cx="3061025" cy="6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0"/>
          <p:cNvSpPr txBox="1">
            <a:spLocks noGrp="1"/>
          </p:cNvSpPr>
          <p:nvPr>
            <p:ph type="body" idx="1"/>
          </p:nvPr>
        </p:nvSpPr>
        <p:spPr>
          <a:xfrm>
            <a:off x="0" y="299370"/>
            <a:ext cx="8945700" cy="4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60"/>
              <a:buFont typeface="Arial"/>
              <a:buChar char="►"/>
            </a:pPr>
            <a:r>
              <a:rPr lang="en-US" sz="32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Произвольный доступ к файлам</a:t>
            </a:r>
            <a:endParaRPr sz="3200" b="1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Seek()</a:t>
            </a: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можем управлять положением курсора потока, начиная с которого производится считывание или запись в файл. Этот метод принимает два параметра: offset (смещение) и позиция в файле. Позиция в файле описывается тремя значениями: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SeekOrigin.Begin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начало файла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SeekOrigin.End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конец файла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lang="en-US" sz="28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SeekOrigin.Current</a:t>
            </a:r>
            <a:r>
              <a:rPr lang="en-US" sz="28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: текущая позиция в файле</a:t>
            </a:r>
            <a:endParaRPr/>
          </a:p>
          <a:p>
            <a:pPr marL="342900" marR="0" lvl="0" indent="-20066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None/>
            </a:pPr>
            <a:endParaRPr sz="2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ffcc2be13b9450a_87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4" name="Google Shape;824;gffcc2be13b9450a_87"/>
          <p:cNvPicPr preferRelativeResize="0"/>
          <p:nvPr/>
        </p:nvPicPr>
        <p:blipFill rotWithShape="1">
          <a:blip r:embed="rId3">
            <a:alphaModFix/>
          </a:blip>
          <a:srcRect t="6164"/>
          <a:stretch/>
        </p:blipFill>
        <p:spPr>
          <a:xfrm>
            <a:off x="576219" y="0"/>
            <a:ext cx="795168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gffcc2be13b9450a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8763" y="2726223"/>
            <a:ext cx="1664250" cy="5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2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Декораторы потоков</a:t>
            </a:r>
            <a:endParaRPr/>
          </a:p>
        </p:txBody>
      </p:sp>
      <p:sp>
        <p:nvSpPr>
          <p:cNvPr id="840" name="Google Shape;840;p32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DeflateStream и GZipStream – классы для потоков со сжатием данных (System.IO.Compression).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CryptoStream – поток зашифрованных данных (System.Security.Cryptography).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BufferedStream – поток с поддержкой буферизации данных (System.IO).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3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7" name="Google Shape;847;p33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8" name="Google Shape;848;p33"/>
          <p:cNvSpPr txBox="1"/>
          <p:nvPr/>
        </p:nvSpPr>
        <p:spPr>
          <a:xfrm>
            <a:off x="150812" y="228600"/>
            <a:ext cx="8842375" cy="4154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.WriteAllBytes(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"File.bin"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[100000]);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читаем, используя буфер </a:t>
            </a:r>
            <a:endParaRPr sz="24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(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FileStream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fs =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.OpenRead(</a:t>
            </a:r>
            <a:r>
              <a:rPr lang="en-US" sz="24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"File.bin"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bs = </a:t>
            </a:r>
            <a:r>
              <a:rPr lang="en-US" sz="24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BufferedStream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(fs, 20000))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bs.ReadByte();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4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.WriteLine(fs.Position);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9" name="Google Shape;439;p5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8034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0" name="Google Shape;440;p5"/>
          <p:cNvSpPr txBox="1"/>
          <p:nvPr/>
        </p:nvSpPr>
        <p:spPr>
          <a:xfrm>
            <a:off x="204787" y="9525"/>
            <a:ext cx="8734425" cy="5078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dirName = 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"D:\\"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endParaRPr sz="18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Directory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.Exists(dirName))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"SubDir:"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dirs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Directory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.GetDirectories(dirName);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dirs)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-US" sz="1800" b="0" i="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"Files:"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files =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Directory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.GetFiles(dirName);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files)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.WriteLine(s);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pic>
        <p:nvPicPr>
          <p:cNvPr id="441" name="Google Shape;4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7675" y="4635500"/>
            <a:ext cx="3725862" cy="1928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4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Адаптеры потоков</a:t>
            </a:r>
            <a:endParaRPr/>
          </a:p>
        </p:txBody>
      </p:sp>
      <p:sp>
        <p:nvSpPr>
          <p:cNvPr id="855" name="Google Shape;855;p34"/>
          <p:cNvSpPr txBox="1">
            <a:spLocks noGrp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BinaryReader и BinaryWriter – классы для ввода и вывода примитивных типов в двоичном формате.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StreamReader и StreamWriter – классы для ввода и вывода информации в строковом представлении.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XmlReader и XmlWriter – абстрактные классы для ввода/вывода XML.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5"/>
          <p:cNvSpPr txBox="1">
            <a:spLocks noGrp="1"/>
          </p:cNvSpPr>
          <p:nvPr>
            <p:ph type="title"/>
          </p:nvPr>
        </p:nvSpPr>
        <p:spPr>
          <a:xfrm>
            <a:off x="301625" y="103375"/>
            <a:ext cx="85407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StreamReader</a:t>
            </a:r>
            <a:endParaRPr sz="3600"/>
          </a:p>
        </p:txBody>
      </p:sp>
      <p:graphicFrame>
        <p:nvGraphicFramePr>
          <p:cNvPr id="862" name="Google Shape;862;p35"/>
          <p:cNvGraphicFramePr/>
          <p:nvPr/>
        </p:nvGraphicFramePr>
        <p:xfrm>
          <a:off x="301637" y="3609534"/>
          <a:ext cx="8374050" cy="2823845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302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Close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закрывает считываемый файл и освобождает все ресурсы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Peek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возвращает следующий доступный символ  или -1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считывает и возвращает следующий символ в численном представлении. Read(char[] array, int index, int count),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ReadLine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считывает одну строку в файле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ReadToEnd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 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считывает весь текст из файла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3" name="Google Shape;863;p35"/>
          <p:cNvSpPr txBox="1"/>
          <p:nvPr/>
        </p:nvSpPr>
        <p:spPr>
          <a:xfrm>
            <a:off x="105875" y="457075"/>
            <a:ext cx="8928300" cy="27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считывать весь текст или отдельные строки из текстового файла.</a:t>
            </a:r>
            <a:endParaRPr sz="24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StreamReader(string path):</a:t>
            </a:r>
            <a:r>
              <a:rPr lang="en-US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через параметр path передается путь к считываемому файлу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StreamReader(string path, System.Text.Encoding encoding):</a:t>
            </a:r>
            <a:r>
              <a:rPr lang="en-US" sz="24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параметр encoding задает кодировку для чтения файла</a:t>
            </a:r>
            <a:endParaRPr sz="24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ffcc2be13b9450a_96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271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0" name="Google Shape;870;gffcc2be13b9450a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99" y="228600"/>
            <a:ext cx="7668327" cy="26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gffcc2be13b9450a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046" y="3178621"/>
            <a:ext cx="705802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gffcc2be13b9450a_96"/>
          <p:cNvSpPr txBox="1"/>
          <p:nvPr/>
        </p:nvSpPr>
        <p:spPr>
          <a:xfrm>
            <a:off x="3949625" y="4441559"/>
            <a:ext cx="4350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Считаем текст из файла построчно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6"/>
          <p:cNvSpPr txBox="1">
            <a:spLocks noGrp="1"/>
          </p:cNvSpPr>
          <p:nvPr>
            <p:ph type="title"/>
          </p:nvPr>
        </p:nvSpPr>
        <p:spPr>
          <a:xfrm>
            <a:off x="236550" y="87325"/>
            <a:ext cx="854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lang="en-US" sz="3600" b="1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 StreamWriter</a:t>
            </a:r>
            <a:endParaRPr sz="3600"/>
          </a:p>
        </p:txBody>
      </p:sp>
      <p:graphicFrame>
        <p:nvGraphicFramePr>
          <p:cNvPr id="878" name="Google Shape;878;p36"/>
          <p:cNvGraphicFramePr/>
          <p:nvPr/>
        </p:nvGraphicFramePr>
        <p:xfrm>
          <a:off x="301637" y="1432750"/>
          <a:ext cx="8540750" cy="2087525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232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Close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закрывает записываемый файл и освобождает все ресурсы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Flush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записывает в файл оставшиеся в буфере данные и очищает буфер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Write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записывает в файл данные простейших типов, как int, double, char, string и т.д.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WriteLine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1600"/>
                        <a:buFont typeface="Tahoma"/>
                        <a:buNone/>
                      </a:pPr>
                      <a:r>
                        <a:rPr lang="en-US" sz="16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также записывает данные, добавляет в файл символ окончания строки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9" name="Google Shape;879;p36"/>
          <p:cNvSpPr txBox="1"/>
          <p:nvPr/>
        </p:nvSpPr>
        <p:spPr>
          <a:xfrm>
            <a:off x="301625" y="1300162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0" name="Google Shape;880;p36"/>
          <p:cNvSpPr txBox="1"/>
          <p:nvPr/>
        </p:nvSpPr>
        <p:spPr>
          <a:xfrm>
            <a:off x="173037" y="3446462"/>
            <a:ext cx="8667750" cy="368300"/>
          </a:xfrm>
          <a:prstGeom prst="rect">
            <a:avLst/>
          </a:prstGeom>
          <a:solidFill>
            <a:srgbClr val="F7F7FA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StreamWriter(writePath, false, System.Text.Encoding.Default)</a:t>
            </a: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16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881" name="Google Shape;881;p36"/>
          <p:cNvSpPr txBox="1"/>
          <p:nvPr/>
        </p:nvSpPr>
        <p:spPr>
          <a:xfrm>
            <a:off x="2843212" y="4125912"/>
            <a:ext cx="2517775" cy="9540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4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 добавляются в конце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r>
              <a:rPr lang="en-US" sz="1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r>
              <a:rPr lang="en-US" sz="1400" b="0" i="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4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перезаписывается</a:t>
            </a:r>
            <a:r>
              <a:rPr lang="en-US" sz="1400" b="0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cxnSp>
        <p:nvCxnSpPr>
          <p:cNvPr id="882" name="Google Shape;882;p36"/>
          <p:cNvCxnSpPr/>
          <p:nvPr/>
        </p:nvCxnSpPr>
        <p:spPr>
          <a:xfrm rot="10800000" flipH="1">
            <a:off x="3563937" y="3814762"/>
            <a:ext cx="287337" cy="24288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83" name="Google Shape;883;p36"/>
          <p:cNvSpPr txBox="1"/>
          <p:nvPr/>
        </p:nvSpPr>
        <p:spPr>
          <a:xfrm>
            <a:off x="5867400" y="4233862"/>
            <a:ext cx="2755900" cy="739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</a:pPr>
            <a:r>
              <a:rPr lang="en-US" sz="1400" b="0" i="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указывает кодировку, в которой записывается файл</a:t>
            </a:r>
            <a:endParaRPr/>
          </a:p>
        </p:txBody>
      </p:sp>
      <p:cxnSp>
        <p:nvCxnSpPr>
          <p:cNvPr id="884" name="Google Shape;884;p36"/>
          <p:cNvCxnSpPr/>
          <p:nvPr/>
        </p:nvCxnSpPr>
        <p:spPr>
          <a:xfrm rot="10800000">
            <a:off x="6372225" y="3814762"/>
            <a:ext cx="431800" cy="53181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85" name="Google Shape;885;p36"/>
          <p:cNvSpPr txBox="1"/>
          <p:nvPr/>
        </p:nvSpPr>
        <p:spPr>
          <a:xfrm>
            <a:off x="115887" y="5183187"/>
            <a:ext cx="8920162" cy="1477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StreamWriter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sw =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StreamWriter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@"C:\Users\temp.txt"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18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System.Text.</a:t>
            </a:r>
            <a:r>
              <a:rPr lang="en-US" sz="1800" b="0" i="0" u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.Default))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sw.WriteLine(text);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</p:txBody>
      </p:sp>
      <p:sp>
        <p:nvSpPr>
          <p:cNvPr id="886" name="Google Shape;886;p36"/>
          <p:cNvSpPr txBox="1"/>
          <p:nvPr/>
        </p:nvSpPr>
        <p:spPr>
          <a:xfrm>
            <a:off x="115875" y="530691"/>
            <a:ext cx="74061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Для записи в текстовый файл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g22cff1db99fb6e0b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0" y="675225"/>
            <a:ext cx="8540700" cy="497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"/>
          <p:cNvSpPr txBox="1">
            <a:spLocks noGrp="1"/>
          </p:cNvSpPr>
          <p:nvPr>
            <p:ph type="body" idx="1"/>
          </p:nvPr>
        </p:nvSpPr>
        <p:spPr>
          <a:xfrm>
            <a:off x="107950" y="2603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lang="en-US" sz="3200" b="1" i="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DirectoryInfo</a:t>
            </a:r>
            <a:endParaRPr/>
          </a:p>
        </p:txBody>
      </p:sp>
      <p:graphicFrame>
        <p:nvGraphicFramePr>
          <p:cNvPr id="447" name="Google Shape;447;p6"/>
          <p:cNvGraphicFramePr/>
          <p:nvPr/>
        </p:nvGraphicFramePr>
        <p:xfrm>
          <a:off x="323850" y="1106487"/>
          <a:ext cx="8324850" cy="4563950"/>
        </p:xfrm>
        <a:graphic>
          <a:graphicData uri="http://schemas.openxmlformats.org/drawingml/2006/table">
            <a:tbl>
              <a:tblPr>
                <a:noFill/>
                <a:tableStyleId>{EC6BAE37-52BC-4547-8D53-06C936B81FD2}</a:tableStyleId>
              </a:tblPr>
              <a:tblGrid>
                <a:gridCol w="41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Create()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создает каталог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CreateSubdirectory(path)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создает подкаталог по указанному пути path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Delete()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удаляет каталог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Exists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определяет, существует ли каталог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GetDirectories()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список каталогов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GetFiles()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получает список файлов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MoveTo(destDirName)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перемещает каталог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Parent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получение родительского каталога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Свойство Root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D6B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b="0" i="0" u="none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получение корневого каталога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  <a:endParaRPr sz="2000" b="1" i="0" u="none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имя каталога</a:t>
                      </a:r>
                      <a:endParaRPr sz="2000" b="0" i="0" u="none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FullName</a:t>
                      </a:r>
                      <a:endParaRPr sz="2000" b="1">
                        <a:solidFill>
                          <a:srgbClr val="FFFFF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5B5D6B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полный путь к каталогу</a:t>
                      </a:r>
                      <a:endParaRPr sz="2000">
                        <a:solidFill>
                          <a:srgbClr val="5B5D6B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c99bf7e2c0dd896_6"/>
          <p:cNvSpPr txBox="1">
            <a:spLocks noGrp="1"/>
          </p:cNvSpPr>
          <p:nvPr>
            <p:ph type="body" idx="1"/>
          </p:nvPr>
        </p:nvSpPr>
        <p:spPr>
          <a:xfrm>
            <a:off x="301650" y="-127145"/>
            <a:ext cx="8540700" cy="35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Получение списка файлов и подкаталогов</a:t>
            </a:r>
            <a:endParaRPr sz="2400"/>
          </a:p>
        </p:txBody>
      </p:sp>
      <p:pic>
        <p:nvPicPr>
          <p:cNvPr id="454" name="Google Shape;454;g3c99bf7e2c0dd896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64" y="345403"/>
            <a:ext cx="6743700" cy="53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3c99bf7e2c0dd896_6"/>
          <p:cNvSpPr txBox="1"/>
          <p:nvPr/>
        </p:nvSpPr>
        <p:spPr>
          <a:xfrm>
            <a:off x="4572000" y="345400"/>
            <a:ext cx="41388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</a:rPr>
              <a:t>Либо мы используем двойной слеш: "C:\\", либо одинарный, но тогда перед всем путем ставим знак @: @"C:\Program Files"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c99bf7e2c0dd896_14"/>
          <p:cNvSpPr txBox="1">
            <a:spLocks noGrp="1"/>
          </p:cNvSpPr>
          <p:nvPr>
            <p:ph type="body" idx="1"/>
          </p:nvPr>
        </p:nvSpPr>
        <p:spPr>
          <a:xfrm>
            <a:off x="301625" y="228600"/>
            <a:ext cx="8540700" cy="58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2" name="Google Shape;462;g3c99bf7e2c0dd896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457200"/>
            <a:ext cx="66294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3411</Words>
  <Application>Microsoft Office PowerPoint</Application>
  <PresentationFormat>Экран (4:3)</PresentationFormat>
  <Paragraphs>529</Paragraphs>
  <Slides>64</Slides>
  <Notes>64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64</vt:i4>
      </vt:variant>
    </vt:vector>
  </HeadingPairs>
  <TitlesOfParts>
    <vt:vector size="73" baseType="lpstr">
      <vt:lpstr>Noto Sans Symbols</vt:lpstr>
      <vt:lpstr>Consolas</vt:lpstr>
      <vt:lpstr>Tahoma</vt:lpstr>
      <vt:lpstr>Verdana</vt:lpstr>
      <vt:lpstr>Courier New</vt:lpstr>
      <vt:lpstr>Average</vt:lpstr>
      <vt:lpstr>Arial</vt:lpstr>
      <vt:lpstr>1_Compass</vt:lpstr>
      <vt:lpstr>Compass</vt:lpstr>
      <vt:lpstr>Работа с объектами файловой системы Потоковые классы </vt:lpstr>
      <vt:lpstr>Класс DriveInfo</vt:lpstr>
      <vt:lpstr>Презентация PowerPoint</vt:lpstr>
      <vt:lpstr>Презентация PowerPoint</vt:lpstr>
      <vt:lpstr>Directory и  DirectoryInfo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File  и FileInfo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Копирование файла. CopyTo (FileInfo)</vt:lpstr>
      <vt:lpstr>Презентация PowerPoint</vt:lpstr>
      <vt:lpstr>Презентация PowerPoint</vt:lpstr>
      <vt:lpstr>Элементы класса FileInfo </vt:lpstr>
      <vt:lpstr>Open()</vt:lpstr>
      <vt:lpstr>Open()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Кодировка. System.Text.Encoding</vt:lpstr>
      <vt:lpstr> Архивация и сжатие файлов. ZipArchive и ZipFile </vt:lpstr>
      <vt:lpstr>Презентация PowerPoint</vt:lpstr>
      <vt:lpstr>Презентация PowerPoint</vt:lpstr>
      <vt:lpstr>Презентация PowerPoint</vt:lpstr>
      <vt:lpstr>ZipFile</vt:lpstr>
      <vt:lpstr>Презентация PowerPoint</vt:lpstr>
      <vt:lpstr>Статический класс Path</vt:lpstr>
      <vt:lpstr>Класс FileSystemWatcher </vt:lpstr>
      <vt:lpstr>Синтаксическая конструкция using</vt:lpstr>
      <vt:lpstr>Пример использования using</vt:lpstr>
      <vt:lpstr>Презентация PowerPoint</vt:lpstr>
      <vt:lpstr>Чтение и запись файлов. Потоковые классы </vt:lpstr>
      <vt:lpstr>Презентация PowerPoint</vt:lpstr>
      <vt:lpstr>Презентация PowerPoint</vt:lpstr>
      <vt:lpstr>System.IO.Stream</vt:lpstr>
      <vt:lpstr>Презентация PowerPoint</vt:lpstr>
      <vt:lpstr>Классы для работы с потоками, связанными с хранилищами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Декораторы потоков</vt:lpstr>
      <vt:lpstr>Презентация PowerPoint</vt:lpstr>
      <vt:lpstr>Адаптеры потоков</vt:lpstr>
      <vt:lpstr>StreamReader</vt:lpstr>
      <vt:lpstr>Презентация PowerPoint</vt:lpstr>
      <vt:lpstr> StreamWriter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объектами файловой системы Потоковые классы </dc:title>
  <dc:creator>pn</dc:creator>
  <cp:lastModifiedBy>Артур Мущук</cp:lastModifiedBy>
  <cp:revision>2</cp:revision>
  <dcterms:created xsi:type="dcterms:W3CDTF">2004-09-23T08:41:44Z</dcterms:created>
  <dcterms:modified xsi:type="dcterms:W3CDTF">2024-11-12T20:19:14Z</dcterms:modified>
</cp:coreProperties>
</file>