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5" r:id="rId30"/>
    <p:sldId id="287" r:id="rId31"/>
    <p:sldId id="288" r:id="rId32"/>
    <p:sldId id="290" r:id="rId33"/>
    <p:sldId id="291" r:id="rId34"/>
    <p:sldId id="350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5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5" r:id="rId76"/>
    <p:sldId id="336" r:id="rId77"/>
    <p:sldId id="340" r:id="rId78"/>
    <p:sldId id="341" r:id="rId79"/>
    <p:sldId id="344" r:id="rId80"/>
    <p:sldId id="345" r:id="rId81"/>
    <p:sldId id="346" r:id="rId82"/>
    <p:sldId id="347" r:id="rId83"/>
    <p:sldId id="348" r:id="rId84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86"/>
      <p:bold r:id="rId87"/>
    </p:embeddedFont>
    <p:embeddedFont>
      <p:font typeface="Consolas" panose="020B0609020204030204" pitchFamily="49" charset="0"/>
      <p:regular r:id="rId88"/>
      <p:bold r:id="rId89"/>
      <p:italic r:id="rId90"/>
      <p:boldItalic r:id="rId91"/>
    </p:embeddedFont>
    <p:embeddedFont>
      <p:font typeface="Inconsolata" pitchFamily="1" charset="0"/>
      <p:regular r:id="rId92"/>
      <p:bold r:id="rId93"/>
    </p:embeddedFont>
    <p:embeddedFont>
      <p:font typeface="Quattrocento Sans" panose="020B0604020202020204" charset="0"/>
      <p:regular r:id="rId94"/>
      <p:bold r:id="rId95"/>
      <p:italic r:id="rId96"/>
      <p:boldItalic r:id="rId97"/>
    </p:embeddedFont>
    <p:embeddedFont>
      <p:font typeface="Tahoma" panose="020B0604030504040204" pitchFamily="34" charset="0"/>
      <p:regular r:id="rId98"/>
      <p:bold r:id="rId99"/>
    </p:embeddedFont>
    <p:embeddedFont>
      <p:font typeface="Verdana" panose="020B0604030504040204" pitchFamily="34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4" roundtripDataSignature="AMtx7miCAqLKqv02tlz8iROarlIZXcO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76B260-5C60-4EDA-AD49-833802EBCB8F}">
  <a:tblStyle styleId="{7776B260-5C60-4EDA-AD49-833802EBC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4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17.fntdata"/><Relationship Id="rId5" Type="http://schemas.openxmlformats.org/officeDocument/2006/relationships/slide" Target="slides/slide3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14" Type="http://customschemas.google.com/relationships/presentationmetadata" Target="meta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font" Target="fonts/font14.fntdata"/><Relationship Id="rId10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2.fntdata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8.fntdata"/><Relationship Id="rId98" Type="http://schemas.openxmlformats.org/officeDocument/2006/relationships/font" Target="fonts/font13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7aa637c816f7b1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7aa637c816f7b1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7aa637c816f7b13_4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aa637c816f7b1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7aa637c816f7b1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7aa637c816f7b13_5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aa637c816f7b1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7aa637c816f7b1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7aa637c816f7b13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aa637c816f7b1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aa637c816f7b1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7aa637c816f7b13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4" name="Google Shape;5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aa637c816f7b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7aa637c816f7b1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17aa637c816f7b13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aa637c816f7b1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7aa637c816f7b1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17aa637c816f7b13_9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d5acbdb345b9b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12d5acbdb345b9b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d5acbdb345b9b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12d5acbdb345b9b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47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d5acbdb345b9b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d5acbdb345b9b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12d5acbdb345b9b1_5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d5acbdb345b9b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d5acbdb345b9b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12d5acbdb345b9b1_6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d5acbdb345b9b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2d5acbdb345b9b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12d5acbdb345b9b1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d5acbdb345b9b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12d5acbdb345b9b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aa637c816f7b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aa637c816f7b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7aa637c816f7b13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d5acbdb345b9b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12d5acbdb345b9b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d5acbdb345b9b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2d5acbdb345b9b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12d5acbdb345b9b1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d5acbdb345b9b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d5acbdb345b9b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g12d5acbdb345b9b1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d5acbdb345b9b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2d5acbdb345b9b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g12d5acbdb345b9b1_9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2d5acbdb345b9b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2d5acbdb345b9b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g12d5acbdb345b9b1_10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d5acbdb345b9b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2d5acbdb345b9b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g12d5acbdb345b9b1_1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aa637c816f7b1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aa637c816f7b1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17aa637c816f7b13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d5acbdb345b9b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d5acbdb345b9b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12d5acbdb345b9b1_1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50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980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3ff6ca5714419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3ff6ca5714419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g2a3ff6ca57144193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57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a3ff6ca5714419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a3ff6ca5714419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g2a3ff6ca57144193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58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aa637c816f7b1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aa637c816f7b1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17aa637c816f7b13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1" name="Google Shape;9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a3ff6ca5714419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8" name="Google Shape;948;g2a3ff6ca5714419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g2a3ff6ca57144193_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a3ff6ca5714419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a3ff6ca5714419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g2a3ff6ca57144193_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64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a3ff6ca5714419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g2a3ff6ca5714419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2" name="Google Shape;101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Создать перечислитель можно при помощи итератора. Итератор (iterator) – это операторный блок, который порождает упорядоченную последовательность значений. Итератор отличает присутствие одного или нескольких операторов yield. Оператор yield return выражение возвращает следующее значение последовательности, а оператор yield break прекращает генерацию последовательности. Итераторы могут использоваться в качестве тела метода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Как видим, код заметно упростился. Элементы коллекции перебираются в цикле, и для каждого вызывается yield return s. Но достоинства итераторов этим не ограничиваются. </a:t>
            </a:r>
            <a:endParaRPr/>
          </a:p>
        </p:txBody>
      </p:sp>
      <p:sp>
        <p:nvSpPr>
          <p:cNvPr id="1013" name="Google Shape;1013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e835cc83291ac3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9" name="Google Shape;1019;g7e835cc83291ac3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Создать перечислитель можно при помощи итератора. Итератор (iterator) – это операторный блок, который порождает упорядоченную последовательность значений. Итератор отличает присутствие одного или нескольких операторов yield. Оператор yield return выражение возвращает следующее значение последовательности, а оператор yield break прекращает генерацию последовательности. Итераторы могут использоваться в качестве тела метода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Как видим, код заметно упростился. Элементы коллекции перебираются в цикле, и для каждого вызывается yield return s. Но достоинства итераторов этим не ограничиваются. </a:t>
            </a:r>
            <a:endParaRPr/>
          </a:p>
        </p:txBody>
      </p:sp>
      <p:sp>
        <p:nvSpPr>
          <p:cNvPr id="1020" name="Google Shape;1020;g7e835cc83291ac36_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7" name="Google Shape;10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9" name="Google Shape;105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Итераторы реализуют концепцию отложенных вычислений. Каждое выполнение оператора yield return ведёт к выходу из метода и возврату значения. Но состояние метода, его внутренние переменные и позиция yield return запоминаются, чтобы быть восстановленными при следующем вызове. </a:t>
            </a:r>
            <a:endParaRPr/>
          </a:p>
        </p:txBody>
      </p:sp>
      <p:sp>
        <p:nvSpPr>
          <p:cNvPr id="1060" name="Google Shape;106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01" name="Google Shape;11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32" name="Google Shape;113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aa637c816f7b1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7aa637c816f7b1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7aa637c816f7b13_4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2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62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7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7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7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7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7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6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6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6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6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6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6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6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6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6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6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6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6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6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6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6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6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6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6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6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61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6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6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6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6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6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6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6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6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6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6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6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6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6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6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6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6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6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6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6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6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6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6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6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6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6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6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6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6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6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6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6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6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6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6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6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6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6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6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6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6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6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6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6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6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6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6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6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6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6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6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6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6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6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6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6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6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6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6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6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6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6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6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6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6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6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6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61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6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6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6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6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6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6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6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6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6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6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6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6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6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6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6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6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6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6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6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6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6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6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6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6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6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6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6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6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6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6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6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6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6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6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6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6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6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6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6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6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6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6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6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6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6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6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6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6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6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6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6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6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6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6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6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6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61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61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61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61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61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61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61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61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61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6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6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61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6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6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6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6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6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61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6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6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6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6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6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6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6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6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6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6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6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63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6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6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6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6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6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6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6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6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6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6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6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6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6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6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6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6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6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6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6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6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6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6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6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6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6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6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6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6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6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6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6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6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6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6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6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6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6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6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6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6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6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6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6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6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6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6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6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6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6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6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6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6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6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6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6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6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6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6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6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6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6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6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6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6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6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6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63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6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6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6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6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6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6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6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6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6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6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6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6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6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6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6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6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6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6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6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6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6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6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6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6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6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6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6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6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6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6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6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6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6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6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6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6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6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6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6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6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6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6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6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6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6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6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6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6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6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6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6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6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6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6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6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6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63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63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63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63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63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63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63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63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63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6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6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63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6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6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6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6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6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b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Language Integrated Query – LINQ</a:t>
            </a:r>
            <a:b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7aa637c816f7b13_46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00" cy="609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Contains</a:t>
            </a:r>
            <a:r>
              <a:rPr lang="en-GB" sz="2400"/>
              <a:t>: определяет, содержит ли коллекция определенный элемент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Distinct</a:t>
            </a:r>
            <a:r>
              <a:rPr lang="en-GB" sz="2400"/>
              <a:t>: удаляет дублирующиеся элементы из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Except</a:t>
            </a:r>
            <a:r>
              <a:rPr lang="en-GB" sz="2400"/>
              <a:t>: возвращает разность двух коллекцию, то есть те элементы, которые создаются только в одной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Union</a:t>
            </a:r>
            <a:r>
              <a:rPr lang="en-GB" sz="2400"/>
              <a:t>: объединяет две однородные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Intersect</a:t>
            </a:r>
            <a:r>
              <a:rPr lang="en-GB" sz="2400"/>
              <a:t>: возвращает пересечение двух коллекций, то есть те элементы, которые встречаются в обоих коллекциях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Count</a:t>
            </a:r>
            <a:r>
              <a:rPr lang="en-GB" sz="2400"/>
              <a:t>: подсчитывает количество элементов коллекции, которые удовлетворяют определенному условию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Sum</a:t>
            </a:r>
            <a:r>
              <a:rPr lang="en-GB" sz="2400"/>
              <a:t>: подсчитывает сумму числовых значений в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Average</a:t>
            </a:r>
            <a:r>
              <a:rPr lang="en-GB" sz="2400"/>
              <a:t>: подсчитывает cреднее значение числовых значений в коллекци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Min:</a:t>
            </a:r>
            <a:r>
              <a:rPr lang="en-GB" sz="2400"/>
              <a:t> находит минимальное значение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Max</a:t>
            </a:r>
            <a:r>
              <a:rPr lang="en-GB" sz="2400"/>
              <a:t>: находит максимальное значение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aa637c816f7b13_5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Take</a:t>
            </a:r>
            <a:r>
              <a:rPr lang="en-GB" sz="2400"/>
              <a:t>: выбирает определенное количество элементов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Skip</a:t>
            </a:r>
            <a:r>
              <a:rPr lang="en-GB" sz="2400"/>
              <a:t>: пропускает определенное количество элементов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TakeWhile</a:t>
            </a:r>
            <a:r>
              <a:rPr lang="en-GB" sz="2400"/>
              <a:t>: возвращает цепочку элементов последовательности, до тех пор, пока условие истинно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SkipWhile</a:t>
            </a:r>
            <a:r>
              <a:rPr lang="en-GB" sz="240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Concat</a:t>
            </a:r>
            <a:r>
              <a:rPr lang="en-GB" sz="2400"/>
              <a:t>: объединяет две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</a:t>
            </a:r>
            <a:r>
              <a:rPr lang="en-GB" sz="2400"/>
              <a:t>: выбирает последний элемент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LastOrDefault</a:t>
            </a:r>
            <a:r>
              <a:rPr lang="en-GB" sz="2400"/>
              <a:t>: выбирает последний элемент коллекции или возвращает значение по умолчанию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Грамматика выражений запросов</a:t>
            </a:r>
            <a:endParaRPr/>
          </a:p>
        </p:txBody>
      </p:sp>
      <p:sp>
        <p:nvSpPr>
          <p:cNvPr id="484" name="Google Shape;484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Начало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from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0..*  from, let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where. 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orderby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ascending 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descending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group.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конструкции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into, join,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повторение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п.2. 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aa637c816f7b13_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3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/>
              <a:t>Отложенные операции</a:t>
            </a:r>
            <a:endParaRPr/>
          </a:p>
        </p:txBody>
      </p:sp>
      <p:sp>
        <p:nvSpPr>
          <p:cNvPr id="491" name="Google Shape;491;g17aa637c816f7b13_56"/>
          <p:cNvSpPr txBox="1">
            <a:spLocks noGrp="1"/>
          </p:cNvSpPr>
          <p:nvPr>
            <p:ph type="body" idx="1"/>
          </p:nvPr>
        </p:nvSpPr>
        <p:spPr>
          <a:xfrm>
            <a:off x="301625" y="1052125"/>
            <a:ext cx="8842500" cy="12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LINQ-выражение не выполняется, пока не будет произведена итерация или перебор по выборке, например, в цикле foreach</a:t>
            </a:r>
            <a:endParaRPr sz="2400"/>
          </a:p>
        </p:txBody>
      </p:sp>
      <p:sp>
        <p:nvSpPr>
          <p:cNvPr id="492" name="Google Shape;492;g17aa637c816f7b13_56"/>
          <p:cNvSpPr txBox="1"/>
          <p:nvPr/>
        </p:nvSpPr>
        <p:spPr>
          <a:xfrm>
            <a:off x="137225" y="2491840"/>
            <a:ext cx="8705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AsEnumerable, </a:t>
            </a:r>
            <a:r>
              <a:rPr lang="en-GB" sz="1800" b="1">
                <a:solidFill>
                  <a:schemeClr val="lt2"/>
                </a:solidFill>
              </a:rPr>
              <a:t>Cast</a:t>
            </a:r>
            <a:r>
              <a:rPr lang="en-GB" sz="1800">
                <a:solidFill>
                  <a:schemeClr val="lt2"/>
                </a:solidFill>
              </a:rPr>
              <a:t>, </a:t>
            </a:r>
            <a:r>
              <a:rPr lang="en-GB" sz="1800" b="1">
                <a:solidFill>
                  <a:schemeClr val="lt2"/>
                </a:solidFill>
              </a:rPr>
              <a:t>Concat</a:t>
            </a:r>
            <a:r>
              <a:rPr lang="en-GB" sz="1800">
                <a:solidFill>
                  <a:schemeClr val="lt2"/>
                </a:solidFill>
              </a:rPr>
              <a:t>,</a:t>
            </a:r>
            <a:r>
              <a:rPr lang="en-GB" sz="1800">
                <a:solidFill>
                  <a:srgbClr val="FFFFFF"/>
                </a:solidFill>
              </a:rPr>
              <a:t> DefaultIfEmpty, </a:t>
            </a:r>
            <a:r>
              <a:rPr lang="en-GB" sz="1800">
                <a:solidFill>
                  <a:schemeClr val="lt2"/>
                </a:solidFill>
              </a:rPr>
              <a:t>Distinct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lang="en-GB" sz="1800">
                <a:solidFill>
                  <a:schemeClr val="lt2"/>
                </a:solidFill>
              </a:rPr>
              <a:t>Except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lang="en-GB" sz="1800" b="1">
                <a:solidFill>
                  <a:schemeClr val="lt2"/>
                </a:solidFill>
              </a:rPr>
              <a:t>GroupBy</a:t>
            </a:r>
            <a:r>
              <a:rPr lang="en-GB" sz="1800">
                <a:solidFill>
                  <a:srgbClr val="FFFFFF"/>
                </a:solidFill>
              </a:rPr>
              <a:t>, GroupJoin, </a:t>
            </a:r>
            <a:r>
              <a:rPr lang="en-GB" sz="1800">
                <a:solidFill>
                  <a:schemeClr val="lt2"/>
                </a:solidFill>
              </a:rPr>
              <a:t>Intersect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lang="en-GB" sz="1800" b="1">
                <a:solidFill>
                  <a:schemeClr val="lt2"/>
                </a:solidFill>
              </a:rPr>
              <a:t>Join</a:t>
            </a:r>
            <a:r>
              <a:rPr lang="en-GB" sz="1800">
                <a:solidFill>
                  <a:srgbClr val="FFFFFF"/>
                </a:solidFill>
              </a:rPr>
              <a:t>, OfType, </a:t>
            </a:r>
            <a:r>
              <a:rPr lang="en-GB" sz="1800">
                <a:solidFill>
                  <a:schemeClr val="lt2"/>
                </a:solidFill>
              </a:rPr>
              <a:t>OrderBy</a:t>
            </a:r>
            <a:r>
              <a:rPr lang="en-GB" sz="1800">
                <a:solidFill>
                  <a:srgbClr val="FFFFFF"/>
                </a:solidFill>
              </a:rPr>
              <a:t>, OrderByDescending, Range,Repeat, Reverse, </a:t>
            </a:r>
            <a:r>
              <a:rPr lang="en-GB" sz="1800" b="1">
                <a:solidFill>
                  <a:schemeClr val="lt2"/>
                </a:solidFill>
              </a:rPr>
              <a:t>Select</a:t>
            </a:r>
            <a:r>
              <a:rPr lang="en-GB" sz="1800">
                <a:solidFill>
                  <a:srgbClr val="FFFFFF"/>
                </a:solidFill>
              </a:rPr>
              <a:t>, SelectMany, Skip, SkipWhile, </a:t>
            </a:r>
            <a:r>
              <a:rPr lang="en-GB" sz="1800" b="1">
                <a:solidFill>
                  <a:schemeClr val="lt2"/>
                </a:solidFill>
              </a:rPr>
              <a:t>Take</a:t>
            </a:r>
            <a:r>
              <a:rPr lang="en-GB" sz="1800">
                <a:solidFill>
                  <a:srgbClr val="FFFFFF"/>
                </a:solidFill>
              </a:rPr>
              <a:t>, TakeWhile, ThenBy, ThenByDescending, </a:t>
            </a:r>
            <a:r>
              <a:rPr lang="en-GB" sz="1800" b="1">
                <a:solidFill>
                  <a:schemeClr val="lt2"/>
                </a:solidFill>
              </a:rPr>
              <a:t>Union, Where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493" name="Google Shape;493;g17aa637c816f7b13_56"/>
          <p:cNvSpPr txBox="1"/>
          <p:nvPr/>
        </p:nvSpPr>
        <p:spPr>
          <a:xfrm>
            <a:off x="492446" y="4347815"/>
            <a:ext cx="8159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LINQ-запрос разбивается на три этапа: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Получение источника данных;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Создание запроса;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Выполнение запроса и получение его результатов.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aa637c816f7b13_66"/>
          <p:cNvSpPr txBox="1">
            <a:spLocks noGrp="1"/>
          </p:cNvSpPr>
          <p:nvPr>
            <p:ph type="body" idx="1"/>
          </p:nvPr>
        </p:nvSpPr>
        <p:spPr>
          <a:xfrm>
            <a:off x="-50" y="3065500"/>
            <a:ext cx="9144000" cy="168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После определения запроса он может выполняться множество раз.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До выполнения запроса источник данных может изменяться.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 b="1"/>
              <a:t>переменная запроса</a:t>
            </a:r>
            <a:r>
              <a:rPr lang="en-GB" sz="2400"/>
              <a:t> сама по себе не выполняет никаких действий и не возвращает никаких данных. Она только </a:t>
            </a:r>
            <a:r>
              <a:rPr lang="en-GB" sz="2400" b="1"/>
              <a:t>хранит набор команд</a:t>
            </a:r>
            <a:r>
              <a:rPr lang="en-GB" sz="2400"/>
              <a:t>, которые необходимы для получения результатов. То есть выполнение запроса после его создания </a:t>
            </a:r>
            <a:r>
              <a:rPr lang="en-GB" sz="2400" b="1"/>
              <a:t>откладывается</a:t>
            </a:r>
            <a:r>
              <a:rPr lang="en-GB" sz="2400"/>
              <a:t>. Само получение результатов производится при переборе в цикле foreach.</a:t>
            </a:r>
            <a:endParaRPr sz="2400"/>
          </a:p>
        </p:txBody>
      </p:sp>
      <p:pic>
        <p:nvPicPr>
          <p:cNvPr id="500" name="Google Shape;500;g17aa637c816f7b1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8" y="309789"/>
            <a:ext cx="8842324" cy="22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7aa637c816f7b13_66"/>
          <p:cNvSpPr txBox="1"/>
          <p:nvPr/>
        </p:nvSpPr>
        <p:spPr>
          <a:xfrm>
            <a:off x="5122800" y="2053220"/>
            <a:ext cx="4140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выполнение запроса происходит не в строке определения: var selectedPeople = people.Where..., а при переборе в цикле foreach.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2" name="Google Shape;502;g17aa637c816f7b13_66"/>
          <p:cNvSpPr txBox="1"/>
          <p:nvPr/>
        </p:nvSpPr>
        <p:spPr>
          <a:xfrm>
            <a:off x="150848" y="-8"/>
            <a:ext cx="6336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Получение источника данных - определение массива teams: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3" name="Google Shape;503;g17aa637c816f7b13_66"/>
          <p:cNvSpPr txBox="1"/>
          <p:nvPr/>
        </p:nvSpPr>
        <p:spPr>
          <a:xfrm>
            <a:off x="279350" y="686799"/>
            <a:ext cx="7418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Создание</a:t>
            </a:r>
            <a:r>
              <a:rPr lang="en-GB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запроса</a:t>
            </a:r>
            <a:r>
              <a:rPr lang="en-GB" sz="1700" dirty="0">
                <a:solidFill>
                  <a:srgbClr val="FFFFFF"/>
                </a:solidFill>
                <a:highlight>
                  <a:srgbClr val="000000"/>
                </a:highlight>
              </a:rPr>
              <a:t> - </a:t>
            </a:r>
            <a:r>
              <a:rPr lang="en-GB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определение</a:t>
            </a:r>
            <a:r>
              <a:rPr lang="en-GB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переменной</a:t>
            </a:r>
            <a:r>
              <a:rPr lang="en-GB" sz="1700" dirty="0">
                <a:solidFill>
                  <a:srgbClr val="FFFFFF"/>
                </a:solidFill>
                <a:highlight>
                  <a:srgbClr val="000000"/>
                </a:highlight>
              </a:rPr>
              <a:t> selected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People</a:t>
            </a:r>
            <a:r>
              <a:rPr lang="en-GB" sz="1700" dirty="0">
                <a:solidFill>
                  <a:srgbClr val="FFFFFF"/>
                </a:solidFill>
                <a:highlight>
                  <a:srgbClr val="000000"/>
                </a:highlight>
              </a:rPr>
              <a:t>:</a:t>
            </a:r>
            <a:endParaRPr sz="17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4" name="Google Shape;504;g17aa637c816f7b13_66"/>
          <p:cNvSpPr txBox="1"/>
          <p:nvPr/>
        </p:nvSpPr>
        <p:spPr>
          <a:xfrm>
            <a:off x="279348" y="1532747"/>
            <a:ext cx="6336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Выполнение запроса и получение его результатов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"/>
          <p:cNvSpPr txBox="1">
            <a:spLocks noGrp="1"/>
          </p:cNvSpPr>
          <p:nvPr>
            <p:ph type="title"/>
          </p:nvPr>
        </p:nvSpPr>
        <p:spPr>
          <a:xfrm>
            <a:off x="-367207" y="102576"/>
            <a:ext cx="980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Отложенные операции</a:t>
            </a:r>
            <a:br>
              <a:rPr lang="en-GB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Where </a:t>
            </a:r>
            <a:endParaRPr sz="3000"/>
          </a:p>
        </p:txBody>
      </p:sp>
      <p:sp>
        <p:nvSpPr>
          <p:cNvPr id="510" name="Google Shape;510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Фильтрация элементов в последовательность</a:t>
            </a:r>
            <a:endParaRPr/>
          </a:p>
        </p:txBody>
      </p:sp>
      <p:sp>
        <p:nvSpPr>
          <p:cNvPr id="511" name="Google Shape;511;p7"/>
          <p:cNvSpPr/>
          <p:nvPr/>
        </p:nvSpPr>
        <p:spPr>
          <a:xfrm>
            <a:off x="395536" y="2204864"/>
            <a:ext cx="828092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Where&lt;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predicate);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7"/>
          <p:cNvSpPr/>
          <p:nvPr/>
        </p:nvSpPr>
        <p:spPr>
          <a:xfrm>
            <a:off x="539552" y="4612626"/>
            <a:ext cx="8064896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qwe =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names.Where(p =&gt; p.StartsWith(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p7"/>
          <p:cNvSpPr txBox="1"/>
          <p:nvPr/>
        </p:nvSpPr>
        <p:spPr>
          <a:xfrm>
            <a:off x="7466012" y="1989137"/>
            <a:ext cx="1677987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расширения класса Enumerable, находится в пространстве имен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 Linq</a:t>
            </a:r>
            <a:endParaRPr/>
          </a:p>
        </p:txBody>
      </p:sp>
      <p:cxnSp>
        <p:nvCxnSpPr>
          <p:cNvPr id="514" name="Google Shape;514;p7"/>
          <p:cNvCxnSpPr/>
          <p:nvPr/>
        </p:nvCxnSpPr>
        <p:spPr>
          <a:xfrm rot="10800000">
            <a:off x="6443662" y="2805112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5" name="Google Shape;515;p7"/>
          <p:cNvSpPr txBox="1"/>
          <p:nvPr/>
        </p:nvSpPr>
        <p:spPr>
          <a:xfrm>
            <a:off x="4124325" y="3660775"/>
            <a:ext cx="3311525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ссылается на тип, подвергшийся расширению</a:t>
            </a:r>
            <a:endParaRPr/>
          </a:p>
        </p:txBody>
      </p:sp>
      <p:cxnSp>
        <p:nvCxnSpPr>
          <p:cNvPr id="516" name="Google Shape;516;p7"/>
          <p:cNvCxnSpPr/>
          <p:nvPr/>
        </p:nvCxnSpPr>
        <p:spPr>
          <a:xfrm rot="10800000" flipH="1">
            <a:off x="6227762" y="2994025"/>
            <a:ext cx="23812" cy="6270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7" name="Google Shape;517;p7"/>
          <p:cNvSpPr txBox="1"/>
          <p:nvPr/>
        </p:nvSpPr>
        <p:spPr>
          <a:xfrm>
            <a:off x="366712" y="3522662"/>
            <a:ext cx="364172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указывает на метод-обобщение, идентифицирующий извлекаемые поля </a:t>
            </a:r>
            <a:endParaRPr/>
          </a:p>
        </p:txBody>
      </p:sp>
      <p:cxnSp>
        <p:nvCxnSpPr>
          <p:cNvPr id="518" name="Google Shape;518;p7"/>
          <p:cNvCxnSpPr/>
          <p:nvPr/>
        </p:nvCxnSpPr>
        <p:spPr>
          <a:xfrm rot="10800000" flipH="1">
            <a:off x="3700462" y="3265487"/>
            <a:ext cx="461962" cy="2000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9" name="Google Shape;519;p7"/>
          <p:cNvSpPr txBox="1"/>
          <p:nvPr/>
        </p:nvSpPr>
        <p:spPr>
          <a:xfrm>
            <a:off x="5141912" y="5207000"/>
            <a:ext cx="40227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псевдонимом для строки в массиве</a:t>
            </a:r>
            <a:endParaRPr/>
          </a:p>
        </p:txBody>
      </p:sp>
      <p:cxnSp>
        <p:nvCxnSpPr>
          <p:cNvPr id="520" name="Google Shape;520;p7"/>
          <p:cNvCxnSpPr/>
          <p:nvPr/>
        </p:nvCxnSpPr>
        <p:spPr>
          <a:xfrm flipH="1">
            <a:off x="4572000" y="5581650"/>
            <a:ext cx="863600" cy="6334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Как написаны операции?</a:t>
            </a:r>
            <a:endParaRPr/>
          </a:p>
        </p:txBody>
      </p:sp>
      <p:sp>
        <p:nvSpPr>
          <p:cNvPr id="526" name="Google Shape;526;p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8"/>
          <p:cNvSpPr/>
          <p:nvPr/>
        </p:nvSpPr>
        <p:spPr>
          <a:xfrm>
            <a:off x="179512" y="908720"/>
            <a:ext cx="8452032" cy="3539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</a:t>
            </a: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FindL(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 =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resut.Add(str);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8"/>
          <p:cNvSpPr/>
          <p:nvPr/>
        </p:nvSpPr>
        <p:spPr>
          <a:xfrm>
            <a:off x="301625" y="4539465"/>
            <a:ext cx="838842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rez = names.FindL(n=&gt;n.StartsWith(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"/>
          <p:cNvSpPr txBox="1">
            <a:spLocks noGrp="1"/>
          </p:cNvSpPr>
          <p:nvPr>
            <p:ph type="title"/>
          </p:nvPr>
        </p:nvSpPr>
        <p:spPr>
          <a:xfrm>
            <a:off x="301625" y="108100"/>
            <a:ext cx="85407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Select - проекция</a:t>
            </a:r>
            <a:endParaRPr/>
          </a:p>
        </p:txBody>
      </p:sp>
      <p:sp>
        <p:nvSpPr>
          <p:cNvPr id="534" name="Google Shape;534;p9"/>
          <p:cNvSpPr txBox="1">
            <a:spLocks noGrp="1"/>
          </p:cNvSpPr>
          <p:nvPr>
            <p:ph type="body" idx="1"/>
          </p:nvPr>
        </p:nvSpPr>
        <p:spPr>
          <a:xfrm>
            <a:off x="125412" y="6921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выходной последовательности одного типа из входной последовательности элементов другого типа</a:t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2497926" y="1531472"/>
            <a:ext cx="63444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selector);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140850" y="2708920"/>
            <a:ext cx="9036600" cy="19389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nameLen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names.Select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//4,9,5,4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53752" y="5690711"/>
            <a:ext cx="90364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 = names.Select(p =&gt;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p, p.Length });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140850" y="4569147"/>
            <a:ext cx="964907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nameLen2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select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p.Length;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40368" y="402104"/>
            <a:ext cx="7757104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Name{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 {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10"/>
          <p:cNvSpPr/>
          <p:nvPr/>
        </p:nvSpPr>
        <p:spPr>
          <a:xfrm>
            <a:off x="-27302" y="2492752"/>
            <a:ext cx="9171302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 =               										names.Select(p =&gt;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p, Leng =p.Length });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4500562" y="301625"/>
            <a:ext cx="46926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нового типа</a:t>
            </a:r>
            <a:endParaRPr/>
          </a:p>
        </p:txBody>
      </p:sp>
      <p:cxnSp>
        <p:nvCxnSpPr>
          <p:cNvPr id="548" name="Google Shape;548;p10"/>
          <p:cNvCxnSpPr/>
          <p:nvPr/>
        </p:nvCxnSpPr>
        <p:spPr>
          <a:xfrm flipH="1">
            <a:off x="2700337" y="620712"/>
            <a:ext cx="16557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9" name="Google Shape;549;p10"/>
          <p:cNvSpPr txBox="1"/>
          <p:nvPr/>
        </p:nvSpPr>
        <p:spPr>
          <a:xfrm>
            <a:off x="3203575" y="5562600"/>
            <a:ext cx="4694237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Выборка данных</a:t>
            </a:r>
            <a:endParaRPr/>
          </a:p>
        </p:txBody>
      </p:sp>
      <p:cxnSp>
        <p:nvCxnSpPr>
          <p:cNvPr id="550" name="Google Shape;550;p10"/>
          <p:cNvCxnSpPr/>
          <p:nvPr/>
        </p:nvCxnSpPr>
        <p:spPr>
          <a:xfrm rot="10800000">
            <a:off x="3779837" y="5170487"/>
            <a:ext cx="0" cy="41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51" name="Google Shape;5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5" y="5170408"/>
            <a:ext cx="2443326" cy="168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11"/>
          <p:cNvSpPr/>
          <p:nvPr/>
        </p:nvSpPr>
        <p:spPr>
          <a:xfrm>
            <a:off x="107500" y="0"/>
            <a:ext cx="9036600" cy="36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aNames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names.Where(n =&gt;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.Equals(n,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.Select(n =&gt; n);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aNames)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9" name="Google Shape;5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5006100"/>
            <a:ext cx="4568742" cy="18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1"/>
          <p:cNvSpPr txBox="1"/>
          <p:nvPr/>
        </p:nvSpPr>
        <p:spPr>
          <a:xfrm>
            <a:off x="5867400" y="2036762"/>
            <a:ext cx="3095625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фильтрует данные в соответствии с указанным критерием</a:t>
            </a:r>
            <a:endParaRPr/>
          </a:p>
        </p:txBody>
      </p:sp>
      <p:cxnSp>
        <p:nvCxnSpPr>
          <p:cNvPr id="561" name="Google Shape;561;p11"/>
          <p:cNvCxnSpPr/>
          <p:nvPr/>
        </p:nvCxnSpPr>
        <p:spPr>
          <a:xfrm rot="10800000">
            <a:off x="6127687" y="1501149"/>
            <a:ext cx="820800" cy="588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2" name="Google Shape;562;p11"/>
          <p:cNvSpPr/>
          <p:nvPr/>
        </p:nvSpPr>
        <p:spPr>
          <a:xfrm>
            <a:off x="2753876" y="3285723"/>
            <a:ext cx="6088500" cy="14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aNames3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.Equals(n,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LINQ</a:t>
            </a:r>
            <a:endParaRPr/>
          </a:p>
        </p:txBody>
      </p:sp>
      <p:sp>
        <p:nvSpPr>
          <p:cNvPr id="408" name="Google Shape;408;p2"/>
          <p:cNvSpPr txBox="1">
            <a:spLocks noGrp="1"/>
          </p:cNvSpPr>
          <p:nvPr>
            <p:ph type="body" idx="1"/>
          </p:nvPr>
        </p:nvSpPr>
        <p:spPr>
          <a:xfrm>
            <a:off x="323850" y="582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Language Integrated Query – LINQ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языковых и платформенных средств для написания структурированных и безопасных в отношении типов запросов к локальным коллекциям объектов и удаленным источником данным (базы данных, документы XML и т.д.)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типу обра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 to Objects – библиотеки для обработки коллекций объектов в памяти,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 to SQL – библиотеки для работы с базами данных, LINQ to XML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LINQ to Entity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323850" y="5483225"/>
            <a:ext cx="8213725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LINQ-запрос похож на SQL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гибче и способен управлять широким диапазоном логических структур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может обрабатывать данные с иерархической организацией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12"/>
          <p:cNvSpPr/>
          <p:nvPr/>
        </p:nvSpPr>
        <p:spPr>
          <a:xfrm>
            <a:off x="107504" y="548680"/>
            <a:ext cx="9145016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"Helena"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"Aex"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aStud = 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students.Where(s =&gt; s.Country.StartsWith(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.Where(c=&gt;c.Spec.Equals(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.Select(n =&gt; n.FirstName);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12"/>
          <p:cNvSpPr txBox="1"/>
          <p:nvPr/>
        </p:nvSpPr>
        <p:spPr>
          <a:xfrm>
            <a:off x="539750" y="4662487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передает из этой перечисляемой коллекции только одно поле FirstName</a:t>
            </a:r>
            <a:endParaRPr/>
          </a:p>
        </p:txBody>
      </p:sp>
      <p:cxnSp>
        <p:nvCxnSpPr>
          <p:cNvPr id="570" name="Google Shape;570;p12"/>
          <p:cNvCxnSpPr/>
          <p:nvPr/>
        </p:nvCxnSpPr>
        <p:spPr>
          <a:xfrm rot="10800000" flipH="1">
            <a:off x="1692275" y="4241800"/>
            <a:ext cx="431800" cy="420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71" name="Google Shape;5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50" y="3944138"/>
            <a:ext cx="2491175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17aa637c816f7b13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" y="744272"/>
            <a:ext cx="9144001" cy="10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17aa637c816f7b13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1911376"/>
            <a:ext cx="9144001" cy="108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17aa637c816f7b13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298" y="3262995"/>
            <a:ext cx="5715093" cy="32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g17aa637c816f7b1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75"/>
            <a:ext cx="8883249" cy="13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7aa637c816f7b1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000" y="1607362"/>
            <a:ext cx="3112050" cy="5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"/>
          <p:cNvSpPr txBox="1">
            <a:spLocks noGrp="1"/>
          </p:cNvSpPr>
          <p:nvPr>
            <p:ph type="body" idx="1"/>
          </p:nvPr>
        </p:nvSpPr>
        <p:spPr>
          <a:xfrm>
            <a:off x="31750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Отложенные вычисления</a:t>
            </a:r>
            <a:endParaRPr/>
          </a:p>
        </p:txBody>
      </p:sp>
      <p:sp>
        <p:nvSpPr>
          <p:cNvPr id="592" name="Google Shape;592;p13"/>
          <p:cNvSpPr txBox="1"/>
          <p:nvPr/>
        </p:nvSpPr>
        <p:spPr>
          <a:xfrm>
            <a:off x="395287" y="981075"/>
            <a:ext cx="889317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приложение не создает коллекцию в ходе выполнения метода расширения LINQ — коллекция перечисляется,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когда выполняется ее обход</a:t>
            </a:r>
            <a:endParaRPr/>
          </a:p>
        </p:txBody>
      </p:sp>
      <p:sp>
        <p:nvSpPr>
          <p:cNvPr id="593" name="Google Shape;593;p13"/>
          <p:cNvSpPr/>
          <p:nvPr/>
        </p:nvSpPr>
        <p:spPr>
          <a:xfrm>
            <a:off x="251520" y="2438127"/>
            <a:ext cx="8892480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names[2]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nameLen2)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3"/>
          <p:cNvSpPr txBox="1"/>
          <p:nvPr/>
        </p:nvSpPr>
        <p:spPr>
          <a:xfrm>
            <a:off x="5764212" y="4114800"/>
            <a:ext cx="3348037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 из массива names не извлекаются, не вычисляются, пока не будет выполняться сквозной обход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элементов коллекции </a:t>
            </a:r>
            <a:endParaRPr/>
          </a:p>
        </p:txBody>
      </p:sp>
      <p:sp>
        <p:nvSpPr>
          <p:cNvPr id="595" name="Google Shape;595;p13"/>
          <p:cNvSpPr txBox="1"/>
          <p:nvPr/>
        </p:nvSpPr>
        <p:spPr>
          <a:xfrm>
            <a:off x="363537" y="6042025"/>
            <a:ext cx="874871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1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отложенные операции</a:t>
            </a: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(выполняются не во время инициализации, а только при их вызове) и </a:t>
            </a:r>
            <a:r>
              <a:rPr lang="en-GB" sz="1800" b="1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не отложенные операции</a:t>
            </a: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(выполняются сразу).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SelectMany </a:t>
            </a:r>
            <a:endParaRPr/>
          </a:p>
        </p:txBody>
      </p:sp>
      <p:sp>
        <p:nvSpPr>
          <p:cNvPr id="601" name="Google Shape;601;p14"/>
          <p:cNvSpPr txBox="1">
            <a:spLocks noGrp="1"/>
          </p:cNvSpPr>
          <p:nvPr>
            <p:ph type="body" idx="1"/>
          </p:nvPr>
        </p:nvSpPr>
        <p:spPr>
          <a:xfrm>
            <a:off x="301625" y="1086925"/>
            <a:ext cx="8540700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выходной последовательности с проекцией "один ко многим"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3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при перечислении проходит по входной последовательности, получая каждый элемент индивидуально из входной последовательности и</a:t>
            </a:r>
            <a:endParaRPr sz="2400"/>
          </a:p>
        </p:txBody>
      </p:sp>
      <p:sp>
        <p:nvSpPr>
          <p:cNvPr id="602" name="Google Shape;602;p14"/>
          <p:cNvSpPr/>
          <p:nvPr/>
        </p:nvSpPr>
        <p:spPr>
          <a:xfrm>
            <a:off x="301625" y="2634242"/>
            <a:ext cx="85407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SelectMany&lt;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selector);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301625" y="3649888"/>
            <a:ext cx="8540750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letters =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names.SelectMany(p =&gt; p.ToArray());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4" name="Google Shape;6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2" y="5919787"/>
            <a:ext cx="6037262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Take </a:t>
            </a:r>
            <a:endParaRPr/>
          </a:p>
        </p:txBody>
      </p:sp>
      <p:sp>
        <p:nvSpPr>
          <p:cNvPr id="610" name="Google Shape;610;p15"/>
          <p:cNvSpPr txBox="1">
            <a:spLocks noGrp="1"/>
          </p:cNvSpPr>
          <p:nvPr>
            <p:ph type="body" idx="1"/>
          </p:nvPr>
        </p:nvSpPr>
        <p:spPr>
          <a:xfrm>
            <a:off x="301625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указанное количество элементов из входной последовательности, начиная с ее начала</a:t>
            </a: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539552" y="2646337"/>
            <a:ext cx="754258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Take&lt;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15"/>
          <p:cNvSpPr/>
          <p:nvPr/>
        </p:nvSpPr>
        <p:spPr>
          <a:xfrm>
            <a:off x="107504" y="4177338"/>
            <a:ext cx="88569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group = names.Take(2);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3" name="Google Shape;6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99" y="3055600"/>
            <a:ext cx="21861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TakeWhile</a:t>
            </a:r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элементы из входной последовательности, пока истинно некоторое условие, начиная с начала последовательности</a:t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301625" y="3006075"/>
            <a:ext cx="8540700" cy="20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shortNames =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names.TakeWhile(p =&gt; p.Length &lt; 5); // Анна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Skip </a:t>
            </a:r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Пропускает указанное количество элементов из входной  последовательности, начиная с ее начала, и выводит остальные</a:t>
            </a:r>
            <a:endParaRPr/>
          </a:p>
        </p:txBody>
      </p:sp>
      <p:sp>
        <p:nvSpPr>
          <p:cNvPr id="635" name="Google Shape;635;p17"/>
          <p:cNvSpPr/>
          <p:nvPr/>
        </p:nvSpPr>
        <p:spPr>
          <a:xfrm>
            <a:off x="646675" y="2644200"/>
            <a:ext cx="81957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names2 = names.Skip(2);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6" name="Google Shape;636;p17"/>
          <p:cNvPicPr preferRelativeResize="0"/>
          <p:nvPr/>
        </p:nvPicPr>
        <p:blipFill rotWithShape="1">
          <a:blip r:embed="rId3">
            <a:alphaModFix/>
          </a:blip>
          <a:srcRect b="43585"/>
          <a:stretch/>
        </p:blipFill>
        <p:spPr>
          <a:xfrm>
            <a:off x="5725101" y="4334886"/>
            <a:ext cx="3117274" cy="1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Concat </a:t>
            </a:r>
            <a:endParaRPr/>
          </a:p>
        </p:txBody>
      </p:sp>
      <p:sp>
        <p:nvSpPr>
          <p:cNvPr id="650" name="Google Shape;650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Соединяет две входные последовательности и выдает одну выходную последовательность</a:t>
            </a:r>
            <a:endParaRPr/>
          </a:p>
        </p:txBody>
      </p:sp>
      <p:sp>
        <p:nvSpPr>
          <p:cNvPr id="651" name="Google Shape;651;p18"/>
          <p:cNvSpPr/>
          <p:nvPr/>
        </p:nvSpPr>
        <p:spPr>
          <a:xfrm>
            <a:off x="272250" y="2634750"/>
            <a:ext cx="8349000" cy="20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names4 = names.Take(1).Concat(names.Skip(3));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2" name="Google Shape;6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699975"/>
            <a:ext cx="4357156" cy="1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903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OrderBy и OrderByDescending</a:t>
            </a:r>
            <a:endParaRPr sz="4400" b="1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2400" b="1"/>
              <a:t>                                   (упорядочивает по убыванию)</a:t>
            </a:r>
            <a:endParaRPr b="1"/>
          </a:p>
        </p:txBody>
      </p:sp>
      <p:sp>
        <p:nvSpPr>
          <p:cNvPr id="666" name="Google Shape;666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выстраивать входные последовательности в определенном порядке</a:t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301625" y="2636912"/>
            <a:ext cx="8734871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IOrderedEnumerable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OrderBy&lt;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keySelector)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	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 :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19"/>
          <p:cNvSpPr/>
          <p:nvPr/>
        </p:nvSpPr>
        <p:spPr>
          <a:xfrm>
            <a:off x="0" y="4291099"/>
            <a:ext cx="9036496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names5 = names.OrderBy(s =&gt; s.Length);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19"/>
          <p:cNvSpPr txBox="1"/>
          <p:nvPr/>
        </p:nvSpPr>
        <p:spPr>
          <a:xfrm>
            <a:off x="3665537" y="5626100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выражения, которые нужно использовать для сортировки данных</a:t>
            </a:r>
            <a:endParaRPr/>
          </a:p>
        </p:txBody>
      </p:sp>
      <p:cxnSp>
        <p:nvCxnSpPr>
          <p:cNvPr id="670" name="Google Shape;670;p19"/>
          <p:cNvCxnSpPr/>
          <p:nvPr/>
        </p:nvCxnSpPr>
        <p:spPr>
          <a:xfrm rot="10800000">
            <a:off x="6516687" y="5226050"/>
            <a:ext cx="136525" cy="411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671" name="Google Shape;6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1" y="5306751"/>
            <a:ext cx="1853909" cy="1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LINQ to Objects</a:t>
            </a:r>
            <a:endParaRPr/>
          </a:p>
        </p:txBody>
      </p:sp>
      <p:sp>
        <p:nvSpPr>
          <p:cNvPr id="415" name="Google Shape;415;p3"/>
          <p:cNvSpPr txBox="1">
            <a:spLocks noGrp="1"/>
          </p:cNvSpPr>
          <p:nvPr>
            <p:ph type="body" idx="1"/>
          </p:nvPr>
        </p:nvSpPr>
        <p:spPr>
          <a:xfrm>
            <a:off x="301625" y="94435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</a:t>
            </a: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запросов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отложенные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отложенные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Возврат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IEnumerable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&lt;T&gt;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var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Код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именованные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Выражения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запросов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запросов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Стандартная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точечная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нотации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C# с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вызовом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объектах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классах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расширений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LINQ)</a:t>
            </a:r>
            <a:endParaRPr dirty="0"/>
          </a:p>
        </p:txBody>
      </p:sp>
      <p:sp>
        <p:nvSpPr>
          <p:cNvPr id="416" name="Google Shape;416;p3"/>
          <p:cNvSpPr txBox="1"/>
          <p:nvPr/>
        </p:nvSpPr>
        <p:spPr>
          <a:xfrm>
            <a:off x="5292725" y="1277937"/>
            <a:ext cx="3240087" cy="923925"/>
          </a:xfrm>
          <a:prstGeom prst="rect">
            <a:avLst/>
          </a:prstGeom>
          <a:solidFill>
            <a:srgbClr val="0B002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классов, содержащих типичные методы обработки коллекций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20"/>
          <p:cNvSpPr/>
          <p:nvPr/>
        </p:nvSpPr>
        <p:spPr>
          <a:xfrm>
            <a:off x="0" y="404664"/>
            <a:ext cx="9144000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"Melena"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aSpecStud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students.OrderBy(s =&gt; s.Spec)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.OrderBy(s=&gt;s.FirstName)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.Select(n =&gt; n.Spec +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n.FirstName);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2555776" y="4570842"/>
            <a:ext cx="685800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aSpecStud2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orderby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s.Spec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orderby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s.FirstName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select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s.Spec +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s.FirstName;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0" name="Google Shape;6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4940300"/>
            <a:ext cx="2235200" cy="1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ТhenBy и ThenByDescending </a:t>
            </a:r>
            <a:endParaRPr/>
          </a:p>
        </p:txBody>
      </p:sp>
      <p:sp>
        <p:nvSpPr>
          <p:cNvPr id="694" name="Google Shape;694;p21"/>
          <p:cNvSpPr txBox="1">
            <a:spLocks noGrp="1"/>
          </p:cNvSpPr>
          <p:nvPr>
            <p:ph type="body" idx="1"/>
          </p:nvPr>
        </p:nvSpPr>
        <p:spPr>
          <a:xfrm>
            <a:off x="210363" y="1025450"/>
            <a:ext cx="8540700" cy="3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упорядочивать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нескольким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критериям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OrderBy</a:t>
            </a:r>
            <a:endParaRPr sz="28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</a:t>
            </a:r>
            <a:r>
              <a:rPr lang="en-GB" sz="2400" dirty="0" err="1">
                <a:solidFill>
                  <a:schemeClr val="lt2"/>
                </a:solidFill>
              </a:rPr>
              <a:t>inputSequence.</a:t>
            </a:r>
            <a:r>
              <a:rPr lang="en-GB" sz="2400" b="1" dirty="0" err="1">
                <a:solidFill>
                  <a:schemeClr val="lt2"/>
                </a:solidFill>
              </a:rPr>
              <a:t>OrderBy</a:t>
            </a:r>
            <a:r>
              <a:rPr lang="en-GB" sz="2400" dirty="0">
                <a:solidFill>
                  <a:schemeClr val="lt2"/>
                </a:solidFill>
              </a:rPr>
              <a:t>(s =&gt; </a:t>
            </a:r>
            <a:r>
              <a:rPr lang="en-GB" sz="2400" dirty="0" err="1">
                <a:solidFill>
                  <a:schemeClr val="lt2"/>
                </a:solidFill>
              </a:rPr>
              <a:t>s.LastName</a:t>
            </a:r>
            <a:r>
              <a:rPr lang="en-GB" sz="2400" dirty="0">
                <a:solidFill>
                  <a:schemeClr val="lt2"/>
                </a:solidFill>
              </a:rPr>
              <a:t>).</a:t>
            </a:r>
            <a:r>
              <a:rPr lang="en-GB" sz="2400" b="1" dirty="0" err="1">
                <a:solidFill>
                  <a:schemeClr val="lt2"/>
                </a:solidFill>
              </a:rPr>
              <a:t>OrderBy</a:t>
            </a:r>
            <a:r>
              <a:rPr lang="en-GB" sz="2400" dirty="0">
                <a:solidFill>
                  <a:schemeClr val="lt2"/>
                </a:solidFill>
              </a:rPr>
              <a:t>(s =&gt; </a:t>
            </a:r>
            <a:r>
              <a:rPr lang="en-GB" sz="2400" dirty="0" err="1">
                <a:solidFill>
                  <a:schemeClr val="lt2"/>
                </a:solidFill>
              </a:rPr>
              <a:t>s.FirstName</a:t>
            </a:r>
            <a:r>
              <a:rPr lang="en-GB" sz="2400" dirty="0">
                <a:solidFill>
                  <a:schemeClr val="lt2"/>
                </a:solidFill>
              </a:rPr>
              <a:t>)...</a:t>
            </a:r>
            <a:endParaRPr sz="24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lt2"/>
                </a:solidFill>
              </a:rPr>
              <a:t>inputSequence.</a:t>
            </a:r>
            <a:r>
              <a:rPr lang="en-GB" sz="2400" b="1" dirty="0" err="1">
                <a:solidFill>
                  <a:schemeClr val="lt2"/>
                </a:solidFill>
              </a:rPr>
              <a:t>OrderBy</a:t>
            </a:r>
            <a:r>
              <a:rPr lang="en-GB" sz="2400" b="1" dirty="0">
                <a:solidFill>
                  <a:schemeClr val="lt2"/>
                </a:solidFill>
              </a:rPr>
              <a:t>(s</a:t>
            </a:r>
            <a:r>
              <a:rPr lang="en-GB" sz="2400" dirty="0">
                <a:solidFill>
                  <a:schemeClr val="lt2"/>
                </a:solidFill>
              </a:rPr>
              <a:t> =&gt; </a:t>
            </a:r>
            <a:r>
              <a:rPr lang="en-GB" sz="2400" dirty="0" err="1">
                <a:solidFill>
                  <a:schemeClr val="lt2"/>
                </a:solidFill>
              </a:rPr>
              <a:t>s.LastName</a:t>
            </a:r>
            <a:r>
              <a:rPr lang="en-GB" sz="2400" dirty="0">
                <a:solidFill>
                  <a:schemeClr val="lt2"/>
                </a:solidFill>
              </a:rPr>
              <a:t>).</a:t>
            </a:r>
            <a:r>
              <a:rPr lang="en-GB" sz="2400" b="1" dirty="0" err="1">
                <a:solidFill>
                  <a:schemeClr val="lt2"/>
                </a:solidFill>
              </a:rPr>
              <a:t>ThenBy</a:t>
            </a:r>
            <a:r>
              <a:rPr lang="en-GB" sz="2400" b="1" dirty="0">
                <a:solidFill>
                  <a:schemeClr val="lt2"/>
                </a:solidFill>
              </a:rPr>
              <a:t>(s</a:t>
            </a:r>
            <a:r>
              <a:rPr lang="en-GB" sz="2400" dirty="0">
                <a:solidFill>
                  <a:schemeClr val="lt2"/>
                </a:solidFill>
              </a:rPr>
              <a:t> =&gt; </a:t>
            </a:r>
            <a:r>
              <a:rPr lang="en-GB" sz="2400" dirty="0" err="1">
                <a:solidFill>
                  <a:schemeClr val="lt2"/>
                </a:solidFill>
              </a:rPr>
              <a:t>s.FirstName</a:t>
            </a:r>
            <a:r>
              <a:rPr lang="en-GB" sz="2400" dirty="0">
                <a:solidFill>
                  <a:schemeClr val="lt2"/>
                </a:solidFill>
              </a:rPr>
              <a:t>)...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695" name="Google Shape;695;p21"/>
          <p:cNvSpPr txBox="1"/>
          <p:nvPr/>
        </p:nvSpPr>
        <p:spPr>
          <a:xfrm>
            <a:off x="2140964" y="1952525"/>
            <a:ext cx="6926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highlight>
                  <a:srgbClr val="000000"/>
                </a:highlight>
              </a:rPr>
              <a:t>Выполняет две операции сортировки, что неэффективно и некорректно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96" name="Google Shape;696;p21"/>
          <p:cNvSpPr txBox="1"/>
          <p:nvPr/>
        </p:nvSpPr>
        <p:spPr>
          <a:xfrm>
            <a:off x="778949" y="4033900"/>
            <a:ext cx="7602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Вместо нее должна использоваться такая цепочка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d5acbdb345b9b1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ТhenBy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dirty="0" err="1"/>
              <a:t>OrderBy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dirty="0"/>
          </a:p>
        </p:txBody>
      </p:sp>
      <p:sp>
        <p:nvSpPr>
          <p:cNvPr id="702" name="Google Shape;702;g12d5acbdb345b9b1_7"/>
          <p:cNvSpPr/>
          <p:nvPr/>
        </p:nvSpPr>
        <p:spPr>
          <a:xfrm>
            <a:off x="89700" y="1283338"/>
            <a:ext cx="8964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names6 =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names.OrderBy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s);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names7 =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names.OrderBy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s);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g12d5acbdb345b9b1_7"/>
          <p:cNvSpPr txBox="1"/>
          <p:nvPr/>
        </p:nvSpPr>
        <p:spPr>
          <a:xfrm>
            <a:off x="89700" y="4875923"/>
            <a:ext cx="54588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сначала упорядочивает элементы по их длине, затем упорядочивает по самому элемент</a:t>
            </a: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у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FC1B1B-894A-4131-9F25-BF16FECB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610" y="2143278"/>
            <a:ext cx="1847390" cy="313876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d5acbdb345b9b1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ТhenBy и ThenByDescending </a:t>
            </a:r>
            <a:endParaRPr/>
          </a:p>
        </p:txBody>
      </p:sp>
      <p:sp>
        <p:nvSpPr>
          <p:cNvPr id="702" name="Google Shape;702;g12d5acbdb345b9b1_7"/>
          <p:cNvSpPr/>
          <p:nvPr/>
        </p:nvSpPr>
        <p:spPr>
          <a:xfrm>
            <a:off x="89700" y="1283338"/>
            <a:ext cx="8964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names6 =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names.OrderBy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s);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names7 =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names.OrderBy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ThenByDescending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s);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3" name="Google Shape;703;g12d5acbdb345b9b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4346" y="1908285"/>
            <a:ext cx="2526700" cy="287954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2d5acbdb345b9b1_7"/>
          <p:cNvSpPr txBox="1"/>
          <p:nvPr/>
        </p:nvSpPr>
        <p:spPr>
          <a:xfrm>
            <a:off x="89700" y="4875923"/>
            <a:ext cx="54588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сначала упорядочивает элементы по их длине, затем упорядочивает по самому элемент</a:t>
            </a: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у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7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"/>
          <p:cNvSpPr txBox="1">
            <a:spLocks noGrp="1"/>
          </p:cNvSpPr>
          <p:nvPr>
            <p:ph type="title"/>
          </p:nvPr>
        </p:nvSpPr>
        <p:spPr>
          <a:xfrm>
            <a:off x="301625" y="-3065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Join </a:t>
            </a:r>
            <a:endParaRPr/>
          </a:p>
        </p:txBody>
      </p:sp>
      <p:sp>
        <p:nvSpPr>
          <p:cNvPr id="710" name="Google Shape;710;p22"/>
          <p:cNvSpPr txBox="1">
            <a:spLocks noGrp="1"/>
          </p:cNvSpPr>
          <p:nvPr>
            <p:ph type="body" idx="1"/>
          </p:nvPr>
        </p:nvSpPr>
        <p:spPr>
          <a:xfrm>
            <a:off x="200975" y="585925"/>
            <a:ext cx="8943000" cy="24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выполняет внутреннее соединение по эквивалентности двух последовательностей на основе ключей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from</a:t>
            </a:r>
            <a:r>
              <a:rPr lang="en-GB" sz="2400"/>
              <a:t> объект1 </a:t>
            </a:r>
            <a:r>
              <a:rPr lang="en-GB" sz="2400">
                <a:solidFill>
                  <a:schemeClr val="lt2"/>
                </a:solidFill>
              </a:rPr>
              <a:t>in</a:t>
            </a:r>
            <a:r>
              <a:rPr lang="en-GB" sz="2400"/>
              <a:t> набор1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join</a:t>
            </a:r>
            <a:r>
              <a:rPr lang="en-GB" sz="2400"/>
              <a:t> объект2 </a:t>
            </a:r>
            <a:r>
              <a:rPr lang="en-GB" sz="2400">
                <a:solidFill>
                  <a:schemeClr val="lt2"/>
                </a:solidFill>
              </a:rPr>
              <a:t>in</a:t>
            </a:r>
            <a:r>
              <a:rPr lang="en-GB" sz="2400"/>
              <a:t> набор2 on объект2.свойство2 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equals</a:t>
            </a:r>
            <a:r>
              <a:rPr lang="en-GB" sz="2400"/>
              <a:t> объект1.свойство1</a:t>
            </a:r>
            <a:endParaRPr sz="2400"/>
          </a:p>
        </p:txBody>
      </p:sp>
      <p:sp>
        <p:nvSpPr>
          <p:cNvPr id="711" name="Google Shape;711;p22"/>
          <p:cNvSpPr txBox="1"/>
          <p:nvPr/>
        </p:nvSpPr>
        <p:spPr>
          <a:xfrm>
            <a:off x="6738052" y="2050032"/>
            <a:ext cx="22437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идет выборка объектов из второй коллекции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2" name="Google Shape;712;p22"/>
          <p:cNvSpPr txBox="1"/>
          <p:nvPr/>
        </p:nvSpPr>
        <p:spPr>
          <a:xfrm>
            <a:off x="301626" y="3019825"/>
            <a:ext cx="6307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свойство объекта из первой выборки, которому должно быть равно свойство объекта из второй выборки. Если эти свойства равны, то оба объекта попадают в финальный результат.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d5acbdb345b9b1_5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9" name="Google Shape;719;g12d5acbdb345b9b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381375"/>
            <a:ext cx="9144000" cy="5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12d5acbdb345b9b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74176"/>
            <a:ext cx="8372500" cy="7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2d5acbdb345b9b1_51"/>
          <p:cNvSpPr txBox="1"/>
          <p:nvPr/>
        </p:nvSpPr>
        <p:spPr>
          <a:xfrm>
            <a:off x="4059125" y="4074819"/>
            <a:ext cx="4783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если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значение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свойства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p.Company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совпадает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со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значением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свойства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c.Title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22" name="Google Shape;722;g12d5acbdb345b9b1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326" y="2665613"/>
            <a:ext cx="2791800" cy="15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d5acbdb345b9b1_61"/>
          <p:cNvSpPr txBox="1">
            <a:spLocks noGrp="1"/>
          </p:cNvSpPr>
          <p:nvPr>
            <p:ph type="title"/>
          </p:nvPr>
        </p:nvSpPr>
        <p:spPr>
          <a:xfrm>
            <a:off x="301650" y="0"/>
            <a:ext cx="8540700" cy="67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Join</a:t>
            </a:r>
            <a:endParaRPr/>
          </a:p>
        </p:txBody>
      </p:sp>
      <p:sp>
        <p:nvSpPr>
          <p:cNvPr id="729" name="Google Shape;729;g12d5acbdb345b9b1_61"/>
          <p:cNvSpPr txBox="1">
            <a:spLocks noGrp="1"/>
          </p:cNvSpPr>
          <p:nvPr>
            <p:ph type="body" idx="1"/>
          </p:nvPr>
        </p:nvSpPr>
        <p:spPr>
          <a:xfrm>
            <a:off x="301650" y="2488923"/>
            <a:ext cx="8540700" cy="216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второй список, который соединяем с текущим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свойство объекта из текущего списка, по которому идет соединение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свойство объекта из второго списка, по которому идет соединение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новый объект в результате соединения</a:t>
            </a:r>
            <a:endParaRPr sz="2000"/>
          </a:p>
        </p:txBody>
      </p:sp>
      <p:pic>
        <p:nvPicPr>
          <p:cNvPr id="730" name="Google Shape;730;g12d5acbdb345b9b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32" y="676789"/>
            <a:ext cx="7027250" cy="14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d5acbdb345b9b1_68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7" name="Google Shape;737;g12d5acbdb345b9b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41"/>
            <a:ext cx="9144001" cy="536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d5acbdb345b9b1_31"/>
          <p:cNvSpPr txBox="1">
            <a:spLocks noGrp="1"/>
          </p:cNvSpPr>
          <p:nvPr>
            <p:ph type="title"/>
          </p:nvPr>
        </p:nvSpPr>
        <p:spPr>
          <a:xfrm>
            <a:off x="301625" y="-3065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Join </a:t>
            </a:r>
            <a:endParaRPr/>
          </a:p>
        </p:txBody>
      </p:sp>
      <p:sp>
        <p:nvSpPr>
          <p:cNvPr id="743" name="Google Shape;743;g12d5acbdb345b9b1_31"/>
          <p:cNvSpPr/>
          <p:nvPr/>
        </p:nvSpPr>
        <p:spPr>
          <a:xfrm>
            <a:off x="107525" y="735871"/>
            <a:ext cx="8928900" cy="50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7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sometype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names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.Join(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key,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ru-RU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второй набор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 =&gt;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w.Length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внешний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ключ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выбора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q =&gt; q,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внутренний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ключ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выбора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(w, q) =&gt;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результат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id = w,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name =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q),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sometype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(item);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4" name="Google Shape;744;g12d5acbdb345b9b1_31"/>
          <p:cNvPicPr preferRelativeResize="0"/>
          <p:nvPr/>
        </p:nvPicPr>
        <p:blipFill rotWithShape="1">
          <a:blip r:embed="rId3">
            <a:alphaModFix/>
          </a:blip>
          <a:srcRect r="32437" b="33150"/>
          <a:stretch/>
        </p:blipFill>
        <p:spPr>
          <a:xfrm>
            <a:off x="-1" y="5622065"/>
            <a:ext cx="400172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23"/>
          <p:cNvSpPr/>
          <p:nvPr/>
        </p:nvSpPr>
        <p:spPr>
          <a:xfrm>
            <a:off x="107504" y="228600"/>
            <a:ext cx="8928992" cy="50167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7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sometype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names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.Join(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key,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ru-RU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второй набор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 =&gt;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w.Length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внешний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ключ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выбора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q =&gt; q,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внутренний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ключ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выбора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(w, q) =&gt;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результат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id = w,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name =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q),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sometype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(item);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2" name="Google Shape;7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2" y="5245352"/>
            <a:ext cx="5458039" cy="13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aa637c816f7b13_0"/>
          <p:cNvSpPr txBox="1">
            <a:spLocks noGrp="1"/>
          </p:cNvSpPr>
          <p:nvPr>
            <p:ph type="body" idx="1"/>
          </p:nvPr>
        </p:nvSpPr>
        <p:spPr>
          <a:xfrm>
            <a:off x="471650" y="5197523"/>
            <a:ext cx="8540700" cy="91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 dirty="0"/>
              <a:t>LINQ </a:t>
            </a:r>
            <a:r>
              <a:rPr lang="en-GB" sz="2400" dirty="0" err="1"/>
              <a:t>позвол</a:t>
            </a:r>
            <a:r>
              <a:rPr lang="ru-RU" sz="2400" dirty="0" err="1"/>
              <a:t>яе</a:t>
            </a:r>
            <a:r>
              <a:rPr lang="en-GB" sz="2400" dirty="0"/>
              <a:t>т </a:t>
            </a:r>
            <a:r>
              <a:rPr lang="en-GB" sz="2400" dirty="0" err="1"/>
              <a:t>значительно</a:t>
            </a:r>
            <a:r>
              <a:rPr lang="en-GB" sz="2400" dirty="0"/>
              <a:t> </a:t>
            </a:r>
            <a:r>
              <a:rPr lang="en-GB" sz="2400" dirty="0" err="1"/>
              <a:t>сократить</a:t>
            </a:r>
            <a:r>
              <a:rPr lang="en-GB" sz="2400" dirty="0"/>
              <a:t> </a:t>
            </a:r>
            <a:r>
              <a:rPr lang="en-GB" sz="2400" dirty="0" err="1"/>
              <a:t>код</a:t>
            </a:r>
            <a:r>
              <a:rPr lang="en-GB" sz="2400" dirty="0"/>
              <a:t> с </a:t>
            </a:r>
            <a:r>
              <a:rPr lang="en-GB" sz="2400" dirty="0" err="1"/>
              <a:t>помощью</a:t>
            </a:r>
            <a:r>
              <a:rPr lang="en-GB" sz="2400" dirty="0"/>
              <a:t> </a:t>
            </a:r>
            <a:r>
              <a:rPr lang="en-GB" sz="2400" dirty="0" err="1"/>
              <a:t>интуитивно</a:t>
            </a:r>
            <a:r>
              <a:rPr lang="en-GB" sz="2400" dirty="0"/>
              <a:t> </a:t>
            </a:r>
            <a:r>
              <a:rPr lang="en-GB" sz="2400" dirty="0" err="1"/>
              <a:t>понятного</a:t>
            </a:r>
            <a:r>
              <a:rPr lang="en-GB" sz="2400" dirty="0"/>
              <a:t> и </a:t>
            </a:r>
            <a:r>
              <a:rPr lang="en-GB" sz="2400" dirty="0" err="1"/>
              <a:t>краткого</a:t>
            </a:r>
            <a:r>
              <a:rPr lang="en-GB" sz="2400" dirty="0"/>
              <a:t> </a:t>
            </a:r>
            <a:r>
              <a:rPr lang="en-GB" sz="2400" dirty="0" err="1"/>
              <a:t>синтаксиса</a:t>
            </a:r>
            <a:r>
              <a:rPr lang="en-GB" sz="2400" dirty="0"/>
              <a:t>.</a:t>
            </a:r>
            <a:endParaRPr sz="2400" dirty="0"/>
          </a:p>
        </p:txBody>
      </p:sp>
      <p:pic>
        <p:nvPicPr>
          <p:cNvPr id="423" name="Google Shape;423;g17aa637c816f7b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9" y="167102"/>
            <a:ext cx="8540700" cy="50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d5acbdb345b9b1_7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GroupBy </a:t>
            </a:r>
            <a:endParaRPr/>
          </a:p>
        </p:txBody>
      </p:sp>
      <p:sp>
        <p:nvSpPr>
          <p:cNvPr id="766" name="Google Shape;766;g12d5acbdb345b9b1_74"/>
          <p:cNvSpPr txBox="1">
            <a:spLocks noGrp="1"/>
          </p:cNvSpPr>
          <p:nvPr>
            <p:ph type="body" idx="1"/>
          </p:nvPr>
        </p:nvSpPr>
        <p:spPr>
          <a:xfrm>
            <a:off x="265112" y="83661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группирования элементов входной последовательности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767" name="Google Shape;767;g12d5acbdb345b9b1_74"/>
          <p:cNvSpPr/>
          <p:nvPr/>
        </p:nvSpPr>
        <p:spPr>
          <a:xfrm>
            <a:off x="150812" y="3150331"/>
            <a:ext cx="8842500" cy="28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IGrouping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outerSequence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names.GroupBy(o =&gt;o.Length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outerSequence)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.WriteLine(item.Key);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.WriteLine(element);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8" name="Google Shape;768;g12d5acbdb345b9b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775" y="3516312"/>
            <a:ext cx="1589087" cy="210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2d5acbdb345b9b1_74"/>
          <p:cNvSpPr txBox="1"/>
          <p:nvPr/>
        </p:nvSpPr>
        <p:spPr>
          <a:xfrm>
            <a:off x="2528887" y="5805487"/>
            <a:ext cx="63135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результатом работы метода GroupBy является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перечисляемый набор групп, каждая из которых представляет собой перечисляемый набор строк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d5acbdb345b9b1_8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6" name="Google Shape;776;g12d5acbdb345b9b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66688"/>
            <a:ext cx="8648700" cy="65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2d5acbdb345b9b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00" y="1928100"/>
            <a:ext cx="1767800" cy="45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d5acbdb345b9b1_9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g12d5acbdb345b9b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1" y="739149"/>
            <a:ext cx="8251300" cy="50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-1016" y="259310"/>
            <a:ext cx="9145016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"Helena"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"Aex"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GroupedBySpec = students.GroupBy(s =&gt; s.Spec);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GroupedBySpec)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.WriteLine(name.Key +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name.Count());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.WriteLine(m.FirstName);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2" name="Google Shape;7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5" y="5016500"/>
            <a:ext cx="7993062" cy="170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"/>
          <p:cNvSpPr txBox="1">
            <a:spLocks noGrp="1"/>
          </p:cNvSpPr>
          <p:nvPr>
            <p:ph type="title"/>
          </p:nvPr>
        </p:nvSpPr>
        <p:spPr>
          <a:xfrm>
            <a:off x="63700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Distinct </a:t>
            </a:r>
            <a:endParaRPr/>
          </a:p>
        </p:txBody>
      </p:sp>
      <p:sp>
        <p:nvSpPr>
          <p:cNvPr id="798" name="Google Shape;798;p26"/>
          <p:cNvSpPr txBox="1">
            <a:spLocks noGrp="1"/>
          </p:cNvSpPr>
          <p:nvPr>
            <p:ph type="body" idx="1"/>
          </p:nvPr>
        </p:nvSpPr>
        <p:spPr>
          <a:xfrm>
            <a:off x="301625" y="11795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Удаляет дублированные элементы из входной последовательности</a:t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301600" y="2274894"/>
            <a:ext cx="8064900" cy="23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5,5,7,7,7,7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nums = key.Distinct();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0" name="Google Shape;8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751" y="4279600"/>
            <a:ext cx="1486361" cy="25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g12d5acbdb345b9b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56708"/>
            <a:ext cx="9048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2d5acbdb345b9b1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943" y="2435147"/>
            <a:ext cx="2245650" cy="19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g12d5acbdb345b9b1_96"/>
          <p:cNvSpPr txBox="1">
            <a:spLocks noGrp="1"/>
          </p:cNvSpPr>
          <p:nvPr>
            <p:ph type="title" idx="4294967295"/>
          </p:nvPr>
        </p:nvSpPr>
        <p:spPr>
          <a:xfrm>
            <a:off x="63700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Distinct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Union</a:t>
            </a:r>
            <a:endParaRPr/>
          </a:p>
        </p:txBody>
      </p:sp>
      <p:sp>
        <p:nvSpPr>
          <p:cNvPr id="814" name="Google Shape;814;p27"/>
          <p:cNvSpPr txBox="1">
            <a:spLocks noGrp="1"/>
          </p:cNvSpPr>
          <p:nvPr>
            <p:ph type="body" idx="1"/>
          </p:nvPr>
        </p:nvSpPr>
        <p:spPr>
          <a:xfrm>
            <a:off x="301625" y="1179513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объединение множеств из двух исходных последовательностей. Повторяющиеся элементы добавляются в результат только один раз</a:t>
            </a:r>
            <a:endParaRPr/>
          </a:p>
        </p:txBody>
      </p:sp>
      <p:sp>
        <p:nvSpPr>
          <p:cNvPr id="815" name="Google Shape;815;p27"/>
          <p:cNvSpPr/>
          <p:nvPr/>
        </p:nvSpPr>
        <p:spPr>
          <a:xfrm>
            <a:off x="269554" y="3429010"/>
            <a:ext cx="8604900" cy="22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names9 =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names.Take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(1);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names10 = names.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Take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union = 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names9.Union&lt;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&gt;(names10);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7FD284-1ABE-4A17-9EF2-B315BCB4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1" y="5087174"/>
            <a:ext cx="2326867" cy="154222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g12d5acbdb345b9b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1138275"/>
            <a:ext cx="8674275" cy="3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12d5acbdb345b9b1_104"/>
          <p:cNvSpPr txBox="1">
            <a:spLocks noGrp="1"/>
          </p:cNvSpPr>
          <p:nvPr>
            <p:ph type="title" idx="4294967295"/>
          </p:nvPr>
        </p:nvSpPr>
        <p:spPr>
          <a:xfrm>
            <a:off x="152400" y="-189946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Union</a:t>
            </a:r>
            <a:endParaRPr/>
          </a:p>
        </p:txBody>
      </p:sp>
      <p:pic>
        <p:nvPicPr>
          <p:cNvPr id="824" name="Google Shape;824;g12d5acbdb345b9b1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675" y="3412875"/>
            <a:ext cx="1885203" cy="31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2d5acbdb345b9b1_123"/>
          <p:cNvSpPr txBox="1">
            <a:spLocks noGrp="1"/>
          </p:cNvSpPr>
          <p:nvPr>
            <p:ph type="title"/>
          </p:nvPr>
        </p:nvSpPr>
        <p:spPr>
          <a:xfrm>
            <a:off x="301650" y="-103251"/>
            <a:ext cx="8540700" cy="7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Concat</a:t>
            </a:r>
            <a:endParaRPr/>
          </a:p>
        </p:txBody>
      </p:sp>
      <p:sp>
        <p:nvSpPr>
          <p:cNvPr id="831" name="Google Shape;831;g12d5acbdb345b9b1_123"/>
          <p:cNvSpPr txBox="1">
            <a:spLocks noGrp="1"/>
          </p:cNvSpPr>
          <p:nvPr>
            <p:ph type="body" idx="1"/>
          </p:nvPr>
        </p:nvSpPr>
        <p:spPr>
          <a:xfrm>
            <a:off x="150750" y="621546"/>
            <a:ext cx="8842500" cy="9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Если нужно простое объединение двух наборов. те элементы, которые встречаются в обоих наборах, дублируются в резутирующей последовательности.</a:t>
            </a:r>
            <a:endParaRPr sz="2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Последовательное применение методов </a:t>
            </a:r>
            <a:r>
              <a:rPr lang="en-GB" sz="2800">
                <a:solidFill>
                  <a:schemeClr val="lt2"/>
                </a:solidFill>
              </a:rPr>
              <a:t>Concat</a:t>
            </a:r>
            <a:r>
              <a:rPr lang="en-GB" sz="2800"/>
              <a:t> и </a:t>
            </a:r>
            <a:r>
              <a:rPr lang="en-GB" sz="2800">
                <a:solidFill>
                  <a:schemeClr val="lt2"/>
                </a:solidFill>
              </a:rPr>
              <a:t>Distinct</a:t>
            </a:r>
            <a:r>
              <a:rPr lang="en-GB" sz="2800"/>
              <a:t> будет подобно действию метода </a:t>
            </a:r>
            <a:r>
              <a:rPr lang="en-GB" sz="2800">
                <a:solidFill>
                  <a:schemeClr val="lt2"/>
                </a:solidFill>
              </a:rPr>
              <a:t>Union</a:t>
            </a:r>
            <a:r>
              <a:rPr lang="en-GB" sz="2800"/>
              <a:t>.</a:t>
            </a:r>
            <a:endParaRPr sz="2800"/>
          </a:p>
        </p:txBody>
      </p:sp>
      <p:pic>
        <p:nvPicPr>
          <p:cNvPr id="832" name="Google Shape;832;g12d5acbdb345b9b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38" y="3066602"/>
            <a:ext cx="5435928" cy="7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"/>
          <p:cNvSpPr txBox="1">
            <a:spLocks noGrp="1"/>
          </p:cNvSpPr>
          <p:nvPr>
            <p:ph type="title"/>
          </p:nvPr>
        </p:nvSpPr>
        <p:spPr>
          <a:xfrm>
            <a:off x="301600" y="-6335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Intersect </a:t>
            </a:r>
            <a:endParaRPr/>
          </a:p>
        </p:txBody>
      </p:sp>
      <p:sp>
        <p:nvSpPr>
          <p:cNvPr id="838" name="Google Shape;838;p28"/>
          <p:cNvSpPr txBox="1">
            <a:spLocks noGrp="1"/>
          </p:cNvSpPr>
          <p:nvPr>
            <p:ph type="body" idx="1"/>
          </p:nvPr>
        </p:nvSpPr>
        <p:spPr>
          <a:xfrm>
            <a:off x="301625" y="771024"/>
            <a:ext cx="8540700" cy="4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пересечение множеств (общих для обоих наборов элементов) из двух исходных последовательностей</a:t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320850" y="2413475"/>
            <a:ext cx="7782000" cy="312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names9 = names.Take(2);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names10 = names.Skip(1);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IEnumerable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inter =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names9.Intersect&lt;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&gt;(names10);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0" name="Google Shape;8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7297" y="5541300"/>
            <a:ext cx="4205500" cy="1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aa637c816f7b13_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определение запроса LINQ</a:t>
            </a:r>
            <a:endParaRPr sz="3000"/>
          </a:p>
        </p:txBody>
      </p:sp>
      <p:sp>
        <p:nvSpPr>
          <p:cNvPr id="430" name="Google Shape;430;g17aa637c816f7b13_6"/>
          <p:cNvSpPr txBox="1">
            <a:spLocks noGrp="1"/>
          </p:cNvSpPr>
          <p:nvPr>
            <p:ph type="body" idx="1"/>
          </p:nvPr>
        </p:nvSpPr>
        <p:spPr>
          <a:xfrm>
            <a:off x="301625" y="732593"/>
            <a:ext cx="8540700" cy="63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from</a:t>
            </a:r>
            <a:r>
              <a:rPr lang="en-GB" sz="2500"/>
              <a:t> переменная </a:t>
            </a:r>
            <a:r>
              <a:rPr lang="en-GB" sz="2500">
                <a:solidFill>
                  <a:schemeClr val="lt2"/>
                </a:solidFill>
              </a:rPr>
              <a:t>in</a:t>
            </a:r>
            <a:r>
              <a:rPr lang="en-GB" sz="2500"/>
              <a:t> набор_объектов </a:t>
            </a:r>
            <a:r>
              <a:rPr lang="en-GB" sz="2500">
                <a:solidFill>
                  <a:schemeClr val="lt2"/>
                </a:solidFill>
              </a:rPr>
              <a:t>select</a:t>
            </a:r>
            <a:r>
              <a:rPr lang="en-GB" sz="2500"/>
              <a:t> переменная;</a:t>
            </a:r>
            <a:endParaRPr sz="2500"/>
          </a:p>
        </p:txBody>
      </p:sp>
      <p:sp>
        <p:nvSpPr>
          <p:cNvPr id="431" name="Google Shape;431;g17aa637c816f7b13_6"/>
          <p:cNvSpPr txBox="1"/>
          <p:nvPr/>
        </p:nvSpPr>
        <p:spPr>
          <a:xfrm>
            <a:off x="301625" y="1364100"/>
            <a:ext cx="45543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проходит по всем элементам массива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32" name="Google Shape;432;g17aa637c816f7b13_6"/>
          <p:cNvSpPr txBox="1"/>
          <p:nvPr/>
        </p:nvSpPr>
        <p:spPr>
          <a:xfrm>
            <a:off x="5526835" y="1353738"/>
            <a:ext cx="34854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передает выбранные значения в результирующую выборку, которая возвращается LINQ-выражением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433" name="Google Shape;433;g17aa637c816f7b1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675521"/>
            <a:ext cx="8991600" cy="252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7aa637c816f7b13_6"/>
          <p:cNvSpPr txBox="1"/>
          <p:nvPr/>
        </p:nvSpPr>
        <p:spPr>
          <a:xfrm>
            <a:off x="4112750" y="4964075"/>
            <a:ext cx="48996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мы не указываем тип переменной p, выражения LINQ являются строго типизированными. То есть среда автоматически распознает, что набор people состоит из объектов string, поэтому переменная p будет рассматриваться в качестве строки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d5acbdb345b9b1_11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3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7" name="Google Shape;847;g12d5acbdb345b9b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8842374" cy="340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12d5acbdb345b9b1_112"/>
          <p:cNvPicPr preferRelativeResize="0"/>
          <p:nvPr/>
        </p:nvPicPr>
        <p:blipFill rotWithShape="1">
          <a:blip r:embed="rId4">
            <a:alphaModFix/>
          </a:blip>
          <a:srcRect r="19478"/>
          <a:stretch/>
        </p:blipFill>
        <p:spPr>
          <a:xfrm>
            <a:off x="5642400" y="3178950"/>
            <a:ext cx="2140475" cy="1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9"/>
          <p:cNvSpPr txBox="1">
            <a:spLocks noGrp="1"/>
          </p:cNvSpPr>
          <p:nvPr>
            <p:ph type="title"/>
          </p:nvPr>
        </p:nvSpPr>
        <p:spPr>
          <a:xfrm>
            <a:off x="301600" y="-24484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Except</a:t>
            </a:r>
            <a:endParaRPr/>
          </a:p>
        </p:txBody>
      </p:sp>
      <p:sp>
        <p:nvSpPr>
          <p:cNvPr id="854" name="Google Shape;854;p29"/>
          <p:cNvSpPr txBox="1">
            <a:spLocks noGrp="1"/>
          </p:cNvSpPr>
          <p:nvPr>
            <p:ph type="body" idx="1"/>
          </p:nvPr>
        </p:nvSpPr>
        <p:spPr>
          <a:xfrm>
            <a:off x="188350" y="610850"/>
            <a:ext cx="8021400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/>
              <a:t>разность двух последовательностей.</a:t>
            </a:r>
            <a:endParaRPr/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последовательность, содержащую все элементы первой последовательности, которых нет во второй последовательности</a:t>
            </a:r>
            <a:endParaRPr/>
          </a:p>
        </p:txBody>
      </p:sp>
      <p:pic>
        <p:nvPicPr>
          <p:cNvPr id="855" name="Google Shape;8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00" y="3151189"/>
            <a:ext cx="8021400" cy="327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25" y="5684550"/>
            <a:ext cx="1912875" cy="9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9"/>
          <p:cNvSpPr txBox="1"/>
          <p:nvPr/>
        </p:nvSpPr>
        <p:spPr>
          <a:xfrm>
            <a:off x="5454700" y="4689349"/>
            <a:ext cx="33876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из массива soft убираются все элементы, которые есть в массиве hard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Cast </a:t>
            </a:r>
            <a:endParaRPr/>
          </a:p>
        </p:txBody>
      </p:sp>
      <p:sp>
        <p:nvSpPr>
          <p:cNvPr id="863" name="Google Shape;863;p30"/>
          <p:cNvSpPr txBox="1">
            <a:spLocks noGrp="1"/>
          </p:cNvSpPr>
          <p:nvPr>
            <p:ph type="body" idx="1"/>
          </p:nvPr>
        </p:nvSpPr>
        <p:spPr>
          <a:xfrm>
            <a:off x="279400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приведения каждого элемента входной последовательности в выходную последовательность указанного типа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Cast 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130388-7C4D-47F8-ADF1-6F8AA000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0" y="4684691"/>
            <a:ext cx="8340410" cy="1539128"/>
          </a:xfrm>
          <a:prstGeom prst="rect">
            <a:avLst/>
          </a:prstGeom>
        </p:spPr>
      </p:pic>
      <p:sp>
        <p:nvSpPr>
          <p:cNvPr id="863" name="Google Shape;863;p30"/>
          <p:cNvSpPr txBox="1">
            <a:spLocks noGrp="1"/>
          </p:cNvSpPr>
          <p:nvPr>
            <p:ph type="body" idx="1"/>
          </p:nvPr>
        </p:nvSpPr>
        <p:spPr>
          <a:xfrm>
            <a:off x="279400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endParaRPr dirty="0"/>
          </a:p>
        </p:txBody>
      </p:sp>
      <p:sp>
        <p:nvSpPr>
          <p:cNvPr id="864" name="Google Shape;864;p30"/>
          <p:cNvSpPr/>
          <p:nvPr/>
        </p:nvSpPr>
        <p:spPr>
          <a:xfrm>
            <a:off x="456600" y="1195764"/>
            <a:ext cx="8230800" cy="34162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Employee.GetEmployeesArrayList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Тип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данных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employees: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employees.GetType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seq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employees.Cast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&lt;Employee&gt;();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Тип данных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seq: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seq.GetType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seq.OrderBy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emp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 {1}"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emp.firstName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emp.lastName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9118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OfType </a:t>
            </a:r>
            <a:endParaRPr/>
          </a:p>
        </p:txBody>
      </p:sp>
      <p:sp>
        <p:nvSpPr>
          <p:cNvPr id="871" name="Google Shape;871;p31"/>
          <p:cNvSpPr txBox="1">
            <a:spLocks noGrp="1"/>
          </p:cNvSpPr>
          <p:nvPr>
            <p:ph type="body" idx="1"/>
          </p:nvPr>
        </p:nvSpPr>
        <p:spPr>
          <a:xfrm>
            <a:off x="1793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построения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выходной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содержащей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элементы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успешно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преобразованы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указанному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типу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872" name="Google Shape;872;p31"/>
          <p:cNvSpPr/>
          <p:nvPr/>
        </p:nvSpPr>
        <p:spPr>
          <a:xfrm>
            <a:off x="387974" y="3068960"/>
            <a:ext cx="8329699" cy="2975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ala =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ala.Add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SByte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ala.Add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(23));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ala.Add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,8));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ala.OfType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(item);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73" name="Google Shape;873;p31"/>
          <p:cNvPicPr preferRelativeResize="0"/>
          <p:nvPr/>
        </p:nvPicPr>
        <p:blipFill rotWithShape="1">
          <a:blip r:embed="rId3">
            <a:alphaModFix/>
          </a:blip>
          <a:srcRect t="8856"/>
          <a:stretch/>
        </p:blipFill>
        <p:spPr>
          <a:xfrm>
            <a:off x="385762" y="5161935"/>
            <a:ext cx="2159000" cy="102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2"/>
          <p:cNvSpPr txBox="1">
            <a:spLocks noGrp="1"/>
          </p:cNvSpPr>
          <p:nvPr>
            <p:ph type="body" idx="1"/>
          </p:nvPr>
        </p:nvSpPr>
        <p:spPr>
          <a:xfrm>
            <a:off x="295275" y="476250"/>
            <a:ext cx="85407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DefaultIfEmpty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последовательность, содержащую элемент по умолчанию, если входная последовательность пуста.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генерирует последовательность целых чисел. 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827575" y="3789051"/>
            <a:ext cx="70386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Range(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2"/>
          <p:cNvSpPr/>
          <p:nvPr/>
        </p:nvSpPr>
        <p:spPr>
          <a:xfrm>
            <a:off x="5467" y="5085184"/>
            <a:ext cx="92525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numberss =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.Range(34, 15);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.Write(i +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1" name="Google Shape;8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2" y="5473700"/>
            <a:ext cx="76962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32"/>
          <p:cNvSpPr txBox="1"/>
          <p:nvPr/>
        </p:nvSpPr>
        <p:spPr>
          <a:xfrm>
            <a:off x="4021988" y="4191013"/>
            <a:ext cx="300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начиная со значения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83" name="Google Shape;883;p32"/>
          <p:cNvSpPr txBox="1"/>
          <p:nvPr/>
        </p:nvSpPr>
        <p:spPr>
          <a:xfrm>
            <a:off x="4022000" y="4664425"/>
            <a:ext cx="300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протяженностью до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>
            <a:spLocks noGrp="1"/>
          </p:cNvSpPr>
          <p:nvPr>
            <p:ph type="body" idx="1"/>
          </p:nvPr>
        </p:nvSpPr>
        <p:spPr>
          <a:xfrm>
            <a:off x="26987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Repeat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повторяя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заданное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 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Empty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пустую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заданного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</p:txBody>
      </p:sp>
      <p:sp>
        <p:nvSpPr>
          <p:cNvPr id="889" name="Google Shape;889;p33"/>
          <p:cNvSpPr/>
          <p:nvPr/>
        </p:nvSpPr>
        <p:spPr>
          <a:xfrm>
            <a:off x="216958" y="1988840"/>
            <a:ext cx="859312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nqq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4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.Repeat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(10, 5);</a:t>
            </a:r>
            <a:endParaRPr lang="en-GB"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a3ff6ca57144193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Немедленное выполнение запроса</a:t>
            </a:r>
            <a:endParaRPr sz="4000"/>
          </a:p>
        </p:txBody>
      </p:sp>
      <p:sp>
        <p:nvSpPr>
          <p:cNvPr id="896" name="Google Shape;896;g2a3ff6ca57144193_0"/>
          <p:cNvSpPr txBox="1">
            <a:spLocks noGrp="1"/>
          </p:cNvSpPr>
          <p:nvPr>
            <p:ph type="body" idx="1"/>
          </p:nvPr>
        </p:nvSpPr>
        <p:spPr>
          <a:xfrm>
            <a:off x="438786" y="1141825"/>
            <a:ext cx="8540700" cy="50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методы, которые возвращают одно атомарное значение или один элемент или данные типов Array, List и Dictionary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Aggregate，All，Any，Average，Contains，Count，ElementAt，ElementAtOrDefault，Empty，First，irstOrDefault，Last，LastOrDefault，LongCount，Max，Min，SequenceEqual，Single，SingleOrDefault，Sum，ToArray，ToDictionary，ToList，ToLookup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a3ff6ca57144193_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7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Count()</a:t>
            </a:r>
            <a:endParaRPr/>
          </a:p>
        </p:txBody>
      </p:sp>
      <p:pic>
        <p:nvPicPr>
          <p:cNvPr id="903" name="Google Shape;903;g2a3ff6ca5714419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9" y="2717474"/>
            <a:ext cx="8842376" cy="26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g2a3ff6ca57144193_6"/>
          <p:cNvSpPr txBox="1"/>
          <p:nvPr/>
        </p:nvSpPr>
        <p:spPr>
          <a:xfrm>
            <a:off x="4110975" y="1332950"/>
            <a:ext cx="4882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который выполняет запрос, неявно выполняет перебор по последовательности элементов, генерируемой этим запросом, и возвращает число элементов в этой последовательности.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05" name="Google Shape;905;g2a3ff6ca57144193_6"/>
          <p:cNvSpPr txBox="1"/>
          <p:nvPr/>
        </p:nvSpPr>
        <p:spPr>
          <a:xfrm>
            <a:off x="150800" y="1544600"/>
            <a:ext cx="3960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возвращает число элементов последовательности: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06" name="Google Shape;906;g2a3ff6ca57144193_6"/>
          <p:cNvCxnSpPr>
            <a:endCxn id="904" idx="2"/>
          </p:cNvCxnSpPr>
          <p:nvPr/>
        </p:nvCxnSpPr>
        <p:spPr>
          <a:xfrm rot="10800000">
            <a:off x="6552075" y="2518250"/>
            <a:ext cx="1611000" cy="84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ToArray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912" name="Google Shape;912;p3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массив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входной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</a:t>
            </a:r>
            <a:endParaRPr dirty="0"/>
          </a:p>
        </p:txBody>
      </p:sp>
      <p:sp>
        <p:nvSpPr>
          <p:cNvPr id="913" name="Google Shape;913;p34"/>
          <p:cNvSpPr/>
          <p:nvPr/>
        </p:nvSpPr>
        <p:spPr>
          <a:xfrm>
            <a:off x="467544" y="2852936"/>
            <a:ext cx="7686600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5,5,7,7,7,7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 = key.ToArray();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287337" y="4441825"/>
            <a:ext cx="450056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Сохранятся  кэшированную коллекцию в массиве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aa637c816f7b13_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0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Методы расширения LINQ</a:t>
            </a:r>
            <a:endParaRPr sz="3200"/>
          </a:p>
        </p:txBody>
      </p:sp>
      <p:sp>
        <p:nvSpPr>
          <p:cNvPr id="441" name="Google Shape;441;g17aa637c816f7b13_25"/>
          <p:cNvSpPr txBox="1">
            <a:spLocks noGrp="1"/>
          </p:cNvSpPr>
          <p:nvPr>
            <p:ph type="body" idx="1"/>
          </p:nvPr>
        </p:nvSpPr>
        <p:spPr>
          <a:xfrm>
            <a:off x="301625" y="878976"/>
            <a:ext cx="8540700" cy="123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определены для интерфейса IEnumerable</a:t>
            </a:r>
            <a:endParaRPr sz="22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реализуют ту же функциональность, что и операторы LINQ типа where или orderby.</a:t>
            </a:r>
            <a:endParaRPr sz="2200"/>
          </a:p>
        </p:txBody>
      </p:sp>
      <p:pic>
        <p:nvPicPr>
          <p:cNvPr id="442" name="Google Shape;442;g17aa637c816f7b1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2876"/>
            <a:ext cx="8839201" cy="16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7aa637c816f7b13_25"/>
          <p:cNvSpPr txBox="1"/>
          <p:nvPr/>
        </p:nvSpPr>
        <p:spPr>
          <a:xfrm>
            <a:off x="4728980" y="3261875"/>
            <a:ext cx="4262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В качестве аргумента эти методы принимают делегат или лямбда-выражение.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444" name="Google Shape;444;g17aa637c816f7b13_25"/>
          <p:cNvCxnSpPr/>
          <p:nvPr/>
        </p:nvCxnSpPr>
        <p:spPr>
          <a:xfrm>
            <a:off x="3406583" y="2999298"/>
            <a:ext cx="1812300" cy="36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5" name="Google Shape;445;g17aa637c816f7b13_25"/>
          <p:cNvCxnSpPr>
            <a:endCxn id="443" idx="0"/>
          </p:cNvCxnSpPr>
          <p:nvPr/>
        </p:nvCxnSpPr>
        <p:spPr>
          <a:xfrm flipH="1">
            <a:off x="6860330" y="2996675"/>
            <a:ext cx="824700" cy="26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46" name="Google Shape;446;g17aa637c816f7b13_25"/>
          <p:cNvSpPr txBox="1"/>
          <p:nvPr/>
        </p:nvSpPr>
        <p:spPr>
          <a:xfrm>
            <a:off x="301625" y="4063400"/>
            <a:ext cx="8540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не каждый метод расширения имеет аналог среди операторов LINQ. И в этом случае можно сочетать оба подхода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447" name="Google Shape;447;g17aa637c816f7b1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25400"/>
            <a:ext cx="9212826" cy="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ToList </a:t>
            </a:r>
            <a:endParaRPr/>
          </a:p>
        </p:txBody>
      </p:sp>
      <p:sp>
        <p:nvSpPr>
          <p:cNvPr id="920" name="Google Shape;920;p35"/>
          <p:cNvSpPr txBox="1">
            <a:spLocks noGrp="1"/>
          </p:cNvSpPr>
          <p:nvPr>
            <p:ph type="body" idx="1"/>
          </p:nvPr>
        </p:nvSpPr>
        <p:spPr>
          <a:xfrm>
            <a:off x="309562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List типа T из входной последовательности типа Т. </a:t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179512" y="2420888"/>
            <a:ext cx="9144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auto = names.ToList();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6"/>
          <p:cNvSpPr txBox="1">
            <a:spLocks noGrp="1"/>
          </p:cNvSpPr>
          <p:nvPr>
            <p:ph type="body" idx="1"/>
          </p:nvPr>
        </p:nvSpPr>
        <p:spPr>
          <a:xfrm>
            <a:off x="3016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ToDictionary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Dictionary </a:t>
            </a:r>
            <a:endParaRPr dirty="0"/>
          </a:p>
        </p:txBody>
      </p:sp>
      <p:sp>
        <p:nvSpPr>
          <p:cNvPr id="927" name="Google Shape;927;p36"/>
          <p:cNvSpPr/>
          <p:nvPr/>
        </p:nvSpPr>
        <p:spPr>
          <a:xfrm>
            <a:off x="179512" y="1592902"/>
            <a:ext cx="9144000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eDictionary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namer.ToDictionary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 =&gt;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k.Length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eDictionary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i.Key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i.Value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EF3DCD-D1DC-444F-BEC5-27F5DC03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03" y="3924760"/>
            <a:ext cx="3156218" cy="155180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8"/>
          <p:cNvSpPr txBox="1">
            <a:spLocks noGrp="1"/>
          </p:cNvSpPr>
          <p:nvPr>
            <p:ph type="body" idx="1"/>
          </p:nvPr>
        </p:nvSpPr>
        <p:spPr>
          <a:xfrm>
            <a:off x="301662" y="483463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SequenceEqual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определяет, эквивалентны ли две входные последовательности. 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5" name="Google Shape;9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0577"/>
            <a:ext cx="9144000" cy="191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a3ff6ca57144193_18"/>
          <p:cNvSpPr txBox="1">
            <a:spLocks noGrp="1"/>
          </p:cNvSpPr>
          <p:nvPr>
            <p:ph type="body" idx="1"/>
          </p:nvPr>
        </p:nvSpPr>
        <p:spPr>
          <a:xfrm>
            <a:off x="301650" y="131149"/>
            <a:ext cx="85407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первый элемент последовательности или первый элемент последовательности, соответствующий предикату 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g2a3ff6ca57144193_18"/>
          <p:cNvSpPr/>
          <p:nvPr/>
        </p:nvSpPr>
        <p:spPr>
          <a:xfrm>
            <a:off x="221094" y="2228705"/>
            <a:ext cx="87018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fnam = names.First(p =&gt; p.StartsWith(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3" name="Google Shape;953;g2a3ff6ca57144193_18"/>
          <p:cNvPicPr preferRelativeResize="0"/>
          <p:nvPr/>
        </p:nvPicPr>
        <p:blipFill rotWithShape="1">
          <a:blip r:embed="rId3">
            <a:alphaModFix/>
          </a:blip>
          <a:srcRect t="32322"/>
          <a:stretch/>
        </p:blipFill>
        <p:spPr>
          <a:xfrm>
            <a:off x="6689350" y="1551425"/>
            <a:ext cx="2153000" cy="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2a3ff6ca57144193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630" y="3533723"/>
            <a:ext cx="60102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2a3ff6ca57144193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0" y="5133868"/>
            <a:ext cx="8701799" cy="162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a3ff6ca57144193_29"/>
          <p:cNvSpPr txBox="1">
            <a:spLocks noGrp="1"/>
          </p:cNvSpPr>
          <p:nvPr>
            <p:ph type="body" idx="1"/>
          </p:nvPr>
        </p:nvSpPr>
        <p:spPr>
          <a:xfrm>
            <a:off x="301650" y="763703"/>
            <a:ext cx="85407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если коллекция пуста или в коллекции нет элементов, который соответствуют условию, то будет сгенерировано исключение.</a:t>
            </a:r>
            <a:endParaRPr sz="3000"/>
          </a:p>
        </p:txBody>
      </p:sp>
      <p:pic>
        <p:nvPicPr>
          <p:cNvPr id="962" name="Google Shape;962;g2a3ff6ca57144193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8691"/>
            <a:ext cx="8839200" cy="2399482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2a3ff6ca57144193_29"/>
          <p:cNvSpPr txBox="1"/>
          <p:nvPr/>
        </p:nvSpPr>
        <p:spPr>
          <a:xfrm>
            <a:off x="3471889" y="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4089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600"/>
              <a:buChar char="►"/>
            </a:pPr>
            <a:r>
              <a:rPr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9"/>
          <p:cNvSpPr txBox="1">
            <a:spLocks noGrp="1"/>
          </p:cNvSpPr>
          <p:nvPr>
            <p:ph type="body" idx="1"/>
          </p:nvPr>
        </p:nvSpPr>
        <p:spPr>
          <a:xfrm>
            <a:off x="73050" y="166475"/>
            <a:ext cx="89979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GB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FirstOrDefault</a:t>
            </a:r>
            <a:r>
              <a:rPr lang="en-GB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подобна First во всем, кроме </a:t>
            </a:r>
            <a:endParaRPr sz="3000"/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если коллекция пуста или в коллекции не окажется элементов, которые соответствуют условию, то метод возвращает значение по умолчанию</a:t>
            </a:r>
            <a:endParaRPr sz="3000"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969" name="Google Shape;9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9376"/>
            <a:ext cx="9144000" cy="35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a3ff6ca57144193_37"/>
          <p:cNvSpPr txBox="1">
            <a:spLocks noGrp="1"/>
          </p:cNvSpPr>
          <p:nvPr>
            <p:ph type="body" idx="1"/>
          </p:nvPr>
        </p:nvSpPr>
        <p:spPr>
          <a:xfrm>
            <a:off x="301650" y="171346"/>
            <a:ext cx="85407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Last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последний элемент последовательности или последний элемент, соответствующий предикату 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LastOrDefault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подобна Last 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975" name="Google Shape;975;g2a3ff6ca57144193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5246"/>
            <a:ext cx="8839201" cy="418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"/>
          <p:cNvSpPr txBox="1">
            <a:spLocks noGrp="1"/>
          </p:cNvSpPr>
          <p:nvPr>
            <p:ph type="body" idx="1"/>
          </p:nvPr>
        </p:nvSpPr>
        <p:spPr>
          <a:xfrm>
            <a:off x="3952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единственный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последовательности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единственный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последовательности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соответствующий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предикату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ru-RU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ошибку, если элементов больше одного</a:t>
            </a:r>
            <a:endParaRPr sz="3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084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SingleOrDefault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подобна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Single,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отличается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поведением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случае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когда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3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найден</a:t>
            </a:r>
            <a:endParaRPr sz="3000" dirty="0"/>
          </a:p>
        </p:txBody>
      </p:sp>
      <p:sp>
        <p:nvSpPr>
          <p:cNvPr id="981" name="Google Shape;981;p40"/>
          <p:cNvSpPr/>
          <p:nvPr/>
        </p:nvSpPr>
        <p:spPr>
          <a:xfrm>
            <a:off x="395287" y="2858556"/>
            <a:ext cx="84147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24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sst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names.Where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GB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5).Single();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1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00" cy="5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ElementAt возвращает элемент из исходной последовательности по указанному индексу. 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71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Any возвращает true, если любой из элементов входной последовательности отвечает условию.</a:t>
            </a:r>
            <a:endParaRPr/>
          </a:p>
        </p:txBody>
      </p:sp>
      <p:sp>
        <p:nvSpPr>
          <p:cNvPr id="987" name="Google Shape;987;p41"/>
          <p:cNvSpPr/>
          <p:nvPr/>
        </p:nvSpPr>
        <p:spPr>
          <a:xfrm>
            <a:off x="439915" y="5082680"/>
            <a:ext cx="85224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rex = names.Any(s =&gt; s.StartsWith(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8" name="Google Shape;9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476950"/>
            <a:ext cx="7955101" cy="20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41"/>
          <p:cNvPicPr preferRelativeResize="0"/>
          <p:nvPr/>
        </p:nvPicPr>
        <p:blipFill rotWithShape="1">
          <a:blip r:embed="rId4">
            <a:alphaModFix/>
          </a:blip>
          <a:srcRect t="28126" b="-7"/>
          <a:stretch/>
        </p:blipFill>
        <p:spPr>
          <a:xfrm>
            <a:off x="4142886" y="2593575"/>
            <a:ext cx="5111800" cy="3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2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true, если каждый элемент входной последовательности отвечает условию. 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71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Contains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true, если любой элемент входной последовательности соответствует указанному значению. </a:t>
            </a:r>
            <a:endParaRPr/>
          </a:p>
        </p:txBody>
      </p:sp>
      <p:sp>
        <p:nvSpPr>
          <p:cNvPr id="995" name="Google Shape;995;p42"/>
          <p:cNvSpPr/>
          <p:nvPr/>
        </p:nvSpPr>
        <p:spPr>
          <a:xfrm>
            <a:off x="301625" y="1606377"/>
            <a:ext cx="8842500" cy="1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rex = names.All(s =&gt; s.Length &gt; 2); //True 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6" name="Google Shape;996;p42"/>
          <p:cNvSpPr/>
          <p:nvPr/>
        </p:nvSpPr>
        <p:spPr>
          <a:xfrm>
            <a:off x="539651" y="5156401"/>
            <a:ext cx="8070300" cy="1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contains = names.Contains(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"/>
          <p:cNvSpPr txBox="1">
            <a:spLocks noGrp="1"/>
          </p:cNvSpPr>
          <p:nvPr>
            <p:ph type="body" idx="1"/>
          </p:nvPr>
        </p:nvSpPr>
        <p:spPr>
          <a:xfrm>
            <a:off x="0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None/>
            </a:pPr>
            <a:r>
              <a:rPr lang="en-GB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</a:t>
            </a: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Агрегация (Count, Min, Max)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Преобразование (Cast, ofType, ToArray, ToList, ToDictionary)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Конкатенация (Concat)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 (Last, First, Single , ElemetAt+ Default)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Множество (Except, Distinct, Union)</a:t>
            </a: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Генерация (Empty, Range, Repeat)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Соединение (Join, GroupJoin)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Упорядочивание (OrderBy, ThenBy, Reverse,….)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Проекция (Select, SelectMany)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Разбиение (Skip, Take , +While)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(Where)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Квантификатор (Any, All, Contains)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Эквивалентность(SequeceEqual)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3"/>
          <p:cNvSpPr txBox="1">
            <a:spLocks noGrp="1"/>
          </p:cNvSpPr>
          <p:nvPr>
            <p:ph type="body" idx="1"/>
          </p:nvPr>
        </p:nvSpPr>
        <p:spPr>
          <a:xfrm>
            <a:off x="301625" y="2476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количество элементов во входной последовательности.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Sum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сумму числовых значений, содержащихся в элементах последовательности.</a:t>
            </a:r>
            <a:endParaRPr/>
          </a:p>
        </p:txBody>
      </p:sp>
      <p:sp>
        <p:nvSpPr>
          <p:cNvPr id="1002" name="Google Shape;1002;p43"/>
          <p:cNvSpPr/>
          <p:nvPr/>
        </p:nvSpPr>
        <p:spPr>
          <a:xfrm>
            <a:off x="301625" y="5029228"/>
            <a:ext cx="8691933" cy="646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"Анна"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"Станислав"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"Ольга"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"Сева"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sq=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names.Sum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03" name="Google Shape;10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2000"/>
            <a:ext cx="9144001" cy="118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4"/>
          <p:cNvSpPr txBox="1">
            <a:spLocks noGrp="1"/>
          </p:cNvSpPr>
          <p:nvPr>
            <p:ph type="body" idx="1"/>
          </p:nvPr>
        </p:nvSpPr>
        <p:spPr>
          <a:xfrm>
            <a:off x="277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минимальное  максимальное значение входной последовательности.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среднее арифметическое числовых значений элементов входной последовательности. </a:t>
            </a: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467544" y="1997839"/>
            <a:ext cx="8676456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aStud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students.Where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 =&gt;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s.Country.StartsWith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.Where(c =&gt;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c.Spec.Equals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Poit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.Select(n =&gt;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n.FirstName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aMax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aStud.Max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64F3-EA85-4942-BFB9-7B4F0B6606B9}"/>
              </a:ext>
            </a:extLst>
          </p:cNvPr>
          <p:cNvSpPr txBox="1"/>
          <p:nvPr/>
        </p:nvSpPr>
        <p:spPr>
          <a:xfrm>
            <a:off x="467543" y="5240405"/>
            <a:ext cx="747692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"Анна"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"Станислав"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"Ольга"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"Сева"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sq=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names.Average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x.Length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//5.5</a:t>
            </a:r>
            <a:endParaRPr lang="ru-RU" sz="16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Итераторы</a:t>
            </a:r>
            <a:endParaRPr/>
          </a:p>
        </p:txBody>
      </p:sp>
      <p:sp>
        <p:nvSpPr>
          <p:cNvPr id="1016" name="Google Shape;1016;p45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метод, оператор или аксессор, возвращающий по очереди члены совокупности объектов и имеет оператор yield.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8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</a:rPr>
              <a:t>yield return</a:t>
            </a:r>
            <a:r>
              <a:rPr lang="en-GB" sz="2800"/>
              <a:t>: определяет возвращаемый элемент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</a:rPr>
              <a:t>yield break</a:t>
            </a:r>
            <a:r>
              <a:rPr lang="en-GB" sz="2800"/>
              <a:t>: указывает, что последовательность больше не имеет элементов</a:t>
            </a:r>
            <a:endParaRPr sz="2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e835cc83291ac36_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Итераторы</a:t>
            </a:r>
            <a:endParaRPr/>
          </a:p>
        </p:txBody>
      </p:sp>
      <p:sp>
        <p:nvSpPr>
          <p:cNvPr id="1023" name="Google Shape;1023;g7e835cc83291ac36_3"/>
          <p:cNvSpPr txBox="1"/>
          <p:nvPr/>
        </p:nvSpPr>
        <p:spPr>
          <a:xfrm>
            <a:off x="656756" y="1499813"/>
            <a:ext cx="6556500" cy="17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IEnumerable.GetEnumerator()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figure.Length;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24" name="Google Shape;1024;g7e835cc83291ac36_3"/>
          <p:cNvCxnSpPr/>
          <p:nvPr/>
        </p:nvCxnSpPr>
        <p:spPr>
          <a:xfrm rot="10800000" flipH="1">
            <a:off x="4859337" y="1125399"/>
            <a:ext cx="217500" cy="144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25" name="Google Shape;1025;g7e835cc83291ac36_3"/>
          <p:cNvSpPr txBox="1"/>
          <p:nvPr/>
        </p:nvSpPr>
        <p:spPr>
          <a:xfrm>
            <a:off x="468312" y="5200650"/>
            <a:ext cx="6610500" cy="9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lang="en-GB"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 обращении к оператору</a:t>
            </a:r>
            <a:r>
              <a:rPr lang="en-GB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GB" sz="1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yield return</a:t>
            </a:r>
            <a:r>
              <a:rPr lang="en-GB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GB"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будет сохраняться текущее местоположение  и при переходе к следующей итерации для получения нового объекта, итератор начнет выполнения с этого местоположения.</a:t>
            </a:r>
            <a:r>
              <a:rPr lang="en-GB" sz="9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26" name="Google Shape;1026;g7e835cc83291ac36_3"/>
          <p:cNvSpPr txBox="1"/>
          <p:nvPr/>
        </p:nvSpPr>
        <p:spPr>
          <a:xfrm>
            <a:off x="5292725" y="3857625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figure[3];</a:t>
            </a:r>
            <a:endParaRPr/>
          </a:p>
        </p:txBody>
      </p:sp>
      <p:sp>
        <p:nvSpPr>
          <p:cNvPr id="1027" name="Google Shape;1027;g7e835cc83291ac36_3"/>
          <p:cNvSpPr txBox="1"/>
          <p:nvPr/>
        </p:nvSpPr>
        <p:spPr>
          <a:xfrm>
            <a:off x="5327650" y="4300537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figure[4];</a:t>
            </a:r>
            <a:endParaRPr/>
          </a:p>
        </p:txBody>
      </p:sp>
      <p:sp>
        <p:nvSpPr>
          <p:cNvPr id="1028" name="Google Shape;1028;g7e835cc83291ac36_3"/>
          <p:cNvSpPr txBox="1"/>
          <p:nvPr/>
        </p:nvSpPr>
        <p:spPr>
          <a:xfrm>
            <a:off x="5327650" y="4722812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figure[5];</a:t>
            </a:r>
            <a:endParaRPr/>
          </a:p>
        </p:txBody>
      </p:sp>
      <p:sp>
        <p:nvSpPr>
          <p:cNvPr id="1029" name="Google Shape;1029;g7e835cc83291ac36_3"/>
          <p:cNvSpPr txBox="1"/>
          <p:nvPr/>
        </p:nvSpPr>
        <p:spPr>
          <a:xfrm>
            <a:off x="3786225" y="2511400"/>
            <a:ext cx="5056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возвращает один элемент и запоминает текущую позицию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Отложенная инициализация</a:t>
            </a: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1051" name="Google Shape;1051;p4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2" name="Google Shape;1052;p46"/>
          <p:cNvSpPr txBox="1"/>
          <p:nvPr/>
        </p:nvSpPr>
        <p:spPr>
          <a:xfrm>
            <a:off x="2249487" y="758825"/>
            <a:ext cx="6913562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Font typeface="Quattrocento Sans"/>
              <a:buNone/>
            </a:pPr>
            <a:r>
              <a:rPr lang="en-GB" sz="1800" b="0" i="0" u="none">
                <a:solidFill>
                  <a:srgbClr val="2A2A2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создание  объекта откладывается до первого использования</a:t>
            </a:r>
            <a:endParaRPr/>
          </a:p>
        </p:txBody>
      </p:sp>
      <p:sp>
        <p:nvSpPr>
          <p:cNvPr id="1053" name="Google Shape;1053;p46"/>
          <p:cNvSpPr/>
          <p:nvPr/>
        </p:nvSpPr>
        <p:spPr>
          <a:xfrm>
            <a:off x="35944" y="1161279"/>
            <a:ext cx="9143999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 was here {0}"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resut.Add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622735" y="5348439"/>
            <a:ext cx="8388424" cy="14773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Станислав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Сева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Ольга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rez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names.FindL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(n=&gt;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n.StartsWith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56" name="Google Shape;1056;p46"/>
          <p:cNvCxnSpPr/>
          <p:nvPr/>
        </p:nvCxnSpPr>
        <p:spPr>
          <a:xfrm>
            <a:off x="3419475" y="6597650"/>
            <a:ext cx="15843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38E7E1-5488-422A-8C21-7AE479F9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6" y="3149853"/>
            <a:ext cx="2638579" cy="220537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>
            <a:off x="225425" y="-14287"/>
            <a:ext cx="8335962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yield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- контекстное ключевое слово</a:t>
            </a:r>
            <a:endParaRPr/>
          </a:p>
        </p:txBody>
      </p:sp>
      <p:sp>
        <p:nvSpPr>
          <p:cNvPr id="1063" name="Google Shape;1063;p47"/>
          <p:cNvSpPr txBox="1">
            <a:spLocks noGrp="1"/>
          </p:cNvSpPr>
          <p:nvPr>
            <p:ph type="body" idx="1"/>
          </p:nvPr>
        </p:nvSpPr>
        <p:spPr>
          <a:xfrm>
            <a:off x="27305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4" name="Google Shape;1064;p47"/>
          <p:cNvSpPr/>
          <p:nvPr/>
        </p:nvSpPr>
        <p:spPr>
          <a:xfrm>
            <a:off x="238946" y="915129"/>
            <a:ext cx="8609718" cy="3970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 was here {0}"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5" name="Google Shape;1065;p47"/>
          <p:cNvCxnSpPr/>
          <p:nvPr/>
        </p:nvCxnSpPr>
        <p:spPr>
          <a:xfrm>
            <a:off x="2339975" y="3716337"/>
            <a:ext cx="25923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66" name="Google Shape;1066;p47"/>
          <p:cNvSpPr/>
          <p:nvPr/>
        </p:nvSpPr>
        <p:spPr>
          <a:xfrm>
            <a:off x="255457" y="4853007"/>
            <a:ext cx="8388424" cy="14773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rez = names.FindL(n=&gt;n.StartsWith(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)).Take(1);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47"/>
          <p:cNvSpPr txBox="1"/>
          <p:nvPr/>
        </p:nvSpPr>
        <p:spPr>
          <a:xfrm>
            <a:off x="5076825" y="3879850"/>
            <a:ext cx="3240087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lang="en-GB" sz="14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следующий объект, возвращаемый итератором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lang="en-GB" sz="14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Имеет спец. назначение только в блоке итератора</a:t>
            </a:r>
            <a:endParaRPr/>
          </a:p>
        </p:txBody>
      </p:sp>
      <p:cxnSp>
        <p:nvCxnSpPr>
          <p:cNvPr id="1069" name="Google Shape;1069;p47"/>
          <p:cNvCxnSpPr/>
          <p:nvPr/>
        </p:nvCxnSpPr>
        <p:spPr>
          <a:xfrm rot="10800000">
            <a:off x="4449762" y="3789362"/>
            <a:ext cx="627062" cy="541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0" name="Google Shape;1070;p47"/>
          <p:cNvSpPr txBox="1"/>
          <p:nvPr/>
        </p:nvSpPr>
        <p:spPr>
          <a:xfrm>
            <a:off x="4895850" y="3003550"/>
            <a:ext cx="4248150" cy="738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позволяет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передавать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аргументы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итератору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управляющему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процессом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получения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конкретных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элементов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из</a:t>
            </a:r>
            <a:r>
              <a:rPr lang="en-GB" sz="14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4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коллекции</a:t>
            </a:r>
            <a:endParaRPr dirty="0"/>
          </a:p>
        </p:txBody>
      </p:sp>
      <p:sp>
        <p:nvSpPr>
          <p:cNvPr id="1071" name="Google Shape;1071;p47"/>
          <p:cNvSpPr txBox="1"/>
          <p:nvPr/>
        </p:nvSpPr>
        <p:spPr>
          <a:xfrm>
            <a:off x="3344862" y="431800"/>
            <a:ext cx="3101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Именованный итератор</a:t>
            </a:r>
            <a:endParaRPr/>
          </a:p>
        </p:txBody>
      </p:sp>
      <p:cxnSp>
        <p:nvCxnSpPr>
          <p:cNvPr id="1072" name="Google Shape;1072;p47"/>
          <p:cNvCxnSpPr/>
          <p:nvPr/>
        </p:nvCxnSpPr>
        <p:spPr>
          <a:xfrm>
            <a:off x="4895850" y="769937"/>
            <a:ext cx="180975" cy="2254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F1EB5C-0727-4188-BCE1-C89E7A19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72" y="1255196"/>
            <a:ext cx="1986680" cy="174341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PLINQ (Parallel LINQ)</a:t>
            </a:r>
            <a:endParaRPr/>
          </a:p>
        </p:txBody>
      </p:sp>
      <p:sp>
        <p:nvSpPr>
          <p:cNvPr id="1105" name="Google Shape;1105;p51"/>
          <p:cNvSpPr txBox="1">
            <a:spLocks noGrp="1"/>
          </p:cNvSpPr>
          <p:nvPr>
            <p:ph type="body" idx="1"/>
          </p:nvPr>
        </p:nvSpPr>
        <p:spPr>
          <a:xfrm>
            <a:off x="327025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выполнять обращения к коллекции в параллельном режиме (скорость на многоядерных машинаx)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умолчанию, если невозможно  использует последовательную обработку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Параллельно для больших объемов и сложных операциях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 делится на сегменты и каждый обрабатывается отдельно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2"/>
          <p:cNvSpPr txBox="1">
            <a:spLocks noGrp="1"/>
          </p:cNvSpPr>
          <p:nvPr>
            <p:ph type="title"/>
          </p:nvPr>
        </p:nvSpPr>
        <p:spPr>
          <a:xfrm>
            <a:off x="266700" y="-19083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AsParallel()</a:t>
            </a:r>
            <a:endParaRPr/>
          </a:p>
        </p:txBody>
      </p:sp>
      <p:sp>
        <p:nvSpPr>
          <p:cNvPr id="1111" name="Google Shape;1111;p52"/>
          <p:cNvSpPr txBox="1">
            <a:spLocks noGrp="1"/>
          </p:cNvSpPr>
          <p:nvPr>
            <p:ph type="body" idx="1"/>
          </p:nvPr>
        </p:nvSpPr>
        <p:spPr>
          <a:xfrm>
            <a:off x="266675" y="7422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распараллеливает запрос к источнику данных</a:t>
            </a:r>
            <a:endParaRPr/>
          </a:p>
        </p:txBody>
      </p:sp>
      <p:sp>
        <p:nvSpPr>
          <p:cNvPr id="1112" name="Google Shape;1112;p52"/>
          <p:cNvSpPr txBox="1"/>
          <p:nvPr/>
        </p:nvSpPr>
        <p:spPr>
          <a:xfrm>
            <a:off x="107950" y="2535237"/>
            <a:ext cx="9144000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 = 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 20000);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parallelQuery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source.AsParallel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where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100 == 0 &amp;&amp; num%3==0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select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parallelQuery.ForAll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((e) =&gt; 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(e));</a:t>
            </a:r>
            <a:endParaRPr dirty="0"/>
          </a:p>
        </p:txBody>
      </p:sp>
      <p:pic>
        <p:nvPicPr>
          <p:cNvPr id="1113" name="Google Shape;111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8887" y="1371600"/>
            <a:ext cx="1643062" cy="553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ForAll ()</a:t>
            </a:r>
            <a:endParaRPr/>
          </a:p>
        </p:txBody>
      </p:sp>
      <p:sp>
        <p:nvSpPr>
          <p:cNvPr id="1136" name="Google Shape;1136;p5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7" name="Google Shape;1137;p55"/>
          <p:cNvSpPr txBox="1"/>
          <p:nvPr/>
        </p:nvSpPr>
        <p:spPr>
          <a:xfrm>
            <a:off x="-139700" y="1700212"/>
            <a:ext cx="9175750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source.AsParallel()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100 == 0 &amp;&amp; num % 3 ==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ForAll((n)=&gt;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.WriteLine(n));</a:t>
            </a:r>
            <a:endParaRPr/>
          </a:p>
        </p:txBody>
      </p:sp>
      <p:sp>
        <p:nvSpPr>
          <p:cNvPr id="1138" name="Google Shape;1138;p55"/>
          <p:cNvSpPr txBox="1"/>
          <p:nvPr/>
        </p:nvSpPr>
        <p:spPr>
          <a:xfrm>
            <a:off x="611187" y="4292600"/>
            <a:ext cx="662463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GB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выводит данные в том же потоке, в котором они обрабатываются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GB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Быстрее цикла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класс ParallelEnumerable </a:t>
            </a:r>
            <a:endParaRPr/>
          </a:p>
        </p:txBody>
      </p:sp>
      <p:graphicFrame>
        <p:nvGraphicFramePr>
          <p:cNvPr id="1144" name="Google Shape;1144;p56"/>
          <p:cNvGraphicFramePr/>
          <p:nvPr/>
        </p:nvGraphicFramePr>
        <p:xfrm>
          <a:off x="179387" y="692150"/>
          <a:ext cx="8540725" cy="6057950"/>
        </p:xfrm>
        <a:graphic>
          <a:graphicData uri="http://schemas.openxmlformats.org/drawingml/2006/table">
            <a:tbl>
              <a:tblPr>
                <a:noFill/>
                <a:tableStyleId>{7776B260-5C60-4EDA-AD49-833802EBCB8F}</a:tableStyleId>
              </a:tblPr>
              <a:tblGrid>
                <a:gridCol w="30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AsSequential()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конвертирует объект ParallelQuery&lt;T&gt; в коллекцию IEnumerable&lt;T&gt; так, что все запросы выполняются последовательно.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AsOrdered()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параллельной обработке заставляет сохранять в ParallelQuery&lt;T&gt; порядок элементов (это замедляет обработку).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AsUnordered()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параллельной обработке позволяет игнорировать в ParallelQuery&lt;T&gt; порядок элементов (отмена вызова AsOrdered()).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WithCancellation()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устанавливает для ParallelQuery&lt;T&gt; указанное значение токена отмены.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WithDegreeOfParallelism()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указывает для ParallelQuery&lt;T&gt;, на сколько параллельных частей нужно разбивать коллекцию для обработки.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WithExecutionMode()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задаёт опции выполнения параллельных запросов в виде перечисления ParallelExecutionMode.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Синтаксис</a:t>
            </a:r>
            <a:endParaRPr/>
          </a:p>
        </p:txBody>
      </p:sp>
      <p:sp>
        <p:nvSpPr>
          <p:cNvPr id="458" name="Google Shape;458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 выражений запросов поддерживается : Where, Select, SelectMany, Join, GroupJoin, GroupBy, OrderBy, ThenBy, OrderByDescending и ThenByDescending.</a:t>
            </a:r>
            <a:endParaRPr/>
          </a:p>
        </p:txBody>
      </p:sp>
      <p:sp>
        <p:nvSpPr>
          <p:cNvPr id="459" name="Google Shape;459;p5"/>
          <p:cNvSpPr/>
          <p:nvPr/>
        </p:nvSpPr>
        <p:spPr>
          <a:xfrm>
            <a:off x="179512" y="1382398"/>
            <a:ext cx="8813675" cy="34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Использование точечной нотации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rezult1 =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.Where(n =&gt; n.Length &lt; 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.Select(n =&gt; 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Использование синтаксиса выражения запроса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rezult2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n.Length &lt;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0" name="Google Shape;460;p5"/>
          <p:cNvPicPr preferRelativeResize="0"/>
          <p:nvPr/>
        </p:nvPicPr>
        <p:blipFill rotWithShape="1">
          <a:blip r:embed="rId3">
            <a:alphaModFix/>
          </a:blip>
          <a:srcRect t="21881"/>
          <a:stretch/>
        </p:blipFill>
        <p:spPr>
          <a:xfrm>
            <a:off x="301625" y="1877001"/>
            <a:ext cx="1562356" cy="1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AsOrdered()</a:t>
            </a:r>
            <a:endParaRPr/>
          </a:p>
        </p:txBody>
      </p:sp>
      <p:sp>
        <p:nvSpPr>
          <p:cNvPr id="1150" name="Google Shape;1150;p57"/>
          <p:cNvSpPr txBox="1">
            <a:spLocks noGrp="1"/>
          </p:cNvSpPr>
          <p:nvPr>
            <p:ph type="body" idx="1"/>
          </p:nvPr>
        </p:nvSpPr>
        <p:spPr>
          <a:xfrm>
            <a:off x="304800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 склеиваются в общий набор неупорядоченно</a:t>
            </a:r>
            <a:endParaRPr/>
          </a:p>
        </p:txBody>
      </p:sp>
      <p:sp>
        <p:nvSpPr>
          <p:cNvPr id="1152" name="Google Shape;1152;p57"/>
          <p:cNvSpPr txBox="1"/>
          <p:nvPr/>
        </p:nvSpPr>
        <p:spPr>
          <a:xfrm>
            <a:off x="96043" y="4649886"/>
            <a:ext cx="8178800" cy="2062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a=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 % 2 == 0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(q);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dirty="0"/>
          </a:p>
        </p:txBody>
      </p:sp>
      <p:sp>
        <p:nvSpPr>
          <p:cNvPr id="1153" name="Google Shape;1153;p57"/>
          <p:cNvSpPr txBox="1"/>
          <p:nvPr/>
        </p:nvSpPr>
        <p:spPr>
          <a:xfrm>
            <a:off x="322262" y="3416300"/>
            <a:ext cx="691197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 = </a:t>
            </a:r>
            <a:r>
              <a:rPr lang="en-GB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lang="en-GB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</a:t>
            </a:r>
            <a:r>
              <a:rPr lang="en-GB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 100);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58AFBD-D333-436C-8E7D-B3EB5420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26" y="1974694"/>
            <a:ext cx="1689997" cy="341929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9" name="Google Shape;1159;p5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приводит к увеличению издержек,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поэтому подобный запрос будет выполняться медленнее, чем неупорядоченный.</a:t>
            </a:r>
            <a:endParaRPr/>
          </a:p>
        </p:txBody>
      </p:sp>
      <p:sp>
        <p:nvSpPr>
          <p:cNvPr id="1160" name="Google Shape;1160;p58"/>
          <p:cNvSpPr txBox="1"/>
          <p:nvPr/>
        </p:nvSpPr>
        <p:spPr>
          <a:xfrm>
            <a:off x="0" y="250006"/>
            <a:ext cx="9251950" cy="2308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= Enumerable.Range(10, 100);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a=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AsOrdered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 % 2 == 0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(q);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3969DF-E188-4021-8044-D9AE9E8D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2" y="910590"/>
            <a:ext cx="1437660" cy="423731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Обработка ошибок</a:t>
            </a:r>
            <a:b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 Parallel</a:t>
            </a:r>
            <a:endParaRPr/>
          </a:p>
        </p:txBody>
      </p:sp>
      <p:sp>
        <p:nvSpPr>
          <p:cNvPr id="1167" name="Google Shape;1167;p5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возникнет ошибка в одном из потоков, то система прерывает выполнение всех потоков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исключение </a:t>
            </a: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AggregateException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aa637c816f7b13_4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Select</a:t>
            </a:r>
            <a:r>
              <a:rPr lang="en-GB" sz="2400"/>
              <a:t>: определяет проекцию выбранных значений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Where</a:t>
            </a:r>
            <a:r>
              <a:rPr lang="en-GB" sz="2400"/>
              <a:t>: определяет фильтр выборки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OrderBy</a:t>
            </a:r>
            <a:r>
              <a:rPr lang="en-GB" sz="2400"/>
              <a:t>: упорядочивает элементы по возрастанию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OrderByDescending</a:t>
            </a:r>
            <a:r>
              <a:rPr lang="en-GB" sz="2400"/>
              <a:t>: упорядочивает элементы по убыванию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Join</a:t>
            </a:r>
            <a:r>
              <a:rPr lang="en-GB" sz="2400"/>
              <a:t>: соединяет две коллекции по определенному признаку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GroupBy</a:t>
            </a:r>
            <a:r>
              <a:rPr lang="en-GB" sz="2400"/>
              <a:t>: группирует элементы по ключу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GroupJoin</a:t>
            </a:r>
            <a:r>
              <a:rPr lang="en-GB" sz="2400"/>
              <a:t>: выполняет одновременно соединение коллекций и группировку элементов по ключу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Reverse: располагает элементы в обратном порядке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All</a:t>
            </a:r>
            <a:r>
              <a:rPr lang="en-GB" sz="2400"/>
              <a:t>: определяет, все ли элементы коллекции удовлятворяют определенному условию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Any</a:t>
            </a:r>
            <a:r>
              <a:rPr lang="en-GB" sz="2400"/>
              <a:t>: определяет, удовлетворяет хотя бы один элемент коллекции определенному условию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5572</Words>
  <Application>Microsoft Office PowerPoint</Application>
  <PresentationFormat>Экран (4:3)</PresentationFormat>
  <Paragraphs>713</Paragraphs>
  <Slides>82</Slides>
  <Notes>82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82</vt:i4>
      </vt:variant>
    </vt:vector>
  </HeadingPairs>
  <TitlesOfParts>
    <vt:vector size="93" baseType="lpstr">
      <vt:lpstr>Noto Sans Symbols</vt:lpstr>
      <vt:lpstr>Cascadia Mono</vt:lpstr>
      <vt:lpstr>Inconsolata</vt:lpstr>
      <vt:lpstr>Tahoma</vt:lpstr>
      <vt:lpstr>Courier New</vt:lpstr>
      <vt:lpstr>Verdana</vt:lpstr>
      <vt:lpstr>Arial</vt:lpstr>
      <vt:lpstr>Quattrocento Sans</vt:lpstr>
      <vt:lpstr>Consolas</vt:lpstr>
      <vt:lpstr>1_Compass</vt:lpstr>
      <vt:lpstr>Compass</vt:lpstr>
      <vt:lpstr> Language Integrated Query – LINQ </vt:lpstr>
      <vt:lpstr>LINQ</vt:lpstr>
      <vt:lpstr>LINQ to Objects</vt:lpstr>
      <vt:lpstr>Презентация PowerPoint</vt:lpstr>
      <vt:lpstr>определение запроса LINQ</vt:lpstr>
      <vt:lpstr>Методы расширения LINQ</vt:lpstr>
      <vt:lpstr>Презентация PowerPoint</vt:lpstr>
      <vt:lpstr>Синтаксис</vt:lpstr>
      <vt:lpstr>Презентация PowerPoint</vt:lpstr>
      <vt:lpstr>Презентация PowerPoint</vt:lpstr>
      <vt:lpstr>Презентация PowerPoint</vt:lpstr>
      <vt:lpstr>Грамматика выражений запросов</vt:lpstr>
      <vt:lpstr>Отложенные операции</vt:lpstr>
      <vt:lpstr>Презентация PowerPoint</vt:lpstr>
      <vt:lpstr>Отложенные операции Операция Where </vt:lpstr>
      <vt:lpstr>Как написаны операции?</vt:lpstr>
      <vt:lpstr>Операция Select - проекция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Операция SelectMany </vt:lpstr>
      <vt:lpstr>Операция Take </vt:lpstr>
      <vt:lpstr>Операция TakeWhile</vt:lpstr>
      <vt:lpstr>Операция Skip </vt:lpstr>
      <vt:lpstr>Операция Concat </vt:lpstr>
      <vt:lpstr>OrderBy и OrderByDescending                                    (упорядочивает по убыванию)</vt:lpstr>
      <vt:lpstr>Презентация PowerPoint</vt:lpstr>
      <vt:lpstr>ТhenBy и ThenByDescending </vt:lpstr>
      <vt:lpstr>ТhenBy и OrderBy </vt:lpstr>
      <vt:lpstr>ТhenBy и ThenByDescending </vt:lpstr>
      <vt:lpstr>Операция Join </vt:lpstr>
      <vt:lpstr>Презентация PowerPoint</vt:lpstr>
      <vt:lpstr>Метод Join</vt:lpstr>
      <vt:lpstr>Презентация PowerPoint</vt:lpstr>
      <vt:lpstr>Операция Join </vt:lpstr>
      <vt:lpstr>Презентация PowerPoint</vt:lpstr>
      <vt:lpstr>Операция GroupBy </vt:lpstr>
      <vt:lpstr>Презентация PowerPoint</vt:lpstr>
      <vt:lpstr>Презентация PowerPoint</vt:lpstr>
      <vt:lpstr>Презентация PowerPoint</vt:lpstr>
      <vt:lpstr>Операция Distinct </vt:lpstr>
      <vt:lpstr>Операция Distinct </vt:lpstr>
      <vt:lpstr>Операция Union</vt:lpstr>
      <vt:lpstr>Union</vt:lpstr>
      <vt:lpstr>Concat</vt:lpstr>
      <vt:lpstr>Операция Intersect </vt:lpstr>
      <vt:lpstr>Презентация PowerPoint</vt:lpstr>
      <vt:lpstr>Операция Except</vt:lpstr>
      <vt:lpstr>Операция Cast </vt:lpstr>
      <vt:lpstr>Операция Cast </vt:lpstr>
      <vt:lpstr>Операция OfType </vt:lpstr>
      <vt:lpstr>Презентация PowerPoint</vt:lpstr>
      <vt:lpstr>Презентация PowerPoint</vt:lpstr>
      <vt:lpstr>Немедленное выполнение запроса</vt:lpstr>
      <vt:lpstr>Count()</vt:lpstr>
      <vt:lpstr>Операция ToArray </vt:lpstr>
      <vt:lpstr>Операция ToList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Итераторы</vt:lpstr>
      <vt:lpstr>Итераторы</vt:lpstr>
      <vt:lpstr>Отложенная инициализация </vt:lpstr>
      <vt:lpstr>yield - контекстное ключевое слово</vt:lpstr>
      <vt:lpstr>PLINQ (Parallel LINQ)</vt:lpstr>
      <vt:lpstr>AsParallel()</vt:lpstr>
      <vt:lpstr>ForAll ()</vt:lpstr>
      <vt:lpstr> класс ParallelEnumerable </vt:lpstr>
      <vt:lpstr>AsOrdered()</vt:lpstr>
      <vt:lpstr>Презентация PowerPoint</vt:lpstr>
      <vt:lpstr>Обработка ошибок в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Language Integrated Query – LINQ </dc:title>
  <dc:creator>pn</dc:creator>
  <cp:lastModifiedBy>Артур Мущук</cp:lastModifiedBy>
  <cp:revision>16</cp:revision>
  <dcterms:created xsi:type="dcterms:W3CDTF">2004-09-23T08:41:44Z</dcterms:created>
  <dcterms:modified xsi:type="dcterms:W3CDTF">2024-11-05T21:43:41Z</dcterms:modified>
</cp:coreProperties>
</file>