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9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352" r:id="rId12"/>
    <p:sldId id="266" r:id="rId13"/>
    <p:sldId id="267" r:id="rId14"/>
    <p:sldId id="264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98"/>
      <p:bold r:id="rId99"/>
      <p:italic r:id="rId100"/>
      <p:boldItalic r:id="rId101"/>
    </p:embeddedFont>
    <p:embeddedFont>
      <p:font typeface="Inconsolata" pitchFamily="1" charset="0"/>
      <p:regular r:id="rId102"/>
      <p:bold r:id="rId103"/>
    </p:embeddedFont>
    <p:embeddedFont>
      <p:font typeface="Tahoma" panose="020B0604030504040204" pitchFamily="34" charset="0"/>
      <p:regular r:id="rId104"/>
      <p:bold r:id="rId105"/>
    </p:embeddedFont>
    <p:embeddedFont>
      <p:font typeface="Verdana" panose="020B0604030504040204" pitchFamily="34" charset="0"/>
      <p:regular r:id="rId106"/>
      <p:bold r:id="rId107"/>
      <p:italic r:id="rId108"/>
      <p:boldItalic r:id="rId10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1" roundtripDataSignature="AMtx7mitD3W4m5s2EIYgAObVHCVd1YBk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DC66D4-3AB9-42CA-9BE6-73072C3D24A8}">
  <a:tblStyle styleId="{7CDC66D4-3AB9-42CA-9BE6-73072C3D24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presProps" Target="presProps.xml"/><Relationship Id="rId16" Type="http://schemas.openxmlformats.org/officeDocument/2006/relationships/slide" Target="slides/slide14.xml"/><Relationship Id="rId107" Type="http://schemas.openxmlformats.org/officeDocument/2006/relationships/font" Target="fonts/font10.fntdata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font" Target="fonts/font5.fntdata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viewProps" Target="view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font" Target="fonts/font6.fntdata"/><Relationship Id="rId108" Type="http://schemas.openxmlformats.org/officeDocument/2006/relationships/font" Target="fonts/font11.fntdata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font" Target="fonts/font9.fntdata"/><Relationship Id="rId114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font" Target="fonts/font2.fntdata"/><Relationship Id="rId10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font" Target="fonts/font12.fntdata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notesMaster" Target="notesMasters/notesMaster1.xml"/><Relationship Id="rId104" Type="http://schemas.openxmlformats.org/officeDocument/2006/relationships/font" Target="fonts/font7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5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font" Target="fonts/font3.fntdata"/><Relationship Id="rId105" Type="http://schemas.openxmlformats.org/officeDocument/2006/relationships/font" Target="fonts/font8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font" Target="fonts/font1.fntdata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7116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66f6eeeaa6a695f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66f6eeeaa6a695f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g66f6eeeaa6a695f2_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25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66f6eeeaa6a695f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66f6eeeaa6a695f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g66f6eeeaa6a695f2_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28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7c317897f2106ee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7c317897f2106ee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g7c317897f2106ee1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34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7c317897f2106ee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7c317897f2106ee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g7c317897f2106ee1_1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35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7c317897f2106ee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7c317897f2106ee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g7c317897f2106ee1_1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36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7c317897f2106ee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7c317897f2106ee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g7c317897f2106ee1_2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37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46" name="Google Shape;74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b="1" dirty="0"/>
              <a:t>Static members give us the ability to run code from an interface without an instance of that interface.</a:t>
            </a:r>
            <a:endParaRPr dirty="0"/>
          </a:p>
        </p:txBody>
      </p:sp>
      <p:sp>
        <p:nvSpPr>
          <p:cNvPr id="747" name="Google Shape;747;p3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6f6eeeaa6a695f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6f6eeeaa6a695f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g66f6eeeaa6a695f2_1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44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66f6eeeaa6a695f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66f6eeeaa6a695f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g66f6eeeaa6a695f2_2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48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65" name="Google Shape;865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Они позволяют реализовать нечто, функционально-эквивалентное </a:t>
            </a:r>
            <a:r>
              <a:rPr lang="en-GB" b="1"/>
              <a:t>экстеншн-методам</a:t>
            </a:r>
            <a:r>
              <a:rPr lang="en-GB"/>
              <a:t>, но также поддающееся правилам наследования и виртуальных вызовов.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то вся соль этих методов в том, чтобы добавлять их </a:t>
            </a:r>
            <a:r>
              <a:rPr lang="en-GB" b="1"/>
              <a:t>пост фактум</a:t>
            </a:r>
            <a:r>
              <a:rPr lang="en-GB"/>
              <a:t>, когда вашим интерфейсом уже пользуются.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транно да? Вроде бы, валидный код. На самом деле нет — дело в том, что конкретный класс, хоть он и реализует тот или иной интерфейс, понятия не имеет о дефолтных методах этого интерфейса.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GB"/>
            </a:br>
            <a:r>
              <a:rPr lang="en-GB"/>
              <a:t>Почему, спросите вы? Потому, что вся соль этих методов в том, чтобы добавлять их </a:t>
            </a:r>
            <a:r>
              <a:rPr lang="en-GB" b="1"/>
              <a:t>пост фактум</a:t>
            </a:r>
            <a:r>
              <a:rPr lang="en-GB"/>
              <a:t>, когда вашим интерфейсом уже пользуются. А что если за это время класс Human обзавелся </a:t>
            </a:r>
            <a:r>
              <a:rPr lang="en-GB" i="1"/>
              <a:t>собственным</a:t>
            </a:r>
            <a:r>
              <a:rPr lang="en-GB"/>
              <a:t> SayHello()? Правильно, будет конфликт.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GB"/>
            </a:br>
            <a:r>
              <a:rPr lang="en-GB"/>
              <a:t>Поэтому дизайнеры приняли такое решение: дефолтные методы доступны только через сам интерфейс, то есть требуется явное или неявное приведение типа к интерфейсу: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4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52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75" name="Google Shape;875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4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53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83" name="Google Shape;883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54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92" name="Google Shape;892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4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55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64bf71a478c0af2f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64bf71a478c0af2f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g64bf71a478c0af2f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66f6eeeaa6a695f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66f6eeeaa6a695f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g66f6eeeaa6a695f2_3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77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628c52cf2bb6e70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628c52cf2bb6e70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g628c52cf2bb6e706_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83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28c52cf2bb6e70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28c52cf2bb6e70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g628c52cf2bb6e706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85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628c52cf2bb6e706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628c52cf2bb6e706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g628c52cf2bb6e706_3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87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628c52cf2bb6e706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628c52cf2bb6e706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g628c52cf2bb6e706_4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88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628c52cf2bb6e706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628c52cf2bb6e706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g628c52cf2bb6e706_1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89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628c52cf2bb6e706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628c52cf2bb6e706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g628c52cf2bb6e706_1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90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2848ea10e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2848ea10e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g2848ea10eee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91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1"/>
          <p:cNvSpPr txBox="1">
            <a:spLocks noGrp="1"/>
          </p:cNvSpPr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8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56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69" name="Google Shape;169;p81"/>
          <p:cNvSpPr txBox="1">
            <a:spLocks noGrp="1"/>
          </p:cNvSpPr>
          <p:nvPr>
            <p:ph type="dt" idx="10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8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8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9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78" name="Google Shape;378;p9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>
            <a:endParaRPr/>
          </a:p>
        </p:txBody>
      </p:sp>
      <p:sp>
        <p:nvSpPr>
          <p:cNvPr id="379" name="Google Shape;379;p9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80" name="Google Shape;380;p9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>
            <a:endParaRPr/>
          </a:p>
        </p:txBody>
      </p:sp>
      <p:sp>
        <p:nvSpPr>
          <p:cNvPr id="381" name="Google Shape;381;p91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9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9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9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9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>
            <a:endParaRPr/>
          </a:p>
        </p:txBody>
      </p:sp>
      <p:sp>
        <p:nvSpPr>
          <p:cNvPr id="387" name="Google Shape;387;p9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>
            <a:endParaRPr/>
          </a:p>
        </p:txBody>
      </p:sp>
      <p:sp>
        <p:nvSpPr>
          <p:cNvPr id="388" name="Google Shape;388;p92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9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9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9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9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>
            <a:endParaRPr/>
          </a:p>
        </p:txBody>
      </p:sp>
      <p:sp>
        <p:nvSpPr>
          <p:cNvPr id="394" name="Google Shape;394;p93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9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9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8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83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2" name="Google Shape;332;p83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8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" type="objOnly">
  <p:cSld name="OBJECT_ONLY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84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50" cy="587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7" name="Google Shape;337;p84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8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8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85"/>
          <p:cNvSpPr txBox="1">
            <a:spLocks noGrp="1"/>
          </p:cNvSpPr>
          <p:nvPr>
            <p:ph type="title"/>
          </p:nvPr>
        </p:nvSpPr>
        <p:spPr>
          <a:xfrm rot="5400000">
            <a:off x="4839494" y="2096294"/>
            <a:ext cx="5870575" cy="213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85"/>
          <p:cNvSpPr txBox="1">
            <a:spLocks noGrp="1"/>
          </p:cNvSpPr>
          <p:nvPr>
            <p:ph type="body" idx="1"/>
          </p:nvPr>
        </p:nvSpPr>
        <p:spPr>
          <a:xfrm rot="5400000">
            <a:off x="492919" y="37306"/>
            <a:ext cx="5870575" cy="625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3" name="Google Shape;343;p85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8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8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8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86"/>
          <p:cNvSpPr txBox="1">
            <a:spLocks noGrp="1"/>
          </p:cNvSpPr>
          <p:nvPr>
            <p:ph type="body" idx="1"/>
          </p:nvPr>
        </p:nvSpPr>
        <p:spPr>
          <a:xfrm rot="5400000">
            <a:off x="2322513" y="-420687"/>
            <a:ext cx="4498975" cy="85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9" name="Google Shape;349;p86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8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8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8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8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8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56" name="Google Shape;356;p87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8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8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spcBef>
                <a:spcPts val="640"/>
              </a:spcBef>
              <a:spcAft>
                <a:spcPts val="0"/>
              </a:spcAft>
              <a:buSzPts val="2560"/>
              <a:buChar char="►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50519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5pPr>
            <a:lvl6pPr marL="2743200" lvl="5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6pPr>
            <a:lvl7pPr marL="3200400" lvl="6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7pPr>
            <a:lvl8pPr marL="3657600" lvl="7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8pPr>
            <a:lvl9pPr marL="4114800" lvl="8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9pPr>
          </a:lstStyle>
          <a:p>
            <a:endParaRPr/>
          </a:p>
        </p:txBody>
      </p:sp>
      <p:sp>
        <p:nvSpPr>
          <p:cNvPr id="362" name="Google Shape;362;p8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63" name="Google Shape;363;p88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8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8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89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8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8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9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90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9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9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80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1" name="Google Shape;11;p80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2" name="Google Shape;12;p80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2110" extrusionOk="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80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366" extrusionOk="0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" name="Google Shape;14;p80"/>
              <p:cNvSpPr/>
              <p:nvPr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3107" extrusionOk="0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" name="Google Shape;15;p80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760" extrusionOk="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80"/>
              <p:cNvSpPr/>
              <p:nvPr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189" extrusionOk="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" name="Google Shape;17;p80"/>
              <p:cNvSpPr/>
              <p:nvPr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17" extrusionOk="0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" name="Google Shape;18;p80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96" extrusionOk="0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" name="Google Shape;19;p80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49" extrusionOk="0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" name="Google Shape;20;p80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10" extrusionOk="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" name="Google Shape;21;p80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788" extrusionOk="0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" name="Google Shape;22;p80"/>
              <p:cNvSpPr/>
              <p:nvPr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854" extrusionOk="0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" name="Google Shape;23;p80"/>
              <p:cNvSpPr/>
              <p:nvPr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92" extrusionOk="0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" name="Google Shape;24;p80"/>
              <p:cNvSpPr/>
              <p:nvPr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920" extrusionOk="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5" name="Google Shape;25;p80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26" name="Google Shape;26;p80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" name="Google Shape;27;p80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" name="Google Shape;28;p80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29;p80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" name="Google Shape;30;p80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" name="Google Shape;31;p80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" name="Google Shape;32;p80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" name="Google Shape;33;p80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" name="Google Shape;34;p80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" name="Google Shape;35;p80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" name="Google Shape;36;p80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" name="Google Shape;37;p80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" name="Google Shape;38;p80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" name="Google Shape;39;p80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" name="Google Shape;40;p80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" name="Google Shape;41;p80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" name="Google Shape;42;p80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" name="Google Shape;43;p80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" name="Google Shape;44;p80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" name="Google Shape;45;p80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" name="Google Shape;46;p80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" name="Google Shape;47;p80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" name="Google Shape;48;p80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" name="Google Shape;49;p80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" name="Google Shape;50;p80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" name="Google Shape;51;p80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" name="Google Shape;52;p80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" name="Google Shape;53;p80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" name="Google Shape;54;p80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" name="Google Shape;55;p80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" name="Google Shape;56;p80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" name="Google Shape;57;p80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8" name="Google Shape;58;p80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" name="Google Shape;59;p80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" name="Google Shape;60;p80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" name="Google Shape;61;p80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" name="Google Shape;62;p80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" name="Google Shape;63;p80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" name="Google Shape;64;p80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5" name="Google Shape;65;p80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6" name="Google Shape;66;p80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" name="Google Shape;67;p80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" name="Google Shape;68;p80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" name="Google Shape;69;p80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" name="Google Shape;70;p80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" name="Google Shape;71;p80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" name="Google Shape;72;p80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" name="Google Shape;73;p80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4" name="Google Shape;74;p80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" name="Google Shape;75;p80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6" name="Google Shape;76;p80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" name="Google Shape;77;p80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" name="Google Shape;78;p80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" name="Google Shape;79;p80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" name="Google Shape;80;p80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" name="Google Shape;81;p80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" name="Google Shape;82;p80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" name="Google Shape;83;p80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" name="Google Shape;84;p80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" name="Google Shape;85;p80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" name="Google Shape;86;p80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" name="Google Shape;87;p80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8" name="Google Shape;88;p80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" name="Google Shape;89;p80"/>
              <p:cNvSpPr/>
              <p:nvPr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0" name="Google Shape;90;p80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" name="Google Shape;91;p80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2" name="Google Shape;92;p80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" name="Google Shape;93;p80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4" name="Google Shape;94;p80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5" name="Google Shape;95;p80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6" name="Google Shape;96;p80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7" name="Google Shape;97;p80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" name="Google Shape;98;p80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" name="Google Shape;99;p80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" name="Google Shape;100;p80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" name="Google Shape;101;p80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2" name="Google Shape;102;p80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3" name="Google Shape;103;p80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4" name="Google Shape;104;p80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" name="Google Shape;105;p80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6" name="Google Shape;106;p80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7" name="Google Shape;107;p80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8" name="Google Shape;108;p80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9" name="Google Shape;109;p80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" name="Google Shape;110;p80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" name="Google Shape;111;p80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2" name="Google Shape;112;p80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3" name="Google Shape;113;p80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4" name="Google Shape;114;p80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5" name="Google Shape;115;p80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6" name="Google Shape;116;p80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7" name="Google Shape;117;p80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8" name="Google Shape;118;p80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" name="Google Shape;119;p80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" name="Google Shape;120;p80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" name="Google Shape;121;p80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" name="Google Shape;122;p80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" name="Google Shape;123;p80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" name="Google Shape;124;p80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" name="Google Shape;125;p80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" name="Google Shape;126;p80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" name="Google Shape;127;p80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" name="Google Shape;128;p80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" name="Google Shape;129;p80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" name="Google Shape;130;p80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" name="Google Shape;131;p80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" name="Google Shape;132;p80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" name="Google Shape;133;p80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" name="Google Shape;134;p80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" name="Google Shape;135;p80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" name="Google Shape;136;p80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" name="Google Shape;137;p80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" name="Google Shape;138;p80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" name="Google Shape;139;p80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0" name="Google Shape;140;p80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1" name="Google Shape;141;p80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2" name="Google Shape;142;p80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3" name="Google Shape;143;p80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" name="Google Shape;144;p80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5" name="Google Shape;145;p80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6" name="Google Shape;146;p80"/>
              <p:cNvSpPr/>
              <p:nvPr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0" extrusionOk="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" name="Google Shape;147;p80"/>
              <p:cNvSpPr/>
              <p:nvPr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78" extrusionOk="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" name="Google Shape;148;p80"/>
              <p:cNvSpPr/>
              <p:nvPr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9" extrusionOk="0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" name="Google Shape;149;p80"/>
              <p:cNvSpPr/>
              <p:nvPr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83" h="78" extrusionOk="0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" name="Google Shape;150;p80"/>
              <p:cNvSpPr/>
              <p:nvPr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2" extrusionOk="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" name="Google Shape;151;p80"/>
              <p:cNvSpPr/>
              <p:nvPr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4" extrusionOk="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2" name="Google Shape;152;p80"/>
              <p:cNvSpPr/>
              <p:nvPr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" name="Google Shape;153;p80"/>
              <p:cNvSpPr/>
              <p:nvPr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" name="Google Shape;154;p80"/>
              <p:cNvSpPr/>
              <p:nvPr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" extrusionOk="0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5" name="Google Shape;155;p80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6" name="Google Shape;156;p80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7" name="Google Shape;157;p80"/>
              <p:cNvSpPr/>
              <p:nvPr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8" name="Google Shape;158;p80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" name="Google Shape;159;p80"/>
              <p:cNvSpPr/>
              <p:nvPr/>
            </p:nvSpPr>
            <p:spPr>
              <a:xfrm>
                <a:off x="235" y="2503"/>
                <a:ext cx="348" cy="1272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72" extrusionOk="0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0" name="Google Shape;160;p80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61" name="Google Shape;161;p8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2" name="Google Shape;162;p8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3" name="Google Shape;163;p80"/>
          <p:cNvSpPr txBox="1">
            <a:spLocks noGrp="1"/>
          </p:cNvSpPr>
          <p:nvPr>
            <p:ph type="dt" idx="10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4" name="Google Shape;164;p8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5" name="Google Shape;165;p8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82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74" name="Google Shape;174;p82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75" name="Google Shape;175;p82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2110" extrusionOk="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6" name="Google Shape;176;p82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366" extrusionOk="0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7" name="Google Shape;177;p82"/>
              <p:cNvSpPr/>
              <p:nvPr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3107" extrusionOk="0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8" name="Google Shape;178;p82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760" extrusionOk="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9" name="Google Shape;179;p82"/>
              <p:cNvSpPr/>
              <p:nvPr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189" extrusionOk="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" name="Google Shape;180;p82"/>
              <p:cNvSpPr/>
              <p:nvPr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17" extrusionOk="0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1" name="Google Shape;181;p82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96" extrusionOk="0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2" name="Google Shape;182;p82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49" extrusionOk="0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3" name="Google Shape;183;p82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10" extrusionOk="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4" name="Google Shape;184;p82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788" extrusionOk="0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" name="Google Shape;185;p82"/>
              <p:cNvSpPr/>
              <p:nvPr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854" extrusionOk="0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6" name="Google Shape;186;p82"/>
              <p:cNvSpPr/>
              <p:nvPr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92" extrusionOk="0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7" name="Google Shape;187;p82"/>
              <p:cNvSpPr/>
              <p:nvPr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920" extrusionOk="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88" name="Google Shape;188;p82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189" name="Google Shape;189;p82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" name="Google Shape;190;p82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" name="Google Shape;191;p82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2" name="Google Shape;192;p82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" name="Google Shape;193;p82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4" name="Google Shape;194;p82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5" name="Google Shape;195;p82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6" name="Google Shape;196;p82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7" name="Google Shape;197;p82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8" name="Google Shape;198;p82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9" name="Google Shape;199;p82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0" name="Google Shape;200;p82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" name="Google Shape;201;p82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2" name="Google Shape;202;p82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3" name="Google Shape;203;p82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4" name="Google Shape;204;p82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5" name="Google Shape;205;p82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6" name="Google Shape;206;p82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7" name="Google Shape;207;p82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8" name="Google Shape;208;p82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9" name="Google Shape;209;p82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0" name="Google Shape;210;p82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1" name="Google Shape;211;p82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2" name="Google Shape;212;p82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3" name="Google Shape;213;p82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4" name="Google Shape;214;p82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" name="Google Shape;215;p82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6" name="Google Shape;216;p82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7" name="Google Shape;217;p82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8" name="Google Shape;218;p82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9" name="Google Shape;219;p82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0" name="Google Shape;220;p82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1" name="Google Shape;221;p82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2" name="Google Shape;222;p82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3" name="Google Shape;223;p82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4" name="Google Shape;224;p82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5" name="Google Shape;225;p82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6" name="Google Shape;226;p82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7" name="Google Shape;227;p82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8" name="Google Shape;228;p82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9" name="Google Shape;229;p82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0" name="Google Shape;230;p82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1" name="Google Shape;231;p82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2" name="Google Shape;232;p82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3" name="Google Shape;233;p82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4" name="Google Shape;234;p82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5" name="Google Shape;235;p82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6" name="Google Shape;236;p82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7" name="Google Shape;237;p82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8" name="Google Shape;238;p82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9" name="Google Shape;239;p82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0" name="Google Shape;240;p82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1" name="Google Shape;241;p82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2" name="Google Shape;242;p82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" name="Google Shape;243;p82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4" name="Google Shape;244;p82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5" name="Google Shape;245;p82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6" name="Google Shape;246;p82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7" name="Google Shape;247;p82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" name="Google Shape;248;p82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" name="Google Shape;249;p82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0" name="Google Shape;250;p82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1" name="Google Shape;251;p82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" name="Google Shape;252;p82"/>
              <p:cNvSpPr/>
              <p:nvPr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" name="Google Shape;253;p82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4" name="Google Shape;254;p82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" name="Google Shape;255;p82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" name="Google Shape;256;p82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7" name="Google Shape;257;p82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8" name="Google Shape;258;p82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" name="Google Shape;259;p82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" name="Google Shape;260;p82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" name="Google Shape;261;p82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2" name="Google Shape;262;p82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" name="Google Shape;263;p82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" name="Google Shape;264;p82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5" name="Google Shape;265;p82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6" name="Google Shape;266;p82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7" name="Google Shape;267;p82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" name="Google Shape;268;p82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9" name="Google Shape;269;p82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0" name="Google Shape;270;p82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1" name="Google Shape;271;p82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" name="Google Shape;272;p82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" name="Google Shape;273;p82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" name="Google Shape;274;p82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" name="Google Shape;275;p82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6" name="Google Shape;276;p82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7" name="Google Shape;277;p82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8" name="Google Shape;278;p82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9" name="Google Shape;279;p82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0" name="Google Shape;280;p82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" name="Google Shape;281;p82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" name="Google Shape;282;p82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" name="Google Shape;283;p82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" name="Google Shape;284;p82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" name="Google Shape;285;p82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6" name="Google Shape;286;p82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7" name="Google Shape;287;p82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" name="Google Shape;288;p82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" name="Google Shape;289;p82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0" name="Google Shape;290;p82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1" name="Google Shape;291;p82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" name="Google Shape;292;p82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" name="Google Shape;293;p82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4" name="Google Shape;294;p82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" name="Google Shape;295;p82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" name="Google Shape;296;p82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7" name="Google Shape;297;p82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8" name="Google Shape;298;p82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" name="Google Shape;299;p82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" name="Google Shape;300;p82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1" name="Google Shape;301;p82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2" name="Google Shape;302;p82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" name="Google Shape;303;p82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" name="Google Shape;304;p82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5" name="Google Shape;305;p82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6" name="Google Shape;306;p82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" name="Google Shape;307;p82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" name="Google Shape;308;p82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9" name="Google Shape;309;p82"/>
              <p:cNvSpPr/>
              <p:nvPr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0" extrusionOk="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0" name="Google Shape;310;p82"/>
              <p:cNvSpPr/>
              <p:nvPr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78" extrusionOk="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1" name="Google Shape;311;p82"/>
              <p:cNvSpPr/>
              <p:nvPr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9" extrusionOk="0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" name="Google Shape;312;p82"/>
              <p:cNvSpPr/>
              <p:nvPr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83" h="78" extrusionOk="0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3" name="Google Shape;313;p82"/>
              <p:cNvSpPr/>
              <p:nvPr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2" extrusionOk="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4" name="Google Shape;314;p82"/>
              <p:cNvSpPr/>
              <p:nvPr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4" extrusionOk="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5" name="Google Shape;315;p82"/>
              <p:cNvSpPr/>
              <p:nvPr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6" name="Google Shape;316;p82"/>
              <p:cNvSpPr/>
              <p:nvPr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" name="Google Shape;317;p82"/>
              <p:cNvSpPr/>
              <p:nvPr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" extrusionOk="0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" name="Google Shape;318;p82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9" name="Google Shape;319;p82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0" name="Google Shape;320;p82"/>
              <p:cNvSpPr/>
              <p:nvPr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" name="Google Shape;321;p82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" name="Google Shape;322;p82"/>
              <p:cNvSpPr/>
              <p:nvPr/>
            </p:nvSpPr>
            <p:spPr>
              <a:xfrm>
                <a:off x="235" y="2503"/>
                <a:ext cx="348" cy="1272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72" extrusionOk="0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" name="Google Shape;323;p82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324" name="Google Shape;324;p8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5" name="Google Shape;325;p82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6" name="Google Shape;326;p8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7" name="Google Shape;327;p8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28" name="Google Shape;328;p8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"/>
          <p:cNvSpPr txBox="1">
            <a:spLocks noGrp="1"/>
          </p:cNvSpPr>
          <p:nvPr>
            <p:ph type="ctrTitle"/>
          </p:nvPr>
        </p:nvSpPr>
        <p:spPr>
          <a:xfrm>
            <a:off x="684212" y="3284537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ahoma"/>
              <a:buNone/>
            </a:pPr>
            <a:r>
              <a:rPr lang="en-GB" sz="48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Наследование, полиморфизм, виртуальные функции.</a:t>
            </a:r>
            <a:br>
              <a:rPr lang="en-GB" sz="48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GB" sz="48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Интерфейсы и абстрактные классы</a:t>
            </a:r>
            <a:br>
              <a:rPr lang="en-GB" sz="48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"/>
          <p:cNvSpPr txBox="1">
            <a:spLocks noGrp="1"/>
          </p:cNvSpPr>
          <p:nvPr>
            <p:ph type="title"/>
          </p:nvPr>
        </p:nvSpPr>
        <p:spPr>
          <a:xfrm>
            <a:off x="301625" y="28575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ahoma"/>
              <a:buNone/>
            </a:pPr>
            <a:r>
              <a:rPr lang="en-GB" sz="3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Ссылки базового и производного классов</a:t>
            </a:r>
            <a:br>
              <a:rPr lang="en-GB" sz="3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482" name="Google Shape;482;p8"/>
          <p:cNvSpPr txBox="1">
            <a:spLocks noGrp="1"/>
          </p:cNvSpPr>
          <p:nvPr>
            <p:ph type="body" idx="1"/>
          </p:nvPr>
        </p:nvSpPr>
        <p:spPr>
          <a:xfrm>
            <a:off x="268287" y="7651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Переменной ссылки на объект базового класса может быть присвоена ссылка на объект любого производного от него класса.</a:t>
            </a:r>
            <a:endParaRPr/>
          </a:p>
        </p:txBody>
      </p:sp>
      <p:sp>
        <p:nvSpPr>
          <p:cNvPr id="483" name="Google Shape;483;p8"/>
          <p:cNvSpPr/>
          <p:nvPr/>
        </p:nvSpPr>
        <p:spPr>
          <a:xfrm>
            <a:off x="233705" y="394803"/>
            <a:ext cx="8676600" cy="64632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 sz="18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= 10;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 = 20;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Sum()  {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+ y;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ColorPoint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GB" sz="18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 sz="18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78;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   public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Mult()  {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* y *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a12 =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ColorPoint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ca100 =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ColorPoint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GB" sz="18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ca100 = a12;// </a:t>
            </a:r>
            <a:r>
              <a:rPr lang="en-GB" sz="18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ошибка</a:t>
            </a:r>
            <a:endParaRPr sz="18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a12 = ca100;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(a12.ToString());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(a12.Sum());</a:t>
            </a:r>
            <a:endParaRPr sz="18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sym typeface="Consolas"/>
              </a:rPr>
              <a:t>Console</a:t>
            </a:r>
            <a:r>
              <a:rPr lang="en-GB" sz="18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</a:t>
            </a:r>
            <a:r>
              <a:rPr lang="en-GB" sz="1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(ca100.Sum());</a:t>
            </a:r>
            <a:endParaRPr sz="18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sym typeface="Consolas"/>
              </a:rPr>
              <a:t>Console</a:t>
            </a:r>
            <a:r>
              <a:rPr lang="en-GB" sz="18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800" dirty="0" err="1">
                <a:highlight>
                  <a:srgbClr val="FFFFFF"/>
                </a:highlight>
                <a:latin typeface="Consolas"/>
                <a:sym typeface="Consolas"/>
              </a:rPr>
              <a:t>WriteLine</a:t>
            </a:r>
            <a:r>
              <a:rPr lang="en-GB" sz="1800" dirty="0">
                <a:highlight>
                  <a:srgbClr val="FFFFFF"/>
                </a:highlight>
                <a:latin typeface="Consolas"/>
                <a:sym typeface="Consolas"/>
              </a:rPr>
              <a:t>(</a:t>
            </a:r>
            <a:r>
              <a:rPr lang="ru-RU" sz="1800" dirty="0">
                <a:highlight>
                  <a:srgbClr val="FFFFFF"/>
                </a:highlight>
                <a:latin typeface="Consolas"/>
                <a:sym typeface="Consolas"/>
              </a:rPr>
              <a:t>(</a:t>
            </a:r>
            <a:r>
              <a:rPr lang="en-GB" sz="1800" dirty="0">
                <a:highlight>
                  <a:srgbClr val="FFFFFF"/>
                </a:highlight>
                <a:latin typeface="Consolas"/>
                <a:sym typeface="Consolas"/>
              </a:rPr>
              <a:t>a12</a:t>
            </a:r>
            <a:r>
              <a:rPr lang="ru-RU" sz="1800" dirty="0">
                <a:highlight>
                  <a:srgbClr val="FFFFFF"/>
                </a:highlight>
                <a:latin typeface="Consolas"/>
                <a:sym typeface="Consolas"/>
              </a:rPr>
              <a:t> </a:t>
            </a:r>
            <a:r>
              <a:rPr lang="en-US" sz="1800" dirty="0">
                <a:highlight>
                  <a:srgbClr val="FFFFFF"/>
                </a:highlight>
                <a:latin typeface="Consolas"/>
                <a:sym typeface="Consolas"/>
              </a:rPr>
              <a:t>as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sym typeface="Consolas"/>
              </a:rPr>
              <a:t>ColorPoint</a:t>
            </a:r>
            <a:r>
              <a:rPr lang="ru-RU" sz="1800" dirty="0">
                <a:highlight>
                  <a:srgbClr val="FFFFFF"/>
                </a:highlight>
                <a:latin typeface="Consolas"/>
                <a:sym typeface="Consolas"/>
              </a:rPr>
              <a:t>)</a:t>
            </a:r>
            <a:r>
              <a:rPr lang="en-GB" sz="1800" dirty="0">
                <a:highlight>
                  <a:srgbClr val="FFFFFF"/>
                </a:highlight>
                <a:latin typeface="Consolas"/>
                <a:sym typeface="Consolas"/>
              </a:rPr>
              <a:t>.Mult</a:t>
            </a:r>
            <a:r>
              <a:rPr lang="en-US" sz="1800" dirty="0">
                <a:highlight>
                  <a:srgbClr val="FFFFFF"/>
                </a:highlight>
                <a:latin typeface="Consolas"/>
                <a:sym typeface="Consolas"/>
              </a:rPr>
              <a:t>());</a:t>
            </a:r>
            <a:endParaRPr sz="18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9527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9"/>
          <p:cNvSpPr txBox="1">
            <a:spLocks noGrp="1"/>
          </p:cNvSpPr>
          <p:nvPr>
            <p:ph type="title"/>
          </p:nvPr>
        </p:nvSpPr>
        <p:spPr>
          <a:xfrm>
            <a:off x="333375" y="7937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1" name="Google Shape;491;p9"/>
          <p:cNvSpPr txBox="1">
            <a:spLocks noGrp="1"/>
          </p:cNvSpPr>
          <p:nvPr>
            <p:ph type="body" idx="1"/>
          </p:nvPr>
        </p:nvSpPr>
        <p:spPr>
          <a:xfrm>
            <a:off x="285750" y="444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GB" sz="2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Ключевое слово base</a:t>
            </a: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System.Object</a:t>
            </a:r>
            <a:endParaRPr/>
          </a:p>
        </p:txBody>
      </p:sp>
      <p:pic>
        <p:nvPicPr>
          <p:cNvPr id="492" name="Google Shape;49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4937" y="579437"/>
            <a:ext cx="5969000" cy="59293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3" name="Google Shape;493;p9"/>
          <p:cNvCxnSpPr/>
          <p:nvPr/>
        </p:nvCxnSpPr>
        <p:spPr>
          <a:xfrm>
            <a:off x="4067175" y="3779837"/>
            <a:ext cx="3182937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94" name="Google Shape;494;p9"/>
          <p:cNvSpPr txBox="1"/>
          <p:nvPr/>
        </p:nvSpPr>
        <p:spPr>
          <a:xfrm>
            <a:off x="301625" y="1595437"/>
            <a:ext cx="2398712" cy="7080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Конструкторы не наследуются</a:t>
            </a:r>
            <a:endParaRPr/>
          </a:p>
        </p:txBody>
      </p:sp>
      <p:cxnSp>
        <p:nvCxnSpPr>
          <p:cNvPr id="495" name="Google Shape;495;p9"/>
          <p:cNvCxnSpPr/>
          <p:nvPr/>
        </p:nvCxnSpPr>
        <p:spPr>
          <a:xfrm>
            <a:off x="2771775" y="2124075"/>
            <a:ext cx="504825" cy="647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96" name="Google Shape;496;p9"/>
          <p:cNvSpPr txBox="1"/>
          <p:nvPr/>
        </p:nvSpPr>
        <p:spPr>
          <a:xfrm>
            <a:off x="254000" y="2984500"/>
            <a:ext cx="2301875" cy="23082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Автоматически вызывается конструктор базового класса без параметров</a:t>
            </a:r>
            <a:endParaRPr/>
          </a:p>
        </p:txBody>
      </p:sp>
      <p:cxnSp>
        <p:nvCxnSpPr>
          <p:cNvPr id="497" name="Google Shape;497;p9"/>
          <p:cNvCxnSpPr/>
          <p:nvPr/>
        </p:nvCxnSpPr>
        <p:spPr>
          <a:xfrm>
            <a:off x="2555875" y="4067175"/>
            <a:ext cx="1511300" cy="14493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98" name="Google Shape;498;p9"/>
          <p:cNvSpPr txBox="1"/>
          <p:nvPr/>
        </p:nvSpPr>
        <p:spPr>
          <a:xfrm>
            <a:off x="3871912" y="5726112"/>
            <a:ext cx="4572000" cy="10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Конструкторы базовых классов вызываются, начиная с самого верхнего уровня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4" name="Google Shape;504;p11"/>
          <p:cNvSpPr txBox="1">
            <a:spLocks noGrp="1"/>
          </p:cNvSpPr>
          <p:nvPr>
            <p:ph type="body" idx="1"/>
          </p:nvPr>
        </p:nvSpPr>
        <p:spPr>
          <a:xfrm>
            <a:off x="285750" y="2857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System.Object</a:t>
            </a:r>
            <a:endParaRPr/>
          </a:p>
        </p:txBody>
      </p:sp>
      <p:pic>
        <p:nvPicPr>
          <p:cNvPr id="505" name="Google Shape;5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5875" y="166687"/>
            <a:ext cx="5969000" cy="59293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6" name="Google Shape;506;p11"/>
          <p:cNvCxnSpPr/>
          <p:nvPr/>
        </p:nvCxnSpPr>
        <p:spPr>
          <a:xfrm>
            <a:off x="4067175" y="3429000"/>
            <a:ext cx="3182937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07" name="Google Shape;507;p11"/>
          <p:cNvSpPr txBox="1"/>
          <p:nvPr/>
        </p:nvSpPr>
        <p:spPr>
          <a:xfrm>
            <a:off x="295275" y="446087"/>
            <a:ext cx="2517775" cy="52641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Если конструктор базового класса требует указания параметров, он должен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быть явным образом вызван в конструкторе производного класса в списке инициализации (base)</a:t>
            </a:r>
            <a:endParaRPr/>
          </a:p>
        </p:txBody>
      </p:sp>
      <p:cxnSp>
        <p:nvCxnSpPr>
          <p:cNvPr id="508" name="Google Shape;508;p11"/>
          <p:cNvCxnSpPr/>
          <p:nvPr/>
        </p:nvCxnSpPr>
        <p:spPr>
          <a:xfrm>
            <a:off x="2800350" y="3132137"/>
            <a:ext cx="9652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9" name="Google Shape;469;p1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0" name="Google Shape;470;p10"/>
          <p:cNvSpPr txBox="1"/>
          <p:nvPr/>
        </p:nvSpPr>
        <p:spPr>
          <a:xfrm>
            <a:off x="279400" y="3644900"/>
            <a:ext cx="5976937" cy="23082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X(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_i) {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Y():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(100) {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sp>
        <p:nvSpPr>
          <p:cNvPr id="471" name="Google Shape;471;p10"/>
          <p:cNvSpPr txBox="1"/>
          <p:nvPr/>
        </p:nvSpPr>
        <p:spPr>
          <a:xfrm>
            <a:off x="539750" y="404812"/>
            <a:ext cx="5400675" cy="23082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dirty="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X(</a:t>
            </a:r>
            <a:r>
              <a:rPr lang="en-GB" sz="1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</a:t>
            </a:r>
            <a:r>
              <a:rPr lang="en-GB" sz="18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dirty="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 b="0" i="0" u="none" dirty="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Y() {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dirty="0"/>
          </a:p>
        </p:txBody>
      </p:sp>
      <p:cxnSp>
        <p:nvCxnSpPr>
          <p:cNvPr id="472" name="Google Shape;472;p10"/>
          <p:cNvCxnSpPr/>
          <p:nvPr/>
        </p:nvCxnSpPr>
        <p:spPr>
          <a:xfrm rot="10800000" flipH="1">
            <a:off x="2894012" y="1787525"/>
            <a:ext cx="933450" cy="79216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73" name="Google Shape;473;p10"/>
          <p:cNvSpPr txBox="1"/>
          <p:nvPr/>
        </p:nvSpPr>
        <p:spPr>
          <a:xfrm>
            <a:off x="4597400" y="2563812"/>
            <a:ext cx="4572000" cy="23082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X() {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X(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_i) {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Y() {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cxnSp>
        <p:nvCxnSpPr>
          <p:cNvPr id="474" name="Google Shape;474;p10"/>
          <p:cNvCxnSpPr/>
          <p:nvPr/>
        </p:nvCxnSpPr>
        <p:spPr>
          <a:xfrm flipH="1">
            <a:off x="2195512" y="2565400"/>
            <a:ext cx="576262" cy="850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75" name="Google Shape;475;p10"/>
          <p:cNvCxnSpPr/>
          <p:nvPr/>
        </p:nvCxnSpPr>
        <p:spPr>
          <a:xfrm>
            <a:off x="3059112" y="2678112"/>
            <a:ext cx="1728787" cy="60642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76" name="Google Shape;476;p10"/>
          <p:cNvSpPr txBox="1"/>
          <p:nvPr/>
        </p:nvSpPr>
        <p:spPr>
          <a:xfrm>
            <a:off x="3924300" y="254000"/>
            <a:ext cx="4211637" cy="64629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Ошибка</a:t>
            </a:r>
            <a:r>
              <a:rPr lang="en-GB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</a:t>
            </a:r>
            <a:r>
              <a:rPr lang="ru-RU" sz="18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отсутствует аргумент базового конструктора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Стратегии наследования</a:t>
            </a:r>
            <a:endParaRPr/>
          </a:p>
        </p:txBody>
      </p:sp>
      <p:sp>
        <p:nvSpPr>
          <p:cNvPr id="514" name="Google Shape;514;p1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Обычное наследование всех членов базового класса в классе-наследнике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Переопределение членов базового класса в классе-наследнике (полиморфизм)</a:t>
            </a: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Сокрытие членов базового класса в классе-наследнике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75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Обычное наследование</a:t>
            </a:r>
            <a:endParaRPr/>
          </a:p>
        </p:txBody>
      </p:sp>
      <p:sp>
        <p:nvSpPr>
          <p:cNvPr id="520" name="Google Shape;520;p13"/>
          <p:cNvSpPr txBox="1">
            <a:spLocks noGrp="1"/>
          </p:cNvSpPr>
          <p:nvPr>
            <p:ph type="body" idx="1"/>
          </p:nvPr>
        </p:nvSpPr>
        <p:spPr>
          <a:xfrm>
            <a:off x="34925" y="170338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1" name="Google Shape;521;p13"/>
          <p:cNvSpPr txBox="1"/>
          <p:nvPr/>
        </p:nvSpPr>
        <p:spPr>
          <a:xfrm>
            <a:off x="301625" y="981075"/>
            <a:ext cx="8540750" cy="5632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10;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= 20;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Sum() {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+ y;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ColorPoint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GB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color = 78;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ColorPoint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ca100 =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ColorPoint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.WriteLine(ca100.Sum());</a:t>
            </a:r>
            <a:r>
              <a:rPr lang="en-GB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//30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GB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вызов методов по типу ссылки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cxnSp>
        <p:nvCxnSpPr>
          <p:cNvPr id="522" name="Google Shape;522;p13"/>
          <p:cNvCxnSpPr/>
          <p:nvPr/>
        </p:nvCxnSpPr>
        <p:spPr>
          <a:xfrm>
            <a:off x="3995737" y="5949950"/>
            <a:ext cx="3182937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23" name="Google Shape;523;p13"/>
          <p:cNvCxnSpPr/>
          <p:nvPr/>
        </p:nvCxnSpPr>
        <p:spPr>
          <a:xfrm>
            <a:off x="2124075" y="2565400"/>
            <a:ext cx="3182937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4"/>
          <p:cNvSpPr txBox="1">
            <a:spLocks noGrp="1"/>
          </p:cNvSpPr>
          <p:nvPr>
            <p:ph type="title"/>
          </p:nvPr>
        </p:nvSpPr>
        <p:spPr>
          <a:xfrm>
            <a:off x="6350" y="-242887"/>
            <a:ext cx="88423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ahoma"/>
              <a:buNone/>
            </a:pPr>
            <a:r>
              <a:rPr lang="en-GB" sz="40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Сокрытие имен при наследовании</a:t>
            </a:r>
            <a:endParaRPr/>
          </a:p>
        </p:txBody>
      </p:sp>
      <p:sp>
        <p:nvSpPr>
          <p:cNvPr id="529" name="Google Shape;529;p14"/>
          <p:cNvSpPr txBox="1">
            <a:spLocks noGrp="1"/>
          </p:cNvSpPr>
          <p:nvPr>
            <p:ph type="body" idx="1"/>
          </p:nvPr>
        </p:nvSpPr>
        <p:spPr>
          <a:xfrm>
            <a:off x="307975" y="5778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производном классе можно определить члены с таким же именем, как и у члена его базового класса</a:t>
            </a:r>
            <a:endParaRPr/>
          </a:p>
        </p:txBody>
      </p:sp>
      <p:sp>
        <p:nvSpPr>
          <p:cNvPr id="530" name="Google Shape;530;p14"/>
          <p:cNvSpPr/>
          <p:nvPr/>
        </p:nvSpPr>
        <p:spPr>
          <a:xfrm>
            <a:off x="15739" y="2132856"/>
            <a:ext cx="9684567" cy="47089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= 10;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 = 20;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 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"Point "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x + </a:t>
            </a:r>
            <a:r>
              <a:rPr lang="en-GB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 "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y;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ColorPoint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GB" sz="20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= -78;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{ 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ColorPoint</a:t>
            </a:r>
            <a:r>
              <a:rPr lang="en-GB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x +</a:t>
            </a:r>
            <a:r>
              <a:rPr lang="en-GB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.ToString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0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31" name="Google Shape;531;p14"/>
          <p:cNvCxnSpPr/>
          <p:nvPr/>
        </p:nvCxnSpPr>
        <p:spPr>
          <a:xfrm>
            <a:off x="1619250" y="3068637"/>
            <a:ext cx="3182937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32" name="Google Shape;532;p14"/>
          <p:cNvCxnSpPr/>
          <p:nvPr/>
        </p:nvCxnSpPr>
        <p:spPr>
          <a:xfrm>
            <a:off x="1476375" y="5516562"/>
            <a:ext cx="318135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33" name="Google Shape;533;p14"/>
          <p:cNvCxnSpPr/>
          <p:nvPr/>
        </p:nvCxnSpPr>
        <p:spPr>
          <a:xfrm>
            <a:off x="1692275" y="4005262"/>
            <a:ext cx="318135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34" name="Google Shape;534;p14"/>
          <p:cNvCxnSpPr/>
          <p:nvPr/>
        </p:nvCxnSpPr>
        <p:spPr>
          <a:xfrm>
            <a:off x="2627312" y="5876925"/>
            <a:ext cx="3182937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35" name="Google Shape;535;p14"/>
          <p:cNvSpPr/>
          <p:nvPr/>
        </p:nvSpPr>
        <p:spPr>
          <a:xfrm>
            <a:off x="1303337" y="5495925"/>
            <a:ext cx="1152525" cy="504825"/>
          </a:xfrm>
          <a:prstGeom prst="ellipse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36" name="Google Shape;53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2587" y="2106612"/>
            <a:ext cx="9577387" cy="625475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14"/>
          <p:cNvSpPr txBox="1"/>
          <p:nvPr/>
        </p:nvSpPr>
        <p:spPr>
          <a:xfrm>
            <a:off x="6154737" y="4724400"/>
            <a:ext cx="3113087" cy="36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маскирует (или скрывает) </a:t>
            </a:r>
            <a:endParaRPr/>
          </a:p>
        </p:txBody>
      </p:sp>
      <p:cxnSp>
        <p:nvCxnSpPr>
          <p:cNvPr id="538" name="Google Shape;538;p14"/>
          <p:cNvCxnSpPr/>
          <p:nvPr/>
        </p:nvCxnSpPr>
        <p:spPr>
          <a:xfrm flipH="1">
            <a:off x="4657725" y="4868862"/>
            <a:ext cx="1354137" cy="40481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39" name="Google Shape;539;p14"/>
          <p:cNvSpPr txBox="1"/>
          <p:nvPr/>
        </p:nvSpPr>
        <p:spPr>
          <a:xfrm>
            <a:off x="2173287" y="6191250"/>
            <a:ext cx="7526337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предупреждение можно заглушить, явно  скрываем метод из базового класса</a:t>
            </a:r>
            <a:endParaRPr/>
          </a:p>
        </p:txBody>
      </p:sp>
      <p:cxnSp>
        <p:nvCxnSpPr>
          <p:cNvPr id="540" name="Google Shape;540;p14"/>
          <p:cNvCxnSpPr/>
          <p:nvPr/>
        </p:nvCxnSpPr>
        <p:spPr>
          <a:xfrm rot="10800000">
            <a:off x="2051050" y="5800725"/>
            <a:ext cx="244475" cy="381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pic>
        <p:nvPicPr>
          <p:cNvPr id="541" name="Google Shape;541;p14"/>
          <p:cNvPicPr preferRelativeResize="0"/>
          <p:nvPr/>
        </p:nvPicPr>
        <p:blipFill rotWithShape="1">
          <a:blip r:embed="rId4">
            <a:alphaModFix/>
          </a:blip>
          <a:srcRect t="32560"/>
          <a:stretch/>
        </p:blipFill>
        <p:spPr>
          <a:xfrm>
            <a:off x="5451448" y="3343335"/>
            <a:ext cx="3495675" cy="4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5"/>
          <p:cNvSpPr txBox="1">
            <a:spLocks noGrp="1"/>
          </p:cNvSpPr>
          <p:nvPr>
            <p:ph type="title"/>
          </p:nvPr>
        </p:nvSpPr>
        <p:spPr>
          <a:xfrm>
            <a:off x="301625" y="115887"/>
            <a:ext cx="8540750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 dirty="0" err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Обращение</a:t>
            </a:r>
            <a:r>
              <a:rPr lang="en-GB" sz="4400" b="0" i="0" u="none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к с</a:t>
            </a:r>
            <a:r>
              <a:rPr lang="ru-RU" sz="4400" b="0" i="0" u="none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</a:t>
            </a:r>
            <a:r>
              <a:rPr lang="en-GB" sz="4400" b="0" i="0" u="none" dirty="0" err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рытым</a:t>
            </a:r>
            <a:r>
              <a:rPr lang="en-GB" sz="4400" b="0" i="0" u="none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4400" b="0" i="0" u="none" dirty="0" err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членам</a:t>
            </a:r>
            <a:endParaRPr dirty="0"/>
          </a:p>
        </p:txBody>
      </p:sp>
      <p:sp>
        <p:nvSpPr>
          <p:cNvPr id="547" name="Google Shape;547;p15"/>
          <p:cNvSpPr txBox="1">
            <a:spLocks noGrp="1"/>
          </p:cNvSpPr>
          <p:nvPr>
            <p:ph type="body" idx="1"/>
          </p:nvPr>
        </p:nvSpPr>
        <p:spPr>
          <a:xfrm>
            <a:off x="301625" y="908050"/>
            <a:ext cx="8540750" cy="519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8" name="Google Shape;548;p15"/>
          <p:cNvSpPr/>
          <p:nvPr/>
        </p:nvSpPr>
        <p:spPr>
          <a:xfrm>
            <a:off x="35870" y="764704"/>
            <a:ext cx="9289032" cy="5940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  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= 10;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 = 20;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Sum()   { 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+ y; 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  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	{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"Point "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x + </a:t>
            </a:r>
            <a:r>
              <a:rPr lang="en-GB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 "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y;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ColorPoint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GB" sz="20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 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= -78;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ColorPoint</a:t>
            </a:r>
            <a:r>
              <a:rPr lang="en-GB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x + </a:t>
            </a:r>
            <a:r>
              <a:rPr lang="en-GB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.ToString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Sum()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.x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GB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.y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x;  } //</a:t>
            </a:r>
            <a:r>
              <a:rPr lang="en-GB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48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49" name="Google Shape;549;p15"/>
          <p:cNvCxnSpPr/>
          <p:nvPr/>
        </p:nvCxnSpPr>
        <p:spPr>
          <a:xfrm>
            <a:off x="2987675" y="6381750"/>
            <a:ext cx="3182937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50" name="Google Shape;550;p15"/>
          <p:cNvCxnSpPr/>
          <p:nvPr/>
        </p:nvCxnSpPr>
        <p:spPr>
          <a:xfrm>
            <a:off x="5292725" y="5445125"/>
            <a:ext cx="318135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60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Полиморфизм </a:t>
            </a:r>
            <a:endParaRPr/>
          </a:p>
        </p:txBody>
      </p:sp>
      <p:sp>
        <p:nvSpPr>
          <p:cNvPr id="556" name="Google Shape;556;p16"/>
          <p:cNvSpPr txBox="1">
            <a:spLocks noGrp="1"/>
          </p:cNvSpPr>
          <p:nvPr>
            <p:ph type="body" idx="1"/>
          </p:nvPr>
        </p:nvSpPr>
        <p:spPr>
          <a:xfrm>
            <a:off x="336550" y="10525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ключевой аспект объектно-ориентированного программирования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способность к изменению функций, унаследованных от базового класса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ahoma"/>
              <a:buNone/>
            </a:pPr>
            <a:r>
              <a:rPr lang="en-GB" sz="40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Виртуальные: методы, свойства, индексаторы </a:t>
            </a:r>
            <a:endParaRPr/>
          </a:p>
        </p:txBody>
      </p:sp>
      <p:sp>
        <p:nvSpPr>
          <p:cNvPr id="562" name="Google Shape;562;p17"/>
          <p:cNvSpPr txBox="1">
            <a:spLocks noGrp="1"/>
          </p:cNvSpPr>
          <p:nvPr>
            <p:ph type="body" idx="1"/>
          </p:nvPr>
        </p:nvSpPr>
        <p:spPr>
          <a:xfrm>
            <a:off x="330200" y="1368425"/>
            <a:ext cx="8540750" cy="60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GB" sz="2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полиморфный интерфейс</a:t>
            </a: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в базовом классе - набор членов класса, которые могут быть переопределены в классе-наследнике</a:t>
            </a: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переопределение виртуального  метода в производном классе: 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3" name="Google Shape;563;p17"/>
          <p:cNvSpPr/>
          <p:nvPr/>
        </p:nvSpPr>
        <p:spPr>
          <a:xfrm>
            <a:off x="301624" y="2689756"/>
            <a:ext cx="7726759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GB" sz="2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2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A_method</a:t>
            </a:r>
            <a:r>
              <a:rPr lang="en-GB" sz="2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 } </a:t>
            </a:r>
            <a:endParaRPr sz="28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4" name="Google Shape;564;p17"/>
          <p:cNvSpPr/>
          <p:nvPr/>
        </p:nvSpPr>
        <p:spPr>
          <a:xfrm>
            <a:off x="301624" y="4994012"/>
            <a:ext cx="8568952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GB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en-GB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A_method() { } </a:t>
            </a: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"/>
          <p:cNvSpPr txBox="1">
            <a:spLocks noGrp="1"/>
          </p:cNvSpPr>
          <p:nvPr>
            <p:ph type="body" idx="1"/>
          </p:nvPr>
        </p:nvSpPr>
        <p:spPr>
          <a:xfrm>
            <a:off x="301625" y="260350"/>
            <a:ext cx="8540750" cy="11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GB" sz="2800" b="1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Наследование</a:t>
            </a: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− это механизм получения нового класса на основе уже существующего</a:t>
            </a:r>
            <a:endParaRPr/>
          </a:p>
        </p:txBody>
      </p:sp>
      <p:sp>
        <p:nvSpPr>
          <p:cNvPr id="407" name="Google Shape;407;p2"/>
          <p:cNvSpPr txBox="1"/>
          <p:nvPr/>
        </p:nvSpPr>
        <p:spPr>
          <a:xfrm>
            <a:off x="323850" y="188912"/>
            <a:ext cx="8675687" cy="15970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8" name="Google Shape;408;p2"/>
          <p:cNvSpPr txBox="1"/>
          <p:nvPr/>
        </p:nvSpPr>
        <p:spPr>
          <a:xfrm>
            <a:off x="323850" y="1773237"/>
            <a:ext cx="3384550" cy="155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Tahoma"/>
              <a:buNone/>
            </a:pPr>
            <a:r>
              <a:rPr lang="en-GB" sz="3200" b="0" i="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элементы данных старого класса</a:t>
            </a:r>
            <a:endParaRPr/>
          </a:p>
        </p:txBody>
      </p:sp>
      <p:sp>
        <p:nvSpPr>
          <p:cNvPr id="409" name="Google Shape;409;p2"/>
          <p:cNvSpPr txBox="1"/>
          <p:nvPr/>
        </p:nvSpPr>
        <p:spPr>
          <a:xfrm rot="5400000">
            <a:off x="1261268" y="3355181"/>
            <a:ext cx="1020762" cy="13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8000"/>
              <a:buFont typeface="Tahoma"/>
              <a:buNone/>
            </a:pPr>
            <a:r>
              <a:rPr lang="en-GB" sz="8000" b="0" i="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➪</a:t>
            </a:r>
            <a:endParaRPr/>
          </a:p>
        </p:txBody>
      </p:sp>
      <p:sp>
        <p:nvSpPr>
          <p:cNvPr id="410" name="Google Shape;410;p2"/>
          <p:cNvSpPr txBox="1"/>
          <p:nvPr/>
        </p:nvSpPr>
        <p:spPr>
          <a:xfrm>
            <a:off x="0" y="4508500"/>
            <a:ext cx="3384550" cy="17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Tahoma"/>
              <a:buNone/>
            </a:pPr>
            <a:r>
              <a:rPr lang="en-GB" sz="3600" b="0" i="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элементами данных нового класса</a:t>
            </a:r>
            <a:r>
              <a:rPr lang="en-GB" sz="36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411" name="Google Shape;411;p2"/>
          <p:cNvSpPr txBox="1"/>
          <p:nvPr/>
        </p:nvSpPr>
        <p:spPr>
          <a:xfrm>
            <a:off x="3635375" y="1628775"/>
            <a:ext cx="3367087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Tahoma"/>
              <a:buNone/>
            </a:pPr>
            <a:r>
              <a:rPr lang="en-GB" sz="3600" b="0" i="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методы старого класса</a:t>
            </a:r>
            <a:endParaRPr/>
          </a:p>
        </p:txBody>
      </p:sp>
      <p:sp>
        <p:nvSpPr>
          <p:cNvPr id="412" name="Google Shape;412;p2"/>
          <p:cNvSpPr txBox="1"/>
          <p:nvPr/>
        </p:nvSpPr>
        <p:spPr>
          <a:xfrm>
            <a:off x="3708400" y="4508500"/>
            <a:ext cx="3097212" cy="204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Tahoma"/>
              <a:buNone/>
            </a:pPr>
            <a:r>
              <a:rPr lang="en-GB" sz="3200" b="0" i="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к старой составляющей объекта нового класса</a:t>
            </a:r>
            <a:endParaRPr/>
          </a:p>
        </p:txBody>
      </p:sp>
      <p:sp>
        <p:nvSpPr>
          <p:cNvPr id="413" name="Google Shape;413;p2"/>
          <p:cNvSpPr txBox="1"/>
          <p:nvPr/>
        </p:nvSpPr>
        <p:spPr>
          <a:xfrm rot="5400000">
            <a:off x="4356893" y="3428206"/>
            <a:ext cx="1020762" cy="13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8000"/>
              <a:buFont typeface="Tahoma"/>
              <a:buNone/>
            </a:pPr>
            <a:r>
              <a:rPr lang="en-GB" sz="8000" b="0" i="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➪</a:t>
            </a:r>
            <a:endParaRPr/>
          </a:p>
        </p:txBody>
      </p:sp>
      <p:sp>
        <p:nvSpPr>
          <p:cNvPr id="414" name="Google Shape;414;p2"/>
          <p:cNvSpPr/>
          <p:nvPr/>
        </p:nvSpPr>
        <p:spPr>
          <a:xfrm>
            <a:off x="6732587" y="1773237"/>
            <a:ext cx="360362" cy="1727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5" name="Google Shape;415;p2"/>
          <p:cNvSpPr/>
          <p:nvPr/>
        </p:nvSpPr>
        <p:spPr>
          <a:xfrm>
            <a:off x="6516687" y="4797425"/>
            <a:ext cx="360362" cy="1727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6" name="Google Shape;416;p2"/>
          <p:cNvSpPr txBox="1"/>
          <p:nvPr/>
        </p:nvSpPr>
        <p:spPr>
          <a:xfrm>
            <a:off x="7007225" y="2492375"/>
            <a:ext cx="2136775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БАЗОВЫЙ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</a:t>
            </a:r>
            <a:endParaRPr/>
          </a:p>
        </p:txBody>
      </p:sp>
      <p:sp>
        <p:nvSpPr>
          <p:cNvPr id="417" name="Google Shape;417;p2"/>
          <p:cNvSpPr txBox="1"/>
          <p:nvPr/>
        </p:nvSpPr>
        <p:spPr>
          <a:xfrm>
            <a:off x="6877050" y="4581525"/>
            <a:ext cx="2590800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ПРОИЗВОД-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НЫЙ КЛАСС</a:t>
            </a:r>
            <a:endParaRPr/>
          </a:p>
        </p:txBody>
      </p:sp>
      <p:cxnSp>
        <p:nvCxnSpPr>
          <p:cNvPr id="418" name="Google Shape;418;p2"/>
          <p:cNvCxnSpPr/>
          <p:nvPr/>
        </p:nvCxnSpPr>
        <p:spPr>
          <a:xfrm>
            <a:off x="3492500" y="1628775"/>
            <a:ext cx="0" cy="446405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8"/>
          <p:cNvSpPr txBox="1"/>
          <p:nvPr/>
        </p:nvSpPr>
        <p:spPr>
          <a:xfrm>
            <a:off x="107950" y="188912"/>
            <a:ext cx="9217025" cy="6554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dirty="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10;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= 20;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Sum() { </a:t>
            </a:r>
            <a:r>
              <a:rPr lang="en-GB" sz="20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+ y;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20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dirty="0" err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ColorPoint</a:t>
            </a: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GB" sz="2000" b="0" i="0" u="none" dirty="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78;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Sum() { </a:t>
            </a:r>
            <a:r>
              <a:rPr lang="en-GB" sz="20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* y * </a:t>
            </a:r>
            <a:r>
              <a:rPr lang="en-GB" sz="20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20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GB" sz="20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-GB" sz="20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 dirty="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a12 = </a:t>
            </a:r>
            <a:r>
              <a:rPr lang="en-GB" sz="20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dirty="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 dirty="0" err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20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</a:t>
            </a: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(a12.Sum()); </a:t>
            </a:r>
            <a:r>
              <a:rPr lang="en-GB" sz="2000" b="0" i="0" u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//30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 dirty="0" err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ColorPoint</a:t>
            </a: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ca100 = </a:t>
            </a:r>
            <a:r>
              <a:rPr lang="en-GB" sz="20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dirty="0" err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ColorPoint</a:t>
            </a: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a12 = ca100;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 dirty="0" err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20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</a:t>
            </a: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(a12.Sum());</a:t>
            </a:r>
            <a:r>
              <a:rPr lang="en-GB" sz="2000" b="0" i="0" u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//30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GB" sz="2000" b="0" i="0" u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</a:t>
            </a:r>
            <a:r>
              <a:rPr lang="en-GB" sz="2000" b="0" i="0" u="non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вызов</a:t>
            </a:r>
            <a:r>
              <a:rPr lang="en-GB" sz="2000" b="0" i="0" u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методов</a:t>
            </a:r>
            <a:r>
              <a:rPr lang="en-GB" sz="2000" b="0" i="0" u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по</a:t>
            </a:r>
            <a:r>
              <a:rPr lang="en-GB" sz="2000" b="0" i="0" u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типу</a:t>
            </a:r>
            <a:r>
              <a:rPr lang="en-GB" sz="2000" b="0" i="0" u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ссылки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dirty="0"/>
          </a:p>
        </p:txBody>
      </p:sp>
      <p:sp>
        <p:nvSpPr>
          <p:cNvPr id="570" name="Google Shape;570;p1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71" name="Google Shape;571;p18"/>
          <p:cNvCxnSpPr/>
          <p:nvPr/>
        </p:nvCxnSpPr>
        <p:spPr>
          <a:xfrm>
            <a:off x="1763712" y="1844675"/>
            <a:ext cx="316865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72" name="Google Shape;572;p18"/>
          <p:cNvCxnSpPr/>
          <p:nvPr/>
        </p:nvCxnSpPr>
        <p:spPr>
          <a:xfrm>
            <a:off x="1763712" y="3357562"/>
            <a:ext cx="316865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73" name="Google Shape;573;p18"/>
          <p:cNvCxnSpPr/>
          <p:nvPr/>
        </p:nvCxnSpPr>
        <p:spPr>
          <a:xfrm>
            <a:off x="1763712" y="5732462"/>
            <a:ext cx="1655762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74" name="Google Shape;574;p18"/>
          <p:cNvCxnSpPr/>
          <p:nvPr/>
        </p:nvCxnSpPr>
        <p:spPr>
          <a:xfrm>
            <a:off x="4500562" y="6099175"/>
            <a:ext cx="10795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75" name="Google Shape;575;p18"/>
          <p:cNvCxnSpPr/>
          <p:nvPr/>
        </p:nvCxnSpPr>
        <p:spPr>
          <a:xfrm>
            <a:off x="4500562" y="4868862"/>
            <a:ext cx="10795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76" name="Google Shape;576;p18"/>
          <p:cNvSpPr txBox="1"/>
          <p:nvPr/>
        </p:nvSpPr>
        <p:spPr>
          <a:xfrm>
            <a:off x="5576887" y="369887"/>
            <a:ext cx="3436937" cy="5238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без полиморфизма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2" name="Google Shape;582;p1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3" name="Google Shape;583;p19"/>
          <p:cNvSpPr/>
          <p:nvPr/>
        </p:nvSpPr>
        <p:spPr>
          <a:xfrm>
            <a:off x="179512" y="228600"/>
            <a:ext cx="9145016" cy="68634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= 10;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 = 20;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Sum()  {  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+ y;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ColorPoint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color = 78;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Sum() { 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* y * color;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a12 =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.WriteLine(a12.Sum()); </a:t>
            </a:r>
            <a:r>
              <a:rPr lang="en-GB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//30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ColorPoint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ca100 =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ColorPoint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a12 = ca100;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.WriteLine(a12.Sum());</a:t>
            </a:r>
            <a:r>
              <a:rPr lang="en-GB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//15600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вызов методов по типу объекта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84" name="Google Shape;584;p19"/>
          <p:cNvCxnSpPr/>
          <p:nvPr/>
        </p:nvCxnSpPr>
        <p:spPr>
          <a:xfrm>
            <a:off x="1763712" y="1844675"/>
            <a:ext cx="316865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85" name="Google Shape;585;p19"/>
          <p:cNvCxnSpPr/>
          <p:nvPr/>
        </p:nvCxnSpPr>
        <p:spPr>
          <a:xfrm>
            <a:off x="1763712" y="3357562"/>
            <a:ext cx="316865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86" name="Google Shape;586;p19"/>
          <p:cNvCxnSpPr/>
          <p:nvPr/>
        </p:nvCxnSpPr>
        <p:spPr>
          <a:xfrm>
            <a:off x="1763712" y="5732462"/>
            <a:ext cx="1655762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87" name="Google Shape;587;p19"/>
          <p:cNvCxnSpPr/>
          <p:nvPr/>
        </p:nvCxnSpPr>
        <p:spPr>
          <a:xfrm>
            <a:off x="4500562" y="6099175"/>
            <a:ext cx="10795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88" name="Google Shape;588;p19"/>
          <p:cNvCxnSpPr/>
          <p:nvPr/>
        </p:nvCxnSpPr>
        <p:spPr>
          <a:xfrm>
            <a:off x="4500562" y="4868862"/>
            <a:ext cx="10795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89" name="Google Shape;589;p19"/>
          <p:cNvSpPr txBox="1"/>
          <p:nvPr/>
        </p:nvSpPr>
        <p:spPr>
          <a:xfrm>
            <a:off x="5300662" y="1882775"/>
            <a:ext cx="32131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потенциально виртуальный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virtual  ставить нельзя</a:t>
            </a:r>
            <a:endParaRPr/>
          </a:p>
        </p:txBody>
      </p:sp>
      <p:cxnSp>
        <p:nvCxnSpPr>
          <p:cNvPr id="590" name="Google Shape;590;p19"/>
          <p:cNvCxnSpPr/>
          <p:nvPr/>
        </p:nvCxnSpPr>
        <p:spPr>
          <a:xfrm flipH="1">
            <a:off x="5040312" y="2601912"/>
            <a:ext cx="755650" cy="40163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91" name="Google Shape;591;p19"/>
          <p:cNvSpPr txBox="1"/>
          <p:nvPr/>
        </p:nvSpPr>
        <p:spPr>
          <a:xfrm>
            <a:off x="5576887" y="369887"/>
            <a:ext cx="2698750" cy="5238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полиморфизм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Правила переопределения</a:t>
            </a:r>
            <a:endParaRPr/>
          </a:p>
        </p:txBody>
      </p:sp>
      <p:sp>
        <p:nvSpPr>
          <p:cNvPr id="597" name="Google Shape;597;p20"/>
          <p:cNvSpPr txBox="1">
            <a:spLocks noGrp="1"/>
          </p:cNvSpPr>
          <p:nvPr>
            <p:ph type="body" idx="1"/>
          </p:nvPr>
        </p:nvSpPr>
        <p:spPr>
          <a:xfrm>
            <a:off x="179387" y="12684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Переопределенный виртуальный метод должен обладать таким же набором параметров, как и одноименный метод базового класса.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не может быть static или abstract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вызывается ближайший вариант, обнаруживаемый вверх по иерархии (многоуровневая)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1"/>
          <p:cNvSpPr txBox="1">
            <a:spLocks noGrp="1"/>
          </p:cNvSpPr>
          <p:nvPr>
            <p:ph type="body" idx="1"/>
          </p:nvPr>
        </p:nvSpPr>
        <p:spPr>
          <a:xfrm>
            <a:off x="250825" y="5492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Если не virtual переопределять нельзя</a:t>
            </a:r>
            <a:endParaRPr/>
          </a:p>
        </p:txBody>
      </p:sp>
      <p:sp>
        <p:nvSpPr>
          <p:cNvPr id="603" name="Google Shape;603;p21"/>
          <p:cNvSpPr/>
          <p:nvPr/>
        </p:nvSpPr>
        <p:spPr>
          <a:xfrm>
            <a:off x="251520" y="1412776"/>
            <a:ext cx="8424936" cy="37856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A_method() { 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A_method() { 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04" name="Google Shape;60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75" y="5373687"/>
            <a:ext cx="9091612" cy="68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5" name="Google Shape;605;p21"/>
          <p:cNvCxnSpPr/>
          <p:nvPr/>
        </p:nvCxnSpPr>
        <p:spPr>
          <a:xfrm rot="10800000" flipH="1">
            <a:off x="5435600" y="4437062"/>
            <a:ext cx="936625" cy="1079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2"/>
          <p:cNvSpPr txBox="1">
            <a:spLocks noGrp="1"/>
          </p:cNvSpPr>
          <p:nvPr>
            <p:ph type="body" idx="1"/>
          </p:nvPr>
        </p:nvSpPr>
        <p:spPr>
          <a:xfrm>
            <a:off x="69300" y="224133"/>
            <a:ext cx="9005400" cy="53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Перегрузка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методов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обеспечивает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GB" sz="3200" b="0" i="1" u="sng" dirty="0" err="1">
                <a:solidFill>
                  <a:srgbClr val="FFFF59"/>
                </a:solidFill>
                <a:latin typeface="Tahoma"/>
                <a:ea typeface="Tahoma"/>
                <a:cs typeface="Tahoma"/>
                <a:sym typeface="Tahoma"/>
              </a:rPr>
              <a:t>статический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полиморфизм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а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виртуальный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</a:t>
            </a:r>
            <a:r>
              <a:rPr lang="en-GB" sz="3200" b="0" i="1" u="sng" dirty="0" err="1">
                <a:solidFill>
                  <a:srgbClr val="FFFF59"/>
                </a:solidFill>
                <a:latin typeface="Tahoma"/>
                <a:ea typeface="Tahoma"/>
                <a:cs typeface="Tahoma"/>
                <a:sym typeface="Tahoma"/>
              </a:rPr>
              <a:t>динамический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1" i="1" u="sng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раннее</a:t>
            </a:r>
            <a:r>
              <a:rPr lang="en-GB" sz="3200" b="1" i="1" u="sng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1" i="1" u="sng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связывание</a:t>
            </a:r>
            <a:r>
              <a:rPr lang="en-GB" sz="3200" b="1" i="1" u="sng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–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адрес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функции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назначается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во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время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компиляции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и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именно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этот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адрес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используется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вызове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функции</a:t>
            </a:r>
            <a:r>
              <a:rPr lang="ru-RU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(статический)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1" i="1" u="sng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позднее</a:t>
            </a:r>
            <a:r>
              <a:rPr lang="en-GB" sz="3200" b="1" i="1" u="sng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1" i="1" u="sng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связывание</a:t>
            </a:r>
            <a:r>
              <a:rPr lang="en-GB" sz="3200" b="0" i="0" u="sng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только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методов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классов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– </a:t>
            </a:r>
            <a:r>
              <a:rPr lang="en-GB" dirty="0" err="1"/>
              <a:t>связанное</a:t>
            </a:r>
            <a:r>
              <a:rPr lang="en-GB" dirty="0"/>
              <a:t> с </a:t>
            </a:r>
            <a:r>
              <a:rPr lang="en-GB" dirty="0" err="1"/>
              <a:t>формированием</a:t>
            </a:r>
            <a:r>
              <a:rPr lang="en-GB" dirty="0"/>
              <a:t> </a:t>
            </a:r>
            <a:r>
              <a:rPr lang="en-GB" dirty="0" err="1"/>
              <a:t>кода</a:t>
            </a:r>
            <a:r>
              <a:rPr lang="en-GB" dirty="0"/>
              <a:t> 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этапе</a:t>
            </a:r>
            <a:r>
              <a:rPr lang="en-GB" dirty="0"/>
              <a:t> </a:t>
            </a:r>
            <a:r>
              <a:rPr lang="en-GB" dirty="0" err="1"/>
              <a:t>выполнения</a:t>
            </a:r>
            <a:r>
              <a:rPr lang="en-GB" dirty="0"/>
              <a:t>. </a:t>
            </a:r>
            <a:r>
              <a:rPr lang="en-GB" dirty="0" err="1"/>
              <a:t>Вызов</a:t>
            </a:r>
            <a:r>
              <a:rPr lang="en-GB" dirty="0"/>
              <a:t> </a:t>
            </a:r>
            <a:r>
              <a:rPr lang="en-GB" dirty="0" err="1"/>
              <a:t>метода</a:t>
            </a:r>
            <a:r>
              <a:rPr lang="en-GB" dirty="0"/>
              <a:t> </a:t>
            </a:r>
            <a:r>
              <a:rPr lang="en-GB" dirty="0" err="1"/>
              <a:t>происходит</a:t>
            </a:r>
            <a:r>
              <a:rPr lang="en-GB" dirty="0"/>
              <a:t> 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основании</a:t>
            </a:r>
            <a:r>
              <a:rPr lang="en-GB" dirty="0"/>
              <a:t> </a:t>
            </a:r>
            <a:r>
              <a:rPr lang="en-GB" dirty="0" err="1"/>
              <a:t>типа</a:t>
            </a:r>
            <a:r>
              <a:rPr lang="en-GB" dirty="0"/>
              <a:t> </a:t>
            </a:r>
            <a:r>
              <a:rPr lang="en-GB" dirty="0" err="1"/>
              <a:t>объекта</a:t>
            </a:r>
            <a:r>
              <a:rPr lang="en-GB" dirty="0"/>
              <a:t>, а </a:t>
            </a:r>
            <a:r>
              <a:rPr lang="en-GB" dirty="0" err="1"/>
              <a:t>не</a:t>
            </a:r>
            <a:r>
              <a:rPr lang="en-GB" dirty="0"/>
              <a:t> </a:t>
            </a:r>
            <a:r>
              <a:rPr lang="en-GB" dirty="0" err="1"/>
              <a:t>типа</a:t>
            </a:r>
            <a:r>
              <a:rPr lang="en-GB" dirty="0"/>
              <a:t> </a:t>
            </a:r>
            <a:r>
              <a:rPr lang="en-GB" dirty="0" err="1"/>
              <a:t>ссылки</a:t>
            </a:r>
            <a:r>
              <a:rPr lang="en-GB" dirty="0"/>
              <a:t> 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базовый</a:t>
            </a:r>
            <a:r>
              <a:rPr lang="en-GB" dirty="0"/>
              <a:t> </a:t>
            </a:r>
            <a:r>
              <a:rPr lang="en-GB" dirty="0" err="1"/>
              <a:t>класс</a:t>
            </a:r>
            <a:r>
              <a:rPr lang="ru-RU" dirty="0"/>
              <a:t> (динамический)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66f6eeeaa6a695f2_1"/>
          <p:cNvSpPr txBox="1">
            <a:spLocks noGrp="1"/>
          </p:cNvSpPr>
          <p:nvPr>
            <p:ph type="body" idx="1"/>
          </p:nvPr>
        </p:nvSpPr>
        <p:spPr>
          <a:xfrm>
            <a:off x="-82805" y="0"/>
            <a:ext cx="90141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lt2"/>
                </a:solidFill>
              </a:rPr>
              <a:t>Необходимые</a:t>
            </a:r>
            <a:r>
              <a:rPr lang="en-GB" dirty="0">
                <a:solidFill>
                  <a:schemeClr val="lt2"/>
                </a:solidFill>
              </a:rPr>
              <a:t> </a:t>
            </a:r>
            <a:r>
              <a:rPr lang="en-GB" dirty="0" err="1">
                <a:solidFill>
                  <a:schemeClr val="lt2"/>
                </a:solidFill>
              </a:rPr>
              <a:t>условия</a:t>
            </a:r>
            <a:r>
              <a:rPr lang="en-GB" dirty="0">
                <a:solidFill>
                  <a:schemeClr val="lt2"/>
                </a:solidFill>
              </a:rPr>
              <a:t> </a:t>
            </a:r>
            <a:r>
              <a:rPr lang="en-GB" dirty="0" err="1">
                <a:solidFill>
                  <a:schemeClr val="lt2"/>
                </a:solidFill>
              </a:rPr>
              <a:t>для</a:t>
            </a:r>
            <a:r>
              <a:rPr lang="en-GB" dirty="0">
                <a:solidFill>
                  <a:schemeClr val="lt2"/>
                </a:solidFill>
              </a:rPr>
              <a:t> </a:t>
            </a:r>
            <a:r>
              <a:rPr lang="en-GB" dirty="0" err="1">
                <a:solidFill>
                  <a:schemeClr val="lt2"/>
                </a:solidFill>
              </a:rPr>
              <a:t>реализации</a:t>
            </a:r>
            <a:r>
              <a:rPr lang="en-GB" dirty="0">
                <a:solidFill>
                  <a:schemeClr val="lt2"/>
                </a:solidFill>
              </a:rPr>
              <a:t> </a:t>
            </a:r>
            <a:r>
              <a:rPr lang="en-GB" dirty="0" err="1">
                <a:solidFill>
                  <a:schemeClr val="lt2"/>
                </a:solidFill>
              </a:rPr>
              <a:t>позднего</a:t>
            </a:r>
            <a:r>
              <a:rPr lang="en-GB" dirty="0">
                <a:solidFill>
                  <a:schemeClr val="lt2"/>
                </a:solidFill>
              </a:rPr>
              <a:t> </a:t>
            </a:r>
            <a:r>
              <a:rPr lang="en-GB" dirty="0" err="1">
                <a:solidFill>
                  <a:schemeClr val="lt2"/>
                </a:solidFill>
              </a:rPr>
              <a:t>связывания</a:t>
            </a:r>
            <a:r>
              <a:rPr lang="en-GB" dirty="0">
                <a:solidFill>
                  <a:schemeClr val="lt2"/>
                </a:solidFill>
              </a:rPr>
              <a:t>:</a:t>
            </a:r>
            <a:endParaRPr dirty="0"/>
          </a:p>
          <a:p>
            <a:pPr marL="457200" lvl="0" indent="-320040" algn="just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GB" dirty="0" err="1"/>
              <a:t>классы</a:t>
            </a:r>
            <a:r>
              <a:rPr lang="en-GB" dirty="0"/>
              <a:t> </a:t>
            </a:r>
            <a:r>
              <a:rPr lang="en-GB" dirty="0" err="1"/>
              <a:t>должны</a:t>
            </a:r>
            <a:r>
              <a:rPr lang="en-GB" dirty="0"/>
              <a:t> </a:t>
            </a:r>
            <a:r>
              <a:rPr lang="en-GB" dirty="0" err="1"/>
              <a:t>образовывать</a:t>
            </a:r>
            <a:r>
              <a:rPr lang="en-GB" dirty="0"/>
              <a:t> </a:t>
            </a:r>
            <a:r>
              <a:rPr lang="en-GB" dirty="0" err="1"/>
              <a:t>иерархию</a:t>
            </a:r>
            <a:r>
              <a:rPr lang="en-GB" dirty="0"/>
              <a:t> </a:t>
            </a:r>
            <a:r>
              <a:rPr lang="en-GB" dirty="0" err="1"/>
              <a:t>наследования</a:t>
            </a:r>
            <a:r>
              <a:rPr lang="en-GB" dirty="0"/>
              <a:t>;</a:t>
            </a:r>
            <a:endParaRPr dirty="0"/>
          </a:p>
          <a:p>
            <a:pPr marL="457200" lvl="0" indent="-320040" algn="just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GB" dirty="0"/>
              <a:t>в </a:t>
            </a:r>
            <a:r>
              <a:rPr lang="en-GB" dirty="0" err="1"/>
              <a:t>классах</a:t>
            </a:r>
            <a:r>
              <a:rPr lang="en-GB" dirty="0"/>
              <a:t> </a:t>
            </a:r>
            <a:r>
              <a:rPr lang="en-GB" dirty="0" err="1"/>
              <a:t>должны</a:t>
            </a:r>
            <a:r>
              <a:rPr lang="en-GB" dirty="0"/>
              <a:t> </a:t>
            </a:r>
            <a:r>
              <a:rPr lang="en-GB" dirty="0" err="1"/>
              <a:t>быть</a:t>
            </a:r>
            <a:r>
              <a:rPr lang="en-GB" dirty="0"/>
              <a:t> </a:t>
            </a:r>
            <a:r>
              <a:rPr lang="en-GB" dirty="0" err="1"/>
              <a:t>методы</a:t>
            </a:r>
            <a:r>
              <a:rPr lang="en-GB" dirty="0"/>
              <a:t> с </a:t>
            </a:r>
            <a:r>
              <a:rPr lang="en-GB" dirty="0" err="1"/>
              <a:t>одинаковой</a:t>
            </a:r>
            <a:r>
              <a:rPr lang="en-GB" dirty="0"/>
              <a:t> </a:t>
            </a:r>
            <a:r>
              <a:rPr lang="en-GB" dirty="0" err="1"/>
              <a:t>сигнатурой</a:t>
            </a:r>
            <a:r>
              <a:rPr lang="en-GB" dirty="0"/>
              <a:t>. </a:t>
            </a:r>
            <a:r>
              <a:rPr lang="en-GB" dirty="0" err="1"/>
              <a:t>Элементы</a:t>
            </a:r>
            <a:r>
              <a:rPr lang="en-GB" dirty="0"/>
              <a:t> (</a:t>
            </a:r>
            <a:r>
              <a:rPr lang="en-GB" dirty="0" err="1"/>
              <a:t>методы</a:t>
            </a:r>
            <a:r>
              <a:rPr lang="en-GB" dirty="0"/>
              <a:t>) </a:t>
            </a:r>
            <a:r>
              <a:rPr lang="en-GB" dirty="0" err="1"/>
              <a:t>производных</a:t>
            </a:r>
            <a:r>
              <a:rPr lang="en-GB" dirty="0"/>
              <a:t> </a:t>
            </a:r>
            <a:r>
              <a:rPr lang="en-GB" dirty="0" err="1"/>
              <a:t>классов</a:t>
            </a:r>
            <a:r>
              <a:rPr lang="en-GB" dirty="0"/>
              <a:t> </a:t>
            </a:r>
            <a:r>
              <a:rPr lang="en-GB" dirty="0" err="1"/>
              <a:t>должны</a:t>
            </a:r>
            <a:r>
              <a:rPr lang="en-GB" dirty="0"/>
              <a:t> </a:t>
            </a:r>
            <a:r>
              <a:rPr lang="en-GB" dirty="0" err="1"/>
              <a:t>перекрывать</a:t>
            </a:r>
            <a:r>
              <a:rPr lang="en-GB" dirty="0"/>
              <a:t> (override) </a:t>
            </a:r>
            <a:r>
              <a:rPr lang="en-GB" dirty="0" err="1"/>
              <a:t>соответствующие</a:t>
            </a:r>
            <a:r>
              <a:rPr lang="en-GB" dirty="0"/>
              <a:t> </a:t>
            </a:r>
            <a:r>
              <a:rPr lang="en-GB" dirty="0" err="1"/>
              <a:t>элементы</a:t>
            </a:r>
            <a:r>
              <a:rPr lang="en-GB" dirty="0"/>
              <a:t> (</a:t>
            </a:r>
            <a:r>
              <a:rPr lang="en-GB" dirty="0" err="1"/>
              <a:t>методы</a:t>
            </a:r>
            <a:r>
              <a:rPr lang="en-GB" dirty="0"/>
              <a:t>) </a:t>
            </a:r>
            <a:r>
              <a:rPr lang="en-GB" dirty="0" err="1"/>
              <a:t>базовых</a:t>
            </a:r>
            <a:r>
              <a:rPr lang="en-GB" dirty="0"/>
              <a:t> </a:t>
            </a:r>
            <a:r>
              <a:rPr lang="en-GB" dirty="0" err="1"/>
              <a:t>классов</a:t>
            </a:r>
            <a:r>
              <a:rPr lang="en-GB" dirty="0"/>
              <a:t>;</a:t>
            </a:r>
            <a:endParaRPr dirty="0"/>
          </a:p>
          <a:p>
            <a:pPr marL="457200" lvl="0" indent="-320040" algn="just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GB" dirty="0" err="1"/>
              <a:t>элементы</a:t>
            </a:r>
            <a:r>
              <a:rPr lang="en-GB" dirty="0"/>
              <a:t> (</a:t>
            </a:r>
            <a:r>
              <a:rPr lang="en-GB" dirty="0" err="1"/>
              <a:t>методы</a:t>
            </a:r>
            <a:r>
              <a:rPr lang="en-GB" dirty="0"/>
              <a:t>) </a:t>
            </a:r>
            <a:r>
              <a:rPr lang="en-GB" dirty="0" err="1"/>
              <a:t>класса</a:t>
            </a:r>
            <a:r>
              <a:rPr lang="en-GB" dirty="0"/>
              <a:t> </a:t>
            </a:r>
            <a:r>
              <a:rPr lang="en-GB" dirty="0" err="1"/>
              <a:t>должны</a:t>
            </a:r>
            <a:r>
              <a:rPr lang="en-GB" dirty="0"/>
              <a:t> </a:t>
            </a:r>
            <a:r>
              <a:rPr lang="en-GB" dirty="0" err="1"/>
              <a:t>быть</a:t>
            </a:r>
            <a:r>
              <a:rPr lang="en-GB" dirty="0"/>
              <a:t> </a:t>
            </a:r>
            <a:r>
              <a:rPr lang="en-GB" dirty="0" err="1"/>
              <a:t>виртуальными</a:t>
            </a:r>
            <a:r>
              <a:rPr lang="en-GB" dirty="0"/>
              <a:t>, </a:t>
            </a:r>
            <a:r>
              <a:rPr lang="en-GB" dirty="0" err="1"/>
              <a:t>то</a:t>
            </a:r>
            <a:r>
              <a:rPr lang="en-GB" dirty="0"/>
              <a:t> </a:t>
            </a:r>
            <a:r>
              <a:rPr lang="en-GB" dirty="0" err="1"/>
              <a:t>есть</a:t>
            </a:r>
            <a:r>
              <a:rPr lang="en-GB" dirty="0"/>
              <a:t> </a:t>
            </a:r>
            <a:r>
              <a:rPr lang="en-GB" dirty="0" err="1"/>
              <a:t>должны</a:t>
            </a:r>
            <a:r>
              <a:rPr lang="en-GB" dirty="0"/>
              <a:t> </a:t>
            </a:r>
            <a:r>
              <a:rPr lang="en-GB" dirty="0" err="1"/>
              <a:t>быть</a:t>
            </a:r>
            <a:r>
              <a:rPr lang="en-GB" dirty="0"/>
              <a:t> </a:t>
            </a:r>
            <a:r>
              <a:rPr lang="en-GB" dirty="0" err="1"/>
              <a:t>обозначены</a:t>
            </a:r>
            <a:r>
              <a:rPr lang="en-GB" dirty="0"/>
              <a:t> </a:t>
            </a:r>
            <a:r>
              <a:rPr lang="en-GB" dirty="0" err="1"/>
              <a:t>ключевыми</a:t>
            </a:r>
            <a:r>
              <a:rPr lang="en-GB" dirty="0"/>
              <a:t> </a:t>
            </a:r>
            <a:r>
              <a:rPr lang="en-GB" dirty="0" err="1"/>
              <a:t>словами</a:t>
            </a:r>
            <a:r>
              <a:rPr lang="en-GB" dirty="0"/>
              <a:t> virtual, override.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631" name="Google Shape;631;p24"/>
          <p:cNvGraphicFramePr/>
          <p:nvPr/>
        </p:nvGraphicFramePr>
        <p:xfrm>
          <a:off x="357187" y="1571625"/>
          <a:ext cx="8501050" cy="4141750"/>
        </p:xfrm>
        <a:graphic>
          <a:graphicData uri="http://schemas.openxmlformats.org/drawingml/2006/table">
            <a:tbl>
              <a:tblPr>
                <a:noFill/>
                <a:tableStyleId>{7CDC66D4-3AB9-42CA-9BE6-73072C3D24A8}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5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Tahoma"/>
                        <a:buNone/>
                      </a:pPr>
                      <a:endParaRPr sz="2800" b="1" i="0" u="none" strike="noStrike" cap="none">
                        <a:solidFill>
                          <a:srgbClr val="2D2E3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5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D2E36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GB" sz="2800" b="1" i="0" u="none" strike="noStrike" cap="none">
                          <a:solidFill>
                            <a:srgbClr val="2D2E3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Тип</a:t>
                      </a:r>
                      <a:br>
                        <a:rPr lang="en-GB" sz="2800" b="1" i="0" u="none" strike="noStrike" cap="none">
                          <a:solidFill>
                            <a:srgbClr val="2D2E3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GB" sz="2800" b="1" i="0" u="none" strike="noStrike" cap="none">
                          <a:solidFill>
                            <a:srgbClr val="2D2E3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связывания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39639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9639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9639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449262" algn="just" rtl="0">
                        <a:lnSpc>
                          <a:spcPct val="5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Tahoma"/>
                        <a:buNone/>
                      </a:pPr>
                      <a:endParaRPr sz="2800" b="1" i="0" u="none" strike="noStrike" cap="none">
                        <a:solidFill>
                          <a:srgbClr val="2D2E3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449262" algn="just" rtl="0">
                        <a:lnSpc>
                          <a:spcPct val="5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D2E36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GB" sz="2800" b="1" i="0" u="none" strike="noStrike" cap="none">
                          <a:solidFill>
                            <a:srgbClr val="2D2E3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Достоинства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9639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9639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449262" algn="just" rtl="0">
                        <a:lnSpc>
                          <a:spcPct val="5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Tahoma"/>
                        <a:buNone/>
                      </a:pPr>
                      <a:endParaRPr sz="2800" b="1" i="0" u="none" strike="noStrike" cap="none">
                        <a:solidFill>
                          <a:srgbClr val="2D2E3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449262" algn="just" rtl="0">
                        <a:lnSpc>
                          <a:spcPct val="5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D2E36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GB" sz="2800" b="1" i="0" u="none" strike="noStrike" cap="none">
                          <a:solidFill>
                            <a:srgbClr val="2D2E3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Недостатки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9639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9639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9639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2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5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Tahoma"/>
                        <a:buNone/>
                      </a:pPr>
                      <a:endParaRPr sz="2800" b="0" i="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just" rtl="0">
                        <a:lnSpc>
                          <a:spcPct val="5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GB" sz="28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Ранее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39639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9639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5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GB" sz="28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высокое быстродействие получаемых выполнимых программ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9639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5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GB" sz="28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снижение гибкости программ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9639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9639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32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5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Tahoma"/>
                        <a:buNone/>
                      </a:pPr>
                      <a:endParaRPr sz="2800" b="0" i="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just" rtl="0">
                        <a:lnSpc>
                          <a:spcPct val="5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GB" sz="28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Позднее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39639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9639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5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GB" sz="28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высокая гибкость выполняемой программы,  возможность реакции на события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9639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5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GB" sz="28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относительно низкое быстродействие программы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9639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9639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C#9</a:t>
            </a:r>
            <a:endParaRPr/>
          </a:p>
        </p:txBody>
      </p:sp>
      <p:sp>
        <p:nvSpPr>
          <p:cNvPr id="637" name="Google Shape;637;p25"/>
          <p:cNvSpPr txBox="1">
            <a:spLocks noGrp="1"/>
          </p:cNvSpPr>
          <p:nvPr>
            <p:ph type="body" idx="1"/>
          </p:nvPr>
        </p:nvSpPr>
        <p:spPr>
          <a:xfrm>
            <a:off x="282575" y="8159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006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Начиная с версии C# 9.0, методы override поддерживают ковариантные типы возвращаемых значений. В частности, тип возвращаемого значения метода override может быть производным от типа возвращаемого значения соответствующего базового метода. В C# 8.0 и более ранних версий типы возвращаемых значений метода override и переопределенного базового метода должны быть одинаковыми</a:t>
            </a:r>
            <a:endParaRPr/>
          </a:p>
          <a:p>
            <a:pPr marL="342900" marR="0" lvl="0" indent="-20066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6f6eeeaa6a695f2_6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4" name="Google Shape;644;g66f6eeeaa6a695f2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985" y="0"/>
            <a:ext cx="40440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g66f6eeeaa6a695f2_6"/>
          <p:cNvSpPr txBox="1">
            <a:spLocks noGrp="1"/>
          </p:cNvSpPr>
          <p:nvPr>
            <p:ph type="title" idx="4294967295"/>
          </p:nvPr>
        </p:nvSpPr>
        <p:spPr>
          <a:xfrm>
            <a:off x="3464893" y="228600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C#9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Бесплодные (запечатанные) классы</a:t>
            </a:r>
            <a:endParaRPr/>
          </a:p>
        </p:txBody>
      </p:sp>
      <p:sp>
        <p:nvSpPr>
          <p:cNvPr id="651" name="Google Shape;651;p2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класс, от которого наследовать запрещается</a:t>
            </a:r>
            <a:endParaRPr/>
          </a:p>
        </p:txBody>
      </p:sp>
      <p:pic>
        <p:nvPicPr>
          <p:cNvPr id="652" name="Google Shape;65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375" y="2571750"/>
            <a:ext cx="5719762" cy="4010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3" name="Google Shape;653;p26"/>
          <p:cNvCxnSpPr/>
          <p:nvPr/>
        </p:nvCxnSpPr>
        <p:spPr>
          <a:xfrm>
            <a:off x="785812" y="4214812"/>
            <a:ext cx="2786062" cy="1587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Роль наследования</a:t>
            </a:r>
            <a:endParaRPr/>
          </a:p>
        </p:txBody>
      </p:sp>
      <p:sp>
        <p:nvSpPr>
          <p:cNvPr id="424" name="Google Shape;424;p3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формирует иерархию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поощряет повторное использование кода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7"/>
          <p:cNvSpPr txBox="1"/>
          <p:nvPr/>
        </p:nvSpPr>
        <p:spPr>
          <a:xfrm>
            <a:off x="193675" y="1266825"/>
            <a:ext cx="8983662" cy="3786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10;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= 20;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Sum() {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+ y;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ColorPoint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GB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color = 78;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sealed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Sum() {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* y* color;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sp>
        <p:nvSpPr>
          <p:cNvPr id="659" name="Google Shape;659;p27"/>
          <p:cNvSpPr txBox="1">
            <a:spLocks noGrp="1"/>
          </p:cNvSpPr>
          <p:nvPr>
            <p:ph type="body" idx="1"/>
          </p:nvPr>
        </p:nvSpPr>
        <p:spPr>
          <a:xfrm>
            <a:off x="376237" y="5873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Запрет переопределения методов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1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1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1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1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1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1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1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</a:t>
            </a:r>
            <a:r>
              <a:rPr lang="en-GB"/>
              <a:t>можем</a:t>
            </a: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переопределить метод Sum в классе, унаследованном от ColorPoint.</a:t>
            </a:r>
            <a:endParaRPr sz="3200" b="1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1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60" name="Google Shape;660;p27"/>
          <p:cNvCxnSpPr/>
          <p:nvPr/>
        </p:nvCxnSpPr>
        <p:spPr>
          <a:xfrm>
            <a:off x="2933700" y="4508500"/>
            <a:ext cx="3425825" cy="1587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61" name="Google Shape;661;p27"/>
          <p:cNvSpPr txBox="1"/>
          <p:nvPr/>
        </p:nvSpPr>
        <p:spPr>
          <a:xfrm>
            <a:off x="4527549" y="4583113"/>
            <a:ext cx="45720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метод в незапечатанном классе является запечатанным</a:t>
            </a:r>
            <a:endParaRPr/>
          </a:p>
        </p:txBody>
      </p:sp>
      <p:cxnSp>
        <p:nvCxnSpPr>
          <p:cNvPr id="662" name="Google Shape;662;p27"/>
          <p:cNvCxnSpPr>
            <a:cxnSpLocks/>
            <a:stCxn id="661" idx="0"/>
          </p:cNvCxnSpPr>
          <p:nvPr/>
        </p:nvCxnSpPr>
        <p:spPr>
          <a:xfrm flipH="1" flipV="1">
            <a:off x="6350001" y="4365627"/>
            <a:ext cx="463548" cy="217486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9"/>
          <p:cNvSpPr txBox="1"/>
          <p:nvPr/>
        </p:nvSpPr>
        <p:spPr>
          <a:xfrm>
            <a:off x="395287" y="836612"/>
            <a:ext cx="7399337" cy="41544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work();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Employee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work()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GB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sp>
        <p:nvSpPr>
          <p:cNvPr id="668" name="Google Shape;668;p29"/>
          <p:cNvSpPr txBox="1">
            <a:spLocks noGrp="1"/>
          </p:cNvSpPr>
          <p:nvPr>
            <p:ph type="body" idx="1"/>
          </p:nvPr>
        </p:nvSpPr>
        <p:spPr>
          <a:xfrm>
            <a:off x="603250" y="285750"/>
            <a:ext cx="8540750" cy="4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69" name="Google Shape;669;p29"/>
          <p:cNvCxnSpPr/>
          <p:nvPr/>
        </p:nvCxnSpPr>
        <p:spPr>
          <a:xfrm>
            <a:off x="3635375" y="1989137"/>
            <a:ext cx="1512887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70" name="Google Shape;670;p29"/>
          <p:cNvCxnSpPr/>
          <p:nvPr/>
        </p:nvCxnSpPr>
        <p:spPr>
          <a:xfrm>
            <a:off x="3635375" y="3500437"/>
            <a:ext cx="1512887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71" name="Google Shape;671;p29"/>
          <p:cNvSpPr txBox="1"/>
          <p:nvPr/>
        </p:nvSpPr>
        <p:spPr>
          <a:xfrm>
            <a:off x="5416550" y="-6350"/>
            <a:ext cx="3802062" cy="12303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GB" sz="1800" b="1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абстрактный метод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Определяет  полиморфный интерфейс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имеют никакой реализации</a:t>
            </a:r>
            <a:endParaRPr/>
          </a:p>
        </p:txBody>
      </p:sp>
      <p:cxnSp>
        <p:nvCxnSpPr>
          <p:cNvPr id="672" name="Google Shape;672;p29"/>
          <p:cNvCxnSpPr/>
          <p:nvPr/>
        </p:nvCxnSpPr>
        <p:spPr>
          <a:xfrm flipH="1">
            <a:off x="4873625" y="1196975"/>
            <a:ext cx="850900" cy="431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73" name="Google Shape;673;p29"/>
          <p:cNvSpPr txBox="1"/>
          <p:nvPr/>
        </p:nvSpPr>
        <p:spPr>
          <a:xfrm>
            <a:off x="3897312" y="4238625"/>
            <a:ext cx="5246687" cy="1939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rPr lang="en-GB" sz="24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производный класс обязан переопределить и реализовать все абстрактные методы и свойства, которые имеются в базовом абстрактном классе</a:t>
            </a:r>
            <a:endParaRPr/>
          </a:p>
        </p:txBody>
      </p:sp>
      <p:cxnSp>
        <p:nvCxnSpPr>
          <p:cNvPr id="674" name="Google Shape;674;p29"/>
          <p:cNvCxnSpPr/>
          <p:nvPr/>
        </p:nvCxnSpPr>
        <p:spPr>
          <a:xfrm rot="10800000">
            <a:off x="4716462" y="3644900"/>
            <a:ext cx="719137" cy="57626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Абстрактные классы</a:t>
            </a:r>
            <a:endParaRPr/>
          </a:p>
        </p:txBody>
      </p:sp>
      <p:sp>
        <p:nvSpPr>
          <p:cNvPr id="680" name="Google Shape;680;p28"/>
          <p:cNvSpPr txBox="1">
            <a:spLocks noGrp="1"/>
          </p:cNvSpPr>
          <p:nvPr>
            <p:ph type="body" idx="1"/>
          </p:nvPr>
        </p:nvSpPr>
        <p:spPr>
          <a:xfrm>
            <a:off x="395287" y="13779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Служит только для порождения потомков - предоставляют базовый функционал для классов-наследников.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Задает интерфейс для всей иерархии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Может содержать и полностью определенные методы, переменные, конструкторы, свойства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Создавать объект абстрактного класса нельзя!!!!!!! (ссылку можно)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0"/>
          <p:cNvSpPr txBox="1">
            <a:spLocks noGrp="1"/>
          </p:cNvSpPr>
          <p:nvPr>
            <p:ph type="body" idx="1"/>
          </p:nvPr>
        </p:nvSpPr>
        <p:spPr>
          <a:xfrm>
            <a:off x="323850" y="1889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если класс имеет хотя бы одно абстрактное свойство или метод, то он должен быть определен как абстрактный.</a:t>
            </a:r>
            <a:endParaRPr/>
          </a:p>
        </p:txBody>
      </p:sp>
      <p:sp>
        <p:nvSpPr>
          <p:cNvPr id="686" name="Google Shape;686;p30"/>
          <p:cNvSpPr txBox="1"/>
          <p:nvPr/>
        </p:nvSpPr>
        <p:spPr>
          <a:xfrm>
            <a:off x="323850" y="1989137"/>
            <a:ext cx="8820150" cy="15700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work();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pic>
        <p:nvPicPr>
          <p:cNvPr id="687" name="Google Shape;68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6887" y="4146550"/>
            <a:ext cx="8647112" cy="1216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8" name="Google Shape;688;p30"/>
          <p:cNvCxnSpPr/>
          <p:nvPr/>
        </p:nvCxnSpPr>
        <p:spPr>
          <a:xfrm rot="10800000" flipH="1">
            <a:off x="3297237" y="3213100"/>
            <a:ext cx="1922462" cy="31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89" name="Google Shape;689;p30"/>
          <p:cNvCxnSpPr/>
          <p:nvPr/>
        </p:nvCxnSpPr>
        <p:spPr>
          <a:xfrm rot="10800000" flipH="1">
            <a:off x="5940425" y="3068637"/>
            <a:ext cx="576262" cy="136842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5" name="Google Shape;695;g7c317897f2106ee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342" y="0"/>
            <a:ext cx="539495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g7c317897f2106ee1_0"/>
          <p:cNvSpPr txBox="1"/>
          <p:nvPr/>
        </p:nvSpPr>
        <p:spPr>
          <a:xfrm>
            <a:off x="4702425" y="3938750"/>
            <a:ext cx="44415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highlight>
                  <a:srgbClr val="000000"/>
                </a:highlight>
              </a:rPr>
              <a:t>производные классы должны в своих конструкторах вызвать этот конструктор.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697" name="Google Shape;697;g7c317897f2106ee1_0"/>
          <p:cNvSpPr txBox="1"/>
          <p:nvPr/>
        </p:nvSpPr>
        <p:spPr>
          <a:xfrm>
            <a:off x="6292762" y="289603"/>
            <a:ext cx="30000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28829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700"/>
              <a:buChar char="►"/>
            </a:pPr>
            <a:r>
              <a:rPr lang="en-GB" sz="17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Конструктор в абстрактном классе </a:t>
            </a:r>
            <a:endParaRPr sz="17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c317897f2106ee1_10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абстрактными могут быть: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Методы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Свойства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Индексаторы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События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не должны иметь модификатор private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7c317897f2106ee1_15"/>
          <p:cNvSpPr txBox="1">
            <a:spLocks noGrp="1"/>
          </p:cNvSpPr>
          <p:nvPr>
            <p:ph type="body" idx="1"/>
          </p:nvPr>
        </p:nvSpPr>
        <p:spPr>
          <a:xfrm>
            <a:off x="301625" y="-25275"/>
            <a:ext cx="8540700" cy="66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Абстрактные свойства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710" name="Google Shape;710;g7c317897f2106ee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99" y="641943"/>
            <a:ext cx="6105525" cy="61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g7c317897f2106ee1_15"/>
          <p:cNvSpPr txBox="1"/>
          <p:nvPr/>
        </p:nvSpPr>
        <p:spPr>
          <a:xfrm>
            <a:off x="5162238" y="1891550"/>
            <a:ext cx="41439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highlight>
                  <a:srgbClr val="000000"/>
                </a:highlight>
              </a:rPr>
              <a:t>похоже на определение автосвойств но это не автосвойство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712" name="Google Shape;712;g7c317897f2106ee1_15"/>
          <p:cNvSpPr txBox="1"/>
          <p:nvPr/>
        </p:nvSpPr>
        <p:spPr>
          <a:xfrm>
            <a:off x="4291650" y="4283107"/>
            <a:ext cx="50145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highlight>
                  <a:srgbClr val="000000"/>
                </a:highlight>
              </a:rPr>
              <a:t>можем переопределить это свойство, сделав его полноценным свойством (как в классе Ship), либо же сделав его автоматическим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7c317897f2106ee1_25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63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Отказ от реализации абстрактных членов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719" name="Google Shape;719;g7c317897f2106ee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9400"/>
            <a:ext cx="6680174" cy="5250875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g7c317897f2106ee1_25"/>
          <p:cNvSpPr txBox="1"/>
          <p:nvPr/>
        </p:nvSpPr>
        <p:spPr>
          <a:xfrm>
            <a:off x="4572000" y="3235050"/>
            <a:ext cx="4270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highlight>
                  <a:srgbClr val="000000"/>
                </a:highlight>
              </a:rPr>
              <a:t>производный класс также должен быть определен как абстрактный:</a:t>
            </a:r>
            <a:endParaRPr sz="20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1"/>
          <p:cNvSpPr txBox="1">
            <a:spLocks noGrp="1"/>
          </p:cNvSpPr>
          <p:nvPr>
            <p:ph type="title"/>
          </p:nvPr>
        </p:nvSpPr>
        <p:spPr>
          <a:xfrm>
            <a:off x="301625" y="573087"/>
            <a:ext cx="854075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Свойства abstract методов</a:t>
            </a:r>
            <a:endParaRPr/>
          </a:p>
        </p:txBody>
      </p:sp>
      <p:sp>
        <p:nvSpPr>
          <p:cNvPr id="726" name="Google Shape;726;p31"/>
          <p:cNvSpPr txBox="1">
            <a:spLocks noGrp="1"/>
          </p:cNvSpPr>
          <p:nvPr>
            <p:ph type="body" idx="1"/>
          </p:nvPr>
        </p:nvSpPr>
        <p:spPr>
          <a:xfrm>
            <a:off x="301625" y="13970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абстрактные методы автоматически виртуальные (virtual не ставится)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абстрактные методы не используются со static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3" name="Google Shape;733;p3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А.К. может быть параметром метода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 полиморфные методы</a:t>
            </a:r>
            <a:endParaRPr/>
          </a:p>
        </p:txBody>
      </p:sp>
      <p:pic>
        <p:nvPicPr>
          <p:cNvPr id="734" name="Google Shape;73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187" y="3287712"/>
            <a:ext cx="7937500" cy="2811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1" name="Google Shape;431;p4"/>
          <p:cNvSpPr txBox="1"/>
          <p:nvPr/>
        </p:nvSpPr>
        <p:spPr>
          <a:xfrm>
            <a:off x="142875" y="333375"/>
            <a:ext cx="8858250" cy="62468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_firstName;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_lastName;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FirstName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_firstName;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_firstName =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LastName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_lastName;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_lastName =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GB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sp>
        <p:nvSpPr>
          <p:cNvPr id="432" name="Google Shape;432;p4"/>
          <p:cNvSpPr txBox="1"/>
          <p:nvPr/>
        </p:nvSpPr>
        <p:spPr>
          <a:xfrm>
            <a:off x="4284662" y="5013325"/>
            <a:ext cx="3973512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GB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базовый класс или суперкласс </a:t>
            </a:r>
            <a:endParaRPr/>
          </a:p>
        </p:txBody>
      </p:sp>
      <p:cxnSp>
        <p:nvCxnSpPr>
          <p:cNvPr id="433" name="Google Shape;433;p4"/>
          <p:cNvCxnSpPr/>
          <p:nvPr/>
        </p:nvCxnSpPr>
        <p:spPr>
          <a:xfrm flipH="1">
            <a:off x="3541712" y="5229225"/>
            <a:ext cx="525462" cy="1539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301625" y="-100012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Интерфейсы</a:t>
            </a:r>
            <a:endParaRPr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Задается набор  абстрактных методов, свойств, событий  и индексаторов, которые должны быть реализованы в производных классах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1" name="Google Shape;741;p33"/>
          <p:cNvSpPr txBox="1"/>
          <p:nvPr/>
        </p:nvSpPr>
        <p:spPr>
          <a:xfrm>
            <a:off x="611187" y="949325"/>
            <a:ext cx="6840537" cy="7080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позволяют определить требования к реализации (контракт)</a:t>
            </a:r>
            <a:endParaRPr/>
          </a:p>
        </p:txBody>
      </p:sp>
      <p:sp>
        <p:nvSpPr>
          <p:cNvPr id="742" name="Google Shape;742;p33"/>
          <p:cNvSpPr/>
          <p:nvPr/>
        </p:nvSpPr>
        <p:spPr>
          <a:xfrm>
            <a:off x="467544" y="3717032"/>
            <a:ext cx="8676456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[атрибуты]   [спецификаторы]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Iимя_интерфейса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 : предки]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Тело интерфейса[; ]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3" name="Google Shape;743;p33"/>
          <p:cNvSpPr/>
          <p:nvPr/>
        </p:nvSpPr>
        <p:spPr>
          <a:xfrm>
            <a:off x="301625" y="4076700"/>
            <a:ext cx="2325687" cy="4699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4"/>
          <p:cNvSpPr txBox="1">
            <a:spLocks noGrp="1"/>
          </p:cNvSpPr>
          <p:nvPr>
            <p:ph type="title"/>
          </p:nvPr>
        </p:nvSpPr>
        <p:spPr>
          <a:xfrm>
            <a:off x="250825" y="26035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750" name="Google Shape;750;p34"/>
          <p:cNvGraphicFramePr/>
          <p:nvPr>
            <p:extLst>
              <p:ext uri="{D42A27DB-BD31-4B8C-83A1-F6EECF244321}">
                <p14:modId xmlns:p14="http://schemas.microsoft.com/office/powerpoint/2010/main" val="4269299217"/>
              </p:ext>
            </p:extLst>
          </p:nvPr>
        </p:nvGraphicFramePr>
        <p:xfrm>
          <a:off x="352450" y="64750"/>
          <a:ext cx="8540725" cy="6793250"/>
        </p:xfrm>
        <a:graphic>
          <a:graphicData uri="http://schemas.openxmlformats.org/drawingml/2006/table">
            <a:tbl>
              <a:tblPr>
                <a:noFill/>
                <a:tableStyleId>{7CDC66D4-3AB9-42CA-9BE6-73072C3D24A8}</a:tableStyleId>
              </a:tblPr>
              <a:tblGrid>
                <a:gridCol w="194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1" i="0" u="none" strike="noStrike" cap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Свойства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1" i="0" u="none" strike="noStrike" cap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Интерфейс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 strike="noStrike" cap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 может содержать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 strike="noStrike" cap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 статические поля, операции, конструкторы, деструкторы,  типы,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 strike="noStrike" cap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может содержать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 strike="noStrike" cap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абстрактные методы, обобщения свойства и индексаторы, а также события, делегаты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 strike="noStrike" cap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Default методы,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 strike="noStrike" cap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Статические поля, методы (с реализацией)  и константы (с С# 8.0)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4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 strike="noStrike" cap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Доступность методов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1" i="0" u="none" strike="noStrike" cap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publiс  по умолчанию (не указывается 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 strike="noStrike" cap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(при переопределении тоже public) Могут быть private и protected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 strike="noStrike" cap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наследуются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 strike="noStrike" cap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С# поддерживается одиночное наследование для классов и множественное — для интерфейсов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 strike="noStrike" cap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(при реализации интерфейса нужно обеспечить точное совпадение)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 strike="noStrike" cap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Сначала всегда указывается имя базового класса, затем указывается интерфейс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 strike="noStrike" cap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Расширение интерфейса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 strike="noStrike" cap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Интерфейс наследуется интерфейсом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 strike="noStrike" cap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Имена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 strike="noStrike" cap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 </a:t>
                      </a:r>
                      <a:r>
                        <a:rPr lang="en-GB" sz="2000" b="0" i="0" u="none" strike="noStrike" cap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прописной</a:t>
                      </a:r>
                      <a:r>
                        <a:rPr lang="en-GB" sz="2000" b="0" i="0" u="none" strike="noStrike" cap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GB" sz="2000" b="0" i="0" u="none" strike="noStrike" cap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буквы</a:t>
                      </a:r>
                      <a:r>
                        <a:rPr lang="en-GB" sz="2000" b="0" i="0" u="none" strike="noStrike" cap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I (</a:t>
                      </a:r>
                      <a:r>
                        <a:rPr lang="en-GB" sz="2000" b="0" i="0" u="none" strike="noStrike" cap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</a:t>
                      </a:r>
                      <a:r>
                        <a:rPr lang="en-GB" sz="2000" b="0" i="0" u="none" strike="noStrike" cap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GB" sz="2000" b="0" i="0" u="none" strike="noStrike" cap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обязательно</a:t>
                      </a:r>
                      <a:r>
                        <a:rPr lang="en-GB" sz="2000" b="0" i="0" u="none" strike="noStrike" cap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)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6"/>
          <p:cNvSpPr txBox="1">
            <a:spLocks noGrp="1"/>
          </p:cNvSpPr>
          <p:nvPr>
            <p:ph type="body" idx="1"/>
          </p:nvPr>
        </p:nvSpPr>
        <p:spPr>
          <a:xfrm>
            <a:off x="301625" y="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Интерфейс или класс может наследовать свойства нескольких интерфейсов, в этом случае предки перечисляются через запятую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64" name="Google Shape;76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6375" y="1916112"/>
            <a:ext cx="6524625" cy="4856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Реализация интерфейсов</a:t>
            </a:r>
            <a:endParaRPr/>
          </a:p>
        </p:txBody>
      </p:sp>
      <p:sp>
        <p:nvSpPr>
          <p:cNvPr id="770" name="Google Shape;770;p3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71" name="Google Shape;77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750" y="1000125"/>
            <a:ext cx="5510212" cy="5572125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37"/>
          <p:cNvSpPr txBox="1"/>
          <p:nvPr/>
        </p:nvSpPr>
        <p:spPr>
          <a:xfrm>
            <a:off x="1428750" y="1000125"/>
            <a:ext cx="3429000" cy="1428750"/>
          </a:xfrm>
          <a:prstGeom prst="rect">
            <a:avLst/>
          </a:prstGeom>
          <a:solidFill>
            <a:srgbClr val="FF0000">
              <a:alpha val="9803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3" name="Google Shape;773;p37"/>
          <p:cNvSpPr txBox="1"/>
          <p:nvPr/>
        </p:nvSpPr>
        <p:spPr>
          <a:xfrm>
            <a:off x="1643062" y="2286000"/>
            <a:ext cx="5286375" cy="3286125"/>
          </a:xfrm>
          <a:prstGeom prst="rect">
            <a:avLst/>
          </a:prstGeom>
          <a:solidFill>
            <a:srgbClr val="FF0000">
              <a:alpha val="9803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74" name="Google Shape;774;p37"/>
          <p:cNvCxnSpPr/>
          <p:nvPr/>
        </p:nvCxnSpPr>
        <p:spPr>
          <a:xfrm>
            <a:off x="2143125" y="3071812"/>
            <a:ext cx="1714500" cy="1587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5" name="Google Shape;775;p37"/>
          <p:cNvCxnSpPr/>
          <p:nvPr/>
        </p:nvCxnSpPr>
        <p:spPr>
          <a:xfrm>
            <a:off x="2214562" y="3857625"/>
            <a:ext cx="857250" cy="1587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6" name="Google Shape;776;p37"/>
          <p:cNvCxnSpPr/>
          <p:nvPr/>
        </p:nvCxnSpPr>
        <p:spPr>
          <a:xfrm>
            <a:off x="2214562" y="1643062"/>
            <a:ext cx="857250" cy="1587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77" name="Google Shape;777;p37"/>
          <p:cNvSpPr txBox="1"/>
          <p:nvPr/>
        </p:nvSpPr>
        <p:spPr>
          <a:xfrm>
            <a:off x="301625" y="2822575"/>
            <a:ext cx="1341437" cy="9223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можно указать доступ</a:t>
            </a:r>
            <a:endParaRPr/>
          </a:p>
        </p:txBody>
      </p:sp>
      <p:cxnSp>
        <p:nvCxnSpPr>
          <p:cNvPr id="778" name="Google Shape;778;p37"/>
          <p:cNvCxnSpPr/>
          <p:nvPr/>
        </p:nvCxnSpPr>
        <p:spPr>
          <a:xfrm rot="10800000" flipH="1">
            <a:off x="1643062" y="3071812"/>
            <a:ext cx="500062" cy="21272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66f6eeeaa6a695f2_13"/>
          <p:cNvSpPr txBox="1">
            <a:spLocks noGrp="1"/>
          </p:cNvSpPr>
          <p:nvPr>
            <p:ph type="body" idx="1"/>
          </p:nvPr>
        </p:nvSpPr>
        <p:spPr>
          <a:xfrm>
            <a:off x="0" y="114825"/>
            <a:ext cx="9531900" cy="138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dirty="0" err="1"/>
              <a:t>Начиная</a:t>
            </a:r>
            <a:r>
              <a:rPr lang="en-GB" dirty="0"/>
              <a:t> с </a:t>
            </a:r>
            <a:r>
              <a:rPr lang="en-GB" dirty="0" err="1"/>
              <a:t>версии</a:t>
            </a:r>
            <a:r>
              <a:rPr lang="en-GB" dirty="0"/>
              <a:t> C# 8.0 </a:t>
            </a:r>
            <a:r>
              <a:rPr lang="en-GB" dirty="0" err="1"/>
              <a:t>интерфейсы</a:t>
            </a:r>
            <a:r>
              <a:rPr lang="en-GB" dirty="0"/>
              <a:t> </a:t>
            </a:r>
            <a:r>
              <a:rPr lang="en-GB" dirty="0" err="1"/>
              <a:t>поддерживают</a:t>
            </a:r>
            <a:r>
              <a:rPr lang="en-GB" dirty="0"/>
              <a:t> </a:t>
            </a:r>
            <a:r>
              <a:rPr lang="en-GB" dirty="0" err="1"/>
              <a:t>реализацию</a:t>
            </a:r>
            <a:r>
              <a:rPr lang="en-GB" dirty="0"/>
              <a:t> </a:t>
            </a:r>
            <a:r>
              <a:rPr lang="en-GB" dirty="0" err="1"/>
              <a:t>методов</a:t>
            </a:r>
            <a:r>
              <a:rPr lang="en-GB" dirty="0"/>
              <a:t> и </a:t>
            </a:r>
            <a:r>
              <a:rPr lang="en-GB" dirty="0" err="1"/>
              <a:t>свойств</a:t>
            </a:r>
            <a:r>
              <a:rPr lang="en-GB" dirty="0"/>
              <a:t> </a:t>
            </a:r>
            <a:r>
              <a:rPr lang="en-GB" dirty="0" err="1"/>
              <a:t>по</a:t>
            </a:r>
            <a:r>
              <a:rPr lang="en-GB" dirty="0"/>
              <a:t> </a:t>
            </a:r>
            <a:r>
              <a:rPr lang="en-GB" dirty="0" err="1"/>
              <a:t>умолчанию</a:t>
            </a:r>
            <a:r>
              <a:rPr lang="en-GB" dirty="0"/>
              <a:t>. </a:t>
            </a:r>
            <a:endParaRPr dirty="0"/>
          </a:p>
        </p:txBody>
      </p:sp>
      <p:pic>
        <p:nvPicPr>
          <p:cNvPr id="785" name="Google Shape;785;g66f6eeeaa6a695f2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19" y="1668560"/>
            <a:ext cx="8316316" cy="4566643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g66f6eeeaa6a695f2_13"/>
          <p:cNvSpPr txBox="1"/>
          <p:nvPr/>
        </p:nvSpPr>
        <p:spPr>
          <a:xfrm>
            <a:off x="4074000" y="2935027"/>
            <a:ext cx="46554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highlight>
                  <a:srgbClr val="000000"/>
                </a:highlight>
              </a:rPr>
              <a:t>Если класс не реализует метод, будет применяться реализация по умолчанию.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787" name="Google Shape;787;g66f6eeeaa6a695f2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221" y="6096184"/>
            <a:ext cx="7795449" cy="7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8"/>
          <p:cNvSpPr txBox="1">
            <a:spLocks noGrp="1"/>
          </p:cNvSpPr>
          <p:nvPr>
            <p:ph type="body" idx="1"/>
          </p:nvPr>
        </p:nvSpPr>
        <p:spPr>
          <a:xfrm>
            <a:off x="301625" y="357185"/>
            <a:ext cx="8540700" cy="11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Обращение - через объект класса, через интерфейсную ссылку</a:t>
            </a:r>
            <a:endParaRPr/>
          </a:p>
        </p:txBody>
      </p:sp>
      <p:pic>
        <p:nvPicPr>
          <p:cNvPr id="793" name="Google Shape;793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75" y="1527175"/>
            <a:ext cx="9612312" cy="30972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4" name="Google Shape;794;p38"/>
          <p:cNvCxnSpPr/>
          <p:nvPr/>
        </p:nvCxnSpPr>
        <p:spPr>
          <a:xfrm>
            <a:off x="1143000" y="3255962"/>
            <a:ext cx="857250" cy="1587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95" name="Google Shape;795;p38"/>
          <p:cNvCxnSpPr/>
          <p:nvPr/>
        </p:nvCxnSpPr>
        <p:spPr>
          <a:xfrm>
            <a:off x="971550" y="4221162"/>
            <a:ext cx="857250" cy="1587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96" name="Google Shape;796;p38"/>
          <p:cNvSpPr txBox="1"/>
          <p:nvPr/>
        </p:nvSpPr>
        <p:spPr>
          <a:xfrm>
            <a:off x="79375" y="4400870"/>
            <a:ext cx="8540700" cy="1554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400"/>
              <a:buFont typeface="Inconsolata"/>
              <a:buNone/>
            </a:pPr>
            <a:r>
              <a:rPr lang="en-GB" sz="2400" b="0" i="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C# допускается объявлять переменные ссылочного интерфейсного типа, т.е. переменные ссылки на интерфейс. Переменная может ссылаться на любой объект, реализующий ее интерфейс. </a:t>
            </a:r>
            <a:endParaRPr/>
          </a:p>
        </p:txBody>
      </p:sp>
      <p:sp>
        <p:nvSpPr>
          <p:cNvPr id="797" name="Google Shape;797;p38"/>
          <p:cNvSpPr txBox="1"/>
          <p:nvPr/>
        </p:nvSpPr>
        <p:spPr>
          <a:xfrm>
            <a:off x="4572000" y="2789150"/>
            <a:ext cx="47892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highlight>
                  <a:srgbClr val="000000"/>
                </a:highlight>
              </a:rPr>
              <a:t>Поскольку класс Man реализует интерфейс IDo, то переменная типа IDo может хранить ссылку на объект типа Man: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9"/>
          <p:cNvSpPr txBox="1">
            <a:spLocks noGrp="1"/>
          </p:cNvSpPr>
          <p:nvPr>
            <p:ph type="body" idx="1"/>
          </p:nvPr>
        </p:nvSpPr>
        <p:spPr>
          <a:xfrm>
            <a:off x="301625" y="285750"/>
            <a:ext cx="8540750" cy="581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Присваивании ссылке на интерфейс объектов различных типов (классов), поддерживающих этот интерфейс</a:t>
            </a:r>
            <a:endParaRPr/>
          </a:p>
        </p:txBody>
      </p:sp>
      <p:cxnSp>
        <p:nvCxnSpPr>
          <p:cNvPr id="804" name="Google Shape;804;p39"/>
          <p:cNvCxnSpPr/>
          <p:nvPr/>
        </p:nvCxnSpPr>
        <p:spPr>
          <a:xfrm>
            <a:off x="1571625" y="6429375"/>
            <a:ext cx="857250" cy="1587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7B84259-205B-478E-8342-9856810D8F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3" r="4607"/>
          <a:stretch/>
        </p:blipFill>
        <p:spPr>
          <a:xfrm>
            <a:off x="0" y="1744360"/>
            <a:ext cx="4699820" cy="490827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1354CB-139D-41E8-8787-A072B40A8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043" y="1744360"/>
            <a:ext cx="4653043" cy="4908273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4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ahoma"/>
              <a:buNone/>
            </a:pPr>
            <a:r>
              <a:rPr lang="en-GB" sz="28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Второй способ реализации интерфейса в классе: явное указание имени интерфейса перед реализуемым элементом. </a:t>
            </a: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E1E2D02-FBA0-407D-94BD-1B7C6B225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49" y="1487637"/>
            <a:ext cx="6479458" cy="5141763"/>
          </a:xfrm>
          <a:prstGeom prst="rect">
            <a:avLst/>
          </a:prstGeom>
        </p:spPr>
      </p:pic>
      <p:sp>
        <p:nvSpPr>
          <p:cNvPr id="819" name="Google Shape;819;p40"/>
          <p:cNvSpPr txBox="1"/>
          <p:nvPr/>
        </p:nvSpPr>
        <p:spPr>
          <a:xfrm>
            <a:off x="5627688" y="5934075"/>
            <a:ext cx="3214687" cy="64629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36"/>
              </a:buClr>
              <a:buSzPts val="1800"/>
              <a:buFont typeface="Tahoma"/>
              <a:buNone/>
            </a:pPr>
            <a:r>
              <a:rPr lang="en-GB" sz="1800" b="0" i="0" u="none" dirty="0" err="1">
                <a:solidFill>
                  <a:srgbClr val="2D2E36"/>
                </a:solidFill>
                <a:latin typeface="Tahoma"/>
                <a:ea typeface="Tahoma"/>
                <a:cs typeface="Tahoma"/>
                <a:sym typeface="Tahoma"/>
              </a:rPr>
              <a:t>соответствующий</a:t>
            </a:r>
            <a:r>
              <a:rPr lang="en-GB" sz="1800" b="0" i="0" u="none" dirty="0">
                <a:solidFill>
                  <a:srgbClr val="2D2E36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800" b="0" i="0" u="none" dirty="0" err="1">
                <a:solidFill>
                  <a:srgbClr val="2D2E36"/>
                </a:solidFill>
                <a:latin typeface="Tahoma"/>
                <a:ea typeface="Tahoma"/>
                <a:cs typeface="Tahoma"/>
                <a:sym typeface="Tahoma"/>
              </a:rPr>
              <a:t>элемент</a:t>
            </a:r>
            <a:r>
              <a:rPr lang="en-GB" sz="1800" b="0" i="0" u="none" dirty="0">
                <a:solidFill>
                  <a:srgbClr val="2D2E36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800" b="0" i="0" u="none" dirty="0" err="1">
                <a:solidFill>
                  <a:srgbClr val="2D2E36"/>
                </a:solidFill>
                <a:latin typeface="Tahoma"/>
                <a:ea typeface="Tahoma"/>
                <a:cs typeface="Tahoma"/>
                <a:sym typeface="Tahoma"/>
              </a:rPr>
              <a:t>не</a:t>
            </a:r>
            <a:r>
              <a:rPr lang="en-GB" sz="1800" b="0" i="0" u="none" dirty="0">
                <a:solidFill>
                  <a:srgbClr val="2D2E36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800" b="0" i="0" u="none" dirty="0" err="1">
                <a:solidFill>
                  <a:srgbClr val="2D2E36"/>
                </a:solidFill>
                <a:latin typeface="Tahoma"/>
                <a:ea typeface="Tahoma"/>
                <a:cs typeface="Tahoma"/>
                <a:sym typeface="Tahoma"/>
              </a:rPr>
              <a:t>входит</a:t>
            </a:r>
            <a:r>
              <a:rPr lang="en-GB" sz="1800" b="0" i="0" u="none" dirty="0">
                <a:solidFill>
                  <a:srgbClr val="2D2E36"/>
                </a:solidFill>
                <a:latin typeface="Tahoma"/>
                <a:ea typeface="Tahoma"/>
                <a:cs typeface="Tahoma"/>
                <a:sym typeface="Tahoma"/>
              </a:rPr>
              <a:t> в </a:t>
            </a:r>
            <a:r>
              <a:rPr lang="en-GB" sz="1800" b="0" i="0" u="none" dirty="0" err="1">
                <a:solidFill>
                  <a:srgbClr val="2D2E36"/>
                </a:solidFill>
                <a:latin typeface="Tahoma"/>
                <a:ea typeface="Tahoma"/>
                <a:cs typeface="Tahoma"/>
                <a:sym typeface="Tahoma"/>
              </a:rPr>
              <a:t>класс</a:t>
            </a:r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66f6eeeaa6a695f2_25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6" name="Google Shape;826;g66f6eeeaa6a695f2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26" y="2964994"/>
            <a:ext cx="8509000" cy="3593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g66f6eeeaa6a695f2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624" y="639097"/>
            <a:ext cx="8509000" cy="2325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ahoma"/>
              <a:buNone/>
            </a:pPr>
            <a:r>
              <a:rPr lang="en-GB" sz="40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Конфликт  при множественном наследовании</a:t>
            </a:r>
            <a:endParaRPr/>
          </a:p>
        </p:txBody>
      </p:sp>
      <p:cxnSp>
        <p:nvCxnSpPr>
          <p:cNvPr id="833" name="Google Shape;833;p41"/>
          <p:cNvCxnSpPr/>
          <p:nvPr/>
        </p:nvCxnSpPr>
        <p:spPr>
          <a:xfrm>
            <a:off x="1571625" y="2357437"/>
            <a:ext cx="1428750" cy="1587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834" name="Google Shape;83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4112" y="1371600"/>
            <a:ext cx="7123112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p41"/>
          <p:cNvSpPr txBox="1"/>
          <p:nvPr/>
        </p:nvSpPr>
        <p:spPr>
          <a:xfrm>
            <a:off x="1884362" y="3814762"/>
            <a:ext cx="5786437" cy="2643187"/>
          </a:xfrm>
          <a:prstGeom prst="rect">
            <a:avLst/>
          </a:prstGeom>
          <a:solidFill>
            <a:srgbClr val="FF0000">
              <a:alpha val="9803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36" name="Google Shape;836;p41"/>
          <p:cNvCxnSpPr/>
          <p:nvPr/>
        </p:nvCxnSpPr>
        <p:spPr>
          <a:xfrm>
            <a:off x="2555875" y="4221162"/>
            <a:ext cx="1571625" cy="1587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37" name="Google Shape;837;p41"/>
          <p:cNvCxnSpPr/>
          <p:nvPr/>
        </p:nvCxnSpPr>
        <p:spPr>
          <a:xfrm>
            <a:off x="2843212" y="5187950"/>
            <a:ext cx="1571625" cy="1587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38" name="Google Shape;838;p41"/>
          <p:cNvSpPr txBox="1"/>
          <p:nvPr/>
        </p:nvSpPr>
        <p:spPr>
          <a:xfrm>
            <a:off x="6227762" y="2543175"/>
            <a:ext cx="2205037" cy="64611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36"/>
              </a:buClr>
              <a:buSzPts val="1800"/>
              <a:buFont typeface="Tahoma"/>
              <a:buNone/>
            </a:pPr>
            <a:r>
              <a:rPr lang="en-GB" sz="1800" b="1" i="0" u="none">
                <a:solidFill>
                  <a:srgbClr val="2D2E36"/>
                </a:solidFill>
                <a:latin typeface="Tahoma"/>
                <a:ea typeface="Tahoma"/>
                <a:cs typeface="Tahoma"/>
                <a:sym typeface="Tahoma"/>
              </a:rPr>
              <a:t>Явная (explicit) реализация</a:t>
            </a:r>
            <a:endParaRPr/>
          </a:p>
        </p:txBody>
      </p:sp>
      <p:cxnSp>
        <p:nvCxnSpPr>
          <p:cNvPr id="839" name="Google Shape;839;p41"/>
          <p:cNvCxnSpPr/>
          <p:nvPr/>
        </p:nvCxnSpPr>
        <p:spPr>
          <a:xfrm flipH="1">
            <a:off x="4776787" y="3055937"/>
            <a:ext cx="1296987" cy="75882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40" name="Google Shape;840;p41"/>
          <p:cNvSpPr txBox="1"/>
          <p:nvPr/>
        </p:nvSpPr>
        <p:spPr>
          <a:xfrm>
            <a:off x="12700" y="4362450"/>
            <a:ext cx="1774825" cy="9540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</a:pPr>
            <a:r>
              <a:rPr lang="en-GB" sz="1400" b="0" i="0" u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не</a:t>
            </a:r>
            <a:r>
              <a:rPr lang="en-GB" sz="1400" b="0" i="0" u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400" b="0" i="0" u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можем</a:t>
            </a:r>
            <a:r>
              <a:rPr lang="en-GB" sz="1400" b="0" i="0" u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400" b="0" i="0" u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использовать</a:t>
            </a:r>
            <a:r>
              <a:rPr lang="en-GB" sz="1400" b="0" i="0" u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400" b="0" i="0" u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модификатор</a:t>
            </a:r>
            <a:r>
              <a:rPr lang="en-GB" sz="1400" b="0" i="0" u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public</a:t>
            </a:r>
            <a:endParaRPr dirty="0"/>
          </a:p>
        </p:txBody>
      </p:sp>
      <p:cxnSp>
        <p:nvCxnSpPr>
          <p:cNvPr id="841" name="Google Shape;841;p41"/>
          <p:cNvCxnSpPr/>
          <p:nvPr/>
        </p:nvCxnSpPr>
        <p:spPr>
          <a:xfrm rot="10800000" flipH="1">
            <a:off x="1728787" y="4076700"/>
            <a:ext cx="466725" cy="79216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42" name="Google Shape;842;p41"/>
          <p:cNvCxnSpPr/>
          <p:nvPr/>
        </p:nvCxnSpPr>
        <p:spPr>
          <a:xfrm>
            <a:off x="1787525" y="4840287"/>
            <a:ext cx="390525" cy="215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43" name="Google Shape;843;p41"/>
          <p:cNvSpPr txBox="1"/>
          <p:nvPr/>
        </p:nvSpPr>
        <p:spPr>
          <a:xfrm>
            <a:off x="1884362" y="2357437"/>
            <a:ext cx="2111375" cy="3508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4" name="Google Shape;844;p41"/>
          <p:cNvSpPr txBox="1"/>
          <p:nvPr/>
        </p:nvSpPr>
        <p:spPr>
          <a:xfrm>
            <a:off x="4414902" y="1653350"/>
            <a:ext cx="36789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highlight>
                  <a:srgbClr val="000000"/>
                </a:highlight>
              </a:rPr>
              <a:t>понадобиться явная реализация интерфейса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"/>
          <p:cNvSpPr txBox="1">
            <a:spLocks noGrp="1"/>
          </p:cNvSpPr>
          <p:nvPr>
            <p:ph type="body" idx="1"/>
          </p:nvPr>
        </p:nvSpPr>
        <p:spPr>
          <a:xfrm>
            <a:off x="357187" y="500062"/>
            <a:ext cx="903922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Правила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наследования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 В C#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наследование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всегда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подразумевается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открытым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Запрещено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множественное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наследование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классов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но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интерфейсов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наследуются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все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свойства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методы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поля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и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т.д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.,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которые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есть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базовом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классе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4)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Производному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классу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доступны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public, internal, protected и protected internal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члены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базового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класса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(private –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недоступны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9" name="Google Shape;439;p5"/>
          <p:cNvSpPr txBox="1"/>
          <p:nvPr/>
        </p:nvSpPr>
        <p:spPr>
          <a:xfrm>
            <a:off x="1116012" y="2276475"/>
            <a:ext cx="3922712" cy="461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2"/>
          <p:cNvSpPr txBox="1">
            <a:spLocks noGrp="1"/>
          </p:cNvSpPr>
          <p:nvPr>
            <p:ph type="title"/>
          </p:nvPr>
        </p:nvSpPr>
        <p:spPr>
          <a:xfrm>
            <a:off x="-684212" y="-2667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Обращение к интерфейсу</a:t>
            </a:r>
            <a:endParaRPr/>
          </a:p>
        </p:txBody>
      </p:sp>
      <p:sp>
        <p:nvSpPr>
          <p:cNvPr id="850" name="Google Shape;850;p4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51" name="Google Shape;85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1141412"/>
            <a:ext cx="7097712" cy="541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47233" y="3429000"/>
            <a:ext cx="7883525" cy="2549525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42"/>
          <p:cNvSpPr txBox="1"/>
          <p:nvPr/>
        </p:nvSpPr>
        <p:spPr>
          <a:xfrm>
            <a:off x="928687" y="5286375"/>
            <a:ext cx="6572250" cy="1214437"/>
          </a:xfrm>
          <a:prstGeom prst="rect">
            <a:avLst/>
          </a:prstGeom>
          <a:solidFill>
            <a:srgbClr val="FF0000">
              <a:alpha val="9803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4" name="Google Shape;854;p42"/>
          <p:cNvSpPr txBox="1"/>
          <p:nvPr/>
        </p:nvSpPr>
        <p:spPr>
          <a:xfrm>
            <a:off x="4121150" y="776287"/>
            <a:ext cx="4572000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GB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Все сказанное в отношении преобразования типов характерно и для интерфейсов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4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не требуется разное поведение</a:t>
            </a:r>
            <a:endParaRPr/>
          </a:p>
        </p:txBody>
      </p:sp>
      <p:sp>
        <p:nvSpPr>
          <p:cNvPr id="860" name="Google Shape;860;p43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61" name="Google Shape;86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237" y="1477962"/>
            <a:ext cx="8045450" cy="4708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2" name="Google Shape;862;p43"/>
          <p:cNvCxnSpPr/>
          <p:nvPr/>
        </p:nvCxnSpPr>
        <p:spPr>
          <a:xfrm>
            <a:off x="2339975" y="2636837"/>
            <a:ext cx="2428875" cy="1587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Default Interface Members</a:t>
            </a:r>
            <a:b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869" name="Google Shape;869;p4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0" name="Google Shape;870;p44"/>
          <p:cNvSpPr txBox="1"/>
          <p:nvPr/>
        </p:nvSpPr>
        <p:spPr>
          <a:xfrm>
            <a:off x="0" y="800100"/>
            <a:ext cx="9251950" cy="5908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IAuth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Password {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ShowPassword()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Console.WriteLine(</a:t>
            </a:r>
            <a:r>
              <a:rPr lang="en-GB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 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{Password}</a:t>
            </a:r>
            <a:r>
              <a:rPr lang="en-GB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IAuth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Password {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Person olga =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Person() { Password = </a:t>
            </a:r>
            <a:r>
              <a:rPr lang="en-GB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"root"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olga.ShowPassword(); </a:t>
            </a:r>
            <a:r>
              <a:rPr lang="en-GB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ошибка, не удалось найти определения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((IAuth)olga).ShowPassword(); </a:t>
            </a:r>
            <a:r>
              <a:rPr lang="en-GB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ok</a:t>
            </a:r>
            <a:endParaRPr/>
          </a:p>
        </p:txBody>
      </p:sp>
      <p:sp>
        <p:nvSpPr>
          <p:cNvPr id="871" name="Google Shape;871;p44"/>
          <p:cNvSpPr txBox="1"/>
          <p:nvPr/>
        </p:nvSpPr>
        <p:spPr>
          <a:xfrm>
            <a:off x="5580062" y="4508500"/>
            <a:ext cx="2867025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default методы доступны только через сам интерфейс</a:t>
            </a:r>
            <a:endParaRPr/>
          </a:p>
        </p:txBody>
      </p:sp>
      <p:cxnSp>
        <p:nvCxnSpPr>
          <p:cNvPr id="872" name="Google Shape;872;p44"/>
          <p:cNvCxnSpPr/>
          <p:nvPr/>
        </p:nvCxnSpPr>
        <p:spPr>
          <a:xfrm flipH="1">
            <a:off x="4572000" y="5300662"/>
            <a:ext cx="1008062" cy="79851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45"/>
          <p:cNvSpPr txBox="1">
            <a:spLocks noGrp="1"/>
          </p:cNvSpPr>
          <p:nvPr>
            <p:ph type="title"/>
          </p:nvPr>
        </p:nvSpPr>
        <p:spPr>
          <a:xfrm>
            <a:off x="301625" y="9525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Наследование интерфейсов</a:t>
            </a:r>
            <a:b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 default реализацией</a:t>
            </a:r>
            <a:endParaRPr/>
          </a:p>
        </p:txBody>
      </p:sp>
      <p:sp>
        <p:nvSpPr>
          <p:cNvPr id="879" name="Google Shape;879;p4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0" name="Google Shape;880;p45"/>
          <p:cNvSpPr txBox="1"/>
          <p:nvPr/>
        </p:nvSpPr>
        <p:spPr>
          <a:xfrm>
            <a:off x="34925" y="1176337"/>
            <a:ext cx="9144000" cy="4802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IAuth 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Password {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ShowPassword() =&gt; Console.WriteLine(</a:t>
            </a:r>
            <a:r>
              <a:rPr lang="en-GB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 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{Password}</a:t>
            </a:r>
            <a:r>
              <a:rPr lang="en-GB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ISecurity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IAuth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ShowPassword() =&gt;Console.WriteLine(</a:t>
            </a:r>
            <a:r>
              <a:rPr lang="en-GB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$"********"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ISecurity{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Password {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  Person olga =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Person() { Password = </a:t>
            </a:r>
            <a:r>
              <a:rPr lang="en-GB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"root"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((IAuth)olga).ShowPassword(); </a:t>
            </a:r>
            <a:r>
              <a:rPr lang="en-GB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form IAuth - root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((ISecurity)olga).ShowPassword(); </a:t>
            </a:r>
            <a:r>
              <a:rPr lang="en-GB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forme ISecurity -*******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6"/>
          <p:cNvSpPr txBox="1">
            <a:spLocks noGrp="1"/>
          </p:cNvSpPr>
          <p:nvPr>
            <p:ph type="title"/>
          </p:nvPr>
        </p:nvSpPr>
        <p:spPr>
          <a:xfrm>
            <a:off x="157162" y="-315912"/>
            <a:ext cx="909478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Явная реализация default метода</a:t>
            </a:r>
            <a:endParaRPr/>
          </a:p>
        </p:txBody>
      </p:sp>
      <p:sp>
        <p:nvSpPr>
          <p:cNvPr id="887" name="Google Shape;887;p4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8" name="Google Shape;888;p46"/>
          <p:cNvSpPr txBox="1"/>
          <p:nvPr/>
        </p:nvSpPr>
        <p:spPr>
          <a:xfrm>
            <a:off x="214312" y="827087"/>
            <a:ext cx="9037637" cy="50784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IAuth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Password {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ShowPassword() =&gt;Console.WriteLine(</a:t>
            </a:r>
            <a:r>
              <a:rPr lang="en-GB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 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{Password}</a:t>
            </a:r>
            <a:r>
              <a:rPr lang="en-GB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ISecurity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IAuth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IAuth.ShowPassword() =&gt;Console.WriteLine(</a:t>
            </a:r>
            <a:r>
              <a:rPr lang="en-GB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$"********"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ISecurity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Password {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Person olga =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Person() { Password = </a:t>
            </a:r>
            <a:r>
              <a:rPr lang="en-GB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"root"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((IAuth)olga).ShowPassword(); </a:t>
            </a:r>
            <a:r>
              <a:rPr lang="en-GB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form  ISecurity - ******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((ISecurity)olga).ShowPassword(); </a:t>
            </a:r>
            <a:r>
              <a:rPr lang="en-GB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forme ISecurity -*****</a:t>
            </a:r>
            <a:endParaRPr/>
          </a:p>
        </p:txBody>
      </p:sp>
      <p:cxnSp>
        <p:nvCxnSpPr>
          <p:cNvPr id="889" name="Google Shape;889;p46"/>
          <p:cNvCxnSpPr/>
          <p:nvPr/>
        </p:nvCxnSpPr>
        <p:spPr>
          <a:xfrm>
            <a:off x="1908175" y="2852737"/>
            <a:ext cx="2519362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Конфликт </a:t>
            </a:r>
            <a:endParaRPr/>
          </a:p>
        </p:txBody>
      </p:sp>
      <p:sp>
        <p:nvSpPr>
          <p:cNvPr id="896" name="Google Shape;896;p4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7" name="Google Shape;897;p47"/>
          <p:cNvSpPr txBox="1"/>
          <p:nvPr/>
        </p:nvSpPr>
        <p:spPr>
          <a:xfrm>
            <a:off x="293687" y="1125537"/>
            <a:ext cx="9991725" cy="3692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IPassw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ShowPassword();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ISec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IPassw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IPassw.ShowPassword() =&gt; Console.WriteLine(</a:t>
            </a:r>
            <a:r>
              <a:rPr lang="en-GB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"***"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INotSec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IPassw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IPassw.ShowPassword() =&gt; Console.WriteLine(</a:t>
            </a:r>
            <a:r>
              <a:rPr lang="en-GB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"root"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TwoInterface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ISec, INotSec { }</a:t>
            </a:r>
            <a:endParaRPr/>
          </a:p>
        </p:txBody>
      </p:sp>
      <p:pic>
        <p:nvPicPr>
          <p:cNvPr id="898" name="Google Shape;89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550" y="4818062"/>
            <a:ext cx="519112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4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904" name="Google Shape;904;p48"/>
          <p:cNvGraphicFramePr/>
          <p:nvPr>
            <p:extLst>
              <p:ext uri="{D42A27DB-BD31-4B8C-83A1-F6EECF244321}">
                <p14:modId xmlns:p14="http://schemas.microsoft.com/office/powerpoint/2010/main" val="3537476725"/>
              </p:ext>
            </p:extLst>
          </p:nvPr>
        </p:nvGraphicFramePr>
        <p:xfrm>
          <a:off x="179387" y="404812"/>
          <a:ext cx="8856625" cy="5795925"/>
        </p:xfrm>
        <a:graphic>
          <a:graphicData uri="http://schemas.openxmlformats.org/drawingml/2006/table">
            <a:tbl>
              <a:tblPr>
                <a:noFill/>
                <a:tableStyleId>{7CDC66D4-3AB9-42CA-9BE6-73072C3D24A8}</a:tableStyleId>
              </a:tblPr>
              <a:tblGrid>
                <a:gridCol w="151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D2E36"/>
                        </a:buClr>
                        <a:buSzPts val="1600"/>
                        <a:buFont typeface="Tahoma"/>
                        <a:buNone/>
                      </a:pPr>
                      <a:r>
                        <a:rPr lang="en-GB" sz="1600" b="0" i="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Критерии</a:t>
                      </a:r>
                      <a:br>
                        <a:rPr lang="en-GB" sz="1600" b="0" i="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endParaRPr/>
                    </a:p>
                  </a:txBody>
                  <a:tcPr marL="32850" marR="32850" marT="16425" marB="16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D2E36"/>
                        </a:buClr>
                        <a:buSzPts val="1600"/>
                        <a:buFont typeface="Tahoma"/>
                        <a:buNone/>
                      </a:pPr>
                      <a:r>
                        <a:rPr lang="en-GB" sz="1600" b="1" i="0" u="sng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Неявная (implicit) реализация</a:t>
                      </a:r>
                      <a:br>
                        <a:rPr lang="en-GB" sz="1600" b="1" i="0" u="sng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endParaRPr/>
                    </a:p>
                  </a:txBody>
                  <a:tcPr marL="32850" marR="32850" marT="16425" marB="16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D2E36"/>
                        </a:buClr>
                        <a:buSzPts val="1600"/>
                        <a:buFont typeface="Tahoma"/>
                        <a:buNone/>
                      </a:pPr>
                      <a:r>
                        <a:rPr lang="en-GB" sz="1600" b="1" i="0" u="sng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Явная (explicit) реализация</a:t>
                      </a:r>
                      <a:br>
                        <a:rPr lang="en-GB" sz="1600" b="1" i="0" u="sng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endParaRPr/>
                    </a:p>
                  </a:txBody>
                  <a:tcPr marL="32850" marR="32850" marT="16425" marB="16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5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D2E36"/>
                        </a:buClr>
                        <a:buSzPts val="1600"/>
                        <a:buFont typeface="Tahoma"/>
                        <a:buNone/>
                      </a:pPr>
                      <a:r>
                        <a:rPr lang="en-GB" sz="1600" b="0" i="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Базовый синтаксис</a:t>
                      </a:r>
                      <a:br>
                        <a:rPr lang="en-GB" sz="1600" b="0" i="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endParaRPr/>
                    </a:p>
                  </a:txBody>
                  <a:tcPr marL="32850" marR="32850" marT="16425" marB="16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32850" marR="32850" marT="16425" marB="16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D2E36"/>
                        </a:buClr>
                        <a:buSzPts val="1600"/>
                        <a:buFont typeface="Tahoma"/>
                        <a:buNone/>
                      </a:pPr>
                      <a:br>
                        <a:rPr lang="en-GB" sz="1600" b="0" i="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br>
                        <a:rPr lang="en-GB" sz="1600" b="0" i="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endParaRPr/>
                    </a:p>
                  </a:txBody>
                  <a:tcPr marL="32850" marR="32850" marT="16425" marB="16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1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D2E36"/>
                        </a:buClr>
                        <a:buSzPts val="1600"/>
                        <a:buFont typeface="Tahoma"/>
                        <a:buNone/>
                      </a:pPr>
                      <a:r>
                        <a:rPr lang="en-GB" sz="1600" b="0" i="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Видимость</a:t>
                      </a:r>
                      <a:br>
                        <a:rPr lang="en-GB" sz="1600" b="0" i="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endParaRPr/>
                    </a:p>
                  </a:txBody>
                  <a:tcPr marL="32850" marR="32850" marT="16425" marB="16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D2E36"/>
                        </a:buClr>
                        <a:buSzPts val="1600"/>
                        <a:buFont typeface="Tahoma"/>
                        <a:buNone/>
                      </a:pPr>
                      <a:r>
                        <a:rPr lang="en-GB" sz="1600" b="0" i="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всегда является открытой (</a:t>
                      </a:r>
                      <a:r>
                        <a:rPr lang="en-GB" sz="1600" b="1" i="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public</a:t>
                      </a:r>
                      <a:r>
                        <a:rPr lang="en-GB" sz="1600" b="0" i="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endParaRPr sz="1600" b="0" i="0" u="none">
                        <a:solidFill>
                          <a:srgbClr val="2D2E36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D2E36"/>
                        </a:buClr>
                        <a:buSzPts val="1600"/>
                        <a:buFont typeface="Tahoma"/>
                        <a:buNone/>
                      </a:pPr>
                      <a:r>
                        <a:rPr lang="en-GB" sz="1600" b="0" i="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можно обращаться напрямую.</a:t>
                      </a:r>
                      <a:br>
                        <a:rPr lang="en-GB" sz="1600" b="0" i="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endParaRPr/>
                    </a:p>
                  </a:txBody>
                  <a:tcPr marL="32850" marR="32850" marT="16425" marB="16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D2E36"/>
                        </a:buClr>
                        <a:buSzPts val="1600"/>
                        <a:buFont typeface="Tahoma"/>
                        <a:buNone/>
                      </a:pPr>
                      <a:r>
                        <a:rPr lang="en-GB" sz="1600" b="0" i="0" u="none" dirty="0" err="1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всегда</a:t>
                      </a:r>
                      <a:r>
                        <a:rPr lang="en-GB" sz="1600" b="0" i="0" u="none" dirty="0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GB" sz="1600" b="0" i="0" u="none" dirty="0" err="1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закрыта</a:t>
                      </a:r>
                      <a:r>
                        <a:rPr lang="en-GB" sz="1600" b="0" i="0" u="none" dirty="0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(</a:t>
                      </a:r>
                      <a:r>
                        <a:rPr lang="en-GB" sz="1600" b="1" i="0" u="none" dirty="0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private</a:t>
                      </a:r>
                      <a:r>
                        <a:rPr lang="en-GB" sz="1600" b="0" i="0" u="none" dirty="0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)</a:t>
                      </a:r>
                      <a:br>
                        <a:rPr lang="en-GB" sz="1600" b="0" i="0" u="none" dirty="0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D2E36"/>
                        </a:buClr>
                        <a:buSzPts val="1600"/>
                        <a:buFont typeface="Tahoma"/>
                        <a:buNone/>
                      </a:pPr>
                      <a:r>
                        <a:rPr lang="en-GB" sz="1600" b="0" i="0" u="none" dirty="0" err="1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чтобы</a:t>
                      </a:r>
                      <a:r>
                        <a:rPr lang="en-GB" sz="1600" b="0" i="0" u="none" dirty="0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GB" sz="1600" b="0" i="0" u="none" dirty="0" err="1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получить</a:t>
                      </a:r>
                      <a:r>
                        <a:rPr lang="en-GB" sz="1600" b="0" i="0" u="none" dirty="0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GB" sz="1600" b="0" i="0" u="none" dirty="0" err="1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доступ</a:t>
                      </a:r>
                      <a:r>
                        <a:rPr lang="en-GB" sz="1600" b="0" i="0" u="none" dirty="0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GB" sz="1600" b="0" i="0" u="none" dirty="0" err="1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необходимо</a:t>
                      </a:r>
                      <a:r>
                        <a:rPr lang="en-GB" sz="1600" b="0" i="0" u="none" dirty="0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GB" sz="1600" b="0" i="0" u="none" dirty="0" err="1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приводить</a:t>
                      </a:r>
                      <a:r>
                        <a:rPr lang="en-GB" sz="1600" b="0" i="0" u="none" dirty="0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GB" sz="1600" b="0" i="0" u="none" dirty="0" err="1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класс</a:t>
                      </a:r>
                      <a:r>
                        <a:rPr lang="en-GB" sz="1600" b="0" i="0" u="none" dirty="0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к </a:t>
                      </a:r>
                      <a:r>
                        <a:rPr lang="en-GB" sz="1600" b="0" i="0" u="none" dirty="0" err="1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интерфейсу</a:t>
                      </a:r>
                      <a:r>
                        <a:rPr lang="en-GB" sz="1600" b="0" i="0" u="none" dirty="0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(upcast to interface).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D2E36"/>
                        </a:buClr>
                        <a:buSzPts val="1600"/>
                        <a:buFont typeface="Tahoma"/>
                        <a:buNone/>
                      </a:pPr>
                      <a:br>
                        <a:rPr lang="en-GB" sz="1600" b="0" i="0" u="none" dirty="0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endParaRPr sz="1600" b="0" i="0" u="none" dirty="0">
                        <a:solidFill>
                          <a:srgbClr val="2D2E36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D2E36"/>
                        </a:buClr>
                        <a:buSzPts val="1600"/>
                        <a:buFont typeface="Tahoma"/>
                        <a:buNone/>
                      </a:pPr>
                      <a:br>
                        <a:rPr lang="en-GB" sz="1600" b="0" i="0" u="none" dirty="0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endParaRPr dirty="0"/>
                    </a:p>
                  </a:txBody>
                  <a:tcPr marL="32850" marR="32850" marT="16425" marB="16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5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D2E36"/>
                        </a:buClr>
                        <a:buSzPts val="1600"/>
                        <a:buFont typeface="Tahoma"/>
                        <a:buNone/>
                      </a:pPr>
                      <a:r>
                        <a:rPr lang="en-GB" sz="1600" b="0" i="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Полиморфизм</a:t>
                      </a:r>
                      <a:br>
                        <a:rPr lang="en-GB" sz="1600" b="0" i="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endParaRPr/>
                    </a:p>
                  </a:txBody>
                  <a:tcPr marL="32850" marR="32850" marT="16425" marB="16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D2E36"/>
                        </a:buClr>
                        <a:buSzPts val="1600"/>
                        <a:buFont typeface="Tahoma"/>
                        <a:buNone/>
                      </a:pPr>
                      <a:r>
                        <a:rPr lang="en-GB" sz="1600" b="0" i="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может быть виртуальной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D2E36"/>
                        </a:buClr>
                        <a:buSzPts val="1600"/>
                        <a:buFont typeface="Tahoma"/>
                        <a:buNone/>
                      </a:pPr>
                      <a:r>
                        <a:rPr lang="en-GB" sz="1600" b="0" i="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</a:t>
                      </a:r>
                      <a:r>
                        <a:rPr lang="en-GB" sz="1600" b="1" i="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virtual</a:t>
                      </a:r>
                      <a:r>
                        <a:rPr lang="en-GB" sz="1600" b="0" i="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),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D2E36"/>
                        </a:buClr>
                        <a:buSzPts val="1600"/>
                        <a:buFont typeface="Tahoma"/>
                        <a:buNone/>
                      </a:pPr>
                      <a:r>
                        <a:rPr lang="en-GB" sz="1600" b="0" i="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что позволяет переписывать эту реализацию в классах-потомках.</a:t>
                      </a:r>
                      <a:br>
                        <a:rPr lang="en-GB" sz="1600" b="0" i="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endParaRPr/>
                    </a:p>
                  </a:txBody>
                  <a:tcPr marL="32850" marR="32850" marT="16425" marB="16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D2E36"/>
                        </a:buClr>
                        <a:buSzPts val="1600"/>
                        <a:buFont typeface="Tahoma"/>
                        <a:buNone/>
                      </a:pPr>
                      <a:r>
                        <a:rPr lang="en-GB" sz="1600" b="0" i="0" u="none" dirty="0" err="1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всегда</a:t>
                      </a:r>
                      <a:r>
                        <a:rPr lang="en-GB" sz="1600" b="0" i="0" u="none" dirty="0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GB" sz="1600" b="1" i="0" u="none" dirty="0" err="1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статична</a:t>
                      </a:r>
                      <a:r>
                        <a:rPr lang="en-GB" sz="1600" b="0" i="0" u="none" dirty="0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endParaRPr sz="1600" b="0" i="0" u="none" dirty="0">
                        <a:solidFill>
                          <a:srgbClr val="2D2E36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D2E36"/>
                        </a:buClr>
                        <a:buSzPts val="1600"/>
                        <a:buFont typeface="Tahoma"/>
                        <a:buNone/>
                      </a:pPr>
                      <a:r>
                        <a:rPr lang="en-GB" sz="1600" b="0" i="0" u="none" dirty="0" err="1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</a:t>
                      </a:r>
                      <a:r>
                        <a:rPr lang="en-GB" sz="1600" b="0" i="0" u="none" dirty="0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GB" sz="1600" b="0" i="0" u="none" dirty="0" err="1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может</a:t>
                      </a:r>
                      <a:r>
                        <a:rPr lang="en-GB" sz="1600" b="0" i="0" u="none" dirty="0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GB" sz="1600" b="0" i="0" u="none" dirty="0" err="1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быть</a:t>
                      </a:r>
                      <a:r>
                        <a:rPr lang="en-GB" sz="1600" b="0" i="0" u="none" dirty="0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GB" sz="1600" b="0" i="0" u="none" dirty="0" err="1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переопределена</a:t>
                      </a:r>
                      <a:r>
                        <a:rPr lang="en-GB" sz="1600" b="0" i="0" u="none" dirty="0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(override) </a:t>
                      </a:r>
                      <a:r>
                        <a:rPr lang="en-GB" sz="1600" b="0" i="0" u="none" dirty="0" err="1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или</a:t>
                      </a:r>
                      <a:r>
                        <a:rPr lang="en-GB" sz="1600" b="0" i="0" u="none" dirty="0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GB" sz="1600" b="0" i="0" u="none" dirty="0" err="1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перекрыта</a:t>
                      </a:r>
                      <a:r>
                        <a:rPr lang="en-GB" sz="1600" b="0" i="0" u="none" dirty="0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(new) в </a:t>
                      </a:r>
                      <a:r>
                        <a:rPr lang="en-GB" sz="1600" b="0" i="0" u="none" dirty="0" err="1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классах-потомках</a:t>
                      </a:r>
                      <a:r>
                        <a:rPr lang="en-GB" sz="1600" b="0" i="0" u="none" dirty="0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 </a:t>
                      </a:r>
                      <a:br>
                        <a:rPr lang="en-GB" sz="1600" b="0" i="0" u="none" dirty="0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endParaRPr dirty="0"/>
                    </a:p>
                  </a:txBody>
                  <a:tcPr marL="32850" marR="32850" marT="16425" marB="16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05" name="Google Shape;905;p48"/>
          <p:cNvSpPr txBox="1"/>
          <p:nvPr/>
        </p:nvSpPr>
        <p:spPr>
          <a:xfrm>
            <a:off x="3240087" y="1600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b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906" name="Google Shape;906;p48"/>
          <p:cNvSpPr/>
          <p:nvPr/>
        </p:nvSpPr>
        <p:spPr>
          <a:xfrm>
            <a:off x="1675047" y="1196488"/>
            <a:ext cx="309634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Consolas"/>
              <a:buNone/>
            </a:pPr>
            <a:r>
              <a:rPr lang="en-GB" sz="12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-GB" sz="1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IDo</a:t>
            </a:r>
            <a:r>
              <a:rPr lang="en-GB" sz="1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GB" sz="12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Sleep();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endParaRPr sz="1200" b="0" i="0" u="none" strike="noStrike" cap="non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Consolas"/>
              <a:buNone/>
            </a:pPr>
            <a:r>
              <a:rPr lang="en-GB" sz="12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ImplicitDo</a:t>
            </a:r>
            <a:r>
              <a:rPr lang="en-GB" sz="1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GB" sz="12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IDo</a:t>
            </a:r>
            <a:r>
              <a:rPr lang="en-GB" sz="1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endParaRPr sz="12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-GB" sz="12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Sleep() { } }</a:t>
            </a:r>
            <a:endParaRPr sz="12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7" name="Google Shape;907;p48"/>
          <p:cNvSpPr/>
          <p:nvPr/>
        </p:nvSpPr>
        <p:spPr>
          <a:xfrm>
            <a:off x="4771391" y="1119543"/>
            <a:ext cx="4176464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nsolas"/>
              <a:buNone/>
            </a:pPr>
            <a:r>
              <a:rPr lang="en-GB" sz="1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IDo</a:t>
            </a: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GB" sz="1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Sleep();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ahoma"/>
              <a:buNone/>
            </a:pPr>
            <a:endParaRPr sz="1400" b="0" i="0" u="none" strike="noStrike" cap="non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nsolas"/>
              <a:buNone/>
            </a:pPr>
            <a:r>
              <a:rPr lang="en-GB" sz="1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ExplicitDo</a:t>
            </a: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GB" sz="1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IDo</a:t>
            </a:r>
            <a:endParaRPr sz="1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ahoma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-GB" sz="1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IDo</a:t>
            </a:r>
            <a:r>
              <a:rPr lang="en-GB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.Sleep() { } }</a:t>
            </a:r>
            <a:endParaRPr sz="1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8" name="Google Shape;908;p48"/>
          <p:cNvSpPr/>
          <p:nvPr/>
        </p:nvSpPr>
        <p:spPr>
          <a:xfrm>
            <a:off x="4932040" y="3429000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exp 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ExplicitDo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IDo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)exp).Sleep();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9" name="Google Shape;909;p48"/>
          <p:cNvSpPr/>
          <p:nvPr/>
        </p:nvSpPr>
        <p:spPr>
          <a:xfrm>
            <a:off x="1588232" y="3470313"/>
            <a:ext cx="330324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imp =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ImplicitDo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imp.Sleep();</a:t>
            </a:r>
            <a:endParaRPr sz="1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1" i="1" u="sng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Операции is</a:t>
            </a:r>
            <a:br>
              <a:rPr lang="en-GB" sz="4400" b="1" i="1" u="sng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915" name="Google Shape;915;p49"/>
          <p:cNvSpPr txBox="1">
            <a:spLocks noGrp="1"/>
          </p:cNvSpPr>
          <p:nvPr>
            <p:ph type="body" idx="1"/>
          </p:nvPr>
        </p:nvSpPr>
        <p:spPr>
          <a:xfrm>
            <a:off x="301625" y="785812"/>
            <a:ext cx="8540750" cy="531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1" i="1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Возвращает булевское значение, говорящее о том, можете ли вы преобразовать данное выражение в указанный тип</a:t>
            </a:r>
            <a:endParaRPr/>
          </a:p>
        </p:txBody>
      </p:sp>
      <p:cxnSp>
        <p:nvCxnSpPr>
          <p:cNvPr id="916" name="Google Shape;916;p49"/>
          <p:cNvCxnSpPr/>
          <p:nvPr/>
        </p:nvCxnSpPr>
        <p:spPr>
          <a:xfrm flipH="1">
            <a:off x="1403350" y="928687"/>
            <a:ext cx="4535487" cy="55562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917" name="Google Shape;917;p49"/>
          <p:cNvSpPr txBox="1"/>
          <p:nvPr/>
        </p:nvSpPr>
        <p:spPr>
          <a:xfrm>
            <a:off x="4572000" y="3067050"/>
            <a:ext cx="45720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Оператор is никогда не генерирует исключение. </a:t>
            </a:r>
            <a:endParaRPr/>
          </a:p>
        </p:txBody>
      </p:sp>
      <p:sp>
        <p:nvSpPr>
          <p:cNvPr id="918" name="Google Shape;918;p49"/>
          <p:cNvSpPr/>
          <p:nvPr/>
        </p:nvSpPr>
        <p:spPr>
          <a:xfrm>
            <a:off x="-505208" y="3945531"/>
            <a:ext cx="9649200" cy="255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	     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j = 123;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boxed = j;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obj =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chekJ = boxed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//true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checkObj = obj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//false</a:t>
            </a:r>
            <a:endParaRPr sz="2000" b="0" i="0" u="none" strike="noStrike" cap="none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GB" sz="20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"boxed {0} System.ValueType"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boxed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ValueType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? </a:t>
            </a:r>
            <a:r>
              <a:rPr lang="en-GB" sz="20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"is"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GB" sz="20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"is not"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5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1" u="sng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Операция as </a:t>
            </a:r>
            <a:endParaRPr/>
          </a:p>
        </p:txBody>
      </p:sp>
      <p:sp>
        <p:nvSpPr>
          <p:cNvPr id="924" name="Google Shape;924;p50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позволяет преобразовывать тип в определенный ссылочный тип с применением следующего синтаксиса: 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операнд as &lt;тип&gt;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5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Выполняется</a:t>
            </a:r>
            <a:endParaRPr/>
          </a:p>
        </p:txBody>
      </p:sp>
      <p:sp>
        <p:nvSpPr>
          <p:cNvPr id="930" name="Google Shape;930;p51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Если &lt;операнд&gt; имеет тип, заданный в &lt;тип&gt;.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Если &lt;операнд&gt;, может быть неявно преобразован в &lt;тип&gt;.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Если операнд  &lt;операнд&gt;, может быть упакован в  &lt;тип&gt;. 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операнд as &lt;тип&gt;</a:t>
            </a:r>
            <a:endParaRPr/>
          </a:p>
          <a:p>
            <a:pPr marL="342900" marR="0" lvl="0" indent="-3429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"/>
          <p:cNvSpPr txBox="1">
            <a:spLocks noGrp="1"/>
          </p:cNvSpPr>
          <p:nvPr>
            <p:ph type="body" idx="1"/>
          </p:nvPr>
        </p:nvSpPr>
        <p:spPr>
          <a:xfrm>
            <a:off x="323850" y="3333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5)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наследуются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конструкторы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базового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класса</a:t>
            </a:r>
            <a:r>
              <a:rPr lang="ru-RU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(но можно вызвать)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6)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доступа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к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производному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классу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должен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быть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таким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же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как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и у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базового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класса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или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более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строгим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5" name="Google Shape;445;p6"/>
          <p:cNvSpPr txBox="1"/>
          <p:nvPr/>
        </p:nvSpPr>
        <p:spPr>
          <a:xfrm>
            <a:off x="179387" y="2967037"/>
            <a:ext cx="6678612" cy="1200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internal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Машина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Грузовик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Машина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}</a:t>
            </a:r>
            <a:endParaRPr/>
          </a:p>
        </p:txBody>
      </p:sp>
      <p:pic>
        <p:nvPicPr>
          <p:cNvPr id="446" name="Google Shape;44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5462" y="4675200"/>
            <a:ext cx="8293100" cy="823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7" name="Google Shape;447;p6"/>
          <p:cNvCxnSpPr/>
          <p:nvPr/>
        </p:nvCxnSpPr>
        <p:spPr>
          <a:xfrm rot="10800000" flipH="1">
            <a:off x="395287" y="3716337"/>
            <a:ext cx="720725" cy="57626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8" name="Google Shape;448;p6"/>
          <p:cNvCxnSpPr/>
          <p:nvPr/>
        </p:nvCxnSpPr>
        <p:spPr>
          <a:xfrm rot="10800000">
            <a:off x="1258887" y="4260850"/>
            <a:ext cx="649287" cy="32067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5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36" name="Google Shape;936;p5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260350"/>
            <a:ext cx="7832725" cy="49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Google Shape;937;p52"/>
          <p:cNvSpPr txBox="1"/>
          <p:nvPr/>
        </p:nvSpPr>
        <p:spPr>
          <a:xfrm>
            <a:off x="4572000" y="1196975"/>
            <a:ext cx="3983037" cy="8302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as  - никогда не генерирует исключение</a:t>
            </a:r>
            <a:endParaRPr/>
          </a:p>
        </p:txBody>
      </p:sp>
      <p:sp>
        <p:nvSpPr>
          <p:cNvPr id="938" name="Google Shape;938;p52"/>
          <p:cNvSpPr txBox="1"/>
          <p:nvPr/>
        </p:nvSpPr>
        <p:spPr>
          <a:xfrm>
            <a:off x="2555875" y="5222875"/>
            <a:ext cx="5816600" cy="9223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Если не сравнить с  null и попытаться работать с пустой ссылкой, возникнет исключение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System.NullReferenceException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5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1" name="Google Shape;951;p54"/>
          <p:cNvSpPr txBox="1">
            <a:spLocks noGrp="1"/>
          </p:cNvSpPr>
          <p:nvPr>
            <p:ph type="body" idx="1"/>
          </p:nvPr>
        </p:nvSpPr>
        <p:spPr>
          <a:xfrm>
            <a:off x="-252412" y="17732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2" name="Google Shape;952;p54"/>
          <p:cNvSpPr/>
          <p:nvPr/>
        </p:nvSpPr>
        <p:spPr>
          <a:xfrm>
            <a:off x="301625" y="1371600"/>
            <a:ext cx="684076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someStr =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chekStr = someStr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3" name="Google Shape;953;p54"/>
          <p:cNvSpPr txBox="1"/>
          <p:nvPr/>
        </p:nvSpPr>
        <p:spPr>
          <a:xfrm>
            <a:off x="4270375" y="200025"/>
            <a:ext cx="4572000" cy="12001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null-ссылок оператор is всегда возвращает false, так как объекта, тип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которого нужно проверить, не существует</a:t>
            </a:r>
            <a:endParaRPr/>
          </a:p>
        </p:txBody>
      </p:sp>
      <p:cxnSp>
        <p:nvCxnSpPr>
          <p:cNvPr id="954" name="Google Shape;954;p54"/>
          <p:cNvCxnSpPr/>
          <p:nvPr/>
        </p:nvCxnSpPr>
        <p:spPr>
          <a:xfrm flipH="1">
            <a:off x="4230687" y="1019175"/>
            <a:ext cx="936625" cy="1079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955" name="Google Shape;955;p54"/>
          <p:cNvSpPr txBox="1"/>
          <p:nvPr/>
        </p:nvSpPr>
        <p:spPr>
          <a:xfrm>
            <a:off x="2411412" y="2578100"/>
            <a:ext cx="6116637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Контроль типов в CLR укрепляет безопасность, но при этом приходится жертвовать производительностью</a:t>
            </a:r>
            <a:endParaRPr/>
          </a:p>
        </p:txBody>
      </p:sp>
      <p:sp>
        <p:nvSpPr>
          <p:cNvPr id="956" name="Google Shape;956;p54"/>
          <p:cNvSpPr/>
          <p:nvPr/>
        </p:nvSpPr>
        <p:spPr>
          <a:xfrm>
            <a:off x="301619" y="3428996"/>
            <a:ext cx="7820100" cy="304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(someObj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Student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emma = (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)someObj;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ed = someObj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(ed !=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 }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5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ahoma"/>
              <a:buNone/>
            </a:pPr>
            <a:r>
              <a:rPr lang="en-GB" sz="40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Работа с объектами через </a:t>
            </a:r>
            <a:br>
              <a:rPr lang="en-GB" sz="40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GB" sz="40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интерфейсы (преобразования)</a:t>
            </a:r>
            <a:endParaRPr/>
          </a:p>
        </p:txBody>
      </p:sp>
      <p:sp>
        <p:nvSpPr>
          <p:cNvPr id="962" name="Google Shape;962;p5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Проверка поддержки данного интерфейса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63" name="Google Shape;96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741" y="2263215"/>
            <a:ext cx="6399212" cy="43957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4" name="Google Shape;964;p55"/>
          <p:cNvCxnSpPr/>
          <p:nvPr/>
        </p:nvCxnSpPr>
        <p:spPr>
          <a:xfrm>
            <a:off x="1500187" y="3143250"/>
            <a:ext cx="4786312" cy="1587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5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70" name="Google Shape;970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625" y="228600"/>
            <a:ext cx="6502400" cy="458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1" name="Google Shape;971;p56"/>
          <p:cNvCxnSpPr/>
          <p:nvPr/>
        </p:nvCxnSpPr>
        <p:spPr>
          <a:xfrm>
            <a:off x="1331912" y="3716337"/>
            <a:ext cx="4786312" cy="1587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72" name="Google Shape;972;p56"/>
          <p:cNvSpPr txBox="1">
            <a:spLocks noGrp="1"/>
          </p:cNvSpPr>
          <p:nvPr>
            <p:ph type="body" idx="1"/>
          </p:nvPr>
        </p:nvSpPr>
        <p:spPr>
          <a:xfrm>
            <a:off x="301625" y="5013325"/>
            <a:ext cx="8540750" cy="152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73" name="Google Shape;973;p56"/>
          <p:cNvSpPr txBox="1"/>
          <p:nvPr/>
        </p:nvSpPr>
        <p:spPr>
          <a:xfrm>
            <a:off x="473745" y="5013325"/>
            <a:ext cx="6502500" cy="1188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400"/>
              <a:buFont typeface="Inconsolata"/>
              <a:buNone/>
            </a:pPr>
            <a:r>
              <a:rPr lang="en-GB" sz="2400" b="0" i="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Переменной ссылки на интерфейс доступны только методы, объявленные в ее интерфейсе.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5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79" name="Google Shape;979;p57"/>
          <p:cNvSpPr txBox="1">
            <a:spLocks noGrp="1"/>
          </p:cNvSpPr>
          <p:nvPr>
            <p:ph type="body" idx="1"/>
          </p:nvPr>
        </p:nvSpPr>
        <p:spPr>
          <a:xfrm>
            <a:off x="0" y="357187"/>
            <a:ext cx="3857625" cy="57419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 наследует все методы своего предка (интерфейсы). Он может переопределить ( new), но обращаться к ним - через объект класса. </a:t>
            </a:r>
            <a:endParaRPr sz="2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endParaRPr sz="240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Если использовать для обращения ссылку на интерфейс, вызывается не переопределенная версия</a:t>
            </a:r>
            <a:endParaRPr/>
          </a:p>
        </p:txBody>
      </p:sp>
      <p:pic>
        <p:nvPicPr>
          <p:cNvPr id="980" name="Google Shape;98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2636" y="357187"/>
            <a:ext cx="4987925" cy="5429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1" name="Google Shape;981;p57"/>
          <p:cNvCxnSpPr/>
          <p:nvPr/>
        </p:nvCxnSpPr>
        <p:spPr>
          <a:xfrm>
            <a:off x="4787900" y="3860800"/>
            <a:ext cx="1944687" cy="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5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7" name="Google Shape;987;p58"/>
          <p:cNvSpPr txBox="1">
            <a:spLocks noGrp="1"/>
          </p:cNvSpPr>
          <p:nvPr>
            <p:ph type="body" idx="1"/>
          </p:nvPr>
        </p:nvSpPr>
        <p:spPr>
          <a:xfrm>
            <a:off x="301625" y="122274"/>
            <a:ext cx="3484500" cy="6097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если интерфейс реализуется с помощью виртуального метода класса, после его переопределения в потомке любой вариант обращения (через класс или через интерфейс) приведет к одному и тому же результату</a:t>
            </a:r>
            <a:endParaRPr/>
          </a:p>
        </p:txBody>
      </p:sp>
      <p:pic>
        <p:nvPicPr>
          <p:cNvPr id="988" name="Google Shape;988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6187" y="257175"/>
            <a:ext cx="5092700" cy="56435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9" name="Google Shape;989;p58"/>
          <p:cNvCxnSpPr/>
          <p:nvPr/>
        </p:nvCxnSpPr>
        <p:spPr>
          <a:xfrm>
            <a:off x="4932362" y="2276475"/>
            <a:ext cx="3095625" cy="1587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5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5" name="Google Shape;995;p59"/>
          <p:cNvSpPr txBox="1">
            <a:spLocks noGrp="1"/>
          </p:cNvSpPr>
          <p:nvPr>
            <p:ph type="body" idx="1"/>
          </p:nvPr>
        </p:nvSpPr>
        <p:spPr>
          <a:xfrm>
            <a:off x="301625" y="500062"/>
            <a:ext cx="4127500" cy="5599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интерфейса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реализованный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явным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указанием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имени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объявлять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виртуальным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запрещается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необходимости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переопределить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потомках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его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поведение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dirty="0"/>
          </a:p>
        </p:txBody>
      </p:sp>
      <p:pic>
        <p:nvPicPr>
          <p:cNvPr id="996" name="Google Shape;996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29033" y="1184596"/>
            <a:ext cx="4511675" cy="385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7" name="Google Shape;997;p59"/>
          <p:cNvCxnSpPr/>
          <p:nvPr/>
        </p:nvCxnSpPr>
        <p:spPr>
          <a:xfrm>
            <a:off x="4859337" y="2492375"/>
            <a:ext cx="3025775" cy="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6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3" name="Google Shape;1003;p60"/>
          <p:cNvSpPr txBox="1">
            <a:spLocks noGrp="1"/>
          </p:cNvSpPr>
          <p:nvPr>
            <p:ph type="body" idx="1"/>
          </p:nvPr>
        </p:nvSpPr>
        <p:spPr>
          <a:xfrm>
            <a:off x="301625" y="4911725"/>
            <a:ext cx="8485187" cy="18303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Существует возможность повторно реализовать интерфейс, указав его имя в списке предков класса наряду с классом-предком, уже реализовавшим этот интерфейс</a:t>
            </a:r>
            <a:endParaRPr/>
          </a:p>
        </p:txBody>
      </p:sp>
      <p:pic>
        <p:nvPicPr>
          <p:cNvPr id="1004" name="Google Shape;1004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7662" y="428625"/>
            <a:ext cx="7197725" cy="44402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5" name="Google Shape;1005;p60"/>
          <p:cNvCxnSpPr/>
          <p:nvPr/>
        </p:nvCxnSpPr>
        <p:spPr>
          <a:xfrm>
            <a:off x="2555875" y="2997200"/>
            <a:ext cx="3240087" cy="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6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Интерфейс и абстрактный класс</a:t>
            </a:r>
            <a:endParaRPr/>
          </a:p>
        </p:txBody>
      </p:sp>
      <p:graphicFrame>
        <p:nvGraphicFramePr>
          <p:cNvPr id="1011" name="Google Shape;1011;p61"/>
          <p:cNvGraphicFramePr/>
          <p:nvPr/>
        </p:nvGraphicFramePr>
        <p:xfrm>
          <a:off x="301649" y="1660555"/>
          <a:ext cx="8540725" cy="4587385"/>
        </p:xfrm>
        <a:graphic>
          <a:graphicData uri="http://schemas.openxmlformats.org/drawingml/2006/table">
            <a:tbl>
              <a:tblPr>
                <a:noFill/>
                <a:tableStyleId>{7CDC66D4-3AB9-42CA-9BE6-73072C3D24A8}</a:tableStyleId>
              </a:tblPr>
              <a:tblGrid>
                <a:gridCol w="21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Абстрактные классы 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Интерфейсы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одна иерархия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несколько иерархий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модификаторы доступа 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задаются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publiс не явно, могут быть другие модификаторы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Поля 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есть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Могут быть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Наследник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может не  определять – абстрактный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Должен реализовывать все элементы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 списке предков может быть 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один абстр. класс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несколько интерфейсов 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Объекты создавать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нельзя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нельзя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набор действий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имеет смысл только для конкретной иерархии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к различным иерархиям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6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7" name="Google Shape;1017;p6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8" name="Google Shape;1018;p62"/>
          <p:cNvSpPr/>
          <p:nvPr/>
        </p:nvSpPr>
        <p:spPr>
          <a:xfrm>
            <a:off x="331726" y="550562"/>
            <a:ext cx="8230815" cy="26776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 =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{ 1, 2, 3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 = v.GetType();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= t.GetInterfaces();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tp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.WriteLine(tp.Name);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19" name="Google Shape;1019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8537" y="3228975"/>
            <a:ext cx="5561012" cy="3338512"/>
          </a:xfrm>
          <a:prstGeom prst="rect">
            <a:avLst/>
          </a:prstGeom>
          <a:noFill/>
          <a:ln>
            <a:noFill/>
          </a:ln>
        </p:spPr>
      </p:pic>
      <p:sp>
        <p:nvSpPr>
          <p:cNvPr id="1020" name="Google Shape;1020;p62"/>
          <p:cNvSpPr txBox="1"/>
          <p:nvPr/>
        </p:nvSpPr>
        <p:spPr>
          <a:xfrm>
            <a:off x="5608637" y="1444625"/>
            <a:ext cx="3373437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GB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Интерфейсы, реализуются целочисленным массивом</a:t>
            </a:r>
            <a:endParaRPr/>
          </a:p>
        </p:txBody>
      </p:sp>
      <p:cxnSp>
        <p:nvCxnSpPr>
          <p:cNvPr id="1021" name="Google Shape;1021;p62"/>
          <p:cNvCxnSpPr/>
          <p:nvPr/>
        </p:nvCxnSpPr>
        <p:spPr>
          <a:xfrm flipH="1">
            <a:off x="7829550" y="2090737"/>
            <a:ext cx="198437" cy="104933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g64bf71a478c0af2f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18" y="0"/>
            <a:ext cx="466556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g64bf71a478c0af2f_0"/>
          <p:cNvSpPr txBox="1"/>
          <p:nvPr/>
        </p:nvSpPr>
        <p:spPr>
          <a:xfrm>
            <a:off x="3905574" y="3429000"/>
            <a:ext cx="38424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000000"/>
                </a:highlight>
              </a:rPr>
              <a:t>возникает ошибка компилятора CS0122: "A._value недоступен из-за уровня защиты"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63"/>
          <p:cNvSpPr txBox="1">
            <a:spLocks noGrp="1"/>
          </p:cNvSpPr>
          <p:nvPr>
            <p:ph type="title"/>
          </p:nvPr>
        </p:nvSpPr>
        <p:spPr>
          <a:xfrm>
            <a:off x="250825" y="0"/>
            <a:ext cx="854075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Стандартные интерфейсы .NET</a:t>
            </a:r>
            <a:endParaRPr/>
          </a:p>
        </p:txBody>
      </p:sp>
      <p:graphicFrame>
        <p:nvGraphicFramePr>
          <p:cNvPr id="1027" name="Google Shape;1027;p63"/>
          <p:cNvGraphicFramePr/>
          <p:nvPr/>
        </p:nvGraphicFramePr>
        <p:xfrm>
          <a:off x="250825" y="536700"/>
          <a:ext cx="8858250" cy="5866770"/>
        </p:xfrm>
        <a:graphic>
          <a:graphicData uri="http://schemas.openxmlformats.org/drawingml/2006/table">
            <a:tbl>
              <a:tblPr>
                <a:noFill/>
                <a:tableStyleId>{7CDC66D4-3AB9-42CA-9BE6-73072C3D24A8}</a:tableStyleId>
              </a:tblPr>
              <a:tblGrid>
                <a:gridCol w="153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Интерфейс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методы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Назначение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прим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450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 strike="noStrike" cap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ICloneable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object Clone()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Клонирование объектов  (поверхностное или глубокое)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597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 strike="noStrike" cap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lEnumerable 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(IEnumerator) GetEnumerator();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перебор элементов необобщенной коллекции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основна для большинства коллекций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7450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 strike="noStrike" cap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IEnumerator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Current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bool MoveNext()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void Reset()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перебор по необобщенной коллекции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можем перебирать объекты в цикле foreach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IComparable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 strike="noStrike" cap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int CompareTo( object obj 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Сравнение объектов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Для выяснения порядка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5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IComparer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int Compare(object o1,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                 object o2);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Сравнение объектов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будут иметь больший приоритет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028" name="Google Shape;1028;p63"/>
          <p:cNvCxnSpPr/>
          <p:nvPr/>
        </p:nvCxnSpPr>
        <p:spPr>
          <a:xfrm rot="10800000">
            <a:off x="6659562" y="4724400"/>
            <a:ext cx="1223962" cy="28892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6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034" name="Google Shape;1034;p64"/>
          <p:cNvGraphicFramePr/>
          <p:nvPr/>
        </p:nvGraphicFramePr>
        <p:xfrm>
          <a:off x="301637" y="682523"/>
          <a:ext cx="8664550" cy="4303685"/>
        </p:xfrm>
        <a:graphic>
          <a:graphicData uri="http://schemas.openxmlformats.org/drawingml/2006/table">
            <a:tbl>
              <a:tblPr>
                <a:noFill/>
                <a:tableStyleId>{7CDC66D4-3AB9-42CA-9BE6-73072C3D24A8}</a:tableStyleId>
              </a:tblPr>
              <a:tblGrid>
                <a:gridCol w="260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Интерфейс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методы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Назначение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прим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IEquatable&lt;T&gt;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bool Equals(T other);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Сравнение объектов на равенство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 strike="noStrike" cap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IStructuralEquatable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bool Equals(object, IEqualityComparer );     int GetHashCode( …);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Проверка на равенство по значению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9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IDisposable</a:t>
                      </a: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void Dispose()</a:t>
                      </a: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600"/>
                        <a:buFont typeface="Tahoma"/>
                        <a:buNone/>
                      </a:pPr>
                      <a:r>
                        <a:rPr lang="en-GB" sz="16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механизм для освобождения управляемых ресурсов</a:t>
                      </a: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6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0" name="Google Shape;1040;p6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1" name="Google Shape;1041;p65"/>
          <p:cNvSpPr/>
          <p:nvPr/>
        </p:nvSpPr>
        <p:spPr>
          <a:xfrm>
            <a:off x="0" y="10182"/>
            <a:ext cx="9144000" cy="64633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IComparable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 {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Sum{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CompareTo(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.Name.CompareTo(p.Name);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SumComparer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IComparer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Compare(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(x.Sum &gt; y.Sum)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(x.Sum &lt; y.Sum)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42" name="Google Shape;1042;p65"/>
          <p:cNvCxnSpPr/>
          <p:nvPr/>
        </p:nvCxnSpPr>
        <p:spPr>
          <a:xfrm>
            <a:off x="1763712" y="404812"/>
            <a:ext cx="2376487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3" name="Google Shape;1043;p65"/>
          <p:cNvCxnSpPr/>
          <p:nvPr/>
        </p:nvCxnSpPr>
        <p:spPr>
          <a:xfrm>
            <a:off x="3563937" y="3068637"/>
            <a:ext cx="2376487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4" name="Google Shape;1044;p65"/>
          <p:cNvCxnSpPr/>
          <p:nvPr/>
        </p:nvCxnSpPr>
        <p:spPr>
          <a:xfrm>
            <a:off x="2951162" y="1484312"/>
            <a:ext cx="2376487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5" name="Google Shape;1045;p65"/>
          <p:cNvCxnSpPr/>
          <p:nvPr/>
        </p:nvCxnSpPr>
        <p:spPr>
          <a:xfrm>
            <a:off x="3059112" y="3644900"/>
            <a:ext cx="2808287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046" name="Google Shape;1046;p65"/>
          <p:cNvSpPr txBox="1"/>
          <p:nvPr/>
        </p:nvSpPr>
        <p:spPr>
          <a:xfrm>
            <a:off x="5508625" y="2246312"/>
            <a:ext cx="2760662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GB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компаратор объектов</a:t>
            </a:r>
            <a:endParaRPr/>
          </a:p>
        </p:txBody>
      </p:sp>
      <p:cxnSp>
        <p:nvCxnSpPr>
          <p:cNvPr id="1047" name="Google Shape;1047;p65"/>
          <p:cNvCxnSpPr/>
          <p:nvPr/>
        </p:nvCxnSpPr>
        <p:spPr>
          <a:xfrm flipH="1">
            <a:off x="3276600" y="2414587"/>
            <a:ext cx="2051050" cy="28733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6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3" name="Google Shape;1053;p6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4" name="Google Shape;1054;p66"/>
          <p:cNvSpPr/>
          <p:nvPr/>
        </p:nvSpPr>
        <p:spPr>
          <a:xfrm>
            <a:off x="301625" y="620688"/>
            <a:ext cx="9094911" cy="44012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Card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visa =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Card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Name = </a:t>
            </a:r>
            <a:r>
              <a:rPr lang="en-GB" sz="20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"VISA"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Sum = 122222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Card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mastercard =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Card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Name = </a:t>
            </a:r>
            <a:r>
              <a:rPr lang="en-GB" sz="20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"Mastercard"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Sum = 230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Card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allMy =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Card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{ visa, mastercard};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.Sort(allMy,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SumComparer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Card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allMy)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Console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GB" sz="20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"{0}---{1}"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,p.Name,p.Sum);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55" name="Google Shape;1055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12" y="5314950"/>
            <a:ext cx="7942262" cy="113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6" name="Google Shape;1056;p66"/>
          <p:cNvSpPr txBox="1"/>
          <p:nvPr/>
        </p:nvSpPr>
        <p:spPr>
          <a:xfrm>
            <a:off x="5575300" y="1989137"/>
            <a:ext cx="3816350" cy="23082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GB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не важно, реализует ли класс интерфейс IComparable или нет правила сортировки, установленные компаратором, будут иметь больший приоритет. В начале будут идти объекты, у которых сумма меньше</a:t>
            </a:r>
            <a:endParaRPr/>
          </a:p>
        </p:txBody>
      </p:sp>
      <p:cxnSp>
        <p:nvCxnSpPr>
          <p:cNvPr id="1057" name="Google Shape;1057;p66"/>
          <p:cNvCxnSpPr/>
          <p:nvPr/>
        </p:nvCxnSpPr>
        <p:spPr>
          <a:xfrm rot="10800000">
            <a:off x="3563937" y="2565400"/>
            <a:ext cx="1944687" cy="93503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6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3" name="Google Shape;1063;p6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4" name="Google Shape;1064;p67"/>
          <p:cNvSpPr txBox="1"/>
          <p:nvPr/>
        </p:nvSpPr>
        <p:spPr>
          <a:xfrm>
            <a:off x="90487" y="614362"/>
            <a:ext cx="9536112" cy="37925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ICloneable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 {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Age {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Clone()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Name =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.Name,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	Age =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.Age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065" name="Google Shape;1065;p67"/>
          <p:cNvSpPr txBox="1"/>
          <p:nvPr/>
        </p:nvSpPr>
        <p:spPr>
          <a:xfrm>
            <a:off x="0" y="4707717"/>
            <a:ext cx="11233200" cy="82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Person p1 =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 { Name = </a:t>
            </a:r>
            <a:r>
              <a:rPr lang="en-GB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"Tom"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Age = 23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Person p2 = (Person)p1.Clone();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6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1" name="Google Shape;1071;p68"/>
          <p:cNvSpPr txBox="1">
            <a:spLocks noGrp="1"/>
          </p:cNvSpPr>
          <p:nvPr>
            <p:ph type="body" idx="1"/>
          </p:nvPr>
        </p:nvSpPr>
        <p:spPr>
          <a:xfrm>
            <a:off x="280987" y="2444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Работа с перечислителями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Пусть есть магазин с товарам</a:t>
            </a:r>
            <a:endParaRPr/>
          </a:p>
        </p:txBody>
      </p:sp>
      <p:sp>
        <p:nvSpPr>
          <p:cNvPr id="1072" name="Google Shape;1072;p68"/>
          <p:cNvSpPr txBox="1"/>
          <p:nvPr/>
        </p:nvSpPr>
        <p:spPr>
          <a:xfrm>
            <a:off x="268287" y="1557337"/>
            <a:ext cx="8518500" cy="507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Shop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_items =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[0];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ItemsCount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_items.Length;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AddItem(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item)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Array.Resize(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_items, ItemsCount + 1);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_items[ItemsCount - 1] = item;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GetItem(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index)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_items[index];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69"/>
          <p:cNvSpPr txBox="1">
            <a:spLocks noGrp="1"/>
          </p:cNvSpPr>
          <p:nvPr>
            <p:ph type="body" idx="1"/>
          </p:nvPr>
        </p:nvSpPr>
        <p:spPr>
          <a:xfrm>
            <a:off x="306375" y="228600"/>
            <a:ext cx="85407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Сделаем магазин перечисляемым </a:t>
            </a:r>
            <a:endParaRPr/>
          </a:p>
        </p:txBody>
      </p:sp>
      <p:sp>
        <p:nvSpPr>
          <p:cNvPr id="1078" name="Google Shape;1078;p69"/>
          <p:cNvSpPr txBox="1"/>
          <p:nvPr/>
        </p:nvSpPr>
        <p:spPr>
          <a:xfrm>
            <a:off x="306375" y="1187800"/>
            <a:ext cx="6037200" cy="338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IEnumerator GetEnumerator();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IEnumerator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Current {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MoveNext();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Reset();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079" name="Google Shape;1079;p69"/>
          <p:cNvSpPr txBox="1"/>
          <p:nvPr/>
        </p:nvSpPr>
        <p:spPr>
          <a:xfrm>
            <a:off x="5496372" y="935235"/>
            <a:ext cx="38415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highlight>
                  <a:srgbClr val="000000"/>
                </a:highlight>
              </a:rPr>
              <a:t>имеет метод, возвращающий ссылку на другой интерфейс - перечислитель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1080" name="Google Shape;108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81059"/>
            <a:ext cx="9143999" cy="2407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66f6eeeaa6a695f2_36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91440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Метод </a:t>
            </a:r>
            <a:r>
              <a:rPr lang="en-GB">
                <a:solidFill>
                  <a:schemeClr val="lt2"/>
                </a:solidFill>
              </a:rPr>
              <a:t>MoveNext()</a:t>
            </a:r>
            <a:r>
              <a:rPr lang="en-GB"/>
              <a:t> перемещает указатель на текущий элемент на следующую позицию в последовательности. Если последовательность еще не закончилась, то возвращает true. Если же последовательность закончилась, то возвращается false.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Свойство </a:t>
            </a:r>
            <a:r>
              <a:rPr lang="en-GB">
                <a:solidFill>
                  <a:schemeClr val="lt2"/>
                </a:solidFill>
              </a:rPr>
              <a:t>Current</a:t>
            </a:r>
            <a:r>
              <a:rPr lang="en-GB"/>
              <a:t> возвращает объект в последовательности, на который указывает указатель.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Метод </a:t>
            </a:r>
            <a:r>
              <a:rPr lang="en-GB">
                <a:solidFill>
                  <a:schemeClr val="lt2"/>
                </a:solidFill>
              </a:rPr>
              <a:t>Reset()</a:t>
            </a:r>
            <a:r>
              <a:rPr lang="en-GB"/>
              <a:t> сбрасывает указатель позиции в начальное положение.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Каким именно образом будет осуществляться перемещение указателя и получение элементов зависит от реализации интерфейса. В различных реализациях логика может быть построена различным образом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7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2" name="Google Shape;1092;p7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3" name="Google Shape;1093;p70"/>
          <p:cNvSpPr txBox="1"/>
          <p:nvPr/>
        </p:nvSpPr>
        <p:spPr>
          <a:xfrm>
            <a:off x="150812" y="44450"/>
            <a:ext cx="8842500" cy="678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Shop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IEnumerable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   </a:t>
            </a:r>
            <a:r>
              <a:rPr lang="en-GB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опущены элементы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_items =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[0];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ShopEnumerator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IEnumerator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readonly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_data; </a:t>
            </a:r>
            <a:r>
              <a:rPr lang="en-GB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локальная копия данных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_position = -1;  </a:t>
            </a:r>
            <a:r>
              <a:rPr lang="en-GB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текущая позиция в наборе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ShopEnumerator(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values)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_data =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[values.Length];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Array.Copy(values, _data, values.Length);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Current {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_data[_position];  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MoveNext()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(_position &lt; _data.Length - 1)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   _position++;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Reset() { _position = -1;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IEnumerator GetEnumerator()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ShopEnumerator(_items);    } }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7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9" name="Google Shape;1099;p71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0" name="Google Shape;1100;p71"/>
          <p:cNvSpPr txBox="1"/>
          <p:nvPr/>
        </p:nvSpPr>
        <p:spPr>
          <a:xfrm>
            <a:off x="700125" y="1371600"/>
            <a:ext cx="7888500" cy="268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 shop = </a:t>
            </a:r>
            <a:r>
              <a:rPr lang="en-GB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Shop();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shop.AddItem(</a:t>
            </a:r>
            <a:r>
              <a:rPr lang="en-GB" sz="2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"computer"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shop.AddItem(</a:t>
            </a:r>
            <a:r>
              <a:rPr lang="en-GB" sz="2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"monitor"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lang="en-GB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shop)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Console.WriteLine(s);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"/>
          <p:cNvSpPr txBox="1">
            <a:spLocks noGrp="1"/>
          </p:cNvSpPr>
          <p:nvPr>
            <p:ph type="body" idx="1"/>
          </p:nvPr>
        </p:nvSpPr>
        <p:spPr>
          <a:xfrm>
            <a:off x="323850" y="3333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7) Ссылке на объект базового класса можно присвоить  объект производного класса (но вызываются для него только методы и свойства, определенные в базовом  классе.)</a:t>
            </a:r>
            <a:endParaRPr/>
          </a:p>
          <a:p>
            <a:pPr marL="342900" marR="0" lvl="0" indent="-20066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1" name="Google Shape;461;p7"/>
          <p:cNvSpPr txBox="1"/>
          <p:nvPr/>
        </p:nvSpPr>
        <p:spPr>
          <a:xfrm>
            <a:off x="179387" y="2276475"/>
            <a:ext cx="8424862" cy="23082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  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buy() {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study() {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sp>
        <p:nvSpPr>
          <p:cNvPr id="462" name="Google Shape;462;p7"/>
          <p:cNvSpPr txBox="1"/>
          <p:nvPr/>
        </p:nvSpPr>
        <p:spPr>
          <a:xfrm>
            <a:off x="2308225" y="4467225"/>
            <a:ext cx="6296025" cy="17541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anna =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uman =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anna.buy();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uman.buy();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uman.study();</a:t>
            </a:r>
            <a:endParaRPr/>
          </a:p>
        </p:txBody>
      </p:sp>
      <p:cxnSp>
        <p:nvCxnSpPr>
          <p:cNvPr id="463" name="Google Shape;463;p7"/>
          <p:cNvCxnSpPr/>
          <p:nvPr/>
        </p:nvCxnSpPr>
        <p:spPr>
          <a:xfrm rot="10800000" flipH="1">
            <a:off x="3203575" y="5862637"/>
            <a:ext cx="790575" cy="3587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7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интерфейс IDisposable </a:t>
            </a:r>
            <a:endParaRPr/>
          </a:p>
        </p:txBody>
      </p:sp>
      <p:sp>
        <p:nvSpPr>
          <p:cNvPr id="1106" name="Google Shape;1106;p7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7" name="Google Shape;1107;p72"/>
          <p:cNvSpPr txBox="1"/>
          <p:nvPr/>
        </p:nvSpPr>
        <p:spPr>
          <a:xfrm>
            <a:off x="179387" y="908050"/>
            <a:ext cx="9144000" cy="31400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ClassWithDispose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IDisposable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DoSomething()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Console.WriteLine(</a:t>
            </a:r>
            <a:r>
              <a:rPr lang="en-GB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 am working..."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Dispose()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здесь должен быть код освобождения управляемых ресурсов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Console.WriteLine(</a:t>
            </a:r>
            <a:r>
              <a:rPr lang="en-GB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"Bye!"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</p:txBody>
      </p:sp>
      <p:sp>
        <p:nvSpPr>
          <p:cNvPr id="1108" name="Google Shape;1108;p72"/>
          <p:cNvSpPr txBox="1"/>
          <p:nvPr/>
        </p:nvSpPr>
        <p:spPr>
          <a:xfrm>
            <a:off x="1511300" y="4079875"/>
            <a:ext cx="6480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using (получение-ресурса) вложенный-оператор </a:t>
            </a:r>
            <a:endParaRPr/>
          </a:p>
        </p:txBody>
      </p:sp>
      <p:sp>
        <p:nvSpPr>
          <p:cNvPr id="1109" name="Google Shape;1109;p72"/>
          <p:cNvSpPr txBox="1"/>
          <p:nvPr/>
        </p:nvSpPr>
        <p:spPr>
          <a:xfrm>
            <a:off x="301625" y="4941887"/>
            <a:ext cx="8842375" cy="1476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(ClassWithDispose x =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ClassWithDispose())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x.DoSomething();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компилятор C# поместит сюда вызов x.Dispose()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7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ИТОГО</a:t>
            </a:r>
            <a:endParaRPr/>
          </a:p>
        </p:txBody>
      </p:sp>
      <p:graphicFrame>
        <p:nvGraphicFramePr>
          <p:cNvPr id="1115" name="Google Shape;1115;p73"/>
          <p:cNvGraphicFramePr/>
          <p:nvPr/>
        </p:nvGraphicFramePr>
        <p:xfrm>
          <a:off x="306387" y="1557337"/>
          <a:ext cx="8540750" cy="3871670"/>
        </p:xfrm>
        <a:graphic>
          <a:graphicData uri="http://schemas.openxmlformats.org/drawingml/2006/table">
            <a:tbl>
              <a:tblPr>
                <a:noFill/>
                <a:tableStyleId>{7CDC66D4-3AB9-42CA-9BE6-73072C3D24A8}</a:tableStyleId>
              </a:tblPr>
              <a:tblGrid>
                <a:gridCol w="427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Tahoma"/>
                        <a:buNone/>
                      </a:pPr>
                      <a:r>
                        <a:rPr lang="en-GB" sz="28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кл. слово</a:t>
                      </a:r>
                      <a:endParaRPr/>
                    </a:p>
                  </a:txBody>
                  <a:tcPr marL="91450" marR="91450" marT="45650" marB="456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Tahoma"/>
                        <a:buNone/>
                      </a:pPr>
                      <a:r>
                        <a:rPr lang="en-GB" sz="28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назначение</a:t>
                      </a:r>
                      <a:endParaRPr/>
                    </a:p>
                  </a:txBody>
                  <a:tcPr marL="91450" marR="91450" marT="45650" marB="456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800"/>
                        <a:buFont typeface="Tahoma"/>
                        <a:buNone/>
                      </a:pPr>
                      <a:r>
                        <a:rPr lang="en-GB" sz="2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interface</a:t>
                      </a:r>
                      <a:endParaRPr/>
                    </a:p>
                  </a:txBody>
                  <a:tcPr marL="91450" marR="91450" marT="45650" marB="456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800"/>
                        <a:buFont typeface="Tahoma"/>
                        <a:buNone/>
                      </a:pPr>
                      <a:r>
                        <a:rPr lang="en-GB" sz="2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вводит в обращение имя метода</a:t>
                      </a:r>
                      <a:endParaRPr/>
                    </a:p>
                  </a:txBody>
                  <a:tcPr marL="91450" marR="91450" marT="45650" marB="456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800"/>
                        <a:buFont typeface="Tahoma"/>
                        <a:buNone/>
                      </a:pPr>
                      <a:r>
                        <a:rPr lang="en-GB" sz="2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virtual</a:t>
                      </a:r>
                      <a:endParaRPr/>
                    </a:p>
                  </a:txBody>
                  <a:tcPr marL="91450" marR="91450" marT="45650" marB="456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800"/>
                        <a:buFont typeface="Tahoma"/>
                        <a:buNone/>
                      </a:pPr>
                      <a:r>
                        <a:rPr lang="en-GB" sz="2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первая реализация метода</a:t>
                      </a:r>
                      <a:endParaRPr/>
                    </a:p>
                  </a:txBody>
                  <a:tcPr marL="91450" marR="91450" marT="45650" marB="456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800"/>
                        <a:buFont typeface="Tahoma"/>
                        <a:buNone/>
                      </a:pPr>
                      <a:r>
                        <a:rPr lang="en-GB" sz="2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override </a:t>
                      </a:r>
                      <a:endParaRPr/>
                    </a:p>
                  </a:txBody>
                  <a:tcPr marL="91450" marR="91450" marT="45650" marB="456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800"/>
                        <a:buFont typeface="Tahoma"/>
                        <a:buNone/>
                      </a:pPr>
                      <a:r>
                        <a:rPr lang="en-GB" sz="2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еще одна реализация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0" i="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650" marB="456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800"/>
                        <a:buFont typeface="Tahoma"/>
                        <a:buNone/>
                      </a:pPr>
                      <a:r>
                        <a:rPr lang="en-GB" sz="2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sealed</a:t>
                      </a:r>
                      <a:endParaRPr/>
                    </a:p>
                  </a:txBody>
                  <a:tcPr marL="91450" marR="91450" marT="45650" marB="456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800"/>
                        <a:buFont typeface="Tahoma"/>
                        <a:buNone/>
                      </a:pPr>
                      <a:r>
                        <a:rPr lang="en-GB" sz="2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последняя реализация</a:t>
                      </a:r>
                      <a:endParaRPr/>
                    </a:p>
                  </a:txBody>
                  <a:tcPr marL="91450" marR="91450" marT="45650" marB="456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7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Структуры</a:t>
            </a:r>
            <a:endParaRPr/>
          </a:p>
        </p:txBody>
      </p:sp>
      <p:sp>
        <p:nvSpPr>
          <p:cNvPr id="1121" name="Google Shape;1121;p74"/>
          <p:cNvSpPr txBox="1">
            <a:spLocks noGrp="1"/>
          </p:cNvSpPr>
          <p:nvPr>
            <p:ph type="body" idx="1"/>
          </p:nvPr>
        </p:nvSpPr>
        <p:spPr>
          <a:xfrm>
            <a:off x="250825" y="4603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struct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Может иметь конструктор c парам.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</a:t>
            </a:r>
            <a:r>
              <a:rPr lang="en-GB" sz="3200" b="1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 C# 10 </a:t>
            </a: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нельзя определить конструктор, используемый по умолчанию (конструктор без параметров). Он определяется для всех структур автоматически и не подлежит изменению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4) Объект структуры может быть создан с помощью </a:t>
            </a:r>
            <a:r>
              <a:rPr lang="en-GB" sz="32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оператора new (или нет) или </a:t>
            </a: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default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5) </a:t>
            </a: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размещение в стеке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628c52cf2bb6e706_5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8" name="Google Shape;1128;g628c52cf2bb6e706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95" y="448976"/>
            <a:ext cx="8440101" cy="565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75"/>
          <p:cNvSpPr txBox="1">
            <a:spLocks noGrp="1"/>
          </p:cNvSpPr>
          <p:nvPr>
            <p:ph type="body" idx="1"/>
          </p:nvPr>
        </p:nvSpPr>
        <p:spPr>
          <a:xfrm>
            <a:off x="230187" y="1889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6) </a:t>
            </a:r>
            <a:r>
              <a:rPr lang="en-GB" sz="3200" b="1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 C# 10  </a:t>
            </a: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Нельзя инициализировать поля структуры при объявлении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7)</a:t>
            </a:r>
            <a:r>
              <a:rPr lang="en-GB" sz="3200" b="1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До C# 10 </a:t>
            </a: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нет автоматической инициализации полей компилятором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8)</a:t>
            </a:r>
            <a:r>
              <a:rPr lang="en-GB" sz="32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структуры</a:t>
            </a: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не поддерживают </a:t>
            </a:r>
            <a:r>
              <a:rPr lang="en-GB" sz="32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наследование</a:t>
            </a: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Назначение : повышении эффективности и производительности программ (тип значения)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4" name="Google Shape;1134;p75"/>
          <p:cNvSpPr txBox="1"/>
          <p:nvPr/>
        </p:nvSpPr>
        <p:spPr>
          <a:xfrm>
            <a:off x="287337" y="2276475"/>
            <a:ext cx="8426450" cy="1754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Time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hours = 0; </a:t>
            </a:r>
            <a:r>
              <a:rPr lang="en-GB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ошибка в ходе компиляции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minutes;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seconds;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628c52cf2bb6e706_0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90060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500"/>
              <a:t>с версии C# 10, мы можем напрямую инициализировать поля структуры при их определении</a:t>
            </a:r>
            <a:endParaRPr sz="2500"/>
          </a:p>
        </p:txBody>
      </p:sp>
      <p:pic>
        <p:nvPicPr>
          <p:cNvPr id="1141" name="Google Shape;1141;g628c52cf2bb6e706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25" y="1738551"/>
            <a:ext cx="9144000" cy="3380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76"/>
          <p:cNvSpPr txBox="1">
            <a:spLocks noGrp="1"/>
          </p:cNvSpPr>
          <p:nvPr>
            <p:ph type="body" idx="1"/>
          </p:nvPr>
        </p:nvSpPr>
        <p:spPr>
          <a:xfrm>
            <a:off x="301625" y="404812"/>
            <a:ext cx="8540750" cy="569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9) Могут реализовывать интерфейсы</a:t>
            </a: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10 ) нельзя объявить деструктор (метод завершения) в типе структуры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628c52cf2bb6e706_39"/>
          <p:cNvSpPr txBox="1">
            <a:spLocks noGrp="1"/>
          </p:cNvSpPr>
          <p:nvPr>
            <p:ph type="title"/>
          </p:nvPr>
        </p:nvSpPr>
        <p:spPr>
          <a:xfrm>
            <a:off x="301650" y="212678"/>
            <a:ext cx="8540700" cy="6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/>
              <a:t>readonly struct</a:t>
            </a:r>
            <a:endParaRPr/>
          </a:p>
        </p:txBody>
      </p:sp>
      <p:sp>
        <p:nvSpPr>
          <p:cNvPr id="1153" name="Google Shape;1153;g628c52cf2bb6e706_39"/>
          <p:cNvSpPr txBox="1">
            <a:spLocks noGrp="1"/>
          </p:cNvSpPr>
          <p:nvPr>
            <p:ph type="body" idx="1"/>
          </p:nvPr>
        </p:nvSpPr>
        <p:spPr>
          <a:xfrm>
            <a:off x="301650" y="567562"/>
            <a:ext cx="8540700" cy="446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dirty="0" err="1"/>
              <a:t>тип</a:t>
            </a:r>
            <a:r>
              <a:rPr lang="en-GB" dirty="0"/>
              <a:t> </a:t>
            </a:r>
            <a:r>
              <a:rPr lang="en-GB" dirty="0" err="1"/>
              <a:t>структуры</a:t>
            </a:r>
            <a:r>
              <a:rPr lang="en-GB" dirty="0"/>
              <a:t> </a:t>
            </a:r>
            <a:r>
              <a:rPr lang="en-GB" dirty="0" err="1"/>
              <a:t>является</a:t>
            </a:r>
            <a:r>
              <a:rPr lang="en-GB" dirty="0"/>
              <a:t> </a:t>
            </a:r>
            <a:r>
              <a:rPr lang="en-GB" dirty="0" err="1"/>
              <a:t>неизменяемым</a:t>
            </a:r>
            <a:r>
              <a:rPr lang="en-GB" dirty="0"/>
              <a:t>. </a:t>
            </a:r>
            <a:r>
              <a:rPr lang="en-GB" dirty="0" err="1"/>
              <a:t>Все</a:t>
            </a:r>
            <a:r>
              <a:rPr lang="en-GB" dirty="0"/>
              <a:t> </a:t>
            </a:r>
            <a:r>
              <a:rPr lang="en-GB" dirty="0" err="1"/>
              <a:t>члены</a:t>
            </a:r>
            <a:r>
              <a:rPr lang="en-GB" dirty="0"/>
              <a:t> </a:t>
            </a:r>
            <a:r>
              <a:rPr lang="en-GB" dirty="0" err="1"/>
              <a:t>данных</a:t>
            </a:r>
            <a:r>
              <a:rPr lang="en-GB" dirty="0"/>
              <a:t> </a:t>
            </a:r>
            <a:r>
              <a:rPr lang="en-GB" dirty="0" err="1"/>
              <a:t>структуры</a:t>
            </a:r>
            <a:r>
              <a:rPr lang="en-GB" dirty="0"/>
              <a:t> </a:t>
            </a:r>
            <a:r>
              <a:rPr lang="en-GB" dirty="0" err="1"/>
              <a:t>readonly</a:t>
            </a:r>
            <a:r>
              <a:rPr lang="ru-RU" dirty="0"/>
              <a:t> </a:t>
            </a:r>
            <a:r>
              <a:rPr lang="en-GB" dirty="0" err="1"/>
              <a:t>должны</a:t>
            </a:r>
            <a:r>
              <a:rPr lang="en-GB" dirty="0"/>
              <a:t> </a:t>
            </a:r>
            <a:r>
              <a:rPr lang="en-GB" dirty="0" err="1"/>
              <a:t>быть</a:t>
            </a:r>
            <a:r>
              <a:rPr lang="en-GB" dirty="0"/>
              <a:t> </a:t>
            </a:r>
            <a:r>
              <a:rPr lang="en-GB" dirty="0" err="1"/>
              <a:t>доступны</a:t>
            </a:r>
            <a:r>
              <a:rPr lang="en-GB" dirty="0"/>
              <a:t> </a:t>
            </a:r>
            <a:r>
              <a:rPr lang="en-GB" dirty="0" err="1"/>
              <a:t>только</a:t>
            </a:r>
            <a:r>
              <a:rPr lang="en-GB" dirty="0"/>
              <a:t> </a:t>
            </a:r>
            <a:r>
              <a:rPr lang="en-GB" dirty="0" err="1"/>
              <a:t>для</a:t>
            </a:r>
            <a:r>
              <a:rPr lang="en-GB" dirty="0"/>
              <a:t> </a:t>
            </a:r>
            <a:r>
              <a:rPr lang="en-GB" dirty="0" err="1"/>
              <a:t>чтения</a:t>
            </a:r>
            <a:r>
              <a:rPr lang="en-GB" dirty="0"/>
              <a:t> </a:t>
            </a:r>
            <a:r>
              <a:rPr lang="en-GB" dirty="0" err="1"/>
              <a:t>следующим</a:t>
            </a:r>
            <a:r>
              <a:rPr lang="en-GB" dirty="0"/>
              <a:t> </a:t>
            </a:r>
            <a:r>
              <a:rPr lang="en-GB" dirty="0" err="1"/>
              <a:t>образом</a:t>
            </a:r>
            <a:r>
              <a:rPr lang="en-GB" dirty="0"/>
              <a:t>: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dirty="0" err="1"/>
              <a:t>Любое</a:t>
            </a:r>
            <a:r>
              <a:rPr lang="en-GB" dirty="0"/>
              <a:t> </a:t>
            </a:r>
            <a:r>
              <a:rPr lang="en-GB" dirty="0" err="1"/>
              <a:t>объявление</a:t>
            </a:r>
            <a:r>
              <a:rPr lang="en-GB" dirty="0"/>
              <a:t> </a:t>
            </a:r>
            <a:r>
              <a:rPr lang="en-GB" dirty="0" err="1"/>
              <a:t>поля</a:t>
            </a:r>
            <a:r>
              <a:rPr lang="en-GB" dirty="0"/>
              <a:t> </a:t>
            </a:r>
            <a:r>
              <a:rPr lang="en-GB" dirty="0" err="1"/>
              <a:t>должно</a:t>
            </a:r>
            <a:r>
              <a:rPr lang="en-GB" dirty="0"/>
              <a:t> </a:t>
            </a:r>
            <a:r>
              <a:rPr lang="en-GB" dirty="0" err="1"/>
              <a:t>иметь</a:t>
            </a:r>
            <a:r>
              <a:rPr lang="en-GB" dirty="0"/>
              <a:t> </a:t>
            </a:r>
            <a:r>
              <a:rPr lang="en-GB" dirty="0" err="1"/>
              <a:t>readonly</a:t>
            </a:r>
            <a:r>
              <a:rPr lang="en-GB" dirty="0"/>
              <a:t> </a:t>
            </a:r>
            <a:r>
              <a:rPr lang="en-GB" dirty="0" err="1"/>
              <a:t>модификатор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dirty="0" err="1"/>
              <a:t>Любое</a:t>
            </a:r>
            <a:r>
              <a:rPr lang="en-GB" dirty="0"/>
              <a:t> </a:t>
            </a:r>
            <a:r>
              <a:rPr lang="en-GB" dirty="0" err="1"/>
              <a:t>свойство</a:t>
            </a:r>
            <a:r>
              <a:rPr lang="en-GB" dirty="0"/>
              <a:t>, </a:t>
            </a:r>
            <a:r>
              <a:rPr lang="en-GB" dirty="0" err="1"/>
              <a:t>включая</a:t>
            </a:r>
            <a:r>
              <a:rPr lang="en-GB" dirty="0"/>
              <a:t> </a:t>
            </a:r>
            <a:r>
              <a:rPr lang="en-GB" dirty="0" err="1"/>
              <a:t>автоматически</a:t>
            </a:r>
            <a:r>
              <a:rPr lang="en-GB" dirty="0"/>
              <a:t> </a:t>
            </a:r>
            <a:r>
              <a:rPr lang="en-GB" dirty="0" err="1"/>
              <a:t>реализуемое</a:t>
            </a:r>
            <a:r>
              <a:rPr lang="en-GB" dirty="0"/>
              <a:t>, </a:t>
            </a:r>
            <a:r>
              <a:rPr lang="en-GB" dirty="0" err="1"/>
              <a:t>должно</a:t>
            </a:r>
            <a:r>
              <a:rPr lang="en-GB" dirty="0"/>
              <a:t> </a:t>
            </a:r>
            <a:r>
              <a:rPr lang="en-GB" dirty="0" err="1"/>
              <a:t>быть</a:t>
            </a:r>
            <a:r>
              <a:rPr lang="en-GB" dirty="0"/>
              <a:t> </a:t>
            </a:r>
            <a:r>
              <a:rPr lang="en-GB" dirty="0" err="1"/>
              <a:t>доступно</a:t>
            </a:r>
            <a:r>
              <a:rPr lang="en-GB" dirty="0"/>
              <a:t> </a:t>
            </a:r>
            <a:r>
              <a:rPr lang="en-GB" dirty="0" err="1"/>
              <a:t>только</a:t>
            </a:r>
            <a:r>
              <a:rPr lang="en-GB" dirty="0"/>
              <a:t> </a:t>
            </a:r>
            <a:r>
              <a:rPr lang="en-GB" dirty="0" err="1"/>
              <a:t>для</a:t>
            </a:r>
            <a:r>
              <a:rPr lang="en-GB" dirty="0"/>
              <a:t> </a:t>
            </a:r>
            <a:r>
              <a:rPr lang="en-GB" dirty="0" err="1"/>
              <a:t>чтения</a:t>
            </a:r>
            <a:r>
              <a:rPr lang="en-GB" dirty="0"/>
              <a:t>. В C# 9.0 и </a:t>
            </a:r>
            <a:r>
              <a:rPr lang="en-GB" dirty="0" err="1"/>
              <a:t>более</a:t>
            </a:r>
            <a:r>
              <a:rPr lang="en-GB" dirty="0"/>
              <a:t> </a:t>
            </a:r>
            <a:r>
              <a:rPr lang="en-GB" dirty="0" err="1"/>
              <a:t>поздних</a:t>
            </a:r>
            <a:r>
              <a:rPr lang="en-GB" dirty="0"/>
              <a:t> </a:t>
            </a:r>
            <a:r>
              <a:rPr lang="en-GB" dirty="0" err="1"/>
              <a:t>версиях</a:t>
            </a:r>
            <a:r>
              <a:rPr lang="en-GB" dirty="0"/>
              <a:t> </a:t>
            </a:r>
            <a:r>
              <a:rPr lang="en-GB" dirty="0" err="1"/>
              <a:t>свойство</a:t>
            </a:r>
            <a:r>
              <a:rPr lang="en-GB" dirty="0"/>
              <a:t> </a:t>
            </a:r>
            <a:r>
              <a:rPr lang="en-GB" dirty="0" err="1"/>
              <a:t>может</a:t>
            </a:r>
            <a:r>
              <a:rPr lang="en-GB" dirty="0"/>
              <a:t> </a:t>
            </a:r>
            <a:r>
              <a:rPr lang="en-GB" dirty="0" err="1"/>
              <a:t>иметь</a:t>
            </a:r>
            <a:r>
              <a:rPr lang="en-GB" dirty="0"/>
              <a:t> </a:t>
            </a:r>
            <a:r>
              <a:rPr lang="en-GB" dirty="0" err="1"/>
              <a:t>init</a:t>
            </a:r>
            <a:r>
              <a:rPr lang="en-GB" dirty="0"/>
              <a:t> </a:t>
            </a:r>
            <a:r>
              <a:rPr lang="en-GB" dirty="0" err="1"/>
              <a:t>метод</a:t>
            </a:r>
            <a:r>
              <a:rPr lang="en-GB" dirty="0"/>
              <a:t> </a:t>
            </a:r>
            <a:r>
              <a:rPr lang="en-GB" dirty="0" err="1"/>
              <a:t>доступа</a:t>
            </a:r>
            <a:r>
              <a:rPr lang="en-GB" dirty="0"/>
              <a:t> .</a:t>
            </a:r>
            <a:endParaRPr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628c52cf2bb6e706_46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600" dirty="0" err="1"/>
              <a:t>код</a:t>
            </a:r>
            <a:r>
              <a:rPr lang="en-GB" sz="2600" dirty="0"/>
              <a:t> </a:t>
            </a:r>
            <a:r>
              <a:rPr lang="en-GB" sz="2600" dirty="0" err="1"/>
              <a:t>определяет</a:t>
            </a:r>
            <a:r>
              <a:rPr lang="en-GB" sz="2600" dirty="0"/>
              <a:t> </a:t>
            </a:r>
            <a:r>
              <a:rPr lang="en-GB" sz="2600" dirty="0" err="1"/>
              <a:t>readonly</a:t>
            </a:r>
            <a:r>
              <a:rPr lang="ru-RU" sz="2600" dirty="0"/>
              <a:t> </a:t>
            </a:r>
            <a:r>
              <a:rPr lang="en-GB" sz="2600" dirty="0" err="1"/>
              <a:t>структуру</a:t>
            </a:r>
            <a:r>
              <a:rPr lang="en-GB" sz="2600" dirty="0"/>
              <a:t> с </a:t>
            </a:r>
            <a:r>
              <a:rPr lang="en-GB" sz="2600" dirty="0" err="1"/>
              <a:t>установщиками</a:t>
            </a:r>
            <a:r>
              <a:rPr lang="en-GB" sz="2600" dirty="0"/>
              <a:t> </a:t>
            </a:r>
            <a:r>
              <a:rPr lang="en-GB" sz="2600" dirty="0" err="1"/>
              <a:t>свойств</a:t>
            </a:r>
            <a:r>
              <a:rPr lang="en-GB" sz="2600" dirty="0"/>
              <a:t> </a:t>
            </a:r>
            <a:r>
              <a:rPr lang="en-GB" sz="2600" dirty="0" err="1"/>
              <a:t>только</a:t>
            </a:r>
            <a:r>
              <a:rPr lang="en-GB" sz="2600" dirty="0"/>
              <a:t> </a:t>
            </a:r>
            <a:r>
              <a:rPr lang="en-GB" sz="2600" dirty="0" err="1"/>
              <a:t>для</a:t>
            </a:r>
            <a:r>
              <a:rPr lang="en-GB" sz="2600" dirty="0"/>
              <a:t> </a:t>
            </a:r>
            <a:r>
              <a:rPr lang="en-GB" sz="2600" dirty="0" err="1"/>
              <a:t>инициализации</a:t>
            </a:r>
            <a:r>
              <a:rPr lang="en-GB" sz="2600" dirty="0"/>
              <a:t>, </a:t>
            </a:r>
            <a:r>
              <a:rPr lang="en-GB" sz="2600" dirty="0" err="1"/>
              <a:t>доступными</a:t>
            </a:r>
            <a:r>
              <a:rPr lang="en-GB" sz="2600" dirty="0"/>
              <a:t> в C# 9.0 и </a:t>
            </a:r>
            <a:r>
              <a:rPr lang="en-GB" sz="2600" dirty="0" err="1"/>
              <a:t>более</a:t>
            </a:r>
            <a:r>
              <a:rPr lang="en-GB" sz="2600" dirty="0"/>
              <a:t> </a:t>
            </a:r>
            <a:r>
              <a:rPr lang="en-GB" sz="2600" dirty="0" err="1"/>
              <a:t>поздних</a:t>
            </a:r>
            <a:r>
              <a:rPr lang="en-GB" sz="2600" dirty="0"/>
              <a:t> </a:t>
            </a:r>
            <a:r>
              <a:rPr lang="en-GB" sz="2600" dirty="0" err="1"/>
              <a:t>версиях</a:t>
            </a:r>
            <a:r>
              <a:rPr lang="en-GB" sz="2600" dirty="0"/>
              <a:t>:</a:t>
            </a:r>
            <a:endParaRPr sz="2600" dirty="0"/>
          </a:p>
        </p:txBody>
      </p:sp>
      <p:pic>
        <p:nvPicPr>
          <p:cNvPr id="1160" name="Google Shape;1160;g628c52cf2bb6e706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65" y="2100108"/>
            <a:ext cx="8626626" cy="418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628c52cf2bb6e706_12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7" name="Google Shape;1167;g628c52cf2bb6e706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6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8" name="Google Shape;1168;g628c52cf2bb6e706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38" y="5743641"/>
            <a:ext cx="8689926" cy="4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"/>
          <p:cNvSpPr txBox="1">
            <a:spLocks noGrp="1"/>
          </p:cNvSpPr>
          <p:nvPr>
            <p:ph type="title"/>
          </p:nvPr>
        </p:nvSpPr>
        <p:spPr>
          <a:xfrm>
            <a:off x="301625" y="28575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ahoma"/>
              <a:buNone/>
            </a:pPr>
            <a:r>
              <a:rPr lang="en-GB" sz="3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Ссылки базового и производного классов</a:t>
            </a:r>
            <a:br>
              <a:rPr lang="en-GB" sz="3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482" name="Google Shape;482;p8"/>
          <p:cNvSpPr txBox="1">
            <a:spLocks noGrp="1"/>
          </p:cNvSpPr>
          <p:nvPr>
            <p:ph type="body" idx="1"/>
          </p:nvPr>
        </p:nvSpPr>
        <p:spPr>
          <a:xfrm>
            <a:off x="268287" y="7651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Переменной ссылки на объект базового класса может быть присвоена ссылка на объект любого производного от него класса.</a:t>
            </a:r>
            <a:endParaRPr/>
          </a:p>
        </p:txBody>
      </p:sp>
      <p:sp>
        <p:nvSpPr>
          <p:cNvPr id="483" name="Google Shape;483;p8"/>
          <p:cNvSpPr/>
          <p:nvPr/>
        </p:nvSpPr>
        <p:spPr>
          <a:xfrm>
            <a:off x="233705" y="394803"/>
            <a:ext cx="8676600" cy="67402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 sz="18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= 10;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 = 20;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Sum()  {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+ y;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ColorPoint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GB" sz="18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 sz="18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78;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   public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Mult()  {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* y *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a12 =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ColorPoint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ca100 =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ColorPoint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GB" sz="18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ca100 = a12;// </a:t>
            </a:r>
            <a:r>
              <a:rPr lang="en-GB" sz="18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ошибка</a:t>
            </a:r>
            <a:endParaRPr sz="18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a12 = ca100;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(a12.ToString</a:t>
            </a:r>
            <a:r>
              <a:rPr lang="en-GB" sz="1800" dirty="0">
                <a:highlight>
                  <a:srgbClr val="FFFFFF"/>
                </a:highlight>
                <a:latin typeface="Consolas"/>
                <a:sym typeface="Consolas"/>
              </a:rPr>
              <a:t>());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sym typeface="Consolas"/>
              </a:rPr>
              <a:t>//a12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sym typeface="Consolas"/>
              </a:rPr>
              <a:t>имеет тип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sym typeface="Consolas"/>
              </a:rPr>
              <a:t>ColorPoint</a:t>
            </a:r>
            <a:endParaRPr sz="18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(a12.Sum());</a:t>
            </a:r>
            <a:endParaRPr sz="18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GB" sz="1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(ca100.Sum());</a:t>
            </a:r>
            <a:endParaRPr sz="18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GB" sz="1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GB" sz="18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GB" sz="18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(a12.Mult());//</a:t>
            </a:r>
            <a:r>
              <a:rPr lang="en-GB" sz="18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ошибка</a:t>
            </a:r>
            <a:r>
              <a:rPr lang="en-GB" sz="18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sz="18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нет метода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85" name="Google Shape;485;p8"/>
          <p:cNvCxnSpPr/>
          <p:nvPr/>
        </p:nvCxnSpPr>
        <p:spPr>
          <a:xfrm>
            <a:off x="4173974" y="6244180"/>
            <a:ext cx="1440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628c52cf2bb6e706_19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с версии C# 10 мы можем определить свой конструктор без параметров</a:t>
            </a:r>
            <a:endParaRPr/>
          </a:p>
        </p:txBody>
      </p:sp>
      <p:pic>
        <p:nvPicPr>
          <p:cNvPr id="1175" name="Google Shape;1175;g628c52cf2bb6e706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1733904"/>
            <a:ext cx="9144001" cy="4671196"/>
          </a:xfrm>
          <a:prstGeom prst="rect">
            <a:avLst/>
          </a:prstGeom>
          <a:noFill/>
          <a:ln>
            <a:noFill/>
          </a:ln>
        </p:spPr>
      </p:pic>
      <p:sp>
        <p:nvSpPr>
          <p:cNvPr id="1176" name="Google Shape;1176;g628c52cf2bb6e706_19"/>
          <p:cNvSpPr txBox="1"/>
          <p:nvPr/>
        </p:nvSpPr>
        <p:spPr>
          <a:xfrm>
            <a:off x="2931425" y="3254050"/>
            <a:ext cx="6212700" cy="18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highlight>
                  <a:srgbClr val="000000"/>
                </a:highlight>
              </a:rPr>
              <a:t>до версии C# 11 при определении конструктора структуру в нем необходимо было инициализировать все поля структуры, начиная с версии C# 11 это делать необязательно</a:t>
            </a:r>
            <a:endParaRPr sz="22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2848ea10eee_0_0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83" name="Google Shape;1183;g2848ea10ee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50"/>
            <a:ext cx="8540700" cy="683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4" name="Google Shape;1184;g2848ea10eee_0_0"/>
          <p:cNvPicPr preferRelativeResize="0"/>
          <p:nvPr/>
        </p:nvPicPr>
        <p:blipFill rotWithShape="1">
          <a:blip r:embed="rId4">
            <a:alphaModFix/>
          </a:blip>
          <a:srcRect t="18354"/>
          <a:stretch/>
        </p:blipFill>
        <p:spPr>
          <a:xfrm>
            <a:off x="4400300" y="228598"/>
            <a:ext cx="4620275" cy="15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7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Перечисления</a:t>
            </a:r>
            <a:endParaRPr/>
          </a:p>
        </p:txBody>
      </p:sp>
      <p:sp>
        <p:nvSpPr>
          <p:cNvPr id="1190" name="Google Shape;1190;p77"/>
          <p:cNvSpPr txBox="1">
            <a:spLocks noGrp="1"/>
          </p:cNvSpPr>
          <p:nvPr>
            <p:ph type="body" idx="1"/>
          </p:nvPr>
        </p:nvSpPr>
        <p:spPr>
          <a:xfrm>
            <a:off x="207962" y="11795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набор логически связанных констант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AutoNum type="arabicParenR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 перечисления - целочисленный тип (byte, int, short, long)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AutoNum type="arabicParenR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 умолчанию используется тип int</a:t>
            </a:r>
            <a:endParaRPr/>
          </a:p>
        </p:txBody>
      </p:sp>
      <p:sp>
        <p:nvSpPr>
          <p:cNvPr id="1191" name="Google Shape;1191;p77"/>
          <p:cNvSpPr txBox="1"/>
          <p:nvPr/>
        </p:nvSpPr>
        <p:spPr>
          <a:xfrm>
            <a:off x="1258887" y="3543300"/>
            <a:ext cx="4572000" cy="2676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MathOperation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  Add ,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Subtract,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Multiply,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Divide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7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7" name="Google Shape;1197;p78"/>
          <p:cNvSpPr txBox="1">
            <a:spLocks noGrp="1"/>
          </p:cNvSpPr>
          <p:nvPr>
            <p:ph type="body" idx="1"/>
          </p:nvPr>
        </p:nvSpPr>
        <p:spPr>
          <a:xfrm>
            <a:off x="301625" y="2095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каждому элементу перечисления присваивается целочисленное значение, 0, 1 т.д.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4) Можно определять явным образом</a:t>
            </a: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8" name="Google Shape;1198;p78"/>
          <p:cNvSpPr txBox="1"/>
          <p:nvPr/>
        </p:nvSpPr>
        <p:spPr>
          <a:xfrm>
            <a:off x="1196975" y="2459037"/>
            <a:ext cx="6750050" cy="2678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MathOperation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</a:t>
            </a:r>
            <a:r>
              <a:rPr lang="en-GB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short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  Add = 4,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Subtract,     </a:t>
            </a:r>
            <a:r>
              <a:rPr lang="en-GB" sz="2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Multiply =9 , </a:t>
            </a:r>
            <a:r>
              <a:rPr lang="en-GB" sz="2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//9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Divide        </a:t>
            </a:r>
            <a:r>
              <a:rPr lang="en-GB" sz="2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//10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  <p:sp>
        <p:nvSpPr>
          <p:cNvPr id="1199" name="Google Shape;1199;p78"/>
          <p:cNvSpPr txBox="1"/>
          <p:nvPr/>
        </p:nvSpPr>
        <p:spPr>
          <a:xfrm>
            <a:off x="80962" y="5254625"/>
            <a:ext cx="9315450" cy="1568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Math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MathOperation operation = MathOperation.Multiply;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4" name="Google Shape;1204;p79"/>
          <p:cNvGraphicFramePr/>
          <p:nvPr/>
        </p:nvGraphicFramePr>
        <p:xfrm>
          <a:off x="301625" y="268287"/>
          <a:ext cx="8496250" cy="6525935"/>
        </p:xfrm>
        <a:graphic>
          <a:graphicData uri="http://schemas.openxmlformats.org/drawingml/2006/table">
            <a:tbl>
              <a:tblPr>
                <a:noFill/>
                <a:tableStyleId>{7CDC66D4-3AB9-42CA-9BE6-73072C3D24A8}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Ключевое </a:t>
                      </a:r>
                      <a:br>
                        <a:rPr lang="en-GB" sz="18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r>
                        <a:rPr lang="en-GB" sz="18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слово</a:t>
                      </a:r>
                      <a:br>
                        <a:rPr lang="en-GB" sz="18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interface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abstract class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sealed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struct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abstract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Нет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new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Нет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override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private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protected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public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0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sealed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Нет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Нет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virtual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Нет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Нет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GB" sz="20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Нет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5220</Words>
  <Application>Microsoft Office PowerPoint</Application>
  <PresentationFormat>Экран (4:3)</PresentationFormat>
  <Paragraphs>955</Paragraphs>
  <Slides>94</Slides>
  <Notes>94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94</vt:i4>
      </vt:variant>
    </vt:vector>
  </HeadingPairs>
  <TitlesOfParts>
    <vt:vector size="103" baseType="lpstr">
      <vt:lpstr>Consolas</vt:lpstr>
      <vt:lpstr>Noto Sans Symbols</vt:lpstr>
      <vt:lpstr>Tahoma</vt:lpstr>
      <vt:lpstr>Verdana</vt:lpstr>
      <vt:lpstr>Arial</vt:lpstr>
      <vt:lpstr>Times New Roman</vt:lpstr>
      <vt:lpstr>Inconsolata</vt:lpstr>
      <vt:lpstr>1_Compass</vt:lpstr>
      <vt:lpstr>Compass</vt:lpstr>
      <vt:lpstr>Наследование, полиморфизм, виртуальные функции. Интерфейсы и абстрактные классы </vt:lpstr>
      <vt:lpstr>Презентация PowerPoint</vt:lpstr>
      <vt:lpstr>Роль наследования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Ссылки базового и производного классов </vt:lpstr>
      <vt:lpstr>Ссылки базового и производного классов </vt:lpstr>
      <vt:lpstr>Презентация PowerPoint</vt:lpstr>
      <vt:lpstr>Презентация PowerPoint</vt:lpstr>
      <vt:lpstr>Презентация PowerPoint</vt:lpstr>
      <vt:lpstr>Стратегии наследования</vt:lpstr>
      <vt:lpstr>Обычное наследование</vt:lpstr>
      <vt:lpstr>Сокрытие имен при наследовании</vt:lpstr>
      <vt:lpstr>Обращение к скрытым членам</vt:lpstr>
      <vt:lpstr>Полиморфизм </vt:lpstr>
      <vt:lpstr>Виртуальные: методы, свойства, индексаторы </vt:lpstr>
      <vt:lpstr>Презентация PowerPoint</vt:lpstr>
      <vt:lpstr>Презентация PowerPoint</vt:lpstr>
      <vt:lpstr>Правила переопределения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C#9</vt:lpstr>
      <vt:lpstr>C#9</vt:lpstr>
      <vt:lpstr>Бесплодные (запечатанные) классы</vt:lpstr>
      <vt:lpstr>Презентация PowerPoint</vt:lpstr>
      <vt:lpstr>Презентация PowerPoint</vt:lpstr>
      <vt:lpstr>Абстрактные классы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Свойства abstract методов</vt:lpstr>
      <vt:lpstr>Презентация PowerPoint</vt:lpstr>
      <vt:lpstr>Интерфейсы</vt:lpstr>
      <vt:lpstr>Презентация PowerPoint</vt:lpstr>
      <vt:lpstr>Презентация PowerPoint</vt:lpstr>
      <vt:lpstr>Реализация интерфейсов</vt:lpstr>
      <vt:lpstr>Презентация PowerPoint</vt:lpstr>
      <vt:lpstr>Презентация PowerPoint</vt:lpstr>
      <vt:lpstr>Презентация PowerPoint</vt:lpstr>
      <vt:lpstr>Второй способ реализации интерфейса в классе: явное указание имени интерфейса перед реализуемым элементом. </vt:lpstr>
      <vt:lpstr>Презентация PowerPoint</vt:lpstr>
      <vt:lpstr>Конфликт  при множественном наследовании</vt:lpstr>
      <vt:lpstr>Обращение к интерфейсу</vt:lpstr>
      <vt:lpstr>не требуется разное поведение</vt:lpstr>
      <vt:lpstr>Default Interface Members </vt:lpstr>
      <vt:lpstr>Наследование интерфейсов c default реализацией</vt:lpstr>
      <vt:lpstr>Явная реализация default метода</vt:lpstr>
      <vt:lpstr>Конфликт </vt:lpstr>
      <vt:lpstr>Презентация PowerPoint</vt:lpstr>
      <vt:lpstr>Операции is </vt:lpstr>
      <vt:lpstr>Операция as </vt:lpstr>
      <vt:lpstr>Выполняется</vt:lpstr>
      <vt:lpstr>Презентация PowerPoint</vt:lpstr>
      <vt:lpstr>Презентация PowerPoint</vt:lpstr>
      <vt:lpstr>Работа с объектами через  интерфейсы (преобразования)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Интерфейс и абстрактный класс</vt:lpstr>
      <vt:lpstr>Презентация PowerPoint</vt:lpstr>
      <vt:lpstr>Стандартные интерфейсы .NET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интерфейс IDisposable </vt:lpstr>
      <vt:lpstr>ИТОГО</vt:lpstr>
      <vt:lpstr>Структуры</vt:lpstr>
      <vt:lpstr>Презентация PowerPoint</vt:lpstr>
      <vt:lpstr>Презентация PowerPoint</vt:lpstr>
      <vt:lpstr>Презентация PowerPoint</vt:lpstr>
      <vt:lpstr>Презентация PowerPoint</vt:lpstr>
      <vt:lpstr>readonly struct</vt:lpstr>
      <vt:lpstr>Презентация PowerPoint</vt:lpstr>
      <vt:lpstr>Презентация PowerPoint</vt:lpstr>
      <vt:lpstr>Презентация PowerPoint</vt:lpstr>
      <vt:lpstr>Презентация PowerPoint</vt:lpstr>
      <vt:lpstr>Перечисления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Наследование, полиморфизм, виртуальные функции. Интерфейсы и абстрактные классы </dc:title>
  <dc:creator>pnv</dc:creator>
  <cp:lastModifiedBy>Артур Мущук</cp:lastModifiedBy>
  <cp:revision>19</cp:revision>
  <dcterms:created xsi:type="dcterms:W3CDTF">2004-09-23T08:41:44Z</dcterms:created>
  <dcterms:modified xsi:type="dcterms:W3CDTF">2024-10-08T14:41:57Z</dcterms:modified>
</cp:coreProperties>
</file>