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0" r:id="rId32"/>
    <p:sldId id="301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embeddedFontLst>
    <p:embeddedFont>
      <p:font typeface="Cascadia Mono" panose="020B0609020000020004" pitchFamily="49" charset="0"/>
      <p:regular r:id="rId45"/>
      <p:bold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Inconsolata" pitchFamily="1" charset="0"/>
      <p:regular r:id="rId51"/>
      <p:bold r:id="rId52"/>
    </p:embeddedFont>
    <p:embeddedFont>
      <p:font typeface="Tahoma" panose="020B0604030504040204" pitchFamily="3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FyzzfF51IX6r5fj7PGH/uaGis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d6f7aba3c9ccd7d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d6f7aba3c9ccd7d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4d6f7aba3c9ccd7d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67a52bdac613f7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67a52bdac613f7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667a52bdac613f7b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67a52bdac613f7b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667a52bdac613f7b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667a52bdac613f7b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67a52bdac613f7b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67a52bdac613f7b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667a52bdac613f7b_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67a52bdac613f7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67a52bdac613f7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667a52bdac613f7b_2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bc9919ca89c9c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bc9919ca89c9c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18bc9919ca89c9c6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bc9919ca89c9c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bc9919ca89c9c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18bc9919ca89c9c6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bc9919ca89c9c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bc9919ca89c9c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18bc9919ca89c9c6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12" name="Google Shape;6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6566cfa55b4fb8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6566cfa55b4fb8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26566cfa55b4fb89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6566cfa55b4fb8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6566cfa55b4fb89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26566cfa55b4fb89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566cfa55b4fb8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6566cfa55b4fb8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6566cfa55b4fb89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6566cfa55b4fb8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6566cfa55b4fb8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g26566cfa55b4fb89_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6566cfa55b4fb89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6566cfa55b4fb89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26566cfa55b4fb89_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143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81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f3ef42d3d5820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6f3ef42d3d5820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6f3ef42d3d58203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f3ef42d3d58203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6f3ef42d3d58203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6f3ef42d3d582031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f3ef42d3d58203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f3ef42d3d58203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6f3ef42d3d582031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abe27110b459b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abe27110b459b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35abe27110b459b4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d6f7aba3c9ccd7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d6f7aba3c9ccd7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4d6f7aba3c9ccd7d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3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2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3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2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2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2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2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2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2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2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2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2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2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2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27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2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2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2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2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2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2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2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2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2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2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2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2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2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2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2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2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2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2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2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2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2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2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2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2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2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2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2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2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2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2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2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2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2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2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2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2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2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2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2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2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2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2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2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2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2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2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2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2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2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2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2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2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2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2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2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2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2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2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2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2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2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2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2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2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2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2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27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2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2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2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2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2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2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2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2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2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2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2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2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2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2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2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2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2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2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2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2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2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2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2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2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2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2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2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2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2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2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2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2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2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2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2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2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2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2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2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2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2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2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2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2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2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2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2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2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2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2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2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2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2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2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2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2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2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2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2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2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2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2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2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2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2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2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2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2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2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2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2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2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2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2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2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2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2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2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2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2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2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2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2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2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2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2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2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2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2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2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2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2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2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2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2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2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2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2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2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2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2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2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2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2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2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2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2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2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2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2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2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2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2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2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2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2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2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2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2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2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2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2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2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2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2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2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2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2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2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2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2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2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2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2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2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2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2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2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2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2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2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2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2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2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2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2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2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2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2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2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2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2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2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2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2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2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2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2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2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2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2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2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2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2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2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2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2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2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2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2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2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2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2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2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2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2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2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2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2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g4d6f7aba3c9ccd7d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57816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4d6f7aba3c9ccd7d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781" y="3428990"/>
            <a:ext cx="5571450" cy="336350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4d6f7aba3c9ccd7d_7"/>
          <p:cNvSpPr txBox="1"/>
          <p:nvPr/>
        </p:nvSpPr>
        <p:spPr>
          <a:xfrm>
            <a:off x="2203215" y="309006"/>
            <a:ext cx="5233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обязателен блок try. При наличии блока catch мы можем опустить блок finally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77" name="Google Shape;477;g4d6f7aba3c9ccd7d_7"/>
          <p:cNvSpPr txBox="1"/>
          <p:nvPr/>
        </p:nvSpPr>
        <p:spPr>
          <a:xfrm>
            <a:off x="4453875" y="5122075"/>
            <a:ext cx="4690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при</a:t>
            </a:r>
            <a:r>
              <a:rPr lang="en-GB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наличии</a:t>
            </a:r>
            <a:r>
              <a:rPr lang="en-GB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блока</a:t>
            </a:r>
            <a:r>
              <a:rPr lang="en-GB" sz="1600" dirty="0">
                <a:solidFill>
                  <a:srgbClr val="FFFFFF"/>
                </a:solidFill>
                <a:highlight>
                  <a:srgbClr val="000000"/>
                </a:highlight>
              </a:rPr>
              <a:t> finally </a:t>
            </a:r>
            <a:r>
              <a:rPr lang="en-GB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мы</a:t>
            </a:r>
            <a:r>
              <a:rPr lang="ru-RU" sz="1600" dirty="0">
                <a:solidFill>
                  <a:srgbClr val="FFFFFF"/>
                </a:solidFill>
                <a:highlight>
                  <a:srgbClr val="000000"/>
                </a:highlight>
              </a:rPr>
              <a:t> не</a:t>
            </a:r>
            <a:r>
              <a:rPr lang="en-GB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можем</a:t>
            </a:r>
            <a:r>
              <a:rPr lang="en-GB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опустить</a:t>
            </a:r>
            <a:r>
              <a:rPr lang="en-GB" sz="16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600" dirty="0" err="1">
                <a:solidFill>
                  <a:srgbClr val="FFFFFF"/>
                </a:solidFill>
                <a:highlight>
                  <a:srgbClr val="000000"/>
                </a:highlight>
              </a:rPr>
              <a:t>блок</a:t>
            </a:r>
            <a:r>
              <a:rPr lang="en-GB" sz="1600" dirty="0">
                <a:solidFill>
                  <a:srgbClr val="FFFFFF"/>
                </a:solidFill>
                <a:highlight>
                  <a:srgbClr val="000000"/>
                </a:highlight>
              </a:rPr>
              <a:t> catch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78" name="Google Shape;478;g4d6f7aba3c9ccd7d_7"/>
          <p:cNvSpPr txBox="1"/>
          <p:nvPr/>
        </p:nvSpPr>
        <p:spPr>
          <a:xfrm>
            <a:off x="4824001" y="3643774"/>
            <a:ext cx="432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  <a:highlight>
                  <a:srgbClr val="000000"/>
                </a:highlight>
              </a:rPr>
              <a:t>Если 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CLR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не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сможет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найти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нужный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блок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catch,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то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исключение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не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будет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обработано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, и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программа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аварийно</a:t>
            </a:r>
            <a:r>
              <a:rPr lang="en-GB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rgbClr val="FFFFFF"/>
                </a:solidFill>
                <a:highlight>
                  <a:srgbClr val="000000"/>
                </a:highlight>
              </a:rPr>
              <a:t>завершится</a:t>
            </a:r>
            <a:endParaRPr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667a52bdac613f7b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28600"/>
            <a:ext cx="36957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667a52bdac613f7b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58" y="1671092"/>
            <a:ext cx="37052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667a52bdac613f7b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25" y="3075474"/>
            <a:ext cx="4667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667a52bdac613f7b_0"/>
          <p:cNvSpPr txBox="1"/>
          <p:nvPr/>
        </p:nvSpPr>
        <p:spPr>
          <a:xfrm>
            <a:off x="4315900" y="495075"/>
            <a:ext cx="4213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Обрабатывает любое исключение, которое возникло в блоке try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88" name="Google Shape;488;g667a52bdac613f7b_0"/>
          <p:cNvSpPr txBox="1"/>
          <p:nvPr/>
        </p:nvSpPr>
        <p:spPr>
          <a:xfrm>
            <a:off x="4315900" y="1918525"/>
            <a:ext cx="48282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Обрабатывает только те исключения, которые соответствуют типу, указаному в скобках после оператора catch.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89" name="Google Shape;489;g667a52bdac613f7b_0"/>
          <p:cNvSpPr txBox="1"/>
          <p:nvPr/>
        </p:nvSpPr>
        <p:spPr>
          <a:xfrm>
            <a:off x="5290326" y="3303850"/>
            <a:ext cx="35103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вся информация об исключении помещается в переменную данного типа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"/>
          <p:cNvSpPr txBox="1">
            <a:spLocks noGrp="1"/>
          </p:cNvSpPr>
          <p:nvPr>
            <p:ph type="body" idx="1"/>
          </p:nvPr>
        </p:nvSpPr>
        <p:spPr>
          <a:xfrm>
            <a:off x="250825" y="404812"/>
            <a:ext cx="854075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  -  catch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endParaRPr sz="3200" b="0" i="0" u="none">
              <a:solidFill>
                <a:srgbClr val="66CC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try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{…throw выражение;..}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catch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 объявление исключения)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{ операторы обработчика}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catch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(объявление исключения)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{ операторы обработчика}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catch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(объявление исключения)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{ операторы обработчика} </a:t>
            </a:r>
            <a:endParaRPr/>
          </a:p>
          <a:p>
            <a:pPr marL="342900" lvl="0" indent="-180340" algn="l" rtl="0">
              <a:spcBef>
                <a:spcPts val="640"/>
              </a:spcBef>
              <a:spcAft>
                <a:spcPts val="0"/>
              </a:spcAft>
              <a:buSzPts val="2560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8"/>
          <p:cNvSpPr/>
          <p:nvPr/>
        </p:nvSpPr>
        <p:spPr>
          <a:xfrm rot="5160000">
            <a:off x="4348956" y="950118"/>
            <a:ext cx="2330450" cy="3767137"/>
          </a:xfrm>
          <a:custGeom>
            <a:avLst/>
            <a:gdLst/>
            <a:ahLst/>
            <a:cxnLst/>
            <a:rect l="l" t="t" r="r" b="b"/>
            <a:pathLst>
              <a:path w="2330450" h="3767137" extrusionOk="0">
                <a:moveTo>
                  <a:pt x="145653" y="1883569"/>
                </a:moveTo>
                <a:cubicBezTo>
                  <a:pt x="145653" y="1030327"/>
                  <a:pt x="509033" y="303285"/>
                  <a:pt x="1003242" y="167727"/>
                </a:cubicBezTo>
                <a:cubicBezTo>
                  <a:pt x="1578247" y="10007"/>
                  <a:pt x="2113800" y="703942"/>
                  <a:pt x="2178489" y="1690535"/>
                </a:cubicBezTo>
                <a:lnTo>
                  <a:pt x="2266116" y="1749066"/>
                </a:lnTo>
                <a:lnTo>
                  <a:pt x="1985742" y="2431638"/>
                </a:lnTo>
                <a:lnTo>
                  <a:pt x="1781641" y="1425458"/>
                </a:lnTo>
                <a:lnTo>
                  <a:pt x="1864716" y="1480948"/>
                </a:lnTo>
                <a:cubicBezTo>
                  <a:pt x="1736099" y="599274"/>
                  <a:pt x="1231935" y="175429"/>
                  <a:pt x="823760" y="605829"/>
                </a:cubicBezTo>
                <a:cubicBezTo>
                  <a:pt x="585751" y="856798"/>
                  <a:pt x="436959" y="1348310"/>
                  <a:pt x="436959" y="1883568"/>
                </a:cubicBezTo>
                <a:lnTo>
                  <a:pt x="145653" y="1883569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8"/>
          <p:cNvSpPr/>
          <p:nvPr/>
        </p:nvSpPr>
        <p:spPr>
          <a:xfrm>
            <a:off x="4643437" y="3789362"/>
            <a:ext cx="360362" cy="576262"/>
          </a:xfrm>
          <a:prstGeom prst="downArrow">
            <a:avLst>
              <a:gd name="adj1" fmla="val 1485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8"/>
          <p:cNvSpPr/>
          <p:nvPr/>
        </p:nvSpPr>
        <p:spPr>
          <a:xfrm rot="5160000">
            <a:off x="5218112" y="3198812"/>
            <a:ext cx="1943100" cy="3765550"/>
          </a:xfrm>
          <a:custGeom>
            <a:avLst/>
            <a:gdLst/>
            <a:ahLst/>
            <a:cxnLst/>
            <a:rect l="l" t="t" r="r" b="b"/>
            <a:pathLst>
              <a:path w="1943100" h="3765550" extrusionOk="0">
                <a:moveTo>
                  <a:pt x="121444" y="1882775"/>
                </a:moveTo>
                <a:cubicBezTo>
                  <a:pt x="121444" y="1042677"/>
                  <a:pt x="407806" y="319514"/>
                  <a:pt x="805466" y="155385"/>
                </a:cubicBezTo>
                <a:cubicBezTo>
                  <a:pt x="1299900" y="-48687"/>
                  <a:pt x="1770929" y="678506"/>
                  <a:pt x="1817951" y="1718498"/>
                </a:cubicBezTo>
                <a:lnTo>
                  <a:pt x="1893769" y="1769141"/>
                </a:lnTo>
                <a:lnTo>
                  <a:pt x="1670095" y="2349373"/>
                </a:lnTo>
                <a:lnTo>
                  <a:pt x="1489821" y="1499321"/>
                </a:lnTo>
                <a:lnTo>
                  <a:pt x="1563900" y="1548803"/>
                </a:lnTo>
                <a:cubicBezTo>
                  <a:pt x="1470634" y="514377"/>
                  <a:pt x="992852" y="31488"/>
                  <a:pt x="638350" y="613358"/>
                </a:cubicBezTo>
                <a:cubicBezTo>
                  <a:pt x="467333" y="894061"/>
                  <a:pt x="364331" y="1371227"/>
                  <a:pt x="364331" y="1882776"/>
                </a:cubicBezTo>
                <a:lnTo>
                  <a:pt x="121444" y="188277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8" name="Google Shape;498;p8"/>
          <p:cNvSpPr txBox="1"/>
          <p:nvPr/>
        </p:nvSpPr>
        <p:spPr>
          <a:xfrm>
            <a:off x="219075" y="5454650"/>
            <a:ext cx="8540750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try-catch, 	try-finally, 	try-catch-finally</a:t>
            </a:r>
            <a:endParaRPr/>
          </a:p>
        </p:txBody>
      </p:sp>
      <p:sp>
        <p:nvSpPr>
          <p:cNvPr id="499" name="Google Shape;499;p8"/>
          <p:cNvSpPr txBox="1"/>
          <p:nvPr/>
        </p:nvSpPr>
        <p:spPr>
          <a:xfrm>
            <a:off x="2921000" y="471487"/>
            <a:ext cx="62230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GB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(тип_исключения имя_переменной)</a:t>
            </a:r>
            <a:endParaRPr/>
          </a:p>
        </p:txBody>
      </p:sp>
      <p:sp>
        <p:nvSpPr>
          <p:cNvPr id="500" name="Google Shape;500;p8"/>
          <p:cNvSpPr txBox="1"/>
          <p:nvPr/>
        </p:nvSpPr>
        <p:spPr>
          <a:xfrm>
            <a:off x="681037" y="1066800"/>
            <a:ext cx="7924800" cy="58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GB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Поиск подходящего блока catch в CLR осуществляется сверху вниз, поэтому наиболее конкретные обработчики должны находиться в начале списка. </a:t>
            </a:r>
            <a:endParaRPr/>
          </a:p>
        </p:txBody>
      </p:sp>
      <p:sp>
        <p:nvSpPr>
          <p:cNvPr id="501" name="Google Shape;501;p8"/>
          <p:cNvSpPr txBox="1"/>
          <p:nvPr/>
        </p:nvSpPr>
        <p:spPr>
          <a:xfrm>
            <a:off x="7202487" y="1933575"/>
            <a:ext cx="2005012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Сначала следуют потомки с наибольшей глубиной наследования, потом — их базовые классы (если таковые имеются) и, наконец, — класс System.Exception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1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11"/>
          <p:cNvSpPr txBox="1"/>
          <p:nvPr/>
        </p:nvSpPr>
        <p:spPr>
          <a:xfrm>
            <a:off x="252412" y="228600"/>
            <a:ext cx="8856662" cy="63706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class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Exception : ISerializable, _Exception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{ </a:t>
            </a:r>
            <a:r>
              <a:rPr lang="en-GB" sz="2400" b="0" i="1" u="none">
                <a:solidFill>
                  <a:srgbClr val="818E96"/>
                </a:solidFill>
                <a:latin typeface="Inconsolata"/>
                <a:ea typeface="Inconsolata"/>
                <a:cs typeface="Inconsolata"/>
                <a:sym typeface="Inconsolata"/>
              </a:rPr>
              <a:t>// Общедоступные конструкторы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lang="en-GB" sz="2400" b="0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400" b="0" i="0" u="none">
                <a:solidFill>
                  <a:srgbClr val="8CBBA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GB" sz="2400" b="0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 message, Exception innerException)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Arial"/>
              <a:buNone/>
            </a:pP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lang="en-GB" sz="2400" b="0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400" b="0" i="0" u="none">
                <a:solidFill>
                  <a:srgbClr val="8CBBAD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GB" sz="2400" b="0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 message)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lang="en-GB" sz="2400" b="0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...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E96"/>
              </a:buClr>
              <a:buSzPts val="2400"/>
              <a:buFont typeface="Inconsolata"/>
              <a:buNone/>
            </a:pPr>
            <a:r>
              <a:rPr lang="en-GB" sz="2400" b="0" i="1" u="none">
                <a:solidFill>
                  <a:srgbClr val="818E96"/>
                </a:solidFill>
                <a:latin typeface="Inconsolata"/>
                <a:ea typeface="Inconsolata"/>
                <a:cs typeface="Inconsolata"/>
                <a:sym typeface="Inconsolata"/>
              </a:rPr>
              <a:t>// Методы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Exception </a:t>
            </a:r>
            <a:r>
              <a:rPr lang="en-GB" sz="2400" b="1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GetBaseException</a:t>
            </a:r>
            <a:r>
              <a:rPr lang="en-GB" sz="2400" b="0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Arial"/>
              <a:buNone/>
            </a:pP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GetObjectData</a:t>
            </a:r>
            <a:r>
              <a:rPr lang="en-GB" sz="2400" b="0" i="0" u="none">
                <a:solidFill>
                  <a:srgbClr val="E0E2E4"/>
                </a:solidFill>
                <a:latin typeface="Arial"/>
                <a:ea typeface="Arial"/>
                <a:cs typeface="Arial"/>
                <a:sym typeface="Arial"/>
              </a:rPr>
              <a:t>(Serializationlnfо info, StreamingContext context)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E96"/>
              </a:buClr>
              <a:buSzPts val="2400"/>
              <a:buFont typeface="Inconsolata"/>
              <a:buNone/>
            </a:pPr>
            <a:r>
              <a:rPr lang="en-GB" sz="2400" b="0" i="1" u="none">
                <a:solidFill>
                  <a:srgbClr val="818E96"/>
                </a:solidFill>
                <a:latin typeface="Inconsolata"/>
                <a:ea typeface="Inconsolata"/>
                <a:cs typeface="Inconsolata"/>
                <a:sym typeface="Inconsolata"/>
              </a:rPr>
              <a:t>// Свойства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IDictionary Data { get;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0" i="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HelpLink { get; </a:t>
            </a:r>
            <a:r>
              <a:rPr lang="en-GB" sz="2400" b="0" i="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set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Exception InnerException { get;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0" i="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Message { get;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763"/>
              </a:buClr>
              <a:buSzPts val="2400"/>
              <a:buFont typeface="Inconsolata"/>
              <a:buNone/>
            </a:pP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0" i="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Source { get; </a:t>
            </a:r>
            <a:r>
              <a:rPr lang="en-GB" sz="2400" b="0" i="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set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virtual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0" i="0" u="none">
                <a:solidFill>
                  <a:srgbClr val="8CBBAD"/>
                </a:solidFill>
                <a:latin typeface="Inconsolata"/>
                <a:ea typeface="Inconsolata"/>
                <a:cs typeface="Inconsolata"/>
                <a:sym typeface="Inconsolata"/>
              </a:rPr>
              <a:t>string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StackTrace { get;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2E4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GB" sz="2400" b="1" i="0" u="none">
                <a:solidFill>
                  <a:srgbClr val="93C763"/>
                </a:solidFill>
                <a:latin typeface="Inconsolata"/>
                <a:ea typeface="Inconsolata"/>
                <a:cs typeface="Inconsolata"/>
                <a:sym typeface="Inconsolata"/>
              </a:rPr>
              <a:t>public</a:t>
            </a:r>
            <a:r>
              <a:rPr lang="en-GB" sz="2400" b="0" i="0" u="none">
                <a:solidFill>
                  <a:srgbClr val="E0E2E4"/>
                </a:solidFill>
                <a:latin typeface="Inconsolata"/>
                <a:ea typeface="Inconsolata"/>
                <a:cs typeface="Inconsolata"/>
                <a:sym typeface="Inconsolata"/>
              </a:rPr>
              <a:t> MethodBase TargetSite { get; } ... }</a:t>
            </a:r>
            <a:endParaRPr/>
          </a:p>
        </p:txBody>
      </p:sp>
      <p:sp>
        <p:nvSpPr>
          <p:cNvPr id="525" name="Google Shape;525;p11"/>
          <p:cNvSpPr txBox="1"/>
          <p:nvPr/>
        </p:nvSpPr>
        <p:spPr>
          <a:xfrm>
            <a:off x="6465887" y="3421062"/>
            <a:ext cx="2376487" cy="17541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позволяет генерировать в качестве исключений экземпляры любого типа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1" name="Google Shape;531;p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12"/>
          <p:cNvSpPr/>
          <p:nvPr/>
        </p:nvSpPr>
        <p:spPr>
          <a:xfrm>
            <a:off x="150812" y="0"/>
            <a:ext cx="8842375" cy="69865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ExceptionExample(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(y == 0 )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a.HelpLink = 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"http://www.belstu.by"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a.Data.Add(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"Время возникновения: 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.Now);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/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ExceptionExample(x, 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catch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.Write(ex.Message + 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.Write(ex.TargetSite + 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.Write(ex.StackTrace + 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.Write(ex.HelpLink + 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(ex.Data !=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{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"Сведения: \n"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DictionaryEntry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ex.Data)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"-&gt; {0} {1}"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d.Key, d.Value);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6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</p:txBody>
      </p:sp>
      <p:sp>
        <p:nvSpPr>
          <p:cNvPr id="533" name="Google Shape;533;p12"/>
          <p:cNvSpPr/>
          <p:nvPr/>
        </p:nvSpPr>
        <p:spPr>
          <a:xfrm>
            <a:off x="395287" y="228600"/>
            <a:ext cx="8208962" cy="151288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2"/>
          <p:cNvSpPr/>
          <p:nvPr/>
        </p:nvSpPr>
        <p:spPr>
          <a:xfrm>
            <a:off x="709612" y="3716337"/>
            <a:ext cx="8207375" cy="295275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2"/>
          <p:cNvSpPr txBox="1"/>
          <p:nvPr/>
        </p:nvSpPr>
        <p:spPr>
          <a:xfrm>
            <a:off x="7169150" y="2192337"/>
            <a:ext cx="1831975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 и сигнатуры методов, вызов которых стал источником исключения</a:t>
            </a:r>
            <a:endParaRPr/>
          </a:p>
        </p:txBody>
      </p:sp>
      <p:cxnSp>
        <p:nvCxnSpPr>
          <p:cNvPr id="536" name="Google Shape;536;p12"/>
          <p:cNvCxnSpPr/>
          <p:nvPr/>
        </p:nvCxnSpPr>
        <p:spPr>
          <a:xfrm flipH="1">
            <a:off x="6516687" y="4221162"/>
            <a:ext cx="1295400" cy="5762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7" name="Google Shape;537;p12"/>
          <p:cNvSpPr txBox="1"/>
          <p:nvPr/>
        </p:nvSpPr>
        <p:spPr>
          <a:xfrm>
            <a:off x="223837" y="4454525"/>
            <a:ext cx="1684337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Текст с описанием причины исключения</a:t>
            </a:r>
            <a:endParaRPr/>
          </a:p>
        </p:txBody>
      </p:sp>
      <p:cxnSp>
        <p:nvCxnSpPr>
          <p:cNvPr id="538" name="Google Shape;538;p12"/>
          <p:cNvCxnSpPr/>
          <p:nvPr/>
        </p:nvCxnSpPr>
        <p:spPr>
          <a:xfrm rot="10800000" flipH="1">
            <a:off x="1908175" y="4365625"/>
            <a:ext cx="576262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9" name="Google Shape;539;p12"/>
          <p:cNvSpPr txBox="1"/>
          <p:nvPr/>
        </p:nvSpPr>
        <p:spPr>
          <a:xfrm>
            <a:off x="5110162" y="3598862"/>
            <a:ext cx="14319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метода</a:t>
            </a:r>
            <a:endParaRPr/>
          </a:p>
        </p:txBody>
      </p:sp>
      <p:cxnSp>
        <p:nvCxnSpPr>
          <p:cNvPr id="540" name="Google Shape;540;p12"/>
          <p:cNvCxnSpPr/>
          <p:nvPr/>
        </p:nvCxnSpPr>
        <p:spPr>
          <a:xfrm>
            <a:off x="6289675" y="4076700"/>
            <a:ext cx="252412" cy="377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1" name="Google Shape;541;p12"/>
          <p:cNvSpPr txBox="1"/>
          <p:nvPr/>
        </p:nvSpPr>
        <p:spPr>
          <a:xfrm>
            <a:off x="7140575" y="4565650"/>
            <a:ext cx="196532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 документации с информацией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 исключении</a:t>
            </a:r>
            <a:endParaRPr/>
          </a:p>
        </p:txBody>
      </p:sp>
      <p:cxnSp>
        <p:nvCxnSpPr>
          <p:cNvPr id="542" name="Google Shape;542;p12"/>
          <p:cNvCxnSpPr/>
          <p:nvPr/>
        </p:nvCxnSpPr>
        <p:spPr>
          <a:xfrm rot="10800000">
            <a:off x="5724525" y="5192712"/>
            <a:ext cx="1439862" cy="1095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14"/>
          <p:cNvSpPr txBox="1"/>
          <p:nvPr/>
        </p:nvSpPr>
        <p:spPr>
          <a:xfrm>
            <a:off x="107950" y="0"/>
            <a:ext cx="9144000" cy="67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System.AggregateException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System.ApplicationException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System.Reflection.InvalidFilterCriteriaException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System.Reflection.TargetException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System.Reflection.TargetInvocationException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System.Reflection.TargetParameterCountException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System.Threading.WaitHandleCannotBeOpenedException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System.Diagnostics.Tracing.EventSourceException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 System.InvalidTimeZoneException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System.IO.IsolatedStorage.IsolatedStorageException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System.Runtime.CompilerServices.RuntimeWrappedException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System.SystemException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System.Threading.AbandonedMutexException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System.AccessViolationException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System.Reflection.AmbiguousMatchException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System.AppDomainUnloadedException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System.ArgumentException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System.ArithmeticException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      System.ArrayTypeMismatchException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System.BadImageFormatException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System.CannotUnloadAppDomainException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System.ContextMarshalException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System.Security.Cryptography.CryptographicException</a:t>
            </a:r>
            <a:endParaRPr/>
          </a:p>
        </p:txBody>
      </p:sp>
      <p:sp>
        <p:nvSpPr>
          <p:cNvPr id="558" name="Google Shape;558;p14"/>
          <p:cNvSpPr txBox="1"/>
          <p:nvPr/>
        </p:nvSpPr>
        <p:spPr>
          <a:xfrm>
            <a:off x="3563937" y="12700"/>
            <a:ext cx="78708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Классы исключений, определенные в FCL</a:t>
            </a:r>
            <a:endParaRPr/>
          </a:p>
        </p:txBody>
      </p:sp>
      <p:sp>
        <p:nvSpPr>
          <p:cNvPr id="559" name="Google Shape;559;p14"/>
          <p:cNvSpPr txBox="1"/>
          <p:nvPr/>
        </p:nvSpPr>
        <p:spPr>
          <a:xfrm>
            <a:off x="6588125" y="5300662"/>
            <a:ext cx="15113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MSCorLib dll,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5"/>
          <p:cNvSpPr txBox="1"/>
          <p:nvPr/>
        </p:nvSpPr>
        <p:spPr>
          <a:xfrm>
            <a:off x="179387" y="228600"/>
            <a:ext cx="655637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System.DataMisalignedException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System.ExecutionEngineException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System.Runtime.InteropServices.ExternalException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System.Runtime.InteropServices.COMException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System.Runtime.InteropServices.SEHException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System.FormatException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System.Reflection.CustomAttributeFormatException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System.Security.HostProtectionException</a:t>
            </a:r>
            <a:endParaRPr/>
          </a:p>
        </p:txBody>
      </p:sp>
      <p:sp>
        <p:nvSpPr>
          <p:cNvPr id="565" name="Google Shape;565;p15"/>
          <p:cNvSpPr txBox="1"/>
          <p:nvPr/>
        </p:nvSpPr>
        <p:spPr>
          <a:xfrm>
            <a:off x="301625" y="2420937"/>
            <a:ext cx="6858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System.Security.Principal.IdentityNotMappedException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System.IndexOutOfRangeException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System.InsufficientExecutionStackException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System.InvalidCastException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System.Runtime.InteropServices.InvalidComObjectException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System.Runtime.InteropServices.InvalidOleVariantTypeException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System.InvalidOperationException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System.ObjectDisposedException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System.InvalidProgramException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System.IO.IOException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System.IO.DirectoryNotFoundException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System.IO.DriveNotFoundException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System.IO.EndOfStreamException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System.IO.FileLoadException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System.IO.FileNotFoundException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System.IO.PathTooLongException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67a52bdac613f7b_14"/>
          <p:cNvSpPr txBox="1">
            <a:spLocks noGrp="1"/>
          </p:cNvSpPr>
          <p:nvPr>
            <p:ph type="title"/>
          </p:nvPr>
        </p:nvSpPr>
        <p:spPr>
          <a:xfrm>
            <a:off x="301650" y="-271559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</a:t>
            </a:r>
            <a:endParaRPr/>
          </a:p>
        </p:txBody>
      </p:sp>
      <p:sp>
        <p:nvSpPr>
          <p:cNvPr id="572" name="Google Shape;572;g667a52bdac613f7b_14"/>
          <p:cNvSpPr txBox="1">
            <a:spLocks noGrp="1"/>
          </p:cNvSpPr>
          <p:nvPr>
            <p:ph type="body" idx="1"/>
          </p:nvPr>
        </p:nvSpPr>
        <p:spPr>
          <a:xfrm>
            <a:off x="301650" y="619442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InnerException</a:t>
            </a:r>
            <a:r>
              <a:rPr lang="en-GB" sz="2500"/>
              <a:t>: хранит информацию об исключении, которое послужило причиной текущего исключения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Message</a:t>
            </a:r>
            <a:r>
              <a:rPr lang="en-GB" sz="2500"/>
              <a:t>: хранит сообщение об исключении, текст ошибки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Source</a:t>
            </a:r>
            <a:r>
              <a:rPr lang="en-GB" sz="2500"/>
              <a:t>: хранит имя объекта или сборки, которое вызвало исключение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StackTrace</a:t>
            </a:r>
            <a:r>
              <a:rPr lang="en-GB" sz="2500"/>
              <a:t>: возвращает строковое представление стека вызывов, которые привели к возникновению исключения</a:t>
            </a: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</a:rPr>
              <a:t>TargetSite</a:t>
            </a:r>
            <a:r>
              <a:rPr lang="en-GB" sz="2500"/>
              <a:t>: возвращает метод, в котором и было вызвано исключение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g667a52bdac613f7b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5"/>
            <a:ext cx="7931074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667a52bdac613f7b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01343"/>
            <a:ext cx="88011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667a52bdac613f7b_20"/>
          <p:cNvSpPr txBox="1"/>
          <p:nvPr/>
        </p:nvSpPr>
        <p:spPr>
          <a:xfrm>
            <a:off x="5350800" y="1101476"/>
            <a:ext cx="3793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Exception является базовым типом для всех исключений, то выражение catch (Exception ex) будет обрабатывать все исключения, которые могут возникнуть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67a52bdac613f7b_2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DivideByZeroException</a:t>
            </a:r>
            <a:r>
              <a:rPr lang="en-GB" sz="2200"/>
              <a:t>: представляет исключение, которое генерируется при делении на ноль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ArgumentOutOfRangeException</a:t>
            </a:r>
            <a:r>
              <a:rPr lang="en-GB" sz="2200"/>
              <a:t>: генерируется, если значение аргумента находится вне диапазона допустимых значений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ArgumentException</a:t>
            </a:r>
            <a:r>
              <a:rPr lang="en-GB" sz="2200"/>
              <a:t>: генерируется, если в метод для параметра передается некорректное значение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IndexOutOfRangeException</a:t>
            </a:r>
            <a:r>
              <a:rPr lang="en-GB" sz="2200"/>
              <a:t>: генерируется, если индекс элемента массива или коллекции находится вне диапазона допустимых значений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InvalidCastException</a:t>
            </a:r>
            <a:r>
              <a:rPr lang="en-GB" sz="2200"/>
              <a:t>: генерируется при попытке произвести недопустимые преобразования типов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NullReferenceException</a:t>
            </a:r>
            <a:r>
              <a:rPr lang="en-GB" sz="2200"/>
              <a:t>: генерируется при попытке обращения к объекту, который равен null (то есть по сути неопределен)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>
            <a:spLocks noGrp="1"/>
          </p:cNvSpPr>
          <p:nvPr>
            <p:ph type="body" idx="1"/>
          </p:nvPr>
        </p:nvSpPr>
        <p:spPr>
          <a:xfrm>
            <a:off x="603250" y="5715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Font typeface="Arial"/>
              <a:buNone/>
            </a:pPr>
            <a:r>
              <a:rPr lang="en-GB" sz="6000" b="1" i="1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Исключительные ситуации </a:t>
            </a:r>
            <a:r>
              <a:rPr lang="en-GB" sz="6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в С# </a:t>
            </a:r>
            <a:br>
              <a:rPr lang="en-GB" sz="6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32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Structured Exception Handling – SHE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унифицированный подход для языков ориентированных на платформу .NET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System.Exception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8bc9919ca89c9c6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3" name="Google Shape;593;g18bc9919ca89c9c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71450"/>
            <a:ext cx="87249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18bc9919ca89c9c6_0"/>
          <p:cNvSpPr txBox="1"/>
          <p:nvPr/>
        </p:nvSpPr>
        <p:spPr>
          <a:xfrm>
            <a:off x="4571997" y="3288870"/>
            <a:ext cx="38925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исключение типа DivideByZeroException никогда не будет сгенерировано.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bc9919ca89c9c6_8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1" name="Google Shape;601;g18bc9919ca89c9c6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671513"/>
            <a:ext cx="9001125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8bc9919ca89c9c6_1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8" name="Google Shape;608;g18bc9919ca89c9c6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671513"/>
            <a:ext cx="9001125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8bc9919ca89c9c6_14"/>
          <p:cNvSpPr txBox="1"/>
          <p:nvPr/>
        </p:nvSpPr>
        <p:spPr>
          <a:xfrm>
            <a:off x="3166150" y="4730675"/>
            <a:ext cx="522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rgbClr val="FFFFFF"/>
                </a:solidFill>
                <a:highlight>
                  <a:srgbClr val="000000"/>
                </a:highlight>
              </a:rPr>
              <a:t>обрабатыва</a:t>
            </a:r>
            <a:r>
              <a:rPr lang="ru-RU" sz="1500" dirty="0" err="1">
                <a:solidFill>
                  <a:srgbClr val="FFFFFF"/>
                </a:solidFill>
                <a:highlight>
                  <a:srgbClr val="000000"/>
                </a:highlight>
              </a:rPr>
              <a:t>ет</a:t>
            </a:r>
            <a:r>
              <a:rPr lang="en-GB" sz="15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500" dirty="0" err="1">
                <a:solidFill>
                  <a:srgbClr val="FFFFFF"/>
                </a:solidFill>
                <a:highlight>
                  <a:srgbClr val="000000"/>
                </a:highlight>
              </a:rPr>
              <a:t>все</a:t>
            </a:r>
            <a:r>
              <a:rPr lang="en-GB" sz="15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500" dirty="0" err="1">
                <a:solidFill>
                  <a:srgbClr val="FFFFFF"/>
                </a:solidFill>
                <a:highlight>
                  <a:srgbClr val="000000"/>
                </a:highlight>
              </a:rPr>
              <a:t>исключения</a:t>
            </a:r>
            <a:r>
              <a:rPr lang="en-GB" sz="15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500" dirty="0" err="1">
                <a:solidFill>
                  <a:srgbClr val="FFFFFF"/>
                </a:solidFill>
                <a:highlight>
                  <a:srgbClr val="000000"/>
                </a:highlight>
              </a:rPr>
              <a:t>кроме</a:t>
            </a:r>
            <a:r>
              <a:rPr lang="en-GB" sz="15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500" dirty="0" err="1">
                <a:solidFill>
                  <a:srgbClr val="FFFFFF"/>
                </a:solidFill>
                <a:highlight>
                  <a:srgbClr val="000000"/>
                </a:highlight>
              </a:rPr>
              <a:t>DivideByZeroException</a:t>
            </a:r>
            <a:r>
              <a:rPr lang="en-GB" sz="1500" dirty="0">
                <a:solidFill>
                  <a:srgbClr val="FFFFFF"/>
                </a:solidFill>
                <a:highlight>
                  <a:srgbClr val="000000"/>
                </a:highlight>
              </a:rPr>
              <a:t> и </a:t>
            </a:r>
            <a:r>
              <a:rPr lang="en-GB" sz="1500" dirty="0" err="1">
                <a:solidFill>
                  <a:srgbClr val="FFFFFF"/>
                </a:solidFill>
                <a:highlight>
                  <a:srgbClr val="000000"/>
                </a:highlight>
              </a:rPr>
              <a:t>IndexOutOfRangeException</a:t>
            </a:r>
            <a:endParaRPr sz="15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6"/>
          <p:cNvSpPr txBox="1"/>
          <p:nvPr/>
        </p:nvSpPr>
        <p:spPr>
          <a:xfrm>
            <a:off x="2124075" y="620712"/>
            <a:ext cx="4464050" cy="576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System.Exception</a:t>
            </a:r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body" idx="1"/>
          </p:nvPr>
        </p:nvSpPr>
        <p:spPr>
          <a:xfrm>
            <a:off x="301625" y="1700212"/>
            <a:ext cx="4054475" cy="139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System.SystemException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 уровня системы</a:t>
            </a:r>
            <a:endParaRPr/>
          </a:p>
        </p:txBody>
      </p:sp>
      <p:sp>
        <p:nvSpPr>
          <p:cNvPr id="617" name="Google Shape;617;p16"/>
          <p:cNvSpPr txBox="1"/>
          <p:nvPr/>
        </p:nvSpPr>
        <p:spPr>
          <a:xfrm>
            <a:off x="4572000" y="1684337"/>
            <a:ext cx="4248150" cy="14128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System.ApplicationException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 уровня приложения </a:t>
            </a:r>
            <a:endParaRPr/>
          </a:p>
        </p:txBody>
      </p:sp>
      <p:cxnSp>
        <p:nvCxnSpPr>
          <p:cNvPr id="618" name="Google Shape;618;p16"/>
          <p:cNvCxnSpPr/>
          <p:nvPr/>
        </p:nvCxnSpPr>
        <p:spPr>
          <a:xfrm flipH="1">
            <a:off x="2771775" y="1196975"/>
            <a:ext cx="936625" cy="3603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19" name="Google Shape;619;p16"/>
          <p:cNvCxnSpPr/>
          <p:nvPr/>
        </p:nvCxnSpPr>
        <p:spPr>
          <a:xfrm>
            <a:off x="5076825" y="1260475"/>
            <a:ext cx="790575" cy="423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20" name="Google Shape;620;p16"/>
          <p:cNvSpPr txBox="1"/>
          <p:nvPr/>
        </p:nvSpPr>
        <p:spPr>
          <a:xfrm>
            <a:off x="468312" y="3109912"/>
            <a:ext cx="8207375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Inconsolata"/>
              <a:buNone/>
            </a:pPr>
            <a:r>
              <a:rPr lang="en-GB" sz="24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Создание исключений: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1) наследование от ApplicationException;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2) атрибут [System.Serializable];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3) конструктор по умолчанию;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4) конструктор с установкой значение Message;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4) конструктор для обработки "внутренних исключений";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Arial"/>
              <a:buNone/>
            </a:pPr>
            <a:r>
              <a:rPr lang="en-GB" sz="2400" b="0" i="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5) конструктор для сериализации типа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6566cfa55b4fb89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7" name="Google Shape;627;g26566cfa55b4fb8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625061"/>
            <a:ext cx="8622975" cy="2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6566cfa55b4fb89_1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g26566cfa55b4fb89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267728"/>
            <a:ext cx="9144001" cy="449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566cfa55b4fb89_8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1" name="Google Shape;641;g26566cfa55b4fb89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3" y="1622326"/>
            <a:ext cx="8842376" cy="308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6566cfa55b4fb89_2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8" name="Google Shape;648;g26566cfa55b4fb89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13" y="1674012"/>
            <a:ext cx="8673175" cy="35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566cfa55b4fb89_2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5" name="Google Shape;655;g26566cfa55b4fb89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4" y="0"/>
            <a:ext cx="884451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17"/>
          <p:cNvSpPr txBox="1">
            <a:spLocks noGrp="1"/>
          </p:cNvSpPr>
          <p:nvPr>
            <p:ph type="body" idx="1"/>
          </p:nvPr>
        </p:nvSpPr>
        <p:spPr>
          <a:xfrm>
            <a:off x="150812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7"/>
          <p:cNvSpPr/>
          <p:nvPr/>
        </p:nvSpPr>
        <p:spPr>
          <a:xfrm>
            <a:off x="150812" y="332656"/>
            <a:ext cx="8842375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OverflowException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   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"Данное число не входит в диапазон"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ex.Message);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DivideByZeroException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"Деление на ноль 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ex.Message);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IndexOutOfRangeException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"Индекс выходит за пределы\n"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92D0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//универсальный обработчик</a:t>
            </a:r>
            <a:endParaRPr sz="1800" b="0" i="0" u="none" strike="noStrike" cap="none">
              <a:solidFill>
                <a:srgbClr val="92D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17"/>
          <p:cNvSpPr/>
          <p:nvPr/>
        </p:nvSpPr>
        <p:spPr>
          <a:xfrm>
            <a:off x="1658372" y="5292690"/>
            <a:ext cx="7308304" cy="1631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это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общий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обработчик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исключений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4" name="Google Shape;664;p17"/>
          <p:cNvCxnSpPr/>
          <p:nvPr/>
        </p:nvCxnSpPr>
        <p:spPr>
          <a:xfrm>
            <a:off x="1675196" y="4891087"/>
            <a:ext cx="936625" cy="5778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5" name="Google Shape;665;p17"/>
          <p:cNvSpPr txBox="1"/>
          <p:nvPr/>
        </p:nvSpPr>
        <p:spPr>
          <a:xfrm>
            <a:off x="301625" y="4810125"/>
            <a:ext cx="21955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предпочтительней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Исключительная ситуация exception -</a:t>
            </a:r>
            <a:endParaRPr/>
          </a:p>
        </p:txBody>
      </p:sp>
      <p:sp>
        <p:nvSpPr>
          <p:cNvPr id="414" name="Google Shape;414;p3"/>
          <p:cNvSpPr txBox="1">
            <a:spLocks noGrp="1"/>
          </p:cNvSpPr>
          <p:nvPr>
            <p:ph type="body" idx="1"/>
          </p:nvPr>
        </p:nvSpPr>
        <p:spPr>
          <a:xfrm>
            <a:off x="285750" y="13573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 состояние ошибки, обнаруженное в программе в ходе ее выполнения (деление на ноль, невозможность выделения памяти при создании нового объекта и т.д. 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Генерируется оператором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840"/>
              <a:buNone/>
            </a:pPr>
            <a:r>
              <a:rPr lang="en-GB" sz="4800" b="0" i="0" u="none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throw( &lt;выражение&gt;)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880"/>
              <a:buNone/>
            </a:pPr>
            <a:r>
              <a:rPr lang="en-GB" sz="3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 -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типа исключение</a:t>
            </a:r>
            <a:endParaRPr/>
          </a:p>
          <a:p>
            <a:pPr marL="342900" lvl="0" indent="-180340" algn="l" rtl="0">
              <a:spcBef>
                <a:spcPts val="640"/>
              </a:spcBef>
              <a:spcAft>
                <a:spcPts val="0"/>
              </a:spcAft>
              <a:buSzPts val="2560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17"/>
          <p:cNvSpPr txBox="1">
            <a:spLocks noGrp="1"/>
          </p:cNvSpPr>
          <p:nvPr>
            <p:ph type="body" idx="1"/>
          </p:nvPr>
        </p:nvSpPr>
        <p:spPr>
          <a:xfrm>
            <a:off x="150812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7"/>
          <p:cNvSpPr/>
          <p:nvPr/>
        </p:nvSpPr>
        <p:spPr>
          <a:xfrm>
            <a:off x="150812" y="332656"/>
            <a:ext cx="8842375" cy="61862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Exx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Move()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		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= x / 0;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Copy()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 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= x /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(y);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q=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q.Move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q.Copy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"Catch"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"Finally"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C92DF8-10A0-4523-A190-6332CB02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63" y="4089758"/>
            <a:ext cx="1917517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17"/>
          <p:cNvSpPr txBox="1">
            <a:spLocks noGrp="1"/>
          </p:cNvSpPr>
          <p:nvPr>
            <p:ph type="body" idx="1"/>
          </p:nvPr>
        </p:nvSpPr>
        <p:spPr>
          <a:xfrm>
            <a:off x="150812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7"/>
          <p:cNvSpPr/>
          <p:nvPr/>
        </p:nvSpPr>
        <p:spPr>
          <a:xfrm>
            <a:off x="150812" y="332656"/>
            <a:ext cx="8842375" cy="61862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Exx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Move()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= x / 0;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"Exception in Move"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);}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Copy()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 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= x / 5;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(y);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q=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q.Move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q.Copy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"Catch"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"Finally"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DD39C3-E05E-4CF8-B2D9-004EE440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06" y="3879842"/>
            <a:ext cx="3848981" cy="13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7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45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Повторная генерация исключения</a:t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19"/>
          <p:cNvSpPr txBox="1">
            <a:spLocks noGrp="1"/>
          </p:cNvSpPr>
          <p:nvPr>
            <p:ph type="body" idx="1"/>
          </p:nvPr>
        </p:nvSpPr>
        <p:spPr>
          <a:xfrm>
            <a:off x="301641" y="137160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нового объекта посредством повторного использования старого   с помощью оператора throw без параметров.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/>
              <a:t>В этом виде оператор throw может использоваться </a:t>
            </a:r>
            <a:r>
              <a:rPr lang="en-GB" sz="2800" b="1"/>
              <a:t>исключительно в блоке catch</a:t>
            </a:r>
            <a:endParaRPr sz="2800" b="1"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6f3ef42d3d58203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188" y="287224"/>
            <a:ext cx="7047632" cy="62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6f3ef42d3d582031_0"/>
          <p:cNvSpPr txBox="1"/>
          <p:nvPr/>
        </p:nvSpPr>
        <p:spPr>
          <a:xfrm>
            <a:off x="3072025" y="4699775"/>
            <a:ext cx="5882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исключение будет передано дальше внешнему блоку catch.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ahoma"/>
              <a:buNone/>
            </a:pPr>
            <a:r>
              <a:rPr lang="en-GB" sz="4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Фильтры исключений</a:t>
            </a:r>
            <a:endParaRPr/>
          </a:p>
        </p:txBody>
      </p:sp>
      <p:sp>
        <p:nvSpPr>
          <p:cNvPr id="691" name="Google Shape;691;p2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20"/>
          <p:cNvSpPr txBox="1"/>
          <p:nvPr/>
        </p:nvSpPr>
        <p:spPr>
          <a:xfrm>
            <a:off x="301625" y="1125537"/>
            <a:ext cx="8734425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Фильтр исключения позволяет указать дополнительные условия, при которых используется обработчик  исключения.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Эти условия принимают форму булева выражения, перед которым  ставится ключевое слово when. </a:t>
            </a:r>
            <a:endParaRPr/>
          </a:p>
        </p:txBody>
      </p:sp>
      <p:sp>
        <p:nvSpPr>
          <p:cNvPr id="693" name="Google Shape;693;p20"/>
          <p:cNvSpPr/>
          <p:nvPr/>
        </p:nvSpPr>
        <p:spPr>
          <a:xfrm>
            <a:off x="273876" y="2571969"/>
            <a:ext cx="8734871" cy="17543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ex)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(ex.GetType() !=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(System.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Обработка всех ранее не перехваченных исключений, 		// кроме того, которое называется FormatException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20"/>
          <p:cNvSpPr/>
          <p:nvPr/>
        </p:nvSpPr>
        <p:spPr>
          <a:xfrm>
            <a:off x="1619672" y="4588908"/>
            <a:ext cx="6851556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этот обработчик будет проигнорирован для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5" name="Google Shape;695;p20"/>
          <p:cNvCxnSpPr/>
          <p:nvPr/>
        </p:nvCxnSpPr>
        <p:spPr>
          <a:xfrm rot="10800000">
            <a:off x="3924300" y="4076700"/>
            <a:ext cx="744537" cy="4968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g6f3ef42d3d58203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42" y="619753"/>
            <a:ext cx="7429393" cy="5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g6f3ef42d3d582031_8"/>
          <p:cNvSpPr txBox="1"/>
          <p:nvPr/>
        </p:nvSpPr>
        <p:spPr>
          <a:xfrm>
            <a:off x="3477286" y="1325434"/>
            <a:ext cx="52953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В этом случае обработка исключения в блоке catch производится только в том случае, если условие в выражении when истинно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f3ef42d3d582031_1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Противоположная ситуация</a:t>
            </a:r>
            <a:endParaRPr/>
          </a:p>
        </p:txBody>
      </p:sp>
      <p:pic>
        <p:nvPicPr>
          <p:cNvPr id="709" name="Google Shape;709;g6f3ef42d3d58203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02" y="1014427"/>
            <a:ext cx="7360400" cy="5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1"/>
          <p:cNvSpPr txBox="1">
            <a:spLocks noGrp="1"/>
          </p:cNvSpPr>
          <p:nvPr>
            <p:ph type="title"/>
          </p:nvPr>
        </p:nvSpPr>
        <p:spPr>
          <a:xfrm>
            <a:off x="214312" y="2857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Механизм</a:t>
            </a:r>
            <a:endParaRPr/>
          </a:p>
        </p:txBody>
      </p:sp>
      <p:sp>
        <p:nvSpPr>
          <p:cNvPr id="715" name="Google Shape;715;p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</a:t>
            </a: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Исключение не произошло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1.1. try  выполняем до конца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1.2. catch пропускаем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1.3. finally выполняем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2"/>
          <p:cNvSpPr txBox="1">
            <a:spLocks noGrp="1"/>
          </p:cNvSpPr>
          <p:nvPr>
            <p:ph type="body" idx="1"/>
          </p:nvPr>
        </p:nvSpPr>
        <p:spPr>
          <a:xfrm>
            <a:off x="301625" y="291741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</a:t>
            </a:r>
            <a:r>
              <a:rPr lang="en-GB" sz="28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GB" sz="28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произошло</a:t>
            </a:r>
            <a:endParaRPr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2.1.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выполнение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try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прекращается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идет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возникшим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игнорируется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ищем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catch 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соответствие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типу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2.2.1.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нет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catch </a:t>
            </a:r>
            <a:endParaRPr sz="28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2.2.1.1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разматывает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выходят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области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видимости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2.2.1.2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снова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точке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метода</a:t>
            </a:r>
            <a:endParaRPr sz="28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2.2.1.3.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найдено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сообщение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необработанное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дальнейшее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выполнение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программы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останавливается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 txBox="1">
            <a:spLocks noGrp="1"/>
          </p:cNvSpPr>
          <p:nvPr>
            <p:ph type="body" idx="1"/>
          </p:nvPr>
        </p:nvSpPr>
        <p:spPr>
          <a:xfrm>
            <a:off x="301625" y="25809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2.2.2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сatch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найден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2.2.2.1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управление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ближайшему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catch-</a:t>
            </a:r>
            <a:r>
              <a:rPr lang="en-GB" sz="28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обработчику</a:t>
            </a:r>
            <a:r>
              <a:rPr lang="en-GB" sz="28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совместимому</a:t>
            </a:r>
            <a:r>
              <a:rPr lang="en-GB" sz="28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выброшенного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2.2.2.2.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объект-исключения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передается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предусмотрено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обработчику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качестве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2.3.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переходим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ищем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finally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2.3.1.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нет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finally</a:t>
            </a:r>
            <a:endParaRPr sz="28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2.3.1.1.выполнение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программы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продолжается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начиная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позиции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след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последним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обработчиком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данного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блока</a:t>
            </a:r>
            <a:r>
              <a:rPr lang="en-GB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try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Генерация исключения</a:t>
            </a:r>
            <a:endParaRPr/>
          </a:p>
        </p:txBody>
      </p:sp>
      <p:sp>
        <p:nvSpPr>
          <p:cNvPr id="420" name="Google Shape;420;p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4"/>
          <p:cNvSpPr txBox="1"/>
          <p:nvPr/>
        </p:nvSpPr>
        <p:spPr>
          <a:xfrm>
            <a:off x="0" y="2411105"/>
            <a:ext cx="1090453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(b==0)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"Zero </a:t>
            </a:r>
            <a:r>
              <a:rPr lang="en-GB" sz="2800" b="0" i="0" u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devision</a:t>
            </a:r>
            <a:r>
              <a:rPr lang="en-GB" sz="2800" b="0" i="0" u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c = a / b;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и правила</a:t>
            </a:r>
            <a:endParaRPr/>
          </a:p>
        </p:txBody>
      </p:sp>
      <p:sp>
        <p:nvSpPr>
          <p:cNvPr id="733" name="Google Shape;733;p24"/>
          <p:cNvSpPr txBox="1">
            <a:spLocks noGrp="1"/>
          </p:cNvSpPr>
          <p:nvPr>
            <p:ph type="body" idx="1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  могут быть вложенные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более специфичные исключения обрабатываются первыми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Свои классы исключений должны наследоваться от System.Exсeption  или System.ApplicationException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иметь одну конструкцию catch без аргументов ( нежелательно)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finally выполняется всегда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 не выполняется в случае выброса StackOverflowException или System.exit(0))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►"/>
            </a:pPr>
            <a:r>
              <a:rPr lang="en-GB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используйте блоки finally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5"/>
          <p:cNvSpPr txBox="1">
            <a:spLocks noGrp="1"/>
          </p:cNvSpPr>
          <p:nvPr>
            <p:ph type="body" idx="1"/>
          </p:nvPr>
        </p:nvSpPr>
        <p:spPr>
          <a:xfrm>
            <a:off x="107950" y="476250"/>
            <a:ext cx="8540750" cy="56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быть трансляция исключения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использовании инструкций lock, using и foreach блоки try/finally создаются автоматически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Генерация исключений в finally нежелательно - код восстановления или очистки будет выполнен не полностью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процедура обработки исключений медленная</a:t>
            </a: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ГЕНЕРИРОВАНИЕ И РАСПОЗНАВАНИЕ  ИСКЛЮЧЕНИЙ</a:t>
            </a:r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body" idx="1"/>
          </p:nvPr>
        </p:nvSpPr>
        <p:spPr>
          <a:xfrm>
            <a:off x="0" y="175318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try – 	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контролируемый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</a:t>
            </a:r>
            <a:endParaRPr dirty="0"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throw  -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генерация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ситуации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catch – 	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обработчики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идут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try (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несколько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finally - 	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код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очищающий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ресурсы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действия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выполняется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всегда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(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try)</a:t>
            </a: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8" name="Google Shape;4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402" y="750368"/>
            <a:ext cx="1361252" cy="4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6"/>
          <p:cNvSpPr txBox="1"/>
          <p:nvPr/>
        </p:nvSpPr>
        <p:spPr>
          <a:xfrm>
            <a:off x="103187" y="454025"/>
            <a:ext cx="9074150" cy="4894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try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Блок кода, проверяемый на наличие ошибок.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(ExcepType1 exOb)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Обработчик исключения типа ExcepType1.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(ExcepType2 exOb)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Обработчик исключения типа ExcepType2.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436" name="Google Shape;436;p6"/>
          <p:cNvSpPr txBox="1"/>
          <p:nvPr/>
        </p:nvSpPr>
        <p:spPr>
          <a:xfrm>
            <a:off x="457200" y="5310187"/>
            <a:ext cx="8229600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код в блоке try не порождает исключение, CLR никогда не переходит к выполнению кода в соответствующем блоке catch</a:t>
            </a:r>
            <a:endParaRPr/>
          </a:p>
        </p:txBody>
      </p:sp>
      <p:sp>
        <p:nvSpPr>
          <p:cNvPr id="437" name="Google Shape;437;p6"/>
          <p:cNvSpPr txBox="1"/>
          <p:nvPr/>
        </p:nvSpPr>
        <p:spPr>
          <a:xfrm>
            <a:off x="5003800" y="1773237"/>
            <a:ext cx="3332162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исключения (catch type)</a:t>
            </a:r>
            <a:endParaRPr/>
          </a:p>
        </p:txBody>
      </p:sp>
      <p:cxnSp>
        <p:nvCxnSpPr>
          <p:cNvPr id="438" name="Google Shape;438;p6"/>
          <p:cNvCxnSpPr/>
          <p:nvPr/>
        </p:nvCxnSpPr>
        <p:spPr>
          <a:xfrm flipH="1">
            <a:off x="4140200" y="1916112"/>
            <a:ext cx="587375" cy="360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7"/>
          <p:cNvSpPr/>
          <p:nvPr/>
        </p:nvSpPr>
        <p:spPr>
          <a:xfrm>
            <a:off x="0" y="669469"/>
            <a:ext cx="9505056" cy="47089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fs =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(pathname,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.Open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Обработка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данных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Код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восстановления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Файл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следует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закрыть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(fs !=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fs.Close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7"/>
          <p:cNvSpPr txBox="1"/>
          <p:nvPr/>
        </p:nvSpPr>
        <p:spPr>
          <a:xfrm>
            <a:off x="706079" y="5378450"/>
            <a:ext cx="27241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finally</a:t>
            </a:r>
            <a:endParaRPr dirty="0"/>
          </a:p>
        </p:txBody>
      </p:sp>
      <p:cxnSp>
        <p:nvCxnSpPr>
          <p:cNvPr id="448" name="Google Shape;448;p7"/>
          <p:cNvCxnSpPr/>
          <p:nvPr/>
        </p:nvCxnSpPr>
        <p:spPr>
          <a:xfrm rot="10800000" flipH="1">
            <a:off x="1258887" y="4941887"/>
            <a:ext cx="360362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52" name="Google Shape;452;p7"/>
          <p:cNvSpPr txBox="1"/>
          <p:nvPr/>
        </p:nvSpPr>
        <p:spPr>
          <a:xfrm>
            <a:off x="5379065" y="2025342"/>
            <a:ext cx="3617451" cy="23082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источник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r>
              <a:rPr lang="ru-RU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catch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finally: CLR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продолжает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работу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теряется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информация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первом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исключении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вброшенном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блоке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ru-RU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останется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необработанным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CLR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завершает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процесс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g35abe27110b459b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50" y="228601"/>
            <a:ext cx="6157250" cy="17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35abe27110b459b4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3" y="2162866"/>
            <a:ext cx="89058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35abe27110b459b4_6"/>
          <p:cNvSpPr txBox="1"/>
          <p:nvPr/>
        </p:nvSpPr>
        <p:spPr>
          <a:xfrm>
            <a:off x="399125" y="5987939"/>
            <a:ext cx="83457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С помощью пункта View Details можно посмотреть более детальную информацию об исключении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d6f7aba3c9ccd7d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7" name="Google Shape;467;g4d6f7aba3c9ccd7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0" y="146675"/>
            <a:ext cx="7112426" cy="5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4d6f7aba3c9ccd7d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143" y="5464703"/>
            <a:ext cx="31813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2169</Words>
  <Application>Microsoft Office PowerPoint</Application>
  <PresentationFormat>Экран (4:3)</PresentationFormat>
  <Paragraphs>347</Paragraphs>
  <Slides>41</Slides>
  <Notes>41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0" baseType="lpstr">
      <vt:lpstr>Cascadia Mono</vt:lpstr>
      <vt:lpstr>Consolas</vt:lpstr>
      <vt:lpstr>Tahoma</vt:lpstr>
      <vt:lpstr>Noto Sans Symbols</vt:lpstr>
      <vt:lpstr>Inconsolata</vt:lpstr>
      <vt:lpstr>Courier New</vt:lpstr>
      <vt:lpstr>Arial</vt:lpstr>
      <vt:lpstr>1_Compass</vt:lpstr>
      <vt:lpstr>Compass</vt:lpstr>
      <vt:lpstr>Исключения</vt:lpstr>
      <vt:lpstr>Презентация PowerPoint</vt:lpstr>
      <vt:lpstr>Исключительная ситуация exception -</vt:lpstr>
      <vt:lpstr>Генерация исключения</vt:lpstr>
      <vt:lpstr>ГЕНЕРИРОВАНИЕ И РАСПОЗНАВАНИЕ  ИСКЛЮЧЕНИЙ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Exception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Повторная генерация исключения</vt:lpstr>
      <vt:lpstr>Презентация PowerPoint</vt:lpstr>
      <vt:lpstr>Фильтры исключений</vt:lpstr>
      <vt:lpstr>Презентация PowerPoint</vt:lpstr>
      <vt:lpstr>Презентация PowerPoint</vt:lpstr>
      <vt:lpstr>Механизм</vt:lpstr>
      <vt:lpstr>Презентация PowerPoint</vt:lpstr>
      <vt:lpstr>Презентация PowerPoint</vt:lpstr>
      <vt:lpstr>Свойства и правила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</dc:title>
  <dc:creator>Pnv</dc:creator>
  <cp:lastModifiedBy>Артур Мущук</cp:lastModifiedBy>
  <cp:revision>4</cp:revision>
  <dcterms:created xsi:type="dcterms:W3CDTF">2004-09-23T08:41:44Z</dcterms:created>
  <dcterms:modified xsi:type="dcterms:W3CDTF">2024-10-15T20:17:18Z</dcterms:modified>
</cp:coreProperties>
</file>