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05" r:id="rId2"/>
    <p:sldId id="435" r:id="rId3"/>
    <p:sldId id="443" r:id="rId4"/>
    <p:sldId id="441" r:id="rId5"/>
    <p:sldId id="437" r:id="rId6"/>
    <p:sldId id="438" r:id="rId7"/>
    <p:sldId id="444" r:id="rId8"/>
    <p:sldId id="439" r:id="rId9"/>
    <p:sldId id="436" r:id="rId10"/>
    <p:sldId id="442" r:id="rId11"/>
    <p:sldId id="440" r:id="rId12"/>
    <p:sldId id="445" r:id="rId13"/>
    <p:sldId id="412" r:id="rId14"/>
    <p:sldId id="413" r:id="rId15"/>
    <p:sldId id="415" r:id="rId16"/>
    <p:sldId id="416" r:id="rId17"/>
    <p:sldId id="417" r:id="rId18"/>
    <p:sldId id="418" r:id="rId19"/>
    <p:sldId id="419" r:id="rId20"/>
    <p:sldId id="421" r:id="rId21"/>
    <p:sldId id="422" r:id="rId22"/>
    <p:sldId id="420" r:id="rId23"/>
    <p:sldId id="423" r:id="rId24"/>
    <p:sldId id="44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60"/>
  </p:normalViewPr>
  <p:slideViewPr>
    <p:cSldViewPr snapToGrid="0">
      <p:cViewPr varScale="1">
        <p:scale>
          <a:sx n="120" d="100"/>
          <a:sy n="120" d="100"/>
        </p:scale>
        <p:origin x="1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C1C69-A0CF-442E-BB10-2D22215100E4}" type="datetimeFigureOut">
              <a:rPr lang="ru-RU" smtClean="0"/>
              <a:t>19.10.2023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CA31A-CAC2-4ADE-B33D-7876F7023925}" type="slidenum">
              <a:rPr lang="ru-RU" smtClean="0"/>
              <a:t>‹#›</a:t>
            </a:fld>
            <a:endParaRPr lang="ru-RU"/>
          </a:p>
        </p:txBody>
      </p:sp>
    </p:spTree>
    <p:extLst>
      <p:ext uri="{BB962C8B-B14F-4D97-AF65-F5344CB8AC3E}">
        <p14:creationId xmlns:p14="http://schemas.microsoft.com/office/powerpoint/2010/main" val="3569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10/19/2023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99023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10/19/2023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12433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10/19/2023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2915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10/19/2023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73934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FFFA7C5-D9DB-44D1-A5F4-11AC54B42FAF}" type="datetimeFigureOut">
              <a:rPr lang="en-US" smtClean="0"/>
              <a:t>10/19/2023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19841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CFFFA7C5-D9DB-44D1-A5F4-11AC54B42FAF}" type="datetimeFigureOut">
              <a:rPr lang="en-US" smtClean="0"/>
              <a:t>10/19/2023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3194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CFFFA7C5-D9DB-44D1-A5F4-11AC54B42FAF}" type="datetimeFigureOut">
              <a:rPr lang="en-US" smtClean="0"/>
              <a:t>10/19/2023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93584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CFFFA7C5-D9DB-44D1-A5F4-11AC54B42FAF}" type="datetimeFigureOut">
              <a:rPr lang="en-US" smtClean="0"/>
              <a:t>10/19/2023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72983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FFFA7C5-D9DB-44D1-A5F4-11AC54B42FAF}" type="datetimeFigureOut">
              <a:rPr lang="en-US" smtClean="0"/>
              <a:t>10/19/2023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80999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10/19/2023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42288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10/19/2023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4251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FA7C5-D9DB-44D1-A5F4-11AC54B42FAF}" type="datetimeFigureOut">
              <a:rPr lang="en-US" smtClean="0"/>
              <a:t>10/19/2023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ADE65-4CEA-4805-B08F-22E9AA10E431}" type="slidenum">
              <a:rPr lang="en-US" smtClean="0"/>
              <a:t>‹#›</a:t>
            </a:fld>
            <a:endParaRPr lang="en-US"/>
          </a:p>
        </p:txBody>
      </p:sp>
    </p:spTree>
    <p:extLst>
      <p:ext uri="{BB962C8B-B14F-4D97-AF65-F5344CB8AC3E}">
        <p14:creationId xmlns:p14="http://schemas.microsoft.com/office/powerpoint/2010/main" val="117347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477562" y="3133534"/>
            <a:ext cx="523688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231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a:extLst>
              <a:ext uri="{FF2B5EF4-FFF2-40B4-BE49-F238E27FC236}">
                <a16:creationId xmlns:a16="http://schemas.microsoft.com/office/drawing/2014/main" id="{01A9C9C3-E52F-47C9-9EAE-C22E8EEBFFEF}"/>
              </a:ext>
            </a:extLst>
          </p:cNvPr>
          <p:cNvGraphicFramePr>
            <a:graphicFrameLocks noChangeAspect="1"/>
          </p:cNvGraphicFramePr>
          <p:nvPr>
            <p:extLst>
              <p:ext uri="{D42A27DB-BD31-4B8C-83A1-F6EECF244321}">
                <p14:modId xmlns:p14="http://schemas.microsoft.com/office/powerpoint/2010/main" val="547149819"/>
              </p:ext>
            </p:extLst>
          </p:nvPr>
        </p:nvGraphicFramePr>
        <p:xfrm>
          <a:off x="3187259" y="2884335"/>
          <a:ext cx="5817480" cy="1089329"/>
        </p:xfrm>
        <a:graphic>
          <a:graphicData uri="http://schemas.openxmlformats.org/presentationml/2006/ole">
            <mc:AlternateContent xmlns:mc="http://schemas.openxmlformats.org/markup-compatibility/2006">
              <mc:Choice xmlns:v="urn:schemas-microsoft-com:vml" Requires="v">
                <p:oleObj spid="_x0000_s2059" r:id="rId3" imgW="2387600" imgH="444500" progId="Equation.3">
                  <p:embed/>
                </p:oleObj>
              </mc:Choice>
              <mc:Fallback>
                <p:oleObj r:id="rId3" imgW="23876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259" y="2884335"/>
                        <a:ext cx="5817480" cy="1089329"/>
                      </a:xfrm>
                      <a:prstGeom prst="rect">
                        <a:avLst/>
                      </a:prstGeom>
                      <a:noFill/>
                    </p:spPr>
                  </p:pic>
                </p:oleObj>
              </mc:Fallback>
            </mc:AlternateContent>
          </a:graphicData>
        </a:graphic>
      </p:graphicFrame>
      <p:sp>
        <p:nvSpPr>
          <p:cNvPr id="4" name="Прямоугольник 3">
            <a:extLst>
              <a:ext uri="{FF2B5EF4-FFF2-40B4-BE49-F238E27FC236}">
                <a16:creationId xmlns:a16="http://schemas.microsoft.com/office/drawing/2014/main" id="{F4438A7B-CFE6-4B3F-AB58-0B477EA4AEDF}"/>
              </a:ext>
            </a:extLst>
          </p:cNvPr>
          <p:cNvSpPr/>
          <p:nvPr/>
        </p:nvSpPr>
        <p:spPr>
          <a:xfrm>
            <a:off x="1306663" y="1581219"/>
            <a:ext cx="9721795" cy="954107"/>
          </a:xfrm>
          <a:prstGeom prst="rect">
            <a:avLst/>
          </a:prstGeom>
        </p:spPr>
        <p:txBody>
          <a:bodyPr wrap="square">
            <a:spAutoFit/>
          </a:bodyPr>
          <a:lstStyle/>
          <a:p>
            <a:r>
              <a:rPr lang="en-US" sz="2800" dirty="0" err="1">
                <a:latin typeface="Calibri" panose="020F0502020204030204" pitchFamily="34" charset="0"/>
                <a:ea typeface="Times New Roman" panose="02020603050405020304" pitchFamily="18" charset="0"/>
                <a:cs typeface="Calibri" panose="020F0502020204030204" pitchFamily="34" charset="0"/>
              </a:rPr>
              <a:t>Информационной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характеристикой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источника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сообщений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на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основе</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этого</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является</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x-none" sz="2800" i="1" dirty="0">
                <a:latin typeface="Calibri" panose="020F0502020204030204" pitchFamily="34" charset="0"/>
                <a:ea typeface="Times New Roman" panose="02020603050405020304" pitchFamily="18" charset="0"/>
                <a:cs typeface="Calibri" panose="020F0502020204030204" pitchFamily="34" charset="0"/>
              </a:rPr>
              <a:t>энтропия</a:t>
            </a:r>
            <a:endParaRPr lang="ru-RU" sz="2800" dirty="0">
              <a:latin typeface="Calibri" panose="020F0502020204030204" pitchFamily="34" charset="0"/>
              <a:cs typeface="Calibri" panose="020F0502020204030204" pitchFamily="34" charset="0"/>
            </a:endParaRPr>
          </a:p>
        </p:txBody>
      </p:sp>
      <p:sp>
        <p:nvSpPr>
          <p:cNvPr id="6" name="Прямоугольник 5">
            <a:extLst>
              <a:ext uri="{FF2B5EF4-FFF2-40B4-BE49-F238E27FC236}">
                <a16:creationId xmlns:a16="http://schemas.microsoft.com/office/drawing/2014/main" id="{4D0157CF-98F6-4675-9835-248C77BCEC38}"/>
              </a:ext>
            </a:extLst>
          </p:cNvPr>
          <p:cNvSpPr/>
          <p:nvPr/>
        </p:nvSpPr>
        <p:spPr>
          <a:xfrm>
            <a:off x="5335615" y="4671681"/>
            <a:ext cx="4420636" cy="523220"/>
          </a:xfrm>
          <a:prstGeom prst="rect">
            <a:avLst/>
          </a:prstGeom>
        </p:spPr>
        <p:txBody>
          <a:bodyPr wrap="square">
            <a:spAutoFit/>
          </a:bodyPr>
          <a:lstStyle/>
          <a:p>
            <a:r>
              <a:rPr lang="ru-RU" sz="2800" dirty="0">
                <a:latin typeface="Calibri" panose="020F0502020204030204" pitchFamily="34" charset="0"/>
                <a:ea typeface="Times New Roman" panose="02020603050405020304" pitchFamily="18" charset="0"/>
                <a:cs typeface="Calibri" panose="020F0502020204030204" pitchFamily="34" charset="0"/>
              </a:rPr>
              <a:t>Для русского языка </a:t>
            </a:r>
            <a:r>
              <a:rPr lang="en-US" sz="2800" dirty="0">
                <a:latin typeface="Calibri" panose="020F0502020204030204" pitchFamily="34" charset="0"/>
                <a:ea typeface="Times New Roman" panose="02020603050405020304" pitchFamily="18" charset="0"/>
                <a:cs typeface="Calibri" panose="020F0502020204030204" pitchFamily="34" charset="0"/>
              </a:rPr>
              <a:t>~</a:t>
            </a:r>
            <a:r>
              <a:rPr lang="ru-RU" sz="2800" dirty="0">
                <a:latin typeface="Calibri" panose="020F0502020204030204" pitchFamily="34" charset="0"/>
                <a:ea typeface="Times New Roman" panose="02020603050405020304" pitchFamily="18" charset="0"/>
                <a:cs typeface="Calibri" panose="020F0502020204030204" pitchFamily="34" charset="0"/>
              </a:rPr>
              <a:t> 4,358 </a:t>
            </a:r>
            <a:endParaRPr lang="ru-R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32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31768C28-0283-48A6-93FA-C58F0839FBB1}"/>
              </a:ext>
            </a:extLst>
          </p:cNvPr>
          <p:cNvSpPr/>
          <p:nvPr/>
        </p:nvSpPr>
        <p:spPr>
          <a:xfrm>
            <a:off x="650680" y="4138718"/>
            <a:ext cx="10890637" cy="2308324"/>
          </a:xfrm>
          <a:prstGeom prst="rect">
            <a:avLst/>
          </a:prstGeom>
        </p:spPr>
        <p:txBody>
          <a:bodyPr wrap="square">
            <a:spAutoFit/>
          </a:bodyPr>
          <a:lstStyle/>
          <a:p>
            <a:pPr algn="just"/>
            <a:r>
              <a:rPr lang="ru-RU" dirty="0">
                <a:solidFill>
                  <a:srgbClr val="000000"/>
                </a:solidFill>
                <a:latin typeface="Arial" panose="020B0604020202020204" pitchFamily="34" charset="0"/>
              </a:rPr>
              <a:t>Код называется </a:t>
            </a:r>
            <a:r>
              <a:rPr lang="ru-RU" b="1" i="1" dirty="0">
                <a:solidFill>
                  <a:srgbClr val="000000"/>
                </a:solidFill>
                <a:latin typeface="Arial" panose="020B0604020202020204" pitchFamily="34" charset="0"/>
              </a:rPr>
              <a:t>префиксным</a:t>
            </a:r>
            <a:r>
              <a:rPr lang="ru-RU" dirty="0">
                <a:solidFill>
                  <a:srgbClr val="000000"/>
                </a:solidFill>
                <a:latin typeface="Arial" panose="020B0604020202020204" pitchFamily="34" charset="0"/>
              </a:rPr>
              <a:t>, если он удовлетворяет </a:t>
            </a:r>
            <a:r>
              <a:rPr lang="ru-RU" b="1" i="1" dirty="0">
                <a:solidFill>
                  <a:srgbClr val="000000"/>
                </a:solidFill>
                <a:latin typeface="Arial" panose="020B0604020202020204" pitchFamily="34" charset="0"/>
              </a:rPr>
              <a:t>условию </a:t>
            </a:r>
            <a:r>
              <a:rPr lang="ru-RU" b="1" i="1" dirty="0" err="1">
                <a:solidFill>
                  <a:srgbClr val="000000"/>
                </a:solidFill>
                <a:latin typeface="Arial" panose="020B0604020202020204" pitchFamily="34" charset="0"/>
              </a:rPr>
              <a:t>Фано</a:t>
            </a:r>
            <a:r>
              <a:rPr lang="ru-RU" dirty="0">
                <a:solidFill>
                  <a:srgbClr val="000000"/>
                </a:solidFill>
                <a:latin typeface="Arial" panose="020B0604020202020204" pitchFamily="34" charset="0"/>
              </a:rPr>
              <a:t>:</a:t>
            </a:r>
          </a:p>
          <a:p>
            <a:pPr algn="just"/>
            <a:endParaRPr lang="en-US" b="1" dirty="0">
              <a:solidFill>
                <a:srgbClr val="000000"/>
              </a:solidFill>
              <a:latin typeface="Arial" panose="020B0604020202020204" pitchFamily="34" charset="0"/>
            </a:endParaRPr>
          </a:p>
          <a:p>
            <a:pPr algn="just"/>
            <a:r>
              <a:rPr lang="ru-RU" b="1" dirty="0">
                <a:solidFill>
                  <a:srgbClr val="000000"/>
                </a:solidFill>
                <a:latin typeface="Arial" panose="020B0604020202020204" pitchFamily="34" charset="0"/>
              </a:rPr>
              <a:t>Неравномерный код может быть однозначно декодирован, если никакой из кодов не совпадает с началом какого-либо иного, более длинного кода .</a:t>
            </a:r>
            <a:endParaRPr lang="ru-RU"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ru-RU" dirty="0">
                <a:solidFill>
                  <a:srgbClr val="000000"/>
                </a:solidFill>
                <a:latin typeface="Arial" panose="020B0604020202020204" pitchFamily="34" charset="0"/>
              </a:rPr>
              <a:t>Например, если имеется код </a:t>
            </a:r>
            <a:r>
              <a:rPr lang="ru-RU" i="1" dirty="0">
                <a:solidFill>
                  <a:srgbClr val="000000"/>
                </a:solidFill>
                <a:latin typeface="Arial" panose="020B0604020202020204" pitchFamily="34" charset="0"/>
              </a:rPr>
              <a:t>110,</a:t>
            </a:r>
            <a:r>
              <a:rPr lang="ru-RU" dirty="0">
                <a:solidFill>
                  <a:srgbClr val="000000"/>
                </a:solidFill>
                <a:latin typeface="Arial" panose="020B0604020202020204" pitchFamily="34" charset="0"/>
              </a:rPr>
              <a:t> то уже не могут использоваться коды </a:t>
            </a:r>
            <a:r>
              <a:rPr lang="ru-RU" i="1" dirty="0">
                <a:solidFill>
                  <a:srgbClr val="000000"/>
                </a:solidFill>
                <a:latin typeface="Arial" panose="020B0604020202020204" pitchFamily="34" charset="0"/>
              </a:rPr>
              <a:t>1, 11, 1101, 110101</a:t>
            </a:r>
            <a:r>
              <a:rPr lang="ru-RU" dirty="0">
                <a:solidFill>
                  <a:srgbClr val="000000"/>
                </a:solidFill>
                <a:latin typeface="Arial" panose="020B0604020202020204" pitchFamily="34" charset="0"/>
              </a:rPr>
              <a:t> и пр. </a:t>
            </a:r>
            <a:r>
              <a:rPr lang="ru-RU" b="1" i="1" dirty="0">
                <a:solidFill>
                  <a:srgbClr val="000000"/>
                </a:solidFill>
                <a:latin typeface="Arial" panose="020B0604020202020204" pitchFamily="34" charset="0"/>
              </a:rPr>
              <a:t>При использовании префиксного кодирования не нужно передавать разделители знаков, что делает сообщение более коротким</a:t>
            </a:r>
            <a:r>
              <a:rPr lang="ru-RU" dirty="0">
                <a:solidFill>
                  <a:srgbClr val="000000"/>
                </a:solidFill>
                <a:latin typeface="Arial" panose="020B0604020202020204" pitchFamily="34" charset="0"/>
              </a:rPr>
              <a:t>.</a:t>
            </a:r>
            <a:endParaRPr lang="ru-RU" b="0" i="0" dirty="0">
              <a:solidFill>
                <a:srgbClr val="000000"/>
              </a:solidFill>
              <a:effectLst/>
              <a:latin typeface="Arial" panose="020B0604020202020204" pitchFamily="34" charset="0"/>
            </a:endParaRPr>
          </a:p>
        </p:txBody>
      </p:sp>
      <p:sp>
        <p:nvSpPr>
          <p:cNvPr id="4" name="Прямоугольник 3">
            <a:extLst>
              <a:ext uri="{FF2B5EF4-FFF2-40B4-BE49-F238E27FC236}">
                <a16:creationId xmlns:a16="http://schemas.microsoft.com/office/drawing/2014/main" id="{820C4AC6-1F9E-4CBC-990F-2429193D8821}"/>
              </a:ext>
            </a:extLst>
          </p:cNvPr>
          <p:cNvSpPr/>
          <p:nvPr/>
        </p:nvSpPr>
        <p:spPr>
          <a:xfrm>
            <a:off x="650680" y="393789"/>
            <a:ext cx="10997979" cy="1938992"/>
          </a:xfrm>
          <a:prstGeom prst="rect">
            <a:avLst/>
          </a:prstGeom>
        </p:spPr>
        <p:txBody>
          <a:bodyPr wrap="square">
            <a:spAutoFit/>
          </a:bodyPr>
          <a:lstStyle/>
          <a:p>
            <a:pPr algn="just"/>
            <a:r>
              <a:rPr lang="ru-RU" sz="2000" dirty="0">
                <a:solidFill>
                  <a:srgbClr val="000000"/>
                </a:solidFill>
                <a:latin typeface="Arial" panose="020B0604020202020204" pitchFamily="34" charset="0"/>
              </a:rPr>
              <a:t>Идея, лежащая в основе кода </a:t>
            </a:r>
            <a:r>
              <a:rPr lang="ru-RU" sz="2000" dirty="0" err="1">
                <a:solidFill>
                  <a:srgbClr val="000000"/>
                </a:solidFill>
                <a:latin typeface="Arial" panose="020B0604020202020204" pitchFamily="34" charset="0"/>
              </a:rPr>
              <a:t>Хаффмена</a:t>
            </a:r>
            <a:r>
              <a:rPr lang="ru-RU" sz="2000" dirty="0">
                <a:solidFill>
                  <a:srgbClr val="000000"/>
                </a:solidFill>
                <a:latin typeface="Arial" panose="020B0604020202020204" pitchFamily="34" charset="0"/>
              </a:rPr>
              <a:t>, достаточно проста. Вместо того чтобы кодировать все символы одинаковым числом бит (как это сделано, например, в ASCII кодировке, где на каждый символ отводится ровно по 8 бит), будем кодировать символы, которые встречаются чаще, меньшим числом бит, чем те, которые встречаются реже. Более того, потребуем, чтобы код был оптимален или, другими словами, минимально-избыточен.</a:t>
            </a:r>
            <a:endParaRPr lang="ru-RU" sz="2000" dirty="0"/>
          </a:p>
        </p:txBody>
      </p:sp>
      <p:sp>
        <p:nvSpPr>
          <p:cNvPr id="5" name="Прямоугольник 4">
            <a:extLst>
              <a:ext uri="{FF2B5EF4-FFF2-40B4-BE49-F238E27FC236}">
                <a16:creationId xmlns:a16="http://schemas.microsoft.com/office/drawing/2014/main" id="{26066A48-C79F-42DF-BCD7-36B16C02E197}"/>
              </a:ext>
            </a:extLst>
          </p:cNvPr>
          <p:cNvSpPr/>
          <p:nvPr/>
        </p:nvSpPr>
        <p:spPr>
          <a:xfrm>
            <a:off x="650681" y="2635585"/>
            <a:ext cx="10997978" cy="1200329"/>
          </a:xfrm>
          <a:prstGeom prst="rect">
            <a:avLst/>
          </a:prstGeom>
        </p:spPr>
        <p:txBody>
          <a:bodyPr wrap="square">
            <a:spAutoFit/>
          </a:bodyPr>
          <a:lstStyle/>
          <a:p>
            <a:r>
              <a:rPr lang="ru-RU" b="1" i="1" dirty="0">
                <a:solidFill>
                  <a:srgbClr val="000000"/>
                </a:solidFill>
                <a:latin typeface="Arial" panose="020B0604020202020204" pitchFamily="34" charset="0"/>
              </a:rPr>
              <a:t>Идея алгоритма</a:t>
            </a:r>
            <a:r>
              <a:rPr lang="ru-RU" dirty="0">
                <a:solidFill>
                  <a:srgbClr val="000000"/>
                </a:solidFill>
                <a:latin typeface="Arial" panose="020B0604020202020204" pitchFamily="34" charset="0"/>
              </a:rPr>
              <a:t>: зная вероятность вхождения символов в сообщение, можно описать процедуру построения кодов переменной длины, состоящих из целого количества битов. До начала кодирования должны быть известны вероятности появления каждой буквы, из которых будет состоять сообщение.</a:t>
            </a:r>
            <a:endParaRPr lang="ru-RU" dirty="0"/>
          </a:p>
        </p:txBody>
      </p:sp>
    </p:spTree>
    <p:extLst>
      <p:ext uri="{BB962C8B-B14F-4D97-AF65-F5344CB8AC3E}">
        <p14:creationId xmlns:p14="http://schemas.microsoft.com/office/powerpoint/2010/main" val="233303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FA3FE674-29C4-4F72-9890-C4DE29E782FD}"/>
              </a:ext>
            </a:extLst>
          </p:cNvPr>
          <p:cNvGraphicFramePr>
            <a:graphicFrameLocks noGrp="1"/>
          </p:cNvGraphicFramePr>
          <p:nvPr>
            <p:extLst>
              <p:ext uri="{D42A27DB-BD31-4B8C-83A1-F6EECF244321}">
                <p14:modId xmlns:p14="http://schemas.microsoft.com/office/powerpoint/2010/main" val="471450485"/>
              </p:ext>
            </p:extLst>
          </p:nvPr>
        </p:nvGraphicFramePr>
        <p:xfrm>
          <a:off x="3880237" y="221315"/>
          <a:ext cx="3816625" cy="6415370"/>
        </p:xfrm>
        <a:graphic>
          <a:graphicData uri="http://schemas.openxmlformats.org/drawingml/2006/table">
            <a:tbl>
              <a:tblPr firstRow="1" firstCol="1" bandRow="1">
                <a:tableStyleId>{5C22544A-7EE6-4342-B048-85BDC9FD1C3A}</a:tableStyleId>
              </a:tblPr>
              <a:tblGrid>
                <a:gridCol w="1944019">
                  <a:extLst>
                    <a:ext uri="{9D8B030D-6E8A-4147-A177-3AD203B41FA5}">
                      <a16:colId xmlns:a16="http://schemas.microsoft.com/office/drawing/2014/main" val="3267346022"/>
                    </a:ext>
                  </a:extLst>
                </a:gridCol>
                <a:gridCol w="1872606">
                  <a:extLst>
                    <a:ext uri="{9D8B030D-6E8A-4147-A177-3AD203B41FA5}">
                      <a16:colId xmlns:a16="http://schemas.microsoft.com/office/drawing/2014/main" val="2438141220"/>
                    </a:ext>
                  </a:extLst>
                </a:gridCol>
              </a:tblGrid>
              <a:tr h="6415370">
                <a:tc>
                  <a:txBody>
                    <a:bodyPr/>
                    <a:lstStyle/>
                    <a:p>
                      <a:pPr algn="r">
                        <a:spcAft>
                          <a:spcPts val="0"/>
                        </a:spcAft>
                        <a:tabLst>
                          <a:tab pos="457200" algn="l"/>
                        </a:tabLst>
                      </a:pPr>
                      <a:r>
                        <a:rPr lang="ru-RU" sz="1500">
                          <a:solidFill>
                            <a:schemeClr val="tx1"/>
                          </a:solidFill>
                          <a:effectLst/>
                        </a:rPr>
                        <a:t>Символ алфавита</a:t>
                      </a:r>
                    </a:p>
                    <a:p>
                      <a:pPr algn="r">
                        <a:spcAft>
                          <a:spcPts val="0"/>
                        </a:spcAft>
                        <a:tabLst>
                          <a:tab pos="457200" algn="l"/>
                        </a:tabLst>
                      </a:pPr>
                      <a:r>
                        <a:rPr lang="en-US" sz="1500">
                          <a:solidFill>
                            <a:schemeClr val="tx1"/>
                          </a:solidFill>
                          <a:effectLst/>
                        </a:rPr>
                        <a:t>E</a:t>
                      </a:r>
                      <a:endParaRPr lang="ru-RU" sz="1500">
                        <a:solidFill>
                          <a:schemeClr val="tx1"/>
                        </a:solidFill>
                        <a:effectLst/>
                      </a:endParaRPr>
                    </a:p>
                    <a:p>
                      <a:pPr algn="r">
                        <a:spcAft>
                          <a:spcPts val="0"/>
                        </a:spcAft>
                        <a:tabLst>
                          <a:tab pos="457200" algn="l"/>
                        </a:tabLst>
                      </a:pPr>
                      <a:r>
                        <a:rPr lang="en-US" sz="1500">
                          <a:solidFill>
                            <a:schemeClr val="tx1"/>
                          </a:solidFill>
                          <a:effectLst/>
                        </a:rPr>
                        <a:t>T</a:t>
                      </a:r>
                      <a:endParaRPr lang="ru-RU" sz="1500">
                        <a:solidFill>
                          <a:schemeClr val="tx1"/>
                        </a:solidFill>
                        <a:effectLst/>
                      </a:endParaRPr>
                    </a:p>
                    <a:p>
                      <a:pPr algn="r">
                        <a:spcAft>
                          <a:spcPts val="0"/>
                        </a:spcAft>
                        <a:tabLst>
                          <a:tab pos="457200" algn="l"/>
                        </a:tabLst>
                      </a:pPr>
                      <a:r>
                        <a:rPr lang="en-US" sz="1500">
                          <a:solidFill>
                            <a:schemeClr val="tx1"/>
                          </a:solidFill>
                          <a:effectLst/>
                        </a:rPr>
                        <a:t>A</a:t>
                      </a:r>
                      <a:endParaRPr lang="ru-RU" sz="1500">
                        <a:solidFill>
                          <a:schemeClr val="tx1"/>
                        </a:solidFill>
                        <a:effectLst/>
                      </a:endParaRPr>
                    </a:p>
                    <a:p>
                      <a:pPr algn="r">
                        <a:spcAft>
                          <a:spcPts val="0"/>
                        </a:spcAft>
                        <a:tabLst>
                          <a:tab pos="457200" algn="l"/>
                        </a:tabLst>
                      </a:pPr>
                      <a:r>
                        <a:rPr lang="en-US" sz="1500">
                          <a:solidFill>
                            <a:schemeClr val="tx1"/>
                          </a:solidFill>
                          <a:effectLst/>
                        </a:rPr>
                        <a:t>O</a:t>
                      </a:r>
                      <a:endParaRPr lang="ru-RU" sz="1500">
                        <a:solidFill>
                          <a:schemeClr val="tx1"/>
                        </a:solidFill>
                        <a:effectLst/>
                      </a:endParaRPr>
                    </a:p>
                    <a:p>
                      <a:pPr algn="r">
                        <a:spcAft>
                          <a:spcPts val="0"/>
                        </a:spcAft>
                        <a:tabLst>
                          <a:tab pos="457200" algn="l"/>
                        </a:tabLst>
                      </a:pPr>
                      <a:r>
                        <a:rPr lang="pl-PL" sz="1500">
                          <a:solidFill>
                            <a:schemeClr val="tx1"/>
                          </a:solidFill>
                          <a:effectLst/>
                        </a:rPr>
                        <a:t>N</a:t>
                      </a:r>
                      <a:endParaRPr lang="ru-RU" sz="1500">
                        <a:solidFill>
                          <a:schemeClr val="tx1"/>
                        </a:solidFill>
                        <a:effectLst/>
                      </a:endParaRPr>
                    </a:p>
                    <a:p>
                      <a:pPr algn="r">
                        <a:spcAft>
                          <a:spcPts val="0"/>
                        </a:spcAft>
                        <a:tabLst>
                          <a:tab pos="457200" algn="l"/>
                        </a:tabLst>
                      </a:pPr>
                      <a:r>
                        <a:rPr lang="pl-PL" sz="1500">
                          <a:solidFill>
                            <a:schemeClr val="tx1"/>
                          </a:solidFill>
                          <a:effectLst/>
                        </a:rPr>
                        <a:t>R</a:t>
                      </a:r>
                      <a:endParaRPr lang="ru-RU" sz="1500">
                        <a:solidFill>
                          <a:schemeClr val="tx1"/>
                        </a:solidFill>
                        <a:effectLst/>
                      </a:endParaRPr>
                    </a:p>
                    <a:p>
                      <a:pPr algn="r">
                        <a:spcAft>
                          <a:spcPts val="0"/>
                        </a:spcAft>
                        <a:tabLst>
                          <a:tab pos="457200" algn="l"/>
                        </a:tabLst>
                      </a:pPr>
                      <a:r>
                        <a:rPr lang="pl-PL" sz="1500">
                          <a:solidFill>
                            <a:schemeClr val="tx1"/>
                          </a:solidFill>
                          <a:effectLst/>
                        </a:rPr>
                        <a:t>I</a:t>
                      </a:r>
                      <a:endParaRPr lang="ru-RU" sz="1500">
                        <a:solidFill>
                          <a:schemeClr val="tx1"/>
                        </a:solidFill>
                        <a:effectLst/>
                      </a:endParaRPr>
                    </a:p>
                    <a:p>
                      <a:pPr algn="r">
                        <a:spcAft>
                          <a:spcPts val="0"/>
                        </a:spcAft>
                        <a:tabLst>
                          <a:tab pos="457200" algn="l"/>
                        </a:tabLst>
                      </a:pPr>
                      <a:r>
                        <a:rPr lang="pl-PL" sz="1500">
                          <a:solidFill>
                            <a:schemeClr val="tx1"/>
                          </a:solidFill>
                          <a:effectLst/>
                        </a:rPr>
                        <a:t>S</a:t>
                      </a:r>
                      <a:endParaRPr lang="ru-RU" sz="1500">
                        <a:solidFill>
                          <a:schemeClr val="tx1"/>
                        </a:solidFill>
                        <a:effectLst/>
                      </a:endParaRPr>
                    </a:p>
                    <a:p>
                      <a:pPr algn="r">
                        <a:spcAft>
                          <a:spcPts val="0"/>
                        </a:spcAft>
                        <a:tabLst>
                          <a:tab pos="457200" algn="l"/>
                        </a:tabLst>
                      </a:pPr>
                      <a:r>
                        <a:rPr lang="pl-PL" sz="1500">
                          <a:solidFill>
                            <a:schemeClr val="tx1"/>
                          </a:solidFill>
                          <a:effectLst/>
                        </a:rPr>
                        <a:t>H</a:t>
                      </a:r>
                      <a:endParaRPr lang="ru-RU" sz="1500">
                        <a:solidFill>
                          <a:schemeClr val="tx1"/>
                        </a:solidFill>
                        <a:effectLst/>
                      </a:endParaRPr>
                    </a:p>
                    <a:p>
                      <a:pPr algn="r">
                        <a:spcAft>
                          <a:spcPts val="0"/>
                        </a:spcAft>
                        <a:tabLst>
                          <a:tab pos="457200" algn="l"/>
                        </a:tabLst>
                      </a:pPr>
                      <a:r>
                        <a:rPr lang="pl-PL" sz="1500">
                          <a:solidFill>
                            <a:schemeClr val="tx1"/>
                          </a:solidFill>
                          <a:effectLst/>
                        </a:rPr>
                        <a:t>D</a:t>
                      </a:r>
                      <a:endParaRPr lang="ru-RU" sz="1500">
                        <a:solidFill>
                          <a:schemeClr val="tx1"/>
                        </a:solidFill>
                        <a:effectLst/>
                      </a:endParaRPr>
                    </a:p>
                    <a:p>
                      <a:pPr algn="r">
                        <a:spcAft>
                          <a:spcPts val="0"/>
                        </a:spcAft>
                        <a:tabLst>
                          <a:tab pos="457200" algn="l"/>
                        </a:tabLst>
                      </a:pPr>
                      <a:r>
                        <a:rPr lang="pl-PL" sz="1500">
                          <a:solidFill>
                            <a:schemeClr val="tx1"/>
                          </a:solidFill>
                          <a:effectLst/>
                        </a:rPr>
                        <a:t>L</a:t>
                      </a:r>
                      <a:endParaRPr lang="ru-RU" sz="1500">
                        <a:solidFill>
                          <a:schemeClr val="tx1"/>
                        </a:solidFill>
                        <a:effectLst/>
                      </a:endParaRPr>
                    </a:p>
                    <a:p>
                      <a:pPr algn="r">
                        <a:spcAft>
                          <a:spcPts val="0"/>
                        </a:spcAft>
                        <a:tabLst>
                          <a:tab pos="457200" algn="l"/>
                        </a:tabLst>
                      </a:pPr>
                      <a:r>
                        <a:rPr lang="pl-PL" sz="1500">
                          <a:solidFill>
                            <a:schemeClr val="tx1"/>
                          </a:solidFill>
                          <a:effectLst/>
                        </a:rPr>
                        <a:t>F</a:t>
                      </a:r>
                      <a:endParaRPr lang="ru-RU" sz="1500">
                        <a:solidFill>
                          <a:schemeClr val="tx1"/>
                        </a:solidFill>
                        <a:effectLst/>
                      </a:endParaRPr>
                    </a:p>
                    <a:p>
                      <a:pPr algn="r">
                        <a:spcAft>
                          <a:spcPts val="0"/>
                        </a:spcAft>
                        <a:tabLst>
                          <a:tab pos="457200" algn="l"/>
                        </a:tabLst>
                      </a:pPr>
                      <a:r>
                        <a:rPr lang="pl-PL" sz="1500">
                          <a:solidFill>
                            <a:schemeClr val="tx1"/>
                          </a:solidFill>
                          <a:effectLst/>
                        </a:rPr>
                        <a:t>C</a:t>
                      </a:r>
                      <a:endParaRPr lang="ru-RU" sz="1500">
                        <a:solidFill>
                          <a:schemeClr val="tx1"/>
                        </a:solidFill>
                        <a:effectLst/>
                      </a:endParaRPr>
                    </a:p>
                    <a:p>
                      <a:pPr algn="r">
                        <a:spcAft>
                          <a:spcPts val="0"/>
                        </a:spcAft>
                        <a:tabLst>
                          <a:tab pos="457200" algn="l"/>
                        </a:tabLst>
                      </a:pPr>
                      <a:r>
                        <a:rPr lang="pl-PL" sz="1500">
                          <a:solidFill>
                            <a:schemeClr val="tx1"/>
                          </a:solidFill>
                          <a:effectLst/>
                        </a:rPr>
                        <a:t>M</a:t>
                      </a:r>
                      <a:endParaRPr lang="ru-RU" sz="1500">
                        <a:solidFill>
                          <a:schemeClr val="tx1"/>
                        </a:solidFill>
                        <a:effectLst/>
                      </a:endParaRPr>
                    </a:p>
                    <a:p>
                      <a:pPr algn="r">
                        <a:spcAft>
                          <a:spcPts val="0"/>
                        </a:spcAft>
                        <a:tabLst>
                          <a:tab pos="457200" algn="l"/>
                        </a:tabLst>
                      </a:pPr>
                      <a:r>
                        <a:rPr lang="pl-PL" sz="1500">
                          <a:solidFill>
                            <a:schemeClr val="tx1"/>
                          </a:solidFill>
                          <a:effectLst/>
                        </a:rPr>
                        <a:t>U</a:t>
                      </a:r>
                      <a:endParaRPr lang="ru-RU" sz="1500">
                        <a:solidFill>
                          <a:schemeClr val="tx1"/>
                        </a:solidFill>
                        <a:effectLst/>
                      </a:endParaRPr>
                    </a:p>
                    <a:p>
                      <a:pPr algn="r">
                        <a:spcAft>
                          <a:spcPts val="0"/>
                        </a:spcAft>
                        <a:tabLst>
                          <a:tab pos="457200" algn="l"/>
                        </a:tabLst>
                      </a:pPr>
                      <a:r>
                        <a:rPr lang="pl-PL" sz="1500">
                          <a:solidFill>
                            <a:schemeClr val="tx1"/>
                          </a:solidFill>
                          <a:effectLst/>
                        </a:rPr>
                        <a:t>G</a:t>
                      </a:r>
                      <a:endParaRPr lang="ru-RU" sz="1500">
                        <a:solidFill>
                          <a:schemeClr val="tx1"/>
                        </a:solidFill>
                        <a:effectLst/>
                      </a:endParaRPr>
                    </a:p>
                    <a:p>
                      <a:pPr algn="r">
                        <a:spcAft>
                          <a:spcPts val="0"/>
                        </a:spcAft>
                        <a:tabLst>
                          <a:tab pos="457200" algn="l"/>
                        </a:tabLst>
                      </a:pPr>
                      <a:r>
                        <a:rPr lang="pl-PL" sz="1500">
                          <a:solidFill>
                            <a:schemeClr val="tx1"/>
                          </a:solidFill>
                          <a:effectLst/>
                        </a:rPr>
                        <a:t>Y</a:t>
                      </a:r>
                      <a:endParaRPr lang="ru-RU" sz="1500">
                        <a:solidFill>
                          <a:schemeClr val="tx1"/>
                        </a:solidFill>
                        <a:effectLst/>
                      </a:endParaRPr>
                    </a:p>
                    <a:p>
                      <a:pPr algn="r">
                        <a:spcAft>
                          <a:spcPts val="0"/>
                        </a:spcAft>
                        <a:tabLst>
                          <a:tab pos="457200" algn="l"/>
                        </a:tabLst>
                      </a:pPr>
                      <a:r>
                        <a:rPr lang="pl-PL" sz="1500">
                          <a:solidFill>
                            <a:schemeClr val="tx1"/>
                          </a:solidFill>
                          <a:effectLst/>
                        </a:rPr>
                        <a:t>P</a:t>
                      </a:r>
                      <a:endParaRPr lang="ru-RU" sz="1500">
                        <a:solidFill>
                          <a:schemeClr val="tx1"/>
                        </a:solidFill>
                        <a:effectLst/>
                      </a:endParaRPr>
                    </a:p>
                    <a:p>
                      <a:pPr algn="r">
                        <a:spcAft>
                          <a:spcPts val="0"/>
                        </a:spcAft>
                        <a:tabLst>
                          <a:tab pos="457200" algn="l"/>
                        </a:tabLst>
                      </a:pPr>
                      <a:r>
                        <a:rPr lang="pl-PL" sz="1500">
                          <a:solidFill>
                            <a:schemeClr val="tx1"/>
                          </a:solidFill>
                          <a:effectLst/>
                        </a:rPr>
                        <a:t>W</a:t>
                      </a:r>
                      <a:endParaRPr lang="ru-RU" sz="1500">
                        <a:solidFill>
                          <a:schemeClr val="tx1"/>
                        </a:solidFill>
                        <a:effectLst/>
                      </a:endParaRPr>
                    </a:p>
                    <a:p>
                      <a:pPr algn="r">
                        <a:spcAft>
                          <a:spcPts val="0"/>
                        </a:spcAft>
                        <a:tabLst>
                          <a:tab pos="457200" algn="l"/>
                        </a:tabLst>
                      </a:pPr>
                      <a:r>
                        <a:rPr lang="pl-PL" sz="1500">
                          <a:solidFill>
                            <a:schemeClr val="tx1"/>
                          </a:solidFill>
                          <a:effectLst/>
                        </a:rPr>
                        <a:t>B</a:t>
                      </a:r>
                      <a:endParaRPr lang="ru-RU" sz="1500">
                        <a:solidFill>
                          <a:schemeClr val="tx1"/>
                        </a:solidFill>
                        <a:effectLst/>
                      </a:endParaRPr>
                    </a:p>
                    <a:p>
                      <a:pPr algn="r">
                        <a:spcAft>
                          <a:spcPts val="0"/>
                        </a:spcAft>
                        <a:tabLst>
                          <a:tab pos="457200" algn="l"/>
                        </a:tabLst>
                      </a:pPr>
                      <a:r>
                        <a:rPr lang="pl-PL" sz="1500">
                          <a:solidFill>
                            <a:schemeClr val="tx1"/>
                          </a:solidFill>
                          <a:effectLst/>
                        </a:rPr>
                        <a:t>V</a:t>
                      </a:r>
                      <a:endParaRPr lang="ru-RU" sz="1500">
                        <a:solidFill>
                          <a:schemeClr val="tx1"/>
                        </a:solidFill>
                        <a:effectLst/>
                      </a:endParaRPr>
                    </a:p>
                    <a:p>
                      <a:pPr algn="r">
                        <a:spcAft>
                          <a:spcPts val="0"/>
                        </a:spcAft>
                        <a:tabLst>
                          <a:tab pos="457200" algn="l"/>
                        </a:tabLst>
                      </a:pPr>
                      <a:r>
                        <a:rPr lang="pl-PL" sz="1500">
                          <a:solidFill>
                            <a:schemeClr val="tx1"/>
                          </a:solidFill>
                          <a:effectLst/>
                        </a:rPr>
                        <a:t>K</a:t>
                      </a:r>
                      <a:endParaRPr lang="ru-RU" sz="1500">
                        <a:solidFill>
                          <a:schemeClr val="tx1"/>
                        </a:solidFill>
                        <a:effectLst/>
                      </a:endParaRPr>
                    </a:p>
                    <a:p>
                      <a:pPr algn="r">
                        <a:spcAft>
                          <a:spcPts val="0"/>
                        </a:spcAft>
                        <a:tabLst>
                          <a:tab pos="457200" algn="l"/>
                        </a:tabLst>
                      </a:pPr>
                      <a:r>
                        <a:rPr lang="pl-PL" sz="1500">
                          <a:solidFill>
                            <a:schemeClr val="tx1"/>
                          </a:solidFill>
                          <a:effectLst/>
                        </a:rPr>
                        <a:t>X</a:t>
                      </a:r>
                      <a:endParaRPr lang="ru-RU" sz="1500">
                        <a:solidFill>
                          <a:schemeClr val="tx1"/>
                        </a:solidFill>
                        <a:effectLst/>
                      </a:endParaRPr>
                    </a:p>
                    <a:p>
                      <a:pPr algn="r">
                        <a:spcAft>
                          <a:spcPts val="0"/>
                        </a:spcAft>
                        <a:tabLst>
                          <a:tab pos="457200" algn="l"/>
                        </a:tabLst>
                      </a:pPr>
                      <a:r>
                        <a:rPr lang="pl-PL" sz="1500">
                          <a:solidFill>
                            <a:schemeClr val="tx1"/>
                          </a:solidFill>
                          <a:effectLst/>
                        </a:rPr>
                        <a:t>J</a:t>
                      </a:r>
                      <a:endParaRPr lang="ru-RU" sz="1500">
                        <a:solidFill>
                          <a:schemeClr val="tx1"/>
                        </a:solidFill>
                        <a:effectLst/>
                      </a:endParaRPr>
                    </a:p>
                    <a:p>
                      <a:pPr algn="r">
                        <a:spcAft>
                          <a:spcPts val="0"/>
                        </a:spcAft>
                        <a:tabLst>
                          <a:tab pos="457200" algn="l"/>
                        </a:tabLst>
                      </a:pPr>
                      <a:r>
                        <a:rPr lang="pl-PL" sz="1500">
                          <a:solidFill>
                            <a:schemeClr val="tx1"/>
                          </a:solidFill>
                          <a:effectLst/>
                        </a:rPr>
                        <a:t>Q</a:t>
                      </a:r>
                      <a:endParaRPr lang="ru-RU" sz="1500">
                        <a:solidFill>
                          <a:schemeClr val="tx1"/>
                        </a:solidFill>
                        <a:effectLst/>
                      </a:endParaRPr>
                    </a:p>
                    <a:p>
                      <a:pPr algn="r">
                        <a:spcAft>
                          <a:spcPts val="0"/>
                        </a:spcAft>
                        <a:tabLst>
                          <a:tab pos="457200" algn="l"/>
                        </a:tabLst>
                      </a:pPr>
                      <a:r>
                        <a:rPr lang="pl-PL" sz="1500">
                          <a:solidFill>
                            <a:schemeClr val="tx1"/>
                          </a:solidFill>
                          <a:effectLst/>
                        </a:rPr>
                        <a:t>Z</a:t>
                      </a:r>
                      <a:endParaRPr lang="ru-RU"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457200" algn="l"/>
                        </a:tabLst>
                      </a:pPr>
                      <a:r>
                        <a:rPr lang="ru-RU" sz="1500" dirty="0">
                          <a:solidFill>
                            <a:schemeClr val="tx1"/>
                          </a:solidFill>
                          <a:effectLst/>
                        </a:rPr>
                        <a:t>Бинарный код</a:t>
                      </a:r>
                    </a:p>
                    <a:p>
                      <a:pPr algn="just">
                        <a:spcAft>
                          <a:spcPts val="0"/>
                        </a:spcAft>
                        <a:tabLst>
                          <a:tab pos="457200" algn="l"/>
                        </a:tabLst>
                      </a:pPr>
                      <a:r>
                        <a:rPr lang="en-US" sz="1500" dirty="0">
                          <a:solidFill>
                            <a:schemeClr val="tx1"/>
                          </a:solidFill>
                          <a:effectLst/>
                        </a:rPr>
                        <a:t>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1101000101</a:t>
                      </a:r>
                    </a:p>
                    <a:p>
                      <a:pPr algn="just">
                        <a:spcAft>
                          <a:spcPts val="0"/>
                        </a:spcAft>
                        <a:tabLst>
                          <a:tab pos="457200" algn="l"/>
                        </a:tabLst>
                      </a:pPr>
                      <a:r>
                        <a:rPr lang="en-US" sz="1500" dirty="0">
                          <a:solidFill>
                            <a:schemeClr val="tx1"/>
                          </a:solidFill>
                          <a:effectLst/>
                        </a:rPr>
                        <a:t>1101000100</a:t>
                      </a:r>
                      <a:endParaRPr lang="ru-RU"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7999110"/>
                  </a:ext>
                </a:extLst>
              </a:tr>
            </a:tbl>
          </a:graphicData>
        </a:graphic>
      </p:graphicFrame>
    </p:spTree>
    <p:extLst>
      <p:ext uri="{BB962C8B-B14F-4D97-AF65-F5344CB8AC3E}">
        <p14:creationId xmlns:p14="http://schemas.microsoft.com/office/powerpoint/2010/main" val="104428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ECE07D8-C8E6-441D-893A-0B1FBED65A1F}"/>
              </a:ext>
            </a:extLst>
          </p:cNvPr>
          <p:cNvPicPr>
            <a:picLocks noChangeAspect="1"/>
          </p:cNvPicPr>
          <p:nvPr/>
        </p:nvPicPr>
        <p:blipFill>
          <a:blip r:embed="rId2"/>
          <a:stretch>
            <a:fillRect/>
          </a:stretch>
        </p:blipFill>
        <p:spPr>
          <a:xfrm>
            <a:off x="2690812" y="2505075"/>
            <a:ext cx="6810375" cy="923925"/>
          </a:xfrm>
          <a:prstGeom prst="rect">
            <a:avLst/>
          </a:prstGeom>
        </p:spPr>
      </p:pic>
    </p:spTree>
    <p:extLst>
      <p:ext uri="{BB962C8B-B14F-4D97-AF65-F5344CB8AC3E}">
        <p14:creationId xmlns:p14="http://schemas.microsoft.com/office/powerpoint/2010/main" val="294951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Дерево кодирования Хаффмана после первого шага">
            <a:extLst>
              <a:ext uri="{FF2B5EF4-FFF2-40B4-BE49-F238E27FC236}">
                <a16:creationId xmlns:a16="http://schemas.microsoft.com/office/drawing/2014/main" id="{0C334347-9BCB-4A96-B8E2-D1687D1D3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371725"/>
            <a:ext cx="68199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50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3594839-6DE2-4B0D-B1A5-A38098D0A8A0}"/>
              </a:ext>
            </a:extLst>
          </p:cNvPr>
          <p:cNvPicPr>
            <a:picLocks noChangeAspect="1"/>
          </p:cNvPicPr>
          <p:nvPr/>
        </p:nvPicPr>
        <p:blipFill>
          <a:blip r:embed="rId2"/>
          <a:stretch>
            <a:fillRect/>
          </a:stretch>
        </p:blipFill>
        <p:spPr>
          <a:xfrm>
            <a:off x="2709862" y="2719387"/>
            <a:ext cx="6772275" cy="1419225"/>
          </a:xfrm>
          <a:prstGeom prst="rect">
            <a:avLst/>
          </a:prstGeom>
        </p:spPr>
      </p:pic>
    </p:spTree>
    <p:extLst>
      <p:ext uri="{BB962C8B-B14F-4D97-AF65-F5344CB8AC3E}">
        <p14:creationId xmlns:p14="http://schemas.microsoft.com/office/powerpoint/2010/main" val="428162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D80AAC7-FBFC-4290-B4CC-821967B7A684}"/>
              </a:ext>
            </a:extLst>
          </p:cNvPr>
          <p:cNvPicPr>
            <a:picLocks noChangeAspect="1"/>
          </p:cNvPicPr>
          <p:nvPr/>
        </p:nvPicPr>
        <p:blipFill>
          <a:blip r:embed="rId2"/>
          <a:stretch>
            <a:fillRect/>
          </a:stretch>
        </p:blipFill>
        <p:spPr>
          <a:xfrm>
            <a:off x="2576512" y="2500312"/>
            <a:ext cx="7038975" cy="1857375"/>
          </a:xfrm>
          <a:prstGeom prst="rect">
            <a:avLst/>
          </a:prstGeom>
        </p:spPr>
      </p:pic>
    </p:spTree>
    <p:extLst>
      <p:ext uri="{BB962C8B-B14F-4D97-AF65-F5344CB8AC3E}">
        <p14:creationId xmlns:p14="http://schemas.microsoft.com/office/powerpoint/2010/main" val="71608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33E62F-3041-4B54-B875-2345DA02A620}"/>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314514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19DF1B4-4EAE-40D9-8919-B12354824969}"/>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52699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350BAEF-9532-4061-AB7D-05D15417845A}"/>
              </a:ext>
            </a:extLst>
          </p:cNvPr>
          <p:cNvPicPr>
            <a:picLocks noChangeAspect="1"/>
          </p:cNvPicPr>
          <p:nvPr/>
        </p:nvPicPr>
        <p:blipFill>
          <a:blip r:embed="rId2"/>
          <a:stretch>
            <a:fillRect/>
          </a:stretch>
        </p:blipFill>
        <p:spPr>
          <a:xfrm>
            <a:off x="2924175" y="2428875"/>
            <a:ext cx="6343650" cy="2000250"/>
          </a:xfrm>
          <a:prstGeom prst="rect">
            <a:avLst/>
          </a:prstGeom>
        </p:spPr>
      </p:pic>
    </p:spTree>
    <p:extLst>
      <p:ext uri="{BB962C8B-B14F-4D97-AF65-F5344CB8AC3E}">
        <p14:creationId xmlns:p14="http://schemas.microsoft.com/office/powerpoint/2010/main" val="4398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FDF45C4-79A6-4FE6-9F73-978160092739}"/>
              </a:ext>
            </a:extLst>
          </p:cNvPr>
          <p:cNvSpPr/>
          <p:nvPr/>
        </p:nvSpPr>
        <p:spPr>
          <a:xfrm>
            <a:off x="694414" y="774071"/>
            <a:ext cx="10803172" cy="923330"/>
          </a:xfrm>
          <a:prstGeom prst="rect">
            <a:avLst/>
          </a:prstGeom>
        </p:spPr>
        <p:txBody>
          <a:bodyPr wrap="square">
            <a:spAutoFit/>
          </a:bodyPr>
          <a:lstStyle/>
          <a:p>
            <a:pPr algn="just"/>
            <a:r>
              <a:rPr lang="ru-RU" b="1" u="sng" dirty="0"/>
              <a:t>Жадные алгоритмы </a:t>
            </a:r>
            <a:r>
              <a:rPr lang="ru-RU" dirty="0"/>
              <a:t>– это алгоритмы, склонные добиваться сиюминутного вознаграждения. Они делают выбор, который является </a:t>
            </a:r>
            <a:r>
              <a:rPr lang="ru-RU" i="1" dirty="0"/>
              <a:t>локально оптимальным</a:t>
            </a:r>
            <a:r>
              <a:rPr lang="ru-RU" dirty="0"/>
              <a:t>, надеясь, что в конце они придут к </a:t>
            </a:r>
            <a:r>
              <a:rPr lang="ru-RU" i="1" dirty="0"/>
              <a:t>глобальному оптимуму</a:t>
            </a:r>
            <a:r>
              <a:rPr lang="ru-RU" dirty="0"/>
              <a:t>. </a:t>
            </a:r>
          </a:p>
        </p:txBody>
      </p:sp>
      <p:sp>
        <p:nvSpPr>
          <p:cNvPr id="3" name="Прямоугольник 2">
            <a:extLst>
              <a:ext uri="{FF2B5EF4-FFF2-40B4-BE49-F238E27FC236}">
                <a16:creationId xmlns:a16="http://schemas.microsoft.com/office/drawing/2014/main" id="{FC73FF0E-2B80-4005-A378-34F3776E8453}"/>
              </a:ext>
            </a:extLst>
          </p:cNvPr>
          <p:cNvSpPr/>
          <p:nvPr/>
        </p:nvSpPr>
        <p:spPr>
          <a:xfrm>
            <a:off x="694412" y="2898216"/>
            <a:ext cx="11025809" cy="1200329"/>
          </a:xfrm>
          <a:prstGeom prst="rect">
            <a:avLst/>
          </a:prstGeom>
        </p:spPr>
        <p:txBody>
          <a:bodyPr wrap="square">
            <a:spAutoFit/>
          </a:bodyPr>
          <a:lstStyle/>
          <a:p>
            <a:pPr algn="just"/>
            <a:r>
              <a:rPr lang="ru-RU" b="1" u="sng" dirty="0"/>
              <a:t>Примером</a:t>
            </a:r>
            <a:r>
              <a:rPr lang="ru-RU" dirty="0"/>
              <a:t> жадной процедуры является  отсчитывание  сдачи  продавщицей  в  круглосуточном  мини-маркете. Для того чтобы использовать как можно меньше монет, продавщица как можно дольше выдает монеты самого высокого номинала, переходя к следующему более низкому номиналу, когда это уже невозможно, и повторяет все сначала.</a:t>
            </a:r>
          </a:p>
        </p:txBody>
      </p:sp>
      <p:sp>
        <p:nvSpPr>
          <p:cNvPr id="4" name="Прямоугольник 3">
            <a:extLst>
              <a:ext uri="{FF2B5EF4-FFF2-40B4-BE49-F238E27FC236}">
                <a16:creationId xmlns:a16="http://schemas.microsoft.com/office/drawing/2014/main" id="{2136C893-BC08-402B-8DC6-4CD3285BB744}"/>
              </a:ext>
            </a:extLst>
          </p:cNvPr>
          <p:cNvSpPr/>
          <p:nvPr/>
        </p:nvSpPr>
        <p:spPr>
          <a:xfrm>
            <a:off x="694412" y="1974643"/>
            <a:ext cx="11025809" cy="646331"/>
          </a:xfrm>
          <a:prstGeom prst="rect">
            <a:avLst/>
          </a:prstGeom>
        </p:spPr>
        <p:txBody>
          <a:bodyPr wrap="square">
            <a:spAutoFit/>
          </a:bodyPr>
          <a:lstStyle/>
          <a:p>
            <a:r>
              <a:rPr lang="ru-RU" b="1" u="sng" dirty="0"/>
              <a:t>Жадность</a:t>
            </a:r>
            <a:r>
              <a:rPr lang="ru-RU" dirty="0"/>
              <a:t> – это простая стратегия, которая хорошо работает с некоторыми вычислительными задачами, но оказывается безуспешной с другими. </a:t>
            </a:r>
          </a:p>
        </p:txBody>
      </p:sp>
      <p:sp>
        <p:nvSpPr>
          <p:cNvPr id="5" name="Прямоугольник 4">
            <a:extLst>
              <a:ext uri="{FF2B5EF4-FFF2-40B4-BE49-F238E27FC236}">
                <a16:creationId xmlns:a16="http://schemas.microsoft.com/office/drawing/2014/main" id="{CD468924-A2AF-4560-B49C-212E4AC61270}"/>
              </a:ext>
            </a:extLst>
          </p:cNvPr>
          <p:cNvSpPr/>
          <p:nvPr/>
        </p:nvSpPr>
        <p:spPr>
          <a:xfrm>
            <a:off x="694412" y="4375787"/>
            <a:ext cx="11113275" cy="923330"/>
          </a:xfrm>
          <a:prstGeom prst="rect">
            <a:avLst/>
          </a:prstGeom>
        </p:spPr>
        <p:txBody>
          <a:bodyPr wrap="square">
            <a:spAutoFit/>
          </a:bodyPr>
          <a:lstStyle/>
          <a:p>
            <a:pPr algn="just"/>
            <a:r>
              <a:rPr lang="ru-RU" dirty="0"/>
              <a:t>В случае отсчитывания наличных, если у нас есть монеты номиналом 1, 5, 25, жадная процедура всегда производит наименьшее возможное число монет, но то же самое не верно для 1, 10, 25. Попробуйте выдать 30, которые жадно составят 25, 1, 1, 1, 1, 1, тогда как оптимальным будет 10, 10, 10.</a:t>
            </a:r>
          </a:p>
        </p:txBody>
      </p:sp>
    </p:spTree>
    <p:extLst>
      <p:ext uri="{BB962C8B-B14F-4D97-AF65-F5344CB8AC3E}">
        <p14:creationId xmlns:p14="http://schemas.microsoft.com/office/powerpoint/2010/main" val="4102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EE18B3D-154C-47A5-B66F-FD3AFD9EFB2E}"/>
              </a:ext>
            </a:extLst>
          </p:cNvPr>
          <p:cNvPicPr>
            <a:picLocks noChangeAspect="1"/>
          </p:cNvPicPr>
          <p:nvPr/>
        </p:nvPicPr>
        <p:blipFill>
          <a:blip r:embed="rId2"/>
          <a:stretch>
            <a:fillRect/>
          </a:stretch>
        </p:blipFill>
        <p:spPr>
          <a:xfrm>
            <a:off x="2924175" y="2247900"/>
            <a:ext cx="6343650" cy="2362200"/>
          </a:xfrm>
          <a:prstGeom prst="rect">
            <a:avLst/>
          </a:prstGeom>
        </p:spPr>
      </p:pic>
    </p:spTree>
    <p:extLst>
      <p:ext uri="{BB962C8B-B14F-4D97-AF65-F5344CB8AC3E}">
        <p14:creationId xmlns:p14="http://schemas.microsoft.com/office/powerpoint/2010/main" val="324922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1180FD-C9AC-469D-84AB-A9085572EE80}"/>
              </a:ext>
            </a:extLst>
          </p:cNvPr>
          <p:cNvPicPr>
            <a:picLocks noChangeAspect="1"/>
          </p:cNvPicPr>
          <p:nvPr/>
        </p:nvPicPr>
        <p:blipFill rotWithShape="1">
          <a:blip r:embed="rId2"/>
          <a:srcRect t="25400"/>
          <a:stretch/>
        </p:blipFill>
        <p:spPr>
          <a:xfrm>
            <a:off x="2532579" y="3516465"/>
            <a:ext cx="7126842" cy="2537806"/>
          </a:xfrm>
          <a:prstGeom prst="rect">
            <a:avLst/>
          </a:prstGeom>
        </p:spPr>
      </p:pic>
      <p:pic>
        <p:nvPicPr>
          <p:cNvPr id="4" name="Рисунок 3">
            <a:extLst>
              <a:ext uri="{FF2B5EF4-FFF2-40B4-BE49-F238E27FC236}">
                <a16:creationId xmlns:a16="http://schemas.microsoft.com/office/drawing/2014/main" id="{5132166C-3F78-4ED3-BA27-6EAADC132527}"/>
              </a:ext>
            </a:extLst>
          </p:cNvPr>
          <p:cNvPicPr>
            <a:picLocks noChangeAspect="1"/>
          </p:cNvPicPr>
          <p:nvPr/>
        </p:nvPicPr>
        <p:blipFill>
          <a:blip r:embed="rId3"/>
          <a:stretch>
            <a:fillRect/>
          </a:stretch>
        </p:blipFill>
        <p:spPr>
          <a:xfrm>
            <a:off x="2820808" y="212366"/>
            <a:ext cx="6343650" cy="2362200"/>
          </a:xfrm>
          <a:prstGeom prst="rect">
            <a:avLst/>
          </a:prstGeom>
        </p:spPr>
      </p:pic>
    </p:spTree>
    <p:extLst>
      <p:ext uri="{BB962C8B-B14F-4D97-AF65-F5344CB8AC3E}">
        <p14:creationId xmlns:p14="http://schemas.microsoft.com/office/powerpoint/2010/main" val="149204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389C5C2-B34C-4A47-8BC9-7071E80D3493}"/>
              </a:ext>
            </a:extLst>
          </p:cNvPr>
          <p:cNvPicPr>
            <a:picLocks noChangeAspect="1"/>
          </p:cNvPicPr>
          <p:nvPr/>
        </p:nvPicPr>
        <p:blipFill>
          <a:blip r:embed="rId2"/>
          <a:stretch>
            <a:fillRect/>
          </a:stretch>
        </p:blipFill>
        <p:spPr>
          <a:xfrm>
            <a:off x="2924175" y="2247900"/>
            <a:ext cx="6343650" cy="2362200"/>
          </a:xfrm>
          <a:prstGeom prst="rect">
            <a:avLst/>
          </a:prstGeom>
        </p:spPr>
      </p:pic>
      <p:pic>
        <p:nvPicPr>
          <p:cNvPr id="4" name="Рисунок 3">
            <a:extLst>
              <a:ext uri="{FF2B5EF4-FFF2-40B4-BE49-F238E27FC236}">
                <a16:creationId xmlns:a16="http://schemas.microsoft.com/office/drawing/2014/main" id="{9449C464-F58C-4F2E-9809-C3C765926013}"/>
              </a:ext>
            </a:extLst>
          </p:cNvPr>
          <p:cNvPicPr>
            <a:picLocks noChangeAspect="1"/>
          </p:cNvPicPr>
          <p:nvPr/>
        </p:nvPicPr>
        <p:blipFill rotWithShape="1">
          <a:blip r:embed="rId3"/>
          <a:srcRect b="76470"/>
          <a:stretch/>
        </p:blipFill>
        <p:spPr>
          <a:xfrm>
            <a:off x="1133148" y="4980152"/>
            <a:ext cx="8217585" cy="800447"/>
          </a:xfrm>
          <a:prstGeom prst="rect">
            <a:avLst/>
          </a:prstGeom>
        </p:spPr>
      </p:pic>
    </p:spTree>
    <p:extLst>
      <p:ext uri="{BB962C8B-B14F-4D97-AF65-F5344CB8AC3E}">
        <p14:creationId xmlns:p14="http://schemas.microsoft.com/office/powerpoint/2010/main" val="520295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6F0F6D6-4759-492D-A5E5-834F4E4CBB9D}"/>
              </a:ext>
            </a:extLst>
          </p:cNvPr>
          <p:cNvPicPr>
            <a:picLocks noChangeAspect="1"/>
          </p:cNvPicPr>
          <p:nvPr/>
        </p:nvPicPr>
        <p:blipFill rotWithShape="1">
          <a:blip r:embed="rId2"/>
          <a:srcRect b="76470"/>
          <a:stretch/>
        </p:blipFill>
        <p:spPr>
          <a:xfrm>
            <a:off x="1483006" y="312737"/>
            <a:ext cx="8217585" cy="800447"/>
          </a:xfrm>
          <a:prstGeom prst="rect">
            <a:avLst/>
          </a:prstGeom>
        </p:spPr>
      </p:pic>
      <p:sp>
        <p:nvSpPr>
          <p:cNvPr id="3" name="TextBox 2">
            <a:extLst>
              <a:ext uri="{FF2B5EF4-FFF2-40B4-BE49-F238E27FC236}">
                <a16:creationId xmlns:a16="http://schemas.microsoft.com/office/drawing/2014/main" id="{BF00FF45-7C94-4861-95D5-652E5CAC7DD6}"/>
              </a:ext>
            </a:extLst>
          </p:cNvPr>
          <p:cNvSpPr txBox="1"/>
          <p:nvPr/>
        </p:nvSpPr>
        <p:spPr>
          <a:xfrm>
            <a:off x="659958" y="1563878"/>
            <a:ext cx="3278462" cy="523220"/>
          </a:xfrm>
          <a:prstGeom prst="rect">
            <a:avLst/>
          </a:prstGeom>
          <a:noFill/>
        </p:spPr>
        <p:txBody>
          <a:bodyPr wrap="none" rtlCol="0">
            <a:spAutoFit/>
          </a:bodyPr>
          <a:lstStyle/>
          <a:p>
            <a:r>
              <a:rPr lang="en-US" sz="2800" dirty="0"/>
              <a:t>S= “z</a:t>
            </a:r>
            <a:r>
              <a:rPr lang="en-US" sz="2800" baseline="-25000" dirty="0"/>
              <a:t>1</a:t>
            </a:r>
            <a:r>
              <a:rPr lang="en-US" sz="2800" dirty="0"/>
              <a:t>z</a:t>
            </a:r>
            <a:r>
              <a:rPr lang="en-US" sz="2800" baseline="-25000" dirty="0"/>
              <a:t>2</a:t>
            </a:r>
            <a:r>
              <a:rPr lang="en-US" sz="2800" dirty="0"/>
              <a:t>z</a:t>
            </a:r>
            <a:r>
              <a:rPr lang="en-US" sz="2800" baseline="-25000" dirty="0"/>
              <a:t>1</a:t>
            </a:r>
            <a:r>
              <a:rPr lang="en-US" sz="2800" dirty="0"/>
              <a:t>z</a:t>
            </a:r>
            <a:r>
              <a:rPr lang="en-US" sz="2800" baseline="-25000" dirty="0"/>
              <a:t>3</a:t>
            </a:r>
            <a:r>
              <a:rPr lang="en-US" sz="2800" dirty="0"/>
              <a:t>z</a:t>
            </a:r>
            <a:r>
              <a:rPr lang="en-US" sz="2800" baseline="-25000" dirty="0"/>
              <a:t>4</a:t>
            </a:r>
            <a:r>
              <a:rPr lang="en-US" sz="2800" dirty="0"/>
              <a:t>z</a:t>
            </a:r>
            <a:r>
              <a:rPr lang="en-US" sz="2800" baseline="-25000" dirty="0"/>
              <a:t>6</a:t>
            </a:r>
            <a:r>
              <a:rPr lang="en-US" sz="2800" dirty="0"/>
              <a:t>z</a:t>
            </a:r>
            <a:r>
              <a:rPr lang="en-US" sz="2800" baseline="-25000" dirty="0"/>
              <a:t>8</a:t>
            </a:r>
            <a:r>
              <a:rPr lang="en-US" sz="2800" dirty="0"/>
              <a:t>z</a:t>
            </a:r>
            <a:r>
              <a:rPr lang="en-US" sz="2800" baseline="-25000" dirty="0"/>
              <a:t>7</a:t>
            </a:r>
            <a:r>
              <a:rPr lang="en-US" sz="2800" dirty="0"/>
              <a:t>z</a:t>
            </a:r>
            <a:r>
              <a:rPr lang="en-US" sz="2800" baseline="-25000" dirty="0"/>
              <a:t>5</a:t>
            </a:r>
            <a:r>
              <a:rPr lang="en-US" sz="2800" dirty="0"/>
              <a:t>”</a:t>
            </a:r>
            <a:endParaRPr lang="ru-RU" sz="2800" baseline="-25000" dirty="0"/>
          </a:p>
        </p:txBody>
      </p:sp>
      <p:sp>
        <p:nvSpPr>
          <p:cNvPr id="4" name="TextBox 3">
            <a:extLst>
              <a:ext uri="{FF2B5EF4-FFF2-40B4-BE49-F238E27FC236}">
                <a16:creationId xmlns:a16="http://schemas.microsoft.com/office/drawing/2014/main" id="{41C8EAF3-8447-4B78-B9EB-FB52DBD9F1BA}"/>
              </a:ext>
            </a:extLst>
          </p:cNvPr>
          <p:cNvSpPr txBox="1"/>
          <p:nvPr/>
        </p:nvSpPr>
        <p:spPr>
          <a:xfrm>
            <a:off x="659958" y="2537792"/>
            <a:ext cx="6397905" cy="523220"/>
          </a:xfrm>
          <a:prstGeom prst="rect">
            <a:avLst/>
          </a:prstGeom>
          <a:noFill/>
        </p:spPr>
        <p:txBody>
          <a:bodyPr wrap="none" rtlCol="0">
            <a:spAutoFit/>
          </a:bodyPr>
          <a:lstStyle/>
          <a:p>
            <a:r>
              <a:rPr lang="en-US" sz="2800" dirty="0"/>
              <a:t>SP= “10111000000101000101101010011”</a:t>
            </a:r>
            <a:endParaRPr lang="ru-RU" sz="2800" baseline="-25000" dirty="0"/>
          </a:p>
        </p:txBody>
      </p:sp>
    </p:spTree>
    <p:extLst>
      <p:ext uri="{BB962C8B-B14F-4D97-AF65-F5344CB8AC3E}">
        <p14:creationId xmlns:p14="http://schemas.microsoft.com/office/powerpoint/2010/main" val="353434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6798D-D620-40A1-92B6-5C39C15EA216}"/>
              </a:ext>
            </a:extLst>
          </p:cNvPr>
          <p:cNvSpPr txBox="1"/>
          <p:nvPr/>
        </p:nvSpPr>
        <p:spPr>
          <a:xfrm>
            <a:off x="421419" y="307572"/>
            <a:ext cx="3566489" cy="523220"/>
          </a:xfrm>
          <a:prstGeom prst="rect">
            <a:avLst/>
          </a:prstGeom>
          <a:noFill/>
        </p:spPr>
        <p:txBody>
          <a:bodyPr wrap="none" rtlCol="0">
            <a:spAutoFit/>
          </a:bodyPr>
          <a:lstStyle/>
          <a:p>
            <a:r>
              <a:rPr lang="en-US" sz="2800" dirty="0"/>
              <a:t>S= “</a:t>
            </a:r>
            <a:r>
              <a:rPr lang="ru-RU" sz="2800" dirty="0"/>
              <a:t>мама мыла раму</a:t>
            </a:r>
            <a:r>
              <a:rPr lang="en-US" sz="2800" dirty="0"/>
              <a:t>”</a:t>
            </a:r>
            <a:endParaRPr lang="ru-RU" sz="2800" baseline="-25000" dirty="0"/>
          </a:p>
        </p:txBody>
      </p:sp>
    </p:spTree>
    <p:extLst>
      <p:ext uri="{BB962C8B-B14F-4D97-AF65-F5344CB8AC3E}">
        <p14:creationId xmlns:p14="http://schemas.microsoft.com/office/powerpoint/2010/main" val="128582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F81D69A-3F82-42FD-8638-9C1B820C1A12}"/>
              </a:ext>
            </a:extLst>
          </p:cNvPr>
          <p:cNvSpPr/>
          <p:nvPr/>
        </p:nvSpPr>
        <p:spPr>
          <a:xfrm>
            <a:off x="675861" y="1305342"/>
            <a:ext cx="11100021" cy="3693319"/>
          </a:xfrm>
          <a:prstGeom prst="rect">
            <a:avLst/>
          </a:prstGeom>
        </p:spPr>
        <p:txBody>
          <a:bodyPr wrap="square">
            <a:spAutoFit/>
          </a:bodyPr>
          <a:lstStyle/>
          <a:p>
            <a:r>
              <a:rPr lang="ru-RU" b="1" dirty="0">
                <a:solidFill>
                  <a:srgbClr val="000000"/>
                </a:solidFill>
                <a:latin typeface="Arial" panose="020B0604020202020204" pitchFamily="34" charset="0"/>
              </a:rPr>
              <a:t>Принцип жадного выбора</a:t>
            </a:r>
          </a:p>
          <a:p>
            <a:endParaRPr lang="ru-RU" b="1" dirty="0">
              <a:solidFill>
                <a:srgbClr val="54595D"/>
              </a:solidFill>
              <a:latin typeface="Arial" panose="020B0604020202020204" pitchFamily="34" charset="0"/>
            </a:endParaRPr>
          </a:p>
          <a:p>
            <a:pPr algn="just"/>
            <a:r>
              <a:rPr lang="ru-RU" dirty="0">
                <a:solidFill>
                  <a:srgbClr val="202122"/>
                </a:solidFill>
                <a:latin typeface="Arial" panose="020B0604020202020204" pitchFamily="34" charset="0"/>
              </a:rPr>
              <a:t>Говорят, что к оптимизационной задаче применим </a:t>
            </a:r>
            <a:r>
              <a:rPr lang="ru-RU" b="1" dirty="0">
                <a:solidFill>
                  <a:srgbClr val="202122"/>
                </a:solidFill>
                <a:latin typeface="Arial" panose="020B0604020202020204" pitchFamily="34" charset="0"/>
              </a:rPr>
              <a:t>принцип жадного выбора</a:t>
            </a:r>
            <a:r>
              <a:rPr lang="ru-RU" dirty="0">
                <a:solidFill>
                  <a:srgbClr val="202122"/>
                </a:solidFill>
                <a:latin typeface="Arial" panose="020B0604020202020204" pitchFamily="34" charset="0"/>
              </a:rPr>
              <a:t>, если последовательность локально оптимальных выборов даёт глобально оптимальное решение. В типичном случае доказательство оптимальности следует такой схеме:</a:t>
            </a:r>
          </a:p>
          <a:p>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Доказывается, что жадный выбор на первом шаге не закрывает пути к оптимальному решению: для всякого решения есть другое, согласованное с жадным выбором и не хуже первого.</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Показывается, что подзадача, возникающая после жадного выбора на первом шаге, аналогична исходной.</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Рассуждение завершается </a:t>
            </a:r>
            <a:r>
              <a:rPr lang="ru-RU" dirty="0">
                <a:latin typeface="Arial" panose="020B0604020202020204" pitchFamily="34" charset="0"/>
              </a:rPr>
              <a:t>по индукции.</a:t>
            </a:r>
            <a:endParaRPr lang="ru-RU" i="0" dirty="0">
              <a:effectLst/>
              <a:latin typeface="Arial" panose="020B0604020202020204" pitchFamily="34" charset="0"/>
            </a:endParaRPr>
          </a:p>
        </p:txBody>
      </p:sp>
    </p:spTree>
    <p:extLst>
      <p:ext uri="{BB962C8B-B14F-4D97-AF65-F5344CB8AC3E}">
        <p14:creationId xmlns:p14="http://schemas.microsoft.com/office/powerpoint/2010/main" val="371460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2247863" y="2845763"/>
            <a:ext cx="7696273"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составления расписания</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07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88AFBDF-7C9C-481D-834E-AA5ABD32A1A7}"/>
              </a:ext>
            </a:extLst>
          </p:cNvPr>
          <p:cNvPicPr>
            <a:picLocks noChangeAspect="1"/>
          </p:cNvPicPr>
          <p:nvPr/>
        </p:nvPicPr>
        <p:blipFill>
          <a:blip r:embed="rId2"/>
          <a:stretch>
            <a:fillRect/>
          </a:stretch>
        </p:blipFill>
        <p:spPr>
          <a:xfrm>
            <a:off x="885991" y="1871662"/>
            <a:ext cx="3295650" cy="3114675"/>
          </a:xfrm>
          <a:prstGeom prst="rect">
            <a:avLst/>
          </a:prstGeom>
        </p:spPr>
      </p:pic>
      <p:pic>
        <p:nvPicPr>
          <p:cNvPr id="4" name="Рисунок 3">
            <a:extLst>
              <a:ext uri="{FF2B5EF4-FFF2-40B4-BE49-F238E27FC236}">
                <a16:creationId xmlns:a16="http://schemas.microsoft.com/office/drawing/2014/main" id="{A9C32CF8-CE20-425B-A39F-8A0CF6822E7F}"/>
              </a:ext>
            </a:extLst>
          </p:cNvPr>
          <p:cNvPicPr>
            <a:picLocks noChangeAspect="1"/>
          </p:cNvPicPr>
          <p:nvPr/>
        </p:nvPicPr>
        <p:blipFill>
          <a:blip r:embed="rId3"/>
          <a:stretch>
            <a:fillRect/>
          </a:stretch>
        </p:blipFill>
        <p:spPr>
          <a:xfrm>
            <a:off x="4424198" y="1871662"/>
            <a:ext cx="7172325" cy="3352800"/>
          </a:xfrm>
          <a:prstGeom prst="rect">
            <a:avLst/>
          </a:prstGeom>
        </p:spPr>
      </p:pic>
    </p:spTree>
    <p:extLst>
      <p:ext uri="{BB962C8B-B14F-4D97-AF65-F5344CB8AC3E}">
        <p14:creationId xmlns:p14="http://schemas.microsoft.com/office/powerpoint/2010/main" val="179706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BEBD375-E7ED-4995-8CBA-02B9D8055065}"/>
              </a:ext>
            </a:extLst>
          </p:cNvPr>
          <p:cNvPicPr>
            <a:picLocks noChangeAspect="1"/>
          </p:cNvPicPr>
          <p:nvPr/>
        </p:nvPicPr>
        <p:blipFill>
          <a:blip r:embed="rId2"/>
          <a:stretch>
            <a:fillRect/>
          </a:stretch>
        </p:blipFill>
        <p:spPr>
          <a:xfrm>
            <a:off x="0" y="904750"/>
            <a:ext cx="3524250" cy="3076575"/>
          </a:xfrm>
          <a:prstGeom prst="rect">
            <a:avLst/>
          </a:prstGeom>
        </p:spPr>
      </p:pic>
      <p:pic>
        <p:nvPicPr>
          <p:cNvPr id="3" name="Рисунок 2">
            <a:extLst>
              <a:ext uri="{FF2B5EF4-FFF2-40B4-BE49-F238E27FC236}">
                <a16:creationId xmlns:a16="http://schemas.microsoft.com/office/drawing/2014/main" id="{D988BD00-DA11-44D2-AF24-3466B2475E4F}"/>
              </a:ext>
            </a:extLst>
          </p:cNvPr>
          <p:cNvPicPr>
            <a:picLocks noChangeAspect="1"/>
          </p:cNvPicPr>
          <p:nvPr/>
        </p:nvPicPr>
        <p:blipFill>
          <a:blip r:embed="rId3"/>
          <a:stretch>
            <a:fillRect/>
          </a:stretch>
        </p:blipFill>
        <p:spPr>
          <a:xfrm>
            <a:off x="3509879" y="904750"/>
            <a:ext cx="3990975" cy="3276600"/>
          </a:xfrm>
          <a:prstGeom prst="rect">
            <a:avLst/>
          </a:prstGeom>
        </p:spPr>
      </p:pic>
      <p:pic>
        <p:nvPicPr>
          <p:cNvPr id="4" name="Рисунок 3">
            <a:extLst>
              <a:ext uri="{FF2B5EF4-FFF2-40B4-BE49-F238E27FC236}">
                <a16:creationId xmlns:a16="http://schemas.microsoft.com/office/drawing/2014/main" id="{1AB44B20-386A-415F-A7BC-30D063769750}"/>
              </a:ext>
            </a:extLst>
          </p:cNvPr>
          <p:cNvPicPr>
            <a:picLocks noChangeAspect="1"/>
          </p:cNvPicPr>
          <p:nvPr/>
        </p:nvPicPr>
        <p:blipFill>
          <a:blip r:embed="rId4"/>
          <a:stretch>
            <a:fillRect/>
          </a:stretch>
        </p:blipFill>
        <p:spPr>
          <a:xfrm>
            <a:off x="7364150" y="930592"/>
            <a:ext cx="4229100" cy="3267075"/>
          </a:xfrm>
          <a:prstGeom prst="rect">
            <a:avLst/>
          </a:prstGeom>
        </p:spPr>
      </p:pic>
      <p:pic>
        <p:nvPicPr>
          <p:cNvPr id="5" name="Рисунок 4">
            <a:extLst>
              <a:ext uri="{FF2B5EF4-FFF2-40B4-BE49-F238E27FC236}">
                <a16:creationId xmlns:a16="http://schemas.microsoft.com/office/drawing/2014/main" id="{DAB5F29C-99C8-4B62-BB00-30DB55E40A5A}"/>
              </a:ext>
            </a:extLst>
          </p:cNvPr>
          <p:cNvPicPr>
            <a:picLocks noChangeAspect="1"/>
          </p:cNvPicPr>
          <p:nvPr/>
        </p:nvPicPr>
        <p:blipFill>
          <a:blip r:embed="rId5"/>
          <a:stretch>
            <a:fillRect/>
          </a:stretch>
        </p:blipFill>
        <p:spPr>
          <a:xfrm>
            <a:off x="2331554" y="4530835"/>
            <a:ext cx="6972300" cy="1581150"/>
          </a:xfrm>
          <a:prstGeom prst="rect">
            <a:avLst/>
          </a:prstGeom>
        </p:spPr>
      </p:pic>
    </p:spTree>
    <p:extLst>
      <p:ext uri="{BB962C8B-B14F-4D97-AF65-F5344CB8AC3E}">
        <p14:creationId xmlns:p14="http://schemas.microsoft.com/office/powerpoint/2010/main" val="12805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395003" y="2845763"/>
            <a:ext cx="5401992"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о рюкзаке</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966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8AB727C-4946-4BC1-9899-6FF98674C051}"/>
              </a:ext>
            </a:extLst>
          </p:cNvPr>
          <p:cNvPicPr>
            <a:picLocks noChangeAspect="1"/>
          </p:cNvPicPr>
          <p:nvPr/>
        </p:nvPicPr>
        <p:blipFill>
          <a:blip r:embed="rId2"/>
          <a:stretch>
            <a:fillRect/>
          </a:stretch>
        </p:blipFill>
        <p:spPr>
          <a:xfrm>
            <a:off x="390607" y="1581150"/>
            <a:ext cx="2352675" cy="2238375"/>
          </a:xfrm>
          <a:prstGeom prst="rect">
            <a:avLst/>
          </a:prstGeom>
        </p:spPr>
      </p:pic>
      <p:pic>
        <p:nvPicPr>
          <p:cNvPr id="3" name="Рисунок 2">
            <a:extLst>
              <a:ext uri="{FF2B5EF4-FFF2-40B4-BE49-F238E27FC236}">
                <a16:creationId xmlns:a16="http://schemas.microsoft.com/office/drawing/2014/main" id="{459DC209-8617-4955-BE21-63B31C326251}"/>
              </a:ext>
            </a:extLst>
          </p:cNvPr>
          <p:cNvPicPr>
            <a:picLocks noChangeAspect="1"/>
          </p:cNvPicPr>
          <p:nvPr/>
        </p:nvPicPr>
        <p:blipFill>
          <a:blip r:embed="rId3"/>
          <a:stretch>
            <a:fillRect/>
          </a:stretch>
        </p:blipFill>
        <p:spPr>
          <a:xfrm>
            <a:off x="3860855" y="0"/>
            <a:ext cx="2705100" cy="3276600"/>
          </a:xfrm>
          <a:prstGeom prst="rect">
            <a:avLst/>
          </a:prstGeom>
        </p:spPr>
      </p:pic>
      <p:pic>
        <p:nvPicPr>
          <p:cNvPr id="4" name="Рисунок 3">
            <a:extLst>
              <a:ext uri="{FF2B5EF4-FFF2-40B4-BE49-F238E27FC236}">
                <a16:creationId xmlns:a16="http://schemas.microsoft.com/office/drawing/2014/main" id="{3C1FB6B7-209D-40FF-AF80-7C4C47366D17}"/>
              </a:ext>
            </a:extLst>
          </p:cNvPr>
          <p:cNvPicPr>
            <a:picLocks noChangeAspect="1"/>
          </p:cNvPicPr>
          <p:nvPr/>
        </p:nvPicPr>
        <p:blipFill>
          <a:blip r:embed="rId4"/>
          <a:stretch>
            <a:fillRect/>
          </a:stretch>
        </p:blipFill>
        <p:spPr>
          <a:xfrm>
            <a:off x="6096000" y="0"/>
            <a:ext cx="2066925" cy="3057525"/>
          </a:xfrm>
          <a:prstGeom prst="rect">
            <a:avLst/>
          </a:prstGeom>
        </p:spPr>
      </p:pic>
      <p:pic>
        <p:nvPicPr>
          <p:cNvPr id="5" name="Рисунок 4">
            <a:extLst>
              <a:ext uri="{FF2B5EF4-FFF2-40B4-BE49-F238E27FC236}">
                <a16:creationId xmlns:a16="http://schemas.microsoft.com/office/drawing/2014/main" id="{1018DD20-DAE1-472B-A385-75EB5ADF178E}"/>
              </a:ext>
            </a:extLst>
          </p:cNvPr>
          <p:cNvPicPr>
            <a:picLocks noChangeAspect="1"/>
          </p:cNvPicPr>
          <p:nvPr/>
        </p:nvPicPr>
        <p:blipFill>
          <a:blip r:embed="rId5"/>
          <a:stretch>
            <a:fillRect/>
          </a:stretch>
        </p:blipFill>
        <p:spPr>
          <a:xfrm>
            <a:off x="8317064" y="-114300"/>
            <a:ext cx="3048000" cy="3390900"/>
          </a:xfrm>
          <a:prstGeom prst="rect">
            <a:avLst/>
          </a:prstGeom>
        </p:spPr>
      </p:pic>
      <p:pic>
        <p:nvPicPr>
          <p:cNvPr id="6" name="Рисунок 5">
            <a:extLst>
              <a:ext uri="{FF2B5EF4-FFF2-40B4-BE49-F238E27FC236}">
                <a16:creationId xmlns:a16="http://schemas.microsoft.com/office/drawing/2014/main" id="{FF9E6C25-8F45-4F43-957D-AF6B9FB47106}"/>
              </a:ext>
            </a:extLst>
          </p:cNvPr>
          <p:cNvPicPr>
            <a:picLocks noChangeAspect="1"/>
          </p:cNvPicPr>
          <p:nvPr/>
        </p:nvPicPr>
        <p:blipFill>
          <a:blip r:embed="rId6"/>
          <a:stretch>
            <a:fillRect/>
          </a:stretch>
        </p:blipFill>
        <p:spPr>
          <a:xfrm>
            <a:off x="0" y="3838575"/>
            <a:ext cx="6067425" cy="2876550"/>
          </a:xfrm>
          <a:prstGeom prst="rect">
            <a:avLst/>
          </a:prstGeom>
        </p:spPr>
      </p:pic>
      <p:pic>
        <p:nvPicPr>
          <p:cNvPr id="7" name="Рисунок 6">
            <a:extLst>
              <a:ext uri="{FF2B5EF4-FFF2-40B4-BE49-F238E27FC236}">
                <a16:creationId xmlns:a16="http://schemas.microsoft.com/office/drawing/2014/main" id="{6D07689A-44A0-4F6D-AF8C-3D307D155570}"/>
              </a:ext>
            </a:extLst>
          </p:cNvPr>
          <p:cNvPicPr>
            <a:picLocks noChangeAspect="1"/>
          </p:cNvPicPr>
          <p:nvPr/>
        </p:nvPicPr>
        <p:blipFill>
          <a:blip r:embed="rId7"/>
          <a:stretch>
            <a:fillRect/>
          </a:stretch>
        </p:blipFill>
        <p:spPr>
          <a:xfrm>
            <a:off x="7435421" y="3794513"/>
            <a:ext cx="4143375" cy="2781300"/>
          </a:xfrm>
          <a:prstGeom prst="rect">
            <a:avLst/>
          </a:prstGeom>
        </p:spPr>
      </p:pic>
    </p:spTree>
    <p:extLst>
      <p:ext uri="{BB962C8B-B14F-4D97-AF65-F5344CB8AC3E}">
        <p14:creationId xmlns:p14="http://schemas.microsoft.com/office/powerpoint/2010/main" val="10955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578650" y="3133534"/>
            <a:ext cx="503471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Алгоритм Хаффмана</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81422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1181</TotalTime>
  <Words>551</Words>
  <Application>Microsoft Office PowerPoint</Application>
  <PresentationFormat>Широкоэкранный</PresentationFormat>
  <Paragraphs>85</Paragraphs>
  <Slides>24</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24</vt:i4>
      </vt:variant>
    </vt:vector>
  </HeadingPairs>
  <TitlesOfParts>
    <vt:vector size="30" baseType="lpstr">
      <vt:lpstr>Arial</vt:lpstr>
      <vt:lpstr>Calibri</vt:lpstr>
      <vt:lpstr>Calibri Light</vt:lpstr>
      <vt:lpstr>Times New Roman</vt:lpstr>
      <vt:lpstr>Тема Office</vt:lpstr>
      <vt:lpstr>Equation.3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graph?</dc:title>
  <dc:creator>Levonog</dc:creator>
  <cp:lastModifiedBy>admin</cp:lastModifiedBy>
  <cp:revision>65</cp:revision>
  <dcterms:created xsi:type="dcterms:W3CDTF">2021-07-10T19:33:53Z</dcterms:created>
  <dcterms:modified xsi:type="dcterms:W3CDTF">2023-10-19T06:21:11Z</dcterms:modified>
</cp:coreProperties>
</file>