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10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0" r:id="rId36"/>
    <p:sldId id="363" r:id="rId37"/>
    <p:sldId id="291" r:id="rId38"/>
    <p:sldId id="292" r:id="rId39"/>
    <p:sldId id="293" r:id="rId40"/>
    <p:sldId id="294" r:id="rId41"/>
    <p:sldId id="296" r:id="rId42"/>
    <p:sldId id="297" r:id="rId43"/>
    <p:sldId id="298" r:id="rId44"/>
    <p:sldId id="306" r:id="rId45"/>
    <p:sldId id="307" r:id="rId46"/>
    <p:sldId id="299" r:id="rId47"/>
    <p:sldId id="300" r:id="rId48"/>
    <p:sldId id="301" r:id="rId49"/>
    <p:sldId id="302" r:id="rId50"/>
    <p:sldId id="303" r:id="rId51"/>
    <p:sldId id="304" r:id="rId52"/>
    <p:sldId id="308" r:id="rId53"/>
    <p:sldId id="309" r:id="rId54"/>
    <p:sldId id="310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1" r:id="rId64"/>
    <p:sldId id="322" r:id="rId65"/>
    <p:sldId id="323" r:id="rId66"/>
    <p:sldId id="324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1" r:id="rId82"/>
    <p:sldId id="342" r:id="rId83"/>
    <p:sldId id="344" r:id="rId84"/>
    <p:sldId id="345" r:id="rId85"/>
    <p:sldId id="346" r:id="rId86"/>
    <p:sldId id="347" r:id="rId87"/>
    <p:sldId id="348" r:id="rId88"/>
    <p:sldId id="350" r:id="rId89"/>
    <p:sldId id="351" r:id="rId90"/>
    <p:sldId id="352" r:id="rId91"/>
    <p:sldId id="353" r:id="rId92"/>
    <p:sldId id="356" r:id="rId93"/>
    <p:sldId id="357" r:id="rId94"/>
    <p:sldId id="358" r:id="rId95"/>
    <p:sldId id="359" r:id="rId96"/>
    <p:sldId id="360" r:id="rId97"/>
    <p:sldId id="361" r:id="rId98"/>
    <p:sldId id="362" r:id="rId9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1"/>
      <p:bold r:id="rId102"/>
      <p:italic r:id="rId103"/>
      <p:boldItalic r:id="rId104"/>
    </p:embeddedFont>
    <p:embeddedFont>
      <p:font typeface="Cambria" panose="02040503050406030204" pitchFamily="18" charset="0"/>
      <p:regular r:id="rId105"/>
      <p:bold r:id="rId106"/>
      <p:italic r:id="rId107"/>
      <p:boldItalic r:id="rId108"/>
    </p:embeddedFont>
    <p:embeddedFont>
      <p:font typeface="Consolas" panose="020B0609020204030204" pitchFamily="49" charset="0"/>
      <p:regular r:id="rId109"/>
      <p:bold r:id="rId110"/>
      <p:italic r:id="rId111"/>
      <p:boldItalic r:id="rId112"/>
    </p:embeddedFont>
    <p:embeddedFont>
      <p:font typeface="Inconsolata" pitchFamily="1" charset="0"/>
      <p:regular r:id="rId113"/>
      <p:bold r:id="rId114"/>
    </p:embeddedFont>
    <p:embeddedFont>
      <p:font typeface="Montserrat" panose="00000500000000000000" pitchFamily="2" charset="-52"/>
      <p:regular r:id="rId115"/>
      <p:bold r:id="rId116"/>
      <p:italic r:id="rId117"/>
      <p:boldItalic r:id="rId118"/>
    </p:embeddedFont>
    <p:embeddedFont>
      <p:font typeface="Quattrocento Sans" panose="020B0604020202020204" charset="0"/>
      <p:regular r:id="rId119"/>
      <p:bold r:id="rId120"/>
      <p:italic r:id="rId121"/>
      <p:boldItalic r:id="rId122"/>
    </p:embeddedFont>
    <p:embeddedFont>
      <p:font typeface="Tahoma" panose="020B0604030504040204" pitchFamily="34" charset="0"/>
      <p:regular r:id="rId123"/>
      <p:bold r:id="rId124"/>
    </p:embeddedFont>
    <p:embeddedFont>
      <p:font typeface="Verdana" panose="020B0604030504040204" pitchFamily="34" charset="0"/>
      <p:regular r:id="rId125"/>
      <p:bold r:id="rId126"/>
      <p:italic r:id="rId127"/>
      <p:boldItalic r:id="rId1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4" roundtripDataSignature="AMtx7mgLf1E7YLO/5nqvZ/NCAJNarH3q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3E974C-D3BE-4009-B6D9-6A6764C19B36}">
  <a:tblStyle styleId="{A63E974C-D3BE-4009-B6D9-6A6764C19B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font" Target="fonts/font17.fntdata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6" Type="http://schemas.openxmlformats.org/officeDocument/2006/relationships/slide" Target="slides/slide13.xml"/><Relationship Id="rId107" Type="http://schemas.openxmlformats.org/officeDocument/2006/relationships/font" Target="fonts/font7.fntdata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font" Target="fonts/font2.fntdata"/><Relationship Id="rId123" Type="http://schemas.openxmlformats.org/officeDocument/2006/relationships/font" Target="fonts/font23.fntdata"/><Relationship Id="rId128" Type="http://schemas.openxmlformats.org/officeDocument/2006/relationships/font" Target="fonts/font28.fntdata"/><Relationship Id="rId144" Type="http://customschemas.google.com/relationships/presentationmetadata" Target="metadata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font" Target="fonts/font13.fntdata"/><Relationship Id="rId118" Type="http://schemas.openxmlformats.org/officeDocument/2006/relationships/font" Target="fonts/font18.fntdata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font" Target="fonts/font3.fntdata"/><Relationship Id="rId108" Type="http://schemas.openxmlformats.org/officeDocument/2006/relationships/font" Target="fonts/font8.fntdata"/><Relationship Id="rId124" Type="http://schemas.openxmlformats.org/officeDocument/2006/relationships/font" Target="fonts/font24.fntdata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font" Target="fonts/font14.fntdata"/><Relationship Id="rId119" Type="http://schemas.openxmlformats.org/officeDocument/2006/relationships/font" Target="fonts/font19.fntdata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font" Target="fonts/font9.fntdata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font" Target="fonts/font4.fntdata"/><Relationship Id="rId120" Type="http://schemas.openxmlformats.org/officeDocument/2006/relationships/font" Target="fonts/font20.fntdata"/><Relationship Id="rId125" Type="http://schemas.openxmlformats.org/officeDocument/2006/relationships/font" Target="fonts/font25.fntdata"/><Relationship Id="rId14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font" Target="fonts/font10.fntdata"/><Relationship Id="rId115" Type="http://schemas.openxmlformats.org/officeDocument/2006/relationships/font" Target="fonts/font15.fntdata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notesMaster" Target="notesMasters/notesMaster1.xml"/><Relationship Id="rId105" Type="http://schemas.openxmlformats.org/officeDocument/2006/relationships/font" Target="fonts/font5.fntdata"/><Relationship Id="rId126" Type="http://schemas.openxmlformats.org/officeDocument/2006/relationships/font" Target="fonts/font26.fntdata"/><Relationship Id="rId14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font" Target="fonts/font21.fntdata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font" Target="fonts/font16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font" Target="fonts/font11.fntdata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font" Target="fonts/font6.fntdata"/><Relationship Id="rId127" Type="http://schemas.openxmlformats.org/officeDocument/2006/relationships/font" Target="fonts/font27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font" Target="fonts/font1.fntdata"/><Relationship Id="rId122" Type="http://schemas.openxmlformats.org/officeDocument/2006/relationships/font" Target="fonts/font22.fntdata"/><Relationship Id="rId14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1" name="Google Shape;5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29" name="Google Shape;629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630" name="Google Shape;6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7a84346a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7a84346a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g27a84346aa7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Google Shape;6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56" name="Google Shape;6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5" name="Google Shape;6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76" name="Google Shape;676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677" name="Google Shape;6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9" name="Google Shape;6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99" name="Google Shape;699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700" name="Google Shape;7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1" name="Google Shape;7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8" name="Google Shape;7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68" name="Google Shape;5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569" name="Google Shape;569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7" name="Google Shape;7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5" name="Google Shape;7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2" name="Google Shape;76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68" name="Google Shape;76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8" name="Google Shape;7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87" name="Google Shape;78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. </a:t>
            </a:r>
            <a:endParaRPr/>
          </a:p>
        </p:txBody>
      </p:sp>
      <p:sp>
        <p:nvSpPr>
          <p:cNvPr id="788" name="Google Shape;788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26b924811522daf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26b924811522daf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g326b924811522daf_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05" name="Google Shape;805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/>
          </a:p>
        </p:txBody>
      </p:sp>
      <p:sp>
        <p:nvSpPr>
          <p:cNvPr id="806" name="Google Shape;8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7b708e41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76" name="Google Shape;576;g27b708e41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577" name="Google Shape;577;g27b708e41cb_0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16" name="Google Shape;81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23" name="Google Shape;823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/>
          </a:p>
        </p:txBody>
      </p:sp>
      <p:sp>
        <p:nvSpPr>
          <p:cNvPr id="824" name="Google Shape;8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32" name="Google Shape;83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56" name="Google Shape;856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/>
          </a:p>
        </p:txBody>
      </p:sp>
      <p:sp>
        <p:nvSpPr>
          <p:cNvPr id="857" name="Google Shape;85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56" name="Google Shape;856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34</a:t>
            </a:fld>
            <a:endParaRPr/>
          </a:p>
        </p:txBody>
      </p:sp>
      <p:sp>
        <p:nvSpPr>
          <p:cNvPr id="857" name="Google Shape;85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232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15b59428b8faba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15b59428b8faba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15b59428b8faba_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3" name="Google Shape;87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3" name="Google Shape;89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515b59428b8faba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515b59428b8faba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g515b59428b8faba_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26b924811522da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26b924811522da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326b924811522daf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515b59428b8faba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515b59428b8faba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g515b59428b8faba_1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26" name="Google Shape;92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4" name="Google Shape;100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9" name="Google Shape;101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33" name="Google Shape;933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</a:t>
            </a:fld>
            <a:endParaRPr/>
          </a:p>
        </p:txBody>
      </p:sp>
      <p:sp>
        <p:nvSpPr>
          <p:cNvPr id="934" name="Google Shape;93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7" name="Google Shape;94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59" name="Google Shape;959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46</a:t>
            </a:fld>
            <a:endParaRPr/>
          </a:p>
        </p:txBody>
      </p:sp>
      <p:sp>
        <p:nvSpPr>
          <p:cNvPr id="960" name="Google Shape;96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68" name="Google Shape;968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47</a:t>
            </a:fld>
            <a:endParaRPr/>
          </a:p>
        </p:txBody>
      </p:sp>
      <p:sp>
        <p:nvSpPr>
          <p:cNvPr id="969" name="Google Shape;96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7c4dcb0c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7c4dcb0c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g27c4dcb0c6e_0_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86" name="Google Shape;98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endParaRPr/>
          </a:p>
        </p:txBody>
      </p:sp>
      <p:sp>
        <p:nvSpPr>
          <p:cNvPr id="987" name="Google Shape;987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7b8d4ec58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7b8d4ec58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g27b8d4ec589_0_1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31" name="Google Shape;103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7c4dcb0c6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27c4dcb0c6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g27c4dcb0c6e_0_1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53" name="Google Shape;1053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52</a:t>
            </a:fld>
            <a:endParaRPr/>
          </a:p>
        </p:txBody>
      </p:sp>
      <p:sp>
        <p:nvSpPr>
          <p:cNvPr id="1054" name="Google Shape;105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73" name="Google Shape;107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54</a:t>
            </a:fld>
            <a:endParaRPr/>
          </a:p>
        </p:txBody>
      </p:sp>
      <p:sp>
        <p:nvSpPr>
          <p:cNvPr id="1080" name="Google Shape;108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81" name="Google Shape;108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55</a:t>
            </a:fld>
            <a:endParaRPr/>
          </a:p>
        </p:txBody>
      </p:sp>
      <p:sp>
        <p:nvSpPr>
          <p:cNvPr id="1089" name="Google Shape;108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90" name="Google Shape;109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7" name="Google Shape;109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57</a:t>
            </a:fld>
            <a:endParaRPr/>
          </a:p>
        </p:txBody>
      </p:sp>
      <p:sp>
        <p:nvSpPr>
          <p:cNvPr id="1106" name="Google Shape;110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07" name="Google Shape;110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58</a:t>
            </a:fld>
            <a:endParaRPr/>
          </a:p>
        </p:txBody>
      </p:sp>
      <p:sp>
        <p:nvSpPr>
          <p:cNvPr id="1114" name="Google Shape;111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5" name="Google Shape;1115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1" name="Google Shape;1121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03" name="Google Shape;603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604" name="Google Shape;6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2" name="Google Shape;1132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60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1" name="Google Shape;115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61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9" name="Google Shape;115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62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6" name="Google Shape;116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63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27c4dcb0c6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27c4dcb0c6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g27c4dcb0c6e_0_3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7c4dcb0c6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91" name="Google Shape;1191;g27c4dcb0c6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g27c4dcb0c6e_0_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99" name="Google Shape;119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66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67</a:t>
            </a:fld>
            <a:endParaRPr/>
          </a:p>
        </p:txBody>
      </p:sp>
      <p:sp>
        <p:nvSpPr>
          <p:cNvPr id="1207" name="Google Shape;120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08" name="Google Shape;120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27c4dcb0c6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27c4dcb0c6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g27c4dcb0c6e_0_6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23" name="Google Shape;1223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6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9" name="Google Shape;6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2" name="Google Shape;123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6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70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9" name="Google Shape;1239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6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71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27c4dcb0c6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27c4dcb0c6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g27c4dcb0c6e_0_8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72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9" name="Google Shape;125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6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73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6" name="Google Shape;126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6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74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27c5487f0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27c5487f0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g27c5487f083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75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84" name="Google Shape;1284;p6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76</a:t>
            </a:fld>
            <a:endParaRPr/>
          </a:p>
        </p:txBody>
      </p:sp>
      <p:sp>
        <p:nvSpPr>
          <p:cNvPr id="1285" name="Google Shape;1285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2" name="Google Shape;1292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77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7c5487f08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7c5487f08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g27c5487f083_0_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78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7" name="Google Shape;1317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7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Google Shape;6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6" name="Google Shape;1326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7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80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3" name="Google Shape;1343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7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81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4" name="Google Shape;1354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7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82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2" name="Google Shape;1362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7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83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27c5487f0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70" name="Google Shape;1370;g27c5487f083_0_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84</a:t>
            </a:fld>
            <a:endParaRPr/>
          </a:p>
        </p:txBody>
      </p:sp>
      <p:sp>
        <p:nvSpPr>
          <p:cNvPr id="1371" name="Google Shape;1371;g27c5487f0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27c5487f08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27c5487f08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g27c5487f083_0_3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85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99" name="Google Shape;1399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Так как кортеж содержит два числа, то в определении типа нам надо указать два числовых типа. Или другой пример определения кортежа:</a:t>
            </a:r>
            <a:endParaRPr/>
          </a:p>
        </p:txBody>
      </p:sp>
      <p:sp>
        <p:nvSpPr>
          <p:cNvPr id="1400" name="Google Shape;1400;p7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86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08" name="Google Shape;1408;p7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87</a:t>
            </a:fld>
            <a:endParaRPr/>
          </a:p>
        </p:txBody>
      </p:sp>
      <p:sp>
        <p:nvSpPr>
          <p:cNvPr id="1409" name="Google Shape;1409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6" name="Google Shape;1416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7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88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9" name="Google Shape;1429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7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Google Shape;6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6" name="Google Shape;1456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8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90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8" name="Google Shape;1468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8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91</a:t>
            </a:fld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8" name="Google Shape;1478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8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92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85" name="Google Shape;1485;p8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93</a:t>
            </a:fld>
            <a:endParaRPr/>
          </a:p>
        </p:txBody>
      </p:sp>
      <p:sp>
        <p:nvSpPr>
          <p:cNvPr id="1486" name="Google Shape;1486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93" name="Google Shape;1493;p8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94</a:t>
            </a:fld>
            <a:endParaRPr/>
          </a:p>
        </p:txBody>
      </p:sp>
      <p:sp>
        <p:nvSpPr>
          <p:cNvPr id="1494" name="Google Shape;1494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8" name="Google Shape;1508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8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95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16" name="Google Shape;1516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8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9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8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89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8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8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0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10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10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10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10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0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0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0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10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10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0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0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0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10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0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0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аблица" type="tbl">
  <p:cSld name="TABLE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3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5677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9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9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9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9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9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9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9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9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9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5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1" name="Google Shape;341;p9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9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9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6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96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7" name="Google Shape;347;p9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9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9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97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3" name="Google Shape;353;p9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9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9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9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9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0" name="Google Shape;360;p9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9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9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9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6" name="Google Shape;366;p9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7" name="Google Shape;367;p9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9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9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0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0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0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8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88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88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88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88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88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88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88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88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88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88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88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88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88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88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88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88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88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88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88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88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88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88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88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88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88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88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88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88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88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88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88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88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88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88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88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88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88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88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88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88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88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88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88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88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88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88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88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88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88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88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88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88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88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88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88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88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88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88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88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88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88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88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88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88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88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88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88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88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88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88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88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88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88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88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88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88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88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88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88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88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88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88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88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88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88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88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88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88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88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88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88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88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88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88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88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88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88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88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88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88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88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88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88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88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88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88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88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88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88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88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88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88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88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88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88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88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88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88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88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88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88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88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88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88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88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88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88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88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88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88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88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88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88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88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88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88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88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88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88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88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88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88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88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88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88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88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88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88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88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88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8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8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88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8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8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90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90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90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90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90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90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90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90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90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90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90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90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90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90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90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90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90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90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90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90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90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90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90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90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90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90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90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90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90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90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90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90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90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90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90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90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90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90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90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90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90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90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90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90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90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90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90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90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90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90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90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90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90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90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90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90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90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90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90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90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90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90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90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90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90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90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90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90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90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90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90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90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90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90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90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90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90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90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90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90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90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90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90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90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90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90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90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90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90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90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90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90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90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90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90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90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90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90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90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90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90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90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90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90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90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90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90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90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90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90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90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90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90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90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90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90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90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90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90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90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90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90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90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90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90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90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90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90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90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90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90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90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90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90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90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90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90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90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90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90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90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90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90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90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90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90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90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90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90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90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90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9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9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9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9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9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92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399" name="Google Shape;399;p92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400" name="Google Shape;400;p92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1" name="Google Shape;401;p92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2" name="Google Shape;402;p92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3" name="Google Shape;403;p92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4" name="Google Shape;404;p92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5" name="Google Shape;405;p92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6" name="Google Shape;406;p92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7" name="Google Shape;407;p92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8" name="Google Shape;408;p92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9" name="Google Shape;409;p92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0" name="Google Shape;410;p92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1" name="Google Shape;411;p92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2" name="Google Shape;412;p92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413" name="Google Shape;413;p92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414" name="Google Shape;414;p92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5" name="Google Shape;415;p92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6" name="Google Shape;416;p92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7" name="Google Shape;417;p92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8" name="Google Shape;418;p92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9" name="Google Shape;419;p92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0" name="Google Shape;420;p92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1" name="Google Shape;421;p92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2" name="Google Shape;422;p92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3" name="Google Shape;423;p92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4" name="Google Shape;424;p92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5" name="Google Shape;425;p92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6" name="Google Shape;426;p92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7" name="Google Shape;427;p92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8" name="Google Shape;428;p92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9" name="Google Shape;429;p92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0" name="Google Shape;430;p92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1" name="Google Shape;431;p92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2" name="Google Shape;432;p92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3" name="Google Shape;433;p92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4" name="Google Shape;434;p92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5" name="Google Shape;435;p92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6" name="Google Shape;436;p92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7" name="Google Shape;437;p92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8" name="Google Shape;438;p92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9" name="Google Shape;439;p92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0" name="Google Shape;440;p92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1" name="Google Shape;441;p92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2" name="Google Shape;442;p92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3" name="Google Shape;443;p92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4" name="Google Shape;444;p92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5" name="Google Shape;445;p92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6" name="Google Shape;446;p92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7" name="Google Shape;447;p92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8" name="Google Shape;448;p92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9" name="Google Shape;449;p92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0" name="Google Shape;450;p92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1" name="Google Shape;451;p92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2" name="Google Shape;452;p92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3" name="Google Shape;453;p92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4" name="Google Shape;454;p92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5" name="Google Shape;455;p92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6" name="Google Shape;456;p92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7" name="Google Shape;457;p92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8" name="Google Shape;458;p92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9" name="Google Shape;459;p92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0" name="Google Shape;460;p92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1" name="Google Shape;461;p92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2" name="Google Shape;462;p92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3" name="Google Shape;463;p92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4" name="Google Shape;464;p92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5" name="Google Shape;465;p92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6" name="Google Shape;466;p92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7" name="Google Shape;467;p92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8" name="Google Shape;468;p92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9" name="Google Shape;469;p92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0" name="Google Shape;470;p92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1" name="Google Shape;471;p92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2" name="Google Shape;472;p92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3" name="Google Shape;473;p92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4" name="Google Shape;474;p92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5" name="Google Shape;475;p92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6" name="Google Shape;476;p92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7" name="Google Shape;477;p92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8" name="Google Shape;478;p92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9" name="Google Shape;479;p92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0" name="Google Shape;480;p92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1" name="Google Shape;481;p92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2" name="Google Shape;482;p92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3" name="Google Shape;483;p92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4" name="Google Shape;484;p92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5" name="Google Shape;485;p92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6" name="Google Shape;486;p92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7" name="Google Shape;487;p92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8" name="Google Shape;488;p92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9" name="Google Shape;489;p92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0" name="Google Shape;490;p92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1" name="Google Shape;491;p92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2" name="Google Shape;492;p92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3" name="Google Shape;493;p92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4" name="Google Shape;494;p92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5" name="Google Shape;495;p92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6" name="Google Shape;496;p92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7" name="Google Shape;497;p92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8" name="Google Shape;498;p92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9" name="Google Shape;499;p92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0" name="Google Shape;500;p92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1" name="Google Shape;501;p92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2" name="Google Shape;502;p92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3" name="Google Shape;503;p92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4" name="Google Shape;504;p92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5" name="Google Shape;505;p92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6" name="Google Shape;506;p92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7" name="Google Shape;507;p92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8" name="Google Shape;508;p92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9" name="Google Shape;509;p92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0" name="Google Shape;510;p92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1" name="Google Shape;511;p92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2" name="Google Shape;512;p92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3" name="Google Shape;513;p92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4" name="Google Shape;514;p92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5" name="Google Shape;515;p92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6" name="Google Shape;516;p92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7" name="Google Shape;517;p92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8" name="Google Shape;518;p92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9" name="Google Shape;519;p92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0" name="Google Shape;520;p92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1" name="Google Shape;521;p92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2" name="Google Shape;522;p92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3" name="Google Shape;523;p92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4" name="Google Shape;524;p92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5" name="Google Shape;525;p92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6" name="Google Shape;526;p92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7" name="Google Shape;527;p92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8" name="Google Shape;528;p92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9" name="Google Shape;529;p92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0" name="Google Shape;530;p92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1" name="Google Shape;531;p92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2" name="Google Shape;532;p92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3" name="Google Shape;533;p92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4" name="Google Shape;534;p92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5" name="Google Shape;535;p92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6" name="Google Shape;536;p92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7" name="Google Shape;537;p92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8" name="Google Shape;538;p92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9" name="Google Shape;539;p92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0" name="Google Shape;540;p92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1" name="Google Shape;541;p92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2" name="Google Shape;542;p92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3" name="Google Shape;543;p92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4" name="Google Shape;544;p92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5" name="Google Shape;545;p92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6" name="Google Shape;546;p92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7" name="Google Shape;547;p92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8" name="Google Shape;548;p92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549" name="Google Shape;549;p9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0" name="Google Shape;550;p9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1" name="Google Shape;551;p9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2" name="Google Shape;552;p9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3" name="Google Shape;553;p9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inside-a-program/coding-conven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inside-a-program/coding-conven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intptr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ru-ru/dotnet/api/system.uintptr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async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ru-ru/dotnet/csharp/language-reference/keywords/extern" TargetMode="External"/><Relationship Id="rId5" Type="http://schemas.openxmlformats.org/officeDocument/2006/relationships/hyperlink" Target="https://learn.microsoft.com/ru-ru/dotnet/csharp/language-reference/keywords/static" TargetMode="External"/><Relationship Id="rId4" Type="http://schemas.openxmlformats.org/officeDocument/2006/relationships/hyperlink" Target="https://learn.microsoft.com/ru-ru/dotnet/csharp/language-reference/keywords/unsafe" TargetMode="Externa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lang="en-US" sz="54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Основы</a:t>
            </a:r>
            <a:r>
              <a:rPr lang="en-US" sz="54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С#</a:t>
            </a:r>
            <a:endParaRPr dirty="0"/>
          </a:p>
        </p:txBody>
      </p:sp>
      <p:sp>
        <p:nvSpPr>
          <p:cNvPr id="565" name="Google Shape;56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3" name="Google Shape;633;p7"/>
          <p:cNvSpPr txBox="1"/>
          <p:nvPr/>
        </p:nvSpPr>
        <p:spPr>
          <a:xfrm>
            <a:off x="107950" y="2611437"/>
            <a:ext cx="6556375" cy="4246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System.Collections.Generic;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System.Linq;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System.Text;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System.Threading.Tasks;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OOP_Lect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634" name="Google Shape;63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5587" y="404812"/>
            <a:ext cx="3506787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7a84346aa7_0_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g27a84346aa7_0_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2" name="Google Shape;642;g27a84346aa7_0_0"/>
          <p:cNvPicPr preferRelativeResize="0"/>
          <p:nvPr/>
        </p:nvPicPr>
        <p:blipFill rotWithShape="1">
          <a:blip r:embed="rId3">
            <a:alphaModFix/>
          </a:blip>
          <a:srcRect l="3410" r="-3409" b="20267"/>
          <a:stretch/>
        </p:blipFill>
        <p:spPr>
          <a:xfrm>
            <a:off x="-339050" y="1473631"/>
            <a:ext cx="9822075" cy="4164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" name="Google Shape;649;p8"/>
          <p:cNvSpPr txBox="1">
            <a:spLocks noGrp="1"/>
          </p:cNvSpPr>
          <p:nvPr>
            <p:ph type="body" idx="1"/>
          </p:nvPr>
        </p:nvSpPr>
        <p:spPr>
          <a:xfrm>
            <a:off x="301625" y="642937"/>
            <a:ext cx="8540750" cy="545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Arial"/>
              <a:buChar char="►"/>
            </a:pPr>
            <a:r>
              <a:rPr lang="en-US" sz="3200" b="1" i="1" u="sng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Пространства имён</a:t>
            </a:r>
            <a:endParaRPr>
              <a:solidFill>
                <a:srgbClr val="FFFF00"/>
              </a:solidFill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обязательно должны ограничиваться единственной единицей компиляции </a:t>
            </a: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0" name="Google Shape;650;p8"/>
          <p:cNvSpPr txBox="1"/>
          <p:nvPr/>
        </p:nvSpPr>
        <p:spPr>
          <a:xfrm>
            <a:off x="323850" y="2492375"/>
            <a:ext cx="7715250" cy="2246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urier New"/>
              <a:buNone/>
            </a:pPr>
            <a:r>
              <a:rPr lang="en-US" sz="32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32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MyCompany</a:t>
            </a:r>
            <a:endParaRPr sz="18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urier New"/>
              <a:buNone/>
            </a:pPr>
            <a:r>
              <a:rPr lang="en-US" sz="32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32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Utility</a:t>
            </a:r>
            <a:r>
              <a:rPr lang="en-US" sz="32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/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651" name="Google Shape;651;p8"/>
          <p:cNvSpPr txBox="1"/>
          <p:nvPr/>
        </p:nvSpPr>
        <p:spPr>
          <a:xfrm>
            <a:off x="617537" y="1308100"/>
            <a:ext cx="7129462" cy="95567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используются для логической группировки родственных типов</a:t>
            </a:r>
            <a:endParaRPr/>
          </a:p>
        </p:txBody>
      </p:sp>
      <p:sp>
        <p:nvSpPr>
          <p:cNvPr id="652" name="Google Shape;652;p8"/>
          <p:cNvSpPr txBox="1"/>
          <p:nvPr/>
        </p:nvSpPr>
        <p:spPr>
          <a:xfrm>
            <a:off x="5908675" y="2255837"/>
            <a:ext cx="2933700" cy="1476375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C# директива namespace заставляет компилятор  добавлять к каждому имени типа определенную приставку</a:t>
            </a:r>
            <a:endParaRPr/>
          </a:p>
        </p:txBody>
      </p:sp>
      <p:cxnSp>
        <p:nvCxnSpPr>
          <p:cNvPr id="653" name="Google Shape;653;p8"/>
          <p:cNvCxnSpPr/>
          <p:nvPr/>
        </p:nvCxnSpPr>
        <p:spPr>
          <a:xfrm rot="10800000">
            <a:off x="2411412" y="3068637"/>
            <a:ext cx="3417887" cy="3016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0" name="Google Shape;660;p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MyCompany.Utilities.SomeUtility</a:t>
            </a:r>
            <a:endParaRPr/>
          </a:p>
        </p:txBody>
      </p:sp>
      <p:sp>
        <p:nvSpPr>
          <p:cNvPr id="661" name="Google Shape;661;p9"/>
          <p:cNvSpPr txBox="1"/>
          <p:nvPr/>
        </p:nvSpPr>
        <p:spPr>
          <a:xfrm>
            <a:off x="357187" y="571500"/>
            <a:ext cx="6381750" cy="3108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2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MyCompany</a:t>
            </a:r>
            <a:endParaRPr sz="16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2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Utilities</a:t>
            </a:r>
            <a:endParaRPr sz="16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6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2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SomeUtility</a:t>
            </a:r>
            <a:r>
              <a:rPr lang="en-US" sz="2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6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662" name="Google Shape;662;p9"/>
          <p:cNvSpPr txBox="1"/>
          <p:nvPr/>
        </p:nvSpPr>
        <p:spPr>
          <a:xfrm>
            <a:off x="684212" y="4868862"/>
            <a:ext cx="7127875" cy="52387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Могут быть вложены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9" name="Google Shape;669;p10"/>
          <p:cNvSpPr txBox="1">
            <a:spLocks noGrp="1"/>
          </p:cNvSpPr>
          <p:nvPr>
            <p:ph type="body" idx="1"/>
          </p:nvPr>
        </p:nvSpPr>
        <p:spPr>
          <a:xfrm>
            <a:off x="301625" y="357187"/>
            <a:ext cx="8540750" cy="574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использование директивы using</a:t>
            </a:r>
            <a:endParaRPr>
              <a:solidFill>
                <a:srgbClr val="FFFF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импортирует все имена из заданного пространства имён в окружающее пространство имён</a:t>
            </a:r>
            <a:endParaRPr/>
          </a:p>
        </p:txBody>
      </p:sp>
      <p:sp>
        <p:nvSpPr>
          <p:cNvPr id="670" name="Google Shape;670;p10"/>
          <p:cNvSpPr txBox="1"/>
          <p:nvPr/>
        </p:nvSpPr>
        <p:spPr>
          <a:xfrm>
            <a:off x="92075" y="2428875"/>
            <a:ext cx="10431462" cy="4124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MyCompany.Utilities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//резервируем пространство MyCompany.Utilities</a:t>
            </a:r>
            <a:endParaRPr sz="11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ConsoleApplication</a:t>
            </a:r>
            <a:endParaRPr sz="11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EntryPoint</a:t>
            </a:r>
            <a:endParaRPr sz="11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/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1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MyCompany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Utilities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SomeUtility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su1 =</a:t>
            </a:r>
            <a:endParaRPr sz="11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MyCompany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Utilitie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s.</a:t>
            </a:r>
            <a:r>
              <a:rPr lang="en-US" sz="18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SomeUtility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//аналогично, благодаря using</a:t>
            </a:r>
            <a:endParaRPr sz="11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SomeUtility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su2 =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SomeUtility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71" name="Google Shape;671;p10"/>
          <p:cNvSpPr txBox="1"/>
          <p:nvPr/>
        </p:nvSpPr>
        <p:spPr>
          <a:xfrm>
            <a:off x="5656262" y="3789362"/>
            <a:ext cx="2870100" cy="369300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хватает лаконичности</a:t>
            </a:r>
            <a:endParaRPr/>
          </a:p>
        </p:txBody>
      </p:sp>
      <p:cxnSp>
        <p:nvCxnSpPr>
          <p:cNvPr id="672" name="Google Shape;672;p10"/>
          <p:cNvCxnSpPr/>
          <p:nvPr/>
        </p:nvCxnSpPr>
        <p:spPr>
          <a:xfrm flipH="1">
            <a:off x="4932362" y="4149725"/>
            <a:ext cx="1439862" cy="34131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73" name="Google Shape;673;p10"/>
          <p:cNvSpPr txBox="1"/>
          <p:nvPr/>
        </p:nvSpPr>
        <p:spPr>
          <a:xfrm>
            <a:off x="1331912" y="5851525"/>
            <a:ext cx="7575550" cy="646112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using заставляет компилятор C# добавлять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 имени указанный префикс, пока не будет найдено совпадение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428625"/>
            <a:ext cx="8455025" cy="6065837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11"/>
          <p:cNvSpPr txBox="1"/>
          <p:nvPr/>
        </p:nvSpPr>
        <p:spPr>
          <a:xfrm>
            <a:off x="4227512" y="2162175"/>
            <a:ext cx="3970337" cy="36988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описаны типы для обработки строк</a:t>
            </a:r>
            <a:endParaRPr/>
          </a:p>
        </p:txBody>
      </p:sp>
      <p:cxnSp>
        <p:nvCxnSpPr>
          <p:cNvPr id="681" name="Google Shape;681;p11"/>
          <p:cNvCxnSpPr/>
          <p:nvPr/>
        </p:nvCxnSpPr>
        <p:spPr>
          <a:xfrm rot="10800000">
            <a:off x="3635375" y="1989137"/>
            <a:ext cx="865187" cy="1444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82" name="Google Shape;682;p11"/>
          <p:cNvSpPr txBox="1"/>
          <p:nvPr/>
        </p:nvSpPr>
        <p:spPr>
          <a:xfrm>
            <a:off x="3654425" y="195262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содержит фундаментальные и базовые классы платформы .NET</a:t>
            </a:r>
            <a:endParaRPr/>
          </a:p>
        </p:txBody>
      </p:sp>
      <p:cxnSp>
        <p:nvCxnSpPr>
          <p:cNvPr id="683" name="Google Shape;683;p11"/>
          <p:cNvCxnSpPr/>
          <p:nvPr/>
        </p:nvCxnSpPr>
        <p:spPr>
          <a:xfrm flipH="1">
            <a:off x="2916237" y="571500"/>
            <a:ext cx="508000" cy="396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84" name="Google Shape;684;p11"/>
          <p:cNvSpPr txBox="1"/>
          <p:nvPr/>
        </p:nvSpPr>
        <p:spPr>
          <a:xfrm>
            <a:off x="2339975" y="5013325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Физически пространства имен находятся в подключаемых библиотеках dll</a:t>
            </a:r>
            <a:endParaRPr/>
          </a:p>
        </p:txBody>
      </p:sp>
      <p:pic>
        <p:nvPicPr>
          <p:cNvPr id="685" name="Google Shape;68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5375" y="2760662"/>
            <a:ext cx="2968625" cy="2944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6" name="Google Shape;686;p11"/>
          <p:cNvCxnSpPr/>
          <p:nvPr/>
        </p:nvCxnSpPr>
        <p:spPr>
          <a:xfrm rot="10800000" flipH="1">
            <a:off x="5003800" y="4454525"/>
            <a:ext cx="1655762" cy="558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3" name="Google Shape;693;p1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1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псевдонимы (alias) </a:t>
            </a:r>
            <a:r>
              <a:rPr lang="en-US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 </a:t>
            </a:r>
            <a:endParaRPr/>
          </a:p>
        </p:txBody>
      </p:sp>
      <p:sp>
        <p:nvSpPr>
          <p:cNvPr id="694" name="Google Shape;694;p12"/>
          <p:cNvSpPr txBox="1"/>
          <p:nvPr/>
        </p:nvSpPr>
        <p:spPr>
          <a:xfrm>
            <a:off x="-78537" y="3662023"/>
            <a:ext cx="9755100" cy="347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MyCompany.Utilities.</a:t>
            </a:r>
            <a:r>
              <a:rPr lang="en-US" sz="20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SomeUtility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//псевдоним</a:t>
            </a:r>
            <a:endParaRPr sz="1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ConsoleApplication</a:t>
            </a:r>
            <a:endParaRPr sz="12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EntryPoint</a:t>
            </a:r>
            <a:endParaRPr sz="1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sz="12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2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su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2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95" name="Google Shape;695;p12"/>
          <p:cNvSpPr txBox="1"/>
          <p:nvPr/>
        </p:nvSpPr>
        <p:spPr>
          <a:xfrm>
            <a:off x="755650" y="228600"/>
            <a:ext cx="8086725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форма директивы using, позволяющая создать псевдоним  для отдельного типа или пространства имен</a:t>
            </a:r>
            <a:endParaRPr/>
          </a:p>
        </p:txBody>
      </p:sp>
      <p:pic>
        <p:nvPicPr>
          <p:cNvPr id="696" name="Google Shape;69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13" y="2224149"/>
            <a:ext cx="9143998" cy="1437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3"/>
          <p:cNvSpPr txBox="1">
            <a:spLocks noGrp="1"/>
          </p:cNvSpPr>
          <p:nvPr>
            <p:ph type="body" idx="1"/>
          </p:nvPr>
        </p:nvSpPr>
        <p:spPr>
          <a:xfrm>
            <a:off x="63500" y="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XML-теги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создания самодокументированных классов.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///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Например: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3" name="Google Shape;703;p13"/>
          <p:cNvSpPr txBox="1"/>
          <p:nvPr/>
        </p:nvSpPr>
        <p:spPr>
          <a:xfrm>
            <a:off x="-3175" y="15367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13"/>
          <p:cNvSpPr txBox="1"/>
          <p:nvPr/>
        </p:nvSpPr>
        <p:spPr>
          <a:xfrm>
            <a:off x="0" y="3786187"/>
            <a:ext cx="10501312" cy="2246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///</a:t>
            </a:r>
            <a:r>
              <a:rPr lang="en-US" sz="2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&lt;summary&gt;</a:t>
            </a:r>
            <a:endParaRPr sz="16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///</a:t>
            </a:r>
            <a:r>
              <a:rPr lang="en-US" sz="2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Точка входа приложения.</a:t>
            </a:r>
            <a:endParaRPr sz="16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///</a:t>
            </a:r>
            <a:r>
              <a:rPr lang="en-US" sz="2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&lt;/summary&gt;</a:t>
            </a:r>
            <a:endParaRPr sz="16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///</a:t>
            </a:r>
            <a:r>
              <a:rPr lang="en-US" sz="2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&lt;param name="args"&gt;</a:t>
            </a:r>
            <a:r>
              <a:rPr lang="en-US" sz="2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Пар.ком. строки.</a:t>
            </a:r>
            <a:r>
              <a:rPr lang="en-US" sz="2800" b="0" i="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&lt;/param&gt;</a:t>
            </a:r>
            <a:endParaRPr/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-US" sz="2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705" name="Google Shape;705;p13"/>
          <p:cNvSpPr txBox="1"/>
          <p:nvPr/>
        </p:nvSpPr>
        <p:spPr>
          <a:xfrm>
            <a:off x="4248150" y="3783000"/>
            <a:ext cx="3936600" cy="120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XMLдля отображения дополнительных сведений о типе или элементе.-дескрипторы</a:t>
            </a:r>
            <a:endParaRPr/>
          </a:p>
        </p:txBody>
      </p:sp>
      <p:cxnSp>
        <p:nvCxnSpPr>
          <p:cNvPr id="706" name="Google Shape;706;p13"/>
          <p:cNvCxnSpPr/>
          <p:nvPr/>
        </p:nvCxnSpPr>
        <p:spPr>
          <a:xfrm flipH="1">
            <a:off x="3203575" y="3933825"/>
            <a:ext cx="863600" cy="1428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707" name="Google Shape;7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7100" y="995362"/>
            <a:ext cx="5219700" cy="2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3"/>
          <p:cNvSpPr txBox="1"/>
          <p:nvPr/>
        </p:nvSpPr>
        <p:spPr>
          <a:xfrm>
            <a:off x="1667075" y="6032500"/>
            <a:ext cx="6220200" cy="120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-US" sz="18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для описания параметров. При использовании этого тега компилятор проверяет, что параметр существует и все параметры описаны в документации.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Синтаксис C#</a:t>
            </a:r>
            <a:endParaRPr/>
          </a:p>
        </p:txBody>
      </p:sp>
      <p:sp>
        <p:nvSpPr>
          <p:cNvPr id="715" name="Google Shape;715;p1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Сохранились 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if..else, while, do..while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унарные и бинарные операции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Console. </a:t>
            </a:r>
            <a:b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Консольный ввод/вывод</a:t>
            </a:r>
            <a:endParaRPr/>
          </a:p>
        </p:txBody>
      </p:sp>
      <p:sp>
        <p:nvSpPr>
          <p:cNvPr id="722" name="Google Shape;722;p1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статический класс System.Console</a:t>
            </a:r>
            <a:endParaRPr/>
          </a:p>
        </p:txBody>
      </p:sp>
      <p:sp>
        <p:nvSpPr>
          <p:cNvPr id="723" name="Google Shape;723;p15"/>
          <p:cNvSpPr txBox="1"/>
          <p:nvPr/>
        </p:nvSpPr>
        <p:spPr>
          <a:xfrm>
            <a:off x="357187" y="2643187"/>
            <a:ext cx="7977187" cy="1262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urier New"/>
              <a:buNone/>
            </a:pPr>
            <a:r>
              <a:rPr lang="en-US" sz="32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2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2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2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ReadLine</a:t>
            </a: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3200"/>
              <a:buFont typeface="Courier New"/>
              <a:buNone/>
            </a:pPr>
            <a:r>
              <a:rPr lang="en-US" sz="32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2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WriteLine</a:t>
            </a: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32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aphicFrame>
        <p:nvGraphicFramePr>
          <p:cNvPr id="724" name="Google Shape;724;p15"/>
          <p:cNvGraphicFramePr/>
          <p:nvPr/>
        </p:nvGraphicFramePr>
        <p:xfrm>
          <a:off x="428625" y="4214812"/>
          <a:ext cx="8001000" cy="114300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91AF"/>
                        </a:buClr>
                        <a:buSzPts val="3200"/>
                        <a:buFont typeface="Courier New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3200" b="0" i="0" u="none" strike="noStrike" cap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3200" b="0" i="0" u="none" strike="noStrike" cap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-US" sz="3200" b="0" i="0" u="none" strike="noStrike" cap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ReadLine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3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91AF"/>
                        </a:buClr>
                        <a:buSzPts val="3200"/>
                        <a:buFont typeface="Courier New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-US" sz="3200" b="0" i="0" u="none" strike="noStrike" cap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WriteLine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3200" b="0" i="0" u="none" strike="noStrike" cap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/>
                    </a:p>
                  </a:txBody>
                  <a:tcPr marL="68575" marR="68575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"/>
          <p:cNvSpPr txBox="1">
            <a:spLocks noGrp="1"/>
          </p:cNvSpPr>
          <p:nvPr>
            <p:ph type="title"/>
          </p:nvPr>
        </p:nvSpPr>
        <p:spPr>
          <a:xfrm>
            <a:off x="301625" y="230188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Code convention</a:t>
            </a:r>
            <a:endParaRPr sz="4400" b="0" i="0" u="none" dirty="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 err="1"/>
              <a:t>Станда́рт</a:t>
            </a:r>
            <a:r>
              <a:rPr lang="en-US" dirty="0"/>
              <a:t> </a:t>
            </a:r>
            <a:r>
              <a:rPr lang="en-US" dirty="0" err="1"/>
              <a:t>оформле́ния</a:t>
            </a:r>
            <a:r>
              <a:rPr lang="en-US" dirty="0"/>
              <a:t> </a:t>
            </a:r>
            <a:r>
              <a:rPr lang="en-US" dirty="0" err="1"/>
              <a:t>ко́да</a:t>
            </a:r>
            <a:endParaRPr dirty="0"/>
          </a:p>
        </p:txBody>
      </p:sp>
      <p:sp>
        <p:nvSpPr>
          <p:cNvPr id="572" name="Google Shape;572;p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dirty="0" err="1"/>
              <a:t>набор</a:t>
            </a:r>
            <a:r>
              <a:rPr lang="en-US" dirty="0"/>
              <a:t> </a:t>
            </a:r>
            <a:r>
              <a:rPr lang="en-US" dirty="0" err="1"/>
              <a:t>правил</a:t>
            </a:r>
            <a:r>
              <a:rPr lang="en-US" dirty="0"/>
              <a:t> и </a:t>
            </a:r>
            <a:r>
              <a:rPr lang="en-US" dirty="0" err="1"/>
              <a:t>соглашений</a:t>
            </a:r>
            <a:r>
              <a:rPr lang="en-US" dirty="0"/>
              <a:t>, </a:t>
            </a:r>
            <a:r>
              <a:rPr lang="en-US" dirty="0" err="1"/>
              <a:t>используемых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написании</a:t>
            </a:r>
            <a:r>
              <a:rPr lang="en-US" dirty="0"/>
              <a:t> </a:t>
            </a:r>
            <a:r>
              <a:rPr lang="en-US" dirty="0" err="1"/>
              <a:t>исходного</a:t>
            </a:r>
            <a:r>
              <a:rPr lang="en-US" dirty="0"/>
              <a:t> </a:t>
            </a:r>
            <a:r>
              <a:rPr lang="en-US" dirty="0" err="1"/>
              <a:t>кода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некотором</a:t>
            </a:r>
            <a:r>
              <a:rPr lang="en-US" dirty="0"/>
              <a:t> </a:t>
            </a:r>
            <a:r>
              <a:rPr lang="en-US" dirty="0" err="1"/>
              <a:t>языке</a:t>
            </a:r>
            <a:r>
              <a:rPr lang="en-US" dirty="0"/>
              <a:t> </a:t>
            </a:r>
            <a:r>
              <a:rPr lang="en-US" dirty="0" err="1"/>
              <a:t>программирования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73" name="Google Shape;573;p2"/>
          <p:cNvSpPr txBox="1"/>
          <p:nvPr/>
        </p:nvSpPr>
        <p:spPr>
          <a:xfrm>
            <a:off x="334962" y="4941887"/>
            <a:ext cx="8507412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https://docs.microsoft.com/en-us/dotnet/csharp/programming-guide/inside-a-program/coding-conventions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1" name="Google Shape;731;p16"/>
          <p:cNvSpPr txBox="1">
            <a:spLocks noGrp="1"/>
          </p:cNvSpPr>
          <p:nvPr>
            <p:ph type="body" idx="1"/>
          </p:nvPr>
        </p:nvSpPr>
        <p:spPr>
          <a:xfrm>
            <a:off x="290512" y="4762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 класса Console</a:t>
            </a:r>
            <a:endParaRPr/>
          </a:p>
        </p:txBody>
      </p:sp>
      <p:sp>
        <p:nvSpPr>
          <p:cNvPr id="732" name="Google Shape;732;p16"/>
          <p:cNvSpPr txBox="1"/>
          <p:nvPr/>
        </p:nvSpPr>
        <p:spPr>
          <a:xfrm>
            <a:off x="395287" y="1057275"/>
            <a:ext cx="7731125" cy="50784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очистка консоли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WriteLine</a:t>
            </a: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вывод строки текста с переводом на новую строку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вывод строки текста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считывание введенного символа в виде числового кода данного символа. С помощью преобразования к типу char мы можем получить введенный символ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ReadKey</a:t>
            </a: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считывание нажатой клавиши клавиатуры (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ConsoleKeyInfo key= Console.ReadKey();</a:t>
            </a: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ReadLine</a:t>
            </a: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считывание строки текста со входного потока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7"/>
          <p:cNvSpPr txBox="1">
            <a:spLocks noGrp="1"/>
          </p:cNvSpPr>
          <p:nvPr>
            <p:ph type="title"/>
          </p:nvPr>
        </p:nvSpPr>
        <p:spPr>
          <a:xfrm>
            <a:off x="1571625" y="11430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9" name="Google Shape;739;p17"/>
          <p:cNvSpPr txBox="1"/>
          <p:nvPr/>
        </p:nvSpPr>
        <p:spPr>
          <a:xfrm>
            <a:off x="152400" y="82550"/>
            <a:ext cx="8429625" cy="193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10;</a:t>
            </a:r>
            <a:endParaRPr sz="14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 = 20;</a:t>
            </a:r>
            <a:endParaRPr sz="14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.WriteLine</a:t>
            </a:r>
            <a:endParaRPr/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("{0} плюс {1} равно {2}", i, j, i + j);</a:t>
            </a:r>
            <a:endParaRPr sz="14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</p:txBody>
      </p:sp>
      <p:sp>
        <p:nvSpPr>
          <p:cNvPr id="740" name="Google Shape;740;p17"/>
          <p:cNvSpPr txBox="1"/>
          <p:nvPr/>
        </p:nvSpPr>
        <p:spPr>
          <a:xfrm>
            <a:off x="4070350" y="2338387"/>
            <a:ext cx="457200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указатели места заполнения (placeholder)</a:t>
            </a:r>
            <a:endParaRPr/>
          </a:p>
        </p:txBody>
      </p:sp>
      <p:cxnSp>
        <p:nvCxnSpPr>
          <p:cNvPr id="741" name="Google Shape;741;p17"/>
          <p:cNvCxnSpPr/>
          <p:nvPr/>
        </p:nvCxnSpPr>
        <p:spPr>
          <a:xfrm rot="10800000">
            <a:off x="1571625" y="1611312"/>
            <a:ext cx="2498725" cy="9540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742" name="Google Shape;742;p17"/>
          <p:cNvSpPr/>
          <p:nvPr/>
        </p:nvSpPr>
        <p:spPr>
          <a:xfrm>
            <a:off x="19633" y="5062894"/>
            <a:ext cx="8695741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"{0,4}\n+{1,3}\n----\n{2,4}"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						i, j, i + j);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43" name="Google Shape;7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3175000"/>
            <a:ext cx="48958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0" name="Google Shape;750;p1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 вставлять переменные в строку</a:t>
            </a:r>
            <a:endParaRPr/>
          </a:p>
        </p:txBody>
      </p:sp>
      <p:sp>
        <p:nvSpPr>
          <p:cNvPr id="751" name="Google Shape;751;p18"/>
          <p:cNvSpPr txBox="1"/>
          <p:nvPr/>
        </p:nvSpPr>
        <p:spPr>
          <a:xfrm>
            <a:off x="539750" y="2636837"/>
            <a:ext cx="8424862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oneMillion = 1_000_000;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balans = 1_23.456;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$"У меня: 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{oneMillion}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$"баланс: 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{balans}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8" name="Google Shape;758;p19"/>
          <p:cNvSpPr txBox="1">
            <a:spLocks noGrp="1"/>
          </p:cNvSpPr>
          <p:nvPr>
            <p:ph type="body" idx="1"/>
          </p:nvPr>
        </p:nvSpPr>
        <p:spPr>
          <a:xfrm>
            <a:off x="301625" y="428625"/>
            <a:ext cx="8540750" cy="567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1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Выра-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жения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C#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идентичны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С++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759" name="Google Shape;759;p19"/>
          <p:cNvGraphicFramePr/>
          <p:nvPr/>
        </p:nvGraphicFramePr>
        <p:xfrm>
          <a:off x="2357437" y="171450"/>
          <a:ext cx="6435725" cy="6696075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362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Группа операций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Входящие операции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75">
                <a:tc rowSpan="5"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Первичные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x.m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x(…)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x[…]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x++, x--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new T(…), new T[…]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75">
                <a:tc rowSpan="5"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Унарные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+x, -x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!x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~x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++x, --x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(T)x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Мультипликативные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x*y, x/y, x%y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Аддитивные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x+y, x-y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Сдвига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x&lt;&lt;y, x&gt;&gt;y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275">
                <a:tc rowSpan="3"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Отношений и проверки типа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x&lt;y, x&gt;y; x&lt;=y, x&gt;=y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is T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as T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Эквивалентности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== y, x != 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Логического И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&amp; 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Логического исключающего ИЛИ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x^y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Логического ИЛИ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x|y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Условное И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&amp;&amp; 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Условное ИЛИ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|| 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Сравнения с null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?? 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Условные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? y : z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42875">
                <a:tc rowSpan="2"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Присваивания 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= 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op= 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0"/>
          <p:cNvSpPr txBox="1">
            <a:spLocks noGrp="1"/>
          </p:cNvSpPr>
          <p:nvPr>
            <p:ph type="body" idx="1"/>
          </p:nvPr>
        </p:nvSpPr>
        <p:spPr>
          <a:xfrm>
            <a:off x="421590" y="593703"/>
            <a:ext cx="8540700" cy="5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1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Операторы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C# идентичны с++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1" i="1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Типы данных C#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поддерживает общую систему типов (CTS):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объявления того или иного встроенного типа данных из CTS обычно предусмотрено свое уникальное ключевое слов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3"/>
          <p:cNvSpPr txBox="1">
            <a:spLocks noGrp="1"/>
          </p:cNvSpPr>
          <p:nvPr>
            <p:ph type="body" idx="1"/>
          </p:nvPr>
        </p:nvSpPr>
        <p:spPr>
          <a:xfrm>
            <a:off x="81700" y="903225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Типы данных, которые поддерживаются компилятором напрямую, называются примитивными  (primitive types) или встроенными у них  существуют прямые аналоги в библиотеке классов .NET Framework Class Library </a:t>
            </a:r>
            <a:endParaRPr/>
          </a:p>
        </p:txBody>
      </p:sp>
      <p:sp>
        <p:nvSpPr>
          <p:cNvPr id="772" name="Google Shape;772;p23"/>
          <p:cNvSpPr/>
          <p:nvPr/>
        </p:nvSpPr>
        <p:spPr>
          <a:xfrm>
            <a:off x="301625" y="-2"/>
            <a:ext cx="6480600" cy="7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a1 =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System.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400" b="0" i="0" u="none" strike="noStrike" cap="non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a2 = 0;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3" name="Google Shape;773;p23"/>
          <p:cNvSpPr/>
          <p:nvPr/>
        </p:nvSpPr>
        <p:spPr>
          <a:xfrm>
            <a:off x="79575" y="3979550"/>
            <a:ext cx="4736700" cy="150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System.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Int16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ushort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System.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UInt16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System.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System.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UInt32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4" name="Google Shape;774;p23"/>
          <p:cNvSpPr txBox="1"/>
          <p:nvPr/>
        </p:nvSpPr>
        <p:spPr>
          <a:xfrm>
            <a:off x="5076825" y="4941887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75" name="Google Shape;7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8" y="5310176"/>
            <a:ext cx="9144000" cy="150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4"/>
          <p:cNvSpPr txBox="1">
            <a:spLocks noGrp="1"/>
          </p:cNvSpPr>
          <p:nvPr>
            <p:ph type="body" idx="1"/>
          </p:nvPr>
        </p:nvSpPr>
        <p:spPr>
          <a:xfrm>
            <a:off x="301625" y="-415992"/>
            <a:ext cx="8540700" cy="22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/>
              <a:t>Примитивные.типы.С#.и.соответствующие.типы.FCL</a:t>
            </a:r>
            <a:endParaRPr/>
          </a:p>
        </p:txBody>
      </p:sp>
      <p:graphicFrame>
        <p:nvGraphicFramePr>
          <p:cNvPr id="782" name="Google Shape;782;p24"/>
          <p:cNvGraphicFramePr/>
          <p:nvPr/>
        </p:nvGraphicFramePr>
        <p:xfrm>
          <a:off x="285750" y="714375"/>
          <a:ext cx="5786425" cy="6223865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14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8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Тип C#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Размер </a:t>
                      </a:r>
                      <a:endParaRPr/>
                    </a:p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 битах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Тип System (FCL)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sbyte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System.Sbyte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short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System.Int16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System.Int32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long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64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System.Int64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byte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System.Byte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ushort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System.Uint16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uint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System.Uint32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ulong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64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System.Uint64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char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System.Char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bool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System.Boolean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float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System.Single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double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64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System.Double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decimal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128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System.Decimal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System.String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object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System.Object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83" name="Google Shape;783;p24"/>
          <p:cNvSpPr txBox="1"/>
          <p:nvPr/>
        </p:nvSpPr>
        <p:spPr>
          <a:xfrm>
            <a:off x="6343650" y="3952875"/>
            <a:ext cx="271621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 29 десятичных цифр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1.0x10</a:t>
            </a:r>
            <a:r>
              <a:rPr lang="en-US" sz="1800" b="0" i="0" u="none" baseline="30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-28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до 7.9x10</a:t>
            </a:r>
            <a:r>
              <a:rPr lang="en-US" sz="1800" b="0" i="0" u="none" baseline="30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28</a:t>
            </a:r>
            <a:endParaRPr/>
          </a:p>
        </p:txBody>
      </p:sp>
      <p:cxnSp>
        <p:nvCxnSpPr>
          <p:cNvPr id="784" name="Google Shape;784;p24"/>
          <p:cNvCxnSpPr/>
          <p:nvPr/>
        </p:nvCxnSpPr>
        <p:spPr>
          <a:xfrm rot="10800000" flipH="1">
            <a:off x="5929312" y="4786312"/>
            <a:ext cx="1357312" cy="128587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5"/>
          <p:cNvSpPr txBox="1">
            <a:spLocks noGrp="1"/>
          </p:cNvSpPr>
          <p:nvPr>
            <p:ph type="body" idx="1"/>
          </p:nvPr>
        </p:nvSpPr>
        <p:spPr>
          <a:xfrm>
            <a:off x="179387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 выполняет явное и неявное приведение между примитивными типами</a:t>
            </a:r>
            <a:endParaRPr/>
          </a:p>
        </p:txBody>
      </p:sp>
      <p:sp>
        <p:nvSpPr>
          <p:cNvPr id="791" name="Google Shape;791;p25"/>
          <p:cNvSpPr/>
          <p:nvPr/>
        </p:nvSpPr>
        <p:spPr>
          <a:xfrm>
            <a:off x="179512" y="1582341"/>
            <a:ext cx="8280920" cy="25545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i32 = 5;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Int64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i64 = i32;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Неявное приведение Int32 к Int64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Single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 = i32; 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Неявное приведение Int32 к Single</a:t>
            </a:r>
            <a:endParaRPr sz="2000" b="0" i="0" u="none" strike="noStrike" cap="non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= (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)i32;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Явное приведение Int32 к Byte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Int16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 = (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Int16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)s; 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Явное приведение Single к Int16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2" name="Google Shape;792;p25"/>
          <p:cNvSpPr txBox="1"/>
          <p:nvPr/>
        </p:nvSpPr>
        <p:spPr>
          <a:xfrm>
            <a:off x="439737" y="2654300"/>
            <a:ext cx="82804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разрешает неявное приведение типа, если это преобразование «безопасно», то есть не сопряжено с потерей данных</a:t>
            </a:r>
            <a:endParaRPr/>
          </a:p>
        </p:txBody>
      </p:sp>
      <p:sp>
        <p:nvSpPr>
          <p:cNvPr id="793" name="Google Shape;793;p25"/>
          <p:cNvSpPr txBox="1"/>
          <p:nvPr/>
        </p:nvSpPr>
        <p:spPr>
          <a:xfrm>
            <a:off x="323850" y="4387850"/>
            <a:ext cx="8135937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«небезопасное» преобразование означает «связанное с потерей точности или величины числа»</a:t>
            </a:r>
            <a:endParaRPr/>
          </a:p>
        </p:txBody>
      </p:sp>
      <p:sp>
        <p:nvSpPr>
          <p:cNvPr id="794" name="Google Shape;794;p25"/>
          <p:cNvSpPr txBox="1"/>
          <p:nvPr/>
        </p:nvSpPr>
        <p:spPr>
          <a:xfrm>
            <a:off x="323850" y="6113462"/>
            <a:ext cx="8569325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примитивные типы могут использовать литеральную форму записи</a:t>
            </a:r>
            <a:endParaRPr/>
          </a:p>
        </p:txBody>
      </p:sp>
      <p:pic>
        <p:nvPicPr>
          <p:cNvPr id="795" name="Google Shape;79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37" y="5192712"/>
            <a:ext cx="8593137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26b924811522daf_15"/>
          <p:cNvSpPr txBox="1">
            <a:spLocks noGrp="1"/>
          </p:cNvSpPr>
          <p:nvPr>
            <p:ph type="title"/>
          </p:nvPr>
        </p:nvSpPr>
        <p:spPr>
          <a:xfrm>
            <a:off x="-25" y="2857504"/>
            <a:ext cx="9144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CLR поддерживает две разновидности типов: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ссылочные (reference types)  значимые (value types).</a:t>
            </a:r>
            <a:endParaRPr/>
          </a:p>
        </p:txBody>
      </p:sp>
      <p:sp>
        <p:nvSpPr>
          <p:cNvPr id="802" name="Google Shape;802;g326b924811522daf_15"/>
          <p:cNvSpPr txBox="1">
            <a:spLocks noGrp="1"/>
          </p:cNvSpPr>
          <p:nvPr>
            <p:ph type="body" idx="1"/>
          </p:nvPr>
        </p:nvSpPr>
        <p:spPr>
          <a:xfrm>
            <a:off x="301625" y="4549925"/>
            <a:ext cx="8540700" cy="154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6"/>
          <p:cNvSpPr txBox="1">
            <a:spLocks noGrp="1"/>
          </p:cNvSpPr>
          <p:nvPr>
            <p:ph type="body" idx="1"/>
          </p:nvPr>
        </p:nvSpPr>
        <p:spPr>
          <a:xfrm>
            <a:off x="301625" y="500062"/>
            <a:ext cx="8540750" cy="559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Arial"/>
              <a:buChar char="►"/>
            </a:pPr>
            <a:r>
              <a:rPr lang="en-US" sz="3200" b="1" i="0" u="sng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Ссылочные типы</a:t>
            </a:r>
            <a:r>
              <a:rPr lang="en-US" sz="3200" b="1" i="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>
              <a:solidFill>
                <a:srgbClr val="FFFF00"/>
              </a:solidFill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809" name="Google Shape;809;p26"/>
          <p:cNvGraphicFramePr/>
          <p:nvPr/>
        </p:nvGraphicFramePr>
        <p:xfrm>
          <a:off x="714375" y="1285875"/>
          <a:ext cx="6286500" cy="427025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628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91AF"/>
                        </a:buClr>
                        <a:buSzPts val="2800"/>
                        <a:buFont typeface="Courier New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Something</a:t>
                      </a: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2800" b="0" i="0" u="none" strike="noStrike" cap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objSomethin</a:t>
                      </a: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g;</a:t>
                      </a:r>
                      <a:endParaRPr/>
                    </a:p>
                  </a:txBody>
                  <a:tcPr marL="68575" marR="68575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0" name="Google Shape;810;p26"/>
          <p:cNvSpPr txBox="1"/>
          <p:nvPr/>
        </p:nvSpPr>
        <p:spPr>
          <a:xfrm>
            <a:off x="392112" y="1727200"/>
            <a:ext cx="828675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CLR требует, чтобы все объекты создавались оператором new.</a:t>
            </a:r>
            <a:endParaRPr/>
          </a:p>
        </p:txBody>
      </p:sp>
      <p:graphicFrame>
        <p:nvGraphicFramePr>
          <p:cNvPr id="811" name="Google Shape;811;p26"/>
          <p:cNvGraphicFramePr/>
          <p:nvPr/>
        </p:nvGraphicFramePr>
        <p:xfrm>
          <a:off x="285750" y="3429000"/>
          <a:ext cx="8501050" cy="1285875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85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58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91AF"/>
                        </a:buClr>
                        <a:buSzPts val="2800"/>
                        <a:buFont typeface="Courier New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Something</a:t>
                      </a: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2800" b="0" i="0" u="none" strike="noStrike" cap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objSomething</a:t>
                      </a: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0001"/>
                        </a:buClr>
                        <a:buSzPts val="2800"/>
                        <a:buFont typeface="Courier New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objSomething</a:t>
                      </a: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lang="en-US" sz="2800" b="0" i="0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2800" b="0" i="0" u="none" strike="noStrike" cap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Something</a:t>
                      </a: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/>
                    </a:p>
                  </a:txBody>
                  <a:tcPr marL="68575" marR="68575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2" name="Google Shape;812;p26"/>
          <p:cNvGraphicFramePr/>
          <p:nvPr/>
        </p:nvGraphicFramePr>
        <p:xfrm>
          <a:off x="642937" y="5143500"/>
          <a:ext cx="8072425" cy="128077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40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mbri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Имя (псевдоним)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mbri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Тип CTS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mbri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object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System.Object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mbri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System.String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3" name="Google Shape;813;p26"/>
          <p:cNvSpPr txBox="1"/>
          <p:nvPr/>
        </p:nvSpPr>
        <p:spPr>
          <a:xfrm>
            <a:off x="546100" y="2530475"/>
            <a:ext cx="8042275" cy="647700"/>
          </a:xfrm>
          <a:prstGeom prst="rect">
            <a:avLst/>
          </a:prstGeom>
          <a:solidFill>
            <a:srgbClr val="2E2E35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нет оператора delete, то есть нет явного способа  освобождения памяти, занятой объектом. Уборкой мусора занимается среда CLR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7b708e41cb_0_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Code convention</a:t>
            </a:r>
            <a:endParaRPr/>
          </a:p>
        </p:txBody>
      </p:sp>
      <p:sp>
        <p:nvSpPr>
          <p:cNvPr id="580" name="Google Shape;580;g27b708e41cb_0_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PascalCas</a:t>
            </a:r>
            <a:r>
              <a:rPr lang="en-US" b="1"/>
              <a:t>е</a:t>
            </a: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		 </a:t>
            </a:r>
            <a:r>
              <a:rPr lang="en-US" sz="32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IasdGen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camelCas</a:t>
            </a:r>
            <a:r>
              <a:rPr lang="en-US" b="1"/>
              <a:t>е </a:t>
            </a: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32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		 iasdGenTyi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UPPERCASE     		 </a:t>
            </a:r>
            <a:r>
              <a:rPr lang="en-US" sz="3200" b="1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Hungarian notation</a:t>
            </a: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3200" b="1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str</a:t>
            </a:r>
            <a:r>
              <a:rPr lang="en-US" sz="32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Name, </a:t>
            </a:r>
            <a:r>
              <a:rPr lang="en-US" sz="3200" b="1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32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Year</a:t>
            </a:r>
            <a:endParaRPr/>
          </a:p>
        </p:txBody>
      </p:sp>
      <p:sp>
        <p:nvSpPr>
          <p:cNvPr id="581" name="Google Shape;581;g27b708e41cb_0_0"/>
          <p:cNvSpPr txBox="1"/>
          <p:nvPr/>
        </p:nvSpPr>
        <p:spPr>
          <a:xfrm>
            <a:off x="334962" y="4941887"/>
            <a:ext cx="85074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https://docs.microsoft.com/en-us/dotnet/csharp/programming-guide/inside-a-program/coding-conventions</a:t>
            </a:r>
            <a:endParaRPr/>
          </a:p>
        </p:txBody>
      </p:sp>
      <p:sp>
        <p:nvSpPr>
          <p:cNvPr id="582" name="Google Shape;582;g27b708e41cb_0_0"/>
          <p:cNvSpPr txBox="1"/>
          <p:nvPr/>
        </p:nvSpPr>
        <p:spPr>
          <a:xfrm>
            <a:off x="334950" y="1230900"/>
            <a:ext cx="4763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стили написания составных слов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7"/>
          <p:cNvSpPr txBox="1">
            <a:spLocks noGrp="1"/>
          </p:cNvSpPr>
          <p:nvPr>
            <p:ph type="body" idx="1"/>
          </p:nvPr>
        </p:nvSpPr>
        <p:spPr>
          <a:xfrm>
            <a:off x="357187" y="3571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1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Ссылочный тип Object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CLR каждый объект прямо или косвенно является производным от System.Object</a:t>
            </a:r>
            <a:endParaRPr/>
          </a:p>
        </p:txBody>
      </p:sp>
      <p:sp>
        <p:nvSpPr>
          <p:cNvPr id="820" name="Google Shape;820;p27"/>
          <p:cNvSpPr/>
          <p:nvPr/>
        </p:nvSpPr>
        <p:spPr>
          <a:xfrm>
            <a:off x="611560" y="3068960"/>
            <a:ext cx="7272808" cy="3170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Тип, неявно производный от Object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//... 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Тип, явно производный от Object 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System.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//... 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7" name="Google Shape;827;p22"/>
          <p:cNvSpPr txBox="1">
            <a:spLocks noGrp="1"/>
          </p:cNvSpPr>
          <p:nvPr>
            <p:ph type="body" idx="1"/>
          </p:nvPr>
        </p:nvSpPr>
        <p:spPr>
          <a:xfrm>
            <a:off x="-511175" y="-318062"/>
            <a:ext cx="8540700" cy="9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256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28" name="Google Shape;8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333375"/>
            <a:ext cx="8081962" cy="62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22"/>
          <p:cNvSpPr txBox="1"/>
          <p:nvPr/>
        </p:nvSpPr>
        <p:spPr>
          <a:xfrm>
            <a:off x="5842375" y="4957825"/>
            <a:ext cx="30000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легче» ссылочных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для них не нужно выделять память в управляемой куче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их не затрагивает сборка мусора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к ним нельзя обратиться через указатель.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36" name="Google Shape;836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9900" y="-244475"/>
            <a:ext cx="8540750" cy="64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21"/>
          <p:cNvSpPr txBox="1"/>
          <p:nvPr/>
        </p:nvSpPr>
        <p:spPr>
          <a:xfrm>
            <a:off x="179387" y="1371600"/>
            <a:ext cx="279082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Типы значений</a:t>
            </a:r>
            <a:r>
              <a:rPr lang="en-US" sz="18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(value types)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Определяются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struct  или emun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Размещение в стеке потока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поля экземпляра размещаются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самой переменной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не обрабатываются cборщиком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мусора</a:t>
            </a:r>
            <a:endParaRPr/>
          </a:p>
        </p:txBody>
      </p:sp>
      <p:sp>
        <p:nvSpPr>
          <p:cNvPr id="838" name="Google Shape;838;p21"/>
          <p:cNvSpPr txBox="1"/>
          <p:nvPr/>
        </p:nvSpPr>
        <p:spPr>
          <a:xfrm>
            <a:off x="6732587" y="4437062"/>
            <a:ext cx="2259012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Ссылочные типы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(reference types).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определяются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class (в куче)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Упаковка и распаковка значимых типов</a:t>
            </a:r>
            <a:endParaRPr/>
          </a:p>
        </p:txBody>
      </p:sp>
      <p:sp>
        <p:nvSpPr>
          <p:cNvPr id="860" name="Google Shape;860;p3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Упаковкой (boxing) называется процесс преобразования типа значения в тип System.Object  или в тип интерфейса, который реализуется данным  типом-значением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209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209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распаковка (unboxing)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получение указателя на исходный значимый тип (поля данных), содержащийся в объекте</a:t>
            </a:r>
            <a:endParaRPr/>
          </a:p>
        </p:txBody>
      </p:sp>
      <p:sp>
        <p:nvSpPr>
          <p:cNvPr id="861" name="Google Shape;861;p30"/>
          <p:cNvSpPr/>
          <p:nvPr/>
        </p:nvSpPr>
        <p:spPr>
          <a:xfrm>
            <a:off x="301625" y="3232026"/>
            <a:ext cx="7776864" cy="10156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5;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Object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 = x;   </a:t>
            </a:r>
            <a:r>
              <a:rPr lang="en-US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</a:t>
            </a:r>
            <a:r>
              <a:rPr lang="en-US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Упаковка</a:t>
            </a:r>
            <a:r>
              <a:rPr lang="en-US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x; o </a:t>
            </a:r>
            <a:r>
              <a:rPr lang="en-US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ссылается</a:t>
            </a:r>
            <a:r>
              <a:rPr lang="en-US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на</a:t>
            </a:r>
            <a:r>
              <a:rPr lang="en-US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упакованный</a:t>
            </a:r>
            <a:r>
              <a:rPr lang="en-US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объект</a:t>
            </a:r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2" name="Google Shape;862;p30"/>
          <p:cNvSpPr txBox="1"/>
          <p:nvPr/>
        </p:nvSpPr>
        <p:spPr>
          <a:xfrm>
            <a:off x="2376641" y="2925762"/>
            <a:ext cx="4792662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AutoNum type="arabicPeriod"/>
            </a:pP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управляемой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куче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выделяется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память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AutoNum type="arabicPeriod"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поля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копируются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AutoNum type="arabicPeriod"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возвращается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адрес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объекта</a:t>
            </a:r>
            <a:endParaRPr dirty="0"/>
          </a:p>
        </p:txBody>
      </p:sp>
      <p:sp>
        <p:nvSpPr>
          <p:cNvPr id="863" name="Google Shape;863;p30"/>
          <p:cNvSpPr txBox="1"/>
          <p:nvPr/>
        </p:nvSpPr>
        <p:spPr>
          <a:xfrm>
            <a:off x="277812" y="5862637"/>
            <a:ext cx="8459787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 значимого типа существуют в двух формах: неупакованной (unboxed) и упакованной (boxed). Ссылочные типы бывают только в упакованной форме.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Упаковка и распаковка значимых типов</a:t>
            </a:r>
            <a:endParaRPr/>
          </a:p>
        </p:txBody>
      </p:sp>
      <p:sp>
        <p:nvSpPr>
          <p:cNvPr id="860" name="Google Shape;860;p3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209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209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1" name="Google Shape;861;p30"/>
          <p:cNvSpPr/>
          <p:nvPr/>
        </p:nvSpPr>
        <p:spPr>
          <a:xfrm>
            <a:off x="408265" y="1459468"/>
            <a:ext cx="7776864" cy="1200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= 123;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o = </a:t>
            </a:r>
            <a:r>
              <a:rPr lang="en-US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k = (</a:t>
            </a:r>
            <a:r>
              <a:rPr lang="en-US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)o;</a:t>
            </a:r>
            <a:endParaRPr lang="en-US"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pic>
        <p:nvPicPr>
          <p:cNvPr id="2052" name="Picture 4" descr="Рисунок, иллюстрирующий распаковку-преобразование.">
            <a:extLst>
              <a:ext uri="{FF2B5EF4-FFF2-40B4-BE49-F238E27FC236}">
                <a16:creationId xmlns:a16="http://schemas.microsoft.com/office/drawing/2014/main" id="{F9FAF4D8-D1BF-4A98-A4AF-8068EF8C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042" y="2844422"/>
            <a:ext cx="3543915" cy="33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904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15b59428b8faba_2"/>
          <p:cNvSpPr txBox="1">
            <a:spLocks noGrp="1"/>
          </p:cNvSpPr>
          <p:nvPr>
            <p:ph type="body" idx="1"/>
          </p:nvPr>
        </p:nvSpPr>
        <p:spPr>
          <a:xfrm>
            <a:off x="147484" y="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lt1"/>
                </a:solidFill>
              </a:rPr>
              <a:t>При</a:t>
            </a:r>
            <a:r>
              <a:rPr lang="en-US" sz="2800" dirty="0">
                <a:solidFill>
                  <a:schemeClr val="lt1"/>
                </a:solidFill>
              </a:rPr>
              <a:t> </a:t>
            </a:r>
            <a:r>
              <a:rPr lang="en-US" sz="2800" dirty="0" err="1">
                <a:solidFill>
                  <a:schemeClr val="lt1"/>
                </a:solidFill>
              </a:rPr>
              <a:t>упаковке</a:t>
            </a:r>
            <a:r>
              <a:rPr lang="en-US" sz="2800" dirty="0">
                <a:solidFill>
                  <a:schemeClr val="lt1"/>
                </a:solidFill>
              </a:rPr>
              <a:t> </a:t>
            </a:r>
            <a:r>
              <a:rPr lang="en-US" sz="2800" dirty="0" err="1">
                <a:solidFill>
                  <a:schemeClr val="lt1"/>
                </a:solidFill>
              </a:rPr>
              <a:t>экземпляра</a:t>
            </a:r>
            <a:r>
              <a:rPr lang="en-US" sz="2800" dirty="0">
                <a:solidFill>
                  <a:schemeClr val="lt1"/>
                </a:solidFill>
              </a:rPr>
              <a:t> </a:t>
            </a:r>
            <a:r>
              <a:rPr lang="en-US" sz="2800" dirty="0" err="1">
                <a:solidFill>
                  <a:schemeClr val="lt1"/>
                </a:solidFill>
              </a:rPr>
              <a:t>значимого</a:t>
            </a:r>
            <a:r>
              <a:rPr lang="en-US" sz="2800" dirty="0">
                <a:solidFill>
                  <a:schemeClr val="lt1"/>
                </a:solidFill>
              </a:rPr>
              <a:t> </a:t>
            </a:r>
            <a:r>
              <a:rPr lang="en-US" sz="2800" dirty="0" err="1">
                <a:solidFill>
                  <a:schemeClr val="lt1"/>
                </a:solidFill>
              </a:rPr>
              <a:t>типа</a:t>
            </a:r>
            <a:r>
              <a:rPr lang="en-US" sz="2800" dirty="0">
                <a:solidFill>
                  <a:schemeClr val="lt1"/>
                </a:solidFill>
              </a:rPr>
              <a:t> </a:t>
            </a:r>
            <a:r>
              <a:rPr lang="en-US" sz="2800" dirty="0" err="1">
                <a:solidFill>
                  <a:schemeClr val="lt1"/>
                </a:solidFill>
              </a:rPr>
              <a:t>происходит</a:t>
            </a:r>
            <a:r>
              <a:rPr lang="en-US" sz="2800" dirty="0">
                <a:solidFill>
                  <a:schemeClr val="lt1"/>
                </a:solidFill>
              </a:rPr>
              <a:t> </a:t>
            </a:r>
            <a:r>
              <a:rPr lang="en-US" sz="2800" dirty="0" err="1">
                <a:solidFill>
                  <a:schemeClr val="lt1"/>
                </a:solidFill>
              </a:rPr>
              <a:t>следующее</a:t>
            </a:r>
            <a:r>
              <a:rPr lang="en-US" sz="2800" dirty="0">
                <a:solidFill>
                  <a:schemeClr val="lt1"/>
                </a:solidFill>
              </a:rPr>
              <a:t>.</a:t>
            </a:r>
            <a:endParaRPr sz="2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dirty="0"/>
              <a:t>1. В </a:t>
            </a:r>
            <a:r>
              <a:rPr lang="en-US" sz="2800" dirty="0" err="1"/>
              <a:t>управляемой</a:t>
            </a:r>
            <a:r>
              <a:rPr lang="en-US" sz="2800" dirty="0"/>
              <a:t> </a:t>
            </a:r>
            <a:r>
              <a:rPr lang="en-US" sz="2800" dirty="0" err="1"/>
              <a:t>куче</a:t>
            </a:r>
            <a:r>
              <a:rPr lang="en-US" sz="2800" dirty="0"/>
              <a:t> </a:t>
            </a:r>
            <a:r>
              <a:rPr lang="en-US" sz="2800" dirty="0" err="1"/>
              <a:t>выделяется</a:t>
            </a:r>
            <a:r>
              <a:rPr lang="en-US" sz="2800" dirty="0"/>
              <a:t> </a:t>
            </a:r>
            <a:r>
              <a:rPr lang="en-US" sz="2800" dirty="0" err="1"/>
              <a:t>память</a:t>
            </a:r>
            <a:r>
              <a:rPr lang="en-US" sz="2800" dirty="0"/>
              <a:t>. </a:t>
            </a:r>
            <a:r>
              <a:rPr lang="en-US" sz="2800" dirty="0" err="1"/>
              <a:t>Ее</a:t>
            </a:r>
            <a:r>
              <a:rPr lang="en-US" sz="2800" dirty="0"/>
              <a:t> </a:t>
            </a:r>
            <a:r>
              <a:rPr lang="en-US" sz="2800" dirty="0" err="1"/>
              <a:t>объем</a:t>
            </a:r>
            <a:r>
              <a:rPr lang="en-US" sz="2800" dirty="0"/>
              <a:t> </a:t>
            </a:r>
            <a:r>
              <a:rPr lang="en-US" sz="2800" dirty="0" err="1"/>
              <a:t>определяется</a:t>
            </a:r>
            <a:r>
              <a:rPr lang="en-US" sz="2800" dirty="0"/>
              <a:t> </a:t>
            </a:r>
            <a:r>
              <a:rPr lang="en-US" sz="2800" dirty="0" err="1"/>
              <a:t>длиной</a:t>
            </a:r>
            <a:r>
              <a:rPr lang="en-US" sz="2800" dirty="0"/>
              <a:t> </a:t>
            </a:r>
            <a:r>
              <a:rPr lang="en-US" sz="2800" dirty="0" err="1"/>
              <a:t>значимого</a:t>
            </a:r>
            <a:r>
              <a:rPr lang="en-US" sz="2800" dirty="0"/>
              <a:t> </a:t>
            </a:r>
            <a:r>
              <a:rPr lang="en-US" sz="2800" dirty="0" err="1"/>
              <a:t>типа</a:t>
            </a:r>
            <a:r>
              <a:rPr lang="en-US" sz="2800" dirty="0"/>
              <a:t> и </a:t>
            </a:r>
            <a:r>
              <a:rPr lang="en-US" sz="2800" dirty="0" err="1"/>
              <a:t>двумя</a:t>
            </a:r>
            <a:r>
              <a:rPr lang="en-US" sz="2800" dirty="0"/>
              <a:t> </a:t>
            </a:r>
            <a:r>
              <a:rPr lang="en-US" sz="2800" dirty="0" err="1"/>
              <a:t>дополнительными</a:t>
            </a:r>
            <a:r>
              <a:rPr lang="en-US" sz="2800" dirty="0"/>
              <a:t> </a:t>
            </a:r>
            <a:r>
              <a:rPr lang="en-US" sz="2800" dirty="0" err="1"/>
              <a:t>членами</a:t>
            </a:r>
            <a:r>
              <a:rPr lang="en-US" sz="2800" dirty="0"/>
              <a:t> — </a:t>
            </a:r>
            <a:r>
              <a:rPr lang="en-US" sz="2800" dirty="0" err="1"/>
              <a:t>указателем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типовой</a:t>
            </a:r>
            <a:r>
              <a:rPr lang="en-US" sz="2800" dirty="0"/>
              <a:t> </a:t>
            </a:r>
            <a:r>
              <a:rPr lang="en-US" sz="2800" dirty="0" err="1"/>
              <a:t>объект</a:t>
            </a:r>
            <a:r>
              <a:rPr lang="en-US" sz="2800" dirty="0"/>
              <a:t> и </a:t>
            </a:r>
            <a:r>
              <a:rPr lang="en-US" sz="2800" dirty="0" err="1"/>
              <a:t>индексом</a:t>
            </a:r>
            <a:r>
              <a:rPr lang="en-US" sz="2800" dirty="0"/>
              <a:t> </a:t>
            </a:r>
            <a:r>
              <a:rPr lang="en-US" sz="2800" dirty="0" err="1"/>
              <a:t>блока</a:t>
            </a:r>
            <a:r>
              <a:rPr lang="en-US" sz="2800" dirty="0"/>
              <a:t> </a:t>
            </a:r>
            <a:r>
              <a:rPr lang="en-US" sz="2800" dirty="0" err="1"/>
              <a:t>синхронизации</a:t>
            </a:r>
            <a:r>
              <a:rPr lang="en-US" sz="2800" dirty="0"/>
              <a:t>. </a:t>
            </a:r>
            <a:r>
              <a:rPr lang="en-US" sz="2800" dirty="0" err="1"/>
              <a:t>Эти</a:t>
            </a:r>
            <a:r>
              <a:rPr lang="en-US" sz="2800" dirty="0"/>
              <a:t> </a:t>
            </a:r>
            <a:r>
              <a:rPr lang="en-US" sz="2800" dirty="0" err="1"/>
              <a:t>члены</a:t>
            </a:r>
            <a:r>
              <a:rPr lang="en-US" sz="2800" dirty="0"/>
              <a:t> </a:t>
            </a:r>
            <a:r>
              <a:rPr lang="en-US" sz="2800" dirty="0" err="1"/>
              <a:t>необходимы</a:t>
            </a:r>
            <a:r>
              <a:rPr lang="en-US" sz="2800" dirty="0"/>
              <a:t> </a:t>
            </a:r>
            <a:r>
              <a:rPr lang="en-US" sz="2800" dirty="0" err="1"/>
              <a:t>для</a:t>
            </a:r>
            <a:r>
              <a:rPr lang="en-US" sz="2800" dirty="0"/>
              <a:t> </a:t>
            </a:r>
            <a:r>
              <a:rPr lang="en-US" sz="2800" dirty="0" err="1"/>
              <a:t>всех</a:t>
            </a:r>
            <a:r>
              <a:rPr lang="en-US" sz="2800" dirty="0"/>
              <a:t> </a:t>
            </a:r>
            <a:r>
              <a:rPr lang="en-US" sz="2800" dirty="0" err="1"/>
              <a:t>объектов</a:t>
            </a:r>
            <a:r>
              <a:rPr lang="en-US" sz="2800" dirty="0"/>
              <a:t> в </a:t>
            </a:r>
            <a:r>
              <a:rPr lang="en-US" sz="2800" dirty="0" err="1"/>
              <a:t>управляемой</a:t>
            </a:r>
            <a:r>
              <a:rPr lang="en-US" sz="2800" dirty="0"/>
              <a:t> </a:t>
            </a:r>
            <a:r>
              <a:rPr lang="en-US" sz="2800" dirty="0" err="1"/>
              <a:t>куче</a:t>
            </a:r>
            <a:r>
              <a:rPr lang="en-US" sz="2800" dirty="0"/>
              <a:t>.</a:t>
            </a:r>
            <a:endParaRPr sz="2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dirty="0"/>
              <a:t>2. </a:t>
            </a:r>
            <a:r>
              <a:rPr lang="en-US" sz="2800" dirty="0" err="1"/>
              <a:t>Поля</a:t>
            </a:r>
            <a:r>
              <a:rPr lang="en-US" sz="2800" dirty="0"/>
              <a:t> </a:t>
            </a:r>
            <a:r>
              <a:rPr lang="en-US" sz="2800" dirty="0" err="1"/>
              <a:t>значимого</a:t>
            </a:r>
            <a:r>
              <a:rPr lang="en-US" sz="2800" dirty="0"/>
              <a:t> </a:t>
            </a:r>
            <a:r>
              <a:rPr lang="en-US" sz="2800" dirty="0" err="1"/>
              <a:t>типа</a:t>
            </a:r>
            <a:r>
              <a:rPr lang="en-US" sz="2800" dirty="0"/>
              <a:t> </a:t>
            </a:r>
            <a:r>
              <a:rPr lang="en-US" sz="2800" dirty="0" err="1"/>
              <a:t>копируются</a:t>
            </a:r>
            <a:r>
              <a:rPr lang="en-US" sz="2800" dirty="0"/>
              <a:t> в </a:t>
            </a:r>
            <a:r>
              <a:rPr lang="en-US" sz="2800" dirty="0" err="1"/>
              <a:t>память</a:t>
            </a:r>
            <a:r>
              <a:rPr lang="en-US" sz="2800" dirty="0"/>
              <a:t>, </a:t>
            </a:r>
            <a:r>
              <a:rPr lang="en-US" sz="2800" dirty="0" err="1"/>
              <a:t>только</a:t>
            </a:r>
            <a:r>
              <a:rPr lang="en-US" sz="2800" dirty="0"/>
              <a:t> </a:t>
            </a:r>
            <a:r>
              <a:rPr lang="en-US" sz="2800" dirty="0" err="1"/>
              <a:t>что</a:t>
            </a:r>
            <a:r>
              <a:rPr lang="en-US" sz="2800" dirty="0"/>
              <a:t> </a:t>
            </a:r>
            <a:r>
              <a:rPr lang="en-US" sz="2800" dirty="0" err="1"/>
              <a:t>выделенную</a:t>
            </a:r>
            <a:r>
              <a:rPr lang="en-US" sz="2800" dirty="0"/>
              <a:t> в </a:t>
            </a:r>
            <a:r>
              <a:rPr lang="en-US" sz="2800" dirty="0" err="1"/>
              <a:t>куче</a:t>
            </a:r>
            <a:r>
              <a:rPr lang="en-US" sz="2800" dirty="0"/>
              <a:t>.</a:t>
            </a:r>
            <a:endParaRPr sz="2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dirty="0"/>
              <a:t>3. </a:t>
            </a:r>
            <a:r>
              <a:rPr lang="en-US" sz="2800" dirty="0" err="1"/>
              <a:t>Возвращается</a:t>
            </a:r>
            <a:r>
              <a:rPr lang="en-US" sz="2800" dirty="0"/>
              <a:t> </a:t>
            </a:r>
            <a:r>
              <a:rPr lang="en-US" sz="2800" dirty="0" err="1"/>
              <a:t>адрес</a:t>
            </a:r>
            <a:r>
              <a:rPr lang="en-US" sz="2800" dirty="0"/>
              <a:t> </a:t>
            </a:r>
            <a:r>
              <a:rPr lang="en-US" sz="2800" dirty="0" err="1"/>
              <a:t>объекта</a:t>
            </a:r>
            <a:r>
              <a:rPr lang="en-US" sz="2800" dirty="0"/>
              <a:t>. </a:t>
            </a:r>
            <a:r>
              <a:rPr lang="en-US" sz="2800" dirty="0" err="1"/>
              <a:t>Этот</a:t>
            </a:r>
            <a:r>
              <a:rPr lang="en-US" sz="2800" dirty="0"/>
              <a:t> </a:t>
            </a:r>
            <a:r>
              <a:rPr lang="en-US" sz="2800" dirty="0" err="1"/>
              <a:t>адрес</a:t>
            </a:r>
            <a:r>
              <a:rPr lang="en-US" sz="2800" dirty="0"/>
              <a:t> </a:t>
            </a:r>
            <a:r>
              <a:rPr lang="en-US" sz="2800" dirty="0" err="1"/>
              <a:t>является</a:t>
            </a:r>
            <a:r>
              <a:rPr lang="en-US" sz="2800" dirty="0"/>
              <a:t> </a:t>
            </a:r>
            <a:r>
              <a:rPr lang="en-US" sz="2800" dirty="0" err="1"/>
              <a:t>ссылкой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объект</a:t>
            </a:r>
            <a:r>
              <a:rPr lang="en-US" sz="2800" dirty="0"/>
              <a:t>, </a:t>
            </a:r>
            <a:r>
              <a:rPr lang="en-US" sz="2800" dirty="0" err="1"/>
              <a:t>то</a:t>
            </a:r>
            <a:r>
              <a:rPr lang="en-US" sz="2800" dirty="0"/>
              <a:t> </a:t>
            </a:r>
            <a:r>
              <a:rPr lang="en-US" sz="2800" dirty="0" err="1"/>
              <a:t>есть</a:t>
            </a:r>
            <a:r>
              <a:rPr lang="en-US" sz="2800" dirty="0"/>
              <a:t> </a:t>
            </a:r>
            <a:r>
              <a:rPr lang="en-US" sz="2800" dirty="0" err="1"/>
              <a:t>значимый</a:t>
            </a:r>
            <a:r>
              <a:rPr lang="en-US" sz="2800" dirty="0"/>
              <a:t> </a:t>
            </a:r>
            <a:r>
              <a:rPr lang="en-US" sz="2800" dirty="0" err="1"/>
              <a:t>тип</a:t>
            </a:r>
            <a:r>
              <a:rPr lang="en-US" sz="2800" dirty="0"/>
              <a:t> </a:t>
            </a:r>
            <a:r>
              <a:rPr lang="en-US" sz="2800" dirty="0" err="1"/>
              <a:t>превращается</a:t>
            </a:r>
            <a:r>
              <a:rPr lang="en-US" sz="2800" dirty="0"/>
              <a:t> в </a:t>
            </a:r>
            <a:r>
              <a:rPr lang="en-US" sz="2800" dirty="0" err="1"/>
              <a:t>ссылочный</a:t>
            </a:r>
            <a:r>
              <a:rPr lang="en-US" sz="2800" dirty="0"/>
              <a:t>.</a:t>
            </a:r>
            <a:endParaRPr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7" name="Google Shape;877;p3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8" name="Google Shape;878;p31"/>
          <p:cNvSpPr txBox="1"/>
          <p:nvPr/>
        </p:nvSpPr>
        <p:spPr>
          <a:xfrm>
            <a:off x="397361" y="1798260"/>
            <a:ext cx="6180420" cy="34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1. 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переменная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содержащая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ссылку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упакованный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значимый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равна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null,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генерируется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NullReferenceException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 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ссылка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указывает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являющийся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упакованным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значением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требуемого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значимого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типа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генерируется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InvalidCastException</a:t>
            </a:r>
            <a:endParaRPr dirty="0"/>
          </a:p>
        </p:txBody>
      </p:sp>
      <p:sp>
        <p:nvSpPr>
          <p:cNvPr id="879" name="Google Shape;879;p31"/>
          <p:cNvSpPr/>
          <p:nvPr/>
        </p:nvSpPr>
        <p:spPr>
          <a:xfrm>
            <a:off x="397361" y="228600"/>
            <a:ext cx="8446839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5;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 = x;        </a:t>
            </a:r>
            <a:r>
              <a:rPr lang="en-US" sz="24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</a:t>
            </a:r>
            <a:r>
              <a:rPr lang="en-US" sz="24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Упаковка</a:t>
            </a:r>
            <a:r>
              <a:rPr lang="en-US" sz="24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x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 =(</a:t>
            </a:r>
            <a:r>
              <a:rPr lang="en-US" sz="24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)o;   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4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</a:t>
            </a:r>
            <a:r>
              <a:rPr lang="en-US" sz="24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Генерируется</a:t>
            </a:r>
            <a:r>
              <a:rPr lang="en-US" sz="24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4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InvalidCastException</a:t>
            </a:r>
            <a:endParaRPr sz="24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0" name="Google Shape;880;p31"/>
          <p:cNvSpPr/>
          <p:nvPr/>
        </p:nvSpPr>
        <p:spPr>
          <a:xfrm>
            <a:off x="397361" y="5147991"/>
            <a:ext cx="8946175" cy="10156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 = x;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Упаковка x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 = 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)o; 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Распаковка, а затем приведение типа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7" name="Google Shape;887;p32"/>
          <p:cNvSpPr txBox="1">
            <a:spLocks noGrp="1"/>
          </p:cNvSpPr>
          <p:nvPr>
            <p:ph type="body" idx="1"/>
          </p:nvPr>
        </p:nvSpPr>
        <p:spPr>
          <a:xfrm>
            <a:off x="357187" y="714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88" name="Google Shape;8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837" y="690562"/>
            <a:ext cx="8012112" cy="5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32"/>
          <p:cNvSpPr txBox="1"/>
          <p:nvPr/>
        </p:nvSpPr>
        <p:spPr>
          <a:xfrm>
            <a:off x="4352925" y="447675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упаковка и распаковка/копирование снижают производительность приложения</a:t>
            </a:r>
            <a:endParaRPr/>
          </a:p>
        </p:txBody>
      </p:sp>
      <p:sp>
        <p:nvSpPr>
          <p:cNvPr id="890" name="Google Shape;890;p32"/>
          <p:cNvSpPr txBox="1"/>
          <p:nvPr/>
        </p:nvSpPr>
        <p:spPr>
          <a:xfrm>
            <a:off x="1331912" y="5210175"/>
            <a:ext cx="6911975" cy="12002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приведение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неупакованного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экземпляра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значимого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типа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к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одному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интерфейсов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этого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типа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требует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чтобы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экземпляр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был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упакован</a:t>
            </a:r>
            <a:r>
              <a:rPr lang="ru-RU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ru-RU" sz="1800" dirty="0">
                <a:solidFill>
                  <a:schemeClr val="lt1"/>
                </a:solidFill>
                <a:latin typeface="Tahoma"/>
                <a:ea typeface="Tahoma"/>
                <a:cs typeface="Tahoma"/>
              </a:rPr>
              <a:t>так как интерфейсные переменные всегда должны содержать ссылку на объект в куче</a:t>
            </a:r>
            <a:endParaRPr sz="1800" dirty="0">
              <a:solidFill>
                <a:schemeClr val="lt1"/>
              </a:solidFill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7" name="Google Shape;897;p33"/>
          <p:cNvSpPr txBox="1">
            <a:spLocks noGrp="1"/>
          </p:cNvSpPr>
          <p:nvPr>
            <p:ph type="body" idx="1"/>
          </p:nvPr>
        </p:nvSpPr>
        <p:spPr>
          <a:xfrm>
            <a:off x="285750" y="100012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использовать типы-значения в коллекциях  ( где элементы являются элементами типа object)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внутренний механизм, который обеспечивает возможность вызывать для типов-значений, подобных int и struct, методы Object. 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15b59428b8faba_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Работает ли данный код?</a:t>
            </a:r>
            <a:endParaRPr/>
          </a:p>
        </p:txBody>
      </p:sp>
      <p:sp>
        <p:nvSpPr>
          <p:cNvPr id="912" name="Google Shape;912;g515b59428b8faba_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3" name="Google Shape;913;g515b59428b8faba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8321"/>
            <a:ext cx="9143999" cy="405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26b924811522daf_0"/>
          <p:cNvSpPr txBox="1">
            <a:spLocks noGrp="1"/>
          </p:cNvSpPr>
          <p:nvPr>
            <p:ph type="body" idx="1"/>
          </p:nvPr>
        </p:nvSpPr>
        <p:spPr>
          <a:xfrm>
            <a:off x="301650" y="268290"/>
            <a:ext cx="8540700" cy="500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D966"/>
                </a:solidFill>
              </a:rPr>
              <a:t>Суффиксы</a:t>
            </a:r>
            <a:r>
              <a:rPr lang="en-US" dirty="0">
                <a:solidFill>
                  <a:srgbClr val="FFD966"/>
                </a:solidFill>
              </a:rPr>
              <a:t> и </a:t>
            </a:r>
            <a:r>
              <a:rPr lang="en-US" dirty="0" err="1">
                <a:solidFill>
                  <a:srgbClr val="FFD966"/>
                </a:solidFill>
              </a:rPr>
              <a:t>префиксы</a:t>
            </a:r>
            <a:endParaRPr dirty="0">
              <a:solidFill>
                <a:srgbClr val="FFD966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• </a:t>
            </a:r>
            <a:r>
              <a:rPr lang="en-US" dirty="0" err="1"/>
              <a:t>имена</a:t>
            </a:r>
            <a:r>
              <a:rPr lang="en-US" dirty="0"/>
              <a:t> </a:t>
            </a:r>
            <a:r>
              <a:rPr lang="en-US" dirty="0" err="1"/>
              <a:t>пользовательских</a:t>
            </a:r>
            <a:r>
              <a:rPr lang="en-US" dirty="0"/>
              <a:t> </a:t>
            </a:r>
            <a:r>
              <a:rPr lang="en-US" dirty="0" err="1"/>
              <a:t>классов</a:t>
            </a:r>
            <a:r>
              <a:rPr lang="en-US" dirty="0"/>
              <a:t> </a:t>
            </a:r>
            <a:r>
              <a:rPr lang="en-US" dirty="0" err="1"/>
              <a:t>исключений</a:t>
            </a:r>
            <a:r>
              <a:rPr lang="en-US" dirty="0"/>
              <a:t> </a:t>
            </a:r>
            <a:r>
              <a:rPr lang="en-US" dirty="0" err="1"/>
              <a:t>всегда</a:t>
            </a:r>
            <a:r>
              <a:rPr lang="en-US" dirty="0"/>
              <a:t> </a:t>
            </a:r>
            <a:r>
              <a:rPr lang="en-US" dirty="0" err="1"/>
              <a:t>заканчиваются</a:t>
            </a:r>
            <a:r>
              <a:rPr lang="en-US" dirty="0"/>
              <a:t> </a:t>
            </a:r>
            <a:r>
              <a:rPr lang="en-US" dirty="0" err="1"/>
              <a:t>суффиксом</a:t>
            </a:r>
            <a:r>
              <a:rPr lang="en-US" dirty="0"/>
              <a:t> “Exception”;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• </a:t>
            </a:r>
            <a:r>
              <a:rPr lang="en-US" dirty="0" err="1"/>
              <a:t>имена</a:t>
            </a:r>
            <a:r>
              <a:rPr lang="en-US" dirty="0"/>
              <a:t> </a:t>
            </a:r>
            <a:r>
              <a:rPr lang="en-US" dirty="0" err="1"/>
              <a:t>интерфейсов</a:t>
            </a:r>
            <a:r>
              <a:rPr lang="en-US" dirty="0"/>
              <a:t> </a:t>
            </a:r>
            <a:r>
              <a:rPr lang="en-US" dirty="0" err="1"/>
              <a:t>всегда</a:t>
            </a:r>
            <a:r>
              <a:rPr lang="en-US" dirty="0"/>
              <a:t> </a:t>
            </a:r>
            <a:r>
              <a:rPr lang="en-US" dirty="0" err="1"/>
              <a:t>начинаются</a:t>
            </a:r>
            <a:r>
              <a:rPr lang="en-US" dirty="0"/>
              <a:t> с </a:t>
            </a:r>
            <a:r>
              <a:rPr lang="en-US" dirty="0" err="1"/>
              <a:t>префикса</a:t>
            </a:r>
            <a:r>
              <a:rPr lang="en-US" dirty="0"/>
              <a:t> «I»;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0" name="Google Shape;590;g326b924811522daf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0" y="2432822"/>
            <a:ext cx="5559149" cy="13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g326b924811522daf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5899" y="4542001"/>
            <a:ext cx="3302100" cy="17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515b59428b8faba_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g515b59428b8faba_1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1" name="Google Shape;921;g515b59428b8faba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727323"/>
            <a:ext cx="9144000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g515b59428b8faba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" y="3429005"/>
            <a:ext cx="9144000" cy="14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g515b59428b8faba_16"/>
          <p:cNvSpPr txBox="1"/>
          <p:nvPr/>
        </p:nvSpPr>
        <p:spPr>
          <a:xfrm>
            <a:off x="477725" y="2821670"/>
            <a:ext cx="818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при распаковке объекта должно быть выполнено приведение к неупакованному типу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5"/>
          <p:cNvSpPr txBox="1">
            <a:spLocks noGrp="1"/>
          </p:cNvSpPr>
          <p:nvPr>
            <p:ph type="title"/>
          </p:nvPr>
        </p:nvSpPr>
        <p:spPr>
          <a:xfrm>
            <a:off x="301625" y="-204304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Сравнение типов </a:t>
            </a:r>
            <a:endParaRPr/>
          </a:p>
        </p:txBody>
      </p:sp>
      <p:graphicFrame>
        <p:nvGraphicFramePr>
          <p:cNvPr id="930" name="Google Shape;930;p35"/>
          <p:cNvGraphicFramePr/>
          <p:nvPr/>
        </p:nvGraphicFramePr>
        <p:xfrm>
          <a:off x="301649" y="664663"/>
          <a:ext cx="8540725" cy="5503265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211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Значимые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Ссылочные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размещение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 стеке потока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 управляемой куче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формы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 неупакованной (unboxed) и упакованной (boxed)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 упакованной (boxed)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Наследование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System.ValueType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(есть те же методы)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System.Object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 умолчанию присваивается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может привести к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NullReferenceException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Операция  =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выполняется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копирование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всех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полей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копируется только адрес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Освобождение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Требует уборки мусора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Освобождение памяти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Сразу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Ожидает уборки мусора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 преднамеренное изменение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Имеет собственную копию данных (не возможно)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Могут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ссылаться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один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объект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в </a:t>
                      </a: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куче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(</a:t>
                      </a: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можно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2"/>
          <p:cNvSpPr txBox="1">
            <a:spLocks noGrp="1"/>
          </p:cNvSpPr>
          <p:nvPr>
            <p:ph type="body" idx="1"/>
          </p:nvPr>
        </p:nvSpPr>
        <p:spPr>
          <a:xfrm>
            <a:off x="301625" y="428625"/>
            <a:ext cx="8540750" cy="567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1" i="1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Инициализация переменных по умолчанию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ссылок на объекты -  null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значений -  в ноль</a:t>
            </a: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9" name="Google Shape;1009;p42"/>
          <p:cNvSpPr/>
          <p:nvPr/>
        </p:nvSpPr>
        <p:spPr>
          <a:xfrm>
            <a:off x="301625" y="2924944"/>
            <a:ext cx="4572000" cy="13234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2B91A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aStr = a.ToString();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0" name="Google Shape;1010;p42"/>
          <p:cNvSpPr txBox="1"/>
          <p:nvPr/>
        </p:nvSpPr>
        <p:spPr>
          <a:xfrm>
            <a:off x="5129212" y="2463800"/>
            <a:ext cx="1728787" cy="23082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Стек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(Person)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 (int)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1" name="Google Shape;1011;p42"/>
          <p:cNvSpPr txBox="1"/>
          <p:nvPr/>
        </p:nvSpPr>
        <p:spPr>
          <a:xfrm>
            <a:off x="7027862" y="2740025"/>
            <a:ext cx="547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1012" name="Google Shape;1012;p42"/>
          <p:cNvSpPr txBox="1"/>
          <p:nvPr/>
        </p:nvSpPr>
        <p:spPr>
          <a:xfrm>
            <a:off x="7083425" y="3079750"/>
            <a:ext cx="311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cxnSp>
        <p:nvCxnSpPr>
          <p:cNvPr id="1013" name="Google Shape;1013;p42"/>
          <p:cNvCxnSpPr/>
          <p:nvPr/>
        </p:nvCxnSpPr>
        <p:spPr>
          <a:xfrm>
            <a:off x="6372225" y="2924175"/>
            <a:ext cx="65563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14" name="Google Shape;1014;p42"/>
          <p:cNvCxnSpPr/>
          <p:nvPr/>
        </p:nvCxnSpPr>
        <p:spPr>
          <a:xfrm>
            <a:off x="5994400" y="3263900"/>
            <a:ext cx="10890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1015" name="Google Shape;101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3212" y="4402137"/>
            <a:ext cx="5203825" cy="80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6" name="Google Shape;1016;p42"/>
          <p:cNvCxnSpPr/>
          <p:nvPr/>
        </p:nvCxnSpPr>
        <p:spPr>
          <a:xfrm rot="10800000">
            <a:off x="2484437" y="4198937"/>
            <a:ext cx="503237" cy="2603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3" name="Google Shape;1023;p4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4" name="Google Shape;1024;p43"/>
          <p:cNvSpPr/>
          <p:nvPr/>
        </p:nvSpPr>
        <p:spPr>
          <a:xfrm>
            <a:off x="539552" y="562570"/>
            <a:ext cx="4572000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 = 4;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5" name="Google Shape;1025;p43"/>
          <p:cNvSpPr txBox="1"/>
          <p:nvPr/>
        </p:nvSpPr>
        <p:spPr>
          <a:xfrm>
            <a:off x="539750" y="2695575"/>
            <a:ext cx="1728787" cy="23082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Стек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(Person)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 (int)	=4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6" name="Google Shape;1026;p43"/>
          <p:cNvSpPr txBox="1"/>
          <p:nvPr/>
        </p:nvSpPr>
        <p:spPr>
          <a:xfrm>
            <a:off x="3492500" y="2444750"/>
            <a:ext cx="4824412" cy="3416300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Куча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7" name="Google Shape;1027;p43"/>
          <p:cNvSpPr txBox="1"/>
          <p:nvPr/>
        </p:nvSpPr>
        <p:spPr>
          <a:xfrm>
            <a:off x="6011862" y="2665412"/>
            <a:ext cx="1765300" cy="17541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 тип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Person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28" name="Google Shape;1028;p43"/>
          <p:cNvCxnSpPr/>
          <p:nvPr/>
        </p:nvCxnSpPr>
        <p:spPr>
          <a:xfrm rot="10800000" flipH="1">
            <a:off x="1835150" y="2852737"/>
            <a:ext cx="4176712" cy="2889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Локальная переменная по ссылке</a:t>
            </a:r>
            <a:endParaRPr/>
          </a:p>
        </p:txBody>
      </p:sp>
      <p:sp>
        <p:nvSpPr>
          <p:cNvPr id="937" name="Google Shape;937;p36"/>
          <p:cNvSpPr txBox="1"/>
          <p:nvPr/>
        </p:nvSpPr>
        <p:spPr>
          <a:xfrm>
            <a:off x="148387" y="1223700"/>
            <a:ext cx="5688000" cy="13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=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=  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42;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$"a: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{a}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b: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{b}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pic>
        <p:nvPicPr>
          <p:cNvPr id="938" name="Google Shape;93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550" y="1371612"/>
            <a:ext cx="2506662" cy="6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36"/>
          <p:cNvSpPr txBox="1"/>
          <p:nvPr/>
        </p:nvSpPr>
        <p:spPr>
          <a:xfrm>
            <a:off x="194062" y="3457162"/>
            <a:ext cx="5688000" cy="13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=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42;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$"a: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{a}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b: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{b}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pic>
        <p:nvPicPr>
          <p:cNvPr id="940" name="Google Shape;94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2225" y="4349462"/>
            <a:ext cx="2747962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36"/>
          <p:cNvSpPr txBox="1"/>
          <p:nvPr/>
        </p:nvSpPr>
        <p:spPr>
          <a:xfrm>
            <a:off x="2985575" y="3702950"/>
            <a:ext cx="44580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 ссылочную переменную, которая инициализируется ссылкой</a:t>
            </a:r>
            <a:endParaRPr/>
          </a:p>
        </p:txBody>
      </p:sp>
      <p:cxnSp>
        <p:nvCxnSpPr>
          <p:cNvPr id="942" name="Google Shape;942;p36"/>
          <p:cNvCxnSpPr/>
          <p:nvPr/>
        </p:nvCxnSpPr>
        <p:spPr>
          <a:xfrm rot="10800000">
            <a:off x="827087" y="4248150"/>
            <a:ext cx="865187" cy="11890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43" name="Google Shape;943;p36"/>
          <p:cNvSpPr txBox="1"/>
          <p:nvPr/>
        </p:nvSpPr>
        <p:spPr>
          <a:xfrm>
            <a:off x="194050" y="2810650"/>
            <a:ext cx="611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Для определения локальной переменной-ссылки (ref local) перед ее типом ставится ключевое слово </a:t>
            </a:r>
            <a:r>
              <a:rPr lang="en-US" sz="1500" b="1">
                <a:solidFill>
                  <a:schemeClr val="lt1"/>
                </a:solidFill>
              </a:rPr>
              <a:t>ref</a:t>
            </a:r>
            <a:r>
              <a:rPr lang="en-US" sz="1500">
                <a:solidFill>
                  <a:schemeClr val="lt1"/>
                </a:solidFill>
              </a:rPr>
              <a:t>: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944" name="Google Shape;94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513" y="5115269"/>
            <a:ext cx="5489725" cy="1002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Тип данных dynamic</a:t>
            </a:r>
            <a:endParaRPr/>
          </a:p>
        </p:txBody>
      </p:sp>
      <p:sp>
        <p:nvSpPr>
          <p:cNvPr id="951" name="Google Shape;951;p37"/>
          <p:cNvSpPr txBox="1">
            <a:spLocks noGrp="1"/>
          </p:cNvSpPr>
          <p:nvPr>
            <p:ph type="body" idx="1"/>
          </p:nvPr>
        </p:nvSpPr>
        <p:spPr>
          <a:xfrm>
            <a:off x="0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Использование: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для членов класса - поля, свойства/индексаторы, структур , для метода, делегата, или унарных/бинарных операторов</a:t>
            </a:r>
            <a:endParaRPr/>
          </a:p>
          <a:p>
            <a:pPr marL="3429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Что происходит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2" name="Google Shape;952;p37"/>
          <p:cNvSpPr/>
          <p:nvPr/>
        </p:nvSpPr>
        <p:spPr>
          <a:xfrm>
            <a:off x="175898" y="2506065"/>
            <a:ext cx="6768900" cy="16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demo = 1;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//0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dynamic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 = (demo == 0) ?(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dynamic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)5 : 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dynamic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 = value + value;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3" name="Google Shape;953;p37"/>
          <p:cNvSpPr txBox="1"/>
          <p:nvPr/>
        </p:nvSpPr>
        <p:spPr>
          <a:xfrm>
            <a:off x="3168662" y="2454263"/>
            <a:ext cx="1657500" cy="83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Int32: 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String: AA</a:t>
            </a:r>
            <a:endParaRPr/>
          </a:p>
        </p:txBody>
      </p:sp>
      <p:sp>
        <p:nvSpPr>
          <p:cNvPr id="954" name="Google Shape;954;p37"/>
          <p:cNvSpPr txBox="1"/>
          <p:nvPr/>
        </p:nvSpPr>
        <p:spPr>
          <a:xfrm>
            <a:off x="535800" y="4817625"/>
            <a:ext cx="8072400" cy="15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2400"/>
              <a:buFont typeface="Inconsolata"/>
              <a:buNone/>
            </a:pPr>
            <a:r>
              <a:rPr lang="en-US" sz="2400" b="0" i="0" u="none">
                <a:solidFill>
                  <a:srgbClr val="2D2E36"/>
                </a:solidFill>
                <a:latin typeface="Inconsolata"/>
                <a:ea typeface="Inconsolata"/>
                <a:cs typeface="Inconsolata"/>
                <a:sym typeface="Inconsolata"/>
              </a:rPr>
              <a:t>может получить какое угодно начальное значение, и на протяжении времени его существования это значение может быть заменено новым</a:t>
            </a:r>
            <a:endParaRPr/>
          </a:p>
        </p:txBody>
      </p:sp>
      <p:sp>
        <p:nvSpPr>
          <p:cNvPr id="955" name="Google Shape;955;p37"/>
          <p:cNvSpPr txBox="1"/>
          <p:nvPr/>
        </p:nvSpPr>
        <p:spPr>
          <a:xfrm>
            <a:off x="0" y="6022550"/>
            <a:ext cx="9144000" cy="369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НО!!!! корректность указываемых членов компилятором не проверяется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! </a:t>
            </a:r>
            <a:endParaRPr/>
          </a:p>
        </p:txBody>
      </p:sp>
      <p:pic>
        <p:nvPicPr>
          <p:cNvPr id="956" name="Google Shape;9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892513"/>
            <a:ext cx="44958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3" name="Google Shape;963;p38"/>
          <p:cNvSpPr txBox="1">
            <a:spLocks noGrp="1"/>
          </p:cNvSpPr>
          <p:nvPr>
            <p:ph type="body" idx="1"/>
          </p:nvPr>
        </p:nvSpPr>
        <p:spPr>
          <a:xfrm>
            <a:off x="266700" y="1992312"/>
            <a:ext cx="90948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конвертирует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System.Object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применяет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атрибут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System.Runtime.CompilerServices.DynamicAttribute</a:t>
            </a:r>
            <a:endParaRPr dirty="0"/>
          </a:p>
        </p:txBody>
      </p:sp>
      <p:pic>
        <p:nvPicPr>
          <p:cNvPr id="964" name="Google Shape;964;p38"/>
          <p:cNvPicPr preferRelativeResize="0"/>
          <p:nvPr/>
        </p:nvPicPr>
        <p:blipFill rotWithShape="1">
          <a:blip r:embed="rId3">
            <a:alphaModFix/>
          </a:blip>
          <a:srcRect l="24542" t="60826" r="28967" b="24406"/>
          <a:stretch/>
        </p:blipFill>
        <p:spPr>
          <a:xfrm>
            <a:off x="244475" y="228600"/>
            <a:ext cx="8655050" cy="1544637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38"/>
          <p:cNvSpPr txBox="1"/>
          <p:nvPr/>
        </p:nvSpPr>
        <p:spPr>
          <a:xfrm>
            <a:off x="755650" y="3860800"/>
            <a:ext cx="6840600" cy="19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динамических типов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могут использоваться только для обращения к членам экземпляров ( должна ссылаться на объект)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- не могут использовать лямбда-выражения или анонимные методы C# при вызове метода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   не могут воспринимать расширяющие методы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9"/>
          <p:cNvSpPr txBox="1">
            <a:spLocks noGrp="1"/>
          </p:cNvSpPr>
          <p:nvPr>
            <p:ph type="body" idx="1"/>
          </p:nvPr>
        </p:nvSpPr>
        <p:spPr>
          <a:xfrm>
            <a:off x="57938" y="38100"/>
            <a:ext cx="91440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Неявно</a:t>
            </a:r>
            <a:r>
              <a:rPr lang="en-US" sz="32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1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типизированные</a:t>
            </a:r>
            <a:r>
              <a:rPr lang="en-US" sz="32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1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локальные</a:t>
            </a:r>
            <a:r>
              <a:rPr lang="en-US" sz="32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1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переменные</a:t>
            </a:r>
            <a:r>
              <a:rPr lang="en-US" sz="32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US" sz="3200" b="1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Ключевое</a:t>
            </a:r>
            <a:r>
              <a:rPr lang="en-US" sz="32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1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слово</a:t>
            </a:r>
            <a:r>
              <a:rPr lang="en-US" sz="32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var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'.'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 dirty="0"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73" name="Google Shape;97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50" y="1244663"/>
            <a:ext cx="9028112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425" y="3578225"/>
            <a:ext cx="7277100" cy="32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39"/>
          <p:cNvSpPr txBox="1"/>
          <p:nvPr/>
        </p:nvSpPr>
        <p:spPr>
          <a:xfrm>
            <a:off x="822325" y="5233987"/>
            <a:ext cx="6083300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 компиляции компилятор сам выводит тип данных исходя из присвоенного значения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7c4dcb0c6e_0_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2" name="Google Shape;982;g27c4dcb0c6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057648"/>
            <a:ext cx="8914875" cy="10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g27c4dcb0c6e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0" y="2644750"/>
            <a:ext cx="9017898" cy="10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0" name="Google Shape;990;p40"/>
          <p:cNvSpPr txBox="1">
            <a:spLocks noGrp="1"/>
          </p:cNvSpPr>
          <p:nvPr>
            <p:ph type="body" idx="1"/>
          </p:nvPr>
        </p:nvSpPr>
        <p:spPr>
          <a:xfrm>
            <a:off x="301625" y="2984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Ограничения: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должно включать инициализатор (null нельзя)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422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ключевое слово 'var' может применяться только в объявлении локальной переменной</a:t>
            </a:r>
            <a:endParaRPr/>
          </a:p>
          <a:p>
            <a:pPr marL="0" marR="0" lvl="0" indent="-1422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неявно типизированные локальные переменные не допускают множественного объявления</a:t>
            </a:r>
            <a:endParaRPr/>
          </a:p>
        </p:txBody>
      </p:sp>
      <p:sp>
        <p:nvSpPr>
          <p:cNvPr id="991" name="Google Shape;991;p40"/>
          <p:cNvSpPr txBox="1"/>
          <p:nvPr/>
        </p:nvSpPr>
        <p:spPr>
          <a:xfrm>
            <a:off x="292100" y="2127250"/>
            <a:ext cx="9215437" cy="1262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i1</a:t>
            </a:r>
            <a:r>
              <a:rPr lang="en-US"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i2 = 4; </a:t>
            </a:r>
            <a:r>
              <a:rPr lang="en-US" sz="24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//допускается</a:t>
            </a:r>
            <a:endParaRPr sz="1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4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v2 = 2; </a:t>
            </a:r>
            <a:r>
              <a:rPr lang="en-US" sz="24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//вызовет ошибки CS0810 и CS0819</a:t>
            </a:r>
            <a:endParaRPr sz="1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  <p:pic>
        <p:nvPicPr>
          <p:cNvPr id="992" name="Google Shape;99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187" y="3733800"/>
            <a:ext cx="8104187" cy="106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3" name="Google Shape;993;p40"/>
          <p:cNvCxnSpPr/>
          <p:nvPr/>
        </p:nvCxnSpPr>
        <p:spPr>
          <a:xfrm rot="10800000">
            <a:off x="2051050" y="3043237"/>
            <a:ext cx="1008062" cy="7207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7b8d4ec589_0_1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g27b8d4ec589_0_13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00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имена пользовательских атрибутов всегда заканчиваются суффиксом «Attribute»;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имена делегатов обработчиков событий всегда оканчиваются суффиксом EventHandler, имена классов-наследников от EventArgs всегда заканчиваются суффиксом EventArgs.</a:t>
            </a:r>
            <a:endParaRPr/>
          </a:p>
        </p:txBody>
      </p:sp>
      <p:pic>
        <p:nvPicPr>
          <p:cNvPr id="599" name="Google Shape;599;g27b8d4ec58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371600"/>
            <a:ext cx="8839200" cy="1288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g27b8d4ec589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" y="5688055"/>
            <a:ext cx="9144000" cy="801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типы Nullable</a:t>
            </a:r>
            <a:endParaRPr/>
          </a:p>
        </p:txBody>
      </p:sp>
      <p:sp>
        <p:nvSpPr>
          <p:cNvPr id="1035" name="Google Shape;1035;p44"/>
          <p:cNvSpPr/>
          <p:nvPr/>
        </p:nvSpPr>
        <p:spPr>
          <a:xfrm>
            <a:off x="539552" y="1415534"/>
            <a:ext cx="294503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36" name="Google Shape;103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343" y="1900813"/>
            <a:ext cx="8060983" cy="5947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44"/>
          <p:cNvSpPr/>
          <p:nvPr/>
        </p:nvSpPr>
        <p:spPr>
          <a:xfrm>
            <a:off x="556451" y="2562231"/>
            <a:ext cx="294503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x =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8" name="Google Shape;1038;p44"/>
          <p:cNvSpPr txBox="1"/>
          <p:nvPr/>
        </p:nvSpPr>
        <p:spPr>
          <a:xfrm>
            <a:off x="2052637" y="3248025"/>
            <a:ext cx="6534150" cy="922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упрощенная форма использования структуры </a:t>
            </a:r>
            <a:r>
              <a:rPr lang="en-US" sz="1800" b="1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System.Nullable&lt;T&gt;</a:t>
            </a: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которая позволяет null значения </a:t>
            </a:r>
            <a:endParaRPr/>
          </a:p>
        </p:txBody>
      </p:sp>
      <p:sp>
        <p:nvSpPr>
          <p:cNvPr id="1039" name="Google Shape;1039;p44"/>
          <p:cNvSpPr/>
          <p:nvPr/>
        </p:nvSpPr>
        <p:spPr>
          <a:xfrm>
            <a:off x="539552" y="4370791"/>
            <a:ext cx="412805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x = 5;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0" name="Google Shape;1040;p44"/>
          <p:cNvSpPr txBox="1"/>
          <p:nvPr/>
        </p:nvSpPr>
        <p:spPr>
          <a:xfrm>
            <a:off x="2481262" y="5086350"/>
            <a:ext cx="6086475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применяется только для типов значений</a:t>
            </a:r>
            <a:endParaRPr/>
          </a:p>
        </p:txBody>
      </p:sp>
      <p:cxnSp>
        <p:nvCxnSpPr>
          <p:cNvPr id="1041" name="Google Shape;1041;p44"/>
          <p:cNvCxnSpPr/>
          <p:nvPr/>
        </p:nvCxnSpPr>
        <p:spPr>
          <a:xfrm rot="10800000">
            <a:off x="1331912" y="3086100"/>
            <a:ext cx="720725" cy="55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27c4dcb0c6e_0_1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6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100">
                <a:solidFill>
                  <a:srgbClr val="FFD966"/>
                </a:solidFill>
              </a:rPr>
              <a:t>структура </a:t>
            </a:r>
            <a:r>
              <a:rPr lang="en-US" sz="3100" b="1">
                <a:solidFill>
                  <a:srgbClr val="FFD966"/>
                </a:solidFill>
              </a:rPr>
              <a:t>Nullable&lt;T&gt;</a:t>
            </a:r>
            <a:r>
              <a:rPr lang="en-US" sz="3100">
                <a:solidFill>
                  <a:srgbClr val="FFD966"/>
                </a:solidFill>
              </a:rPr>
              <a:t> имеет два свойства:</a:t>
            </a:r>
            <a:endParaRPr sz="5200">
              <a:solidFill>
                <a:srgbClr val="FFD966"/>
              </a:solidFill>
            </a:endParaRPr>
          </a:p>
        </p:txBody>
      </p:sp>
      <p:sp>
        <p:nvSpPr>
          <p:cNvPr id="1048" name="Google Shape;1048;g27c4dcb0c6e_0_13"/>
          <p:cNvSpPr txBox="1">
            <a:spLocks noGrp="1"/>
          </p:cNvSpPr>
          <p:nvPr>
            <p:ph type="body" idx="1"/>
          </p:nvPr>
        </p:nvSpPr>
        <p:spPr>
          <a:xfrm>
            <a:off x="301625" y="1371600"/>
            <a:ext cx="8540700" cy="511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b="1"/>
              <a:t>Value</a:t>
            </a:r>
            <a:r>
              <a:rPr lang="en-US"/>
              <a:t> - значение объекта</a:t>
            </a:r>
            <a:endParaRPr/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b="1"/>
              <a:t>HasValue</a:t>
            </a:r>
            <a:r>
              <a:rPr lang="en-US"/>
              <a:t>: возвращает true, если объект хранит некоторое значение, и false, если объект равен null.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900"/>
          </a:p>
        </p:txBody>
      </p:sp>
      <p:sp>
        <p:nvSpPr>
          <p:cNvPr id="1049" name="Google Shape;1049;g27c4dcb0c6e_0_13"/>
          <p:cNvSpPr/>
          <p:nvPr/>
        </p:nvSpPr>
        <p:spPr>
          <a:xfrm>
            <a:off x="427569" y="3915952"/>
            <a:ext cx="7632900" cy="12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x1 =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x2 =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.Write(x1 == x2); //True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0" name="Google Shape;1050;g27c4dcb0c6e_0_13"/>
          <p:cNvSpPr txBox="1"/>
          <p:nvPr/>
        </p:nvSpPr>
        <p:spPr>
          <a:xfrm>
            <a:off x="5803612" y="5116325"/>
            <a:ext cx="3132000" cy="1477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равны не только, когда они имеют ненулевые значения, которые совпадают, но и когда оба объекта равны null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6"/>
          <p:cNvSpPr txBox="1">
            <a:spLocks noGrp="1"/>
          </p:cNvSpPr>
          <p:nvPr>
            <p:ph type="body" idx="1"/>
          </p:nvPr>
        </p:nvSpPr>
        <p:spPr>
          <a:xfrm>
            <a:off x="250850" y="-10725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Char char="►"/>
            </a:pPr>
            <a:r>
              <a:rPr lang="en-US" sz="36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Оператор ??  (null-объединение)</a:t>
            </a:r>
            <a:endParaRPr sz="36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60020" algn="l" rtl="0"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None/>
            </a:pPr>
            <a:endParaRPr sz="36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7" name="Google Shape;1057;p46"/>
          <p:cNvSpPr/>
          <p:nvPr/>
        </p:nvSpPr>
        <p:spPr>
          <a:xfrm>
            <a:off x="147191" y="1926235"/>
            <a:ext cx="8748000" cy="255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x = </a:t>
            </a:r>
            <a:r>
              <a:rPr lang="en-US" sz="3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x ?? 1;  </a:t>
            </a:r>
            <a:r>
              <a:rPr lang="en-US" sz="32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1</a:t>
            </a:r>
            <a:endParaRPr sz="32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z = 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 = z ?? 1; </a:t>
            </a:r>
            <a:r>
              <a:rPr lang="en-US" sz="32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2</a:t>
            </a: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8" name="Google Shape;1058;p46"/>
          <p:cNvSpPr txBox="1"/>
          <p:nvPr/>
        </p:nvSpPr>
        <p:spPr>
          <a:xfrm>
            <a:off x="147250" y="4759325"/>
            <a:ext cx="4998600" cy="209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lang="en-US"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возвращает левый операнд, если этот операнд не равен</a:t>
            </a:r>
            <a:r>
              <a:rPr lang="en-US" sz="2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2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lang="en-US" sz="2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Иначе возвращается правый операнд</a:t>
            </a:r>
            <a:endParaRPr sz="22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20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Для nullable-типов</a:t>
            </a:r>
            <a:endParaRPr sz="1600"/>
          </a:p>
        </p:txBody>
      </p:sp>
      <p:cxnSp>
        <p:nvCxnSpPr>
          <p:cNvPr id="1059" name="Google Shape;1059;p46"/>
          <p:cNvCxnSpPr/>
          <p:nvPr/>
        </p:nvCxnSpPr>
        <p:spPr>
          <a:xfrm rot="10800000">
            <a:off x="2199475" y="4438662"/>
            <a:ext cx="356400" cy="692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60" name="Google Shape;1060;p46"/>
          <p:cNvSpPr txBox="1"/>
          <p:nvPr/>
        </p:nvSpPr>
        <p:spPr>
          <a:xfrm>
            <a:off x="5538375" y="2187525"/>
            <a:ext cx="3305400" cy="203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21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применяется для установки значений по умолчанию для типов значений и ссылочных типов, которые допускают значение null</a:t>
            </a:r>
            <a:endParaRPr sz="1700"/>
          </a:p>
        </p:txBody>
      </p:sp>
      <p:pic>
        <p:nvPicPr>
          <p:cNvPr id="1061" name="Google Shape;1061;p46"/>
          <p:cNvPicPr preferRelativeResize="0"/>
          <p:nvPr/>
        </p:nvPicPr>
        <p:blipFill rotWithShape="1">
          <a:blip r:embed="rId3">
            <a:alphaModFix/>
          </a:blip>
          <a:srcRect b="34870"/>
          <a:stretch/>
        </p:blipFill>
        <p:spPr>
          <a:xfrm>
            <a:off x="1352025" y="902025"/>
            <a:ext cx="6082925" cy="8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480725"/>
            <a:ext cx="4865650" cy="22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Целые числа собственного размера C#9</a:t>
            </a:r>
            <a:b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graphicFrame>
        <p:nvGraphicFramePr>
          <p:cNvPr id="1077" name="Google Shape;1077;p48"/>
          <p:cNvGraphicFramePr/>
          <p:nvPr/>
        </p:nvGraphicFramePr>
        <p:xfrm>
          <a:off x="301625" y="1336675"/>
          <a:ext cx="8540700" cy="292735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213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nint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Зависит от платформы (вычисленной во время выполнения)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32- или 64-разрядное целое число со знаком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sng">
                          <a:solidFill>
                            <a:schemeClr val="lt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System.IntPtr</a:t>
                      </a:r>
                      <a:endParaRPr/>
                    </a:p>
                  </a:txBody>
                  <a:tcPr marL="91450" marR="91450" marT="45750" marB="457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nuint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Зависит от платформы (вычисленной во время выполнения)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32- или 64-разрядное целое число без знака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sng">
                          <a:solidFill>
                            <a:schemeClr val="lt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System.UIntPtr</a:t>
                      </a:r>
                      <a:endParaRPr/>
                    </a:p>
                  </a:txBody>
                  <a:tcPr marL="91450" marR="91450" marT="45750" marB="457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9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/>
          </a:p>
        </p:txBody>
      </p:sp>
      <p:sp>
        <p:nvSpPr>
          <p:cNvPr id="1084" name="Google Shape;1084;p4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Строки string </a:t>
            </a:r>
            <a:endParaRPr/>
          </a:p>
        </p:txBody>
      </p:sp>
      <p:sp>
        <p:nvSpPr>
          <p:cNvPr id="1085" name="Google Shape;1085;p49"/>
          <p:cNvSpPr txBox="1">
            <a:spLocks noGrp="1"/>
          </p:cNvSpPr>
          <p:nvPr>
            <p:ph type="body" idx="1"/>
          </p:nvPr>
        </p:nvSpPr>
        <p:spPr>
          <a:xfrm>
            <a:off x="301625" y="701675"/>
            <a:ext cx="9023350" cy="554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812" lvl="0" indent="-238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1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</a:t>
            </a:r>
            <a:r>
              <a:rPr lang="en-US" sz="21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lang="en-US" sz="21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предназначен для работы со строками символов в кодировке Unicode. Ему соответствует базовый класс </a:t>
            </a:r>
            <a:r>
              <a:rPr lang="en-US" sz="21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System.String</a:t>
            </a:r>
            <a:r>
              <a:rPr lang="en-US" sz="21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библиотеки .NET.</a:t>
            </a:r>
            <a:endParaRPr/>
          </a:p>
          <a:p>
            <a:pPr marL="23812" lvl="0" indent="-23812" algn="l" rtl="0">
              <a:lnSpc>
                <a:spcPct val="115000"/>
              </a:lnSpc>
              <a:spcBef>
                <a:spcPts val="1050"/>
              </a:spcBef>
              <a:spcAft>
                <a:spcPts val="0"/>
              </a:spcAft>
              <a:buSzPts val="1680"/>
              <a:buNone/>
            </a:pPr>
            <a:r>
              <a:rPr lang="en-US" sz="21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</a:t>
            </a:r>
            <a:r>
              <a:rPr lang="en-US" sz="21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строки:</a:t>
            </a:r>
            <a:endParaRPr/>
          </a:p>
          <a:p>
            <a:pPr marL="342900" lvl="0" indent="-236220" algn="l" rtl="0">
              <a:spcBef>
                <a:spcPts val="1050"/>
              </a:spcBef>
              <a:spcAft>
                <a:spcPts val="0"/>
              </a:spcAft>
              <a:buSzPts val="1680"/>
              <a:buNone/>
            </a:pPr>
            <a:endParaRPr sz="21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6" name="Google Shape;1086;p49"/>
          <p:cNvSpPr txBox="1"/>
          <p:nvPr/>
        </p:nvSpPr>
        <p:spPr>
          <a:xfrm>
            <a:off x="260350" y="2676525"/>
            <a:ext cx="9771062" cy="378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 = {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};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создание массива символов: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s;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инициализация отложена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 =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"qqq"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инициализация строковым литералом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20);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 пом. конструктора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создание из массива символов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0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/>
          </a:p>
        </p:txBody>
      </p:sp>
      <p:sp>
        <p:nvSpPr>
          <p:cNvPr id="1093" name="Google Shape;1093;p5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Операции для строк</a:t>
            </a:r>
            <a:endParaRPr/>
          </a:p>
        </p:txBody>
      </p:sp>
      <p:sp>
        <p:nvSpPr>
          <p:cNvPr id="1094" name="Google Shape;1094;p50"/>
          <p:cNvSpPr txBox="1">
            <a:spLocks noGrp="1"/>
          </p:cNvSpPr>
          <p:nvPr>
            <p:ph type="body" idx="1"/>
          </p:nvPr>
        </p:nvSpPr>
        <p:spPr>
          <a:xfrm>
            <a:off x="306387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присваивание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(=);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проверка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равенство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содержимого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(==);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проверка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неравенство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(!=);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обращение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индексу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([]);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сцепление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конкатенация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(+)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&lt;,&gt;, &gt;=,&lt;= - 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сравнивают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ссылки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!!!!!!!!</a:t>
            </a:r>
            <a:endParaRPr dirty="0"/>
          </a:p>
          <a:p>
            <a:pPr marL="34290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endParaRPr sz="20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</a:pP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Строки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равны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имеют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одинаковое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количество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символов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совпадают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посимвольно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</a:pP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Обращаться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к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отдельному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элементу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строки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индексу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только</a:t>
            </a:r>
            <a:r>
              <a:rPr lang="en-US" sz="2000" b="0" i="0" u="none" dirty="0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US" sz="2000" b="0" i="0" u="none" dirty="0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получения</a:t>
            </a:r>
            <a:r>
              <a:rPr lang="en-US" sz="2000" b="0" i="0" u="none" dirty="0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значения</a:t>
            </a:r>
            <a:r>
              <a:rPr lang="en-US" sz="2000" b="0" i="0" u="none" dirty="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его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изменения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</a:pP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строки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типа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string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относятся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к </a:t>
            </a:r>
            <a:r>
              <a:rPr lang="en-US" sz="2000" b="0" i="0" u="none" dirty="0" err="1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неизменяемым</a:t>
            </a:r>
            <a:r>
              <a:rPr lang="en-US" sz="2000" b="0" i="0" u="none" dirty="0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типам</a:t>
            </a:r>
            <a:r>
              <a:rPr lang="en-US" sz="2000" b="0" i="0" u="none" dirty="0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данных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</a:pP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изменяющие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содержимое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строки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самом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создают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новую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копию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строки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Неиспользуемые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«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старые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»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копии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автоматически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удаляются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сборщиком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мусора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1"/>
          <p:cNvSpPr txBox="1">
            <a:spLocks noGrp="1"/>
          </p:cNvSpPr>
          <p:nvPr>
            <p:ph type="body" idx="1"/>
          </p:nvPr>
        </p:nvSpPr>
        <p:spPr>
          <a:xfrm>
            <a:off x="250850" y="-2294087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3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300" b="0" i="0" u="sng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3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3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400" b="1" i="0" u="none" dirty="0" err="1">
                <a:solidFill>
                  <a:srgbClr val="FFD966"/>
                </a:solidFill>
              </a:rPr>
              <a:t>Строковые</a:t>
            </a:r>
            <a:r>
              <a:rPr lang="en-US" sz="3400" b="1" i="0" u="none" dirty="0">
                <a:solidFill>
                  <a:srgbClr val="FFD966"/>
                </a:solidFill>
              </a:rPr>
              <a:t> </a:t>
            </a:r>
            <a:r>
              <a:rPr lang="en-US" sz="3400" b="1" i="0" u="none" dirty="0" err="1">
                <a:solidFill>
                  <a:srgbClr val="FFD966"/>
                </a:solidFill>
              </a:rPr>
              <a:t>литералы</a:t>
            </a:r>
            <a:endParaRPr sz="3400" b="1" i="0" u="none" dirty="0">
              <a:solidFill>
                <a:srgbClr val="FFD966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2500" dirty="0"/>
              <a:t> </a:t>
            </a:r>
            <a:r>
              <a:rPr lang="en-US" sz="2500" dirty="0" err="1"/>
              <a:t>Строки</a:t>
            </a:r>
            <a:r>
              <a:rPr lang="en-US" sz="2500" dirty="0"/>
              <a:t> </a:t>
            </a:r>
            <a:r>
              <a:rPr lang="en-US" sz="2500" dirty="0" err="1"/>
              <a:t>заключаются</a:t>
            </a:r>
            <a:r>
              <a:rPr lang="en-US" sz="2500" dirty="0"/>
              <a:t> в </a:t>
            </a:r>
            <a:r>
              <a:rPr lang="en-US" sz="2500" dirty="0" err="1"/>
              <a:t>двойные</a:t>
            </a:r>
            <a:r>
              <a:rPr lang="en-US" sz="2500" dirty="0"/>
              <a:t> </a:t>
            </a:r>
            <a:r>
              <a:rPr lang="en-US" sz="2500" dirty="0" err="1"/>
              <a:t>кавычки</a:t>
            </a:r>
            <a:endParaRPr sz="4500" dirty="0"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300" b="0" i="0" u="sng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1" name="Google Shape;1101;p51"/>
          <p:cNvSpPr txBox="1"/>
          <p:nvPr/>
        </p:nvSpPr>
        <p:spPr>
          <a:xfrm>
            <a:off x="0" y="1892347"/>
            <a:ext cx="14057400" cy="16927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urier New"/>
              <a:buNone/>
            </a:pPr>
            <a:r>
              <a:rPr lang="en-US" sz="2000" b="0" i="0" u="none" dirty="0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0" i="0" u="none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"C:\\Windows\\regedit.exe"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2000" b="0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верно</a:t>
            </a:r>
            <a:endParaRPr sz="1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@"C:\Windows\regedit.exe"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en-US" sz="2000" b="0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2000" b="0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верно</a:t>
            </a:r>
            <a:r>
              <a:rPr lang="en-US" sz="2000" b="0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0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наиболее</a:t>
            </a:r>
            <a:r>
              <a:rPr lang="en-US" sz="2000" b="0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предпочтительно</a:t>
            </a:r>
            <a:endParaRPr sz="1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"C:/Windows/regedit.exe"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lang="en-US" sz="2000" b="0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2000" b="0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верно</a:t>
            </a:r>
            <a:endParaRPr sz="1200" dirty="0"/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000" b="0" i="0" u="non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"C:\Windows\regedit.exe"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0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2000" b="0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неверно</a:t>
            </a:r>
            <a:r>
              <a:rPr lang="en-US" sz="2000" b="0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0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специального</a:t>
            </a:r>
            <a:r>
              <a:rPr lang="en-US" sz="2000" b="0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символа</a:t>
            </a:r>
            <a:r>
              <a:rPr lang="en-US" sz="2000" b="0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\W </a:t>
            </a:r>
            <a:r>
              <a:rPr lang="en-US" sz="2000" b="0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нет</a:t>
            </a:r>
            <a:r>
              <a:rPr lang="en-US" sz="1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200" dirty="0"/>
          </a:p>
        </p:txBody>
      </p:sp>
      <p:sp>
        <p:nvSpPr>
          <p:cNvPr id="1102" name="Google Shape;1102;p51"/>
          <p:cNvSpPr txBox="1"/>
          <p:nvPr/>
        </p:nvSpPr>
        <p:spPr>
          <a:xfrm>
            <a:off x="5371375" y="1242350"/>
            <a:ext cx="3540000" cy="6462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 dirty="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C# </a:t>
            </a:r>
            <a:r>
              <a:rPr lang="en-US" sz="1800" b="0" i="0" u="none" dirty="0" err="1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строки</a:t>
            </a:r>
            <a:r>
              <a:rPr lang="en-US" sz="1800" b="0" i="0" u="none" dirty="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1800" b="0" i="0" u="none" dirty="0" err="1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являются</a:t>
            </a:r>
            <a:r>
              <a:rPr lang="en-US" sz="1800" b="0" i="0" u="none" dirty="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1800" b="0" i="0" u="none" dirty="0" err="1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объектами</a:t>
            </a:r>
            <a:endParaRPr dirty="0"/>
          </a:p>
        </p:txBody>
      </p:sp>
      <p:sp>
        <p:nvSpPr>
          <p:cNvPr id="1103" name="Google Shape;1103;p51"/>
          <p:cNvSpPr txBox="1"/>
          <p:nvPr/>
        </p:nvSpPr>
        <p:spPr>
          <a:xfrm>
            <a:off x="250850" y="3865775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Поставить ещё один символ обратной косой черты (“\\”);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Предварить строковый литерал символом ‘@’;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случае, если литерал есть путь к файлу (локальный или сетевой), каталогу или web-странице, можно использовать альтернативный символ '/' вместо “\\”.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2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/>
          </a:p>
        </p:txBody>
      </p:sp>
      <p:sp>
        <p:nvSpPr>
          <p:cNvPr id="1110" name="Google Shape;1110;p52"/>
          <p:cNvSpPr txBox="1">
            <a:spLocks noGrp="1"/>
          </p:cNvSpPr>
          <p:nvPr>
            <p:ph type="title"/>
          </p:nvPr>
        </p:nvSpPr>
        <p:spPr>
          <a:xfrm>
            <a:off x="468312" y="115887"/>
            <a:ext cx="85677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Некоторые элементы класса System.String </a:t>
            </a:r>
            <a:endParaRPr/>
          </a:p>
        </p:txBody>
      </p:sp>
      <p:graphicFrame>
        <p:nvGraphicFramePr>
          <p:cNvPr id="1111" name="Google Shape;1111;p52"/>
          <p:cNvGraphicFramePr/>
          <p:nvPr/>
        </p:nvGraphicFramePr>
        <p:xfrm>
          <a:off x="250825" y="941387"/>
          <a:ext cx="8713775" cy="5604075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259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7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Название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67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Compare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Сравнение двух строк в алфавитном порядке. Разные реализации метода позволяют сравнивать строки и подстроки с учетом и без учета регистра и особенностей национального представления дат и т. д.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87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CompareOrdinal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Сравнение двух строк по кодам символов. Разные реализации метода позволяют сравнивать строки и подстроки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6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CompareTo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Сравнение текущего экземпляра строки с другой строкой ( &gt;0, 0, &gt;0)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Concat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Конкатенация строк. Метод допускает сцепление произвольного числа строк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6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Copy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Создание копии строки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53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/>
          </a:p>
        </p:txBody>
      </p:sp>
      <p:graphicFrame>
        <p:nvGraphicFramePr>
          <p:cNvPr id="1118" name="Google Shape;1118;p53"/>
          <p:cNvGraphicFramePr/>
          <p:nvPr/>
        </p:nvGraphicFramePr>
        <p:xfrm>
          <a:off x="250825" y="404812"/>
          <a:ext cx="8569300" cy="5702775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216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Format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Форматирование в соответствии с заданными спецификаторами формата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IndexOf, LastIndexOf,…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Определение индексов первого и последнего вхождения заданной подстроки или любого символа из заданного набора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Вставка подстроки в заданную позицию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Join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Слияние массива строк в единую строку. Между элементами массива вставляются разделители (см. далее)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Length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Длина строки (количество символов)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Удаление подстроки из заданной позиции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Replace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Замена всех вхождений заданной подстроки или символа новой подстрокой или символом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Split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Разделение строки на элементы, используя заданные разделители. Результаты помещаются в массив строк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Substring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Выделение подстроки, начиная с заданной позиции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5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5" name="Google Shape;1125;p5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26" name="Google Shape;112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37" y="500050"/>
            <a:ext cx="7277101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54"/>
          <p:cNvPicPr preferRelativeResize="0"/>
          <p:nvPr/>
        </p:nvPicPr>
        <p:blipFill rotWithShape="1">
          <a:blip r:embed="rId4">
            <a:alphaModFix/>
          </a:blip>
          <a:srcRect t="3121" b="30185"/>
          <a:stretch/>
        </p:blipFill>
        <p:spPr>
          <a:xfrm>
            <a:off x="4496377" y="1052034"/>
            <a:ext cx="6338772" cy="2226972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54"/>
          <p:cNvSpPr txBox="1"/>
          <p:nvPr/>
        </p:nvSpPr>
        <p:spPr>
          <a:xfrm>
            <a:off x="4778625" y="36589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highlight>
                  <a:srgbClr val="040C28"/>
                </a:highlight>
              </a:rPr>
              <a:t>извлекает из строки подстроку, начиная с указанной позиции</a:t>
            </a:r>
            <a:endParaRPr>
              <a:solidFill>
                <a:schemeClr val="lt1"/>
              </a:solidFill>
              <a:highlight>
                <a:srgbClr val="040C28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"/>
          <p:cNvSpPr txBox="1">
            <a:spLocks noGrp="1"/>
          </p:cNvSpPr>
          <p:nvPr>
            <p:ph type="body" idx="1"/>
          </p:nvPr>
        </p:nvSpPr>
        <p:spPr>
          <a:xfrm>
            <a:off x="503325" y="322495"/>
            <a:ext cx="8540700" cy="6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имена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типов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структур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перечислений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интерфейсов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методов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 </a:t>
            </a:r>
            <a:r>
              <a:rPr lang="en-US" sz="2800" b="0" i="0" u="sng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pascal case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FFD966"/>
                </a:solidFill>
                <a:latin typeface="Tahoma"/>
                <a:ea typeface="Tahoma"/>
                <a:cs typeface="Tahoma"/>
                <a:sym typeface="Tahoma"/>
              </a:rPr>
              <a:t>SampleClass</a:t>
            </a:r>
            <a:r>
              <a:rPr lang="en-US" sz="2800" b="0" i="0" u="none" strike="noStrike" cap="none" dirty="0">
                <a:solidFill>
                  <a:srgbClr val="FFD966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lang="en-US" sz="2800" b="0" i="0" u="none" strike="noStrike" cap="none" dirty="0" err="1">
                <a:solidFill>
                  <a:srgbClr val="FFD966"/>
                </a:solidFill>
                <a:latin typeface="Tahoma"/>
                <a:ea typeface="Tahoma"/>
                <a:cs typeface="Tahoma"/>
                <a:sym typeface="Tahoma"/>
              </a:rPr>
              <a:t>ISampleInterface</a:t>
            </a:r>
            <a:r>
              <a:rPr lang="en-US" sz="2800" b="0" i="0" u="none" strike="noStrike" cap="none" dirty="0">
                <a:solidFill>
                  <a:srgbClr val="FFD966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2800" b="0" i="0" u="none" strike="noStrike" cap="none" dirty="0" err="1">
                <a:solidFill>
                  <a:srgbClr val="FFD966"/>
                </a:solidFill>
                <a:latin typeface="Tahoma"/>
                <a:ea typeface="Tahoma"/>
                <a:cs typeface="Tahoma"/>
                <a:sym typeface="Tahoma"/>
              </a:rPr>
              <a:t>SampleMethod</a:t>
            </a:r>
            <a:r>
              <a:rPr lang="en-US" sz="2800" b="0" i="0" u="none" strike="noStrike" cap="none" dirty="0">
                <a:solidFill>
                  <a:srgbClr val="FFD966"/>
                </a:solidFill>
                <a:latin typeface="Tahoma"/>
                <a:ea typeface="Tahoma"/>
                <a:cs typeface="Tahoma"/>
                <a:sym typeface="Tahoma"/>
              </a:rPr>
              <a:t>();</a:t>
            </a:r>
            <a:endParaRPr sz="2800" b="0" i="0" u="none" strike="noStrike" cap="none" dirty="0">
              <a:solidFill>
                <a:srgbClr val="FFD96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dirty="0">
              <a:solidFill>
                <a:srgbClr val="FFD9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dirty="0"/>
              <a:t>2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Имена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локальных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переменных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аргументов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методов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защищенных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(protected)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полей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</a:t>
            </a:r>
            <a:r>
              <a:rPr lang="en-US" sz="2800" b="0" i="0" u="sng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camel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FFD966"/>
                </a:solidFill>
                <a:latin typeface="Tahoma"/>
                <a:ea typeface="Tahoma"/>
                <a:cs typeface="Tahoma"/>
                <a:sym typeface="Tahoma"/>
              </a:rPr>
              <a:t>sampleArgument</a:t>
            </a:r>
            <a:endParaRPr sz="2800" b="0" i="0" u="none" strike="noStrike" cap="none" dirty="0">
              <a:solidFill>
                <a:srgbClr val="FFD96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dirty="0">
              <a:solidFill>
                <a:srgbClr val="FFD9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dirty="0"/>
              <a:t>3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Закрытые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поля</a:t>
            </a:r>
            <a:endParaRPr sz="2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dirty="0">
                <a:solidFill>
                  <a:srgbClr val="FFD966"/>
                </a:solidFill>
              </a:rPr>
              <a:t>private int </a:t>
            </a:r>
            <a:r>
              <a:rPr lang="en-US" sz="2800" dirty="0" err="1">
                <a:solidFill>
                  <a:srgbClr val="FFD966"/>
                </a:solidFill>
              </a:rPr>
              <a:t>m_SamplePrivateField</a:t>
            </a:r>
            <a:r>
              <a:rPr lang="en-US" sz="2800" dirty="0">
                <a:solidFill>
                  <a:srgbClr val="FFD966"/>
                </a:solidFill>
              </a:rPr>
              <a:t>;</a:t>
            </a:r>
            <a:endParaRPr sz="2800" dirty="0">
              <a:solidFill>
                <a:srgbClr val="FFD9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dirty="0">
                <a:solidFill>
                  <a:srgbClr val="FFD966"/>
                </a:solidFill>
              </a:rPr>
              <a:t>private int </a:t>
            </a:r>
            <a:r>
              <a:rPr lang="en-US" sz="2800" dirty="0" err="1">
                <a:solidFill>
                  <a:srgbClr val="FFD966"/>
                </a:solidFill>
              </a:rPr>
              <a:t>mSamplePrivateField</a:t>
            </a:r>
            <a:r>
              <a:rPr lang="en-US" sz="2800" dirty="0">
                <a:solidFill>
                  <a:srgbClr val="FFD966"/>
                </a:solidFill>
              </a:rPr>
              <a:t>;</a:t>
            </a:r>
            <a:endParaRPr sz="2800" dirty="0">
              <a:solidFill>
                <a:srgbClr val="FFD9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dirty="0">
                <a:solidFill>
                  <a:srgbClr val="FFD966"/>
                </a:solidFill>
              </a:rPr>
              <a:t>private int _</a:t>
            </a:r>
            <a:r>
              <a:rPr lang="en-US" sz="2800" dirty="0" err="1">
                <a:solidFill>
                  <a:srgbClr val="FFD966"/>
                </a:solidFill>
              </a:rPr>
              <a:t>samplePrivateField</a:t>
            </a:r>
            <a:r>
              <a:rPr lang="en-US" sz="2800" dirty="0">
                <a:solidFill>
                  <a:srgbClr val="FFD966"/>
                </a:solidFill>
              </a:rPr>
              <a:t>;</a:t>
            </a:r>
            <a:endParaRPr sz="2800" dirty="0">
              <a:solidFill>
                <a:srgbClr val="FFD9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5"/>
          <p:cNvSpPr txBox="1">
            <a:spLocks noGrp="1"/>
          </p:cNvSpPr>
          <p:nvPr>
            <p:ph type="title"/>
          </p:nvPr>
        </p:nvSpPr>
        <p:spPr>
          <a:xfrm>
            <a:off x="301625" y="108625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6" name="Google Shape;1136;p5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37" name="Google Shape;1137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289"/>
            <a:ext cx="9482720" cy="31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55"/>
          <p:cNvPicPr preferRelativeResize="0"/>
          <p:nvPr/>
        </p:nvPicPr>
        <p:blipFill rotWithShape="1">
          <a:blip r:embed="rId4">
            <a:alphaModFix/>
          </a:blip>
          <a:srcRect t="12259" b="19134"/>
          <a:stretch/>
        </p:blipFill>
        <p:spPr>
          <a:xfrm>
            <a:off x="400425" y="3233675"/>
            <a:ext cx="9694336" cy="32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Google Shape;1139;p55"/>
          <p:cNvSpPr txBox="1"/>
          <p:nvPr/>
        </p:nvSpPr>
        <p:spPr>
          <a:xfrm>
            <a:off x="5096575" y="108625"/>
            <a:ext cx="371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highlight>
                  <a:srgbClr val="171717"/>
                </a:highlight>
                <a:latin typeface="Tahoma"/>
                <a:ea typeface="Tahoma"/>
                <a:cs typeface="Tahoma"/>
                <a:sym typeface="Tahoma"/>
              </a:rPr>
              <a:t>String. IndexOf()</a:t>
            </a:r>
            <a:endParaRPr sz="2700" b="1">
              <a:solidFill>
                <a:schemeClr val="lt1"/>
              </a:solidFill>
              <a:highlight>
                <a:srgbClr val="171717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Пустые строки и строки null</a:t>
            </a:r>
            <a:endParaRPr/>
          </a:p>
        </p:txBody>
      </p:sp>
      <p:sp>
        <p:nvSpPr>
          <p:cNvPr id="1155" name="Google Shape;1155;p57"/>
          <p:cNvSpPr txBox="1">
            <a:spLocks noGrp="1"/>
          </p:cNvSpPr>
          <p:nvPr>
            <p:ph type="body" idx="1"/>
          </p:nvPr>
        </p:nvSpPr>
        <p:spPr>
          <a:xfrm>
            <a:off x="244475" y="1220787"/>
            <a:ext cx="8916987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Пустая строка 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— экземпляр объекта System.String, содержащий 0 символов: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lang="en-US" sz="2000" b="0" i="0" u="non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          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string s = "";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Для пустых строк можно вызывать методы. </a:t>
            </a:r>
            <a:endParaRPr/>
          </a:p>
          <a:p>
            <a:pPr marL="342900" marR="0" lvl="0" indent="-2413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Строки со значениями </a:t>
            </a: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не ссылаются на экземпляр объекта System.String, попытка вызвать метод для строки </a:t>
            </a: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 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вызовет исключение NullReferenceException. </a:t>
            </a: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строки </a:t>
            </a: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 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 использовать в операциях объединения и сравнения с другими строками. </a:t>
            </a:r>
            <a:endParaRPr/>
          </a:p>
        </p:txBody>
      </p:sp>
      <p:sp>
        <p:nvSpPr>
          <p:cNvPr id="1156" name="Google Shape;1156;p57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Форматированный вывод. Метод String.Format</a:t>
            </a:r>
            <a:endParaRPr/>
          </a:p>
        </p:txBody>
      </p:sp>
      <p:graphicFrame>
        <p:nvGraphicFramePr>
          <p:cNvPr id="1163" name="Google Shape;1163;p58"/>
          <p:cNvGraphicFramePr/>
          <p:nvPr/>
        </p:nvGraphicFramePr>
        <p:xfrm>
          <a:off x="500062" y="1714500"/>
          <a:ext cx="7929550" cy="514350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792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3775"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using</a:t>
                      </a: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800" b="0" i="0" u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800" b="0" i="0" u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Program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sz="1800" b="0" i="0" u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800" b="0" i="0" u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800" b="0" i="0" u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{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sz="1800" b="0" i="0" u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2000" b="0" i="0" u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en-US" sz="1800" b="0" i="0" u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par1</a:t>
                      </a: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20.45F,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en-US" sz="1800" b="0" i="0" u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par2</a:t>
                      </a: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40.76F;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sz="1800" b="0" i="0" u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composite =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en-US" sz="1800" b="0" i="0" u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-US" sz="1800" b="0" i="0" u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Format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800" b="0" i="0" u="none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"{0} + {1} = {2}"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par1,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par2,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par1 + par2);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sz="1800" b="0" i="0" u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-US" sz="1800" b="0" i="0" u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WriteLine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(composite);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</a:txBody>
                  <a:tcPr marL="68575" marR="68575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158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20,45 + 40,76 = 61,21</a:t>
                      </a:r>
                      <a:endParaRPr/>
                    </a:p>
                  </a:txBody>
                  <a:tcPr marL="68575" marR="68575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5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0" name="Google Shape;1170;p59"/>
          <p:cNvSpPr txBox="1">
            <a:spLocks noGrp="1"/>
          </p:cNvSpPr>
          <p:nvPr>
            <p:ph type="body" idx="1"/>
          </p:nvPr>
        </p:nvSpPr>
        <p:spPr>
          <a:xfrm>
            <a:off x="214312" y="5715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формат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{index[,alignment][:formatString]}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“C” – для валюты,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“D” – для десятичных чисел,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“E” – для научной нотации,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“F” – для нотации с фиксированной точкой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{0,10:E}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интерфейсы IFormatter и ICustomFormatter</a:t>
            </a:r>
            <a:endParaRPr/>
          </a:p>
        </p:txBody>
      </p:sp>
      <p:cxnSp>
        <p:nvCxnSpPr>
          <p:cNvPr id="1171" name="Google Shape;1171;p59"/>
          <p:cNvCxnSpPr/>
          <p:nvPr/>
        </p:nvCxnSpPr>
        <p:spPr>
          <a:xfrm flipH="1">
            <a:off x="3929062" y="1928812"/>
            <a:ext cx="1928812" cy="6429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27c4dcb0c6e_0_3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g27c4dcb0c6e_0_3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9" name="Google Shape;1179;g27c4dcb0c6e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7" y="1768138"/>
            <a:ext cx="792197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g27c4dcb0c6e_0_35"/>
          <p:cNvSpPr txBox="1"/>
          <p:nvPr/>
        </p:nvSpPr>
        <p:spPr>
          <a:xfrm>
            <a:off x="4253625" y="1860150"/>
            <a:ext cx="482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highlight>
                  <a:srgbClr val="171717"/>
                </a:highlight>
              </a:rPr>
              <a:t>сколько чисел будет использоваться после разделителя между целой и дробной частью</a:t>
            </a:r>
            <a:endParaRPr sz="1900">
              <a:solidFill>
                <a:schemeClr val="lt1"/>
              </a:solidFill>
              <a:highlight>
                <a:srgbClr val="171717"/>
              </a:highlight>
            </a:endParaRPr>
          </a:p>
        </p:txBody>
      </p:sp>
      <p:sp>
        <p:nvSpPr>
          <p:cNvPr id="1181" name="Google Shape;1181;g27c4dcb0c6e_0_35"/>
          <p:cNvSpPr txBox="1"/>
          <p:nvPr/>
        </p:nvSpPr>
        <p:spPr>
          <a:xfrm>
            <a:off x="5628375" y="2701525"/>
            <a:ext cx="3258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highlight>
                  <a:srgbClr val="171717"/>
                </a:highlight>
              </a:rPr>
              <a:t>денежного знака для текущей культуры компьютера</a:t>
            </a:r>
            <a:endParaRPr sz="1900">
              <a:solidFill>
                <a:schemeClr val="lt1"/>
              </a:solidFill>
              <a:highlight>
                <a:srgbClr val="171717"/>
              </a:highligh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27c4dcb0c6e_0_5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StringBuilder</a:t>
            </a:r>
            <a:b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id="1195" name="Google Shape;1195;g27c4dcb0c6e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1600"/>
            <a:ext cx="9242699" cy="46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StringBuilder</a:t>
            </a:r>
            <a:b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id="1203" name="Google Shape;1203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387" y="1706562"/>
            <a:ext cx="9137650" cy="482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60"/>
          <p:cNvSpPr txBox="1"/>
          <p:nvPr/>
        </p:nvSpPr>
        <p:spPr>
          <a:xfrm>
            <a:off x="2879725" y="1074737"/>
            <a:ext cx="6451600" cy="120173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►"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Любые модификации строки происходят внутри блока памяти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</a:pPr>
            <a:r>
              <a:rPr lang="en-US" sz="16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Length </a:t>
            </a:r>
            <a:r>
              <a:rPr lang="en-US"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 длина строки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</a:pPr>
            <a:r>
              <a:rPr lang="en-US" sz="16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Capacity</a:t>
            </a:r>
            <a:r>
              <a:rPr lang="en-US"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максимальная длина строки,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61"/>
          <p:cNvSpPr txBox="1">
            <a:spLocks noGrp="1"/>
          </p:cNvSpPr>
          <p:nvPr>
            <p:ph type="title"/>
          </p:nvPr>
        </p:nvSpPr>
        <p:spPr>
          <a:xfrm>
            <a:off x="71437" y="115887"/>
            <a:ext cx="907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Основные элементы класса System.Text.StringBuilder </a:t>
            </a:r>
            <a:endParaRPr/>
          </a:p>
        </p:txBody>
      </p:sp>
      <p:graphicFrame>
        <p:nvGraphicFramePr>
          <p:cNvPr id="1211" name="Google Shape;1211;p61"/>
          <p:cNvGraphicFramePr/>
          <p:nvPr/>
        </p:nvGraphicFramePr>
        <p:xfrm>
          <a:off x="323850" y="573087"/>
          <a:ext cx="8675675" cy="649451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127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Append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Добавление в конец строки. Разные варианты метода позволяют добавлять в строку величины любых встроенных типов, массивы символов, строки и подстроки типа </a:t>
                      </a: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AppendFormat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Добавление форматированной строки в конец строки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967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Capacity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Получение или установка емкости буфера. Если устанавливаемое значение меньше текущей длины строки или больше максимального, генерируется исключение </a:t>
                      </a: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ArgumentOutOfRangeException.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Вставка подстроки в заданную позицию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Length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Длина строки (количество символов)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MaxCapacity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Максимальный размер буфера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Удаление подстроки из заданной позиции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Replace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Замена всех вхождений заданной подстроки или символа новой подстрокой или символом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ToString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Преобразование в строку типа </a:t>
                      </a: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7c4dcb0c6e_0_66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567700" cy="51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8" name="Google Shape;1218;g27c4dcb0c6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7034"/>
            <a:ext cx="8991600" cy="1898948"/>
          </a:xfrm>
          <a:prstGeom prst="rect">
            <a:avLst/>
          </a:prstGeom>
          <a:noFill/>
          <a:ln>
            <a:noFill/>
          </a:ln>
        </p:spPr>
      </p:pic>
      <p:sp>
        <p:nvSpPr>
          <p:cNvPr id="1219" name="Google Shape;1219;g27c4dcb0c6e_0_66"/>
          <p:cNvSpPr txBox="1"/>
          <p:nvPr/>
        </p:nvSpPr>
        <p:spPr>
          <a:xfrm>
            <a:off x="468325" y="4018825"/>
            <a:ext cx="84291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highlight>
                  <a:srgbClr val="17171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при создании строки StringBuilder выделяет памяти больше, чем необходимо этой строке. </a:t>
            </a:r>
            <a:endParaRPr sz="2400">
              <a:solidFill>
                <a:schemeClr val="lt1"/>
              </a:solidFill>
              <a:highlight>
                <a:srgbClr val="17171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highlight>
                  <a:srgbClr val="17171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 увеличении строки в StringBuilder, когда количество символов превосходит начальную емкость, то емкость увеличивается в два и более раз.</a:t>
            </a:r>
            <a:endParaRPr sz="2400">
              <a:solidFill>
                <a:schemeClr val="lt1"/>
              </a:solidFill>
              <a:highlight>
                <a:srgbClr val="17171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0" name="Google Shape;1220;g27c4dcb0c6e_0_66"/>
          <p:cNvSpPr txBox="1"/>
          <p:nvPr/>
        </p:nvSpPr>
        <p:spPr>
          <a:xfrm>
            <a:off x="5558375" y="1869700"/>
            <a:ext cx="343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rgbClr val="171717"/>
                </a:highlight>
                <a:latin typeface="Tahoma"/>
                <a:ea typeface="Tahoma"/>
                <a:cs typeface="Tahoma"/>
                <a:sym typeface="Tahoma"/>
              </a:rPr>
              <a:t> по умолчанию 16 символов</a:t>
            </a:r>
            <a:endParaRPr sz="1800">
              <a:solidFill>
                <a:schemeClr val="lt1"/>
              </a:solidFill>
              <a:highlight>
                <a:srgbClr val="171717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6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Массив </a:t>
            </a:r>
            <a:endParaRPr/>
          </a:p>
        </p:txBody>
      </p:sp>
      <p:sp>
        <p:nvSpPr>
          <p:cNvPr id="1227" name="Google Shape;1227;p62"/>
          <p:cNvSpPr txBox="1">
            <a:spLocks noGrp="1"/>
          </p:cNvSpPr>
          <p:nvPr>
            <p:ph type="body" idx="1"/>
          </p:nvPr>
        </p:nvSpPr>
        <p:spPr>
          <a:xfrm>
            <a:off x="603250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одномерные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многомерные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ступенчатые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регулярные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System.Array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System.Object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Ссылочный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- в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куче</a:t>
            </a:r>
            <a:endParaRPr dirty="0"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28" name="Google Shape;1228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612" y="1125537"/>
            <a:ext cx="6256337" cy="130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p62"/>
          <p:cNvSpPr/>
          <p:nvPr/>
        </p:nvSpPr>
        <p:spPr>
          <a:xfrm>
            <a:off x="638048" y="3789040"/>
            <a:ext cx="6556375" cy="9541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[]w =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sizeW= w.Length;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"/>
          <p:cNvSpPr txBox="1">
            <a:spLocks noGrp="1"/>
          </p:cNvSpPr>
          <p:nvPr>
            <p:ph type="body" idx="1"/>
          </p:nvPr>
        </p:nvSpPr>
        <p:spPr>
          <a:xfrm>
            <a:off x="250825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/>
              <a:t>4</a:t>
            </a: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Функции и методы - </a:t>
            </a:r>
            <a:r>
              <a:rPr lang="en-US" sz="3200" b="0" i="0" u="sng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US" sz="3200" b="1" i="0" u="sng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ascal case</a:t>
            </a:r>
            <a:r>
              <a:rPr lang="en-US" sz="3200" b="0" i="0" u="sng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3200" b="0" i="1" u="none" strike="noStrike" cap="none">
                <a:solidFill>
                  <a:srgbClr val="FFD966"/>
                </a:solidFill>
                <a:latin typeface="Tahoma"/>
                <a:ea typeface="Tahoma"/>
                <a:cs typeface="Tahoma"/>
                <a:sym typeface="Tahoma"/>
              </a:rPr>
              <a:t>void HelloWorld();</a:t>
            </a:r>
            <a:endParaRPr>
              <a:solidFill>
                <a:srgbClr val="FFD9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1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 функции начинается с глагола, указывающего на то, какое действие она выполняет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/>
              <a:t>5</a:t>
            </a: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Константы - </a:t>
            </a: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pascal case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6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Одномерные массивы</a:t>
            </a:r>
            <a:b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(single-dimensional) </a:t>
            </a:r>
            <a:endParaRPr/>
          </a:p>
        </p:txBody>
      </p:sp>
      <p:sp>
        <p:nvSpPr>
          <p:cNvPr id="1236" name="Google Shape;1236;p6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тип[] имя;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тип[] имя = new тип [ размерность ];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тип[] имя = { список инициализаторов };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тип[] имя = new тип [] { список инициализаторов };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тип[] имя = new тип [ размерность ] { список инициализаторов };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6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3" name="Google Shape;1243;p6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44" name="Google Shape;1244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34950"/>
            <a:ext cx="8159750" cy="31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536" y="3797725"/>
            <a:ext cx="5399990" cy="17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7c4dcb0c6e_0_80"/>
          <p:cNvSpPr txBox="1">
            <a:spLocks noGrp="1"/>
          </p:cNvSpPr>
          <p:nvPr>
            <p:ph type="title"/>
          </p:nvPr>
        </p:nvSpPr>
        <p:spPr>
          <a:xfrm>
            <a:off x="1781200" y="24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1C232"/>
                </a:solidFill>
              </a:rPr>
              <a:t>Перебор массивов</a:t>
            </a:r>
            <a:endParaRPr sz="3600" b="1">
              <a:solidFill>
                <a:srgbClr val="F1C232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g27c4dcb0c6e_0_8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3" name="Google Shape;1253;g27c4dcb0c6e_0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3500" y="662450"/>
            <a:ext cx="8904287" cy="138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4" name="Google Shape;1254;g27c4dcb0c6e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052" y="2605600"/>
            <a:ext cx="6749150" cy="25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g27c4dcb0c6e_0_80"/>
          <p:cNvSpPr txBox="1"/>
          <p:nvPr/>
        </p:nvSpPr>
        <p:spPr>
          <a:xfrm>
            <a:off x="1339588" y="2051488"/>
            <a:ext cx="6158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highlight>
                  <a:srgbClr val="43434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solidFill>
                  <a:schemeClr val="lt1"/>
                </a:solidFill>
                <a:highlight>
                  <a:srgbClr val="43434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2400">
                <a:solidFill>
                  <a:schemeClr val="lt1"/>
                </a:solidFill>
                <a:highlight>
                  <a:srgbClr val="43434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более гибкий по сравнению с </a:t>
            </a:r>
            <a:r>
              <a:rPr lang="en-US" sz="2400" b="1">
                <a:solidFill>
                  <a:schemeClr val="lt1"/>
                </a:solidFill>
                <a:highlight>
                  <a:srgbClr val="43434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foreach</a:t>
            </a:r>
            <a:endParaRPr sz="2400">
              <a:solidFill>
                <a:schemeClr val="lt1"/>
              </a:solidFill>
              <a:highlight>
                <a:srgbClr val="43434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6" name="Google Shape;1256;g27c4dcb0c6e_0_80"/>
          <p:cNvSpPr txBox="1"/>
          <p:nvPr/>
        </p:nvSpPr>
        <p:spPr>
          <a:xfrm>
            <a:off x="301625" y="5278450"/>
            <a:ext cx="8722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foreach</a:t>
            </a:r>
            <a:r>
              <a:rPr lang="en-US" sz="2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последовательно извлекает элементы контейнера </a:t>
            </a: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только для </a:t>
            </a:r>
            <a:r>
              <a:rPr lang="en-US" sz="2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чтения</a:t>
            </a: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то в цикле for мы можем перескакивать на несколько элементов вперед в зависимости от приращения счетчика, а также можем </a:t>
            </a:r>
            <a:r>
              <a:rPr lang="en-US" sz="2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изменять элементы</a:t>
            </a:r>
            <a:endParaRPr sz="21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6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ru-RU" dirty="0"/>
              <a:t>Многомерные</a:t>
            </a:r>
            <a:r>
              <a:rPr lang="en-US" sz="44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44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массивы</a:t>
            </a:r>
            <a:r>
              <a:rPr lang="en-US" sz="44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</p:txBody>
      </p:sp>
      <p:sp>
        <p:nvSpPr>
          <p:cNvPr id="1263" name="Google Shape;1263;p65"/>
          <p:cNvSpPr txBox="1">
            <a:spLocks noGrp="1"/>
          </p:cNvSpPr>
          <p:nvPr>
            <p:ph type="body" idx="1"/>
          </p:nvPr>
        </p:nvSpPr>
        <p:spPr>
          <a:xfrm>
            <a:off x="96837" y="1700212"/>
            <a:ext cx="9047162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[,]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;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[,]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new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[ разм_1, разм_2 ];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[,]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{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список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инициализаторов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};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[,]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new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[,] {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список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инициализаторов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};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[,]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new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[ разм_1, разм_2 ] {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список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инициализаторов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}; </a:t>
            </a:r>
            <a:endParaRPr dirty="0"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6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0" name="Google Shape;1270;p66"/>
          <p:cNvSpPr txBox="1">
            <a:spLocks noGrp="1"/>
          </p:cNvSpPr>
          <p:nvPr>
            <p:ph type="body" idx="1"/>
          </p:nvPr>
        </p:nvSpPr>
        <p:spPr>
          <a:xfrm>
            <a:off x="290512" y="1484312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а[1, 4]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b[i, j]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71" name="Google Shape;1271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4375"/>
            <a:ext cx="8950325" cy="192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Google Shape;127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88" y="3949225"/>
            <a:ext cx="8365125" cy="16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27c5487f083_0_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g27c5487f083_0_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endParaRPr/>
          </a:p>
        </p:txBody>
      </p:sp>
      <p:pic>
        <p:nvPicPr>
          <p:cNvPr id="1280" name="Google Shape;1280;g27c5487f08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60" y="137360"/>
            <a:ext cx="7252775" cy="65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1" name="Google Shape;1281;g27c5487f083_0_0"/>
          <p:cNvPicPr preferRelativeResize="0"/>
          <p:nvPr/>
        </p:nvPicPr>
        <p:blipFill rotWithShape="1">
          <a:blip r:embed="rId4">
            <a:alphaModFix/>
          </a:blip>
          <a:srcRect r="7114"/>
          <a:stretch/>
        </p:blipFill>
        <p:spPr>
          <a:xfrm>
            <a:off x="4791950" y="5373625"/>
            <a:ext cx="4445375" cy="13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6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Ступенчатые,зубчатые </a:t>
            </a:r>
            <a:b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jagged массивы </a:t>
            </a:r>
            <a:endParaRPr/>
          </a:p>
        </p:txBody>
      </p:sp>
      <p:sp>
        <p:nvSpPr>
          <p:cNvPr id="1288" name="Google Shape;1288;p6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тип[][] имя; 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89" name="Google Shape;1289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7437"/>
            <a:ext cx="8890000" cy="255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6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6" name="Google Shape;1296;p6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7" name="Google Shape;1297;p68"/>
          <p:cNvSpPr/>
          <p:nvPr/>
        </p:nvSpPr>
        <p:spPr>
          <a:xfrm>
            <a:off x="435349" y="322927"/>
            <a:ext cx="8379804" cy="25545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[][] a = {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[3],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[5],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[4]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x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US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"\t"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b);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98" name="Google Shape;1298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562" y="3429000"/>
            <a:ext cx="6921500" cy="186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27c5487f083_0_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g27c5487f083_0_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6" name="Google Shape;1306;g27c5487f083_0_8"/>
          <p:cNvPicPr preferRelativeResize="0"/>
          <p:nvPr/>
        </p:nvPicPr>
        <p:blipFill rotWithShape="1">
          <a:blip r:embed="rId3">
            <a:alphaModFix/>
          </a:blip>
          <a:srcRect l="3313" t="-4301" r="1203" b="-4311"/>
          <a:stretch/>
        </p:blipFill>
        <p:spPr>
          <a:xfrm>
            <a:off x="-119975" y="1371600"/>
            <a:ext cx="9263974" cy="46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7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1" name="Google Shape;1321;p7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22" name="Google Shape;1322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725" y="265112"/>
            <a:ext cx="8607425" cy="22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3" name="Google Shape;1323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187" y="2571750"/>
            <a:ext cx="8786812" cy="387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Форматирование </a:t>
            </a:r>
            <a:endParaRPr/>
          </a:p>
        </p:txBody>
      </p:sp>
      <p:sp>
        <p:nvSpPr>
          <p:cNvPr id="619" name="Google Shape;619;p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одном файле не объявляется больше одного namespace’а и одного класса (исключение – небольшие вспомогательные private классы);</a:t>
            </a:r>
            <a:b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Фигурные скобки размещаются всегда на отдельной строке;</a:t>
            </a:r>
            <a:b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условии </a:t>
            </a:r>
            <a:r>
              <a:rPr lang="en-US" sz="24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if-else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всегда используются фигурные скобки;</a:t>
            </a:r>
            <a:b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Размер tab’а – 4;</a:t>
            </a:r>
            <a:endParaRPr/>
          </a:p>
          <a:p>
            <a:pPr marL="342900" marR="0" lvl="0" indent="-2209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7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0" name="Google Shape;1330;p7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31" name="Google Shape;1331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2" y="571500"/>
            <a:ext cx="86868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72"/>
          <p:cNvSpPr txBox="1">
            <a:spLocks noGrp="1"/>
          </p:cNvSpPr>
          <p:nvPr>
            <p:ph type="body" idx="1"/>
          </p:nvPr>
        </p:nvSpPr>
        <p:spPr>
          <a:xfrm>
            <a:off x="274637" y="476250"/>
            <a:ext cx="854075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1" i="1" u="sng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Цикл</a:t>
            </a:r>
            <a:r>
              <a:rPr lang="en-US" sz="3200" b="1" i="1" u="sng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foreach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цикл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работает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только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чтение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запись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элементов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наполнять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3200" b="1" i="1" u="sng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sng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8" name="Google Shape;1348;p72"/>
          <p:cNvSpPr txBox="1"/>
          <p:nvPr/>
        </p:nvSpPr>
        <p:spPr>
          <a:xfrm>
            <a:off x="336550" y="3924300"/>
            <a:ext cx="461168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lang="en-US" sz="1800" b="0" i="0" u="none" dirty="0" err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Д.б</a:t>
            </a:r>
            <a:r>
              <a:rPr lang="en-US" sz="1800" b="0" i="0" u="none" dirty="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. </a:t>
            </a:r>
            <a:r>
              <a:rPr lang="ru-RU" sz="1800" b="0" i="0" u="none" dirty="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реализация</a:t>
            </a:r>
            <a:r>
              <a:rPr lang="en-US" sz="1800" b="0" i="0" u="none" dirty="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интерфейса</a:t>
            </a:r>
            <a:r>
              <a:rPr lang="en-US" sz="1800" b="0" i="0" u="none" dirty="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IEnumerable</a:t>
            </a:r>
            <a:endParaRPr dirty="0"/>
          </a:p>
        </p:txBody>
      </p:sp>
      <p:sp>
        <p:nvSpPr>
          <p:cNvPr id="1349" name="Google Shape;1349;p72"/>
          <p:cNvSpPr/>
          <p:nvPr/>
        </p:nvSpPr>
        <p:spPr>
          <a:xfrm>
            <a:off x="263524" y="1259655"/>
            <a:ext cx="8280920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тип_иден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название_иден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24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контейнер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{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операторы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4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0" name="Google Shape;1350;p72"/>
          <p:cNvSpPr txBox="1"/>
          <p:nvPr/>
        </p:nvSpPr>
        <p:spPr>
          <a:xfrm>
            <a:off x="4254500" y="347662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Цикл foreach предназначен для перебора элементов в контейнерах, в том числе в массивах.</a:t>
            </a:r>
            <a:endParaRPr/>
          </a:p>
        </p:txBody>
      </p:sp>
      <p:sp>
        <p:nvSpPr>
          <p:cNvPr id="1351" name="Google Shape;1351;p72"/>
          <p:cNvSpPr txBox="1"/>
          <p:nvPr/>
        </p:nvSpPr>
        <p:spPr>
          <a:xfrm>
            <a:off x="638175" y="4729162"/>
            <a:ext cx="7813675" cy="1477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numbers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1, 2, 3, 4, 5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numbers)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8" name="Google Shape;1358;p73"/>
          <p:cNvSpPr txBox="1">
            <a:spLocks noGrp="1"/>
          </p:cNvSpPr>
          <p:nvPr>
            <p:ph type="body" idx="1"/>
          </p:nvPr>
        </p:nvSpPr>
        <p:spPr>
          <a:xfrm>
            <a:off x="285750" y="2857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9" name="Google Shape;1359;p73"/>
          <p:cNvSpPr/>
          <p:nvPr/>
        </p:nvSpPr>
        <p:spPr>
          <a:xfrm>
            <a:off x="285750" y="620688"/>
            <a:ext cx="8718996" cy="5355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collection 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{ </a:t>
            </a:r>
            <a:r>
              <a:rPr lang="en-US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"1-й элемент"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"2-й элемент"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"3-й элемент"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//Последовательно выводим в консоль элементы массива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element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collection)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.WriteLine(element);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//Цикл for, выполняющий аналогичные действия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0; i &lt; collection.Length; ++i)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.WriteLine(collection[i]);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7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6" name="Google Shape;1366;p74"/>
          <p:cNvSpPr txBox="1">
            <a:spLocks noGrp="1"/>
          </p:cNvSpPr>
          <p:nvPr>
            <p:ph type="body" idx="1"/>
          </p:nvPr>
        </p:nvSpPr>
        <p:spPr>
          <a:xfrm>
            <a:off x="219075" y="17002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7" name="Google Shape;1367;p74"/>
          <p:cNvSpPr txBox="1"/>
          <p:nvPr/>
        </p:nvSpPr>
        <p:spPr>
          <a:xfrm>
            <a:off x="233362" y="312737"/>
            <a:ext cx="8677275" cy="4246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[][] numbers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[3][];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numbers[0]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1, 2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numbers[1]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1, 2, 3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numbers[2]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1, 2, 3, 4, 5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row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numbers)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number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row)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{number}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\t"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27c5487f083_0_53"/>
          <p:cNvSpPr txBox="1">
            <a:spLocks noGrp="1"/>
          </p:cNvSpPr>
          <p:nvPr>
            <p:ph type="title"/>
          </p:nvPr>
        </p:nvSpPr>
        <p:spPr>
          <a:xfrm>
            <a:off x="601662" y="-227012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Кортежи</a:t>
            </a:r>
            <a:endParaRPr/>
          </a:p>
        </p:txBody>
      </p:sp>
      <p:sp>
        <p:nvSpPr>
          <p:cNvPr id="1374" name="Google Shape;1374;g27c5487f083_0_5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NuGet</a:t>
            </a:r>
            <a:r>
              <a:rPr lang="en-US"/>
              <a:t> менеджер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пакетов</a:t>
            </a:r>
            <a:endParaRPr/>
          </a:p>
        </p:txBody>
      </p:sp>
      <p:pic>
        <p:nvPicPr>
          <p:cNvPr id="1375" name="Google Shape;1375;g27c5487f083_0_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150" y="2124075"/>
            <a:ext cx="8267700" cy="47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g27c5487f083_0_53"/>
          <p:cNvSpPr txBox="1"/>
          <p:nvPr/>
        </p:nvSpPr>
        <p:spPr>
          <a:xfrm>
            <a:off x="301625" y="681037"/>
            <a:ext cx="8086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Кортежи (tuple)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 комбинируют объекты различных типов (от одного до восьми).   Типы и выражения </a:t>
            </a:r>
            <a:endParaRPr/>
          </a:p>
        </p:txBody>
      </p:sp>
      <p:sp>
        <p:nvSpPr>
          <p:cNvPr id="1377" name="Google Shape;1377;g27c5487f083_0_53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7F7FA"/>
                </a:highlight>
              </a:rPr>
              <a:t>менеджер пакетов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7c5487f083_0_3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g27c5487f083_0_3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5" name="Google Shape;1385;g27c5487f083_0_35"/>
          <p:cNvPicPr preferRelativeResize="0"/>
          <p:nvPr/>
        </p:nvPicPr>
        <p:blipFill rotWithShape="1">
          <a:blip r:embed="rId3">
            <a:alphaModFix/>
          </a:blip>
          <a:srcRect l="4000" r="-4000"/>
          <a:stretch/>
        </p:blipFill>
        <p:spPr>
          <a:xfrm>
            <a:off x="301628" y="-288825"/>
            <a:ext cx="6497300" cy="74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g27c5487f083_0_35"/>
          <p:cNvSpPr txBox="1"/>
          <p:nvPr/>
        </p:nvSpPr>
        <p:spPr>
          <a:xfrm>
            <a:off x="5058525" y="1600200"/>
            <a:ext cx="41853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highlight>
                  <a:srgbClr val="171717"/>
                </a:highlight>
                <a:latin typeface="Tahoma"/>
                <a:ea typeface="Tahoma"/>
                <a:cs typeface="Tahoma"/>
                <a:sym typeface="Tahoma"/>
              </a:rPr>
              <a:t>нажмем правой кнопкой на название проекта и в контекстном меню выберем </a:t>
            </a:r>
            <a:r>
              <a:rPr lang="en-US" sz="2200" b="1">
                <a:solidFill>
                  <a:schemeClr val="lt1"/>
                </a:solidFill>
                <a:highlight>
                  <a:srgbClr val="171717"/>
                </a:highlight>
                <a:latin typeface="Tahoma"/>
                <a:ea typeface="Tahoma"/>
                <a:cs typeface="Tahoma"/>
                <a:sym typeface="Tahoma"/>
              </a:rPr>
              <a:t>Manage NuGet Packages...</a:t>
            </a:r>
            <a:endParaRPr sz="2400">
              <a:solidFill>
                <a:schemeClr val="lt1"/>
              </a:solidFill>
              <a:highlight>
                <a:srgbClr val="171717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76"/>
          <p:cNvSpPr txBox="1">
            <a:spLocks noGrp="1"/>
          </p:cNvSpPr>
          <p:nvPr>
            <p:ph type="body" idx="1"/>
          </p:nvPr>
        </p:nvSpPr>
        <p:spPr>
          <a:xfrm>
            <a:off x="179387" y="4762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C# 7.0 tuple литералы 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4" name="Google Shape;1404;p76"/>
          <p:cNvSpPr txBox="1"/>
          <p:nvPr/>
        </p:nvSpPr>
        <p:spPr>
          <a:xfrm>
            <a:off x="179387" y="942975"/>
            <a:ext cx="9161462" cy="4524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ValueTuple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student = (</a:t>
            </a:r>
            <a:r>
              <a:rPr lang="en-US" sz="24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"Olga"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19);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4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namesAndAge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-US" sz="24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Olga"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Krol</a:t>
            </a:r>
            <a:r>
              <a:rPr lang="en-US" sz="18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22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student.GetType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().Name);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namesAndAge.GetType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().Name);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 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{student}</a:t>
            </a:r>
            <a:r>
              <a:rPr lang="en-US" sz="24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 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namesAndAge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</p:txBody>
      </p:sp>
      <p:pic>
        <p:nvPicPr>
          <p:cNvPr id="1405" name="Google Shape;1405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6825" y="5391150"/>
            <a:ext cx="3535362" cy="14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77"/>
          <p:cNvSpPr txBox="1">
            <a:spLocks noGrp="1"/>
          </p:cNvSpPr>
          <p:nvPr>
            <p:ph type="body" idx="1"/>
          </p:nvPr>
        </p:nvSpPr>
        <p:spPr>
          <a:xfrm>
            <a:off x="323850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C# 7.0 именование элементов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Именование при объявлении</a:t>
            </a:r>
            <a:endParaRPr/>
          </a:p>
        </p:txBody>
      </p:sp>
      <p:sp>
        <p:nvSpPr>
          <p:cNvPr id="1412" name="Google Shape;1412;p77"/>
          <p:cNvSpPr txBox="1"/>
          <p:nvPr/>
        </p:nvSpPr>
        <p:spPr>
          <a:xfrm>
            <a:off x="287337" y="1268412"/>
            <a:ext cx="8856662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names = (first: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"Никита"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second: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"Грицевич"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firstName = names.first;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= names.second;</a:t>
            </a:r>
            <a:endParaRPr/>
          </a:p>
        </p:txBody>
      </p:sp>
      <p:sp>
        <p:nvSpPr>
          <p:cNvPr id="1413" name="Google Shape;1413;p77"/>
          <p:cNvSpPr txBox="1"/>
          <p:nvPr/>
        </p:nvSpPr>
        <p:spPr>
          <a:xfrm>
            <a:off x="287337" y="3303587"/>
            <a:ext cx="8316912" cy="830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first,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second) names2 =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(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"Никита"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"Крицевич"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7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0" name="Google Shape;1420;p78"/>
          <p:cNvSpPr txBox="1">
            <a:spLocks noGrp="1"/>
          </p:cNvSpPr>
          <p:nvPr>
            <p:ph type="body" idx="1"/>
          </p:nvPr>
        </p:nvSpPr>
        <p:spPr>
          <a:xfrm>
            <a:off x="334962" y="800100"/>
            <a:ext cx="8540750" cy="727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rgbClr val="2D2E36"/>
                </a:solidFill>
                <a:latin typeface="Inconsolata"/>
                <a:ea typeface="Inconsolata"/>
                <a:cs typeface="Inconsolata"/>
                <a:sym typeface="Inconsolata"/>
              </a:rPr>
              <a:t>Tuple&lt;T1,T2,T3,T4,T5,T6,T7,TRest&gt;</a:t>
            </a:r>
            <a:endParaRPr sz="32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1" name="Google Shape;1421;p78"/>
          <p:cNvSpPr/>
          <p:nvPr/>
        </p:nvSpPr>
        <p:spPr>
          <a:xfrm>
            <a:off x="67817" y="1669367"/>
            <a:ext cx="9073008" cy="53245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CreateCortage(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len  = name.Length;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lang="en-US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"My first name is"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 = 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)(name[0]);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.Create&lt;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&gt;(len, s, ch);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someTuple = CreateCortage(</a:t>
            </a:r>
            <a:r>
              <a:rPr lang="en-US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"Anna"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.WriteLine(someTuple.Item1.ToString(), 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someTuple.Item2, someTuple.Item3);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someTuple2 =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.Create&lt;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 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 (12, someTuple);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22" name="Google Shape;1422;p78"/>
          <p:cNvCxnSpPr/>
          <p:nvPr/>
        </p:nvCxnSpPr>
        <p:spPr>
          <a:xfrm>
            <a:off x="2843212" y="3573462"/>
            <a:ext cx="15843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23" name="Google Shape;1423;p78"/>
          <p:cNvCxnSpPr/>
          <p:nvPr/>
        </p:nvCxnSpPr>
        <p:spPr>
          <a:xfrm>
            <a:off x="3784600" y="5661025"/>
            <a:ext cx="453707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24" name="Google Shape;1424;p78"/>
          <p:cNvSpPr txBox="1"/>
          <p:nvPr/>
        </p:nvSpPr>
        <p:spPr>
          <a:xfrm>
            <a:off x="10188575" y="114300"/>
            <a:ext cx="1268412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lang="en-US" sz="20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C# 6</a:t>
            </a:r>
            <a:endParaRPr/>
          </a:p>
        </p:txBody>
      </p:sp>
      <p:sp>
        <p:nvSpPr>
          <p:cNvPr id="1425" name="Google Shape;1425;p78"/>
          <p:cNvSpPr txBox="1"/>
          <p:nvPr/>
        </p:nvSpPr>
        <p:spPr>
          <a:xfrm>
            <a:off x="5313362" y="3789362"/>
            <a:ext cx="3827462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(по умолчанию они называются Item1, Item2)</a:t>
            </a:r>
            <a:endParaRPr/>
          </a:p>
        </p:txBody>
      </p:sp>
      <p:cxnSp>
        <p:nvCxnSpPr>
          <p:cNvPr id="1426" name="Google Shape;1426;p78"/>
          <p:cNvCxnSpPr/>
          <p:nvPr/>
        </p:nvCxnSpPr>
        <p:spPr>
          <a:xfrm flipH="1">
            <a:off x="8027987" y="4508500"/>
            <a:ext cx="144462" cy="7905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79"/>
          <p:cNvSpPr txBox="1">
            <a:spLocks noGrp="1"/>
          </p:cNvSpPr>
          <p:nvPr>
            <p:ph type="body" idx="1"/>
          </p:nvPr>
        </p:nvSpPr>
        <p:spPr>
          <a:xfrm>
            <a:off x="179387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Свойства: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создается один раз и остается неименным (все свойства доступны только для чтения)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позволяют использовать методы CompareTo, Equals, GetHashCode и ToString, свойство Size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реализуют интерфейсы IStructuralEquatable, IStructuralComparable и IComparable (можно сравнивать)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6" name="Google Shape;626;p6"/>
          <p:cNvSpPr txBox="1">
            <a:spLocks noGrp="1"/>
          </p:cNvSpPr>
          <p:nvPr>
            <p:ph type="body" idx="1"/>
          </p:nvPr>
        </p:nvSpPr>
        <p:spPr>
          <a:xfrm>
            <a:off x="179387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Использование строк длиннее 100 символов не желательно. При необходимости инструкция переносится на другую строку. При переносе части кода на другую строку вторая и последующая строки сдвигаются вправо на один символ табуляции;</a:t>
            </a:r>
            <a:b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Каждая переменная объявляется на отдельной строке;</a:t>
            </a:r>
            <a:b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Все подключения </a:t>
            </a:r>
            <a:r>
              <a:rPr lang="en-US" sz="24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namespace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’ов (</a:t>
            </a:r>
            <a:r>
              <a:rPr lang="en-US" sz="24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using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размещаются в начале файла</a:t>
            </a:r>
            <a:endParaRPr/>
          </a:p>
          <a:p>
            <a:pPr marL="342900" marR="0" lvl="0" indent="-2209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Функции, поля и свойства группируются внутри класса по своему назначению. Такие группы объединяются в регионы;</a:t>
            </a:r>
            <a:endParaRPr/>
          </a:p>
          <a:p>
            <a:pPr marL="342900" marR="0" lvl="0" indent="-25145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51459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81"/>
          <p:cNvSpPr txBox="1">
            <a:spLocks noGrp="1"/>
          </p:cNvSpPr>
          <p:nvPr>
            <p:ph type="body" idx="1"/>
          </p:nvPr>
        </p:nvSpPr>
        <p:spPr>
          <a:xfrm>
            <a:off x="271462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 дать данным имена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Обращение по имени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Распаковка кортежей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0" name="Google Shape;1460;p81"/>
          <p:cNvSpPr/>
          <p:nvPr/>
        </p:nvSpPr>
        <p:spPr>
          <a:xfrm>
            <a:off x="32048" y="3907825"/>
            <a:ext cx="7848872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iGetIt = CreateCortage(name);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US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"получено {iGetIt.fullName}"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1" name="Google Shape;1461;p81"/>
          <p:cNvSpPr/>
          <p:nvPr/>
        </p:nvSpPr>
        <p:spPr>
          <a:xfrm>
            <a:off x="271463" y="929145"/>
            <a:ext cx="8928992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length,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fullName,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firstLetter) CreateCortage(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      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2" name="Google Shape;1462;p81"/>
          <p:cNvSpPr/>
          <p:nvPr/>
        </p:nvSpPr>
        <p:spPr>
          <a:xfrm>
            <a:off x="271807" y="2659055"/>
            <a:ext cx="5311069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(f:len, s:s, t:ch);</a:t>
            </a:r>
            <a:endParaRPr/>
          </a:p>
        </p:txBody>
      </p:sp>
      <p:sp>
        <p:nvSpPr>
          <p:cNvPr id="1463" name="Google Shape;1463;p81"/>
          <p:cNvSpPr txBox="1"/>
          <p:nvPr/>
        </p:nvSpPr>
        <p:spPr>
          <a:xfrm>
            <a:off x="1908175" y="2160587"/>
            <a:ext cx="1233487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 так</a:t>
            </a:r>
            <a:endParaRPr/>
          </a:p>
        </p:txBody>
      </p:sp>
      <p:cxnSp>
        <p:nvCxnSpPr>
          <p:cNvPr id="1464" name="Google Shape;1464;p81"/>
          <p:cNvCxnSpPr/>
          <p:nvPr/>
        </p:nvCxnSpPr>
        <p:spPr>
          <a:xfrm>
            <a:off x="4365625" y="4868862"/>
            <a:ext cx="252095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65" name="Google Shape;1465;p81"/>
          <p:cNvSpPr/>
          <p:nvPr/>
        </p:nvSpPr>
        <p:spPr>
          <a:xfrm>
            <a:off x="271463" y="5615825"/>
            <a:ext cx="887253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(one, two, three) = CreateCortage(name);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8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C# 7 </a:t>
            </a:r>
            <a:endParaRPr/>
          </a:p>
        </p:txBody>
      </p:sp>
      <p:sp>
        <p:nvSpPr>
          <p:cNvPr id="1472" name="Google Shape;1472;p82"/>
          <p:cNvSpPr txBox="1">
            <a:spLocks noGrp="1"/>
          </p:cNvSpPr>
          <p:nvPr>
            <p:ph type="body" idx="1"/>
          </p:nvPr>
        </p:nvSpPr>
        <p:spPr>
          <a:xfrm>
            <a:off x="301625" y="9080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Локальные функции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вспомогательная функция - внутри метода, в котором вызывается</a:t>
            </a:r>
            <a:endParaRPr/>
          </a:p>
        </p:txBody>
      </p:sp>
      <p:sp>
        <p:nvSpPr>
          <p:cNvPr id="1473" name="Google Shape;1473;p82"/>
          <p:cNvSpPr/>
          <p:nvPr/>
        </p:nvSpPr>
        <p:spPr>
          <a:xfrm>
            <a:off x="467544" y="2564904"/>
            <a:ext cx="7488832" cy="4154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Method(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LocFun(x).current;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LocFun(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 == 0)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 = LocFun(i - 1);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p+1;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4" name="Google Shape;1474;p82"/>
          <p:cNvSpPr txBox="1"/>
          <p:nvPr/>
        </p:nvSpPr>
        <p:spPr>
          <a:xfrm>
            <a:off x="3924300" y="5934075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Аргументы внешнего метода и его локальные переменные доступны для локальной функции</a:t>
            </a:r>
            <a:endParaRPr/>
          </a:p>
        </p:txBody>
      </p:sp>
      <p:cxnSp>
        <p:nvCxnSpPr>
          <p:cNvPr id="1475" name="Google Shape;1475;p82"/>
          <p:cNvCxnSpPr/>
          <p:nvPr/>
        </p:nvCxnSpPr>
        <p:spPr>
          <a:xfrm>
            <a:off x="3924300" y="3789362"/>
            <a:ext cx="3024187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элементы, в которых можно объявлять и из которых можно вызывать локальные функции</a:t>
            </a:r>
            <a:endParaRPr/>
          </a:p>
        </p:txBody>
      </p:sp>
      <p:sp>
        <p:nvSpPr>
          <p:cNvPr id="1482" name="Google Shape;1482;p83"/>
          <p:cNvSpPr txBox="1">
            <a:spLocks noGrp="1"/>
          </p:cNvSpPr>
          <p:nvPr>
            <p:ph type="body" idx="1"/>
          </p:nvPr>
        </p:nvSpPr>
        <p:spPr>
          <a:xfrm>
            <a:off x="254000" y="19161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Методы, в частности методы итератора и асинхронные методы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 доступа свойств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 доступа событий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Анонимные методы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Лямбда-выражения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 завершения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Другие локальные функции</a:t>
            </a: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8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Модификаторы для локальной функции</a:t>
            </a:r>
            <a:endParaRPr/>
          </a:p>
        </p:txBody>
      </p:sp>
      <p:sp>
        <p:nvSpPr>
          <p:cNvPr id="1489" name="Google Shape;1489;p8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0" name="Google Shape;1490;p84"/>
          <p:cNvSpPr txBox="1"/>
          <p:nvPr/>
        </p:nvSpPr>
        <p:spPr>
          <a:xfrm>
            <a:off x="301625" y="1600200"/>
            <a:ext cx="8243887" cy="5561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80900" tIns="101550" rIns="0" bIns="101550" anchor="ctr" anchorCtr="0">
            <a:sp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A3FF"/>
              </a:buClr>
              <a:buSzPts val="3600"/>
              <a:buFont typeface="Tahoma"/>
              <a:buChar char="•"/>
            </a:pPr>
            <a:r>
              <a:rPr lang="en-US" sz="3600" b="0" i="0" u="sng">
                <a:solidFill>
                  <a:srgbClr val="C2A3FF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async</a:t>
            </a:r>
            <a:endParaRPr sz="4800" b="0" i="0" u="none">
              <a:solidFill>
                <a:srgbClr val="C2A3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A3FF"/>
              </a:buClr>
              <a:buSzPts val="3600"/>
              <a:buFont typeface="Tahoma"/>
              <a:buChar char="•"/>
            </a:pPr>
            <a:r>
              <a:rPr lang="en-US" sz="3600" b="0" i="0" u="sng">
                <a:solidFill>
                  <a:srgbClr val="C2A3FF"/>
                </a:solid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unsafe</a:t>
            </a:r>
            <a:endParaRPr sz="4800" b="0" i="0" u="none">
              <a:solidFill>
                <a:srgbClr val="C2A3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A3FF"/>
              </a:buClr>
              <a:buSzPts val="3600"/>
              <a:buFont typeface="Tahoma"/>
              <a:buChar char="•"/>
            </a:pPr>
            <a:r>
              <a:rPr lang="en-US" sz="3600" b="0" i="0" u="sng">
                <a:solidFill>
                  <a:srgbClr val="C2A3FF"/>
                </a:solidFill>
                <a:latin typeface="Tahoma"/>
                <a:ea typeface="Tahoma"/>
                <a:cs typeface="Tahoma"/>
                <a:sym typeface="Tahom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static</a:t>
            </a:r>
            <a:r>
              <a:rPr lang="en-US" sz="2800" b="0" i="0" u="none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2800" b="0" i="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(в C#</a:t>
            </a:r>
            <a:r>
              <a:rPr lang="en-US" sz="2800" b="0" i="0" u="none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2800" b="0" i="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8.0 и более поздних версий). Статическая локальная функция не может сохранять локальные переменные или состояние экземпляра.</a:t>
            </a:r>
            <a:endParaRPr/>
          </a:p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200"/>
              <a:buFont typeface="Tahoma"/>
              <a:buChar char="•"/>
            </a:pPr>
            <a:r>
              <a:rPr lang="en-US" sz="3200" b="0" i="0" u="sng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extern</a:t>
            </a:r>
            <a:r>
              <a:rPr lang="en-US" sz="4400" b="0" i="0" u="none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2800" b="0" i="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(в C#</a:t>
            </a:r>
            <a:r>
              <a:rPr lang="en-US" sz="2800" b="0" i="0" u="none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2800" b="0" i="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9.0 и более поздних версий). Внешней локальной функцией должна быть</a:t>
            </a:r>
            <a:r>
              <a:rPr lang="en-US" sz="2800" b="0" i="0" u="none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-US" sz="4400" b="0" i="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2800" b="0" i="0" u="non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8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Index  c#8</a:t>
            </a:r>
            <a:endParaRPr/>
          </a:p>
        </p:txBody>
      </p:sp>
      <p:sp>
        <p:nvSpPr>
          <p:cNvPr id="1497" name="Google Shape;1497;p85"/>
          <p:cNvSpPr txBox="1">
            <a:spLocks noGrp="1"/>
          </p:cNvSpPr>
          <p:nvPr>
            <p:ph type="body" idx="1"/>
          </p:nvPr>
        </p:nvSpPr>
        <p:spPr>
          <a:xfrm>
            <a:off x="276225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Новый тип С#8</a:t>
            </a:r>
            <a:endParaRPr/>
          </a:p>
        </p:txBody>
      </p:sp>
      <p:sp>
        <p:nvSpPr>
          <p:cNvPr id="1498" name="Google Shape;1498;p85"/>
          <p:cNvSpPr txBox="1"/>
          <p:nvPr/>
        </p:nvSpPr>
        <p:spPr>
          <a:xfrm>
            <a:off x="-1836737" y="1700212"/>
            <a:ext cx="10980737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Index i = 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number = i.Value;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Console.WriteLine(i +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i.IsFromEnd);</a:t>
            </a: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//2 False</a:t>
            </a:r>
            <a:endParaRPr/>
          </a:p>
        </p:txBody>
      </p:sp>
      <p:sp>
        <p:nvSpPr>
          <p:cNvPr id="1499" name="Google Shape;1499;p85"/>
          <p:cNvSpPr txBox="1"/>
          <p:nvPr/>
        </p:nvSpPr>
        <p:spPr>
          <a:xfrm>
            <a:off x="3235325" y="2205037"/>
            <a:ext cx="4048125" cy="36988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сколько элементов нужно отсчитать</a:t>
            </a:r>
            <a:endParaRPr/>
          </a:p>
        </p:txBody>
      </p:sp>
      <p:cxnSp>
        <p:nvCxnSpPr>
          <p:cNvPr id="1500" name="Google Shape;1500;p85"/>
          <p:cNvCxnSpPr/>
          <p:nvPr/>
        </p:nvCxnSpPr>
        <p:spPr>
          <a:xfrm flipH="1">
            <a:off x="2987675" y="2565400"/>
            <a:ext cx="666750" cy="2889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501" name="Google Shape;1501;p85"/>
          <p:cNvSpPr txBox="1"/>
          <p:nvPr/>
        </p:nvSpPr>
        <p:spPr>
          <a:xfrm>
            <a:off x="2987675" y="4287837"/>
            <a:ext cx="4572000" cy="92233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булевое значение, показывающее, нужно ли отсчитывать от </a:t>
            </a:r>
            <a:r>
              <a:rPr lang="en-US" sz="1800" b="0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конца</a:t>
            </a: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коллекции а не от начала</a:t>
            </a:r>
            <a:endParaRPr/>
          </a:p>
        </p:txBody>
      </p:sp>
      <p:cxnSp>
        <p:nvCxnSpPr>
          <p:cNvPr id="1502" name="Google Shape;1502;p85"/>
          <p:cNvCxnSpPr/>
          <p:nvPr/>
        </p:nvCxnSpPr>
        <p:spPr>
          <a:xfrm rot="10800000" flipH="1">
            <a:off x="5259387" y="3856037"/>
            <a:ext cx="479425" cy="4746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503" name="Google Shape;1503;p85"/>
          <p:cNvSpPr txBox="1"/>
          <p:nvPr/>
        </p:nvSpPr>
        <p:spPr>
          <a:xfrm>
            <a:off x="-1044575" y="5311775"/>
            <a:ext cx="7632700" cy="12001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Index j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Index(1,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index = ^1;</a:t>
            </a:r>
            <a:endParaRPr/>
          </a:p>
        </p:txBody>
      </p:sp>
      <p:sp>
        <p:nvSpPr>
          <p:cNvPr id="1504" name="Google Shape;1504;p85"/>
          <p:cNvSpPr txBox="1"/>
          <p:nvPr/>
        </p:nvSpPr>
        <p:spPr>
          <a:xfrm>
            <a:off x="3963987" y="6327775"/>
            <a:ext cx="3548062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берет первый элемент с  конца</a:t>
            </a:r>
            <a:endParaRPr/>
          </a:p>
        </p:txBody>
      </p:sp>
      <p:cxnSp>
        <p:nvCxnSpPr>
          <p:cNvPr id="1505" name="Google Shape;1505;p85"/>
          <p:cNvCxnSpPr/>
          <p:nvPr/>
        </p:nvCxnSpPr>
        <p:spPr>
          <a:xfrm rot="10800000">
            <a:off x="3654425" y="6138862"/>
            <a:ext cx="125412" cy="2365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8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2" name="Google Shape;1512;p8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3" name="Google Shape;1513;p86"/>
          <p:cNvSpPr txBox="1"/>
          <p:nvPr/>
        </p:nvSpPr>
        <p:spPr>
          <a:xfrm>
            <a:off x="-1331912" y="404812"/>
            <a:ext cx="10917237" cy="378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Index j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Index(1,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index = ^1;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collection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1, 2, 3, 4, 5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collection[index] = 0; </a:t>
            </a: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1, 2, 3, 4,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collection)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Console.WriteLine(a);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8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Range C#8</a:t>
            </a:r>
            <a:endParaRPr/>
          </a:p>
        </p:txBody>
      </p:sp>
      <p:sp>
        <p:nvSpPr>
          <p:cNvPr id="1520" name="Google Shape;1520;p87"/>
          <p:cNvSpPr txBox="1">
            <a:spLocks noGrp="1"/>
          </p:cNvSpPr>
          <p:nvPr>
            <p:ph type="body" idx="1"/>
          </p:nvPr>
        </p:nvSpPr>
        <p:spPr>
          <a:xfrm>
            <a:off x="301625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Линейный направленный по возрастанию диапазон индексов с шагом 1</a:t>
            </a:r>
            <a:endParaRPr/>
          </a:p>
        </p:txBody>
      </p:sp>
      <p:sp>
        <p:nvSpPr>
          <p:cNvPr id="1521" name="Google Shape;1521;p87"/>
          <p:cNvSpPr txBox="1"/>
          <p:nvPr/>
        </p:nvSpPr>
        <p:spPr>
          <a:xfrm>
            <a:off x="-973137" y="2349500"/>
            <a:ext cx="10458450" cy="286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i1 = 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i2 = 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= i1..i2;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Range(i1, i2)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= i1..;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Range(i1, new Index(0, true));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 = ..i2;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Range(new Index(0, false), i2)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Range e = ..;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весь диапазон, от первого и до последнего элемента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5127</Words>
  <Application>Microsoft Office PowerPoint</Application>
  <PresentationFormat>Экран (4:3)</PresentationFormat>
  <Paragraphs>1008</Paragraphs>
  <Slides>96</Slides>
  <Notes>96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96</vt:i4>
      </vt:variant>
    </vt:vector>
  </HeadingPairs>
  <TitlesOfParts>
    <vt:vector size="111" baseType="lpstr">
      <vt:lpstr>Noto Sans Symbols</vt:lpstr>
      <vt:lpstr>Calibri</vt:lpstr>
      <vt:lpstr>Arial</vt:lpstr>
      <vt:lpstr>Quattrocento Sans</vt:lpstr>
      <vt:lpstr>Inconsolata</vt:lpstr>
      <vt:lpstr>Times New Roman</vt:lpstr>
      <vt:lpstr>Montserrat</vt:lpstr>
      <vt:lpstr>Tahoma</vt:lpstr>
      <vt:lpstr>Consolas</vt:lpstr>
      <vt:lpstr>Verdana</vt:lpstr>
      <vt:lpstr>Cambria</vt:lpstr>
      <vt:lpstr>Courier New</vt:lpstr>
      <vt:lpstr>1_Compass</vt:lpstr>
      <vt:lpstr>Compass</vt:lpstr>
      <vt:lpstr>2_Compass</vt:lpstr>
      <vt:lpstr>Основы С#</vt:lpstr>
      <vt:lpstr>Code convention Станда́рт оформле́ния ко́да</vt:lpstr>
      <vt:lpstr>Code convention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Форматирование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Синтаксис C#</vt:lpstr>
      <vt:lpstr>Класс Console.  Консольный ввод/вывод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CLR поддерживает две разновидности типов:   ссылочные (reference types)  значимые (value types).</vt:lpstr>
      <vt:lpstr>Презентация PowerPoint</vt:lpstr>
      <vt:lpstr>Презентация PowerPoint</vt:lpstr>
      <vt:lpstr>Презентация PowerPoint</vt:lpstr>
      <vt:lpstr>Презентация PowerPoint</vt:lpstr>
      <vt:lpstr>Упаковка и распаковка значимых типов</vt:lpstr>
      <vt:lpstr>Упаковка и распаковка значимых типов</vt:lpstr>
      <vt:lpstr>Презентация PowerPoint</vt:lpstr>
      <vt:lpstr>Презентация PowerPoint</vt:lpstr>
      <vt:lpstr>Презентация PowerPoint</vt:lpstr>
      <vt:lpstr>Презентация PowerPoint</vt:lpstr>
      <vt:lpstr>Работает ли данный код?</vt:lpstr>
      <vt:lpstr>Презентация PowerPoint</vt:lpstr>
      <vt:lpstr>Сравнение типов </vt:lpstr>
      <vt:lpstr>Презентация PowerPoint</vt:lpstr>
      <vt:lpstr>Презентация PowerPoint</vt:lpstr>
      <vt:lpstr>Локальная переменная по ссылке</vt:lpstr>
      <vt:lpstr>Тип данных dynamic</vt:lpstr>
      <vt:lpstr>Презентация PowerPoint</vt:lpstr>
      <vt:lpstr>Презентация PowerPoint</vt:lpstr>
      <vt:lpstr>Презентация PowerPoint</vt:lpstr>
      <vt:lpstr>Презентация PowerPoint</vt:lpstr>
      <vt:lpstr>типы Nullable</vt:lpstr>
      <vt:lpstr>структура Nullable&lt;T&gt; имеет два свойства:</vt:lpstr>
      <vt:lpstr>Презентация PowerPoint</vt:lpstr>
      <vt:lpstr>Целые числа собственного размера C#9 </vt:lpstr>
      <vt:lpstr>Строки string </vt:lpstr>
      <vt:lpstr>Операции для строк</vt:lpstr>
      <vt:lpstr>Презентация PowerPoint</vt:lpstr>
      <vt:lpstr>Некоторые элементы класса System.String </vt:lpstr>
      <vt:lpstr>Презентация PowerPoint</vt:lpstr>
      <vt:lpstr>Презентация PowerPoint</vt:lpstr>
      <vt:lpstr>Презентация PowerPoint</vt:lpstr>
      <vt:lpstr>Пустые строки и строки null</vt:lpstr>
      <vt:lpstr>Форматированный вывод. Метод String.Format</vt:lpstr>
      <vt:lpstr>Презентация PowerPoint</vt:lpstr>
      <vt:lpstr>Презентация PowerPoint</vt:lpstr>
      <vt:lpstr>Класс StringBuilder </vt:lpstr>
      <vt:lpstr>Класс StringBuilder </vt:lpstr>
      <vt:lpstr>Основные элементы класса System.Text.StringBuilder </vt:lpstr>
      <vt:lpstr>Презентация PowerPoint</vt:lpstr>
      <vt:lpstr>Массив </vt:lpstr>
      <vt:lpstr>Одномерные массивы (single-dimensional) </vt:lpstr>
      <vt:lpstr>Презентация PowerPoint</vt:lpstr>
      <vt:lpstr>Перебор массивов </vt:lpstr>
      <vt:lpstr>Многомерные массивы </vt:lpstr>
      <vt:lpstr>Презентация PowerPoint</vt:lpstr>
      <vt:lpstr>Презентация PowerPoint</vt:lpstr>
      <vt:lpstr>Ступенчатые,зубчатые  jagged массивы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Кортежи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C# 7 </vt:lpstr>
      <vt:lpstr>элементы, в которых можно объявлять и из которых можно вызывать локальные функции</vt:lpstr>
      <vt:lpstr>Модификаторы для локальной функции</vt:lpstr>
      <vt:lpstr>Index  c#8</vt:lpstr>
      <vt:lpstr>Презентация PowerPoint</vt:lpstr>
      <vt:lpstr>Range C#8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С#</dc:title>
  <dc:creator>pnv</dc:creator>
  <cp:lastModifiedBy>Артур Мущук</cp:lastModifiedBy>
  <cp:revision>11</cp:revision>
  <dcterms:created xsi:type="dcterms:W3CDTF">2004-09-23T08:41:44Z</dcterms:created>
  <dcterms:modified xsi:type="dcterms:W3CDTF">2024-09-10T22:07:33Z</dcterms:modified>
</cp:coreProperties>
</file>