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46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1" r:id="rId44"/>
    <p:sldId id="302" r:id="rId4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Tahoma" panose="020B0604030504040204" pitchFamily="34" charset="0"/>
      <p:regular r:id="rId51"/>
      <p:bold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LDHu7+YEU3urRexWMb35MivX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F16F7-2E7D-4462-85D6-29E7C3F9066A}">
  <a:tblStyle styleId="{7CBF16F7-2E7D-4462-85D6-29E7C3F90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b88709f11a1bf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6b88709f11a1bf7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36b88709f11a1bf7_5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6" name="Google Shape;4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b88709f11a1bf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b88709f11a1bf7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36b88709f11a1bf7_6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6b88709f11a1bf7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6b88709f11a1bf7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36b88709f11a1bf7_6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4" name="Google Shape;5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5" name="Google Shape;5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43" name="Google Shape;5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b88709f11a1bf7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b88709f11a1bf7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36b88709f11a1bf7_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6b88709f11a1bf7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6b88709f11a1bf7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36b88709f11a1bf7_8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b88709f11a1bf7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6b88709f11a1bf7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36b88709f11a1bf7_9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b88709f11a1bf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g36b88709f11a1bf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36b88709f11a1bf7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b88709f11a1bf7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6b88709f11a1bf7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36b88709f11a1bf7_10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b88709f11a1bf7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6b88709f11a1bf7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36b88709f11a1bf7_10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6b88709f11a1bf7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6b88709f11a1bf7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36b88709f11a1bf7_1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6b88709f11a1bf7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6b88709f11a1bf7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36b88709f11a1bf7_1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6b88709f11a1bf7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6b88709f11a1bf7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g36b88709f11a1bf7_1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6b88709f11a1bf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6b88709f11a1bf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36b88709f11a1bf7_1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b88709f11a1bf7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6b88709f11a1bf7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36b88709f11a1bf7_1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b88709f11a1bf7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b88709f11a1bf7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g36b88709f11a1bf7_1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6b88709f11a1bf7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6b88709f11a1bf7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36b88709f11a1bf7_16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b88709f11a1bf7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b88709f11a1bf7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36b88709f11a1bf7_17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4" name="Google Shape;4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6b88709f11a1bf7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6b88709f11a1bf7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36b88709f11a1bf7_17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b88709f11a1bf7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b88709f11a1bf7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36b88709f11a1bf7_18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6b88709f11a1bf7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6b88709f11a1bf7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36b88709f11a1bf7_19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6b88709f11a1bf7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6b88709f11a1bf7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36b88709f11a1bf7_20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b88709f11a1bf7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b88709f11a1bf7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36b88709f11a1bf7_20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6b88709f11a1bf7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6b88709f11a1bf7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36b88709f11a1bf7_2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6b88709f11a1bf7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6b88709f11a1bf7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36b88709f11a1bf7_2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ffef13fa0e47e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ffef13fa0e47e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6effef13fa0e47e_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effef13fa0e47e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effef13fa0e47e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6effef13fa0e47e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9" name="Google Shape;7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b88709f11a1bf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b88709f11a1bf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36b88709f11a1bf7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37" name="Google Shape;7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5dcc2a4a10d55e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5dcc2a4a10d55e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25dcc2a4a10d55e6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6" name="Google Shape;7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4" name="Google Shape;7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5" name="Google Shape;4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Основные элементы класса </a:t>
            </a:r>
            <a:endParaRPr/>
          </a:p>
        </p:txBody>
      </p:sp>
      <p:sp>
        <p:nvSpPr>
          <p:cNvPr id="436" name="Google Shape;43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b88709f11a1bf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b88709f11a1bf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36b88709f11a1bf7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b88709f11a1bf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b88709f11a1bf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36b88709f11a1bf7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b88709f11a1bf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b88709f11a1bf7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36b88709f11a1bf7_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b88709f11a1bf7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6b88709f11a1bf7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36b88709f11a1bf7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6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6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6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6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6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6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6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6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6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6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6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6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6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6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6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6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6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6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6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6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6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6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6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6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6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6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6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6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6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6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6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6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6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6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6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6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6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6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6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6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6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6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6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6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6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6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6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6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6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6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6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6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6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6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6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6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6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6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6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6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6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6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6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6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6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6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6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6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6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6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6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6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6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6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6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6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6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6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6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Рефлексия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b88709f11a1bf7_52"/>
          <p:cNvSpPr txBox="1">
            <a:spLocks noGrp="1"/>
          </p:cNvSpPr>
          <p:nvPr>
            <p:ph type="title"/>
          </p:nvPr>
        </p:nvSpPr>
        <p:spPr>
          <a:xfrm>
            <a:off x="-538355" y="-285586"/>
            <a:ext cx="1022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Поиск реализованных интерфейсов. GetInterfaces() </a:t>
            </a:r>
            <a:endParaRPr sz="3000"/>
          </a:p>
        </p:txBody>
      </p:sp>
      <p:pic>
        <p:nvPicPr>
          <p:cNvPr id="492" name="Google Shape;492;g36b88709f11a1bf7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49" y="595125"/>
            <a:ext cx="6362424" cy="62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36b88709f11a1bf7_52"/>
          <p:cNvSpPr txBox="1"/>
          <p:nvPr/>
        </p:nvSpPr>
        <p:spPr>
          <a:xfrm>
            <a:off x="4966114" y="1312369"/>
            <a:ext cx="37209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возвращает массив объектов Type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Применение рефлексии</a:t>
            </a:r>
            <a:endParaRPr/>
          </a:p>
        </p:txBody>
      </p:sp>
      <p:sp>
        <p:nvSpPr>
          <p:cNvPr id="500" name="Google Shape;500;p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1" name="Google Shape;501;p6"/>
          <p:cNvSpPr txBox="1"/>
          <p:nvPr/>
        </p:nvSpPr>
        <p:spPr>
          <a:xfrm>
            <a:off x="311150" y="836612"/>
            <a:ext cx="4262437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System.Reflection;</a:t>
            </a:r>
            <a:endParaRPr/>
          </a:p>
        </p:txBody>
      </p:sp>
      <p:sp>
        <p:nvSpPr>
          <p:cNvPr id="502" name="Google Shape;502;p6"/>
          <p:cNvSpPr txBox="1"/>
          <p:nvPr/>
        </p:nvSpPr>
        <p:spPr>
          <a:xfrm>
            <a:off x="-1149907" y="1308398"/>
            <a:ext cx="98646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"Full name =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t.FullName);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"Base type is =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t.BaseType);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 sealed =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t.IsSealed);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 class =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t.IsClass);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iType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t.GetInterfaces())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.WriteLine(iType.Name);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FieldInfo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t.GetFields())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"Field =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fi.Name);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503" name="Google Shape;5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797" y="4419600"/>
            <a:ext cx="3403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b88709f11a1bf7_61"/>
          <p:cNvSpPr txBox="1">
            <a:spLocks noGrp="1"/>
          </p:cNvSpPr>
          <p:nvPr>
            <p:ph type="title"/>
          </p:nvPr>
        </p:nvSpPr>
        <p:spPr>
          <a:xfrm>
            <a:off x="-25" y="-154566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Получение всех компонентов типа. GetMembers()</a:t>
            </a:r>
            <a:endParaRPr sz="3000"/>
          </a:p>
        </p:txBody>
      </p:sp>
      <p:sp>
        <p:nvSpPr>
          <p:cNvPr id="510" name="Google Shape;510;g36b88709f11a1bf7_61"/>
          <p:cNvSpPr txBox="1">
            <a:spLocks noGrp="1"/>
          </p:cNvSpPr>
          <p:nvPr>
            <p:ph type="body" idx="1"/>
          </p:nvPr>
        </p:nvSpPr>
        <p:spPr>
          <a:xfrm>
            <a:off x="301625" y="680750"/>
            <a:ext cx="8540700" cy="541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возвращает все доступные компоненты типа в виде объекта </a:t>
            </a:r>
            <a:r>
              <a:rPr lang="en-US" sz="2400">
                <a:solidFill>
                  <a:schemeClr val="lt2"/>
                </a:solidFill>
              </a:rPr>
              <a:t>MemberInfo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 Этот объект позволяет извлечь некоторую информацию о компоненте типа.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DeclaringType</a:t>
            </a:r>
            <a:r>
              <a:rPr lang="en-US" sz="2400"/>
              <a:t>: возвращает полное название типа.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MemberType</a:t>
            </a:r>
            <a:r>
              <a:rPr lang="en-US" sz="2400"/>
              <a:t>: возвращает значение из перечисления MemberTypes: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MemberTypes.Constructor, MemberTypes.Method, MemberTypes.Field, MemberTypes.Event, MemberTypes.Property, MemberTypes.NestedType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</a:t>
            </a:r>
            <a:r>
              <a:rPr lang="en-US" sz="2400"/>
              <a:t>: возвращает название компонента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6b88709f11a1bf7_6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g36b88709f11a1bf7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380"/>
            <a:ext cx="9144000" cy="537124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36b88709f11a1bf7_67"/>
          <p:cNvSpPr txBox="1"/>
          <p:nvPr/>
        </p:nvSpPr>
        <p:spPr>
          <a:xfrm>
            <a:off x="5636000" y="1530950"/>
            <a:ext cx="3206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получим все общедоступные члены класса Person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19" name="Google Shape;519;g36b88709f11a1bf7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425" y="2760072"/>
            <a:ext cx="2873100" cy="2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6b88709f11a1bf7_67"/>
          <p:cNvSpPr txBox="1"/>
          <p:nvPr/>
        </p:nvSpPr>
        <p:spPr>
          <a:xfrm>
            <a:off x="2386605" y="291330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получаем только все публичные компоненты класса, и нам не выводится информация о приватной переменной name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21" name="Google Shape;521;g36b88709f11a1bf7_67"/>
          <p:cNvSpPr txBox="1"/>
          <p:nvPr/>
        </p:nvSpPr>
        <p:spPr>
          <a:xfrm>
            <a:off x="3556456" y="442964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мы получаем весь функционал, в том числе унаследованный от базовых классов (в данном случае функционал Object).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8" name="Google Shape;528;p7"/>
          <p:cNvSpPr txBox="1">
            <a:spLocks noGrp="1"/>
          </p:cNvSpPr>
          <p:nvPr>
            <p:ph type="body" idx="1"/>
          </p:nvPr>
        </p:nvSpPr>
        <p:spPr>
          <a:xfrm>
            <a:off x="301625" y="1989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7"/>
          <p:cNvSpPr txBox="1"/>
          <p:nvPr/>
        </p:nvSpPr>
        <p:spPr>
          <a:xfrm>
            <a:off x="-828675" y="228600"/>
            <a:ext cx="11017250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PropertyInfo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t.GetProperties())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"Property =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pi.Name);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MethodInfo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t.GetMethods())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"Method Name =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mi.Name);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"Method Return Type =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mi.ReturnType);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ParameterInfo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mi.GetParameters())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"Parameter Name =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pr.Name);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 =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pr.ParameterType);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530" name="Google Shape;5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725" y="2852737"/>
            <a:ext cx="3243262" cy="558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5325" y="2862262"/>
            <a:ext cx="3938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"/>
          <p:cNvSpPr txBox="1"/>
          <p:nvPr/>
        </p:nvSpPr>
        <p:spPr>
          <a:xfrm>
            <a:off x="34925" y="4248150"/>
            <a:ext cx="18653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покажет данные только об открытых элементах типа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"/>
          <p:cNvSpPr txBox="1">
            <a:spLocks noGrp="1"/>
          </p:cNvSpPr>
          <p:nvPr>
            <p:ph type="title"/>
          </p:nvPr>
        </p:nvSpPr>
        <p:spPr>
          <a:xfrm>
            <a:off x="301637" y="12"/>
            <a:ext cx="85407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System.Reflection.BindingFlags</a:t>
            </a:r>
            <a:endParaRPr/>
          </a:p>
        </p:txBody>
      </p:sp>
      <p:sp>
        <p:nvSpPr>
          <p:cNvPr id="539" name="Google Shape;539;p8"/>
          <p:cNvSpPr txBox="1">
            <a:spLocks noGrp="1"/>
          </p:cNvSpPr>
          <p:nvPr>
            <p:ph type="body" idx="1"/>
          </p:nvPr>
        </p:nvSpPr>
        <p:spPr>
          <a:xfrm>
            <a:off x="-103850" y="576300"/>
            <a:ext cx="92478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Флаги BindingFlags, связанные с получением информации о типе </a:t>
            </a:r>
            <a:endParaRPr/>
          </a:p>
        </p:txBody>
      </p:sp>
      <p:graphicFrame>
        <p:nvGraphicFramePr>
          <p:cNvPr id="540" name="Google Shape;540;p8"/>
          <p:cNvGraphicFramePr/>
          <p:nvPr/>
        </p:nvGraphicFramePr>
        <p:xfrm>
          <a:off x="0" y="1371600"/>
          <a:ext cx="9144000" cy="5486480"/>
        </p:xfrm>
        <a:graphic>
          <a:graphicData uri="http://schemas.openxmlformats.org/drawingml/2006/table">
            <a:tbl>
              <a:tblPr>
                <a:noFill/>
                <a:tableStyleId>{7CBF16F7-2E7D-4462-85D6-29E7C3F9066A}</a:tableStyleId>
              </a:tblPr>
              <a:tblGrid>
                <a:gridCol w="254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Флаг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Описание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Default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Отсутствие специальных флагов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IgnoreCase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Игнорировать регистр имён получаемых элементов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DeclaredOnly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элементы, объявленные непосредственно в типе (игнорировать унаследованные элементы)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экземплярные элементы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статические элементы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открытые элементы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NonPublic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FlattenHierarchy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закрытые элементы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Получить public и protected элементы у типа и у всех его предков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"/>
          <p:cNvSpPr txBox="1">
            <a:spLocks noGrp="1"/>
          </p:cNvSpPr>
          <p:nvPr>
            <p:ph type="body" idx="1"/>
          </p:nvPr>
        </p:nvSpPr>
        <p:spPr>
          <a:xfrm>
            <a:off x="301625" y="199350"/>
            <a:ext cx="8540700" cy="5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Объединяя данные значения с помощью побитовой операции ИЛИ можно комбинировать вывод.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7" name="Google Shape;547;p9"/>
          <p:cNvSpPr txBox="1"/>
          <p:nvPr/>
        </p:nvSpPr>
        <p:spPr>
          <a:xfrm>
            <a:off x="-598512" y="2543575"/>
            <a:ext cx="9742500" cy="355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Type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tt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bf = 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.Public |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 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.NonPublic |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.Static |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 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BindingFlags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.Instance;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FieldInfo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fi = tt.GetFields(bf);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6b88709f11a1bf7_8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4" name="Google Shape;554;g36b88709f11a1bf7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884"/>
            <a:ext cx="9143999" cy="563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36b88709f11a1bf7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080" y="2918618"/>
            <a:ext cx="2919050" cy="21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6b88709f11a1bf7_87"/>
          <p:cNvSpPr txBox="1">
            <a:spLocks noGrp="1"/>
          </p:cNvSpPr>
          <p:nvPr>
            <p:ph type="title"/>
          </p:nvPr>
        </p:nvSpPr>
        <p:spPr>
          <a:xfrm>
            <a:off x="-196450" y="124237"/>
            <a:ext cx="9855300" cy="41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Получение одного компонента по имени. GetMember()</a:t>
            </a:r>
            <a:endParaRPr sz="2900"/>
          </a:p>
        </p:txBody>
      </p:sp>
      <p:sp>
        <p:nvSpPr>
          <p:cNvPr id="562" name="Google Shape;562;g36b88709f11a1bf7_87"/>
          <p:cNvSpPr txBox="1">
            <a:spLocks noGrp="1"/>
          </p:cNvSpPr>
          <p:nvPr>
            <p:ph type="body" idx="1"/>
          </p:nvPr>
        </p:nvSpPr>
        <p:spPr>
          <a:xfrm>
            <a:off x="-124375" y="755100"/>
            <a:ext cx="9144000" cy="89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, в который передается имя компонента. И опционально можно передать флаги BindingFlags.</a:t>
            </a:r>
            <a:endParaRPr sz="2400"/>
          </a:p>
        </p:txBody>
      </p:sp>
      <p:pic>
        <p:nvPicPr>
          <p:cNvPr id="563" name="Google Shape;563;g36b88709f11a1bf7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628"/>
            <a:ext cx="9144001" cy="2090288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36b88709f11a1bf7_87"/>
          <p:cNvSpPr txBox="1"/>
          <p:nvPr/>
        </p:nvSpPr>
        <p:spPr>
          <a:xfrm>
            <a:off x="6116175" y="3051275"/>
            <a:ext cx="32187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 получении одного члена типа опять же возвращается массив MemberInfo[], поскольку в классе может быть несколько элементов с одним именем, например, несколько перегруженных версий метода Print.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b88709f11a1bf7_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42200" cy="5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Получение информации о методах. GetMethods()</a:t>
            </a:r>
            <a:endParaRPr sz="3000"/>
          </a:p>
        </p:txBody>
      </p:sp>
      <p:sp>
        <p:nvSpPr>
          <p:cNvPr id="571" name="Google Shape;571;g36b88709f11a1bf7_96"/>
          <p:cNvSpPr txBox="1">
            <a:spLocks noGrp="1"/>
          </p:cNvSpPr>
          <p:nvPr>
            <p:ph type="body" idx="1"/>
          </p:nvPr>
        </p:nvSpPr>
        <p:spPr>
          <a:xfrm>
            <a:off x="301625" y="523200"/>
            <a:ext cx="8540700" cy="633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Этот метод возвращает все методы типа в виде массива объектов </a:t>
            </a:r>
            <a:r>
              <a:rPr lang="en-US" sz="2400">
                <a:solidFill>
                  <a:schemeClr val="lt2"/>
                </a:solidFill>
              </a:rPr>
              <a:t>MethodInfo</a:t>
            </a:r>
            <a:r>
              <a:rPr lang="en-US" sz="2400"/>
              <a:t>. Его свойства предоставляют информацию о методе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IsAbstract</a:t>
            </a:r>
            <a:r>
              <a:rPr lang="en-US" sz="1900"/>
              <a:t>: возвращает true, если метод абстрактный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IsFamily</a:t>
            </a:r>
            <a:r>
              <a:rPr lang="en-US" sz="1900"/>
              <a:t>: возвращает true, если метод имеет модификатор доступа protected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IsFamilyAndAssembly</a:t>
            </a:r>
            <a:r>
              <a:rPr lang="en-US" sz="1900"/>
              <a:t>: возвращает true, если метод имеет модификатор доступа private protected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IsFamilyOrAssembly</a:t>
            </a:r>
            <a:r>
              <a:rPr lang="en-US" sz="1900"/>
              <a:t>: возвращает true, если метод имеет модификатор доступа protected internal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IsAssembly</a:t>
            </a:r>
            <a:r>
              <a:rPr lang="en-US" sz="1900"/>
              <a:t>: возвращает true, если метод имеет модификатор доступа internal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IsPrivate</a:t>
            </a:r>
            <a:r>
              <a:rPr lang="en-US" sz="1900"/>
              <a:t>: возвращает true, если метод имеет модификатор доступа private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IsPublic</a:t>
            </a:r>
            <a:r>
              <a:rPr lang="en-US" sz="1900"/>
              <a:t>: возвращает true, если метод имеет модификатор доступа public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IsConstructor</a:t>
            </a:r>
            <a:r>
              <a:rPr lang="en-US" sz="1900"/>
              <a:t>: возвращает true, если метод предоставляет конструктор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IsStatic</a:t>
            </a:r>
            <a:r>
              <a:rPr lang="en-US" sz="1900"/>
              <a:t>: возвращает true, если метод статический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IsVirtual</a:t>
            </a:r>
            <a:r>
              <a:rPr lang="en-US" sz="1900"/>
              <a:t>: возвращает true, если метод виртуальный</a:t>
            </a:r>
            <a:endParaRPr sz="19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ReturnType</a:t>
            </a:r>
            <a:r>
              <a:rPr lang="en-US" sz="1900"/>
              <a:t>: возвращает тип возвращаемого значения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b88709f11a1bf7_0"/>
          <p:cNvSpPr txBox="1">
            <a:spLocks noGrp="1"/>
          </p:cNvSpPr>
          <p:nvPr>
            <p:ph type="body" idx="1"/>
          </p:nvPr>
        </p:nvSpPr>
        <p:spPr>
          <a:xfrm>
            <a:off x="192423" y="898673"/>
            <a:ext cx="8540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Процесс выявления типов во время выполнения приложения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System.Reflection</a:t>
            </a:r>
            <a:endParaRPr/>
          </a:p>
        </p:txBody>
      </p:sp>
      <p:sp>
        <p:nvSpPr>
          <p:cNvPr id="409" name="Google Shape;409;g36b88709f11a1bf7_0"/>
          <p:cNvSpPr txBox="1"/>
          <p:nvPr/>
        </p:nvSpPr>
        <p:spPr>
          <a:xfrm>
            <a:off x="366203" y="2913304"/>
            <a:ext cx="5961600" cy="87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rPr lang="en-US" sz="17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создании сборки в неё помещаются метаданные, которые являются описанием всех типов в сборке и их элементов</a:t>
            </a:r>
            <a:endParaRPr sz="1700"/>
          </a:p>
        </p:txBody>
      </p:sp>
      <p:pic>
        <p:nvPicPr>
          <p:cNvPr id="410" name="Google Shape;410;g36b88709f11a1bf7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1962" y="2111375"/>
            <a:ext cx="2030412" cy="283368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36b88709f11a1bf7_0"/>
          <p:cNvSpPr txBox="1">
            <a:spLocks noGrp="1"/>
          </p:cNvSpPr>
          <p:nvPr>
            <p:ph type="ctrTitle" idx="4294967295"/>
          </p:nvPr>
        </p:nvSpPr>
        <p:spPr>
          <a:xfrm>
            <a:off x="685800" y="-838017"/>
            <a:ext cx="77724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Рефлексия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6b88709f11a1bf7_10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методы </a:t>
            </a:r>
            <a:r>
              <a:rPr lang="en-US">
                <a:solidFill>
                  <a:schemeClr val="lt2"/>
                </a:solidFill>
              </a:rPr>
              <a:t>MethodInfo</a:t>
            </a:r>
            <a:r>
              <a:rPr lang="en-US"/>
              <a:t>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GetMethodBody()</a:t>
            </a:r>
            <a:r>
              <a:rPr lang="en-US" sz="3000"/>
              <a:t>: возвращает тело метода в виде объекта MethodBody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GetParameters()</a:t>
            </a:r>
            <a:r>
              <a:rPr lang="en-US" sz="3000"/>
              <a:t>: возвращает массив параметров, где каждый параметр представлен объектом типа ParameterInfo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</a:rPr>
              <a:t>Invoke():</a:t>
            </a:r>
            <a:r>
              <a:rPr lang="en-US" sz="3000"/>
              <a:t> вызывает метод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6b88709f11a1bf7_10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g36b88709f11a1bf7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812"/>
            <a:ext cx="9143999" cy="65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36b88709f11a1bf7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550" y="4185822"/>
            <a:ext cx="2420450" cy="2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6b88709f11a1bf7_107"/>
          <p:cNvSpPr txBox="1"/>
          <p:nvPr/>
        </p:nvSpPr>
        <p:spPr>
          <a:xfrm>
            <a:off x="6144000" y="239760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в категорию методов также попадают и свойства, которые по сути представляют два метода: get и set.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6b88709f11a1bf7_11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получим только методы самого класса без унаследованных, как публичные, так и все остальные:</a:t>
            </a:r>
            <a:endParaRPr sz="2400"/>
          </a:p>
        </p:txBody>
      </p:sp>
      <p:pic>
        <p:nvPicPr>
          <p:cNvPr id="593" name="Google Shape;593;g36b88709f11a1bf7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713" y="2086604"/>
            <a:ext cx="9144001" cy="455500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36b88709f11a1bf7_116"/>
          <p:cNvSpPr txBox="1"/>
          <p:nvPr/>
        </p:nvSpPr>
        <p:spPr>
          <a:xfrm>
            <a:off x="3862975" y="2319725"/>
            <a:ext cx="52809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получаем все методы экземпляра, как публичные, так и непубличные, но исключаем статические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95" name="Google Shape;595;g36b88709f11a1bf7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891" y="5381323"/>
            <a:ext cx="2199425" cy="1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b88709f11a1bf7_1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33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Исследование параметров. GetParameters()</a:t>
            </a:r>
            <a:endParaRPr sz="2400"/>
          </a:p>
        </p:txBody>
      </p:sp>
      <p:sp>
        <p:nvSpPr>
          <p:cNvPr id="602" name="Google Shape;602;g36b88709f11a1bf7_127"/>
          <p:cNvSpPr txBox="1">
            <a:spLocks noGrp="1"/>
          </p:cNvSpPr>
          <p:nvPr>
            <p:ph type="body" idx="1"/>
          </p:nvPr>
        </p:nvSpPr>
        <p:spPr>
          <a:xfrm>
            <a:off x="301625" y="744325"/>
            <a:ext cx="8540700" cy="53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получить все параметры метода в виде массива объектов ParameterInfo.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Attributes:</a:t>
            </a:r>
            <a:r>
              <a:rPr lang="en-US" sz="2400"/>
              <a:t> возвращает атрибуты параметра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DefaultValue</a:t>
            </a:r>
            <a:r>
              <a:rPr lang="en-US" sz="2400"/>
              <a:t>: возвращает значение параметра по умолчанию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HasDefaultValue</a:t>
            </a:r>
            <a:r>
              <a:rPr lang="en-US" sz="2400"/>
              <a:t>: возвращает true, если параметр имеет значение по умолчанию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IsIn</a:t>
            </a:r>
            <a:r>
              <a:rPr lang="en-US" sz="2400"/>
              <a:t>: возвращает true, если параметр имеет модификатор in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IsOptional</a:t>
            </a:r>
            <a:r>
              <a:rPr lang="en-US" sz="2400"/>
              <a:t>: возвращает true, если параметр является необязательным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IsOut</a:t>
            </a:r>
            <a:r>
              <a:rPr lang="en-US" sz="2400"/>
              <a:t>: возвращает true, если параметр является выходным, то есть имеет модификатор out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Name:</a:t>
            </a:r>
            <a:r>
              <a:rPr lang="en-US" sz="2400"/>
              <a:t> возвращает имя параметра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ParameterType: возвращает тип параметра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6b88709f11a1bf7_13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9" name="Google Shape;609;g36b88709f11a1bf7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765"/>
            <a:ext cx="9143999" cy="600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b88709f11a1bf7_13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8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6" name="Google Shape;616;g36b88709f11a1bf7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89"/>
            <a:ext cx="9143999" cy="207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36b88709f11a1bf7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" y="2581440"/>
            <a:ext cx="58293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36b88709f11a1bf7_139"/>
          <p:cNvSpPr txBox="1"/>
          <p:nvPr/>
        </p:nvSpPr>
        <p:spPr>
          <a:xfrm>
            <a:off x="4986375" y="3097925"/>
            <a:ext cx="39954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если параметр имеет модификатор ref, in, out, то в конце названия типа добавляется амперсанд - String&amp;.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6b88709f11a1bf7_149"/>
          <p:cNvSpPr txBox="1">
            <a:spLocks noGrp="1"/>
          </p:cNvSpPr>
          <p:nvPr>
            <p:ph type="title"/>
          </p:nvPr>
        </p:nvSpPr>
        <p:spPr>
          <a:xfrm>
            <a:off x="301625" y="-2"/>
            <a:ext cx="8540700" cy="74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Вызов методов. Invoke()</a:t>
            </a:r>
            <a:endParaRPr sz="3000"/>
          </a:p>
        </p:txBody>
      </p:sp>
      <p:sp>
        <p:nvSpPr>
          <p:cNvPr id="625" name="Google Shape;625;g36b88709f11a1bf7_149"/>
          <p:cNvSpPr txBox="1">
            <a:spLocks noGrp="1"/>
          </p:cNvSpPr>
          <p:nvPr>
            <p:ph type="body" idx="1"/>
          </p:nvPr>
        </p:nvSpPr>
        <p:spPr>
          <a:xfrm>
            <a:off x="-152631" y="2186363"/>
            <a:ext cx="9144000" cy="189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Первый параметр представляет объект, для которого вызывается метод.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Второй объект представляет массив значений, которые передаются параметрам метода.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метод может возвращать результат в виде значения object?.</a:t>
            </a:r>
            <a:endParaRPr sz="2400"/>
          </a:p>
        </p:txBody>
      </p:sp>
      <p:pic>
        <p:nvPicPr>
          <p:cNvPr id="626" name="Google Shape;626;g36b88709f11a1bf7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52" y="1198851"/>
            <a:ext cx="8345624" cy="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6b88709f11a1bf7_15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3" name="Google Shape;633;g36b88709f11a1bf7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7849200" cy="55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36b88709f11a1bf7_156"/>
          <p:cNvSpPr txBox="1"/>
          <p:nvPr/>
        </p:nvSpPr>
        <p:spPr>
          <a:xfrm>
            <a:off x="4572000" y="3086225"/>
            <a:ext cx="4947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метод не принимает параметров, параметру parameters передается значение null.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b88709f11a1bf7_164"/>
          <p:cNvSpPr txBox="1">
            <a:spLocks noGrp="1"/>
          </p:cNvSpPr>
          <p:nvPr>
            <p:ph type="title"/>
          </p:nvPr>
        </p:nvSpPr>
        <p:spPr>
          <a:xfrm>
            <a:off x="301650" y="118905"/>
            <a:ext cx="8540700" cy="5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Получение конструкторов. ConstructorInfo</a:t>
            </a:r>
            <a:endParaRPr sz="2400"/>
          </a:p>
        </p:txBody>
      </p:sp>
      <p:sp>
        <p:nvSpPr>
          <p:cNvPr id="641" name="Google Shape;641;g36b88709f11a1bf7_164"/>
          <p:cNvSpPr txBox="1">
            <a:spLocks noGrp="1"/>
          </p:cNvSpPr>
          <p:nvPr>
            <p:ph type="body" idx="1"/>
          </p:nvPr>
        </p:nvSpPr>
        <p:spPr>
          <a:xfrm>
            <a:off x="301625" y="642700"/>
            <a:ext cx="8540700" cy="6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возвращает массив объектов класса </a:t>
            </a:r>
            <a:r>
              <a:rPr lang="en-US" sz="2400">
                <a:solidFill>
                  <a:schemeClr val="lt2"/>
                </a:solidFill>
              </a:rPr>
              <a:t>ConstructorInfo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IsFamily</a:t>
            </a:r>
            <a:r>
              <a:rPr lang="en-US" sz="2400"/>
              <a:t>: возвращает true, если конструктор имеет модификатор доступа protected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IsFamilyAndAssembly</a:t>
            </a:r>
            <a:r>
              <a:rPr lang="en-US" sz="2400"/>
              <a:t>: возвращает true, если конструктор имеет модификатор доступа private protected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IsFamilyOrAssembly</a:t>
            </a:r>
            <a:r>
              <a:rPr lang="en-US" sz="2400"/>
              <a:t>: возвращает true, если конструктор имеет модификатор доступа protected internal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IsAssembly</a:t>
            </a:r>
            <a:r>
              <a:rPr lang="en-US" sz="2400"/>
              <a:t>: возвращает true, если конструктор имеет модификатор доступа internal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IsPrivate</a:t>
            </a:r>
            <a:r>
              <a:rPr lang="en-US" sz="2400"/>
              <a:t>: возвращает true, если конструктор имеет модификатор доступа private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IsPublic</a:t>
            </a:r>
            <a:r>
              <a:rPr lang="en-US" sz="2400"/>
              <a:t>: возвращает true, если конструктор имеет модификатор доступа public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b88709f11a1bf7_170"/>
          <p:cNvSpPr txBox="1">
            <a:spLocks noGrp="1"/>
          </p:cNvSpPr>
          <p:nvPr>
            <p:ph type="body" idx="1"/>
          </p:nvPr>
        </p:nvSpPr>
        <p:spPr>
          <a:xfrm>
            <a:off x="301625" y="1960525"/>
            <a:ext cx="8540700" cy="413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</a:t>
            </a:r>
            <a:r>
              <a:rPr lang="en-US">
                <a:solidFill>
                  <a:schemeClr val="lt2"/>
                </a:solidFill>
              </a:rPr>
              <a:t>GetMethodBody()</a:t>
            </a:r>
            <a:r>
              <a:rPr lang="en-US"/>
              <a:t>: возвращает тело конструктора в виде объекта MethodBody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</a:t>
            </a:r>
            <a:r>
              <a:rPr lang="en-US">
                <a:solidFill>
                  <a:schemeClr val="lt2"/>
                </a:solidFill>
              </a:rPr>
              <a:t>GetParameters()</a:t>
            </a:r>
            <a:r>
              <a:rPr lang="en-US"/>
              <a:t>: возвращает массив параметров, где каждый параметр представлен объектом типа ParameterInfo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</a:t>
            </a:r>
            <a:r>
              <a:rPr lang="en-US">
                <a:solidFill>
                  <a:schemeClr val="lt2"/>
                </a:solidFill>
              </a:rPr>
              <a:t>Invoke()</a:t>
            </a:r>
            <a:r>
              <a:rPr lang="en-US"/>
              <a:t>: вызывает конструктор</a:t>
            </a:r>
            <a:endParaRPr/>
          </a:p>
        </p:txBody>
      </p:sp>
      <p:sp>
        <p:nvSpPr>
          <p:cNvPr id="648" name="Google Shape;648;g36b88709f11a1bf7_170"/>
          <p:cNvSpPr txBox="1">
            <a:spLocks noGrp="1"/>
          </p:cNvSpPr>
          <p:nvPr>
            <p:ph type="title" idx="4294967295"/>
          </p:nvPr>
        </p:nvSpPr>
        <p:spPr>
          <a:xfrm>
            <a:off x="301650" y="118897"/>
            <a:ext cx="85407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Получение конструкторов. ConstructorInfo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"/>
          <p:cNvSpPr txBox="1">
            <a:spLocks noGrp="1"/>
          </p:cNvSpPr>
          <p:nvPr>
            <p:ph type="title"/>
          </p:nvPr>
        </p:nvSpPr>
        <p:spPr>
          <a:xfrm>
            <a:off x="301638" y="-1035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основные классы</a:t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18" name="Google Shape;418;p2"/>
          <p:cNvGraphicFramePr/>
          <p:nvPr>
            <p:extLst>
              <p:ext uri="{D42A27DB-BD31-4B8C-83A1-F6EECF244321}">
                <p14:modId xmlns:p14="http://schemas.microsoft.com/office/powerpoint/2010/main" val="4225214883"/>
              </p:ext>
            </p:extLst>
          </p:nvPr>
        </p:nvGraphicFramePr>
        <p:xfrm>
          <a:off x="199225" y="1039512"/>
          <a:ext cx="8745525" cy="5814350"/>
        </p:xfrm>
        <a:graphic>
          <a:graphicData uri="http://schemas.openxmlformats.org/drawingml/2006/table">
            <a:tbl>
              <a:tblPr>
                <a:noFill/>
                <a:tableStyleId>{7CBF16F7-2E7D-4462-85D6-29E7C3F9066A}</a:tableStyleId>
              </a:tblPr>
              <a:tblGrid>
                <a:gridCol w="26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Класс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сборка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манипулирование этой сборкой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AssemblyName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сборке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EventInfo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событии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FieldInfo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поле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</a:t>
                      </a:r>
                      <a:r>
                        <a:rPr lang="en-US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о </a:t>
                      </a: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методе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dirty="0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PropertyInfo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ConstructorInfo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информация о свойстве, конструкторе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Module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</a:t>
                      </a:r>
                      <a:r>
                        <a:rPr lang="en-US" sz="20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к </a:t>
                      </a:r>
                      <a:r>
                        <a:rPr lang="en-US" sz="20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определенному</a:t>
                      </a:r>
                      <a:r>
                        <a:rPr lang="en-US" sz="20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20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модулю</a:t>
                      </a:r>
                      <a:r>
                        <a:rPr lang="en-US" sz="20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20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внутри</a:t>
                      </a:r>
                      <a:r>
                        <a:rPr lang="en-US" sz="20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20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сборки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ParameterInfo:</a:t>
                      </a:r>
                      <a:endParaRPr sz="2000" b="1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класс</a:t>
                      </a:r>
                      <a:r>
                        <a:rPr lang="en-US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, </a:t>
                      </a: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хранящий</a:t>
                      </a:r>
                      <a:r>
                        <a:rPr lang="en-US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информацию</a:t>
                      </a:r>
                      <a:r>
                        <a:rPr lang="en-US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 о </a:t>
                      </a: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параметре</a:t>
                      </a:r>
                      <a:r>
                        <a:rPr lang="en-US" sz="2000" b="0" i="0" u="none" strike="noStrike" cap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метода</a:t>
                      </a:r>
                      <a:endParaRPr sz="2000" b="0" i="0" u="none" strike="noStrike" cap="none" dirty="0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6b88709f11a1bf7_17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5" name="Google Shape;655;g36b88709f11a1bf7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2" y="0"/>
            <a:ext cx="70223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36b88709f11a1bf7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618" y="0"/>
            <a:ext cx="37433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36b88709f11a1bf7_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751" y="975734"/>
            <a:ext cx="4983575" cy="2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36b88709f11a1bf7_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5635" y="4581489"/>
            <a:ext cx="3309299" cy="1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6b88709f11a1bf7_18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36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Получение информации о полях. GetFields()</a:t>
            </a:r>
            <a:endParaRPr sz="2400"/>
          </a:p>
        </p:txBody>
      </p:sp>
      <p:sp>
        <p:nvSpPr>
          <p:cNvPr id="665" name="Google Shape;665;g36b88709f11a1bf7_185"/>
          <p:cNvSpPr txBox="1">
            <a:spLocks noGrp="1"/>
          </p:cNvSpPr>
          <p:nvPr>
            <p:ph type="body" idx="1"/>
          </p:nvPr>
        </p:nvSpPr>
        <p:spPr>
          <a:xfrm>
            <a:off x="301625" y="896400"/>
            <a:ext cx="8540700" cy="578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возвращает массив объектов класса FieldInfo.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GetValue()</a:t>
            </a:r>
            <a:r>
              <a:rPr lang="en-US" sz="2400"/>
              <a:t>: возвращает значение поля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SetValue()</a:t>
            </a:r>
            <a:r>
              <a:rPr lang="en-US" sz="2400"/>
              <a:t>: устанавливает значение поля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6b88709f11a1bf7_19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g36b88709f11a1bf7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56"/>
            <a:ext cx="9143999" cy="67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36b88709f11a1bf7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022" y="2047837"/>
            <a:ext cx="6384225" cy="2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36b88709f11a1bf7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8967" y="4924999"/>
            <a:ext cx="2315025" cy="11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36b88709f11a1bf7_191"/>
          <p:cNvSpPr txBox="1"/>
          <p:nvPr/>
        </p:nvSpPr>
        <p:spPr>
          <a:xfrm>
            <a:off x="3873575" y="962475"/>
            <a:ext cx="5270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Чтобы получить и статические, и не статические, и публичные, и непубличные поля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6b88709f11a1bf7_20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1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Получение и изменение значения поля. GetField()</a:t>
            </a:r>
            <a:endParaRPr sz="3000"/>
          </a:p>
        </p:txBody>
      </p:sp>
      <p:sp>
        <p:nvSpPr>
          <p:cNvPr id="682" name="Google Shape;682;g36b88709f11a1bf7_202"/>
          <p:cNvSpPr txBox="1">
            <a:spLocks noGrp="1"/>
          </p:cNvSpPr>
          <p:nvPr>
            <p:ph type="body" idx="1"/>
          </p:nvPr>
        </p:nvSpPr>
        <p:spPr>
          <a:xfrm>
            <a:off x="301625" y="1812475"/>
            <a:ext cx="8540700" cy="486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получения</a:t>
            </a:r>
            <a:r>
              <a:rPr lang="en-US" dirty="0"/>
              <a:t> </a:t>
            </a:r>
            <a:r>
              <a:rPr lang="en-US" dirty="0" err="1"/>
              <a:t>одного</a:t>
            </a:r>
            <a:r>
              <a:rPr lang="en-US" dirty="0"/>
              <a:t> </a:t>
            </a:r>
            <a:r>
              <a:rPr lang="en-US" dirty="0" err="1"/>
              <a:t>поля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имени</a:t>
            </a:r>
            <a:r>
              <a:rPr lang="en-US" dirty="0"/>
              <a:t>, в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передается</a:t>
            </a:r>
            <a:r>
              <a:rPr lang="en-US" dirty="0"/>
              <a:t> </a:t>
            </a:r>
            <a:r>
              <a:rPr lang="en-US" dirty="0" err="1"/>
              <a:t>имя</a:t>
            </a:r>
            <a:r>
              <a:rPr lang="en-US" dirty="0"/>
              <a:t> </a:t>
            </a:r>
            <a:r>
              <a:rPr lang="en-US" dirty="0" err="1"/>
              <a:t>поля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рефлексия</a:t>
            </a:r>
            <a:r>
              <a:rPr lang="en-US" dirty="0"/>
              <a:t> </a:t>
            </a:r>
            <a:r>
              <a:rPr lang="en-US" dirty="0" err="1"/>
              <a:t>позволяет</a:t>
            </a:r>
            <a:r>
              <a:rPr lang="en-US" dirty="0"/>
              <a:t> </a:t>
            </a:r>
            <a:r>
              <a:rPr lang="en-US" dirty="0" err="1"/>
              <a:t>получать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 и </a:t>
            </a:r>
            <a:r>
              <a:rPr lang="en-US" dirty="0" err="1"/>
              <a:t>изменять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даже</a:t>
            </a:r>
            <a:r>
              <a:rPr lang="en-US" dirty="0"/>
              <a:t> у </a:t>
            </a:r>
            <a:r>
              <a:rPr lang="en-US" dirty="0" err="1"/>
              <a:t>прив</a:t>
            </a:r>
            <a:r>
              <a:rPr lang="ru-RU" dirty="0" err="1"/>
              <a:t>ат</a:t>
            </a:r>
            <a:r>
              <a:rPr lang="en-US" dirty="0" err="1"/>
              <a:t>ных</a:t>
            </a:r>
            <a:r>
              <a:rPr lang="en-US" dirty="0"/>
              <a:t> </a:t>
            </a:r>
            <a:r>
              <a:rPr lang="en-US" dirty="0" err="1"/>
              <a:t>полей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6b88709f11a1bf7_208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9" name="Google Shape;689;g36b88709f11a1bf7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3002227"/>
            <a:ext cx="9144001" cy="358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36b88709f11a1bf7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965" y="0"/>
            <a:ext cx="6065001" cy="2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b88709f11a1bf7_2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Свойства GetProperties()</a:t>
            </a:r>
            <a:endParaRPr sz="3000"/>
          </a:p>
        </p:txBody>
      </p:sp>
      <p:sp>
        <p:nvSpPr>
          <p:cNvPr id="697" name="Google Shape;697;g36b88709f11a1bf7_215"/>
          <p:cNvSpPr txBox="1">
            <a:spLocks noGrp="1"/>
          </p:cNvSpPr>
          <p:nvPr>
            <p:ph type="body" idx="1"/>
          </p:nvPr>
        </p:nvSpPr>
        <p:spPr>
          <a:xfrm>
            <a:off x="396480" y="751200"/>
            <a:ext cx="8540700" cy="586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Для извлечения всех свойств типа. возвращает массив объектов </a:t>
            </a:r>
            <a:r>
              <a:rPr lang="en-US" sz="2400">
                <a:solidFill>
                  <a:schemeClr val="lt2"/>
                </a:solidFill>
              </a:rPr>
              <a:t>PropertyInfo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Для получения одного свойства по имени применяется метод </a:t>
            </a:r>
            <a:r>
              <a:rPr lang="en-US" sz="2400">
                <a:solidFill>
                  <a:schemeClr val="lt2"/>
                </a:solidFill>
              </a:rPr>
              <a:t>GetProperty()</a:t>
            </a:r>
            <a:r>
              <a:rPr lang="en-US" sz="2400"/>
              <a:t>, в который передается название свойства и который возвращает объект </a:t>
            </a:r>
            <a:r>
              <a:rPr lang="en-US" sz="2400">
                <a:solidFill>
                  <a:schemeClr val="lt2"/>
                </a:solidFill>
              </a:rPr>
              <a:t>PropertyInfo?.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6b88709f11a1bf7_221"/>
          <p:cNvSpPr txBox="1">
            <a:spLocks noGrp="1"/>
          </p:cNvSpPr>
          <p:nvPr>
            <p:ph type="body" idx="1"/>
          </p:nvPr>
        </p:nvSpPr>
        <p:spPr>
          <a:xfrm>
            <a:off x="301650" y="325613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Attributes</a:t>
            </a:r>
            <a:r>
              <a:rPr lang="en-US" sz="2400"/>
              <a:t>: возвращает коллекцию атрибутов свойства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CanRead</a:t>
            </a:r>
            <a:r>
              <a:rPr lang="en-US" sz="2400"/>
              <a:t>: возвращает true, если свойство доступно для чтения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CanWrite</a:t>
            </a:r>
            <a:r>
              <a:rPr lang="en-US" sz="2400"/>
              <a:t>: возвращает true, если свойство доступно для записи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GetMethod</a:t>
            </a:r>
            <a:r>
              <a:rPr lang="en-US" sz="2400"/>
              <a:t>: возвращает get-акссесор в виде объекта MethodInfo?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SetMethod</a:t>
            </a:r>
            <a:r>
              <a:rPr lang="en-US" sz="2400"/>
              <a:t>: возвращает set-акссесор в виде объекта </a:t>
            </a:r>
            <a:r>
              <a:rPr lang="en-US" sz="2400">
                <a:solidFill>
                  <a:schemeClr val="lt2"/>
                </a:solidFill>
              </a:rPr>
              <a:t>MethodInfo?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Свойство </a:t>
            </a:r>
            <a:r>
              <a:rPr lang="en-US" sz="2400">
                <a:solidFill>
                  <a:schemeClr val="lt2"/>
                </a:solidFill>
              </a:rPr>
              <a:t>PropertyType</a:t>
            </a:r>
            <a:r>
              <a:rPr lang="en-US" sz="2400"/>
              <a:t>: возвращает тип свойства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GetValue():</a:t>
            </a:r>
            <a:r>
              <a:rPr lang="en-US" sz="2400"/>
              <a:t> возвращает значение свойства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>
                <a:solidFill>
                  <a:schemeClr val="lt2"/>
                </a:solidFill>
              </a:rPr>
              <a:t>SetValue()</a:t>
            </a:r>
            <a:r>
              <a:rPr lang="en-US" sz="2400"/>
              <a:t>: устанавливает значение свойства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effef13fa0e47e_3"/>
          <p:cNvSpPr txBox="1">
            <a:spLocks noGrp="1"/>
          </p:cNvSpPr>
          <p:nvPr>
            <p:ph type="body" idx="1"/>
          </p:nvPr>
        </p:nvSpPr>
        <p:spPr>
          <a:xfrm>
            <a:off x="301650" y="49365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 dirty="0"/>
              <a:t>Используя</a:t>
            </a:r>
            <a:r>
              <a:rPr lang="en-US" sz="2400" dirty="0"/>
              <a:t> </a:t>
            </a:r>
            <a:r>
              <a:rPr lang="en-US" sz="2400" dirty="0" err="1"/>
              <a:t>PropertyInfo</a:t>
            </a:r>
            <a:r>
              <a:rPr lang="en-US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манипулировать</a:t>
            </a:r>
            <a:r>
              <a:rPr lang="en-US" sz="2400" dirty="0"/>
              <a:t> </a:t>
            </a:r>
            <a:r>
              <a:rPr lang="en-US" sz="2400" dirty="0" err="1"/>
              <a:t>значением</a:t>
            </a:r>
            <a:r>
              <a:rPr lang="en-US" sz="2400" dirty="0"/>
              <a:t> </a:t>
            </a:r>
            <a:r>
              <a:rPr lang="en-US" sz="2400" dirty="0" err="1"/>
              <a:t>свойства</a:t>
            </a:r>
            <a:r>
              <a:rPr lang="en-US" sz="2400" dirty="0"/>
              <a:t>. </a:t>
            </a:r>
            <a:r>
              <a:rPr lang="en-US" sz="2400" dirty="0" err="1"/>
              <a:t>получим</a:t>
            </a:r>
            <a:r>
              <a:rPr lang="en-US" sz="2400" dirty="0"/>
              <a:t> и </a:t>
            </a:r>
            <a:r>
              <a:rPr lang="en-US" sz="2400" dirty="0" err="1"/>
              <a:t>изменим</a:t>
            </a:r>
            <a:r>
              <a:rPr lang="en-US" sz="2400" dirty="0"/>
              <a:t> </a:t>
            </a:r>
            <a:r>
              <a:rPr lang="en-US" sz="2400" dirty="0" err="1"/>
              <a:t>значение</a:t>
            </a:r>
            <a:r>
              <a:rPr lang="en-US" sz="2400" dirty="0"/>
              <a:t> </a:t>
            </a:r>
            <a:r>
              <a:rPr lang="en-US" sz="2400" dirty="0" err="1"/>
              <a:t>свойства</a:t>
            </a:r>
            <a:endParaRPr sz="2400" dirty="0"/>
          </a:p>
        </p:txBody>
      </p:sp>
      <p:pic>
        <p:nvPicPr>
          <p:cNvPr id="719" name="Google Shape;719;g6effef13fa0e47e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913933"/>
            <a:ext cx="9143999" cy="38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effef13fa0e47e_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9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Assembly. Для управления сборками </a:t>
            </a:r>
            <a:endParaRPr sz="3600"/>
          </a:p>
        </p:txBody>
      </p:sp>
      <p:sp>
        <p:nvSpPr>
          <p:cNvPr id="726" name="Google Shape;726;g6effef13fa0e47e_9"/>
          <p:cNvSpPr txBox="1">
            <a:spLocks noGrp="1"/>
          </p:cNvSpPr>
          <p:nvPr>
            <p:ph type="body" idx="1"/>
          </p:nvPr>
        </p:nvSpPr>
        <p:spPr>
          <a:xfrm>
            <a:off x="301625" y="825000"/>
            <a:ext cx="8540700" cy="52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загружать сборку, исследовать ее.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Чтобы динамически загрузить сборку в приложение, надо использовать статические методы </a:t>
            </a:r>
            <a:r>
              <a:rPr lang="en-US" sz="2400">
                <a:solidFill>
                  <a:schemeClr val="lt2"/>
                </a:solidFill>
              </a:rPr>
              <a:t>Assembly.LoadFrom()</a:t>
            </a:r>
            <a:r>
              <a:rPr lang="en-US" sz="2400"/>
              <a:t> или </a:t>
            </a:r>
            <a:r>
              <a:rPr lang="en-US" sz="2400">
                <a:solidFill>
                  <a:schemeClr val="lt2"/>
                </a:solidFill>
              </a:rPr>
              <a:t>Assembly.Load()</a:t>
            </a:r>
            <a:r>
              <a:rPr lang="en-US" sz="2400"/>
              <a:t>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Метод </a:t>
            </a:r>
            <a:r>
              <a:rPr lang="en-US" sz="2400" u="sng">
                <a:solidFill>
                  <a:schemeClr val="lt2"/>
                </a:solidFill>
              </a:rPr>
              <a:t>LoadFrom()</a:t>
            </a:r>
            <a:r>
              <a:rPr lang="en-US" sz="2400"/>
              <a:t> принимает в качестве параметра путь к сборке.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Assembly </a:t>
            </a:r>
            <a:endParaRPr/>
          </a:p>
        </p:txBody>
      </p:sp>
      <p:sp>
        <p:nvSpPr>
          <p:cNvPr id="733" name="Google Shape;733;p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4" name="Google Shape;73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1052512"/>
            <a:ext cx="875347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b88709f11a1bf7_1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</a:rPr>
              <a:t>System.Type</a:t>
            </a:r>
            <a:r>
              <a:rPr lang="en-US" sz="2400" b="1"/>
              <a:t>  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- </a:t>
            </a:r>
            <a:r>
              <a:rPr lang="en-US" sz="2400"/>
              <a:t>класс, позволяет получить  информацию о членах типа.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представляет изучаемый тип, инкапсулируя всю информацию о нем.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его свойства: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</a:t>
            </a:r>
            <a:r>
              <a:rPr lang="en-US" sz="2400"/>
              <a:t> возвращает имя типа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Assembly</a:t>
            </a:r>
            <a:r>
              <a:rPr lang="en-US" sz="2400"/>
              <a:t> возвращает название сборки, где определен тип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Namespace</a:t>
            </a:r>
            <a:r>
              <a:rPr lang="en-US" sz="2400"/>
              <a:t> возвращает название пространства имен, где определен тип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IsArray</a:t>
            </a:r>
            <a:r>
              <a:rPr lang="en-US" sz="2400"/>
              <a:t> возвращает true, если тип является массивом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IsClass</a:t>
            </a:r>
            <a:r>
              <a:rPr lang="en-US" sz="2400"/>
              <a:t> возвращает true, если тип представляет класс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IsEnum</a:t>
            </a:r>
            <a:r>
              <a:rPr lang="en-US" sz="2400"/>
              <a:t> возвращает true, если тип является перечислением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IsInterface</a:t>
            </a:r>
            <a:r>
              <a:rPr lang="en-US" sz="2400"/>
              <a:t> возвращает true, если тип представляет интерфейс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Module </a:t>
            </a:r>
            <a:endParaRPr/>
          </a:p>
        </p:txBody>
      </p:sp>
      <p:sp>
        <p:nvSpPr>
          <p:cNvPr id="741" name="Google Shape;741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2" name="Google Shape;7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" y="1341437"/>
            <a:ext cx="8797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5dcc2a4a10d55e6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70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в проекте MyApp, который компилируется в сборку MyApp.dll, имеется файл Program.cs со следующим кодом:</a:t>
            </a:r>
            <a:endParaRPr sz="1800"/>
          </a:p>
        </p:txBody>
      </p:sp>
      <p:pic>
        <p:nvPicPr>
          <p:cNvPr id="749" name="Google Shape;749;g25dcc2a4a10d55e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14" y="933459"/>
            <a:ext cx="57721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25dcc2a4a10d55e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51" y="3608800"/>
            <a:ext cx="5353199" cy="312419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25dcc2a4a10d55e6_0"/>
          <p:cNvSpPr txBox="1"/>
          <p:nvPr/>
        </p:nvSpPr>
        <p:spPr>
          <a:xfrm>
            <a:off x="3208699" y="3429000"/>
            <a:ext cx="5169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В другом проект исследуем сборку MyApp.dll на наличие в ней различных типов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52" name="Google Shape;752;g25dcc2a4a10d55e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478" y="5290815"/>
            <a:ext cx="4572000" cy="1567184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25dcc2a4a10d55e6_0"/>
          <p:cNvSpPr txBox="1"/>
          <p:nvPr/>
        </p:nvSpPr>
        <p:spPr>
          <a:xfrm>
            <a:off x="5237788" y="4894525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полное название сборки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54" name="Google Shape;754;g25dcc2a4a10d55e6_0"/>
          <p:cNvSpPr txBox="1"/>
          <p:nvPr/>
        </p:nvSpPr>
        <p:spPr>
          <a:xfrm>
            <a:off x="5617475" y="5679527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содержит пять типов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Позднее связывание </a:t>
            </a:r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 отражения позволяет реализовать на платформе .NET позднее связывание (late binding).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Обозначает процесс динамической загрузки сборок и типов при работе приложения, создание экземпляров типов и работу с их элементами.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создавать расширяемые приложения, когда дополнительный функционал программы неизвестен, и его могут подключить сторонние разработчики</a:t>
            </a:r>
            <a:endParaRPr/>
          </a:p>
        </p:txBody>
      </p:sp>
      <p:sp>
        <p:nvSpPr>
          <p:cNvPr id="771" name="Google Shape;771;p13"/>
          <p:cNvSpPr txBox="1"/>
          <p:nvPr/>
        </p:nvSpPr>
        <p:spPr>
          <a:xfrm>
            <a:off x="290512" y="5876925"/>
            <a:ext cx="808672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asm =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.LoadFrom(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"Data.exe"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"/>
          <p:cNvSpPr txBox="1">
            <a:spLocks noGrp="1"/>
          </p:cNvSpPr>
          <p:nvPr>
            <p:ph type="body" idx="1"/>
          </p:nvPr>
        </p:nvSpPr>
        <p:spPr>
          <a:xfrm>
            <a:off x="250825" y="-1"/>
            <a:ext cx="8540700" cy="4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System.Activator</a:t>
            </a:r>
            <a:endParaRPr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Activator.CreateInstance()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можно создавать экземпляры заданного типа</a:t>
            </a:r>
            <a:endParaRPr/>
          </a:p>
        </p:txBody>
      </p:sp>
      <p:sp>
        <p:nvSpPr>
          <p:cNvPr id="778" name="Google Shape;778;p14"/>
          <p:cNvSpPr txBox="1"/>
          <p:nvPr/>
        </p:nvSpPr>
        <p:spPr>
          <a:xfrm>
            <a:off x="250825" y="1989137"/>
            <a:ext cx="8713787" cy="3692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asm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.LoadFrom(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"Data.exe"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typ = asm.GetType(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"Data.Program"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создаем экземпляр класса Program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Activator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.CreateInstance(typ);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метод GetArray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MethodInfo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 = typ.GetMethod(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"GetArray"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вызываем метод, передаем значения для параметров и получаем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method.Invoke(obj,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6, 100, 3 });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.WriteLine((result));</a:t>
            </a:r>
            <a:endParaRPr/>
          </a:p>
        </p:txBody>
      </p:sp>
      <p:sp>
        <p:nvSpPr>
          <p:cNvPr id="779" name="Google Shape;779;p14"/>
          <p:cNvSpPr txBox="1"/>
          <p:nvPr/>
        </p:nvSpPr>
        <p:spPr>
          <a:xfrm>
            <a:off x="5435600" y="2470150"/>
            <a:ext cx="1898650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получаем тип</a:t>
            </a:r>
            <a:endParaRPr/>
          </a:p>
        </p:txBody>
      </p:sp>
      <p:cxnSp>
        <p:nvCxnSpPr>
          <p:cNvPr id="780" name="Google Shape;780;p14"/>
          <p:cNvCxnSpPr/>
          <p:nvPr/>
        </p:nvCxnSpPr>
        <p:spPr>
          <a:xfrm flipH="1">
            <a:off x="4521200" y="2470150"/>
            <a:ext cx="842962" cy="184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81" name="Google Shape;781;p14"/>
          <p:cNvSpPr txBox="1"/>
          <p:nvPr/>
        </p:nvSpPr>
        <p:spPr>
          <a:xfrm>
            <a:off x="5724525" y="3135312"/>
            <a:ext cx="2717800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создаем его экземпляр</a:t>
            </a:r>
            <a:endParaRPr/>
          </a:p>
        </p:txBody>
      </p:sp>
      <p:cxnSp>
        <p:nvCxnSpPr>
          <p:cNvPr id="782" name="Google Shape;782;p14"/>
          <p:cNvCxnSpPr/>
          <p:nvPr/>
        </p:nvCxnSpPr>
        <p:spPr>
          <a:xfrm flipH="1">
            <a:off x="4943475" y="3319462"/>
            <a:ext cx="781050" cy="1095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83" name="Google Shape;783;p14"/>
          <p:cNvSpPr txBox="1"/>
          <p:nvPr/>
        </p:nvSpPr>
        <p:spPr>
          <a:xfrm>
            <a:off x="6075362" y="4052887"/>
            <a:ext cx="24304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получаем сам метод</a:t>
            </a:r>
            <a:endParaRPr/>
          </a:p>
        </p:txBody>
      </p:sp>
      <p:cxnSp>
        <p:nvCxnSpPr>
          <p:cNvPr id="784" name="Google Shape;784;p14"/>
          <p:cNvCxnSpPr/>
          <p:nvPr/>
        </p:nvCxnSpPr>
        <p:spPr>
          <a:xfrm flipH="1">
            <a:off x="5219700" y="4105275"/>
            <a:ext cx="855662" cy="1873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85" name="Google Shape;785;p14"/>
          <p:cNvSpPr txBox="1"/>
          <p:nvPr/>
        </p:nvSpPr>
        <p:spPr>
          <a:xfrm>
            <a:off x="1403350" y="6007100"/>
            <a:ext cx="18526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вызываем его</a:t>
            </a:r>
            <a:endParaRPr/>
          </a:p>
        </p:txBody>
      </p:sp>
      <p:sp>
        <p:nvSpPr>
          <p:cNvPr id="786" name="Google Shape;786;p14"/>
          <p:cNvSpPr txBox="1"/>
          <p:nvPr/>
        </p:nvSpPr>
        <p:spPr>
          <a:xfrm>
            <a:off x="4392612" y="5691187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объект, для которого вызывается метод + 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параметров </a:t>
            </a:r>
            <a:endParaRPr/>
          </a:p>
        </p:txBody>
      </p:sp>
      <p:cxnSp>
        <p:nvCxnSpPr>
          <p:cNvPr id="787" name="Google Shape;787;p14"/>
          <p:cNvCxnSpPr/>
          <p:nvPr/>
        </p:nvCxnSpPr>
        <p:spPr>
          <a:xfrm rot="10800000">
            <a:off x="4608512" y="5384800"/>
            <a:ext cx="1116012" cy="3476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8" name="Google Shape;788;p14"/>
          <p:cNvCxnSpPr/>
          <p:nvPr/>
        </p:nvCxnSpPr>
        <p:spPr>
          <a:xfrm rot="10800000" flipH="1">
            <a:off x="2555875" y="5199062"/>
            <a:ext cx="709612" cy="85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89" name="Google Shape;789;p14"/>
          <p:cNvSpPr txBox="1"/>
          <p:nvPr/>
        </p:nvSpPr>
        <p:spPr>
          <a:xfrm>
            <a:off x="2724525" y="1565200"/>
            <a:ext cx="5431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можно создавать экземпляры заданного типа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"/>
          <p:cNvSpPr txBox="1">
            <a:spLocks noGrp="1"/>
          </p:cNvSpPr>
          <p:nvPr>
            <p:ph type="body" idx="1"/>
          </p:nvPr>
        </p:nvSpPr>
        <p:spPr>
          <a:xfrm>
            <a:off x="107950" y="260350"/>
            <a:ext cx="914400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FindMembers()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- воз. массив объектов MemberInfo данного типа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GetConstructors()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конструкторы данного типа в виде набора объектов ConstructorInfo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GetEvents()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события данного типа в виде массива объектов EventInfo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GetFields()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поля данного типа в виде массива объектов FieldInfo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GetInterfaces()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 реализуемые данным типом интерфейсы в виде массива объектов Type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GetMembers()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-члены типа в виде массива объектов MemberInfo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GetMethods()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методы типа в виде массива объектов MethodInfo</a:t>
            </a:r>
            <a:endParaRPr sz="2300"/>
          </a:p>
          <a:p>
            <a:pPr marL="0" marR="0" lvl="0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Char char="►"/>
            </a:pP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3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GetProperties()</a:t>
            </a:r>
            <a:r>
              <a:rPr lang="en-US" sz="23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свойства в виде массива объектов PropertyInfo</a:t>
            </a:r>
            <a:endParaRPr sz="2300"/>
          </a:p>
          <a:p>
            <a:pPr marL="342900" marR="0" lvl="0" indent="-2413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3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6b88709f11a1bf7_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1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получить данный тип</a:t>
            </a:r>
            <a:endParaRPr/>
          </a:p>
        </p:txBody>
      </p:sp>
      <p:sp>
        <p:nvSpPr>
          <p:cNvPr id="445" name="Google Shape;445;g36b88709f11a1bf7_16"/>
          <p:cNvSpPr txBox="1">
            <a:spLocks noGrp="1"/>
          </p:cNvSpPr>
          <p:nvPr>
            <p:ph type="body" idx="1"/>
          </p:nvPr>
        </p:nvSpPr>
        <p:spPr>
          <a:xfrm>
            <a:off x="-138375" y="895800"/>
            <a:ext cx="9282600" cy="520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помощью оператора </a:t>
            </a:r>
            <a:r>
              <a:rPr lang="en-US">
                <a:solidFill>
                  <a:schemeClr val="lt2"/>
                </a:solidFill>
              </a:rPr>
              <a:t>typeof</a:t>
            </a:r>
            <a:r>
              <a:rPr lang="en-US"/>
              <a:t>,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помощью метода </a:t>
            </a:r>
            <a:r>
              <a:rPr lang="en-US">
                <a:solidFill>
                  <a:schemeClr val="lt2"/>
                </a:solidFill>
              </a:rPr>
              <a:t>GetType()</a:t>
            </a:r>
            <a:r>
              <a:rPr lang="en-US"/>
              <a:t> класса Object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применяя статический метод </a:t>
            </a:r>
            <a:r>
              <a:rPr lang="en-US">
                <a:solidFill>
                  <a:schemeClr val="lt2"/>
                </a:solidFill>
              </a:rPr>
              <a:t>Type.GetType()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b88709f11a1bf7_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2" name="Google Shape;452;g36b88709f11a1bf7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9" y="228591"/>
            <a:ext cx="8540700" cy="385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6b88709f11a1bf7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" y="3976876"/>
            <a:ext cx="7117075" cy="12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6b88709f11a1bf7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13" y="5355999"/>
            <a:ext cx="8278150" cy="60541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6b88709f11a1bf7_22"/>
          <p:cNvSpPr txBox="1"/>
          <p:nvPr/>
        </p:nvSpPr>
        <p:spPr>
          <a:xfrm>
            <a:off x="3411174" y="3641863"/>
            <a:ext cx="32625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надо создавать объект класса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56" name="Google Shape;456;g36b88709f11a1bf7_22"/>
          <p:cNvSpPr txBox="1"/>
          <p:nvPr/>
        </p:nvSpPr>
        <p:spPr>
          <a:xfrm>
            <a:off x="2438967" y="5961415"/>
            <a:ext cx="30000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будет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ли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генерироваться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исключение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если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класс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не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удастся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700" dirty="0" err="1">
                <a:solidFill>
                  <a:srgbClr val="FFFFFF"/>
                </a:solidFill>
                <a:highlight>
                  <a:srgbClr val="000000"/>
                </a:highlight>
              </a:rPr>
              <a:t>найти</a:t>
            </a:r>
            <a:endParaRPr sz="17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57" name="Google Shape;457;g36b88709f11a1bf7_22"/>
          <p:cNvSpPr txBox="1"/>
          <p:nvPr/>
        </p:nvSpPr>
        <p:spPr>
          <a:xfrm>
            <a:off x="5438967" y="5961415"/>
            <a:ext cx="38694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надо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ли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учитывать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регистр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символов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в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первом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параметре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. true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означает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что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регистр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игнорируется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b88709f11a1bf7_37"/>
          <p:cNvSpPr txBox="1">
            <a:spLocks noGrp="1"/>
          </p:cNvSpPr>
          <p:nvPr>
            <p:ph type="body" idx="1"/>
          </p:nvPr>
        </p:nvSpPr>
        <p:spPr>
          <a:xfrm>
            <a:off x="290025" y="250978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тип располагается в другом пространстве имен, его также надо указать:</a:t>
            </a:r>
            <a:endParaRPr/>
          </a:p>
        </p:txBody>
      </p:sp>
      <p:pic>
        <p:nvPicPr>
          <p:cNvPr id="464" name="Google Shape;464;g36b88709f11a1bf7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2011665"/>
            <a:ext cx="8818750" cy="39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6b88709f11a1bf7_4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находится в другой сборке dll, то после полного имени класса через запятую указывается имя сборки:</a:t>
            </a:r>
            <a:endParaRPr sz="2400"/>
          </a:p>
        </p:txBody>
      </p:sp>
      <p:pic>
        <p:nvPicPr>
          <p:cNvPr id="483" name="Google Shape;483;g36b88709f11a1bf7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00" y="1209328"/>
            <a:ext cx="8605944" cy="4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6b88709f11a1bf7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83011"/>
            <a:ext cx="9144000" cy="415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36b88709f11a1bf7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298" y="5058160"/>
            <a:ext cx="2998025" cy="1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1862</Words>
  <Application>Microsoft Office PowerPoint</Application>
  <PresentationFormat>Экран (4:3)</PresentationFormat>
  <Paragraphs>287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Consolas</vt:lpstr>
      <vt:lpstr>Tahoma</vt:lpstr>
      <vt:lpstr>Noto Sans Symbols</vt:lpstr>
      <vt:lpstr>Verdana</vt:lpstr>
      <vt:lpstr>Arial</vt:lpstr>
      <vt:lpstr>1_Compass</vt:lpstr>
      <vt:lpstr>Compass</vt:lpstr>
      <vt:lpstr>Рефлексия</vt:lpstr>
      <vt:lpstr>Рефлексия</vt:lpstr>
      <vt:lpstr>основные классы</vt:lpstr>
      <vt:lpstr>Презентация PowerPoint</vt:lpstr>
      <vt:lpstr>Презентация PowerPoint</vt:lpstr>
      <vt:lpstr>получить данный тип</vt:lpstr>
      <vt:lpstr>Презентация PowerPoint</vt:lpstr>
      <vt:lpstr>Презентация PowerPoint</vt:lpstr>
      <vt:lpstr>Презентация PowerPoint</vt:lpstr>
      <vt:lpstr>Поиск реализованных интерфейсов. GetInterfaces() </vt:lpstr>
      <vt:lpstr>Применение рефлексии</vt:lpstr>
      <vt:lpstr>Получение всех компонентов типа. GetMembers()</vt:lpstr>
      <vt:lpstr>Презентация PowerPoint</vt:lpstr>
      <vt:lpstr>Презентация PowerPoint</vt:lpstr>
      <vt:lpstr>System.Reflection.BindingFlags</vt:lpstr>
      <vt:lpstr>Презентация PowerPoint</vt:lpstr>
      <vt:lpstr>Презентация PowerPoint</vt:lpstr>
      <vt:lpstr>Получение одного компонента по имени. GetMember()</vt:lpstr>
      <vt:lpstr>Получение информации о методах. GetMethods()</vt:lpstr>
      <vt:lpstr>Презентация PowerPoint</vt:lpstr>
      <vt:lpstr>Презентация PowerPoint</vt:lpstr>
      <vt:lpstr>Презентация PowerPoint</vt:lpstr>
      <vt:lpstr>Исследование параметров. GetParameters()</vt:lpstr>
      <vt:lpstr>Презентация PowerPoint</vt:lpstr>
      <vt:lpstr>Презентация PowerPoint</vt:lpstr>
      <vt:lpstr>Вызов методов. Invoke()</vt:lpstr>
      <vt:lpstr>Презентация PowerPoint</vt:lpstr>
      <vt:lpstr>Получение конструкторов. ConstructorInfo</vt:lpstr>
      <vt:lpstr>Получение конструкторов. ConstructorInfo</vt:lpstr>
      <vt:lpstr>Презентация PowerPoint</vt:lpstr>
      <vt:lpstr>Получение информации о полях. GetFields()</vt:lpstr>
      <vt:lpstr>Презентация PowerPoint</vt:lpstr>
      <vt:lpstr>Получение и изменение значения поля. GetField()</vt:lpstr>
      <vt:lpstr>Презентация PowerPoint</vt:lpstr>
      <vt:lpstr>Свойства GetProperties()</vt:lpstr>
      <vt:lpstr>Презентация PowerPoint</vt:lpstr>
      <vt:lpstr>Презентация PowerPoint</vt:lpstr>
      <vt:lpstr>Assembly. Для управления сборками </vt:lpstr>
      <vt:lpstr>Основные элементы класса Assembly </vt:lpstr>
      <vt:lpstr>Основные элементы класса Module </vt:lpstr>
      <vt:lpstr>Презентация PowerPoint</vt:lpstr>
      <vt:lpstr> Позднее связывание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</dc:title>
  <dc:creator>pn</dc:creator>
  <cp:lastModifiedBy>Артур Мущук</cp:lastModifiedBy>
  <cp:revision>3</cp:revision>
  <dcterms:created xsi:type="dcterms:W3CDTF">2004-09-23T08:41:44Z</dcterms:created>
  <dcterms:modified xsi:type="dcterms:W3CDTF">2024-11-12T20:06:19Z</dcterms:modified>
</cp:coreProperties>
</file>