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7"/>
  </p:notesMasterIdLst>
  <p:sldIdLst>
    <p:sldId id="256" r:id="rId2"/>
    <p:sldId id="322" r:id="rId3"/>
    <p:sldId id="323" r:id="rId4"/>
    <p:sldId id="325" r:id="rId5"/>
    <p:sldId id="324" r:id="rId6"/>
    <p:sldId id="326" r:id="rId7"/>
    <p:sldId id="327" r:id="rId8"/>
    <p:sldId id="328" r:id="rId9"/>
    <p:sldId id="329" r:id="rId10"/>
    <p:sldId id="330" r:id="rId11"/>
    <p:sldId id="364" r:id="rId12"/>
    <p:sldId id="365" r:id="rId13"/>
    <p:sldId id="366" r:id="rId14"/>
    <p:sldId id="367" r:id="rId15"/>
    <p:sldId id="368" r:id="rId16"/>
    <p:sldId id="369" r:id="rId17"/>
    <p:sldId id="370" r:id="rId18"/>
    <p:sldId id="371" r:id="rId19"/>
    <p:sldId id="408" r:id="rId20"/>
    <p:sldId id="372" r:id="rId21"/>
    <p:sldId id="373" r:id="rId22"/>
    <p:sldId id="259" r:id="rId23"/>
    <p:sldId id="331" r:id="rId24"/>
    <p:sldId id="332" r:id="rId25"/>
    <p:sldId id="333" r:id="rId26"/>
    <p:sldId id="334" r:id="rId27"/>
    <p:sldId id="335" r:id="rId28"/>
    <p:sldId id="336" r:id="rId29"/>
    <p:sldId id="337" r:id="rId30"/>
    <p:sldId id="338" r:id="rId31"/>
    <p:sldId id="339" r:id="rId32"/>
    <p:sldId id="409" r:id="rId33"/>
    <p:sldId id="340" r:id="rId34"/>
    <p:sldId id="341" r:id="rId35"/>
    <p:sldId id="342" r:id="rId36"/>
    <p:sldId id="348" r:id="rId37"/>
    <p:sldId id="344" r:id="rId38"/>
    <p:sldId id="345" r:id="rId39"/>
    <p:sldId id="352" r:id="rId40"/>
    <p:sldId id="346" r:id="rId41"/>
    <p:sldId id="347" r:id="rId42"/>
    <p:sldId id="353" r:id="rId43"/>
    <p:sldId id="349" r:id="rId44"/>
    <p:sldId id="350" r:id="rId45"/>
    <p:sldId id="361" r:id="rId46"/>
    <p:sldId id="354" r:id="rId47"/>
    <p:sldId id="356" r:id="rId48"/>
    <p:sldId id="362" r:id="rId49"/>
    <p:sldId id="363" r:id="rId50"/>
    <p:sldId id="359" r:id="rId51"/>
    <p:sldId id="360" r:id="rId52"/>
    <p:sldId id="358" r:id="rId53"/>
    <p:sldId id="375" r:id="rId54"/>
    <p:sldId id="376" r:id="rId55"/>
    <p:sldId id="377" r:id="rId56"/>
    <p:sldId id="379" r:id="rId57"/>
    <p:sldId id="378" r:id="rId58"/>
    <p:sldId id="380" r:id="rId59"/>
    <p:sldId id="381" r:id="rId60"/>
    <p:sldId id="382" r:id="rId61"/>
    <p:sldId id="383" r:id="rId62"/>
    <p:sldId id="384" r:id="rId63"/>
    <p:sldId id="385" r:id="rId64"/>
    <p:sldId id="386" r:id="rId65"/>
    <p:sldId id="387" r:id="rId66"/>
    <p:sldId id="388" r:id="rId67"/>
    <p:sldId id="389" r:id="rId68"/>
    <p:sldId id="390" r:id="rId69"/>
    <p:sldId id="392" r:id="rId70"/>
    <p:sldId id="393" r:id="rId71"/>
    <p:sldId id="395" r:id="rId72"/>
    <p:sldId id="396" r:id="rId73"/>
    <p:sldId id="397" r:id="rId74"/>
    <p:sldId id="398" r:id="rId75"/>
    <p:sldId id="399" r:id="rId76"/>
    <p:sldId id="394" r:id="rId77"/>
    <p:sldId id="400" r:id="rId78"/>
    <p:sldId id="391" r:id="rId79"/>
    <p:sldId id="401" r:id="rId80"/>
    <p:sldId id="402" r:id="rId81"/>
    <p:sldId id="403" r:id="rId82"/>
    <p:sldId id="404" r:id="rId83"/>
    <p:sldId id="405" r:id="rId84"/>
    <p:sldId id="406" r:id="rId85"/>
    <p:sldId id="407" r:id="rId86"/>
  </p:sldIdLst>
  <p:sldSz cx="12192000" cy="6858000"/>
  <p:notesSz cx="6858000" cy="9144000"/>
  <p:defaultText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Раздел по умолчанию" id="{465B88BE-7067-4E01-A3DC-10AFCF848BC8}">
          <p14:sldIdLst>
            <p14:sldId id="256"/>
            <p14:sldId id="322"/>
            <p14:sldId id="323"/>
            <p14:sldId id="325"/>
            <p14:sldId id="324"/>
            <p14:sldId id="326"/>
            <p14:sldId id="327"/>
            <p14:sldId id="328"/>
            <p14:sldId id="329"/>
            <p14:sldId id="330"/>
            <p14:sldId id="364"/>
            <p14:sldId id="365"/>
            <p14:sldId id="366"/>
            <p14:sldId id="367"/>
            <p14:sldId id="368"/>
            <p14:sldId id="369"/>
            <p14:sldId id="370"/>
            <p14:sldId id="371"/>
            <p14:sldId id="408"/>
            <p14:sldId id="372"/>
            <p14:sldId id="373"/>
            <p14:sldId id="259"/>
            <p14:sldId id="331"/>
            <p14:sldId id="332"/>
            <p14:sldId id="333"/>
            <p14:sldId id="334"/>
            <p14:sldId id="335"/>
            <p14:sldId id="336"/>
            <p14:sldId id="337"/>
            <p14:sldId id="338"/>
            <p14:sldId id="339"/>
            <p14:sldId id="409"/>
            <p14:sldId id="340"/>
            <p14:sldId id="341"/>
            <p14:sldId id="342"/>
            <p14:sldId id="348"/>
            <p14:sldId id="344"/>
            <p14:sldId id="345"/>
            <p14:sldId id="352"/>
            <p14:sldId id="346"/>
            <p14:sldId id="347"/>
            <p14:sldId id="353"/>
            <p14:sldId id="349"/>
            <p14:sldId id="350"/>
            <p14:sldId id="361"/>
            <p14:sldId id="354"/>
            <p14:sldId id="356"/>
            <p14:sldId id="362"/>
            <p14:sldId id="363"/>
            <p14:sldId id="359"/>
            <p14:sldId id="360"/>
            <p14:sldId id="358"/>
            <p14:sldId id="375"/>
            <p14:sldId id="376"/>
            <p14:sldId id="377"/>
            <p14:sldId id="379"/>
            <p14:sldId id="378"/>
            <p14:sldId id="380"/>
            <p14:sldId id="381"/>
            <p14:sldId id="382"/>
            <p14:sldId id="383"/>
            <p14:sldId id="384"/>
            <p14:sldId id="385"/>
            <p14:sldId id="386"/>
            <p14:sldId id="387"/>
            <p14:sldId id="388"/>
            <p14:sldId id="389"/>
            <p14:sldId id="390"/>
            <p14:sldId id="392"/>
            <p14:sldId id="393"/>
            <p14:sldId id="395"/>
            <p14:sldId id="396"/>
            <p14:sldId id="397"/>
            <p14:sldId id="398"/>
            <p14:sldId id="399"/>
            <p14:sldId id="394"/>
            <p14:sldId id="400"/>
            <p14:sldId id="391"/>
            <p14:sldId id="401"/>
            <p14:sldId id="402"/>
            <p14:sldId id="403"/>
            <p14:sldId id="404"/>
            <p14:sldId id="405"/>
            <p14:sldId id="406"/>
            <p14:sldId id="40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4" d="100"/>
          <a:sy n="84" d="100"/>
        </p:scale>
        <p:origin x="61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viewProps" Target="view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heme" Target="theme/theme1.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0F61946-1359-4AB5-9D88-4C2DAA18EA83}" type="datetimeFigureOut">
              <a:rPr lang="en-US" smtClean="0"/>
              <a:t>19-Sep-25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1D3DD2-03F5-4D18-AE16-93EBDDC0AAB9}" type="slidenum">
              <a:rPr lang="en-US" smtClean="0"/>
              <a:t>‹#›</a:t>
            </a:fld>
            <a:endParaRPr lang="en-US"/>
          </a:p>
        </p:txBody>
      </p:sp>
    </p:spTree>
    <p:extLst>
      <p:ext uri="{BB962C8B-B14F-4D97-AF65-F5344CB8AC3E}">
        <p14:creationId xmlns:p14="http://schemas.microsoft.com/office/powerpoint/2010/main" val="23042622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D3DD2-03F5-4D18-AE16-93EBDDC0AAB9}" type="slidenum">
              <a:rPr lang="en-US" smtClean="0"/>
              <a:t>64</a:t>
            </a:fld>
            <a:endParaRPr lang="en-US"/>
          </a:p>
        </p:txBody>
      </p:sp>
    </p:spTree>
    <p:extLst>
      <p:ext uri="{BB962C8B-B14F-4D97-AF65-F5344CB8AC3E}">
        <p14:creationId xmlns:p14="http://schemas.microsoft.com/office/powerpoint/2010/main" val="7266859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D3DD2-03F5-4D18-AE16-93EBDDC0AAB9}" type="slidenum">
              <a:rPr lang="en-US" smtClean="0"/>
              <a:t>73</a:t>
            </a:fld>
            <a:endParaRPr lang="en-US"/>
          </a:p>
        </p:txBody>
      </p:sp>
    </p:spTree>
    <p:extLst>
      <p:ext uri="{BB962C8B-B14F-4D97-AF65-F5344CB8AC3E}">
        <p14:creationId xmlns:p14="http://schemas.microsoft.com/office/powerpoint/2010/main" val="11786014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D3DD2-03F5-4D18-AE16-93EBDDC0AAB9}" type="slidenum">
              <a:rPr lang="en-US" smtClean="0"/>
              <a:t>74</a:t>
            </a:fld>
            <a:endParaRPr lang="en-US"/>
          </a:p>
        </p:txBody>
      </p:sp>
    </p:spTree>
    <p:extLst>
      <p:ext uri="{BB962C8B-B14F-4D97-AF65-F5344CB8AC3E}">
        <p14:creationId xmlns:p14="http://schemas.microsoft.com/office/powerpoint/2010/main" val="22218547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D3DD2-03F5-4D18-AE16-93EBDDC0AAB9}" type="slidenum">
              <a:rPr lang="en-US" smtClean="0"/>
              <a:t>75</a:t>
            </a:fld>
            <a:endParaRPr lang="en-US"/>
          </a:p>
        </p:txBody>
      </p:sp>
    </p:spTree>
    <p:extLst>
      <p:ext uri="{BB962C8B-B14F-4D97-AF65-F5344CB8AC3E}">
        <p14:creationId xmlns:p14="http://schemas.microsoft.com/office/powerpoint/2010/main" val="1820496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D3DD2-03F5-4D18-AE16-93EBDDC0AAB9}" type="slidenum">
              <a:rPr lang="en-US" smtClean="0"/>
              <a:t>76</a:t>
            </a:fld>
            <a:endParaRPr lang="en-US"/>
          </a:p>
        </p:txBody>
      </p:sp>
    </p:spTree>
    <p:extLst>
      <p:ext uri="{BB962C8B-B14F-4D97-AF65-F5344CB8AC3E}">
        <p14:creationId xmlns:p14="http://schemas.microsoft.com/office/powerpoint/2010/main" val="32746372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D3DD2-03F5-4D18-AE16-93EBDDC0AAB9}" type="slidenum">
              <a:rPr lang="en-US" smtClean="0"/>
              <a:t>77</a:t>
            </a:fld>
            <a:endParaRPr lang="en-US"/>
          </a:p>
        </p:txBody>
      </p:sp>
    </p:spTree>
    <p:extLst>
      <p:ext uri="{BB962C8B-B14F-4D97-AF65-F5344CB8AC3E}">
        <p14:creationId xmlns:p14="http://schemas.microsoft.com/office/powerpoint/2010/main" val="17505254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D3DD2-03F5-4D18-AE16-93EBDDC0AAB9}" type="slidenum">
              <a:rPr lang="en-US" smtClean="0"/>
              <a:t>78</a:t>
            </a:fld>
            <a:endParaRPr lang="en-US"/>
          </a:p>
        </p:txBody>
      </p:sp>
    </p:spTree>
    <p:extLst>
      <p:ext uri="{BB962C8B-B14F-4D97-AF65-F5344CB8AC3E}">
        <p14:creationId xmlns:p14="http://schemas.microsoft.com/office/powerpoint/2010/main" val="1056304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D3DD2-03F5-4D18-AE16-93EBDDC0AAB9}" type="slidenum">
              <a:rPr lang="en-US" smtClean="0"/>
              <a:t>79</a:t>
            </a:fld>
            <a:endParaRPr lang="en-US"/>
          </a:p>
        </p:txBody>
      </p:sp>
    </p:spTree>
    <p:extLst>
      <p:ext uri="{BB962C8B-B14F-4D97-AF65-F5344CB8AC3E}">
        <p14:creationId xmlns:p14="http://schemas.microsoft.com/office/powerpoint/2010/main" val="8216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D3DD2-03F5-4D18-AE16-93EBDDC0AAB9}" type="slidenum">
              <a:rPr lang="en-US" smtClean="0"/>
              <a:t>80</a:t>
            </a:fld>
            <a:endParaRPr lang="en-US"/>
          </a:p>
        </p:txBody>
      </p:sp>
    </p:spTree>
    <p:extLst>
      <p:ext uri="{BB962C8B-B14F-4D97-AF65-F5344CB8AC3E}">
        <p14:creationId xmlns:p14="http://schemas.microsoft.com/office/powerpoint/2010/main" val="34896871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D3DD2-03F5-4D18-AE16-93EBDDC0AAB9}" type="slidenum">
              <a:rPr lang="en-US" smtClean="0"/>
              <a:t>81</a:t>
            </a:fld>
            <a:endParaRPr lang="en-US"/>
          </a:p>
        </p:txBody>
      </p:sp>
    </p:spTree>
    <p:extLst>
      <p:ext uri="{BB962C8B-B14F-4D97-AF65-F5344CB8AC3E}">
        <p14:creationId xmlns:p14="http://schemas.microsoft.com/office/powerpoint/2010/main" val="11746824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D3DD2-03F5-4D18-AE16-93EBDDC0AAB9}" type="slidenum">
              <a:rPr lang="en-US" smtClean="0"/>
              <a:t>82</a:t>
            </a:fld>
            <a:endParaRPr lang="en-US"/>
          </a:p>
        </p:txBody>
      </p:sp>
    </p:spTree>
    <p:extLst>
      <p:ext uri="{BB962C8B-B14F-4D97-AF65-F5344CB8AC3E}">
        <p14:creationId xmlns:p14="http://schemas.microsoft.com/office/powerpoint/2010/main" val="7399183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D3DD2-03F5-4D18-AE16-93EBDDC0AAB9}" type="slidenum">
              <a:rPr lang="en-US" smtClean="0"/>
              <a:t>65</a:t>
            </a:fld>
            <a:endParaRPr lang="en-US"/>
          </a:p>
        </p:txBody>
      </p:sp>
    </p:spTree>
    <p:extLst>
      <p:ext uri="{BB962C8B-B14F-4D97-AF65-F5344CB8AC3E}">
        <p14:creationId xmlns:p14="http://schemas.microsoft.com/office/powerpoint/2010/main" val="329725637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D3DD2-03F5-4D18-AE16-93EBDDC0AAB9}" type="slidenum">
              <a:rPr lang="en-US" smtClean="0"/>
              <a:t>83</a:t>
            </a:fld>
            <a:endParaRPr lang="en-US"/>
          </a:p>
        </p:txBody>
      </p:sp>
    </p:spTree>
    <p:extLst>
      <p:ext uri="{BB962C8B-B14F-4D97-AF65-F5344CB8AC3E}">
        <p14:creationId xmlns:p14="http://schemas.microsoft.com/office/powerpoint/2010/main" val="3662815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D3DD2-03F5-4D18-AE16-93EBDDC0AAB9}" type="slidenum">
              <a:rPr lang="en-US" smtClean="0"/>
              <a:t>84</a:t>
            </a:fld>
            <a:endParaRPr lang="en-US"/>
          </a:p>
        </p:txBody>
      </p:sp>
    </p:spTree>
    <p:extLst>
      <p:ext uri="{BB962C8B-B14F-4D97-AF65-F5344CB8AC3E}">
        <p14:creationId xmlns:p14="http://schemas.microsoft.com/office/powerpoint/2010/main" val="8965177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D3DD2-03F5-4D18-AE16-93EBDDC0AAB9}" type="slidenum">
              <a:rPr lang="en-US" smtClean="0"/>
              <a:t>66</a:t>
            </a:fld>
            <a:endParaRPr lang="en-US"/>
          </a:p>
        </p:txBody>
      </p:sp>
    </p:spTree>
    <p:extLst>
      <p:ext uri="{BB962C8B-B14F-4D97-AF65-F5344CB8AC3E}">
        <p14:creationId xmlns:p14="http://schemas.microsoft.com/office/powerpoint/2010/main" val="37999432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D3DD2-03F5-4D18-AE16-93EBDDC0AAB9}" type="slidenum">
              <a:rPr lang="en-US" smtClean="0"/>
              <a:t>67</a:t>
            </a:fld>
            <a:endParaRPr lang="en-US"/>
          </a:p>
        </p:txBody>
      </p:sp>
    </p:spTree>
    <p:extLst>
      <p:ext uri="{BB962C8B-B14F-4D97-AF65-F5344CB8AC3E}">
        <p14:creationId xmlns:p14="http://schemas.microsoft.com/office/powerpoint/2010/main" val="17970854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D3DD2-03F5-4D18-AE16-93EBDDC0AAB9}" type="slidenum">
              <a:rPr lang="en-US" smtClean="0"/>
              <a:t>68</a:t>
            </a:fld>
            <a:endParaRPr lang="en-US"/>
          </a:p>
        </p:txBody>
      </p:sp>
    </p:spTree>
    <p:extLst>
      <p:ext uri="{BB962C8B-B14F-4D97-AF65-F5344CB8AC3E}">
        <p14:creationId xmlns:p14="http://schemas.microsoft.com/office/powerpoint/2010/main" val="2132560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D3DD2-03F5-4D18-AE16-93EBDDC0AAB9}" type="slidenum">
              <a:rPr lang="en-US" smtClean="0"/>
              <a:t>69</a:t>
            </a:fld>
            <a:endParaRPr lang="en-US"/>
          </a:p>
        </p:txBody>
      </p:sp>
    </p:spTree>
    <p:extLst>
      <p:ext uri="{BB962C8B-B14F-4D97-AF65-F5344CB8AC3E}">
        <p14:creationId xmlns:p14="http://schemas.microsoft.com/office/powerpoint/2010/main" val="10248300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D3DD2-03F5-4D18-AE16-93EBDDC0AAB9}" type="slidenum">
              <a:rPr lang="en-US" smtClean="0"/>
              <a:t>70</a:t>
            </a:fld>
            <a:endParaRPr lang="en-US"/>
          </a:p>
        </p:txBody>
      </p:sp>
    </p:spTree>
    <p:extLst>
      <p:ext uri="{BB962C8B-B14F-4D97-AF65-F5344CB8AC3E}">
        <p14:creationId xmlns:p14="http://schemas.microsoft.com/office/powerpoint/2010/main" val="721791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D3DD2-03F5-4D18-AE16-93EBDDC0AAB9}" type="slidenum">
              <a:rPr lang="en-US" smtClean="0"/>
              <a:t>71</a:t>
            </a:fld>
            <a:endParaRPr lang="en-US"/>
          </a:p>
        </p:txBody>
      </p:sp>
    </p:spTree>
    <p:extLst>
      <p:ext uri="{BB962C8B-B14F-4D97-AF65-F5344CB8AC3E}">
        <p14:creationId xmlns:p14="http://schemas.microsoft.com/office/powerpoint/2010/main" val="15793436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1D3DD2-03F5-4D18-AE16-93EBDDC0AAB9}" type="slidenum">
              <a:rPr lang="en-US" smtClean="0"/>
              <a:t>72</a:t>
            </a:fld>
            <a:endParaRPr lang="en-US"/>
          </a:p>
        </p:txBody>
      </p:sp>
    </p:spTree>
    <p:extLst>
      <p:ext uri="{BB962C8B-B14F-4D97-AF65-F5344CB8AC3E}">
        <p14:creationId xmlns:p14="http://schemas.microsoft.com/office/powerpoint/2010/main" val="2658219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47616F-E2AF-5AFF-C83A-FE3735AD8C68}"/>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LID4096"/>
          </a:p>
        </p:txBody>
      </p:sp>
      <p:sp>
        <p:nvSpPr>
          <p:cNvPr id="3" name="Подзаголовок 2">
            <a:extLst>
              <a:ext uri="{FF2B5EF4-FFF2-40B4-BE49-F238E27FC236}">
                <a16:creationId xmlns:a16="http://schemas.microsoft.com/office/drawing/2014/main" id="{3FF40183-988B-BA61-B91E-493895FD9C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LID4096"/>
          </a:p>
        </p:txBody>
      </p:sp>
      <p:sp>
        <p:nvSpPr>
          <p:cNvPr id="4" name="Дата 3">
            <a:extLst>
              <a:ext uri="{FF2B5EF4-FFF2-40B4-BE49-F238E27FC236}">
                <a16:creationId xmlns:a16="http://schemas.microsoft.com/office/drawing/2014/main" id="{0F93C7B4-DBE6-06CE-CFC7-F4ED4D997D4E}"/>
              </a:ext>
            </a:extLst>
          </p:cNvPr>
          <p:cNvSpPr>
            <a:spLocks noGrp="1"/>
          </p:cNvSpPr>
          <p:nvPr>
            <p:ph type="dt" sz="half" idx="10"/>
          </p:nvPr>
        </p:nvSpPr>
        <p:spPr/>
        <p:txBody>
          <a:bodyPr/>
          <a:lstStyle/>
          <a:p>
            <a:fld id="{D94700BE-7692-4207-B54B-A48E0B87749C}" type="datetimeFigureOut">
              <a:rPr lang="LID4096" smtClean="0"/>
              <a:t>09/13/2025</a:t>
            </a:fld>
            <a:endParaRPr lang="LID4096"/>
          </a:p>
        </p:txBody>
      </p:sp>
      <p:sp>
        <p:nvSpPr>
          <p:cNvPr id="5" name="Нижний колонтитул 4">
            <a:extLst>
              <a:ext uri="{FF2B5EF4-FFF2-40B4-BE49-F238E27FC236}">
                <a16:creationId xmlns:a16="http://schemas.microsoft.com/office/drawing/2014/main" id="{AB5BB8FF-A395-C430-3789-0945A5312B41}"/>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19F6F5BE-4CB2-9257-FD2E-739215DBF0C3}"/>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095462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432ABC-7F92-53F8-6B38-14EBA795ED3A}"/>
              </a:ext>
            </a:extLst>
          </p:cNvPr>
          <p:cNvSpPr>
            <a:spLocks noGrp="1"/>
          </p:cNvSpPr>
          <p:nvPr>
            <p:ph type="title"/>
          </p:nvPr>
        </p:nvSpPr>
        <p:spPr/>
        <p:txBody>
          <a:bodyPr/>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DC74F8DD-3073-73DB-0FEC-83EE799CF0DF}"/>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D52118E-3EA2-A9A4-2BC2-E44B3237E1B2}"/>
              </a:ext>
            </a:extLst>
          </p:cNvPr>
          <p:cNvSpPr>
            <a:spLocks noGrp="1"/>
          </p:cNvSpPr>
          <p:nvPr>
            <p:ph type="dt" sz="half" idx="10"/>
          </p:nvPr>
        </p:nvSpPr>
        <p:spPr/>
        <p:txBody>
          <a:bodyPr/>
          <a:lstStyle/>
          <a:p>
            <a:fld id="{D94700BE-7692-4207-B54B-A48E0B87749C}" type="datetimeFigureOut">
              <a:rPr lang="LID4096" smtClean="0"/>
              <a:t>09/13/2025</a:t>
            </a:fld>
            <a:endParaRPr lang="LID4096"/>
          </a:p>
        </p:txBody>
      </p:sp>
      <p:sp>
        <p:nvSpPr>
          <p:cNvPr id="5" name="Нижний колонтитул 4">
            <a:extLst>
              <a:ext uri="{FF2B5EF4-FFF2-40B4-BE49-F238E27FC236}">
                <a16:creationId xmlns:a16="http://schemas.microsoft.com/office/drawing/2014/main" id="{DF9690F8-6FA6-1F50-D67E-E66228911A2A}"/>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72A8B7-B8F9-CA99-A4E2-0D1A64111FD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692678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704C6878-D0A6-5DB7-DDA4-5524F63A10D4}"/>
              </a:ext>
            </a:extLst>
          </p:cNvPr>
          <p:cNvSpPr>
            <a:spLocks noGrp="1"/>
          </p:cNvSpPr>
          <p:nvPr>
            <p:ph type="title" orient="vert"/>
          </p:nvPr>
        </p:nvSpPr>
        <p:spPr>
          <a:xfrm>
            <a:off x="8724900" y="365125"/>
            <a:ext cx="2628900" cy="5811838"/>
          </a:xfrm>
        </p:spPr>
        <p:txBody>
          <a:bodyPr vert="eaVert"/>
          <a:lstStyle/>
          <a:p>
            <a:r>
              <a:rPr lang="ru-RU"/>
              <a:t>Образец заголовка</a:t>
            </a:r>
            <a:endParaRPr lang="LID4096"/>
          </a:p>
        </p:txBody>
      </p:sp>
      <p:sp>
        <p:nvSpPr>
          <p:cNvPr id="3" name="Вертикальный текст 2">
            <a:extLst>
              <a:ext uri="{FF2B5EF4-FFF2-40B4-BE49-F238E27FC236}">
                <a16:creationId xmlns:a16="http://schemas.microsoft.com/office/drawing/2014/main" id="{74290E6A-E317-C5F4-3234-CA514674E1C7}"/>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6927F236-BB3C-2C98-8A01-D57936776076}"/>
              </a:ext>
            </a:extLst>
          </p:cNvPr>
          <p:cNvSpPr>
            <a:spLocks noGrp="1"/>
          </p:cNvSpPr>
          <p:nvPr>
            <p:ph type="dt" sz="half" idx="10"/>
          </p:nvPr>
        </p:nvSpPr>
        <p:spPr/>
        <p:txBody>
          <a:bodyPr/>
          <a:lstStyle/>
          <a:p>
            <a:fld id="{D94700BE-7692-4207-B54B-A48E0B87749C}" type="datetimeFigureOut">
              <a:rPr lang="LID4096" smtClean="0"/>
              <a:t>09/13/2025</a:t>
            </a:fld>
            <a:endParaRPr lang="LID4096"/>
          </a:p>
        </p:txBody>
      </p:sp>
      <p:sp>
        <p:nvSpPr>
          <p:cNvPr id="5" name="Нижний колонтитул 4">
            <a:extLst>
              <a:ext uri="{FF2B5EF4-FFF2-40B4-BE49-F238E27FC236}">
                <a16:creationId xmlns:a16="http://schemas.microsoft.com/office/drawing/2014/main" id="{6FB6E046-C620-4F58-405E-9C0103599089}"/>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5D06496C-B074-7D9D-1BB6-63F00672ACE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018114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F2D562-7427-3307-029D-4B44232FB0CA}"/>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4B8B9DD3-38AD-093A-348B-69D8AF9585B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7F409026-C297-8D81-0690-BCF909A212D2}"/>
              </a:ext>
            </a:extLst>
          </p:cNvPr>
          <p:cNvSpPr>
            <a:spLocks noGrp="1"/>
          </p:cNvSpPr>
          <p:nvPr>
            <p:ph type="dt" sz="half" idx="10"/>
          </p:nvPr>
        </p:nvSpPr>
        <p:spPr/>
        <p:txBody>
          <a:bodyPr/>
          <a:lstStyle/>
          <a:p>
            <a:fld id="{D94700BE-7692-4207-B54B-A48E0B87749C}" type="datetimeFigureOut">
              <a:rPr lang="LID4096" smtClean="0"/>
              <a:t>09/13/2025</a:t>
            </a:fld>
            <a:endParaRPr lang="LID4096"/>
          </a:p>
        </p:txBody>
      </p:sp>
      <p:sp>
        <p:nvSpPr>
          <p:cNvPr id="5" name="Нижний колонтитул 4">
            <a:extLst>
              <a:ext uri="{FF2B5EF4-FFF2-40B4-BE49-F238E27FC236}">
                <a16:creationId xmlns:a16="http://schemas.microsoft.com/office/drawing/2014/main" id="{03B93BB5-71D6-265C-76BF-7BA55253D9BB}"/>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45B812ED-7C3E-2E99-174E-7CBA5506EBC4}"/>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9283644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27F112-08AD-1D83-FA9D-D723E27CAE83}"/>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LID4096"/>
          </a:p>
        </p:txBody>
      </p:sp>
      <p:sp>
        <p:nvSpPr>
          <p:cNvPr id="3" name="Текст 2">
            <a:extLst>
              <a:ext uri="{FF2B5EF4-FFF2-40B4-BE49-F238E27FC236}">
                <a16:creationId xmlns:a16="http://schemas.microsoft.com/office/drawing/2014/main" id="{C9D4462B-7C02-3784-D700-720E99BA1E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E7B8AEC1-27F7-FAA3-29A1-66B8783B85CB}"/>
              </a:ext>
            </a:extLst>
          </p:cNvPr>
          <p:cNvSpPr>
            <a:spLocks noGrp="1"/>
          </p:cNvSpPr>
          <p:nvPr>
            <p:ph type="dt" sz="half" idx="10"/>
          </p:nvPr>
        </p:nvSpPr>
        <p:spPr/>
        <p:txBody>
          <a:bodyPr/>
          <a:lstStyle/>
          <a:p>
            <a:fld id="{D94700BE-7692-4207-B54B-A48E0B87749C}" type="datetimeFigureOut">
              <a:rPr lang="LID4096" smtClean="0"/>
              <a:t>09/13/2025</a:t>
            </a:fld>
            <a:endParaRPr lang="LID4096"/>
          </a:p>
        </p:txBody>
      </p:sp>
      <p:sp>
        <p:nvSpPr>
          <p:cNvPr id="5" name="Нижний колонтитул 4">
            <a:extLst>
              <a:ext uri="{FF2B5EF4-FFF2-40B4-BE49-F238E27FC236}">
                <a16:creationId xmlns:a16="http://schemas.microsoft.com/office/drawing/2014/main" id="{359F6EE4-5AF4-CE7C-B7F4-C587BFECE7E3}"/>
              </a:ext>
            </a:extLst>
          </p:cNvPr>
          <p:cNvSpPr>
            <a:spLocks noGrp="1"/>
          </p:cNvSpPr>
          <p:nvPr>
            <p:ph type="ftr" sz="quarter" idx="11"/>
          </p:nvPr>
        </p:nvSpPr>
        <p:spPr/>
        <p:txBody>
          <a:bodyPr/>
          <a:lstStyle/>
          <a:p>
            <a:endParaRPr lang="LID4096"/>
          </a:p>
        </p:txBody>
      </p:sp>
      <p:sp>
        <p:nvSpPr>
          <p:cNvPr id="6" name="Номер слайда 5">
            <a:extLst>
              <a:ext uri="{FF2B5EF4-FFF2-40B4-BE49-F238E27FC236}">
                <a16:creationId xmlns:a16="http://schemas.microsoft.com/office/drawing/2014/main" id="{C9262F68-CBA3-0915-2295-961EC87EC1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62701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EAAB05-2830-EFAE-DE4B-ACD17427AF4B}"/>
              </a:ext>
            </a:extLst>
          </p:cNvPr>
          <p:cNvSpPr>
            <a:spLocks noGrp="1"/>
          </p:cNvSpPr>
          <p:nvPr>
            <p:ph type="title"/>
          </p:nvPr>
        </p:nvSpPr>
        <p:spPr/>
        <p:txBody>
          <a:bodyPr/>
          <a:lstStyle/>
          <a:p>
            <a:r>
              <a:rPr lang="ru-RU"/>
              <a:t>Образец заголовка</a:t>
            </a:r>
            <a:endParaRPr lang="LID4096"/>
          </a:p>
        </p:txBody>
      </p:sp>
      <p:sp>
        <p:nvSpPr>
          <p:cNvPr id="3" name="Объект 2">
            <a:extLst>
              <a:ext uri="{FF2B5EF4-FFF2-40B4-BE49-F238E27FC236}">
                <a16:creationId xmlns:a16="http://schemas.microsoft.com/office/drawing/2014/main" id="{914D6307-654D-D982-4407-B8F3D79466B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Объект 3">
            <a:extLst>
              <a:ext uri="{FF2B5EF4-FFF2-40B4-BE49-F238E27FC236}">
                <a16:creationId xmlns:a16="http://schemas.microsoft.com/office/drawing/2014/main" id="{7E186F62-1DB1-3C6F-EA13-795572FAE52A}"/>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Дата 4">
            <a:extLst>
              <a:ext uri="{FF2B5EF4-FFF2-40B4-BE49-F238E27FC236}">
                <a16:creationId xmlns:a16="http://schemas.microsoft.com/office/drawing/2014/main" id="{D7940FA2-011F-64EB-05FB-8559EF77520E}"/>
              </a:ext>
            </a:extLst>
          </p:cNvPr>
          <p:cNvSpPr>
            <a:spLocks noGrp="1"/>
          </p:cNvSpPr>
          <p:nvPr>
            <p:ph type="dt" sz="half" idx="10"/>
          </p:nvPr>
        </p:nvSpPr>
        <p:spPr/>
        <p:txBody>
          <a:bodyPr/>
          <a:lstStyle/>
          <a:p>
            <a:fld id="{D94700BE-7692-4207-B54B-A48E0B87749C}" type="datetimeFigureOut">
              <a:rPr lang="LID4096" smtClean="0"/>
              <a:t>09/13/2025</a:t>
            </a:fld>
            <a:endParaRPr lang="LID4096"/>
          </a:p>
        </p:txBody>
      </p:sp>
      <p:sp>
        <p:nvSpPr>
          <p:cNvPr id="6" name="Нижний колонтитул 5">
            <a:extLst>
              <a:ext uri="{FF2B5EF4-FFF2-40B4-BE49-F238E27FC236}">
                <a16:creationId xmlns:a16="http://schemas.microsoft.com/office/drawing/2014/main" id="{CD7AD932-F2FD-1AF1-F4D9-F5E82D0C6875}"/>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63145922-4144-9D1A-7394-C37497389C31}"/>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693752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94C79E9-E032-A699-2CFB-44AC928323F6}"/>
              </a:ext>
            </a:extLst>
          </p:cNvPr>
          <p:cNvSpPr>
            <a:spLocks noGrp="1"/>
          </p:cNvSpPr>
          <p:nvPr>
            <p:ph type="title"/>
          </p:nvPr>
        </p:nvSpPr>
        <p:spPr>
          <a:xfrm>
            <a:off x="839788" y="365125"/>
            <a:ext cx="10515600" cy="1325563"/>
          </a:xfrm>
        </p:spPr>
        <p:txBody>
          <a:bodyPr/>
          <a:lstStyle/>
          <a:p>
            <a:r>
              <a:rPr lang="ru-RU"/>
              <a:t>Образец заголовка</a:t>
            </a:r>
            <a:endParaRPr lang="LID4096"/>
          </a:p>
        </p:txBody>
      </p:sp>
      <p:sp>
        <p:nvSpPr>
          <p:cNvPr id="3" name="Текст 2">
            <a:extLst>
              <a:ext uri="{FF2B5EF4-FFF2-40B4-BE49-F238E27FC236}">
                <a16:creationId xmlns:a16="http://schemas.microsoft.com/office/drawing/2014/main" id="{4B2F1728-CD76-7149-9437-8308AF8E6C4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E31FA6F-EC02-4DE3-6650-B80F00E860A0}"/>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5" name="Текст 4">
            <a:extLst>
              <a:ext uri="{FF2B5EF4-FFF2-40B4-BE49-F238E27FC236}">
                <a16:creationId xmlns:a16="http://schemas.microsoft.com/office/drawing/2014/main" id="{B6F9C784-C313-EF39-B97C-F19B68E6279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B9EC93D1-A12D-D057-6BE7-78586123AF07}"/>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7" name="Дата 6">
            <a:extLst>
              <a:ext uri="{FF2B5EF4-FFF2-40B4-BE49-F238E27FC236}">
                <a16:creationId xmlns:a16="http://schemas.microsoft.com/office/drawing/2014/main" id="{339B00CC-01F6-7087-C302-940F9C98E580}"/>
              </a:ext>
            </a:extLst>
          </p:cNvPr>
          <p:cNvSpPr>
            <a:spLocks noGrp="1"/>
          </p:cNvSpPr>
          <p:nvPr>
            <p:ph type="dt" sz="half" idx="10"/>
          </p:nvPr>
        </p:nvSpPr>
        <p:spPr/>
        <p:txBody>
          <a:bodyPr/>
          <a:lstStyle/>
          <a:p>
            <a:fld id="{D94700BE-7692-4207-B54B-A48E0B87749C}" type="datetimeFigureOut">
              <a:rPr lang="LID4096" smtClean="0"/>
              <a:t>09/13/2025</a:t>
            </a:fld>
            <a:endParaRPr lang="LID4096"/>
          </a:p>
        </p:txBody>
      </p:sp>
      <p:sp>
        <p:nvSpPr>
          <p:cNvPr id="8" name="Нижний колонтитул 7">
            <a:extLst>
              <a:ext uri="{FF2B5EF4-FFF2-40B4-BE49-F238E27FC236}">
                <a16:creationId xmlns:a16="http://schemas.microsoft.com/office/drawing/2014/main" id="{C6EBCC5B-A9F4-C18A-35F5-2949CEAAC7AC}"/>
              </a:ext>
            </a:extLst>
          </p:cNvPr>
          <p:cNvSpPr>
            <a:spLocks noGrp="1"/>
          </p:cNvSpPr>
          <p:nvPr>
            <p:ph type="ftr" sz="quarter" idx="11"/>
          </p:nvPr>
        </p:nvSpPr>
        <p:spPr/>
        <p:txBody>
          <a:bodyPr/>
          <a:lstStyle/>
          <a:p>
            <a:endParaRPr lang="LID4096"/>
          </a:p>
        </p:txBody>
      </p:sp>
      <p:sp>
        <p:nvSpPr>
          <p:cNvPr id="9" name="Номер слайда 8">
            <a:extLst>
              <a:ext uri="{FF2B5EF4-FFF2-40B4-BE49-F238E27FC236}">
                <a16:creationId xmlns:a16="http://schemas.microsoft.com/office/drawing/2014/main" id="{E3B8B959-499F-742D-E1FF-78941C4BCAB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11102900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1B2447-25C4-6DCF-DAD4-FEDF21FF174E}"/>
              </a:ext>
            </a:extLst>
          </p:cNvPr>
          <p:cNvSpPr>
            <a:spLocks noGrp="1"/>
          </p:cNvSpPr>
          <p:nvPr>
            <p:ph type="title"/>
          </p:nvPr>
        </p:nvSpPr>
        <p:spPr/>
        <p:txBody>
          <a:bodyPr/>
          <a:lstStyle/>
          <a:p>
            <a:r>
              <a:rPr lang="ru-RU"/>
              <a:t>Образец заголовка</a:t>
            </a:r>
            <a:endParaRPr lang="LID4096"/>
          </a:p>
        </p:txBody>
      </p:sp>
      <p:sp>
        <p:nvSpPr>
          <p:cNvPr id="3" name="Дата 2">
            <a:extLst>
              <a:ext uri="{FF2B5EF4-FFF2-40B4-BE49-F238E27FC236}">
                <a16:creationId xmlns:a16="http://schemas.microsoft.com/office/drawing/2014/main" id="{F846070A-CABC-8A01-79F7-51A84F4435BC}"/>
              </a:ext>
            </a:extLst>
          </p:cNvPr>
          <p:cNvSpPr>
            <a:spLocks noGrp="1"/>
          </p:cNvSpPr>
          <p:nvPr>
            <p:ph type="dt" sz="half" idx="10"/>
          </p:nvPr>
        </p:nvSpPr>
        <p:spPr/>
        <p:txBody>
          <a:bodyPr/>
          <a:lstStyle/>
          <a:p>
            <a:fld id="{D94700BE-7692-4207-B54B-A48E0B87749C}" type="datetimeFigureOut">
              <a:rPr lang="LID4096" smtClean="0"/>
              <a:t>09/13/2025</a:t>
            </a:fld>
            <a:endParaRPr lang="LID4096"/>
          </a:p>
        </p:txBody>
      </p:sp>
      <p:sp>
        <p:nvSpPr>
          <p:cNvPr id="4" name="Нижний колонтитул 3">
            <a:extLst>
              <a:ext uri="{FF2B5EF4-FFF2-40B4-BE49-F238E27FC236}">
                <a16:creationId xmlns:a16="http://schemas.microsoft.com/office/drawing/2014/main" id="{36485DBC-EE1F-353D-3249-9E99780A5007}"/>
              </a:ext>
            </a:extLst>
          </p:cNvPr>
          <p:cNvSpPr>
            <a:spLocks noGrp="1"/>
          </p:cNvSpPr>
          <p:nvPr>
            <p:ph type="ftr" sz="quarter" idx="11"/>
          </p:nvPr>
        </p:nvSpPr>
        <p:spPr/>
        <p:txBody>
          <a:bodyPr/>
          <a:lstStyle/>
          <a:p>
            <a:endParaRPr lang="LID4096"/>
          </a:p>
        </p:txBody>
      </p:sp>
      <p:sp>
        <p:nvSpPr>
          <p:cNvPr id="5" name="Номер слайда 4">
            <a:extLst>
              <a:ext uri="{FF2B5EF4-FFF2-40B4-BE49-F238E27FC236}">
                <a16:creationId xmlns:a16="http://schemas.microsoft.com/office/drawing/2014/main" id="{1FD416B2-2B57-8CF9-D053-EF6A7AB1FEFA}"/>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366943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AA9FDE4F-142C-5FCB-A615-EDAA13534AC7}"/>
              </a:ext>
            </a:extLst>
          </p:cNvPr>
          <p:cNvSpPr>
            <a:spLocks noGrp="1"/>
          </p:cNvSpPr>
          <p:nvPr>
            <p:ph type="dt" sz="half" idx="10"/>
          </p:nvPr>
        </p:nvSpPr>
        <p:spPr/>
        <p:txBody>
          <a:bodyPr/>
          <a:lstStyle/>
          <a:p>
            <a:fld id="{D94700BE-7692-4207-B54B-A48E0B87749C}" type="datetimeFigureOut">
              <a:rPr lang="LID4096" smtClean="0"/>
              <a:t>09/13/2025</a:t>
            </a:fld>
            <a:endParaRPr lang="LID4096"/>
          </a:p>
        </p:txBody>
      </p:sp>
      <p:sp>
        <p:nvSpPr>
          <p:cNvPr id="3" name="Нижний колонтитул 2">
            <a:extLst>
              <a:ext uri="{FF2B5EF4-FFF2-40B4-BE49-F238E27FC236}">
                <a16:creationId xmlns:a16="http://schemas.microsoft.com/office/drawing/2014/main" id="{0B6EB5D2-B75C-FB77-8F63-19FA53844E71}"/>
              </a:ext>
            </a:extLst>
          </p:cNvPr>
          <p:cNvSpPr>
            <a:spLocks noGrp="1"/>
          </p:cNvSpPr>
          <p:nvPr>
            <p:ph type="ftr" sz="quarter" idx="11"/>
          </p:nvPr>
        </p:nvSpPr>
        <p:spPr/>
        <p:txBody>
          <a:bodyPr/>
          <a:lstStyle/>
          <a:p>
            <a:endParaRPr lang="LID4096"/>
          </a:p>
        </p:txBody>
      </p:sp>
      <p:sp>
        <p:nvSpPr>
          <p:cNvPr id="4" name="Номер слайда 3">
            <a:extLst>
              <a:ext uri="{FF2B5EF4-FFF2-40B4-BE49-F238E27FC236}">
                <a16:creationId xmlns:a16="http://schemas.microsoft.com/office/drawing/2014/main" id="{DBB97733-0993-8A78-D35D-65EA8B9F81AD}"/>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200051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8FC8E-4425-CC0C-710F-98C6425E3071}"/>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Объект 2">
            <a:extLst>
              <a:ext uri="{FF2B5EF4-FFF2-40B4-BE49-F238E27FC236}">
                <a16:creationId xmlns:a16="http://schemas.microsoft.com/office/drawing/2014/main" id="{E473CCAC-EA76-40D6-17B2-7C2AFD4353B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Текст 3">
            <a:extLst>
              <a:ext uri="{FF2B5EF4-FFF2-40B4-BE49-F238E27FC236}">
                <a16:creationId xmlns:a16="http://schemas.microsoft.com/office/drawing/2014/main" id="{23FDA7B0-EDAC-58A1-8AED-C4E8D631B6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97C5F31B-981C-419A-6E49-3095113FB273}"/>
              </a:ext>
            </a:extLst>
          </p:cNvPr>
          <p:cNvSpPr>
            <a:spLocks noGrp="1"/>
          </p:cNvSpPr>
          <p:nvPr>
            <p:ph type="dt" sz="half" idx="10"/>
          </p:nvPr>
        </p:nvSpPr>
        <p:spPr/>
        <p:txBody>
          <a:bodyPr/>
          <a:lstStyle/>
          <a:p>
            <a:fld id="{D94700BE-7692-4207-B54B-A48E0B87749C}" type="datetimeFigureOut">
              <a:rPr lang="LID4096" smtClean="0"/>
              <a:t>09/13/2025</a:t>
            </a:fld>
            <a:endParaRPr lang="LID4096"/>
          </a:p>
        </p:txBody>
      </p:sp>
      <p:sp>
        <p:nvSpPr>
          <p:cNvPr id="6" name="Нижний колонтитул 5">
            <a:extLst>
              <a:ext uri="{FF2B5EF4-FFF2-40B4-BE49-F238E27FC236}">
                <a16:creationId xmlns:a16="http://schemas.microsoft.com/office/drawing/2014/main" id="{098C04E2-0ACD-F790-199B-7863EDE0279D}"/>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870F2067-A078-C57A-9204-3A8B2F2607FC}"/>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3392116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129DED-D98F-B6A2-AD7C-772F99A34496}"/>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LID4096"/>
          </a:p>
        </p:txBody>
      </p:sp>
      <p:sp>
        <p:nvSpPr>
          <p:cNvPr id="3" name="Рисунок 2">
            <a:extLst>
              <a:ext uri="{FF2B5EF4-FFF2-40B4-BE49-F238E27FC236}">
                <a16:creationId xmlns:a16="http://schemas.microsoft.com/office/drawing/2014/main" id="{300C5605-1482-0713-0D51-A3FAC78156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ID4096"/>
          </a:p>
        </p:txBody>
      </p:sp>
      <p:sp>
        <p:nvSpPr>
          <p:cNvPr id="4" name="Текст 3">
            <a:extLst>
              <a:ext uri="{FF2B5EF4-FFF2-40B4-BE49-F238E27FC236}">
                <a16:creationId xmlns:a16="http://schemas.microsoft.com/office/drawing/2014/main" id="{56A60C0B-E2FB-D11A-ADBF-D996E01CFA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B4DE09DD-B690-CF21-DFC4-F02331B63D5A}"/>
              </a:ext>
            </a:extLst>
          </p:cNvPr>
          <p:cNvSpPr>
            <a:spLocks noGrp="1"/>
          </p:cNvSpPr>
          <p:nvPr>
            <p:ph type="dt" sz="half" idx="10"/>
          </p:nvPr>
        </p:nvSpPr>
        <p:spPr/>
        <p:txBody>
          <a:bodyPr/>
          <a:lstStyle/>
          <a:p>
            <a:fld id="{D94700BE-7692-4207-B54B-A48E0B87749C}" type="datetimeFigureOut">
              <a:rPr lang="LID4096" smtClean="0"/>
              <a:t>09/13/2025</a:t>
            </a:fld>
            <a:endParaRPr lang="LID4096"/>
          </a:p>
        </p:txBody>
      </p:sp>
      <p:sp>
        <p:nvSpPr>
          <p:cNvPr id="6" name="Нижний колонтитул 5">
            <a:extLst>
              <a:ext uri="{FF2B5EF4-FFF2-40B4-BE49-F238E27FC236}">
                <a16:creationId xmlns:a16="http://schemas.microsoft.com/office/drawing/2014/main" id="{0D16318B-2EDE-3598-7847-C4B423955311}"/>
              </a:ext>
            </a:extLst>
          </p:cNvPr>
          <p:cNvSpPr>
            <a:spLocks noGrp="1"/>
          </p:cNvSpPr>
          <p:nvPr>
            <p:ph type="ftr" sz="quarter" idx="11"/>
          </p:nvPr>
        </p:nvSpPr>
        <p:spPr/>
        <p:txBody>
          <a:bodyPr/>
          <a:lstStyle/>
          <a:p>
            <a:endParaRPr lang="LID4096"/>
          </a:p>
        </p:txBody>
      </p:sp>
      <p:sp>
        <p:nvSpPr>
          <p:cNvPr id="7" name="Номер слайда 6">
            <a:extLst>
              <a:ext uri="{FF2B5EF4-FFF2-40B4-BE49-F238E27FC236}">
                <a16:creationId xmlns:a16="http://schemas.microsoft.com/office/drawing/2014/main" id="{097F3B72-6E6E-8853-E9C1-9458DC7C6736}"/>
              </a:ext>
            </a:extLst>
          </p:cNvPr>
          <p:cNvSpPr>
            <a:spLocks noGrp="1"/>
          </p:cNvSpPr>
          <p:nvPr>
            <p:ph type="sldNum" sz="quarter" idx="12"/>
          </p:nvPr>
        </p:nvSpPr>
        <p:spPr/>
        <p:txBody>
          <a:bodyPr/>
          <a:lstStyle/>
          <a:p>
            <a:fld id="{75414CC9-68D5-47AD-8438-7B4A21BFF56F}" type="slidenum">
              <a:rPr lang="LID4096" smtClean="0"/>
              <a:t>‹#›</a:t>
            </a:fld>
            <a:endParaRPr lang="LID4096"/>
          </a:p>
        </p:txBody>
      </p:sp>
    </p:spTree>
    <p:extLst>
      <p:ext uri="{BB962C8B-B14F-4D97-AF65-F5344CB8AC3E}">
        <p14:creationId xmlns:p14="http://schemas.microsoft.com/office/powerpoint/2010/main" val="4211409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78D0170-EF02-F5B2-75D2-863D1255221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LID4096"/>
          </a:p>
        </p:txBody>
      </p:sp>
      <p:sp>
        <p:nvSpPr>
          <p:cNvPr id="3" name="Текст 2">
            <a:extLst>
              <a:ext uri="{FF2B5EF4-FFF2-40B4-BE49-F238E27FC236}">
                <a16:creationId xmlns:a16="http://schemas.microsoft.com/office/drawing/2014/main" id="{117FE9A8-6239-E8DA-5893-CC54DCF5A6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LID4096"/>
          </a:p>
        </p:txBody>
      </p:sp>
      <p:sp>
        <p:nvSpPr>
          <p:cNvPr id="4" name="Дата 3">
            <a:extLst>
              <a:ext uri="{FF2B5EF4-FFF2-40B4-BE49-F238E27FC236}">
                <a16:creationId xmlns:a16="http://schemas.microsoft.com/office/drawing/2014/main" id="{F5C7A97B-8B60-4C6E-4780-AF77C5AA1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4700BE-7692-4207-B54B-A48E0B87749C}" type="datetimeFigureOut">
              <a:rPr lang="LID4096" smtClean="0"/>
              <a:t>09/13/2025</a:t>
            </a:fld>
            <a:endParaRPr lang="LID4096"/>
          </a:p>
        </p:txBody>
      </p:sp>
      <p:sp>
        <p:nvSpPr>
          <p:cNvPr id="5" name="Нижний колонтитул 4">
            <a:extLst>
              <a:ext uri="{FF2B5EF4-FFF2-40B4-BE49-F238E27FC236}">
                <a16:creationId xmlns:a16="http://schemas.microsoft.com/office/drawing/2014/main" id="{F09804F4-87F9-55E6-92A8-EB0A9D1E61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ID4096"/>
          </a:p>
        </p:txBody>
      </p:sp>
      <p:sp>
        <p:nvSpPr>
          <p:cNvPr id="6" name="Номер слайда 5">
            <a:extLst>
              <a:ext uri="{FF2B5EF4-FFF2-40B4-BE49-F238E27FC236}">
                <a16:creationId xmlns:a16="http://schemas.microsoft.com/office/drawing/2014/main" id="{9E4F28E9-786F-C124-9986-B7AAB37E4D4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14CC9-68D5-47AD-8438-7B4A21BFF56F}" type="slidenum">
              <a:rPr lang="LID4096" smtClean="0"/>
              <a:t>‹#›</a:t>
            </a:fld>
            <a:endParaRPr lang="LID4096"/>
          </a:p>
        </p:txBody>
      </p:sp>
    </p:spTree>
    <p:extLst>
      <p:ext uri="{BB962C8B-B14F-4D97-AF65-F5344CB8AC3E}">
        <p14:creationId xmlns:p14="http://schemas.microsoft.com/office/powerpoint/2010/main" val="3500367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ID4096"/>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lstStyle/>
          <a:p>
            <a:r>
              <a:rPr lang="ru-RU" dirty="0">
                <a:latin typeface="Cambria" panose="02040503050406030204" pitchFamily="18" charset="0"/>
                <a:ea typeface="Cambria" panose="02040503050406030204" pitchFamily="18" charset="0"/>
              </a:rPr>
              <a:t>Операционные системы</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Ядро операционной системы</a:t>
            </a:r>
            <a:endParaRPr lang="LID4096" sz="28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91861" y="3051019"/>
            <a:ext cx="1808277"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3</a:t>
            </a: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1986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85000" lnSpcReduction="20000"/>
          </a:bodyPr>
          <a:lstStyle/>
          <a:p>
            <a:pPr marL="0" indent="0">
              <a:buNone/>
            </a:pPr>
            <a:r>
              <a:rPr lang="ru-RU" dirty="0">
                <a:latin typeface="Cambria" panose="02040503050406030204" pitchFamily="18" charset="0"/>
                <a:ea typeface="Cambria" panose="02040503050406030204" pitchFamily="18" charset="0"/>
              </a:rPr>
              <a:t>По </a:t>
            </a:r>
            <a:r>
              <a:rPr lang="ru-RU" b="1" dirty="0">
                <a:latin typeface="Cambria" panose="02040503050406030204" pitchFamily="18" charset="0"/>
                <a:ea typeface="Cambria" panose="02040503050406030204" pitchFamily="18" charset="0"/>
              </a:rPr>
              <a:t>восстанавливаемости</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Воспроизводимые ресурсы – ресурсы, при распределение которых допускается многократное выполнение следующей последовательности: запрос – использование – освобождение</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Потребляемые ресурсы – ресурсы, при распределении которых выполняется следующая последовательность: освобождение – запрос – использование</a:t>
            </a:r>
          </a:p>
          <a:p>
            <a:pPr marL="0" indent="0">
              <a:buNone/>
            </a:pPr>
            <a:r>
              <a:rPr lang="ru-RU" dirty="0">
                <a:latin typeface="Cambria" panose="02040503050406030204" pitchFamily="18" charset="0"/>
                <a:ea typeface="Cambria" panose="02040503050406030204" pitchFamily="18" charset="0"/>
              </a:rPr>
              <a:t>По </a:t>
            </a:r>
            <a:r>
              <a:rPr lang="ru-RU" b="1" dirty="0">
                <a:latin typeface="Cambria" panose="02040503050406030204" pitchFamily="18" charset="0"/>
                <a:ea typeface="Cambria" panose="02040503050406030204" pitchFamily="18" charset="0"/>
              </a:rPr>
              <a:t>характеру использования</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Последовательно используемые – в отношение, которого допустимо строго последовательное действие: запрос – использование –  освобождение (печатное устройство)</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Параллельно используемые – ресурсы, которые одновременно используются более чем одним процессом (массив данных находится в некоторой области RAM)</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Критически последовательный ресурс, разделяемый несколькими параллельными процессами (буфер, хранящий принятые данные)</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Классификация ресурсов</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678444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fontScale="92500" lnSpcReduction="20000"/>
          </a:bodyPr>
          <a:lstStyle/>
          <a:p>
            <a:pPr marL="0" indent="0">
              <a:buNone/>
            </a:pPr>
            <a:r>
              <a:rPr lang="ru-RU" dirty="0">
                <a:latin typeface="Cambria" panose="02040503050406030204" pitchFamily="18" charset="0"/>
                <a:ea typeface="Cambria" panose="02040503050406030204" pitchFamily="18" charset="0"/>
              </a:rPr>
              <a:t>Но всё ли так просто у ядра ОС? Как понять какой ресурс запрашивается?</a:t>
            </a:r>
          </a:p>
          <a:p>
            <a:pPr marL="0" indent="0">
              <a:buNone/>
            </a:pPr>
            <a:r>
              <a:rPr lang="ru-RU" dirty="0">
                <a:latin typeface="Cambria" panose="02040503050406030204" pitchFamily="18" charset="0"/>
                <a:ea typeface="Cambria" panose="02040503050406030204" pitchFamily="18" charset="0"/>
              </a:rPr>
              <a:t>Для этого есть «объекты»</a:t>
            </a:r>
            <a:r>
              <a:rPr lang="ru-RU" b="1" dirty="0">
                <a:latin typeface="Cambria" panose="02040503050406030204" pitchFamily="18" charset="0"/>
                <a:ea typeface="Cambria" panose="02040503050406030204" pitchFamily="18" charset="0"/>
              </a:rPr>
              <a:t>. Объекты ядра </a:t>
            </a:r>
            <a:r>
              <a:rPr lang="ru-RU" dirty="0">
                <a:latin typeface="Cambria" panose="02040503050406030204" pitchFamily="18" charset="0"/>
                <a:ea typeface="Cambria" panose="02040503050406030204" pitchFamily="18" charset="0"/>
              </a:rPr>
              <a:t>используются системой и приложениями для управления множеством разных ресурсов: процессами, потоками, файлами и т.д.  Приложение не может напрямую обращаться к объектам ядра читать и изменять их содержимое</a:t>
            </a:r>
          </a:p>
          <a:p>
            <a:pPr marL="0" indent="0">
              <a:buNone/>
            </a:pPr>
            <a:r>
              <a:rPr lang="ru-RU" dirty="0">
                <a:latin typeface="Cambria" panose="02040503050406030204" pitchFamily="18" charset="0"/>
                <a:ea typeface="Cambria" panose="02040503050406030204" pitchFamily="18" charset="0"/>
              </a:rPr>
              <a:t>Понятие «</a:t>
            </a:r>
            <a:r>
              <a:rPr lang="ru-RU" b="1" dirty="0">
                <a:latin typeface="Cambria" panose="02040503050406030204" pitchFamily="18" charset="0"/>
                <a:ea typeface="Cambria" panose="02040503050406030204" pitchFamily="18" charset="0"/>
              </a:rPr>
              <a:t>объект ядра</a:t>
            </a:r>
            <a:r>
              <a:rPr lang="ru-RU" dirty="0">
                <a:latin typeface="Cambria" panose="02040503050406030204" pitchFamily="18" charset="0"/>
                <a:ea typeface="Cambria" panose="02040503050406030204" pitchFamily="18" charset="0"/>
              </a:rPr>
              <a:t>» имеет разный смысл не только в разных операционных системах, но даже у разных авторов, описывающих одну и ту же операционную систему</a:t>
            </a:r>
          </a:p>
          <a:p>
            <a:pPr marL="0" indent="0">
              <a:buNone/>
            </a:pPr>
            <a:r>
              <a:rPr lang="ru-RU" dirty="0">
                <a:latin typeface="Cambria" panose="02040503050406030204" pitchFamily="18" charset="0"/>
                <a:ea typeface="Cambria" panose="02040503050406030204" pitchFamily="18" charset="0"/>
              </a:rPr>
              <a:t>К тому же, одни объекты существуют во всех операционных системах (процесс, поток), а другие специфичны для конкретной операционной системы (</a:t>
            </a:r>
            <a:r>
              <a:rPr lang="ru-RU" dirty="0" err="1">
                <a:latin typeface="Cambria" panose="02040503050406030204" pitchFamily="18" charset="0"/>
                <a:ea typeface="Cambria" panose="02040503050406030204" pitchFamily="18" charset="0"/>
              </a:rPr>
              <a:t>WindowStation</a:t>
            </a:r>
            <a:r>
              <a:rPr lang="ru-RU" dirty="0">
                <a:latin typeface="Cambria" panose="02040503050406030204" pitchFamily="18" charset="0"/>
                <a:ea typeface="Cambria" panose="02040503050406030204" pitchFamily="18" charset="0"/>
              </a:rPr>
              <a:t>). Здесь будет представлена только общая картина и несколько отрывочных иллюстраций. Многие из объектов ядра будут подробно рассматриваться в соответствующих лекциях</a:t>
            </a: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616138135"/>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b="0" dirty="0">
                          <a:latin typeface="Cambria" panose="02040503050406030204" pitchFamily="18" charset="0"/>
                          <a:ea typeface="Cambria" panose="02040503050406030204" pitchFamily="18" charset="0"/>
                        </a:rPr>
                        <a:t>Объекты ядра</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110721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Как было сказано, определение различно в различной литературе, так например, согласно </a:t>
            </a:r>
            <a:r>
              <a:rPr lang="en-US" dirty="0">
                <a:latin typeface="Cambria" panose="02040503050406030204" pitchFamily="18" charset="0"/>
                <a:ea typeface="Cambria" panose="02040503050406030204" pitchFamily="18" charset="0"/>
              </a:rPr>
              <a:t>Microsoft </a:t>
            </a:r>
            <a:r>
              <a:rPr lang="ru-RU" dirty="0">
                <a:latin typeface="Cambria" panose="02040503050406030204" pitchFamily="18" charset="0"/>
                <a:ea typeface="Cambria" panose="02040503050406030204" pitchFamily="18" charset="0"/>
              </a:rPr>
              <a:t>объект это</a:t>
            </a:r>
            <a:r>
              <a:rPr lang="en-US" dirty="0">
                <a:latin typeface="Cambria" panose="02040503050406030204" pitchFamily="18" charset="0"/>
                <a:ea typeface="Cambria" panose="02040503050406030204" pitchFamily="18" charset="0"/>
              </a:rPr>
              <a:t>:</a:t>
            </a:r>
            <a:endParaRPr lang="ru-RU" dirty="0">
              <a:latin typeface="Cambria" panose="02040503050406030204" pitchFamily="18" charset="0"/>
              <a:ea typeface="Cambria" panose="02040503050406030204" pitchFamily="18" charset="0"/>
            </a:endParaRPr>
          </a:p>
          <a:p>
            <a:pPr marL="0" indent="0">
              <a:buNone/>
            </a:pPr>
            <a:r>
              <a:rPr lang="ru-RU" b="1" dirty="0">
                <a:latin typeface="Cambria" panose="02040503050406030204" pitchFamily="18" charset="0"/>
                <a:ea typeface="Cambria" panose="02040503050406030204" pitchFamily="18" charset="0"/>
              </a:rPr>
              <a:t>Объект ядра </a:t>
            </a:r>
            <a:r>
              <a:rPr lang="ru-RU" dirty="0">
                <a:latin typeface="Cambria" panose="02040503050406030204" pitchFamily="18" charset="0"/>
                <a:ea typeface="Cambria" panose="02040503050406030204" pitchFamily="18" charset="0"/>
              </a:rPr>
              <a:t>– это коллекция данных, являющихся частью режима ядра операционной системы, которыми управляет Диспетчер объектов Windows (Windows Object Manager)</a:t>
            </a:r>
          </a:p>
          <a:p>
            <a:pPr marL="0" indent="0">
              <a:buNone/>
            </a:pPr>
            <a:r>
              <a:rPr lang="ru-RU" dirty="0">
                <a:latin typeface="Cambria" panose="02040503050406030204" pitchFamily="18" charset="0"/>
                <a:ea typeface="Cambria" panose="02040503050406030204" pitchFamily="18" charset="0"/>
              </a:rPr>
              <a:t>В свою очередь в рамках ядра </a:t>
            </a:r>
            <a:r>
              <a:rPr lang="en-US" dirty="0">
                <a:latin typeface="Cambria" panose="02040503050406030204" pitchFamily="18" charset="0"/>
                <a:ea typeface="Cambria" panose="02040503050406030204" pitchFamily="18" charset="0"/>
              </a:rPr>
              <a:t>Linux </a:t>
            </a:r>
            <a:r>
              <a:rPr lang="ru-RU" dirty="0">
                <a:latin typeface="Cambria" panose="02040503050406030204" pitchFamily="18" charset="0"/>
                <a:ea typeface="Cambria" panose="02040503050406030204" pitchFamily="18" charset="0"/>
              </a:rPr>
              <a:t>разработчики явно не используют определение «объект ядра». Вместо этого акцент делается не на формальном определении объектов ядра, а на практической реализации механизмов управления ресурсами и взаимодействия с аппаратурой</a:t>
            </a:r>
          </a:p>
          <a:p>
            <a:pPr marL="0" indent="0">
              <a:buNone/>
            </a:pPr>
            <a:r>
              <a:rPr lang="ru-RU" dirty="0">
                <a:latin typeface="Cambria" panose="02040503050406030204" pitchFamily="18" charset="0"/>
                <a:ea typeface="Cambria" panose="02040503050406030204" pitchFamily="18" charset="0"/>
              </a:rPr>
              <a:t>При этом структуры данных которые можно было рассматривать в роли «объектов» всё же имеются</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b="0" dirty="0">
                          <a:latin typeface="Cambria" panose="02040503050406030204" pitchFamily="18" charset="0"/>
                          <a:ea typeface="Cambria" panose="02040503050406030204" pitchFamily="18" charset="0"/>
                        </a:rPr>
                        <a:t>Объекты ядра</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40399355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Типичные объекты режима ядра включают следующие категории объектов: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Объекты устройств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Объекты файлов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Символические ссылки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Разделы реестра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Потоки и процессы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Объекты диспетчера ядра, такие как объекты событий и объекты мьютексов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Объекты обратного вызова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Объекты </a:t>
            </a:r>
            <a:r>
              <a:rPr lang="ru-RU" dirty="0" err="1">
                <a:latin typeface="Cambria" panose="02040503050406030204" pitchFamily="18" charset="0"/>
                <a:ea typeface="Cambria" panose="02040503050406030204" pitchFamily="18" charset="0"/>
              </a:rPr>
              <a:t>section</a:t>
            </a: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850704319"/>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b="0" dirty="0">
                          <a:latin typeface="Cambria" panose="02040503050406030204" pitchFamily="18" charset="0"/>
                          <a:ea typeface="Cambria" panose="02040503050406030204" pitchFamily="18" charset="0"/>
                        </a:rPr>
                        <a:t>Категории объектов ядра в Windows</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811015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fontScale="92500" lnSpcReduction="10000"/>
          </a:bodyPr>
          <a:lstStyle/>
          <a:p>
            <a:pPr marL="0" indent="0">
              <a:buNone/>
            </a:pPr>
            <a:r>
              <a:rPr lang="ru-RU" dirty="0">
                <a:latin typeface="Cambria" panose="02040503050406030204" pitchFamily="18" charset="0"/>
                <a:ea typeface="Cambria" panose="02040503050406030204" pitchFamily="18" charset="0"/>
              </a:rPr>
              <a:t>В качестве примера конкретных объектов можно привести: </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Маркеры доступа (</a:t>
            </a:r>
            <a:r>
              <a:rPr lang="en-US" dirty="0">
                <a:latin typeface="Cambria" panose="02040503050406030204" pitchFamily="18" charset="0"/>
                <a:ea typeface="Cambria" panose="02040503050406030204" pitchFamily="18" charset="0"/>
              </a:rPr>
              <a:t>access token objects)</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Файлы (</a:t>
            </a:r>
            <a:r>
              <a:rPr lang="en-US" dirty="0">
                <a:latin typeface="Cambria" panose="02040503050406030204" pitchFamily="18" charset="0"/>
                <a:ea typeface="Cambria" panose="02040503050406030204" pitchFamily="18" charset="0"/>
              </a:rPr>
              <a:t>file objects)</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Проекции файлов (</a:t>
            </a:r>
            <a:r>
              <a:rPr lang="en-US" dirty="0">
                <a:latin typeface="Cambria" panose="02040503050406030204" pitchFamily="18" charset="0"/>
                <a:ea typeface="Cambria" panose="02040503050406030204" pitchFamily="18" charset="0"/>
              </a:rPr>
              <a:t>file-mapping objects)</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Порты завершения ввода вывода (</a:t>
            </a:r>
            <a:r>
              <a:rPr lang="en-US" dirty="0">
                <a:latin typeface="Cambria" panose="02040503050406030204" pitchFamily="18" charset="0"/>
                <a:ea typeface="Cambria" panose="02040503050406030204" pitchFamily="18" charset="0"/>
              </a:rPr>
              <a:t>I/O completion port objects)</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Задания (</a:t>
            </a:r>
            <a:r>
              <a:rPr lang="en-US" dirty="0">
                <a:latin typeface="Cambria" panose="02040503050406030204" pitchFamily="18" charset="0"/>
                <a:ea typeface="Cambria" panose="02040503050406030204" pitchFamily="18" charset="0"/>
              </a:rPr>
              <a:t>jobs)</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Почтовые ящики (</a:t>
            </a:r>
            <a:r>
              <a:rPr lang="en-US" dirty="0" err="1">
                <a:latin typeface="Cambria" panose="02040503050406030204" pitchFamily="18" charset="0"/>
                <a:ea typeface="Cambria" panose="02040503050406030204" pitchFamily="18" charset="0"/>
              </a:rPr>
              <a:t>mailslot</a:t>
            </a:r>
            <a:r>
              <a:rPr lang="en-US" dirty="0">
                <a:latin typeface="Cambria" panose="02040503050406030204" pitchFamily="18" charset="0"/>
                <a:ea typeface="Cambria" panose="02040503050406030204" pitchFamily="18" charset="0"/>
              </a:rPr>
              <a:t> objects)</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Мьютексы (</a:t>
            </a:r>
            <a:r>
              <a:rPr lang="en-US" dirty="0">
                <a:latin typeface="Cambria" panose="02040503050406030204" pitchFamily="18" charset="0"/>
                <a:ea typeface="Cambria" panose="02040503050406030204" pitchFamily="18" charset="0"/>
              </a:rPr>
              <a:t>mutex objects)</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Каналы (</a:t>
            </a:r>
            <a:r>
              <a:rPr lang="en-US" dirty="0">
                <a:latin typeface="Cambria" panose="02040503050406030204" pitchFamily="18" charset="0"/>
                <a:ea typeface="Cambria" panose="02040503050406030204" pitchFamily="18" charset="0"/>
              </a:rPr>
              <a:t>pipe objects)</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Процессы (</a:t>
            </a:r>
            <a:r>
              <a:rPr lang="en-US" dirty="0">
                <a:latin typeface="Cambria" panose="02040503050406030204" pitchFamily="18" charset="0"/>
                <a:ea typeface="Cambria" panose="02040503050406030204" pitchFamily="18" charset="0"/>
              </a:rPr>
              <a:t>thread objects)</a:t>
            </a: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Ожидаемые таймеры (</a:t>
            </a:r>
            <a:r>
              <a:rPr lang="en-US" dirty="0" err="1">
                <a:latin typeface="Cambria" panose="02040503050406030204" pitchFamily="18" charset="0"/>
                <a:ea typeface="Cambria" panose="02040503050406030204" pitchFamily="18" charset="0"/>
              </a:rPr>
              <a:t>waitable</a:t>
            </a:r>
            <a:r>
              <a:rPr lang="en-US" dirty="0">
                <a:latin typeface="Cambria" panose="02040503050406030204" pitchFamily="18" charset="0"/>
                <a:ea typeface="Cambria" panose="02040503050406030204" pitchFamily="18" charset="0"/>
              </a:rPr>
              <a:t> timer objects)</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b="0" dirty="0">
                          <a:latin typeface="Cambria" panose="02040503050406030204" pitchFamily="18" charset="0"/>
                          <a:ea typeface="Cambria" panose="02040503050406030204" pitchFamily="18" charset="0"/>
                        </a:rPr>
                        <a:t>Категории объектов ядра в Windows</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1521816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marL="0" indent="0">
              <a:buNone/>
            </a:pPr>
            <a:r>
              <a:rPr lang="ru-RU" dirty="0">
                <a:latin typeface="Cambria" panose="02040503050406030204" pitchFamily="18" charset="0"/>
                <a:ea typeface="Cambria" panose="02040503050406030204" pitchFamily="18" charset="0"/>
              </a:rPr>
              <a:t>Каждый объект ядра на самом деле </a:t>
            </a:r>
            <a:r>
              <a:rPr lang="ru-RU" b="1" dirty="0">
                <a:latin typeface="Cambria" panose="02040503050406030204" pitchFamily="18" charset="0"/>
                <a:ea typeface="Cambria" panose="02040503050406030204" pitchFamily="18" charset="0"/>
              </a:rPr>
              <a:t>просто блок памяти</a:t>
            </a:r>
            <a:r>
              <a:rPr lang="ru-RU" dirty="0">
                <a:latin typeface="Cambria" panose="02040503050406030204" pitchFamily="18" charset="0"/>
                <a:ea typeface="Cambria" panose="02040503050406030204" pitchFamily="18" charset="0"/>
              </a:rPr>
              <a:t>, выделенный ядром и доступный только ему. Блок представляет собой структуру данных, в элементах которой содержится информация об объекте. Некоторые элементы (дескриптор защиты, счетчик числа пользователей и др.) присутствуют во всех объектах, но большая их часть специфична для объектов конкретного типа</a:t>
            </a:r>
          </a:p>
          <a:p>
            <a:pPr marL="0" indent="0">
              <a:buNone/>
            </a:pPr>
            <a:r>
              <a:rPr lang="ru-RU" dirty="0">
                <a:latin typeface="Cambria" panose="02040503050406030204" pitchFamily="18" charset="0"/>
                <a:ea typeface="Cambria" panose="02040503050406030204" pitchFamily="18" charset="0"/>
              </a:rPr>
              <a:t>Например, у объекта процесс может быть идентификатор, базовый приоритет и код завершения, а у объекта файл – смещение в байтах, режим разделения и режим открытия</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223709188"/>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b="0" dirty="0">
                          <a:latin typeface="Cambria" panose="02040503050406030204" pitchFamily="18" charset="0"/>
                          <a:ea typeface="Cambria" panose="02040503050406030204" pitchFamily="18" charset="0"/>
                        </a:rPr>
                        <a:t>Внутренняя структура объекта ядра</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41267429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marL="0" indent="0">
              <a:buNone/>
            </a:pPr>
            <a:r>
              <a:rPr lang="ru-RU" dirty="0">
                <a:latin typeface="Cambria" panose="02040503050406030204" pitchFamily="18" charset="0"/>
                <a:ea typeface="Cambria" panose="02040503050406030204" pitchFamily="18" charset="0"/>
              </a:rPr>
              <a:t>Приложению пользовательского режима предоставляется лишь описатель (</a:t>
            </a:r>
            <a:r>
              <a:rPr lang="ru-RU" b="1" dirty="0">
                <a:latin typeface="Cambria" panose="02040503050406030204" pitchFamily="18" charset="0"/>
                <a:ea typeface="Cambria" panose="02040503050406030204" pitchFamily="18" charset="0"/>
              </a:rPr>
              <a:t>дескриптор</a:t>
            </a:r>
            <a:r>
              <a:rPr lang="ru-RU" dirty="0">
                <a:latin typeface="Cambria" panose="02040503050406030204" pitchFamily="18" charset="0"/>
                <a:ea typeface="Cambria" panose="02040503050406030204" pitchFamily="18" charset="0"/>
              </a:rPr>
              <a:t>, HANDLE) – индекс в таблице объектов ядра процесса. Но сами объекты ядра принадлежат ядру, а не процессу</a:t>
            </a:r>
          </a:p>
          <a:p>
            <a:pPr marL="0" indent="0">
              <a:buNone/>
            </a:pPr>
            <a:r>
              <a:rPr lang="ru-RU" dirty="0">
                <a:latin typeface="Cambria" panose="02040503050406030204" pitchFamily="18" charset="0"/>
                <a:ea typeface="Cambria" panose="02040503050406030204" pitchFamily="18" charset="0"/>
              </a:rPr>
              <a:t>Объекты в режиме ядра имеют очень определенный жизненный цикл. В каждом объекте, есть счетчик пользователей объектом</a:t>
            </a:r>
          </a:p>
          <a:p>
            <a:pPr marL="0" indent="0">
              <a:buNone/>
            </a:pPr>
            <a:r>
              <a:rPr lang="ru-RU" dirty="0">
                <a:latin typeface="Cambria" panose="02040503050406030204" pitchFamily="18" charset="0"/>
                <a:ea typeface="Cambria" panose="02040503050406030204" pitchFamily="18" charset="0"/>
              </a:rPr>
              <a:t>Система удаляет объект ядра, когда счетчик обнуляется</a:t>
            </a:r>
          </a:p>
          <a:p>
            <a:pPr marL="0" indent="0">
              <a:buNone/>
            </a:pPr>
            <a:r>
              <a:rPr lang="ru-RU" dirty="0">
                <a:latin typeface="Cambria" panose="02040503050406030204" pitchFamily="18" charset="0"/>
                <a:ea typeface="Cambria" panose="02040503050406030204" pitchFamily="18" charset="0"/>
              </a:rPr>
              <a:t>Однако стоит отметить, что сама система не сможет определить перестал ли кто-то пользоваться объектом без явного на то указания со стороны приложения</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b="0" dirty="0">
                          <a:latin typeface="Cambria" panose="02040503050406030204" pitchFamily="18" charset="0"/>
                          <a:ea typeface="Cambria" panose="02040503050406030204" pitchFamily="18" charset="0"/>
                        </a:rPr>
                        <a:t>Внутренняя структура объекта ядра</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598081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b="0" dirty="0">
                          <a:latin typeface="Cambria" panose="02040503050406030204" pitchFamily="18" charset="0"/>
                          <a:ea typeface="Cambria" panose="02040503050406030204" pitchFamily="18" charset="0"/>
                        </a:rPr>
                        <a:t>Внутренняя структура объекта ядра</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2" name="Рисунок 4">
            <a:extLst>
              <a:ext uri="{FF2B5EF4-FFF2-40B4-BE49-F238E27FC236}">
                <a16:creationId xmlns:a16="http://schemas.microsoft.com/office/drawing/2014/main" id="{451F998F-3C2B-C003-24FE-8E5B09546118}"/>
              </a:ext>
            </a:extLst>
          </p:cNvPr>
          <p:cNvPicPr>
            <a:picLocks noChangeAspect="1"/>
          </p:cNvPicPr>
          <p:nvPr/>
        </p:nvPicPr>
        <p:blipFill>
          <a:blip r:embed="rId2"/>
          <a:stretch>
            <a:fillRect/>
          </a:stretch>
        </p:blipFill>
        <p:spPr>
          <a:xfrm>
            <a:off x="1481504" y="1591046"/>
            <a:ext cx="9007390" cy="4820495"/>
          </a:xfrm>
          <a:prstGeom prst="rect">
            <a:avLst/>
          </a:prstGeom>
        </p:spPr>
      </p:pic>
    </p:spTree>
    <p:extLst>
      <p:ext uri="{BB962C8B-B14F-4D97-AF65-F5344CB8AC3E}">
        <p14:creationId xmlns:p14="http://schemas.microsoft.com/office/powerpoint/2010/main" val="2124580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5134709"/>
          </a:xfrm>
        </p:spPr>
        <p:txBody>
          <a:bodyPr>
            <a:normAutofit/>
          </a:bodyPr>
          <a:lstStyle/>
          <a:p>
            <a:pPr marL="0" indent="0">
              <a:buNone/>
            </a:pPr>
            <a:r>
              <a:rPr lang="ru-RU" dirty="0">
                <a:latin typeface="Cambria" panose="02040503050406030204" pitchFamily="18" charset="0"/>
                <a:ea typeface="Cambria" panose="02040503050406030204" pitchFamily="18" charset="0"/>
              </a:rPr>
              <a:t>Среда режима ядра хранит объекты в виртуальной системе каталогов, также называемой пространством имен объектов. Это позволяет получить иерархический доступ к объектам с помощью родительских и дочерних объектов</a:t>
            </a:r>
          </a:p>
          <a:p>
            <a:pPr marL="0" indent="0">
              <a:buNone/>
            </a:pPr>
            <a:r>
              <a:rPr lang="ru-RU" dirty="0">
                <a:latin typeface="Cambria" panose="02040503050406030204" pitchFamily="18" charset="0"/>
                <a:ea typeface="Cambria" panose="02040503050406030204" pitchFamily="18" charset="0"/>
              </a:rPr>
              <a:t>Это пространство имен похоже на набор каталогов файловой системы, но не соответствует определенной файловой системе на компьютере</a:t>
            </a:r>
          </a:p>
          <a:p>
            <a:pPr marL="0" indent="0">
              <a:buNone/>
            </a:pPr>
            <a:r>
              <a:rPr lang="ru-RU" dirty="0">
                <a:latin typeface="Cambria" panose="02040503050406030204" pitchFamily="18" charset="0"/>
                <a:ea typeface="Cambria" panose="02040503050406030204" pitchFamily="18" charset="0"/>
              </a:rPr>
              <a:t>Данное понятие – пространство имён объектов относится к семейству операционных систем  </a:t>
            </a:r>
            <a:r>
              <a:rPr lang="en-US" dirty="0">
                <a:latin typeface="Cambria" panose="02040503050406030204" pitchFamily="18" charset="0"/>
                <a:ea typeface="Cambria" panose="02040503050406030204" pitchFamily="18" charset="0"/>
              </a:rPr>
              <a:t>Windows NT</a:t>
            </a: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В </a:t>
            </a:r>
            <a:r>
              <a:rPr lang="en-US" dirty="0">
                <a:latin typeface="Cambria" panose="02040503050406030204" pitchFamily="18" charset="0"/>
                <a:ea typeface="Cambria" panose="02040503050406030204" pitchFamily="18" charset="0"/>
              </a:rPr>
              <a:t>Linux </a:t>
            </a:r>
            <a:r>
              <a:rPr lang="ru-RU" dirty="0">
                <a:latin typeface="Cambria" panose="02040503050406030204" pitchFamily="18" charset="0"/>
                <a:ea typeface="Cambria" panose="02040503050406030204" pitchFamily="18" charset="0"/>
              </a:rPr>
              <a:t>имеется нечто подобное, однако имеет куда более сложную структуру</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807903231"/>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b="0" dirty="0">
                          <a:latin typeface="Cambria" panose="02040503050406030204" pitchFamily="18" charset="0"/>
                          <a:ea typeface="Cambria" panose="02040503050406030204" pitchFamily="18" charset="0"/>
                        </a:rPr>
                        <a:t>Пространство имен объектов</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553817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5134709"/>
          </a:xfrm>
        </p:spPr>
        <p:txBody>
          <a:bodyPr>
            <a:normAutofit/>
          </a:bodyPr>
          <a:lstStyle/>
          <a:p>
            <a:pPr marL="0" indent="0">
              <a:buNone/>
            </a:pPr>
            <a:r>
              <a:rPr lang="ru-RU" dirty="0">
                <a:latin typeface="Cambria" panose="02040503050406030204" pitchFamily="18" charset="0"/>
                <a:ea typeface="Cambria" panose="02040503050406030204" pitchFamily="18" charset="0"/>
              </a:rPr>
              <a:t>В качестве нетерминальной вершины дерева используется объект «каталог объектов». Каталог включает информацию, необходимую для трансляции имен объектов в указатели на сами объекты. Вследствие необходимости выполнения навигации по каталогам ссылка на объект по имени работает существенно дольше, чем по описателю</a:t>
            </a:r>
          </a:p>
          <a:p>
            <a:pPr marL="0" indent="0">
              <a:buNone/>
            </a:pPr>
            <a:r>
              <a:rPr lang="ru-RU" dirty="0">
                <a:latin typeface="Cambria" panose="02040503050406030204" pitchFamily="18" charset="0"/>
                <a:ea typeface="Cambria" panose="02040503050406030204" pitchFamily="18" charset="0"/>
              </a:rPr>
              <a:t>«Увидеть» пространство имен можно только при помощи специальных инструментальных средств, например, с помощью утилиты </a:t>
            </a:r>
            <a:r>
              <a:rPr lang="ru-RU" dirty="0" err="1">
                <a:latin typeface="Cambria" panose="02040503050406030204" pitchFamily="18" charset="0"/>
                <a:ea typeface="Cambria" panose="02040503050406030204" pitchFamily="18" charset="0"/>
              </a:rPr>
              <a:t>WinObj</a:t>
            </a:r>
            <a:r>
              <a:rPr lang="ru-RU" dirty="0">
                <a:latin typeface="Cambria" panose="02040503050406030204" pitchFamily="18" charset="0"/>
                <a:ea typeface="Cambria" panose="02040503050406030204" pitchFamily="18" charset="0"/>
              </a:rPr>
              <a:t> из </a:t>
            </a:r>
            <a:r>
              <a:rPr lang="ru-RU" dirty="0" err="1">
                <a:latin typeface="Cambria" panose="02040503050406030204" pitchFamily="18" charset="0"/>
                <a:ea typeface="Cambria" panose="02040503050406030204" pitchFamily="18" charset="0"/>
              </a:rPr>
              <a:t>SysInternals</a:t>
            </a: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807903231"/>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b="0" dirty="0">
                          <a:latin typeface="Cambria" panose="02040503050406030204" pitchFamily="18" charset="0"/>
                          <a:ea typeface="Cambria" panose="02040503050406030204" pitchFamily="18" charset="0"/>
                        </a:rPr>
                        <a:t>Пространство имен объектов</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346088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a:buFont typeface="Wingdings" panose="05000000000000000000" pitchFamily="2" charset="2"/>
              <a:buChar char="Ø"/>
            </a:pPr>
            <a:r>
              <a:rPr lang="ru-RU" dirty="0">
                <a:latin typeface="Cambria" panose="02040503050406030204" pitchFamily="18" charset="0"/>
                <a:ea typeface="Cambria" panose="02040503050406030204" pitchFamily="18" charset="0"/>
              </a:rPr>
              <a:t>Ресурсы операционных систем</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Структура ядра и его функции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Принципы построения ядра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Объекты ядра и основные операции над ними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Многослойная структура ОС</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Средства аппаратной поддержки ОС</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Машинно-зависимые компоненты ОС</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Утилиты и СОП</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Библиотеки и программы дополнительных услуг</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a:p>
            <a:pPr>
              <a:buFont typeface="Wingdings" panose="05000000000000000000" pitchFamily="2" charset="2"/>
              <a:buChar char="Ø"/>
            </a:pPr>
            <a:endParaRPr lang="LID4096"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План лекции</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104100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b="0" dirty="0">
                          <a:latin typeface="Cambria" panose="02040503050406030204" pitchFamily="18" charset="0"/>
                          <a:ea typeface="Cambria" panose="02040503050406030204" pitchFamily="18" charset="0"/>
                        </a:rPr>
                        <a:t>Пространство имен объектов</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5" name="Объект 3">
            <a:extLst>
              <a:ext uri="{FF2B5EF4-FFF2-40B4-BE49-F238E27FC236}">
                <a16:creationId xmlns:a16="http://schemas.microsoft.com/office/drawing/2014/main" id="{40053B9F-6868-7A9C-01D1-A54A09D26C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37213" y="1521014"/>
            <a:ext cx="9717573" cy="5081588"/>
          </a:xfrm>
          <a:prstGeom prst="rect">
            <a:avLst/>
          </a:prstGeom>
        </p:spPr>
      </p:pic>
    </p:spTree>
    <p:extLst>
      <p:ext uri="{BB962C8B-B14F-4D97-AF65-F5344CB8AC3E}">
        <p14:creationId xmlns:p14="http://schemas.microsoft.com/office/powerpoint/2010/main" val="3236720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5134709"/>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Говоря об операциях над объектами, стоит отметить следующее:</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 большинстве случаев при создании объекта ему можно присвоить имя, некоторые атрибуты защиты и дополнительные параметры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Операции над объектами происходят через описатель (какого-либо вида, в некоторых ОС описатель одного объекта может отличаться от описателей других объектов)</a:t>
            </a:r>
          </a:p>
          <a:p>
            <a:pPr marL="0" indent="0">
              <a:buNone/>
            </a:pPr>
            <a:r>
              <a:rPr lang="ru-RU" dirty="0">
                <a:latin typeface="Cambria" panose="02040503050406030204" pitchFamily="18" charset="0"/>
                <a:ea typeface="Cambria" panose="02040503050406030204" pitchFamily="18" charset="0"/>
              </a:rPr>
              <a:t>В </a:t>
            </a:r>
            <a:r>
              <a:rPr lang="en-US" dirty="0">
                <a:latin typeface="Cambria" panose="02040503050406030204" pitchFamily="18" charset="0"/>
                <a:ea typeface="Cambria" panose="02040503050406030204" pitchFamily="18" charset="0"/>
              </a:rPr>
              <a:t>Windows</a:t>
            </a:r>
            <a:r>
              <a:rPr lang="ru-RU" dirty="0">
                <a:latin typeface="Cambria" panose="02040503050406030204" pitchFamily="18" charset="0"/>
                <a:ea typeface="Cambria" panose="02040503050406030204" pitchFamily="18" charset="0"/>
              </a:rPr>
              <a:t>, например, функции для работы с объектами имеют общий вид </a:t>
            </a:r>
            <a:r>
              <a:rPr lang="en-US" dirty="0" err="1">
                <a:latin typeface="Cambria" panose="02040503050406030204" pitchFamily="18" charset="0"/>
                <a:ea typeface="Cambria" panose="02040503050406030204" pitchFamily="18" charset="0"/>
              </a:rPr>
              <a:t>CreateXxx</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или </a:t>
            </a:r>
            <a:r>
              <a:rPr lang="en-US" dirty="0" err="1">
                <a:latin typeface="Cambria" panose="02040503050406030204" pitchFamily="18" charset="0"/>
                <a:ea typeface="Cambria" panose="02040503050406030204" pitchFamily="18" charset="0"/>
              </a:rPr>
              <a:t>OpenXxx</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где </a:t>
            </a:r>
            <a:r>
              <a:rPr lang="en-US" dirty="0" err="1">
                <a:latin typeface="Cambria" panose="02040503050406030204" pitchFamily="18" charset="0"/>
                <a:ea typeface="Cambria" panose="02040503050406030204" pitchFamily="18" charset="0"/>
              </a:rPr>
              <a:t>Xxx</a:t>
            </a:r>
            <a:r>
              <a:rPr lang="en-US" dirty="0">
                <a:latin typeface="Cambria" panose="02040503050406030204" pitchFamily="18" charset="0"/>
                <a:ea typeface="Cambria" panose="02040503050406030204" pitchFamily="18" charset="0"/>
              </a:rPr>
              <a:t> – </a:t>
            </a:r>
            <a:r>
              <a:rPr lang="ru-RU" dirty="0">
                <a:latin typeface="Cambria" panose="02040503050406030204" pitchFamily="18" charset="0"/>
                <a:ea typeface="Cambria" panose="02040503050406030204" pitchFamily="18" charset="0"/>
              </a:rPr>
              <a:t>имя объекта над которым выполняется операция. Далее по лекциям познакомимся поближе с такими функциями</a:t>
            </a:r>
          </a:p>
          <a:p>
            <a:pPr marL="0" indent="0">
              <a:buNone/>
            </a:pPr>
            <a:r>
              <a:rPr lang="ru-RU" dirty="0">
                <a:latin typeface="Cambria" panose="02040503050406030204" pitchFamily="18" charset="0"/>
                <a:ea typeface="Cambria" panose="02040503050406030204" pitchFamily="18" charset="0"/>
              </a:rPr>
              <a:t>В</a:t>
            </a:r>
            <a:r>
              <a:rPr lang="en-US" dirty="0">
                <a:latin typeface="Cambria" panose="02040503050406030204" pitchFamily="18" charset="0"/>
                <a:ea typeface="Cambria" panose="02040503050406030204" pitchFamily="18" charset="0"/>
              </a:rPr>
              <a:t> Linux </a:t>
            </a:r>
            <a:r>
              <a:rPr lang="ru-RU" dirty="0">
                <a:latin typeface="Cambria" panose="02040503050406030204" pitchFamily="18" charset="0"/>
                <a:ea typeface="Cambria" panose="02040503050406030204" pitchFamily="18" charset="0"/>
              </a:rPr>
              <a:t>нету подобных шаблонов в наименовании функций</a:t>
            </a:r>
          </a:p>
          <a:p>
            <a:pPr>
              <a:buFont typeface="Wingdings" panose="05000000000000000000" pitchFamily="2" charset="2"/>
              <a:buChar char="Ø"/>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674472869"/>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b="0" dirty="0">
                          <a:latin typeface="Cambria" panose="02040503050406030204" pitchFamily="18" charset="0"/>
                          <a:ea typeface="Cambria" panose="02040503050406030204" pitchFamily="18" charset="0"/>
                        </a:rPr>
                        <a:t>Основные операции над объектами ядра</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0782848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marL="0" indent="0">
              <a:buNone/>
            </a:pPr>
            <a:r>
              <a:rPr lang="ru-RU" dirty="0">
                <a:latin typeface="Cambria" panose="02040503050406030204" pitchFamily="18" charset="0"/>
                <a:ea typeface="Cambria" panose="02040503050406030204" pitchFamily="18" charset="0"/>
              </a:rPr>
              <a:t>Так, а теперь рассмотрим такой вопрос: ну что ж там спрятано за кулисами ОС? Какова их архитектура?</a:t>
            </a:r>
          </a:p>
          <a:p>
            <a:pPr marL="0" indent="0">
              <a:buNone/>
            </a:pPr>
            <a:r>
              <a:rPr lang="ru-RU" dirty="0">
                <a:latin typeface="Cambria" panose="02040503050406030204" pitchFamily="18" charset="0"/>
                <a:ea typeface="Cambria" panose="02040503050406030204" pitchFamily="18" charset="0"/>
              </a:rPr>
              <a:t>Сначала определимся, что под архитектурой ОС обычно понимают структурную и функциональную организацию ОС на основе некоторой совокупности программных модулей</a:t>
            </a:r>
          </a:p>
          <a:p>
            <a:pPr marL="0" indent="0">
              <a:buNone/>
            </a:pPr>
            <a:r>
              <a:rPr lang="ru-RU" dirty="0">
                <a:latin typeface="Cambria" panose="02040503050406030204" pitchFamily="18" charset="0"/>
                <a:ea typeface="Cambria" panose="02040503050406030204" pitchFamily="18" charset="0"/>
              </a:rPr>
              <a:t>Современные ОС представляют собой хорошо структурированные модульные системы</a:t>
            </a:r>
          </a:p>
          <a:p>
            <a:pPr marL="0" indent="0">
              <a:buNone/>
            </a:pPr>
            <a:r>
              <a:rPr lang="ru-RU" b="1" dirty="0">
                <a:latin typeface="Cambria" panose="02040503050406030204" pitchFamily="18" charset="0"/>
                <a:ea typeface="Cambria" panose="02040503050406030204" pitchFamily="18" charset="0"/>
              </a:rPr>
              <a:t>Единой архитектуры ОС не существует</a:t>
            </a:r>
            <a:r>
              <a:rPr lang="ru-RU" dirty="0">
                <a:latin typeface="Cambria" panose="02040503050406030204" pitchFamily="18" charset="0"/>
                <a:ea typeface="Cambria" panose="02040503050406030204" pitchFamily="18" charset="0"/>
              </a:rPr>
              <a:t>, но существуют универсальные подходы к структурированию ОС</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855383879"/>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Архитектура современных ОС</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7700803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marL="0" indent="0">
              <a:buNone/>
            </a:pPr>
            <a:r>
              <a:rPr lang="ru-RU" dirty="0">
                <a:latin typeface="Cambria" panose="02040503050406030204" pitchFamily="18" charset="0"/>
                <a:ea typeface="Cambria" panose="02040503050406030204" pitchFamily="18" charset="0"/>
              </a:rPr>
              <a:t>Наиболее общим подходом к структуризации ОС является подразделение модулей две группы: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Модули, выполняющие основные функции ОС – </a:t>
            </a:r>
            <a:r>
              <a:rPr lang="ru-RU" b="1" dirty="0">
                <a:latin typeface="Cambria" panose="02040503050406030204" pitchFamily="18" charset="0"/>
                <a:ea typeface="Cambria" panose="02040503050406030204" pitchFamily="18" charset="0"/>
              </a:rPr>
              <a:t>ядро ОС</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Модули, выполняющие вспомогательные функции ОС</a:t>
            </a:r>
          </a:p>
          <a:p>
            <a:pPr marL="0" indent="0">
              <a:buNone/>
            </a:pPr>
            <a:r>
              <a:rPr lang="ru-RU" dirty="0">
                <a:latin typeface="Cambria" panose="02040503050406030204" pitchFamily="18" charset="0"/>
                <a:ea typeface="Cambria" panose="02040503050406030204" pitchFamily="18" charset="0"/>
              </a:rPr>
              <a:t>Модули ядра выполняют базовые функции ОС:</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Управление процессами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Управление памятью</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Управление устройствами ввода-вывода</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773484374"/>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Общий подход к структуризации ОС </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95443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fontScale="92500"/>
          </a:bodyPr>
          <a:lstStyle/>
          <a:p>
            <a:pPr marL="0" indent="0">
              <a:buNone/>
            </a:pPr>
            <a:r>
              <a:rPr lang="ru-RU" dirty="0">
                <a:latin typeface="Cambria" panose="02040503050406030204" pitchFamily="18" charset="0"/>
                <a:ea typeface="Cambria" panose="02040503050406030204" pitchFamily="18" charset="0"/>
              </a:rPr>
              <a:t>Функции, входящие в состав ядра, можно разделить на два класса:</a:t>
            </a:r>
          </a:p>
          <a:p>
            <a:pPr marL="0" indent="0">
              <a:buNone/>
            </a:pPr>
            <a:r>
              <a:rPr lang="ru-RU" b="1" dirty="0">
                <a:latin typeface="Cambria" panose="02040503050406030204" pitchFamily="18" charset="0"/>
                <a:ea typeface="Cambria" panose="02040503050406030204" pitchFamily="18" charset="0"/>
              </a:rPr>
              <a:t>1 класс </a:t>
            </a:r>
            <a:r>
              <a:rPr lang="ru-RU" dirty="0">
                <a:latin typeface="Cambria" panose="02040503050406030204" pitchFamily="18" charset="0"/>
                <a:ea typeface="Cambria" panose="02040503050406030204" pitchFamily="18" charset="0"/>
              </a:rPr>
              <a:t>– Функции для решения внутрисистемных задач организации вычислительного процесса (переключение контекстов процессов, загрузка/выгрузка страниц, обработка прерываний). Эти функции </a:t>
            </a:r>
            <a:r>
              <a:rPr lang="ru-RU" b="1" dirty="0">
                <a:latin typeface="Cambria" panose="02040503050406030204" pitchFamily="18" charset="0"/>
                <a:ea typeface="Cambria" panose="02040503050406030204" pitchFamily="18" charset="0"/>
              </a:rPr>
              <a:t>недоступны</a:t>
            </a:r>
            <a:r>
              <a:rPr lang="ru-RU" dirty="0">
                <a:latin typeface="Cambria" panose="02040503050406030204" pitchFamily="18" charset="0"/>
                <a:ea typeface="Cambria" panose="02040503050406030204" pitchFamily="18" charset="0"/>
              </a:rPr>
              <a:t> для приложений</a:t>
            </a:r>
          </a:p>
          <a:p>
            <a:pPr marL="0" indent="0">
              <a:buNone/>
            </a:pPr>
            <a:r>
              <a:rPr lang="ru-RU" b="1" dirty="0">
                <a:latin typeface="Cambria" panose="02040503050406030204" pitchFamily="18" charset="0"/>
                <a:ea typeface="Cambria" panose="02040503050406030204" pitchFamily="18" charset="0"/>
              </a:rPr>
              <a:t>2 класс </a:t>
            </a:r>
            <a:r>
              <a:rPr lang="ru-RU" dirty="0">
                <a:latin typeface="Cambria" panose="02040503050406030204" pitchFamily="18" charset="0"/>
                <a:ea typeface="Cambria" panose="02040503050406030204" pitchFamily="18" charset="0"/>
              </a:rPr>
              <a:t>– Функции для поддержки приложений (доступны приложениям). Эти функции создают для приложений так называемую </a:t>
            </a:r>
            <a:r>
              <a:rPr lang="ru-RU" b="1" dirty="0">
                <a:latin typeface="Cambria" panose="02040503050406030204" pitchFamily="18" charset="0"/>
                <a:ea typeface="Cambria" panose="02040503050406030204" pitchFamily="18" charset="0"/>
              </a:rPr>
              <a:t>прикладную программную среду </a:t>
            </a:r>
            <a:r>
              <a:rPr lang="ru-RU" dirty="0">
                <a:latin typeface="Cambria" panose="02040503050406030204" pitchFamily="18" charset="0"/>
                <a:ea typeface="Cambria" panose="02040503050406030204" pitchFamily="18" charset="0"/>
              </a:rPr>
              <a:t>и образуют </a:t>
            </a:r>
            <a:r>
              <a:rPr lang="ru-RU" b="1" dirty="0">
                <a:latin typeface="Cambria" panose="02040503050406030204" pitchFamily="18" charset="0"/>
                <a:ea typeface="Cambria" panose="02040503050406030204" pitchFamily="18" charset="0"/>
              </a:rPr>
              <a:t>интерфейс прикладного программирования</a:t>
            </a:r>
            <a:r>
              <a:rPr lang="ru-RU" dirty="0">
                <a:latin typeface="Cambria" panose="02040503050406030204" pitchFamily="18" charset="0"/>
                <a:ea typeface="Cambria" panose="02040503050406030204" pitchFamily="18" charset="0"/>
              </a:rPr>
              <a:t> – API. Приложения обращаются к ядру с запросами – </a:t>
            </a:r>
            <a:r>
              <a:rPr lang="ru-RU" b="1" dirty="0">
                <a:latin typeface="Cambria" panose="02040503050406030204" pitchFamily="18" charset="0"/>
                <a:ea typeface="Cambria" panose="02040503050406030204" pitchFamily="18" charset="0"/>
              </a:rPr>
              <a:t>системными вызовами</a:t>
            </a:r>
            <a:r>
              <a:rPr lang="ru-RU" dirty="0">
                <a:latin typeface="Cambria" panose="02040503050406030204" pitchFamily="18" charset="0"/>
                <a:ea typeface="Cambria" panose="02040503050406030204" pitchFamily="18" charset="0"/>
              </a:rPr>
              <a:t>. Функции API обслуживают системные вызовы – предоставляют доступ к ресурсам системы в удобной и компактной форме, без указания деталей их физического расположения</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551993795"/>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Функции ядра</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4288767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marL="0" indent="0">
              <a:buNone/>
            </a:pPr>
            <a:r>
              <a:rPr lang="ru-RU" dirty="0">
                <a:latin typeface="Cambria" panose="02040503050406030204" pitchFamily="18" charset="0"/>
                <a:ea typeface="Cambria" panose="02040503050406030204" pitchFamily="18" charset="0"/>
              </a:rPr>
              <a:t>Функции модулей ядра – это наиболее часто используемые функции ОС, а следовательно можно выделить следующие их свойства: </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Скорость выполнения этих функций определяет производительность всей системы в целом</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Все (большинство) модули ядра являются </a:t>
            </a:r>
            <a:r>
              <a:rPr lang="ru-RU" b="1" dirty="0">
                <a:latin typeface="Cambria" panose="02040503050406030204" pitchFamily="18" charset="0"/>
                <a:ea typeface="Cambria" panose="02040503050406030204" pitchFamily="18" charset="0"/>
              </a:rPr>
              <a:t>резидентными</a:t>
            </a:r>
          </a:p>
          <a:p>
            <a:pPr marL="0" indent="0">
              <a:buNone/>
            </a:pPr>
            <a:r>
              <a:rPr lang="ru-RU" dirty="0">
                <a:latin typeface="Cambria" panose="02040503050406030204" pitchFamily="18" charset="0"/>
                <a:ea typeface="Cambria" panose="02040503050406030204" pitchFamily="18" charset="0"/>
              </a:rPr>
              <a:t>Поясним, модуль считается резидентным, когда такой модуль находится в оперативной памяти </a:t>
            </a:r>
            <a:r>
              <a:rPr lang="ru-RU" b="1" dirty="0">
                <a:latin typeface="Cambria" panose="02040503050406030204" pitchFamily="18" charset="0"/>
                <a:ea typeface="Cambria" panose="02040503050406030204" pitchFamily="18" charset="0"/>
              </a:rPr>
              <a:t>постоянно</a:t>
            </a:r>
          </a:p>
          <a:p>
            <a:pPr marL="0" indent="0">
              <a:buNone/>
            </a:pPr>
            <a:r>
              <a:rPr lang="ru-RU" dirty="0">
                <a:latin typeface="Cambria" panose="02040503050406030204" pitchFamily="18" charset="0"/>
                <a:ea typeface="Cambria" panose="02040503050406030204" pitchFamily="18" charset="0"/>
              </a:rPr>
              <a:t>Т. е. модули операционной системы в большинстве случаев никогда не выгружаются из оперативной памяти!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j-cs"/>
                        </a:rPr>
                        <a:t>Функции ядра</a:t>
                      </a:r>
                      <a:endParaRPr lang="LID4096"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42102538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marL="0" indent="0">
              <a:buNone/>
            </a:pPr>
            <a:r>
              <a:rPr lang="ru-RU" dirty="0">
                <a:latin typeface="Cambria" panose="02040503050406030204" pitchFamily="18" charset="0"/>
                <a:ea typeface="Cambria" panose="02040503050406030204" pitchFamily="18" charset="0"/>
              </a:rPr>
              <a:t>Остальные модули ОС выполняют полезные, но менее обязательные функции. Например, к таким вспомогательным модулям могут быть отнесены программы архивирования, дефрагментации диска и т.п. Вспомогательные модули ОС оформляются либо в виде приложений, либо в виде библиотек процедур и функций</a:t>
            </a:r>
          </a:p>
          <a:p>
            <a:pPr marL="0" indent="0">
              <a:buNone/>
            </a:pPr>
            <a:r>
              <a:rPr lang="ru-RU" dirty="0">
                <a:latin typeface="Cambria" panose="02040503050406030204" pitchFamily="18" charset="0"/>
                <a:ea typeface="Cambria" panose="02040503050406030204" pitchFamily="18" charset="0"/>
              </a:rPr>
              <a:t>Поскольку некоторые компоненты ОС оформлены как обычные приложения, то есть в виде исполняемых модулей стандартного для данной ОС формата, то часто бывает очень сложно провести четкую грань между операционной системой и приложениями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410930344"/>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Вспомогательные модули ОС</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3455470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9F7EC9C-08C1-E036-8F8B-AA8262F08C2E}"/>
              </a:ext>
            </a:extLst>
          </p:cNvPr>
          <p:cNvPicPr>
            <a:picLocks noGrp="1" noChangeAspect="1"/>
          </p:cNvPicPr>
          <p:nvPr>
            <p:ph idx="1"/>
          </p:nvPr>
        </p:nvPicPr>
        <p:blipFill>
          <a:blip r:embed="rId2"/>
          <a:stretch>
            <a:fillRect/>
          </a:stretch>
        </p:blipFill>
        <p:spPr>
          <a:xfrm>
            <a:off x="3231965" y="1465731"/>
            <a:ext cx="5811197" cy="5261991"/>
          </a:xfrm>
        </p:spPr>
      </p:pic>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Вспомогательные модули ОС</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932235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fontScale="92500" lnSpcReduction="10000"/>
          </a:bodyPr>
          <a:lstStyle/>
          <a:p>
            <a:pPr marL="0" indent="0">
              <a:buNone/>
            </a:pPr>
            <a:r>
              <a:rPr lang="ru-RU" dirty="0">
                <a:latin typeface="Cambria" panose="02040503050406030204" pitchFamily="18" charset="0"/>
                <a:ea typeface="Cambria" panose="02040503050406030204" pitchFamily="18" charset="0"/>
              </a:rPr>
              <a:t>Обычно вспомогательные модули подразделяются на следующие группы:</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Утилиты</a:t>
            </a:r>
            <a:r>
              <a:rPr lang="ru-RU" dirty="0">
                <a:latin typeface="Cambria" panose="02040503050406030204" pitchFamily="18" charset="0"/>
                <a:ea typeface="Cambria" panose="02040503050406030204" pitchFamily="18" charset="0"/>
              </a:rPr>
              <a:t> – программы, которые решают отдельные задачи управления и сопровождения компьютерной системы (сжатие, дефрагментация …)</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Библиотеки процедур </a:t>
            </a:r>
            <a:r>
              <a:rPr lang="ru-RU" dirty="0">
                <a:latin typeface="Cambria" panose="02040503050406030204" pitchFamily="18" charset="0"/>
                <a:ea typeface="Cambria" panose="02040503050406030204" pitchFamily="18" charset="0"/>
              </a:rPr>
              <a:t>и функций различного назначения упрощающие разработку приложений (библиотека математических функций, ввода-вывода и т.д.)</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Программы предоставления пользователю дополнительных услуг </a:t>
            </a:r>
            <a:r>
              <a:rPr lang="ru-RU" dirty="0">
                <a:latin typeface="Cambria" panose="02040503050406030204" pitchFamily="18" charset="0"/>
                <a:ea typeface="Cambria" panose="02040503050406030204" pitchFamily="18" charset="0"/>
              </a:rPr>
              <a:t>–</a:t>
            </a:r>
            <a:r>
              <a:rPr lang="ru-RU" b="1"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специальный вариант пользовательского интерфейса, калькулятор, некоторые игры (поставляемые в составе ОС)</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Системные обрабатывающие программы</a:t>
            </a:r>
            <a:r>
              <a:rPr lang="ru-RU" dirty="0">
                <a:latin typeface="Cambria" panose="02040503050406030204" pitchFamily="18" charset="0"/>
                <a:ea typeface="Cambria" panose="02040503050406030204" pitchFamily="18" charset="0"/>
              </a:rPr>
              <a:t> – текстовые и графические редакторы, компиляторы, компоновщики, отладчики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Вспомогательные модули ОС</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7772041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3148584" cy="4998183"/>
          </a:xfrm>
        </p:spPr>
        <p:txBody>
          <a:bodyPr>
            <a:normAutofit/>
          </a:bodyPr>
          <a:lstStyle/>
          <a:p>
            <a:pPr marL="0" indent="0">
              <a:buNone/>
            </a:pPr>
            <a:r>
              <a:rPr lang="ru-RU" dirty="0">
                <a:latin typeface="Cambria" panose="02040503050406030204" pitchFamily="18" charset="0"/>
                <a:ea typeface="Cambria" panose="02040503050406030204" pitchFamily="18" charset="0"/>
              </a:rPr>
              <a:t>Вспомогательные модули ОС обращаются к функциям ядра, как и обычные приложения, посредством системных вызовов</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Вспомогательные модули ОС</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4" name="Picture 3">
            <a:extLst>
              <a:ext uri="{FF2B5EF4-FFF2-40B4-BE49-F238E27FC236}">
                <a16:creationId xmlns:a16="http://schemas.microsoft.com/office/drawing/2014/main" id="{94AEDB53-FEC8-EC49-6A28-BEED0B7AAB02}"/>
              </a:ext>
            </a:extLst>
          </p:cNvPr>
          <p:cNvPicPr>
            <a:picLocks noChangeAspect="1"/>
          </p:cNvPicPr>
          <p:nvPr/>
        </p:nvPicPr>
        <p:blipFill>
          <a:blip r:embed="rId2"/>
          <a:stretch>
            <a:fillRect/>
          </a:stretch>
        </p:blipFill>
        <p:spPr>
          <a:xfrm>
            <a:off x="5437819" y="1589175"/>
            <a:ext cx="5534797" cy="5106113"/>
          </a:xfrm>
          <a:prstGeom prst="rect">
            <a:avLst/>
          </a:prstGeom>
        </p:spPr>
      </p:pic>
    </p:spTree>
    <p:extLst>
      <p:ext uri="{BB962C8B-B14F-4D97-AF65-F5344CB8AC3E}">
        <p14:creationId xmlns:p14="http://schemas.microsoft.com/office/powerpoint/2010/main" val="3506205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a:bodyPr>
          <a:lstStyle/>
          <a:p>
            <a:pPr marL="0" indent="0">
              <a:buNone/>
            </a:pPr>
            <a:r>
              <a:rPr lang="ru-RU" dirty="0">
                <a:latin typeface="Cambria" panose="02040503050406030204" pitchFamily="18" charset="0"/>
                <a:ea typeface="Cambria" panose="02040503050406030204" pitchFamily="18" charset="0"/>
              </a:rPr>
              <a:t>Продолжая наше повествование про операционные системы, хотелось бы поговорить про то как устроена и работает система, НО для начала затронем базовые вещи о таком понятии как «</a:t>
            </a:r>
            <a:r>
              <a:rPr lang="ru-RU" b="1" dirty="0">
                <a:latin typeface="Cambria" panose="02040503050406030204" pitchFamily="18" charset="0"/>
                <a:ea typeface="Cambria" panose="02040503050406030204" pitchFamily="18" charset="0"/>
              </a:rPr>
              <a:t>ресурс</a:t>
            </a:r>
            <a:r>
              <a:rPr lang="ru-RU" dirty="0">
                <a:latin typeface="Cambria" panose="02040503050406030204" pitchFamily="18" charset="0"/>
                <a:ea typeface="Cambria" panose="02040503050406030204" pitchFamily="18" charset="0"/>
              </a:rPr>
              <a:t>»</a:t>
            </a:r>
          </a:p>
          <a:p>
            <a:pPr marL="0" indent="0">
              <a:buNone/>
            </a:pPr>
            <a:r>
              <a:rPr lang="ru-RU" dirty="0">
                <a:latin typeface="Cambria" panose="02040503050406030204" pitchFamily="18" charset="0"/>
                <a:ea typeface="Cambria" panose="02040503050406030204" pitchFamily="18" charset="0"/>
              </a:rPr>
              <a:t>Почему? Так ведь как уже говорилось операционная система управляет ими, а значит базовые знания нам не помешают</a:t>
            </a:r>
          </a:p>
          <a:p>
            <a:pPr marL="0" indent="0">
              <a:buNone/>
            </a:pPr>
            <a:r>
              <a:rPr lang="ru-RU" dirty="0">
                <a:latin typeface="Cambria" panose="02040503050406030204" pitchFamily="18" charset="0"/>
                <a:ea typeface="Cambria" panose="02040503050406030204" pitchFamily="18" charset="0"/>
              </a:rPr>
              <a:t>Что же такое ресурс в нашем случае?</a:t>
            </a:r>
          </a:p>
          <a:p>
            <a:pPr marL="0" indent="0">
              <a:buNone/>
            </a:pPr>
            <a:r>
              <a:rPr lang="ru-RU" b="1" dirty="0">
                <a:latin typeface="Cambria" panose="02040503050406030204" pitchFamily="18" charset="0"/>
                <a:ea typeface="Cambria" panose="02040503050406030204" pitchFamily="18" charset="0"/>
              </a:rPr>
              <a:t>Ресурсом</a:t>
            </a:r>
            <a:r>
              <a:rPr lang="ru-RU" dirty="0">
                <a:latin typeface="Cambria" panose="02040503050406030204" pitchFamily="18" charset="0"/>
                <a:ea typeface="Cambria" panose="02040503050406030204" pitchFamily="18" charset="0"/>
              </a:rPr>
              <a:t> является любой объект, который может распределяться внутри системы. Ресурсы могут быть </a:t>
            </a:r>
            <a:r>
              <a:rPr lang="ru-RU" b="1" dirty="0">
                <a:latin typeface="Cambria" panose="02040503050406030204" pitchFamily="18" charset="0"/>
                <a:ea typeface="Cambria" panose="02040503050406030204" pitchFamily="18" charset="0"/>
              </a:rPr>
              <a:t>разделяемыми</a:t>
            </a:r>
            <a:r>
              <a:rPr lang="ru-RU" dirty="0">
                <a:latin typeface="Cambria" panose="02040503050406030204" pitchFamily="18" charset="0"/>
                <a:ea typeface="Cambria" panose="02040503050406030204" pitchFamily="18" charset="0"/>
              </a:rPr>
              <a:t>, когда несколько процессов могут их использовать </a:t>
            </a:r>
            <a:r>
              <a:rPr lang="ru-RU" b="1" i="1" dirty="0">
                <a:latin typeface="Cambria" panose="02040503050406030204" pitchFamily="18" charset="0"/>
                <a:ea typeface="Cambria" panose="02040503050406030204" pitchFamily="18" charset="0"/>
              </a:rPr>
              <a:t>одновременно</a:t>
            </a:r>
            <a:r>
              <a:rPr lang="ru-RU" dirty="0">
                <a:latin typeface="Cambria" panose="02040503050406030204" pitchFamily="18" charset="0"/>
                <a:ea typeface="Cambria" panose="02040503050406030204" pitchFamily="18" charset="0"/>
              </a:rPr>
              <a:t> (в один и тот же момент времени) или </a:t>
            </a:r>
            <a:r>
              <a:rPr lang="ru-RU" b="1" i="1" dirty="0">
                <a:latin typeface="Cambria" panose="02040503050406030204" pitchFamily="18" charset="0"/>
                <a:ea typeface="Cambria" panose="02040503050406030204" pitchFamily="18" charset="0"/>
              </a:rPr>
              <a:t>параллельно</a:t>
            </a:r>
            <a:r>
              <a:rPr lang="ru-RU" dirty="0">
                <a:latin typeface="Cambria" panose="02040503050406030204" pitchFamily="18" charset="0"/>
                <a:ea typeface="Cambria" panose="02040503050406030204" pitchFamily="18" charset="0"/>
              </a:rPr>
              <a:t> (в течение некоторого интервала времени процессы используют ресурс попеременно), а могут быть и </a:t>
            </a:r>
            <a:r>
              <a:rPr lang="ru-RU" b="1" dirty="0">
                <a:latin typeface="Cambria" panose="02040503050406030204" pitchFamily="18" charset="0"/>
                <a:ea typeface="Cambria" panose="02040503050406030204" pitchFamily="18" charset="0"/>
              </a:rPr>
              <a:t>неделимыми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803439707"/>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Ресурсы операционных систем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828056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Модули ОС, оформленные в виде утилит, системных обрабатывающих программ и библиотек, обычно загружаются в оперативную память только на время выполнения своих функций, то есть являются </a:t>
            </a:r>
            <a:r>
              <a:rPr lang="ru-RU" b="1" dirty="0">
                <a:latin typeface="Cambria" panose="02040503050406030204" pitchFamily="18" charset="0"/>
                <a:ea typeface="Cambria" panose="02040503050406030204" pitchFamily="18" charset="0"/>
              </a:rPr>
              <a:t>транзитными</a:t>
            </a:r>
          </a:p>
          <a:p>
            <a:pPr marL="0" indent="0">
              <a:buNone/>
            </a:pPr>
            <a:r>
              <a:rPr lang="ru-RU" dirty="0">
                <a:latin typeface="Cambria" panose="02040503050406030204" pitchFamily="18" charset="0"/>
                <a:ea typeface="Cambria" panose="02040503050406030204" pitchFamily="18" charset="0"/>
              </a:rPr>
              <a:t>Постоянно в оперативной памяти располагаются только самые необходимые коды ОС, составляющие ее ядро</a:t>
            </a:r>
          </a:p>
          <a:p>
            <a:pPr marL="0" indent="0">
              <a:buNone/>
            </a:pPr>
            <a:r>
              <a:rPr lang="ru-RU" dirty="0">
                <a:latin typeface="Cambria" panose="02040503050406030204" pitchFamily="18" charset="0"/>
                <a:ea typeface="Cambria" panose="02040503050406030204" pitchFamily="18" charset="0"/>
              </a:rPr>
              <a:t>Такая организация ОС экономит оперативную память компьютера</a:t>
            </a:r>
          </a:p>
          <a:p>
            <a:pPr marL="0" indent="0">
              <a:buNone/>
            </a:pPr>
            <a:r>
              <a:rPr lang="ru-RU" dirty="0">
                <a:latin typeface="Cambria" panose="02040503050406030204" pitchFamily="18" charset="0"/>
                <a:ea typeface="Cambria" panose="02040503050406030204" pitchFamily="18" charset="0"/>
              </a:rPr>
              <a:t>Важным свойством архитектуры ОС, основанной на ядре, является возможность защиты кодов и данных операционной системы за счет выполнения функций ядра в </a:t>
            </a:r>
            <a:r>
              <a:rPr lang="ru-RU" b="1" dirty="0">
                <a:latin typeface="Cambria" panose="02040503050406030204" pitchFamily="18" charset="0"/>
                <a:ea typeface="Cambria" panose="02040503050406030204" pitchFamily="18" charset="0"/>
              </a:rPr>
              <a:t>привилегированном режиме</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Вспомогательные модули ОС</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542595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marL="0" indent="0">
              <a:buNone/>
            </a:pPr>
            <a:r>
              <a:rPr lang="ru-RU" dirty="0">
                <a:latin typeface="Cambria" panose="02040503050406030204" pitchFamily="18" charset="0"/>
                <a:ea typeface="Cambria" panose="02040503050406030204" pitchFamily="18" charset="0"/>
              </a:rPr>
              <a:t>Ядро операционной системы включает в свой состав следующие программы, решающие соответствующие задачи: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Обработка прерываний</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Формирование и ликвидация различных процессов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Переключение состояний процессов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Диспетчеризация процессов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Приостановка и последующая активация процесса</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92015774"/>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Главные задачи, решаемые ядром</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5247233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a:buFont typeface="Wingdings" panose="05000000000000000000" pitchFamily="2" charset="2"/>
              <a:buChar char="Ø"/>
            </a:pPr>
            <a:r>
              <a:rPr lang="ru-RU">
                <a:latin typeface="Cambria" panose="02040503050406030204" pitchFamily="18" charset="0"/>
                <a:ea typeface="Cambria" panose="02040503050406030204" pitchFamily="18" charset="0"/>
              </a:rPr>
              <a:t>Синхронизация </a:t>
            </a:r>
            <a:r>
              <a:rPr lang="ru-RU" dirty="0">
                <a:latin typeface="Cambria" panose="02040503050406030204" pitchFamily="18" charset="0"/>
                <a:ea typeface="Cambria" panose="02040503050406030204" pitchFamily="18" charset="0"/>
              </a:rPr>
              <a:t>выполняемых процессов и организация обменов данными между ними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Выполнение ввода и вывода данных</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Управление функциями распределения ресурсов памяти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Поддержка файловых систем</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Обеспечение вызова и возврата при работе с процедурами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Поддержка операций по учёту работ ЭВМ</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92015774"/>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Главные задачи, решаемые ядром</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6798936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5262725"/>
          </a:xfrm>
        </p:spPr>
        <p:txBody>
          <a:bodyPr>
            <a:normAutofit fontScale="85000" lnSpcReduction="10000"/>
          </a:bodyPr>
          <a:lstStyle/>
          <a:p>
            <a:pPr marL="0" indent="0">
              <a:buNone/>
            </a:pPr>
            <a:r>
              <a:rPr lang="ru-RU" b="1" dirty="0">
                <a:latin typeface="Cambria" panose="02040503050406030204" pitchFamily="18" charset="0"/>
                <a:ea typeface="Cambria" panose="02040503050406030204" pitchFamily="18" charset="0"/>
              </a:rPr>
              <a:t>Модуль подсистемы управления процессами </a:t>
            </a:r>
            <a:r>
              <a:rPr lang="ru-RU" dirty="0">
                <a:latin typeface="Cambria" panose="02040503050406030204" pitchFamily="18" charset="0"/>
                <a:ea typeface="Cambria" panose="02040503050406030204" pitchFamily="18" charset="0"/>
              </a:rPr>
              <a:t>выполняет следующие функции: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Создание и удаление процессов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Распределение системных ресурсов между процессами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Синхронизацию процессов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Взаимодействие процессов</a:t>
            </a:r>
          </a:p>
          <a:p>
            <a:pPr marL="0" indent="0">
              <a:buNone/>
            </a:pPr>
            <a:r>
              <a:rPr lang="ru-RU" dirty="0">
                <a:latin typeface="Cambria" panose="02040503050406030204" pitchFamily="18" charset="0"/>
                <a:ea typeface="Cambria" panose="02040503050406030204" pitchFamily="18" charset="0"/>
              </a:rPr>
              <a:t>Специальная функция ядра, выполняемая </a:t>
            </a:r>
            <a:r>
              <a:rPr lang="ru-RU" b="1" dirty="0">
                <a:latin typeface="Cambria" panose="02040503050406030204" pitchFamily="18" charset="0"/>
                <a:ea typeface="Cambria" panose="02040503050406030204" pitchFamily="18" charset="0"/>
              </a:rPr>
              <a:t>планировщиком процессов </a:t>
            </a:r>
            <a:r>
              <a:rPr lang="ru-RU" dirty="0">
                <a:latin typeface="Cambria" panose="02040503050406030204" pitchFamily="18" charset="0"/>
                <a:ea typeface="Cambria" panose="02040503050406030204" pitchFamily="18" charset="0"/>
              </a:rPr>
              <a:t>(</a:t>
            </a:r>
            <a:r>
              <a:rPr lang="ru-RU" dirty="0" err="1">
                <a:latin typeface="Cambria" panose="02040503050406030204" pitchFamily="18" charset="0"/>
                <a:ea typeface="Cambria" panose="02040503050406030204" pitchFamily="18" charset="0"/>
              </a:rPr>
              <a:t>scheduler</a:t>
            </a:r>
            <a:r>
              <a:rPr lang="ru-RU" dirty="0">
                <a:latin typeface="Cambria" panose="02040503050406030204" pitchFamily="18" charset="0"/>
                <a:ea typeface="Cambria" panose="02040503050406030204" pitchFamily="18" charset="0"/>
              </a:rPr>
              <a:t>), разрешает конфликты между процессами в конкурентной борьбе за системные ресурсы</a:t>
            </a:r>
          </a:p>
          <a:p>
            <a:pPr marL="0" indent="0">
              <a:buNone/>
            </a:pPr>
            <a:r>
              <a:rPr lang="ru-RU" b="1" dirty="0">
                <a:latin typeface="Cambria" panose="02040503050406030204" pitchFamily="18" charset="0"/>
                <a:ea typeface="Cambria" panose="02040503050406030204" pitchFamily="18" charset="0"/>
              </a:rPr>
              <a:t>Модуль подсистемы управления памятью </a:t>
            </a:r>
            <a:r>
              <a:rPr lang="ru-RU" dirty="0">
                <a:latin typeface="Cambria" panose="02040503050406030204" pitchFamily="18" charset="0"/>
                <a:ea typeface="Cambria" panose="02040503050406030204" pitchFamily="18" charset="0"/>
              </a:rPr>
              <a:t>обеспечивает распределение памяти между процессами. Если для всех процессов недостаточно памяти, ядро перемещает части процесса или несколько процессов (чаще пассивных, ожидающих каких-либо событий в системе) в специальную область диска (область «подкачки»), освобождая ресурсы для выполняющихся (активных) процессов</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4280163505"/>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Подсистемы</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3355522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lnSpcReduction="10000"/>
          </a:bodyPr>
          <a:lstStyle/>
          <a:p>
            <a:pPr marL="0" indent="0">
              <a:buNone/>
            </a:pPr>
            <a:r>
              <a:rPr lang="ru-RU" b="1" dirty="0">
                <a:latin typeface="Cambria" panose="02040503050406030204" pitchFamily="18" charset="0"/>
                <a:ea typeface="Cambria" panose="02040503050406030204" pitchFamily="18" charset="0"/>
              </a:rPr>
              <a:t>Файловая подсистема </a:t>
            </a:r>
            <a:r>
              <a:rPr lang="ru-RU" dirty="0">
                <a:latin typeface="Cambria" panose="02040503050406030204" pitchFamily="18" charset="0"/>
                <a:ea typeface="Cambria" panose="02040503050406030204" pitchFamily="18" charset="0"/>
              </a:rPr>
              <a:t>обеспечивает унифицированный интерфейс доступа к данным, расположенным на дисковых накопителях, и к периферийным устройствам. Одни и те же функции </a:t>
            </a:r>
            <a:r>
              <a:rPr lang="ru-RU" dirty="0" err="1">
                <a:latin typeface="Cambria" panose="02040503050406030204" pitchFamily="18" charset="0"/>
                <a:ea typeface="Cambria" panose="02040503050406030204" pitchFamily="18" charset="0"/>
              </a:rPr>
              <a:t>open</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read</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write</a:t>
            </a:r>
            <a:r>
              <a:rPr lang="ru-RU" dirty="0">
                <a:latin typeface="Cambria" panose="02040503050406030204" pitchFamily="18" charset="0"/>
                <a:ea typeface="Cambria" panose="02040503050406030204" pitchFamily="18" charset="0"/>
              </a:rPr>
              <a:t> могут использоваться как при чтении или записи данных на диск, так и при выводе текста на принтер или терминал</a:t>
            </a:r>
          </a:p>
          <a:p>
            <a:pPr marL="0" indent="0">
              <a:buNone/>
            </a:pPr>
            <a:r>
              <a:rPr lang="ru-RU" dirty="0">
                <a:latin typeface="Cambria" panose="02040503050406030204" pitchFamily="18" charset="0"/>
                <a:ea typeface="Cambria" panose="02040503050406030204" pitchFamily="18" charset="0"/>
              </a:rPr>
              <a:t>Файловая подсистема контролирует права доступа к файлу, выполняет операции размещения и удаления файла, а также выполняет запись/чтение данных файла. Поскольку большинство прикладных функций выполняется через интерфейс файловой системы (в том числе и доступ к периферийным устройствам), права доступа к файлам определяют привилегии пользователя в системе</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Подсистемы</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36317810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marL="0" indent="0">
              <a:buNone/>
            </a:pPr>
            <a:r>
              <a:rPr lang="ru-RU" dirty="0">
                <a:latin typeface="Cambria" panose="02040503050406030204" pitchFamily="18" charset="0"/>
                <a:ea typeface="Cambria" panose="02040503050406030204" pitchFamily="18" charset="0"/>
              </a:rPr>
              <a:t>Файловая подсистема обеспечивает перенаправление запросов, адресованных периферийным устройствам, соответствующим модулям подсистемы ввода/вывода</a:t>
            </a:r>
          </a:p>
          <a:p>
            <a:pPr marL="0" indent="0">
              <a:buNone/>
            </a:pPr>
            <a:r>
              <a:rPr lang="ru-RU" b="1" dirty="0">
                <a:latin typeface="Cambria" panose="02040503050406030204" pitchFamily="18" charset="0"/>
                <a:ea typeface="Cambria" panose="02040503050406030204" pitchFamily="18" charset="0"/>
              </a:rPr>
              <a:t>Подсистема ввода/вывода </a:t>
            </a:r>
            <a:r>
              <a:rPr lang="ru-RU" dirty="0">
                <a:latin typeface="Cambria" panose="02040503050406030204" pitchFamily="18" charset="0"/>
                <a:ea typeface="Cambria" panose="02040503050406030204" pitchFamily="18" charset="0"/>
              </a:rPr>
              <a:t>выполняет запросы файловой подсистемы и подсистемы управления процессами на доступ к периферийным устройствам. Она взаимодействует с драйверами устройств – специальными программами ядра, обслуживающими внешние устройства</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Подсистемы</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5862948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fontScale="85000" lnSpcReduction="20000"/>
          </a:bodyPr>
          <a:lstStyle/>
          <a:p>
            <a:pPr marL="0" indent="0">
              <a:buNone/>
            </a:pPr>
            <a:r>
              <a:rPr lang="ru-RU" dirty="0">
                <a:latin typeface="Cambria" panose="02040503050406030204" pitchFamily="18" charset="0"/>
                <a:ea typeface="Cambria" panose="02040503050406030204" pitchFamily="18" charset="0"/>
              </a:rPr>
              <a:t>Некоторые специфические особенности ядра Linux:</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Ядро не имеет доступа к стандартным библиотекам языка C </a:t>
            </a:r>
            <a:r>
              <a:rPr lang="ru-RU" dirty="0">
                <a:latin typeface="Cambria" panose="02040503050406030204" pitchFamily="18" charset="0"/>
                <a:ea typeface="Cambria" panose="02040503050406030204" pitchFamily="18" charset="0"/>
              </a:rPr>
              <a:t>(для повышения скорости выполнения и уменьшения объема кода)</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Отсутствие защиты памяти</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Отсутствие замещения страниц</a:t>
            </a:r>
            <a:r>
              <a:rPr lang="ru-RU" dirty="0">
                <a:latin typeface="Cambria" panose="02040503050406030204" pitchFamily="18" charset="0"/>
                <a:ea typeface="Cambria" panose="02040503050406030204" pitchFamily="18" charset="0"/>
              </a:rPr>
              <a:t>: каждый байт, используемый в ядре –  это один байт физической памяти</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В ядре нельзя использовать вычисления с плавающей точкой</a:t>
            </a:r>
            <a:r>
              <a:rPr lang="ru-RU" dirty="0">
                <a:latin typeface="Cambria" panose="02040503050406030204" pitchFamily="18" charset="0"/>
                <a:ea typeface="Cambria" panose="02040503050406030204" pitchFamily="18" charset="0"/>
              </a:rPr>
              <a:t>. Активизация режима вычислений с плавающей точкой требует сохранения и проставления регистров устройства поддержки вычислений с плавающей точкой, помимо других рутинных операций</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Фиксированный</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стек</a:t>
            </a:r>
            <a:r>
              <a:rPr lang="ru-RU" dirty="0">
                <a:latin typeface="Cambria" panose="02040503050406030204" pitchFamily="18" charset="0"/>
                <a:ea typeface="Cambria" panose="02040503050406030204" pitchFamily="18" charset="0"/>
              </a:rPr>
              <a:t>. Стек в режиме ядра ни большой, ни изменяющийся. Поэтому в коде ядра не рекомендуется использовать рекурсию</a:t>
            </a:r>
          </a:p>
          <a:p>
            <a:pPr>
              <a:buFont typeface="Wingdings" panose="05000000000000000000" pitchFamily="2" charset="2"/>
              <a:buChar char="Ø"/>
            </a:pPr>
            <a:r>
              <a:rPr lang="ru-RU" b="1" dirty="0">
                <a:latin typeface="Cambria" panose="02040503050406030204" pitchFamily="18" charset="0"/>
                <a:ea typeface="Cambria" panose="02040503050406030204" pitchFamily="18" charset="0"/>
              </a:rPr>
              <a:t>Переносимость</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Платформо</a:t>
            </a:r>
            <a:r>
              <a:rPr lang="ru-RU" dirty="0">
                <a:latin typeface="Cambria" panose="02040503050406030204" pitchFamily="18" charset="0"/>
                <a:ea typeface="Cambria" panose="02040503050406030204" pitchFamily="18" charset="0"/>
              </a:rPr>
              <a:t>-независимый код, написанный на языке C, должен компилироваться без ошибок на максимально возможном количестве систем</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459890311"/>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32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Ядро в сравнении с пользовательскими программами</a:t>
                      </a:r>
                      <a:endParaRPr lang="LID4096" sz="32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5683737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marL="0" indent="0">
              <a:buNone/>
            </a:pPr>
            <a:r>
              <a:rPr lang="ru-RU" dirty="0">
                <a:latin typeface="Cambria" panose="02040503050406030204" pitchFamily="18" charset="0"/>
                <a:ea typeface="Cambria" panose="02040503050406030204" pitchFamily="18" charset="0"/>
              </a:rPr>
              <a:t>Подводя некоторые итоги, можно сказать что:</a:t>
            </a:r>
          </a:p>
          <a:p>
            <a:pPr marL="0" indent="0">
              <a:buNone/>
            </a:pPr>
            <a:r>
              <a:rPr lang="ru-RU" b="1" dirty="0">
                <a:latin typeface="Cambria" panose="02040503050406030204" pitchFamily="18" charset="0"/>
                <a:ea typeface="Cambria" panose="02040503050406030204" pitchFamily="18" charset="0"/>
              </a:rPr>
              <a:t>Ядро</a:t>
            </a:r>
            <a:r>
              <a:rPr lang="ru-RU" dirty="0">
                <a:latin typeface="Cambria" panose="02040503050406030204" pitchFamily="18" charset="0"/>
                <a:ea typeface="Cambria" panose="02040503050406030204" pitchFamily="18" charset="0"/>
              </a:rPr>
              <a:t> (</a:t>
            </a:r>
            <a:r>
              <a:rPr lang="ru-RU" dirty="0" err="1">
                <a:latin typeface="Cambria" panose="02040503050406030204" pitchFamily="18" charset="0"/>
                <a:ea typeface="Cambria" panose="02040503050406030204" pitchFamily="18" charset="0"/>
              </a:rPr>
              <a:t>kernel</a:t>
            </a:r>
            <a:r>
              <a:rPr lang="ru-RU" dirty="0">
                <a:latin typeface="Cambria" panose="02040503050406030204" pitchFamily="18" charset="0"/>
                <a:ea typeface="Cambria" panose="02040503050406030204" pitchFamily="18" charset="0"/>
              </a:rPr>
              <a:t>) – это центральная и главная часть операционной системы, которая обеспечивает архитектуру связи с приложениями, организует и регулирует доступ к ресурсам компьютера. Дополнительно, но не как правило, предоставляет доступ к сетевым протоколам и к файловой системе</a:t>
            </a:r>
          </a:p>
          <a:p>
            <a:pPr marL="0" indent="0">
              <a:buNone/>
            </a:pPr>
            <a:r>
              <a:rPr lang="ru-RU" dirty="0">
                <a:latin typeface="Cambria" panose="02040503050406030204" pitchFamily="18" charset="0"/>
                <a:ea typeface="Cambria" panose="02040503050406030204" pitchFamily="18" charset="0"/>
              </a:rPr>
              <a:t>Ядро операционной системы взаимодействует с приложениями пользователя, с утилитами и с системными обрабатывающими программами</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746032903"/>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Место ядра в операционной системе</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7832140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fontScale="92500"/>
          </a:bodyPr>
          <a:lstStyle/>
          <a:p>
            <a:pPr marL="0" indent="0">
              <a:buNone/>
            </a:pPr>
            <a:r>
              <a:rPr lang="ru-RU" dirty="0">
                <a:latin typeface="Cambria" panose="02040503050406030204" pitchFamily="18" charset="0"/>
                <a:ea typeface="Cambria" panose="02040503050406030204" pitchFamily="18" charset="0"/>
              </a:rPr>
              <a:t>Для того, чтобы многозадачная ОС могла выполнять функции защиты приложений от влияния друг друга и защиты самой себя от приложений, для нее на аппаратном уровне обеспечиваются определенные привилегии</a:t>
            </a:r>
          </a:p>
          <a:p>
            <a:pPr marL="0" indent="0">
              <a:buNone/>
            </a:pPr>
            <a:r>
              <a:rPr lang="ru-RU" dirty="0">
                <a:latin typeface="Cambria" panose="02040503050406030204" pitchFamily="18" charset="0"/>
                <a:ea typeface="Cambria" panose="02040503050406030204" pitchFamily="18" charset="0"/>
              </a:rPr>
              <a:t>Подразумевается, что ОС или некоторые ее части работают в </a:t>
            </a:r>
            <a:r>
              <a:rPr lang="ru-RU" b="1" dirty="0">
                <a:latin typeface="Cambria" panose="02040503050406030204" pitchFamily="18" charset="0"/>
                <a:ea typeface="Cambria" panose="02040503050406030204" pitchFamily="18" charset="0"/>
              </a:rPr>
              <a:t>привилегированном</a:t>
            </a:r>
            <a:r>
              <a:rPr lang="ru-RU" dirty="0">
                <a:latin typeface="Cambria" panose="02040503050406030204" pitchFamily="18" charset="0"/>
                <a:ea typeface="Cambria" panose="02040503050406030204" pitchFamily="18" charset="0"/>
              </a:rPr>
              <a:t> режиме, а приложения – в </a:t>
            </a:r>
            <a:r>
              <a:rPr lang="ru-RU" b="1" dirty="0">
                <a:latin typeface="Cambria" panose="02040503050406030204" pitchFamily="18" charset="0"/>
                <a:ea typeface="Cambria" panose="02040503050406030204" pitchFamily="18" charset="0"/>
              </a:rPr>
              <a:t>пользовательском</a:t>
            </a:r>
            <a:r>
              <a:rPr lang="ru-RU" dirty="0">
                <a:latin typeface="Cambria" panose="02040503050406030204" pitchFamily="18" charset="0"/>
                <a:ea typeface="Cambria" panose="02040503050406030204" pitchFamily="18" charset="0"/>
              </a:rPr>
              <a:t> режиме</a:t>
            </a:r>
          </a:p>
          <a:p>
            <a:pPr marL="0" indent="0">
              <a:buNone/>
            </a:pPr>
            <a:r>
              <a:rPr lang="ru-RU" dirty="0">
                <a:latin typeface="Cambria" panose="02040503050406030204" pitchFamily="18" charset="0"/>
                <a:ea typeface="Cambria" panose="02040503050406030204" pitchFamily="18" charset="0"/>
              </a:rPr>
              <a:t>Привилегии ОС обеспечиваются тем, что выполнение некоторых инструкций в пользовательском режиме запрещается. Например, выполнение инструкции доступа к памяти для приложения разрешается, если происходит обращение к области памяти, отведенной данному приложению, и запрещается при обращении к областям памяти, занимаемым ОС или другими приложениями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384775445"/>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Ядро и привилегированный режим</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42660022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9EF459E-2B0E-310D-4B30-303AB37B43D4}"/>
              </a:ext>
            </a:extLst>
          </p:cNvPr>
          <p:cNvPicPr>
            <a:picLocks noGrp="1" noChangeAspect="1"/>
          </p:cNvPicPr>
          <p:nvPr>
            <p:ph idx="1"/>
          </p:nvPr>
        </p:nvPicPr>
        <p:blipFill>
          <a:blip r:embed="rId2"/>
          <a:stretch>
            <a:fillRect/>
          </a:stretch>
        </p:blipFill>
        <p:spPr>
          <a:xfrm>
            <a:off x="1622236" y="2232958"/>
            <a:ext cx="8947527" cy="3482042"/>
          </a:xfrm>
        </p:spPr>
      </p:pic>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Ядро и привилегированный режим</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0681923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a:bodyPr>
          <a:lstStyle/>
          <a:p>
            <a:pPr marL="0" indent="0">
              <a:buNone/>
            </a:pPr>
            <a:r>
              <a:rPr lang="ru-RU" dirty="0">
                <a:latin typeface="Cambria" panose="02040503050406030204" pitchFamily="18" charset="0"/>
                <a:ea typeface="Cambria" panose="02040503050406030204" pitchFamily="18" charset="0"/>
              </a:rPr>
              <a:t>Термин «</a:t>
            </a:r>
            <a:r>
              <a:rPr lang="ru-RU" b="1" dirty="0">
                <a:latin typeface="Cambria" panose="02040503050406030204" pitchFamily="18" charset="0"/>
                <a:ea typeface="Cambria" panose="02040503050406030204" pitchFamily="18" charset="0"/>
              </a:rPr>
              <a:t>ресурс</a:t>
            </a:r>
            <a:r>
              <a:rPr lang="ru-RU" dirty="0">
                <a:latin typeface="Cambria" panose="02040503050406030204" pitchFamily="18" charset="0"/>
                <a:ea typeface="Cambria" panose="02040503050406030204" pitchFamily="18" charset="0"/>
              </a:rPr>
              <a:t>» обычно применяется по отношению к неоднократно используемым, относительно стабильным и «дефицитным» объектам, которые запрашиваются, используются и освобождаются процессами в период их активности</a:t>
            </a:r>
          </a:p>
          <a:p>
            <a:pPr marL="0" indent="0">
              <a:buNone/>
            </a:pPr>
            <a:r>
              <a:rPr lang="ru-RU" dirty="0">
                <a:latin typeface="Cambria" panose="02040503050406030204" pitchFamily="18" charset="0"/>
                <a:ea typeface="Cambria" panose="02040503050406030204" pitchFamily="18" charset="0"/>
              </a:rPr>
              <a:t>В первых системах программирования под понятием «ресурсы» понимали: процессорное время, память, каналы ввода/вывода и периферийные устройства. Впоследствии понятие ресурса стало более универсальным и общим</a:t>
            </a:r>
          </a:p>
          <a:p>
            <a:pPr marL="0" indent="0">
              <a:buNone/>
            </a:pPr>
            <a:r>
              <a:rPr lang="ru-RU" dirty="0">
                <a:latin typeface="Cambria" panose="02040503050406030204" pitchFamily="18" charset="0"/>
                <a:ea typeface="Cambria" panose="02040503050406030204" pitchFamily="18" charset="0"/>
              </a:rPr>
              <a:t>В настоящее время понятие ресурса превратилось в абстрактную структуру с целым рядом атрибутов, характеризующих способы доступа к этой структуре и ее физическое представление в системе. К ресурсам стали относиться и такие объекты, как сообщения и синхросигналы, которыми обмениваются задачи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Ресурсы операционных систем</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426211276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marL="0" indent="0">
              <a:buNone/>
            </a:pPr>
            <a:r>
              <a:rPr lang="ru-RU" dirty="0">
                <a:latin typeface="Cambria" panose="02040503050406030204" pitchFamily="18" charset="0"/>
                <a:ea typeface="Cambria" panose="02040503050406030204" pitchFamily="18" charset="0"/>
              </a:rPr>
              <a:t>Так как ядро выполняет все основные функции ОС, то чаще всего именно ядро – та часть ОС, которая работает в привилегированном режиме</a:t>
            </a:r>
          </a:p>
          <a:p>
            <a:pPr marL="0" indent="0">
              <a:buNone/>
            </a:pPr>
            <a:r>
              <a:rPr lang="ru-RU" b="1" dirty="0">
                <a:latin typeface="Cambria" panose="02040503050406030204" pitchFamily="18" charset="0"/>
                <a:ea typeface="Cambria" panose="02040503050406030204" pitchFamily="18" charset="0"/>
              </a:rPr>
              <a:t>Ядро – низкоуровневая основа любой операционной системы, выполняемая аппаратурой в особом привилегированном режиме. Ядро загружается в память один раз и находится в памяти резидентно (постоянно), по одним и тем же адресам</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643073242"/>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Ядро и привилегированный режим</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0970551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fontScale="92500"/>
          </a:bodyPr>
          <a:lstStyle/>
          <a:p>
            <a:pPr marL="0" indent="0">
              <a:buNone/>
            </a:pPr>
            <a:r>
              <a:rPr lang="ru-RU" dirty="0">
                <a:latin typeface="Cambria" panose="02040503050406030204" pitchFamily="18" charset="0"/>
                <a:ea typeface="Cambria" panose="02040503050406030204" pitchFamily="18" charset="0"/>
              </a:rPr>
              <a:t>Каждое приложение пользовательского режима работает в своем адресном пространстве и защищено тем самым от вмешательства других приложений. Код ядра имеет доступ к областям памяти всех приложений, но сам полностью от них защищен. Приложения обращаются к ядру с запросами на выполнение системных функций</a:t>
            </a:r>
          </a:p>
          <a:p>
            <a:pPr marL="0" indent="0">
              <a:buNone/>
            </a:pPr>
            <a:r>
              <a:rPr lang="ru-RU" dirty="0">
                <a:latin typeface="Cambria" panose="02040503050406030204" pitchFamily="18" charset="0"/>
                <a:ea typeface="Cambria" panose="02040503050406030204" pitchFamily="18" charset="0"/>
              </a:rPr>
              <a:t>Необходимо обратить внимание, на то, что работа системы с привилегированным ядром замедляется за счет замедления выполнения системных вызовов</a:t>
            </a:r>
          </a:p>
          <a:p>
            <a:pPr marL="0" indent="0">
              <a:buNone/>
            </a:pPr>
            <a:r>
              <a:rPr lang="ru-RU" dirty="0">
                <a:latin typeface="Cambria" panose="02040503050406030204" pitchFamily="18" charset="0"/>
                <a:ea typeface="Cambria" panose="02040503050406030204" pitchFamily="18" charset="0"/>
              </a:rPr>
              <a:t>Системный вызов привилегированного ядра инициирует переключение процессора из пользовательского режима в привилегированный, а при возврате к приложению – переключение из привилегированного режима в пользовательский</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577791081"/>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3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Ядро и приложения пользовательского режима</a:t>
                      </a:r>
                      <a:endParaRPr lang="LID4096" sz="36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3529893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96A8A08-7013-DD99-C163-5B99D89034BA}"/>
              </a:ext>
            </a:extLst>
          </p:cNvPr>
          <p:cNvPicPr>
            <a:picLocks noGrp="1" noChangeAspect="1"/>
          </p:cNvPicPr>
          <p:nvPr>
            <p:ph idx="1"/>
          </p:nvPr>
        </p:nvPicPr>
        <p:blipFill>
          <a:blip r:embed="rId2"/>
          <a:stretch>
            <a:fillRect/>
          </a:stretch>
        </p:blipFill>
        <p:spPr>
          <a:xfrm>
            <a:off x="838200" y="1910193"/>
            <a:ext cx="10515600" cy="4167914"/>
          </a:xfrm>
        </p:spPr>
      </p:pic>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3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Ядро и приложения пользовательского режима</a:t>
                      </a:r>
                      <a:endParaRPr lang="LID4096" sz="36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8192492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marL="0" indent="0">
              <a:buNone/>
            </a:pPr>
            <a:r>
              <a:rPr lang="ru-RU" dirty="0">
                <a:latin typeface="Cambria" panose="02040503050406030204" pitchFamily="18" charset="0"/>
                <a:ea typeface="Cambria" panose="02040503050406030204" pitchFamily="18" charset="0"/>
              </a:rPr>
              <a:t>Как уже говорилось ранее, возможны следующие типы структуры (архитектуры) ядра операционной системы: </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Монолитная структура ядра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Модульная структура ядра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Микроструктура ядра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Экзо структура ядра</a:t>
            </a:r>
          </a:p>
          <a:p>
            <a:pPr>
              <a:buFont typeface="Wingdings" panose="05000000000000000000" pitchFamily="2" charset="2"/>
              <a:buChar char="Ø"/>
            </a:pPr>
            <a:r>
              <a:rPr lang="ru-RU" dirty="0" err="1">
                <a:latin typeface="Cambria" panose="02040503050406030204" pitchFamily="18" charset="0"/>
                <a:ea typeface="Cambria" panose="02040503050406030204" pitchFamily="18" charset="0"/>
              </a:rPr>
              <a:t>Нано</a:t>
            </a:r>
            <a:r>
              <a:rPr lang="ru-RU" dirty="0">
                <a:latin typeface="Cambria" panose="02040503050406030204" pitchFamily="18" charset="0"/>
                <a:ea typeface="Cambria" panose="02040503050406030204" pitchFamily="18" charset="0"/>
              </a:rPr>
              <a:t> структура ядра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Гибридная структура ядра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Комбинированная структура ядра</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543049201"/>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36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Виды структуры ядра операционной системы</a:t>
                      </a:r>
                      <a:endParaRPr lang="LID4096" sz="36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5628028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fontScale="92500" lnSpcReduction="20000"/>
          </a:bodyPr>
          <a:lstStyle/>
          <a:p>
            <a:pPr marL="0" indent="0">
              <a:buNone/>
            </a:pPr>
            <a:r>
              <a:rPr lang="ru-RU" b="1" dirty="0">
                <a:latin typeface="Cambria" panose="02040503050406030204" pitchFamily="18" charset="0"/>
                <a:ea typeface="Cambria" panose="02040503050406030204" pitchFamily="18" charset="0"/>
              </a:rPr>
              <a:t>Монолитное</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ядро</a:t>
            </a:r>
            <a:r>
              <a:rPr lang="ru-RU" dirty="0">
                <a:latin typeface="Cambria" panose="02040503050406030204" pitchFamily="18" charset="0"/>
                <a:ea typeface="Cambria" panose="02040503050406030204" pitchFamily="18" charset="0"/>
              </a:rPr>
              <a:t> формируется из обширного комплекта абстракций оборудования. Все элементы монолитного ядра работают в едином адресном формате. При такой организации операционной системы все составляющие части её ядра выступают как элементы основной программы, применяют одни и те же системы организации данных и работают друг с другом, используя непосредственный вызов процедуры. Определённой структуры данные операционной системы не имеют. По сути, это большой набор сервисных функций. Нет деления на слои и модули</a:t>
            </a:r>
          </a:p>
          <a:p>
            <a:pPr marL="0" indent="0">
              <a:buNone/>
            </a:pPr>
            <a:r>
              <a:rPr lang="ru-RU" dirty="0">
                <a:latin typeface="Cambria" panose="02040503050406030204" pitchFamily="18" charset="0"/>
                <a:ea typeface="Cambria" panose="02040503050406030204" pitchFamily="18" charset="0"/>
              </a:rPr>
              <a:t>Это самый старый метод формирования операционной системы. В качестве примера можно привести UNIX и классический MS-DOS. Достоинством является большая скорость выполнения операций и простота конструирования модулей. Недостатком можно считать работу ядра в едином адресном пространстве, так как неисправность в любом элементе способна блокировать работу всей системы</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523239428"/>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Монолитное ядро </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7958422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Монолитное ядро </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3" name="Content Placeholder 2">
            <a:extLst>
              <a:ext uri="{FF2B5EF4-FFF2-40B4-BE49-F238E27FC236}">
                <a16:creationId xmlns:a16="http://schemas.microsoft.com/office/drawing/2014/main" id="{03D5F54E-309B-4AA8-8EFD-20B0347B6824}"/>
              </a:ext>
            </a:extLst>
          </p:cNvPr>
          <p:cNvSpPr>
            <a:spLocks noGrp="1"/>
          </p:cNvSpPr>
          <p:nvPr>
            <p:ph idx="1"/>
          </p:nvPr>
        </p:nvSpPr>
        <p:spPr>
          <a:xfrm>
            <a:off x="838200" y="1825625"/>
            <a:ext cx="5178551" cy="4351338"/>
          </a:xfrm>
        </p:spPr>
        <p:txBody>
          <a:bodyPr/>
          <a:lstStyle/>
          <a:p>
            <a:pPr marL="0" indent="0">
              <a:buNone/>
            </a:pPr>
            <a:r>
              <a:rPr lang="ru-RU" dirty="0">
                <a:latin typeface="Cambria" panose="02040503050406030204" pitchFamily="18" charset="0"/>
                <a:ea typeface="Cambria" panose="02040503050406030204" pitchFamily="18" charset="0"/>
              </a:rPr>
              <a:t>Как видно на схеме, весь функционал по управлению вашим компьютером выполняется в режиме ядра!</a:t>
            </a:r>
            <a:endParaRPr lang="en-US"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5194E6DF-C3DD-B3A0-723D-DFD7D81B09F2}"/>
              </a:ext>
            </a:extLst>
          </p:cNvPr>
          <p:cNvPicPr>
            <a:picLocks noChangeAspect="1"/>
          </p:cNvPicPr>
          <p:nvPr/>
        </p:nvPicPr>
        <p:blipFill>
          <a:blip r:embed="rId2"/>
          <a:stretch>
            <a:fillRect/>
          </a:stretch>
        </p:blipFill>
        <p:spPr>
          <a:xfrm>
            <a:off x="6016751" y="766928"/>
            <a:ext cx="5548451" cy="5652160"/>
          </a:xfrm>
          <a:prstGeom prst="rect">
            <a:avLst/>
          </a:prstGeom>
        </p:spPr>
      </p:pic>
    </p:spTree>
    <p:extLst>
      <p:ext uri="{BB962C8B-B14F-4D97-AF65-F5344CB8AC3E}">
        <p14:creationId xmlns:p14="http://schemas.microsoft.com/office/powerpoint/2010/main" val="14735853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fontScale="92500" lnSpcReduction="10000"/>
          </a:bodyPr>
          <a:lstStyle/>
          <a:p>
            <a:pPr marL="0" indent="0">
              <a:buNone/>
            </a:pPr>
            <a:r>
              <a:rPr lang="ru-RU" b="1" dirty="0">
                <a:latin typeface="Cambria" panose="02040503050406030204" pitchFamily="18" charset="0"/>
                <a:ea typeface="Cambria" panose="02040503050406030204" pitchFamily="18" charset="0"/>
              </a:rPr>
              <a:t>Модульное</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ядро</a:t>
            </a:r>
            <a:r>
              <a:rPr lang="ru-RU" dirty="0">
                <a:latin typeface="Cambria" panose="02040503050406030204" pitchFamily="18" charset="0"/>
                <a:ea typeface="Cambria" panose="02040503050406030204" pitchFamily="18" charset="0"/>
              </a:rPr>
              <a:t> является современной и модифицированной версией структуры монолитного ядра операционной системы. </a:t>
            </a:r>
          </a:p>
          <a:p>
            <a:pPr marL="0" indent="0">
              <a:buNone/>
            </a:pPr>
            <a:r>
              <a:rPr lang="ru-RU" dirty="0">
                <a:latin typeface="Cambria" panose="02040503050406030204" pitchFamily="18" charset="0"/>
                <a:ea typeface="Cambria" panose="02040503050406030204" pitchFamily="18" charset="0"/>
              </a:rPr>
              <a:t>Она отличается от классического монолитного ядра тем, что не требует общей реструктуризации ядра при различных вариациях аппаратной оснастки компьютеров</a:t>
            </a:r>
          </a:p>
          <a:p>
            <a:pPr marL="0" indent="0">
              <a:buNone/>
            </a:pPr>
            <a:r>
              <a:rPr lang="ru-RU" dirty="0">
                <a:latin typeface="Cambria" panose="02040503050406030204" pitchFamily="18" charset="0"/>
                <a:ea typeface="Cambria" panose="02040503050406030204" pitchFamily="18" charset="0"/>
              </a:rPr>
              <a:t>У модульных ядер есть возможность подгружать различные модули (элементы) ядра, которые поддерживают нужное аппаратное оборудование (как пример, загрузка драйвера), причём подзагрузка модуля возможна как в динамическом режиме, то есть без перезагрузки операционной системы, так и в статике, когда выполняется переконфигурирование системы и её перезагрузка</a:t>
            </a:r>
          </a:p>
          <a:p>
            <a:pPr marL="0" indent="0">
              <a:buNone/>
            </a:pPr>
            <a:r>
              <a:rPr lang="ru-RU" dirty="0">
                <a:latin typeface="Cambria" panose="02040503050406030204" pitchFamily="18" charset="0"/>
                <a:ea typeface="Cambria" panose="02040503050406030204" pitchFamily="18" charset="0"/>
              </a:rPr>
              <a:t>Примеры модулей ядра в Linux: драйверы устройств, файловые системы, сетевые протоколы.</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378400029"/>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Модульное ядро</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1246345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fontScale="92500" lnSpcReduction="10000"/>
          </a:bodyPr>
          <a:lstStyle/>
          <a:p>
            <a:pPr marL="0" indent="0">
              <a:buNone/>
            </a:pPr>
            <a:r>
              <a:rPr lang="ru-RU" b="1" dirty="0">
                <a:latin typeface="Cambria" panose="02040503050406030204" pitchFamily="18" charset="0"/>
                <a:ea typeface="Cambria" panose="02040503050406030204" pitchFamily="18" charset="0"/>
              </a:rPr>
              <a:t>Микроядро</a:t>
            </a:r>
            <a:r>
              <a:rPr lang="ru-RU" dirty="0">
                <a:latin typeface="Cambria" panose="02040503050406030204" pitchFamily="18" charset="0"/>
                <a:ea typeface="Cambria" panose="02040503050406030204" pitchFamily="18" charset="0"/>
              </a:rPr>
              <a:t> решает лишь самые простые задачи по управлению процессами и имеет небольшой комплект абстракций оборудования</a:t>
            </a:r>
          </a:p>
          <a:p>
            <a:pPr marL="0" indent="0">
              <a:buNone/>
            </a:pPr>
            <a:r>
              <a:rPr lang="ru-RU" dirty="0">
                <a:latin typeface="Cambria" panose="02040503050406030204" pitchFamily="18" charset="0"/>
                <a:ea typeface="Cambria" panose="02040503050406030204" pitchFamily="18" charset="0"/>
              </a:rPr>
              <a:t>Основная часть функций выполняется специальными процессами пользователя, которые называются сервисами. Главным признаком микроядра можно считать распределение практически всех драйверов и элементов в процессах сервиса </a:t>
            </a:r>
          </a:p>
          <a:p>
            <a:pPr marL="0" indent="0">
              <a:buNone/>
            </a:pPr>
            <a:r>
              <a:rPr lang="ru-RU" dirty="0">
                <a:latin typeface="Cambria" panose="02040503050406030204" pitchFamily="18" charset="0"/>
                <a:ea typeface="Cambria" panose="02040503050406030204" pitchFamily="18" charset="0"/>
              </a:rPr>
              <a:t>Часто нет возможности загрузки расширительных модулей в такое микроядро</a:t>
            </a:r>
          </a:p>
          <a:p>
            <a:pPr marL="0" indent="0">
              <a:buNone/>
            </a:pPr>
            <a:r>
              <a:rPr lang="ru-RU" dirty="0">
                <a:latin typeface="Cambria" panose="02040503050406030204" pitchFamily="18" charset="0"/>
                <a:ea typeface="Cambria" panose="02040503050406030204" pitchFamily="18" charset="0"/>
              </a:rPr>
              <a:t>Преимущества: обладают переносимостью, высокая степень расширяемости, достаточная надежность, поддержка распределенных вычислений</a:t>
            </a:r>
          </a:p>
          <a:p>
            <a:pPr marL="0" indent="0">
              <a:buNone/>
            </a:pPr>
            <a:r>
              <a:rPr lang="ru-RU" dirty="0">
                <a:latin typeface="Cambria" panose="02040503050406030204" pitchFamily="18" charset="0"/>
                <a:ea typeface="Cambria" panose="02040503050406030204" pitchFamily="18" charset="0"/>
              </a:rPr>
              <a:t>Недостатки: снижение производительности из-за накладных расходов</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980288867"/>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b="0" dirty="0">
                          <a:latin typeface="Cambria" panose="02040503050406030204" pitchFamily="18" charset="0"/>
                          <a:ea typeface="Cambria" panose="02040503050406030204" pitchFamily="18" charset="0"/>
                        </a:rPr>
                        <a:t>Микроядро</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6794049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95424512"/>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Микроядро </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3" name="Content Placeholder 2">
            <a:extLst>
              <a:ext uri="{FF2B5EF4-FFF2-40B4-BE49-F238E27FC236}">
                <a16:creationId xmlns:a16="http://schemas.microsoft.com/office/drawing/2014/main" id="{03D5F54E-309B-4AA8-8EFD-20B0347B6824}"/>
              </a:ext>
            </a:extLst>
          </p:cNvPr>
          <p:cNvSpPr>
            <a:spLocks noGrp="1"/>
          </p:cNvSpPr>
          <p:nvPr>
            <p:ph idx="1"/>
          </p:nvPr>
        </p:nvSpPr>
        <p:spPr>
          <a:xfrm>
            <a:off x="838200" y="1670176"/>
            <a:ext cx="5178551" cy="4667249"/>
          </a:xfrm>
        </p:spPr>
        <p:txBody>
          <a:bodyPr>
            <a:normAutofit/>
          </a:bodyPr>
          <a:lstStyle/>
          <a:p>
            <a:pPr marL="0" indent="0">
              <a:buNone/>
            </a:pPr>
            <a:r>
              <a:rPr lang="ru-RU" dirty="0">
                <a:latin typeface="Cambria" panose="02040503050406030204" pitchFamily="18" charset="0"/>
                <a:ea typeface="Cambria" panose="02040503050406030204" pitchFamily="18" charset="0"/>
              </a:rPr>
              <a:t>В случае же с микроядром мы можем увидеть, что большая часть функционала по управлению компьютером вынесена в пользовательский режим!</a:t>
            </a:r>
          </a:p>
          <a:p>
            <a:pPr marL="0" indent="0">
              <a:buNone/>
            </a:pPr>
            <a:r>
              <a:rPr lang="ru-RU" dirty="0">
                <a:latin typeface="Cambria" panose="02040503050406030204" pitchFamily="18" charset="0"/>
                <a:ea typeface="Cambria" panose="02040503050406030204" pitchFamily="18" charset="0"/>
              </a:rPr>
              <a:t>Обычно на уровне ядра остаются только обработка прерываний, механизмы </a:t>
            </a:r>
            <a:r>
              <a:rPr lang="en-US" dirty="0">
                <a:latin typeface="Cambria" panose="02040503050406030204" pitchFamily="18" charset="0"/>
                <a:ea typeface="Cambria" panose="02040503050406030204" pitchFamily="18" charset="0"/>
              </a:rPr>
              <a:t>IPC</a:t>
            </a:r>
            <a:r>
              <a:rPr lang="ru-RU" dirty="0">
                <a:latin typeface="Cambria" panose="02040503050406030204" pitchFamily="18" charset="0"/>
                <a:ea typeface="Cambria" panose="02040503050406030204" pitchFamily="18" charset="0"/>
              </a:rPr>
              <a:t>, управление памятью, диспетчеризация процессов</a:t>
            </a:r>
            <a:endParaRPr lang="en-US" dirty="0">
              <a:latin typeface="Cambria" panose="02040503050406030204" pitchFamily="18" charset="0"/>
              <a:ea typeface="Cambria" panose="02040503050406030204" pitchFamily="18" charset="0"/>
            </a:endParaRPr>
          </a:p>
        </p:txBody>
      </p:sp>
      <p:pic>
        <p:nvPicPr>
          <p:cNvPr id="7" name="Picture 6">
            <a:extLst>
              <a:ext uri="{FF2B5EF4-FFF2-40B4-BE49-F238E27FC236}">
                <a16:creationId xmlns:a16="http://schemas.microsoft.com/office/drawing/2014/main" id="{5194E6DF-C3DD-B3A0-723D-DFD7D81B09F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016751" y="920832"/>
            <a:ext cx="5548451" cy="5344352"/>
          </a:xfrm>
          <a:prstGeom prst="rect">
            <a:avLst/>
          </a:prstGeom>
        </p:spPr>
      </p:pic>
    </p:spTree>
    <p:extLst>
      <p:ext uri="{BB962C8B-B14F-4D97-AF65-F5344CB8AC3E}">
        <p14:creationId xmlns:p14="http://schemas.microsoft.com/office/powerpoint/2010/main" val="31716357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kumimoji="0" lang="ru-RU" sz="4400" b="0" i="0" u="none" strike="noStrike" kern="1200" cap="none" spc="0" normalizeH="0" baseline="0" noProof="0" dirty="0">
                          <a:ln>
                            <a:noFill/>
                          </a:ln>
                          <a:solidFill>
                            <a:prstClr val="black"/>
                          </a:solidFill>
                          <a:effectLst/>
                          <a:uLnTx/>
                          <a:uFillTx/>
                          <a:latin typeface="Cambria" panose="02040503050406030204" pitchFamily="18" charset="0"/>
                          <a:ea typeface="Cambria" panose="02040503050406030204" pitchFamily="18" charset="0"/>
                          <a:cs typeface="+mn-cs"/>
                        </a:rPr>
                        <a:t>Микроядро </a:t>
                      </a:r>
                      <a:endParaRPr lang="LID4096" sz="4400" dirty="0"/>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3" name="Content Placeholder 2">
            <a:extLst>
              <a:ext uri="{FF2B5EF4-FFF2-40B4-BE49-F238E27FC236}">
                <a16:creationId xmlns:a16="http://schemas.microsoft.com/office/drawing/2014/main" id="{03D5F54E-309B-4AA8-8EFD-20B0347B6824}"/>
              </a:ext>
            </a:extLst>
          </p:cNvPr>
          <p:cNvSpPr>
            <a:spLocks noGrp="1"/>
          </p:cNvSpPr>
          <p:nvPr>
            <p:ph idx="1"/>
          </p:nvPr>
        </p:nvSpPr>
        <p:spPr>
          <a:xfrm>
            <a:off x="838200" y="1523872"/>
            <a:ext cx="10515600" cy="4667249"/>
          </a:xfrm>
        </p:spPr>
        <p:txBody>
          <a:bodyPr>
            <a:normAutofit/>
          </a:bodyPr>
          <a:lstStyle/>
          <a:p>
            <a:pPr marL="0" indent="0">
              <a:buNone/>
            </a:pPr>
            <a:r>
              <a:rPr lang="ru-RU" dirty="0">
                <a:latin typeface="Cambria" panose="02040503050406030204" pitchFamily="18" charset="0"/>
                <a:ea typeface="Cambria" panose="02040503050406030204" pitchFamily="18" charset="0"/>
              </a:rPr>
              <a:t>Из минусов упоминалось снижение производительности из-за накладных расходов, но почему? Если внимательно слушали как работает ОС и запомнили что происходит при любых запросах от ПО к ядру, то вы уже скорее всего поняли!</a:t>
            </a:r>
          </a:p>
          <a:p>
            <a:pPr marL="0" indent="0">
              <a:buNone/>
            </a:pPr>
            <a:r>
              <a:rPr lang="ru-RU" dirty="0">
                <a:latin typeface="Cambria" panose="02040503050406030204" pitchFamily="18" charset="0"/>
                <a:ea typeface="Cambria" panose="02040503050406030204" pitchFamily="18" charset="0"/>
              </a:rPr>
              <a:t>У нас добавляется</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дополнительные</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переключения </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между режимами!</a:t>
            </a:r>
          </a:p>
          <a:p>
            <a:pPr marL="0" indent="0">
              <a:buNone/>
            </a:pPr>
            <a:r>
              <a:rPr lang="ru-RU" b="1" dirty="0">
                <a:latin typeface="Cambria" panose="02040503050406030204" pitchFamily="18" charset="0"/>
                <a:ea typeface="Cambria" panose="02040503050406030204" pitchFamily="18" charset="0"/>
              </a:rPr>
              <a:t>Общение с сервером</a:t>
            </a:r>
            <a:br>
              <a:rPr lang="ru-RU" b="1" dirty="0">
                <a:latin typeface="Cambria" panose="02040503050406030204" pitchFamily="18" charset="0"/>
                <a:ea typeface="Cambria" panose="02040503050406030204" pitchFamily="18" charset="0"/>
              </a:rPr>
            </a:br>
            <a:r>
              <a:rPr lang="ru-RU" b="1" dirty="0">
                <a:latin typeface="Cambria" panose="02040503050406030204" pitchFamily="18" charset="0"/>
                <a:ea typeface="Cambria" panose="02040503050406030204" pitchFamily="18" charset="0"/>
              </a:rPr>
              <a:t>ОС идёт сугубо через</a:t>
            </a:r>
            <a:br>
              <a:rPr lang="ru-RU" b="1" dirty="0">
                <a:latin typeface="Cambria" panose="02040503050406030204" pitchFamily="18" charset="0"/>
                <a:ea typeface="Cambria" panose="02040503050406030204" pitchFamily="18" charset="0"/>
              </a:rPr>
            </a:br>
            <a:r>
              <a:rPr lang="ru-RU" b="1" dirty="0">
                <a:latin typeface="Cambria" panose="02040503050406030204" pitchFamily="18" charset="0"/>
                <a:ea typeface="Cambria" panose="02040503050406030204" pitchFamily="18" charset="0"/>
              </a:rPr>
              <a:t>микроядро</a:t>
            </a:r>
            <a:endParaRPr lang="en-US" b="1"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B8E57A72-4BB4-75ED-595C-01B7A61001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3534" y="3328416"/>
            <a:ext cx="7200900" cy="3251200"/>
          </a:xfrm>
          <a:prstGeom prst="rect">
            <a:avLst/>
          </a:prstGeom>
        </p:spPr>
      </p:pic>
    </p:spTree>
    <p:extLst>
      <p:ext uri="{BB962C8B-B14F-4D97-AF65-F5344CB8AC3E}">
        <p14:creationId xmlns:p14="http://schemas.microsoft.com/office/powerpoint/2010/main" val="231771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А как выделяются эти самые ресурсы?</a:t>
            </a:r>
          </a:p>
          <a:p>
            <a:pPr marL="0" indent="0">
              <a:buNone/>
            </a:pPr>
            <a:r>
              <a:rPr lang="ru-RU" dirty="0">
                <a:latin typeface="Cambria" panose="02040503050406030204" pitchFamily="18" charset="0"/>
                <a:ea typeface="Cambria" panose="02040503050406030204" pitchFamily="18" charset="0"/>
              </a:rPr>
              <a:t>При необходимости использовать какой-либо ресурс задача обращается к </a:t>
            </a:r>
            <a:r>
              <a:rPr lang="ru-RU" b="1" dirty="0">
                <a:latin typeface="Cambria" panose="02040503050406030204" pitchFamily="18" charset="0"/>
                <a:ea typeface="Cambria" panose="02040503050406030204" pitchFamily="18" charset="0"/>
              </a:rPr>
              <a:t>супервизору</a:t>
            </a:r>
            <a:r>
              <a:rPr lang="ru-RU" dirty="0">
                <a:latin typeface="Cambria" panose="02040503050406030204" pitchFamily="18" charset="0"/>
                <a:ea typeface="Cambria" panose="02040503050406030204" pitchFamily="18" charset="0"/>
              </a:rPr>
              <a:t> ОС (центральному управляющему модулю) и сообщает о своем требовании. При этом указывается вид ресурса и, если необходимо, его объем</a:t>
            </a:r>
          </a:p>
          <a:p>
            <a:pPr marL="0" indent="0">
              <a:buNone/>
            </a:pPr>
            <a:r>
              <a:rPr lang="ru-RU" dirty="0">
                <a:latin typeface="Cambria" panose="02040503050406030204" pitchFamily="18" charset="0"/>
                <a:ea typeface="Cambria" panose="02040503050406030204" pitchFamily="18" charset="0"/>
              </a:rPr>
              <a:t>Затем управление передаётся ОС, которая:</a:t>
            </a:r>
          </a:p>
          <a:p>
            <a:pPr marL="514350" indent="-514350">
              <a:buFont typeface="+mj-lt"/>
              <a:buAutoNum type="arabicPeriod"/>
            </a:pPr>
            <a:r>
              <a:rPr lang="ru-RU" dirty="0">
                <a:latin typeface="Cambria" panose="02040503050406030204" pitchFamily="18" charset="0"/>
                <a:ea typeface="Cambria" panose="02040503050406030204" pitchFamily="18" charset="0"/>
              </a:rPr>
              <a:t>Переключает процессор в привилегированный режим</a:t>
            </a:r>
          </a:p>
          <a:p>
            <a:pPr marL="514350" indent="-514350">
              <a:buFont typeface="+mj-lt"/>
              <a:buAutoNum type="arabicPeriod"/>
            </a:pPr>
            <a:r>
              <a:rPr lang="ru-RU" dirty="0">
                <a:latin typeface="Cambria" panose="02040503050406030204" pitchFamily="18" charset="0"/>
                <a:ea typeface="Cambria" panose="02040503050406030204" pitchFamily="18" charset="0"/>
              </a:rPr>
              <a:t>Выполняет запрос</a:t>
            </a:r>
          </a:p>
          <a:p>
            <a:pPr marL="514350" indent="-514350">
              <a:buFont typeface="+mj-lt"/>
              <a:buAutoNum type="arabicPeriod"/>
            </a:pPr>
            <a:r>
              <a:rPr lang="ru-RU" dirty="0">
                <a:latin typeface="Cambria" panose="02040503050406030204" pitchFamily="18" charset="0"/>
                <a:ea typeface="Cambria" panose="02040503050406030204" pitchFamily="18" charset="0"/>
              </a:rPr>
              <a:t>Возвращает управление задаче, выдавшей данный запрос</a:t>
            </a:r>
          </a:p>
          <a:p>
            <a:pPr marL="0" indent="0">
              <a:buNone/>
            </a:pPr>
            <a:r>
              <a:rPr lang="ru-RU" dirty="0">
                <a:latin typeface="Cambria" panose="02040503050406030204" pitchFamily="18" charset="0"/>
                <a:ea typeface="Cambria" panose="02040503050406030204" pitchFamily="18" charset="0"/>
              </a:rPr>
              <a:t>Но что если ресурс недоступен? Или его недостаточно?</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433113361"/>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Общая схема выделения ресурсов</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11578805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5363309"/>
          </a:xfrm>
        </p:spPr>
        <p:txBody>
          <a:bodyPr>
            <a:normAutofit fontScale="92500"/>
          </a:bodyPr>
          <a:lstStyle/>
          <a:p>
            <a:pPr marL="0" indent="0">
              <a:buNone/>
            </a:pPr>
            <a:r>
              <a:rPr lang="ru-RU" b="1" dirty="0">
                <a:latin typeface="Cambria" panose="02040503050406030204" pitchFamily="18" charset="0"/>
                <a:ea typeface="Cambria" panose="02040503050406030204" pitchFamily="18" charset="0"/>
              </a:rPr>
              <a:t>Гибридное ядро </a:t>
            </a:r>
            <a:r>
              <a:rPr lang="ru-RU" dirty="0">
                <a:latin typeface="Cambria" panose="02040503050406030204" pitchFamily="18" charset="0"/>
                <a:ea typeface="Cambria" panose="02040503050406030204" pitchFamily="18" charset="0"/>
              </a:rPr>
              <a:t>является попыткой объединить преимущества и разные аспекты монолитного и </a:t>
            </a:r>
            <a:r>
              <a:rPr lang="ru-RU" dirty="0" err="1">
                <a:latin typeface="Cambria" panose="02040503050406030204" pitchFamily="18" charset="0"/>
                <a:ea typeface="Cambria" panose="02040503050406030204" pitchFamily="18" charset="0"/>
              </a:rPr>
              <a:t>микроядерного</a:t>
            </a:r>
            <a:r>
              <a:rPr lang="ru-RU" dirty="0">
                <a:latin typeface="Cambria" panose="02040503050406030204" pitchFamily="18" charset="0"/>
                <a:ea typeface="Cambria" panose="02040503050406030204" pitchFamily="18" charset="0"/>
              </a:rPr>
              <a:t> подходов: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Отсутствие накладных расходов на переключение контекста между режимами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Сохранение высокой производительности за счет работы основных компонентов в пространстве ядра </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Возможность изолировать определенные подсистемы для повышения безопасности</a:t>
            </a:r>
          </a:p>
          <a:p>
            <a:pPr marL="0" indent="0">
              <a:buNone/>
            </a:pPr>
            <a:r>
              <a:rPr lang="ru-RU" dirty="0">
                <a:latin typeface="Cambria" panose="02040503050406030204" pitchFamily="18" charset="0"/>
                <a:ea typeface="Cambria" panose="02040503050406030204" pitchFamily="18" charset="0"/>
              </a:rPr>
              <a:t>Таким образом, гибридные ядра достигают баланса между производительностью монолитных ядер и безопасностью </a:t>
            </a:r>
            <a:r>
              <a:rPr lang="ru-RU" dirty="0" err="1">
                <a:latin typeface="Cambria" panose="02040503050406030204" pitchFamily="18" charset="0"/>
                <a:ea typeface="Cambria" panose="02040503050406030204" pitchFamily="18" charset="0"/>
              </a:rPr>
              <a:t>микроядер</a:t>
            </a:r>
            <a:r>
              <a:rPr lang="ru-RU" dirty="0">
                <a:latin typeface="Cambria" panose="02040503050406030204" pitchFamily="18" charset="0"/>
                <a:ea typeface="Cambria" panose="02040503050406030204" pitchFamily="18" charset="0"/>
              </a:rPr>
              <a:t> за счет продуманного распределения компонентов и использования оптимальных механизмов взаимодействия между ними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344451398"/>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b="0" dirty="0">
                          <a:latin typeface="Cambria" panose="02040503050406030204" pitchFamily="18" charset="0"/>
                          <a:ea typeface="Cambria" panose="02040503050406030204" pitchFamily="18" charset="0"/>
                        </a:rPr>
                        <a:t>Гибридное ядро</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65703691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766209604"/>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b="0" dirty="0">
                          <a:latin typeface="Cambria" panose="02040503050406030204" pitchFamily="18" charset="0"/>
                          <a:ea typeface="Cambria" panose="02040503050406030204" pitchFamily="18" charset="0"/>
                        </a:rPr>
                        <a:t>Гибридное ядро</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
        <p:nvSpPr>
          <p:cNvPr id="3" name="Content Placeholder 2">
            <a:extLst>
              <a:ext uri="{FF2B5EF4-FFF2-40B4-BE49-F238E27FC236}">
                <a16:creationId xmlns:a16="http://schemas.microsoft.com/office/drawing/2014/main" id="{57B32B00-ED57-8309-1A4B-A3A7D89513B0}"/>
              </a:ext>
            </a:extLst>
          </p:cNvPr>
          <p:cNvSpPr>
            <a:spLocks noGrp="1"/>
          </p:cNvSpPr>
          <p:nvPr>
            <p:ph idx="1"/>
          </p:nvPr>
        </p:nvSpPr>
        <p:spPr>
          <a:xfrm>
            <a:off x="838200" y="1825625"/>
            <a:ext cx="5403262" cy="4351338"/>
          </a:xfrm>
        </p:spPr>
        <p:txBody>
          <a:bodyPr>
            <a:normAutofit/>
          </a:bodyPr>
          <a:lstStyle/>
          <a:p>
            <a:pPr marL="0" indent="0">
              <a:buNone/>
            </a:pPr>
            <a:r>
              <a:rPr lang="ru-RU" dirty="0">
                <a:latin typeface="Cambria" panose="02040503050406030204" pitchFamily="18" charset="0"/>
                <a:ea typeface="Cambria" panose="02040503050406030204" pitchFamily="18" charset="0"/>
              </a:rPr>
              <a:t>Как и говорилось, лишь основные компоненты работают в режиме ядра</a:t>
            </a:r>
          </a:p>
          <a:p>
            <a:pPr marL="0" indent="0">
              <a:buNone/>
            </a:pPr>
            <a:r>
              <a:rPr lang="ru-RU" dirty="0">
                <a:latin typeface="Cambria" panose="02040503050406030204" pitchFamily="18" charset="0"/>
                <a:ea typeface="Cambria" panose="02040503050406030204" pitchFamily="18" charset="0"/>
              </a:rPr>
              <a:t>Остальное же может быть вынесено для выполнения в пространство пользователя</a:t>
            </a:r>
          </a:p>
          <a:p>
            <a:pPr marL="0" indent="0">
              <a:buNone/>
            </a:pPr>
            <a:r>
              <a:rPr lang="ru-RU" dirty="0">
                <a:latin typeface="Cambria" panose="02040503050406030204" pitchFamily="18" charset="0"/>
                <a:ea typeface="Cambria" panose="02040503050406030204" pitchFamily="18" charset="0"/>
              </a:rPr>
              <a:t>Однако не каждое обращение к компонентам ОС приводит к системным вызовам</a:t>
            </a:r>
            <a:endParaRPr lang="en-US" dirty="0">
              <a:latin typeface="Cambria" panose="02040503050406030204" pitchFamily="18" charset="0"/>
              <a:ea typeface="Cambria" panose="02040503050406030204" pitchFamily="18" charset="0"/>
            </a:endParaRPr>
          </a:p>
          <a:p>
            <a:endParaRPr lang="en-US" dirty="0"/>
          </a:p>
        </p:txBody>
      </p:sp>
      <p:pic>
        <p:nvPicPr>
          <p:cNvPr id="7" name="Picture 6">
            <a:extLst>
              <a:ext uri="{FF2B5EF4-FFF2-40B4-BE49-F238E27FC236}">
                <a16:creationId xmlns:a16="http://schemas.microsoft.com/office/drawing/2014/main" id="{4343404F-1037-E1DC-4B97-BE9136D78D93}"/>
              </a:ext>
            </a:extLst>
          </p:cNvPr>
          <p:cNvPicPr>
            <a:picLocks noChangeAspect="1"/>
          </p:cNvPicPr>
          <p:nvPr/>
        </p:nvPicPr>
        <p:blipFill>
          <a:blip r:embed="rId2"/>
          <a:srcRect l="8985"/>
          <a:stretch/>
        </p:blipFill>
        <p:spPr>
          <a:xfrm>
            <a:off x="6327648" y="874280"/>
            <a:ext cx="5403262" cy="5845964"/>
          </a:xfrm>
          <a:prstGeom prst="rect">
            <a:avLst/>
          </a:prstGeom>
        </p:spPr>
      </p:pic>
    </p:spTree>
    <p:extLst>
      <p:ext uri="{BB962C8B-B14F-4D97-AF65-F5344CB8AC3E}">
        <p14:creationId xmlns:p14="http://schemas.microsoft.com/office/powerpoint/2010/main" val="19650544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fontScale="92500"/>
          </a:bodyPr>
          <a:lstStyle/>
          <a:p>
            <a:pPr marL="0" indent="0">
              <a:buNone/>
            </a:pPr>
            <a:r>
              <a:rPr lang="ru-RU" b="1" dirty="0" err="1">
                <a:latin typeface="Cambria" panose="02040503050406030204" pitchFamily="18" charset="0"/>
                <a:ea typeface="Cambria" panose="02040503050406030204" pitchFamily="18" charset="0"/>
              </a:rPr>
              <a:t>Экзоядро</a:t>
            </a:r>
            <a:r>
              <a:rPr lang="ru-RU" dirty="0">
                <a:latin typeface="Cambria" panose="02040503050406030204" pitchFamily="18" charset="0"/>
                <a:ea typeface="Cambria" panose="02040503050406030204" pitchFamily="18" charset="0"/>
              </a:rPr>
              <a:t> – это ядро операционной системы, которое предоставляет только возможность взаимного обмена между процессами и надёжного распределения и высвобождения ресурсов</a:t>
            </a:r>
          </a:p>
          <a:p>
            <a:pPr marL="0" indent="0">
              <a:buNone/>
            </a:pPr>
            <a:r>
              <a:rPr lang="ru-RU" b="1" dirty="0" err="1">
                <a:latin typeface="Cambria" panose="02040503050406030204" pitchFamily="18" charset="0"/>
                <a:ea typeface="Cambria" panose="02040503050406030204" pitchFamily="18" charset="0"/>
              </a:rPr>
              <a:t>Наноядро</a:t>
            </a:r>
            <a:r>
              <a:rPr lang="ru-RU" dirty="0">
                <a:latin typeface="Cambria" panose="02040503050406030204" pitchFamily="18" charset="0"/>
                <a:ea typeface="Cambria" panose="02040503050406030204" pitchFamily="18" charset="0"/>
              </a:rPr>
              <a:t> имеет такую структуру, при которой очень простое ядро решает лишь проблему обработки аппаратного прерывания программы, которое генерируют различные блоки компьютера. Когда обработка прерывания, например, при нажатии символа на клавиатуре, завершается, </a:t>
            </a:r>
            <a:r>
              <a:rPr lang="ru-RU" dirty="0" err="1">
                <a:latin typeface="Cambria" panose="02040503050406030204" pitchFamily="18" charset="0"/>
                <a:ea typeface="Cambria" panose="02040503050406030204" pitchFamily="18" charset="0"/>
              </a:rPr>
              <a:t>наноядро</a:t>
            </a:r>
            <a:r>
              <a:rPr lang="ru-RU" dirty="0">
                <a:latin typeface="Cambria" panose="02040503050406030204" pitchFamily="18" charset="0"/>
                <a:ea typeface="Cambria" panose="02040503050406030204" pitchFamily="18" charset="0"/>
              </a:rPr>
              <a:t> пересылает результаты программе, которая выше по рангу. При этом пересылка тоже выполняется посредством прерываний</a:t>
            </a:r>
          </a:p>
          <a:p>
            <a:pPr marL="0" indent="0">
              <a:buNone/>
            </a:pPr>
            <a:r>
              <a:rPr lang="ru-RU" dirty="0">
                <a:latin typeface="Cambria" panose="02040503050406030204" pitchFamily="18" charset="0"/>
                <a:ea typeface="Cambria" panose="02040503050406030204" pitchFamily="18" charset="0"/>
              </a:rPr>
              <a:t>И, наконец, возможен </a:t>
            </a:r>
            <a:r>
              <a:rPr lang="ru-RU" b="1" dirty="0">
                <a:latin typeface="Cambria" panose="02040503050406030204" pitchFamily="18" charset="0"/>
                <a:ea typeface="Cambria" panose="02040503050406030204" pitchFamily="18" charset="0"/>
              </a:rPr>
              <a:t>вариант</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комбинированного</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применения</a:t>
            </a:r>
            <a:r>
              <a:rPr lang="ru-RU" dirty="0">
                <a:latin typeface="Cambria" panose="02040503050406030204" pitchFamily="18" charset="0"/>
                <a:ea typeface="Cambria" panose="02040503050406030204" pitchFamily="18" charset="0"/>
              </a:rPr>
              <a:t> вышеперечисленных вариантов построения структуры ядра операционной системы</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116289542"/>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b="0" dirty="0">
                          <a:latin typeface="Cambria" panose="02040503050406030204" pitchFamily="18" charset="0"/>
                          <a:ea typeface="Cambria" panose="02040503050406030204" pitchFamily="18" charset="0"/>
                        </a:rPr>
                        <a:t>Другие виды ядер</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41622952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5244437"/>
          </a:xfrm>
        </p:spPr>
        <p:txBody>
          <a:bodyPr>
            <a:normAutofit/>
          </a:bodyPr>
          <a:lstStyle/>
          <a:p>
            <a:pPr marL="0" indent="0">
              <a:buNone/>
            </a:pPr>
            <a:r>
              <a:rPr lang="ru-RU" dirty="0">
                <a:latin typeface="Cambria" panose="02040503050406030204" pitchFamily="18" charset="0"/>
                <a:ea typeface="Cambria" panose="02040503050406030204" pitchFamily="18" charset="0"/>
              </a:rPr>
              <a:t>Вычислительную систему, работающую под управлением ОС на основе ядра, можно рассматривать как состоящую из трех иерархически расположенных слоев: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Нижний слой образует </a:t>
            </a:r>
            <a:r>
              <a:rPr lang="ru-RU" b="1" dirty="0">
                <a:latin typeface="Cambria" panose="02040503050406030204" pitchFamily="18" charset="0"/>
                <a:ea typeface="Cambria" panose="02040503050406030204" pitchFamily="18" charset="0"/>
              </a:rPr>
              <a:t>аппаратура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Промежуточный – </a:t>
            </a:r>
            <a:r>
              <a:rPr lang="ru-RU" b="1" dirty="0">
                <a:latin typeface="Cambria" panose="02040503050406030204" pitchFamily="18" charset="0"/>
                <a:ea typeface="Cambria" panose="02040503050406030204" pitchFamily="18" charset="0"/>
              </a:rPr>
              <a:t>ядро</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Верхний слой – </a:t>
            </a:r>
            <a:r>
              <a:rPr lang="ru-RU" b="1" dirty="0">
                <a:latin typeface="Cambria" panose="02040503050406030204" pitchFamily="18" charset="0"/>
                <a:ea typeface="Cambria" panose="02040503050406030204" pitchFamily="18" charset="0"/>
              </a:rPr>
              <a:t>утилиты, </a:t>
            </a:r>
            <a:br>
              <a:rPr lang="ru-RU" b="1" dirty="0">
                <a:latin typeface="Cambria" panose="02040503050406030204" pitchFamily="18" charset="0"/>
                <a:ea typeface="Cambria" panose="02040503050406030204" pitchFamily="18" charset="0"/>
              </a:rPr>
            </a:br>
            <a:r>
              <a:rPr lang="ru-RU" b="1" dirty="0">
                <a:latin typeface="Cambria" panose="02040503050406030204" pitchFamily="18" charset="0"/>
                <a:ea typeface="Cambria" panose="02040503050406030204" pitchFamily="18" charset="0"/>
              </a:rPr>
              <a:t>обрабатывающие программы</a:t>
            </a:r>
            <a:br>
              <a:rPr lang="ru-RU" b="1" dirty="0">
                <a:latin typeface="Cambria" panose="02040503050406030204" pitchFamily="18" charset="0"/>
                <a:ea typeface="Cambria" panose="02040503050406030204" pitchFamily="18" charset="0"/>
              </a:rPr>
            </a:br>
            <a:r>
              <a:rPr lang="ru-RU" b="1" dirty="0">
                <a:latin typeface="Cambria" panose="02040503050406030204" pitchFamily="18" charset="0"/>
                <a:ea typeface="Cambria" panose="02040503050406030204" pitchFamily="18" charset="0"/>
              </a:rPr>
              <a:t>и приложения</a:t>
            </a:r>
          </a:p>
          <a:p>
            <a:pPr marL="0" indent="0">
              <a:buNone/>
            </a:pPr>
            <a:r>
              <a:rPr lang="ru-RU" dirty="0">
                <a:latin typeface="Cambria" panose="02040503050406030204" pitchFamily="18" charset="0"/>
                <a:ea typeface="Cambria" panose="02040503050406030204" pitchFamily="18" charset="0"/>
              </a:rPr>
              <a:t>Каждый слой может </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взаимодействовать только</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со смежными слоями </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b="0" dirty="0">
                          <a:latin typeface="Cambria" panose="02040503050406030204" pitchFamily="18" charset="0"/>
                          <a:ea typeface="Cambria" panose="02040503050406030204" pitchFamily="18" charset="0"/>
                        </a:rPr>
                        <a:t>Многослойная структура ОС</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4" name="Picture 3">
            <a:extLst>
              <a:ext uri="{FF2B5EF4-FFF2-40B4-BE49-F238E27FC236}">
                <a16:creationId xmlns:a16="http://schemas.microsoft.com/office/drawing/2014/main" id="{1514CDDC-DA13-C133-7C58-AC962DB91F10}"/>
              </a:ext>
            </a:extLst>
          </p:cNvPr>
          <p:cNvPicPr>
            <a:picLocks noChangeAspect="1"/>
          </p:cNvPicPr>
          <p:nvPr/>
        </p:nvPicPr>
        <p:blipFill>
          <a:blip r:embed="rId2"/>
          <a:stretch>
            <a:fillRect/>
          </a:stretch>
        </p:blipFill>
        <p:spPr>
          <a:xfrm>
            <a:off x="7214616" y="2590533"/>
            <a:ext cx="4434476" cy="3902341"/>
          </a:xfrm>
          <a:prstGeom prst="rect">
            <a:avLst/>
          </a:prstGeom>
        </p:spPr>
      </p:pic>
    </p:spTree>
    <p:extLst>
      <p:ext uri="{BB962C8B-B14F-4D97-AF65-F5344CB8AC3E}">
        <p14:creationId xmlns:p14="http://schemas.microsoft.com/office/powerpoint/2010/main" val="211547862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5244437"/>
          </a:xfrm>
        </p:spPr>
        <p:txBody>
          <a:bodyPr>
            <a:normAutofit fontScale="92500" lnSpcReduction="20000"/>
          </a:bodyPr>
          <a:lstStyle/>
          <a:p>
            <a:pPr marL="0" indent="0">
              <a:buNone/>
            </a:pPr>
            <a:r>
              <a:rPr lang="ru-RU" dirty="0">
                <a:latin typeface="Cambria" panose="02040503050406030204" pitchFamily="18" charset="0"/>
                <a:ea typeface="Cambria" panose="02040503050406030204" pitchFamily="18" charset="0"/>
              </a:rPr>
              <a:t>Многослойный подход является универсальным и эффективным способом декомпозиции сложных систем любого типа, в том числе программных</a:t>
            </a:r>
          </a:p>
          <a:p>
            <a:pPr marL="0" indent="0">
              <a:buNone/>
            </a:pPr>
            <a:r>
              <a:rPr lang="ru-RU" dirty="0">
                <a:latin typeface="Cambria" panose="02040503050406030204" pitchFamily="18" charset="0"/>
                <a:ea typeface="Cambria" panose="02040503050406030204" pitchFamily="18" charset="0"/>
              </a:rPr>
              <a:t>В соответствии с этим подходом система состоит из иерархии слоев. Каждый слой обслуживает вышележащий слой, выполняя для него некоторый набор функций, которые образуют межслойный интерфейс</a:t>
            </a:r>
          </a:p>
          <a:p>
            <a:pPr marL="0" indent="0">
              <a:buNone/>
            </a:pPr>
            <a:r>
              <a:rPr lang="ru-RU" dirty="0">
                <a:latin typeface="Cambria" panose="02040503050406030204" pitchFamily="18" charset="0"/>
                <a:ea typeface="Cambria" panose="02040503050406030204" pitchFamily="18" charset="0"/>
              </a:rPr>
              <a:t>На основе функций нижележащего слоя следующий (вверх по иерархии) слой строит свои функции – более сложные и более мощные, которые, в свою очередь, оказываются примитивами для создания еще более мощных функций вышележащего слоя</a:t>
            </a:r>
          </a:p>
          <a:p>
            <a:pPr marL="0" indent="0">
              <a:buNone/>
            </a:pPr>
            <a:r>
              <a:rPr lang="ru-RU" dirty="0">
                <a:latin typeface="Cambria" panose="02040503050406030204" pitchFamily="18" charset="0"/>
                <a:ea typeface="Cambria" panose="02040503050406030204" pitchFamily="18" charset="0"/>
              </a:rPr>
              <a:t>Строгие правила касаются только взаимодействия между слоями системы, а модулями внутри слоя связи могут быть произвольными. Отдельный модуль может выполнить свою работу либо самостоятельно, либо обратиться к другому модулю своего слоя, либо обратиться за помощью к нижележащему слою через межслойный интерфейс</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b="0" dirty="0">
                          <a:latin typeface="Cambria" panose="02040503050406030204" pitchFamily="18" charset="0"/>
                          <a:ea typeface="Cambria" panose="02040503050406030204" pitchFamily="18" charset="0"/>
                        </a:rPr>
                        <a:t>Многослойная структура ОС</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4147532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5244437"/>
          </a:xfrm>
        </p:spPr>
        <p:txBody>
          <a:bodyPr>
            <a:normAutofit fontScale="85000" lnSpcReduction="20000"/>
          </a:bodyPr>
          <a:lstStyle/>
          <a:p>
            <a:pPr marL="0" indent="0">
              <a:buNone/>
            </a:pPr>
            <a:r>
              <a:rPr lang="ru-RU" b="1" dirty="0">
                <a:latin typeface="Cambria" panose="02040503050406030204" pitchFamily="18" charset="0"/>
                <a:ea typeface="Cambria" panose="02040503050406030204" pitchFamily="18" charset="0"/>
              </a:rPr>
              <a:t>Преимущества: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Многослойные системы </a:t>
            </a:r>
            <a:r>
              <a:rPr lang="ru-RU" b="1" dirty="0">
                <a:latin typeface="Cambria" panose="02040503050406030204" pitchFamily="18" charset="0"/>
                <a:ea typeface="Cambria" panose="02040503050406030204" pitchFamily="18" charset="0"/>
              </a:rPr>
              <a:t>хорошо</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реализуются</a:t>
            </a:r>
            <a:r>
              <a:rPr lang="ru-RU" dirty="0">
                <a:latin typeface="Cambria" panose="02040503050406030204" pitchFamily="18" charset="0"/>
                <a:ea typeface="Cambria" panose="02040503050406030204" pitchFamily="18" charset="0"/>
              </a:rPr>
              <a:t>. При использовании операций нижнего слоя не нужно знать, как они реализованы, нужно лишь понимать, что они делают</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Такие системы </a:t>
            </a:r>
            <a:r>
              <a:rPr lang="ru-RU" b="1" dirty="0">
                <a:latin typeface="Cambria" panose="02040503050406030204" pitchFamily="18" charset="0"/>
                <a:ea typeface="Cambria" panose="02040503050406030204" pitchFamily="18" charset="0"/>
              </a:rPr>
              <a:t>хорошо</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тестируются</a:t>
            </a:r>
            <a:r>
              <a:rPr lang="ru-RU" dirty="0">
                <a:latin typeface="Cambria" panose="02040503050406030204" pitchFamily="18" charset="0"/>
                <a:ea typeface="Cambria" panose="02040503050406030204" pitchFamily="18" charset="0"/>
              </a:rPr>
              <a:t>. Отладка начинается с нижнего слоя и проводится послойно. При возникновении ошибки мы можем быть уверены, что она находится в тестируемом слое</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Многослойные системы </a:t>
            </a:r>
            <a:r>
              <a:rPr lang="ru-RU" b="1" dirty="0">
                <a:latin typeface="Cambria" panose="02040503050406030204" pitchFamily="18" charset="0"/>
                <a:ea typeface="Cambria" panose="02040503050406030204" pitchFamily="18" charset="0"/>
              </a:rPr>
              <a:t>хорошо</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модифицируются</a:t>
            </a:r>
            <a:r>
              <a:rPr lang="ru-RU" dirty="0">
                <a:latin typeface="Cambria" panose="02040503050406030204" pitchFamily="18" charset="0"/>
                <a:ea typeface="Cambria" panose="02040503050406030204" pitchFamily="18" charset="0"/>
              </a:rPr>
              <a:t>. При необходимости можно заменить лишь один слой, не трогая остальные</a:t>
            </a:r>
          </a:p>
          <a:p>
            <a:pPr marL="0" indent="0">
              <a:buNone/>
            </a:pPr>
            <a:r>
              <a:rPr lang="ru-RU" b="1" dirty="0">
                <a:latin typeface="Cambria" panose="02040503050406030204" pitchFamily="18" charset="0"/>
                <a:ea typeface="Cambria" panose="02040503050406030204" pitchFamily="18" charset="0"/>
              </a:rPr>
              <a:t>Недостатки: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Многослойные системы </a:t>
            </a:r>
            <a:r>
              <a:rPr lang="ru-RU" b="1" dirty="0">
                <a:latin typeface="Cambria" panose="02040503050406030204" pitchFamily="18" charset="0"/>
                <a:ea typeface="Cambria" panose="02040503050406030204" pitchFamily="18" charset="0"/>
              </a:rPr>
              <a:t>сложны</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для</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разработки</a:t>
            </a:r>
            <a:r>
              <a:rPr lang="ru-RU" dirty="0">
                <a:latin typeface="Cambria" panose="02040503050406030204" pitchFamily="18" charset="0"/>
                <a:ea typeface="Cambria" panose="02040503050406030204" pitchFamily="18" charset="0"/>
              </a:rPr>
              <a:t>: тяжело правильно определить порядок слоев и что к какому слою относится</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Многослойные системы </a:t>
            </a:r>
            <a:r>
              <a:rPr lang="ru-RU" b="1" dirty="0">
                <a:latin typeface="Cambria" panose="02040503050406030204" pitchFamily="18" charset="0"/>
                <a:ea typeface="Cambria" panose="02040503050406030204" pitchFamily="18" charset="0"/>
              </a:rPr>
              <a:t>менее эффективны</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чем монолитные</a:t>
            </a:r>
            <a:r>
              <a:rPr lang="ru-RU" dirty="0">
                <a:latin typeface="Cambria" panose="02040503050406030204" pitchFamily="18" charset="0"/>
                <a:ea typeface="Cambria" panose="02040503050406030204" pitchFamily="18" charset="0"/>
              </a:rPr>
              <a:t>. Так, например, для выполнения операций ввода-вывода программе пользователя придется последовательно проходить все слои от верхнего до нижнего</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508359811"/>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b="0" dirty="0">
                          <a:latin typeface="Cambria" panose="02040503050406030204" pitchFamily="18" charset="0"/>
                          <a:ea typeface="Cambria" panose="02040503050406030204" pitchFamily="18" charset="0"/>
                        </a:rPr>
                        <a:t>Многослойная структура ОС</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405863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5244437"/>
          </a:xfrm>
        </p:spPr>
        <p:txBody>
          <a:bodyPr>
            <a:normAutofit fontScale="92500" lnSpcReduction="10000"/>
          </a:bodyPr>
          <a:lstStyle/>
          <a:p>
            <a:pPr marL="0" indent="0">
              <a:buNone/>
            </a:pPr>
            <a:r>
              <a:rPr lang="ru-RU" dirty="0">
                <a:latin typeface="Cambria" panose="02040503050406030204" pitchFamily="18" charset="0"/>
                <a:ea typeface="Cambria" panose="02040503050406030204" pitchFamily="18" charset="0"/>
              </a:rPr>
              <a:t>Поскольку ядро представляет</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собой сложный </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многофункциональный </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комплекс, то многослойный</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подход обычно распространяется</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и на структуру ядра</a:t>
            </a:r>
          </a:p>
          <a:p>
            <a:pPr marL="0" indent="0">
              <a:buNone/>
            </a:pPr>
            <a:r>
              <a:rPr lang="ru-RU" dirty="0">
                <a:latin typeface="Cambria" panose="02040503050406030204" pitchFamily="18" charset="0"/>
                <a:ea typeface="Cambria" panose="02040503050406030204" pitchFamily="18" charset="0"/>
              </a:rPr>
              <a:t>Ядро может состоять из следующих</a:t>
            </a:r>
            <a:br>
              <a:rPr lang="ru-RU" dirty="0">
                <a:latin typeface="Cambria" panose="02040503050406030204" pitchFamily="18" charset="0"/>
                <a:ea typeface="Cambria" panose="02040503050406030204" pitchFamily="18" charset="0"/>
              </a:rPr>
            </a:br>
            <a:r>
              <a:rPr lang="ru-RU" dirty="0">
                <a:latin typeface="Cambria" panose="02040503050406030204" pitchFamily="18" charset="0"/>
                <a:ea typeface="Cambria" panose="02040503050406030204" pitchFamily="18" charset="0"/>
              </a:rPr>
              <a:t>слоев:</a:t>
            </a:r>
          </a:p>
          <a:p>
            <a:pPr marL="0" indent="0">
              <a:buNone/>
            </a:pPr>
            <a:r>
              <a:rPr lang="ru-RU" dirty="0">
                <a:latin typeface="Cambria" panose="02040503050406030204" pitchFamily="18" charset="0"/>
                <a:ea typeface="Cambria" panose="02040503050406030204" pitchFamily="18" charset="0"/>
              </a:rPr>
              <a:t>1) Средства аппаратной поддержки ОС</a:t>
            </a:r>
          </a:p>
          <a:p>
            <a:pPr marL="0" indent="0">
              <a:buNone/>
            </a:pPr>
            <a:r>
              <a:rPr lang="ru-RU" dirty="0">
                <a:latin typeface="Cambria" panose="02040503050406030204" pitchFamily="18" charset="0"/>
                <a:ea typeface="Cambria" panose="02040503050406030204" pitchFamily="18" charset="0"/>
              </a:rPr>
              <a:t>2) Машинно-зависимые модули</a:t>
            </a:r>
          </a:p>
          <a:p>
            <a:pPr marL="0" indent="0">
              <a:buNone/>
            </a:pPr>
            <a:r>
              <a:rPr lang="ru-RU" dirty="0">
                <a:latin typeface="Cambria" panose="02040503050406030204" pitchFamily="18" charset="0"/>
                <a:ea typeface="Cambria" panose="02040503050406030204" pitchFamily="18" charset="0"/>
              </a:rPr>
              <a:t>3) Базовые механизмы ядра</a:t>
            </a:r>
          </a:p>
          <a:p>
            <a:pPr marL="0" indent="0">
              <a:buNone/>
            </a:pPr>
            <a:r>
              <a:rPr lang="ru-RU" dirty="0">
                <a:latin typeface="Cambria" panose="02040503050406030204" pitchFamily="18" charset="0"/>
                <a:ea typeface="Cambria" panose="02040503050406030204" pitchFamily="18" charset="0"/>
              </a:rPr>
              <a:t>4) Менеджеры ресурсов</a:t>
            </a:r>
          </a:p>
          <a:p>
            <a:pPr marL="0" indent="0">
              <a:buNone/>
            </a:pPr>
            <a:r>
              <a:rPr lang="ru-RU" dirty="0">
                <a:latin typeface="Cambria" panose="02040503050406030204" pitchFamily="18" charset="0"/>
                <a:ea typeface="Cambria" panose="02040503050406030204" pitchFamily="18" charset="0"/>
              </a:rPr>
              <a:t>5) Интерфейс системных вызовов</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952708172"/>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b="0" dirty="0">
                          <a:latin typeface="Cambria" panose="02040503050406030204" pitchFamily="18" charset="0"/>
                          <a:ea typeface="Cambria" panose="02040503050406030204" pitchFamily="18" charset="0"/>
                        </a:rPr>
                        <a:t>Многослойная структура ядра ОС</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5" name="Picture 4">
            <a:extLst>
              <a:ext uri="{FF2B5EF4-FFF2-40B4-BE49-F238E27FC236}">
                <a16:creationId xmlns:a16="http://schemas.microsoft.com/office/drawing/2014/main" id="{4B1BB53B-F9F6-8396-321F-CEE27844D0BA}"/>
              </a:ext>
            </a:extLst>
          </p:cNvPr>
          <p:cNvPicPr>
            <a:picLocks noChangeAspect="1"/>
          </p:cNvPicPr>
          <p:nvPr/>
        </p:nvPicPr>
        <p:blipFill>
          <a:blip r:embed="rId2"/>
          <a:stretch>
            <a:fillRect/>
          </a:stretch>
        </p:blipFill>
        <p:spPr>
          <a:xfrm>
            <a:off x="6895636" y="1787861"/>
            <a:ext cx="5000708" cy="4658095"/>
          </a:xfrm>
          <a:prstGeom prst="rect">
            <a:avLst/>
          </a:prstGeom>
        </p:spPr>
      </p:pic>
    </p:spTree>
    <p:extLst>
      <p:ext uri="{BB962C8B-B14F-4D97-AF65-F5344CB8AC3E}">
        <p14:creationId xmlns:p14="http://schemas.microsoft.com/office/powerpoint/2010/main" val="139930476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5244437"/>
          </a:xfrm>
        </p:spPr>
        <p:txBody>
          <a:bodyPr>
            <a:normAutofit fontScale="92500" lnSpcReduction="10000"/>
          </a:bodyPr>
          <a:lstStyle/>
          <a:p>
            <a:pPr marL="0" indent="0">
              <a:buNone/>
            </a:pPr>
            <a:r>
              <a:rPr lang="ru-RU" b="1" dirty="0">
                <a:latin typeface="Cambria" panose="02040503050406030204" pitchFamily="18" charset="0"/>
                <a:ea typeface="Cambria" panose="02040503050406030204" pitchFamily="18" charset="0"/>
              </a:rPr>
              <a:t>Средства аппаратной поддержки операционной системы</a:t>
            </a:r>
            <a:r>
              <a:rPr lang="ru-RU" dirty="0">
                <a:latin typeface="Cambria" panose="02040503050406030204" pitchFamily="18" charset="0"/>
                <a:ea typeface="Cambria" panose="02040503050406030204" pitchFamily="18" charset="0"/>
              </a:rPr>
              <a:t>. До сих пор об операционной системе говорилось как о комплексе программ, хотя часть функций операционной системы может выполняться и аппаратными средствами. В этом случае речь идет не о всей аппаратуре компьютера, а только об аппаратуре, непосредственно участвующей в организации вычислительного процесса. Например, средства поддержки привилегированного режима, система прерываний, средства защиты памяти и т.п.</a:t>
            </a:r>
          </a:p>
          <a:p>
            <a:pPr marL="0" indent="0">
              <a:buNone/>
            </a:pPr>
            <a:r>
              <a:rPr lang="ru-RU" b="1" dirty="0">
                <a:latin typeface="Cambria" panose="02040503050406030204" pitchFamily="18" charset="0"/>
                <a:ea typeface="Cambria" panose="02040503050406030204" pitchFamily="18" charset="0"/>
              </a:rPr>
              <a:t>Машинно-зависимые компоненты операционной системы</a:t>
            </a:r>
            <a:r>
              <a:rPr lang="ru-RU" dirty="0">
                <a:latin typeface="Cambria" panose="02040503050406030204" pitchFamily="18" charset="0"/>
                <a:ea typeface="Cambria" panose="02040503050406030204" pitchFamily="18" charset="0"/>
              </a:rPr>
              <a:t>. Этот слой образуют программные модули, в которых отражается специфика аппаратной платформы компьютера. За счет этого слоя происходит полное экранирование вышележащих слоев ядра от особенностей аппаратной реализации, тем самым позволяя разрабатывать вышележащие слои на основе машинно-независимых модулей</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178123623"/>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b="0" dirty="0">
                          <a:latin typeface="Cambria" panose="02040503050406030204" pitchFamily="18" charset="0"/>
                          <a:ea typeface="Cambria" panose="02040503050406030204" pitchFamily="18" charset="0"/>
                        </a:rPr>
                        <a:t>Многослойная структура ядра ОС</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87899232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5244437"/>
          </a:xfrm>
        </p:spPr>
        <p:txBody>
          <a:bodyPr>
            <a:normAutofit fontScale="92500" lnSpcReduction="10000"/>
          </a:bodyPr>
          <a:lstStyle/>
          <a:p>
            <a:pPr marL="0" indent="0">
              <a:buNone/>
            </a:pPr>
            <a:r>
              <a:rPr lang="ru-RU" b="1" dirty="0">
                <a:latin typeface="Cambria" panose="02040503050406030204" pitchFamily="18" charset="0"/>
                <a:ea typeface="Cambria" panose="02040503050406030204" pitchFamily="18" charset="0"/>
              </a:rPr>
              <a:t>Базовые механизмы ядра</a:t>
            </a:r>
            <a:r>
              <a:rPr lang="ru-RU" dirty="0">
                <a:latin typeface="Cambria" panose="02040503050406030204" pitchFamily="18" charset="0"/>
                <a:ea typeface="Cambria" panose="02040503050406030204" pitchFamily="18" charset="0"/>
              </a:rPr>
              <a:t>. Этот слой выполняет наиболее примитивные операции ядра. Модули данного слоя не принимают решений о распределении ресурсов – они только отрабатывают принятые «наверху» решения, что и дает повод называть их исполнительными механизмами для модулей верхних слоев</a:t>
            </a:r>
          </a:p>
          <a:p>
            <a:pPr marL="0" indent="0">
              <a:buNone/>
            </a:pPr>
            <a:r>
              <a:rPr lang="ru-RU" b="1" dirty="0">
                <a:latin typeface="Cambria" panose="02040503050406030204" pitchFamily="18" charset="0"/>
                <a:ea typeface="Cambria" panose="02040503050406030204" pitchFamily="18" charset="0"/>
              </a:rPr>
              <a:t>Менеджеры ресурсов</a:t>
            </a:r>
            <a:r>
              <a:rPr lang="ru-RU" dirty="0">
                <a:latin typeface="Cambria" panose="02040503050406030204" pitchFamily="18" charset="0"/>
                <a:ea typeface="Cambria" panose="02040503050406030204" pitchFamily="18" charset="0"/>
              </a:rPr>
              <a:t>. Этот слой состоит из мощных функциональных модулей, реализующих стратегические задачи по управлению основными ресурсами компьютера. Обычно на данном слое работают менеджеры (диспетчеры) процессов, ввода-вывода, файловой системы и оперативной памяти</a:t>
            </a:r>
          </a:p>
          <a:p>
            <a:pPr marL="0" indent="0">
              <a:buNone/>
            </a:pPr>
            <a:r>
              <a:rPr lang="ru-RU" b="1" dirty="0">
                <a:latin typeface="Cambria" panose="02040503050406030204" pitchFamily="18" charset="0"/>
                <a:ea typeface="Cambria" panose="02040503050406030204" pitchFamily="18" charset="0"/>
              </a:rPr>
              <a:t>Интерфейс системных вызовов</a:t>
            </a:r>
            <a:r>
              <a:rPr lang="ru-RU" dirty="0">
                <a:latin typeface="Cambria" panose="02040503050406030204" pitchFamily="18" charset="0"/>
                <a:ea typeface="Cambria" panose="02040503050406030204" pitchFamily="18" charset="0"/>
              </a:rPr>
              <a:t>. Этот слой является самым верхним слоем ядра и взаимодействует непосредственно с приложениями и системными утилитами, образуя прикладной программный интерфейс операционной системы</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b="0" dirty="0">
                          <a:latin typeface="Cambria" panose="02040503050406030204" pitchFamily="18" charset="0"/>
                          <a:ea typeface="Cambria" panose="02040503050406030204" pitchFamily="18" charset="0"/>
                        </a:rPr>
                        <a:t>Многослойная структура ядра ОС</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8942270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5244437"/>
          </a:xfrm>
        </p:spPr>
        <p:txBody>
          <a:bodyPr>
            <a:normAutofit fontScale="92500" lnSpcReduction="20000"/>
          </a:bodyPr>
          <a:lstStyle/>
          <a:p>
            <a:pPr marL="0" indent="0">
              <a:buNone/>
            </a:pPr>
            <a:r>
              <a:rPr lang="ru-RU" dirty="0">
                <a:latin typeface="Cambria" panose="02040503050406030204" pitchFamily="18" charset="0"/>
                <a:ea typeface="Cambria" panose="02040503050406030204" pitchFamily="18" charset="0"/>
              </a:rPr>
              <a:t>Приведенное разбиение ядра ОС на слои является </a:t>
            </a:r>
            <a:r>
              <a:rPr lang="ru-RU" b="1" dirty="0">
                <a:latin typeface="Cambria" panose="02040503050406030204" pitchFamily="18" charset="0"/>
                <a:ea typeface="Cambria" panose="02040503050406030204" pitchFamily="18" charset="0"/>
              </a:rPr>
              <a:t>достаточно условным</a:t>
            </a:r>
            <a:r>
              <a:rPr lang="ru-RU" dirty="0">
                <a:latin typeface="Cambria" panose="02040503050406030204" pitchFamily="18" charset="0"/>
                <a:ea typeface="Cambria" panose="02040503050406030204" pitchFamily="18" charset="0"/>
              </a:rPr>
              <a:t>. В реальной системе количество слоев и распределение функций между ними может быть иным</a:t>
            </a:r>
          </a:p>
          <a:p>
            <a:pPr marL="0" indent="0">
              <a:buNone/>
            </a:pPr>
            <a:r>
              <a:rPr lang="ru-RU" dirty="0">
                <a:latin typeface="Cambria" panose="02040503050406030204" pitchFamily="18" charset="0"/>
                <a:ea typeface="Cambria" panose="02040503050406030204" pitchFamily="18" charset="0"/>
              </a:rPr>
              <a:t>В некоторых системах соседние слои могут сливаться в один</a:t>
            </a:r>
          </a:p>
          <a:p>
            <a:pPr marL="0" indent="0">
              <a:buNone/>
            </a:pPr>
            <a:r>
              <a:rPr lang="ru-RU" dirty="0">
                <a:latin typeface="Cambria" panose="02040503050406030204" pitchFamily="18" charset="0"/>
                <a:ea typeface="Cambria" panose="02040503050406030204" pitchFamily="18" charset="0"/>
              </a:rPr>
              <a:t>Возможна и противоположная картина, когда ядро состоит из большего количества слоев</a:t>
            </a:r>
          </a:p>
          <a:p>
            <a:pPr marL="0" indent="0">
              <a:buNone/>
            </a:pPr>
            <a:r>
              <a:rPr lang="ru-RU" dirty="0">
                <a:latin typeface="Cambria" panose="02040503050406030204" pitchFamily="18" charset="0"/>
                <a:ea typeface="Cambria" panose="02040503050406030204" pitchFamily="18" charset="0"/>
              </a:rPr>
              <a:t>Способ взаимодействия слоев в реальной ОС также может отклоняться от описанной схемы. Для ускорения работы ядра в некоторых случаях происходит непосредственное обращение с верхнего слоя к функциям нижних слоев, минуя промежуточные</a:t>
            </a:r>
          </a:p>
          <a:p>
            <a:pPr marL="0" indent="0">
              <a:buNone/>
            </a:pPr>
            <a:r>
              <a:rPr lang="ru-RU" dirty="0">
                <a:latin typeface="Cambria" panose="02040503050406030204" pitchFamily="18" charset="0"/>
                <a:ea typeface="Cambria" panose="02040503050406030204" pitchFamily="18" charset="0"/>
              </a:rPr>
              <a:t>Выбор количества слоев ядра является ответственным и сложным делом: увеличение числа слоев ведет к некоторому замедлению работы ядра за счет дополнительных накладных расходов на межслойное взаимодействие, а уменьшение числа слоев ухудшает расширяемость и логичность системы</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b="0" dirty="0">
                          <a:latin typeface="Cambria" panose="02040503050406030204" pitchFamily="18" charset="0"/>
                          <a:ea typeface="Cambria" panose="02040503050406030204" pitchFamily="18" charset="0"/>
                        </a:rPr>
                        <a:t>Многослойная структура ядра ОС</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8691070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a:bodyPr>
          <a:lstStyle/>
          <a:p>
            <a:pPr marL="0" indent="0">
              <a:buNone/>
            </a:pPr>
            <a:r>
              <a:rPr lang="ru-RU" dirty="0">
                <a:latin typeface="Cambria" panose="02040503050406030204" pitchFamily="18" charset="0"/>
                <a:ea typeface="Cambria" panose="02040503050406030204" pitchFamily="18" charset="0"/>
              </a:rPr>
              <a:t>Всё просто, если ресурс занят, задача блокируется и помещается в очередь ожидания</a:t>
            </a:r>
          </a:p>
          <a:p>
            <a:pPr marL="0" indent="0">
              <a:buNone/>
            </a:pPr>
            <a:r>
              <a:rPr lang="ru-RU" dirty="0">
                <a:latin typeface="Cambria" panose="02040503050406030204" pitchFamily="18" charset="0"/>
                <a:ea typeface="Cambria" panose="02040503050406030204" pitchFamily="18" charset="0"/>
              </a:rPr>
              <a:t>А вообще, ресурс может быть выделен задаче в следующих случаях:</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Ресурс свободен, и в системе нет запросов от задач более высокого приоритета к запрашиваемому ресурсу</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Текущий запрос и ранее выданные запросы допускают совместное использование ресурсов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Ресурс используется задачей низшего приоритета и может быть временно отобран (разделяемый ресурс)</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Общая схема выделения ресурсов</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1197253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5244437"/>
          </a:xfrm>
        </p:spPr>
        <p:txBody>
          <a:bodyPr>
            <a:normAutofit/>
          </a:bodyPr>
          <a:lstStyle/>
          <a:p>
            <a:pPr marL="0" indent="0">
              <a:buNone/>
            </a:pPr>
            <a:r>
              <a:rPr lang="ru-RU" dirty="0">
                <a:latin typeface="Cambria" panose="02040503050406030204" pitchFamily="18" charset="0"/>
                <a:ea typeface="Cambria" panose="02040503050406030204" pitchFamily="18" charset="0"/>
              </a:rPr>
              <a:t>Многие операционные системы успешно работают на различных аппаратных платформах без существенных изменений в своем составе</a:t>
            </a:r>
          </a:p>
          <a:p>
            <a:pPr marL="0" indent="0">
              <a:buNone/>
            </a:pPr>
            <a:r>
              <a:rPr lang="ru-RU" dirty="0">
                <a:latin typeface="Cambria" panose="02040503050406030204" pitchFamily="18" charset="0"/>
                <a:ea typeface="Cambria" panose="02040503050406030204" pitchFamily="18" charset="0"/>
              </a:rPr>
              <a:t>Во многом это объясняется тем, что, несмотря на различия в деталях, средства аппаратной поддержки ОС большинства компьютеров приобрели сегодня много типовых черт, а именно эти средства в первую очередь влияют на работу компонентов операционной системы</a:t>
            </a:r>
          </a:p>
          <a:p>
            <a:pPr marL="0" indent="0">
              <a:buNone/>
            </a:pPr>
            <a:r>
              <a:rPr lang="ru-RU" dirty="0">
                <a:latin typeface="Cambria" panose="02040503050406030204" pitchFamily="18" charset="0"/>
                <a:ea typeface="Cambria" panose="02040503050406030204" pitchFamily="18" charset="0"/>
              </a:rPr>
              <a:t>В результате в ОС можно выделить достаточно компактный слой машинно-зависимых компонентов ядра и сделать остальные слои ОС общими для разных аппаратных платформ</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702651735"/>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3600" b="0" dirty="0">
                          <a:latin typeface="Cambria" panose="02040503050406030204" pitchFamily="18" charset="0"/>
                          <a:ea typeface="Cambria" panose="02040503050406030204" pitchFamily="18" charset="0"/>
                        </a:rPr>
                        <a:t>Аппаратная зависимость и переносимость ОС</a:t>
                      </a:r>
                      <a:endParaRPr lang="LID4096" sz="36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09631913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5244437"/>
          </a:xfrm>
        </p:spPr>
        <p:txBody>
          <a:bodyPr>
            <a:normAutofit/>
          </a:bodyPr>
          <a:lstStyle/>
          <a:p>
            <a:pPr marL="0" indent="0">
              <a:buNone/>
            </a:pPr>
            <a:r>
              <a:rPr lang="ru-RU" dirty="0">
                <a:latin typeface="Cambria" panose="02040503050406030204" pitchFamily="18" charset="0"/>
                <a:ea typeface="Cambria" panose="02040503050406030204" pitchFamily="18" charset="0"/>
              </a:rPr>
              <a:t>Практически все современные аппаратные платформы имеют некоторый типичный набор средств аппаратной поддержки ОС, в который входят следующие компоненты:</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Средства поддержки привилегированного режима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Средства трансляции адресов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Средства переключения процессов</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Система прерываний</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Системный таймер</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Средства защиты областей памяти</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3600" b="0" dirty="0">
                          <a:latin typeface="Cambria" panose="02040503050406030204" pitchFamily="18" charset="0"/>
                          <a:ea typeface="Cambria" panose="02040503050406030204" pitchFamily="18" charset="0"/>
                        </a:rPr>
                        <a:t>Аппаратная зависимость и переносимость ОС</a:t>
                      </a:r>
                      <a:endParaRPr lang="LID4096" sz="36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619360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5244437"/>
          </a:xfrm>
        </p:spPr>
        <p:txBody>
          <a:bodyPr>
            <a:normAutofit fontScale="92500" lnSpcReduction="20000"/>
          </a:bodyPr>
          <a:lstStyle/>
          <a:p>
            <a:pPr marL="0" indent="0">
              <a:buNone/>
            </a:pPr>
            <a:r>
              <a:rPr lang="ru-RU" b="1" dirty="0">
                <a:latin typeface="Cambria" panose="02040503050406030204" pitchFamily="18" charset="0"/>
                <a:ea typeface="Cambria" panose="02040503050406030204" pitchFamily="18" charset="0"/>
              </a:rPr>
              <a:t>Средства поддержки привилегированного режима </a:t>
            </a:r>
            <a:r>
              <a:rPr lang="ru-RU" dirty="0">
                <a:latin typeface="Cambria" panose="02040503050406030204" pitchFamily="18" charset="0"/>
                <a:ea typeface="Cambria" panose="02040503050406030204" pitchFamily="18" charset="0"/>
              </a:rPr>
              <a:t>обычно основаны на системном регистре процессора, часто называемом «словом состояния» машины или процессора</a:t>
            </a:r>
          </a:p>
          <a:p>
            <a:pPr marL="0" indent="0">
              <a:buNone/>
            </a:pPr>
            <a:r>
              <a:rPr lang="ru-RU" dirty="0">
                <a:latin typeface="Cambria" panose="02040503050406030204" pitchFamily="18" charset="0"/>
                <a:ea typeface="Cambria" panose="02040503050406030204" pitchFamily="18" charset="0"/>
              </a:rPr>
              <a:t>Этот регистр содержит некоторые признаки, определяющие режимы работы процессора, в том числе признак текущего режима привилегий</a:t>
            </a:r>
          </a:p>
          <a:p>
            <a:pPr marL="0" indent="0">
              <a:buNone/>
            </a:pPr>
            <a:r>
              <a:rPr lang="ru-RU" dirty="0">
                <a:latin typeface="Cambria" panose="02040503050406030204" pitchFamily="18" charset="0"/>
                <a:ea typeface="Cambria" panose="02040503050406030204" pitchFamily="18" charset="0"/>
              </a:rPr>
              <a:t>Смена режима привилегий выполняется за счет изменения слова состояния машины в результате прерывания или выполнения привилегированной команды</a:t>
            </a:r>
          </a:p>
          <a:p>
            <a:pPr marL="0" indent="0">
              <a:buNone/>
            </a:pPr>
            <a:r>
              <a:rPr lang="ru-RU" dirty="0">
                <a:latin typeface="Cambria" panose="02040503050406030204" pitchFamily="18" charset="0"/>
                <a:ea typeface="Cambria" panose="02040503050406030204" pitchFamily="18" charset="0"/>
              </a:rPr>
              <a:t>Число градаций привилегированности может быть разным у разных типов процессоров, наиболее часто используются два уровня (ядро-пользователь)</a:t>
            </a:r>
          </a:p>
          <a:p>
            <a:pPr marL="0" indent="0">
              <a:buNone/>
            </a:pPr>
            <a:r>
              <a:rPr lang="ru-RU" dirty="0">
                <a:latin typeface="Cambria" panose="02040503050406030204" pitchFamily="18" charset="0"/>
                <a:ea typeface="Cambria" panose="02040503050406030204" pitchFamily="18" charset="0"/>
              </a:rPr>
              <a:t>В </a:t>
            </a:r>
            <a:r>
              <a:rPr lang="ru-RU" b="1" dirty="0">
                <a:latin typeface="Cambria" panose="02040503050406030204" pitchFamily="18" charset="0"/>
                <a:ea typeface="Cambria" panose="02040503050406030204" pitchFamily="18" charset="0"/>
              </a:rPr>
              <a:t>обязанности</a:t>
            </a:r>
            <a:r>
              <a:rPr lang="ru-RU" dirty="0">
                <a:latin typeface="Cambria" panose="02040503050406030204" pitchFamily="18" charset="0"/>
                <a:ea typeface="Cambria" panose="02040503050406030204" pitchFamily="18" charset="0"/>
              </a:rPr>
              <a:t> средств поддержки привилегированного режима входит выполнение </a:t>
            </a:r>
            <a:r>
              <a:rPr lang="ru-RU" b="1" dirty="0">
                <a:latin typeface="Cambria" panose="02040503050406030204" pitchFamily="18" charset="0"/>
                <a:ea typeface="Cambria" panose="02040503050406030204" pitchFamily="18" charset="0"/>
              </a:rPr>
              <a:t>проверки допустимости выполнения </a:t>
            </a:r>
            <a:r>
              <a:rPr lang="ru-RU" dirty="0">
                <a:latin typeface="Cambria" panose="02040503050406030204" pitchFamily="18" charset="0"/>
                <a:ea typeface="Cambria" panose="02040503050406030204" pitchFamily="18" charset="0"/>
              </a:rPr>
              <a:t>активной программой инструкций процессора </a:t>
            </a:r>
            <a:r>
              <a:rPr lang="ru-RU" b="1" dirty="0">
                <a:latin typeface="Cambria" panose="02040503050406030204" pitchFamily="18" charset="0"/>
                <a:ea typeface="Cambria" panose="02040503050406030204" pitchFamily="18" charset="0"/>
              </a:rPr>
              <a:t>при текущем уровне привилегированности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251638097"/>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3200" dirty="0">
                          <a:latin typeface="Cambria" panose="02040503050406030204" pitchFamily="18" charset="0"/>
                          <a:ea typeface="Cambria" panose="02040503050406030204" pitchFamily="18" charset="0"/>
                        </a:rPr>
                        <a:t>Средства поддержки привилегированного режима </a:t>
                      </a:r>
                      <a:endParaRPr lang="LID4096" sz="32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5976642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5244437"/>
          </a:xfrm>
        </p:spPr>
        <p:txBody>
          <a:bodyPr>
            <a:normAutofit/>
          </a:bodyPr>
          <a:lstStyle/>
          <a:p>
            <a:pPr marL="0" indent="0">
              <a:buNone/>
            </a:pPr>
            <a:r>
              <a:rPr lang="ru-RU" b="1" dirty="0">
                <a:latin typeface="Cambria" panose="02040503050406030204" pitchFamily="18" charset="0"/>
                <a:ea typeface="Cambria" panose="02040503050406030204" pitchFamily="18" charset="0"/>
              </a:rPr>
              <a:t>Средства трансляции адресов </a:t>
            </a:r>
            <a:r>
              <a:rPr lang="ru-RU" dirty="0">
                <a:latin typeface="Cambria" panose="02040503050406030204" pitchFamily="18" charset="0"/>
                <a:ea typeface="Cambria" panose="02040503050406030204" pitchFamily="18" charset="0"/>
              </a:rPr>
              <a:t>выполняют операции </a:t>
            </a:r>
            <a:r>
              <a:rPr lang="ru-RU" b="1" dirty="0">
                <a:latin typeface="Cambria" panose="02040503050406030204" pitchFamily="18" charset="0"/>
                <a:ea typeface="Cambria" panose="02040503050406030204" pitchFamily="18" charset="0"/>
              </a:rPr>
              <a:t>преобразования виртуальных адресов</a:t>
            </a:r>
            <a:r>
              <a:rPr lang="ru-RU" dirty="0">
                <a:latin typeface="Cambria" panose="02040503050406030204" pitchFamily="18" charset="0"/>
                <a:ea typeface="Cambria" panose="02040503050406030204" pitchFamily="18" charset="0"/>
              </a:rPr>
              <a:t>, которые содержатся в кодах процесса, </a:t>
            </a:r>
            <a:r>
              <a:rPr lang="ru-RU" b="1" dirty="0">
                <a:latin typeface="Cambria" panose="02040503050406030204" pitchFamily="18" charset="0"/>
                <a:ea typeface="Cambria" panose="02040503050406030204" pitchFamily="18" charset="0"/>
              </a:rPr>
              <a:t>в адреса физической памяти</a:t>
            </a:r>
          </a:p>
          <a:p>
            <a:pPr marL="0" indent="0">
              <a:buNone/>
            </a:pPr>
            <a:r>
              <a:rPr lang="ru-RU" dirty="0">
                <a:latin typeface="Cambria" panose="02040503050406030204" pitchFamily="18" charset="0"/>
                <a:ea typeface="Cambria" panose="02040503050406030204" pitchFamily="18" charset="0"/>
              </a:rPr>
              <a:t>Таблицы, предназначенные при трансляции адресов, обычно имеют большой объем, поэтому для их хранения используются области оперативной памяти, а аппаратура процессора содержит только указатели на эти области</a:t>
            </a:r>
          </a:p>
          <a:p>
            <a:pPr marL="0" indent="0">
              <a:buNone/>
            </a:pPr>
            <a:r>
              <a:rPr lang="ru-RU" dirty="0">
                <a:latin typeface="Cambria" panose="02040503050406030204" pitchFamily="18" charset="0"/>
                <a:ea typeface="Cambria" panose="02040503050406030204" pitchFamily="18" charset="0"/>
              </a:rPr>
              <a:t>Средства трансляции адресов применяют данные указатели для доступа к элементам таблиц и аппаратного выполнения алгоритма преобразования адреса, что значительно ускоряет процедуру трансляции по сравнению с ее чисто программной реализацией</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937232597"/>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Средства трансляции адресов </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79799398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5244437"/>
          </a:xfrm>
        </p:spPr>
        <p:txBody>
          <a:bodyPr>
            <a:normAutofit lnSpcReduction="10000"/>
          </a:bodyPr>
          <a:lstStyle/>
          <a:p>
            <a:pPr marL="0" indent="0">
              <a:buNone/>
            </a:pPr>
            <a:r>
              <a:rPr lang="ru-RU" b="1" dirty="0">
                <a:latin typeface="Cambria" panose="02040503050406030204" pitchFamily="18" charset="0"/>
                <a:ea typeface="Cambria" panose="02040503050406030204" pitchFamily="18" charset="0"/>
              </a:rPr>
              <a:t>Средства переключения процессов</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предназначены</a:t>
            </a:r>
            <a:r>
              <a:rPr lang="ru-RU" dirty="0">
                <a:latin typeface="Cambria" panose="02040503050406030204" pitchFamily="18" charset="0"/>
                <a:ea typeface="Cambria" panose="02040503050406030204" pitchFamily="18" charset="0"/>
              </a:rPr>
              <a:t> для быстрого </a:t>
            </a:r>
            <a:r>
              <a:rPr lang="ru-RU" b="1" dirty="0">
                <a:latin typeface="Cambria" panose="02040503050406030204" pitchFamily="18" charset="0"/>
                <a:ea typeface="Cambria" panose="02040503050406030204" pitchFamily="18" charset="0"/>
              </a:rPr>
              <a:t>сохранения контекста </a:t>
            </a:r>
            <a:r>
              <a:rPr lang="ru-RU" dirty="0">
                <a:latin typeface="Cambria" panose="02040503050406030204" pitchFamily="18" charset="0"/>
                <a:ea typeface="Cambria" panose="02040503050406030204" pitchFamily="18" charset="0"/>
              </a:rPr>
              <a:t>приостанавливаемого процесса и </a:t>
            </a:r>
            <a:r>
              <a:rPr lang="ru-RU" b="1" dirty="0">
                <a:latin typeface="Cambria" panose="02040503050406030204" pitchFamily="18" charset="0"/>
                <a:ea typeface="Cambria" panose="02040503050406030204" pitchFamily="18" charset="0"/>
              </a:rPr>
              <a:t>восстановления контекста </a:t>
            </a:r>
            <a:r>
              <a:rPr lang="ru-RU" dirty="0">
                <a:latin typeface="Cambria" panose="02040503050406030204" pitchFamily="18" charset="0"/>
                <a:ea typeface="Cambria" panose="02040503050406030204" pitchFamily="18" charset="0"/>
              </a:rPr>
              <a:t>процесса, который становится активным</a:t>
            </a:r>
          </a:p>
          <a:p>
            <a:pPr marL="0" indent="0">
              <a:buNone/>
            </a:pPr>
            <a:r>
              <a:rPr lang="ru-RU" dirty="0">
                <a:latin typeface="Cambria" panose="02040503050406030204" pitchFamily="18" charset="0"/>
                <a:ea typeface="Cambria" panose="02040503050406030204" pitchFamily="18" charset="0"/>
              </a:rPr>
              <a:t>Для хранения контекстов приостановленных процессов обычно используются области оперативной памяти, которые поддерживаются указателями процессора</a:t>
            </a:r>
          </a:p>
          <a:p>
            <a:pPr marL="0" indent="0">
              <a:buNone/>
            </a:pPr>
            <a:r>
              <a:rPr lang="ru-RU" dirty="0">
                <a:latin typeface="Cambria" panose="02040503050406030204" pitchFamily="18" charset="0"/>
                <a:ea typeface="Cambria" panose="02040503050406030204" pitchFamily="18" charset="0"/>
              </a:rPr>
              <a:t>Переключение контекста выполняется по определенным командам процессора, например, по команде перехода на новую задачу</a:t>
            </a:r>
          </a:p>
          <a:p>
            <a:pPr marL="0" indent="0">
              <a:buNone/>
            </a:pPr>
            <a:r>
              <a:rPr lang="ru-RU" dirty="0">
                <a:latin typeface="Cambria" panose="02040503050406030204" pitchFamily="18" charset="0"/>
                <a:ea typeface="Cambria" panose="02040503050406030204" pitchFamily="18" charset="0"/>
              </a:rPr>
              <a:t>Такая команда вызывает автоматическую загрузку данных из сохраненного контекста в регистры процессора, после чего процесс продолжается с прерванного ранее места</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4288801205"/>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Средства переключения процессов </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28433722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5244437"/>
          </a:xfrm>
        </p:spPr>
        <p:txBody>
          <a:bodyPr>
            <a:normAutofit fontScale="92500" lnSpcReduction="10000"/>
          </a:bodyPr>
          <a:lstStyle/>
          <a:p>
            <a:pPr marL="0" indent="0">
              <a:buNone/>
            </a:pPr>
            <a:r>
              <a:rPr lang="ru-RU" b="1" dirty="0">
                <a:latin typeface="Cambria" panose="02040503050406030204" pitchFamily="18" charset="0"/>
                <a:ea typeface="Cambria" panose="02040503050406030204" pitchFamily="18" charset="0"/>
              </a:rPr>
              <a:t>Система прерываний </a:t>
            </a:r>
            <a:r>
              <a:rPr lang="ru-RU" dirty="0">
                <a:latin typeface="Cambria" panose="02040503050406030204" pitchFamily="18" charset="0"/>
                <a:ea typeface="Cambria" panose="02040503050406030204" pitchFamily="18" charset="0"/>
              </a:rPr>
              <a:t>позволяет компьютеру реагировать на внешние события, синхронизировать выполнение процессов и работу устройств ввода-вывода, быстро переходить с одной программы на другую</a:t>
            </a:r>
          </a:p>
          <a:p>
            <a:pPr marL="0" indent="0">
              <a:buNone/>
            </a:pPr>
            <a:r>
              <a:rPr lang="ru-RU" dirty="0">
                <a:latin typeface="Cambria" panose="02040503050406030204" pitchFamily="18" charset="0"/>
                <a:ea typeface="Cambria" panose="02040503050406030204" pitchFamily="18" charset="0"/>
              </a:rPr>
              <a:t>Механизм прерываний нужен для того, чтобы оповестить процессор о возникновении в вычислительной системе некоторого непредсказуемого события или события, которое не синхронизировано с циклом работы процессора</a:t>
            </a:r>
          </a:p>
          <a:p>
            <a:pPr marL="0" indent="0">
              <a:buNone/>
            </a:pPr>
            <a:r>
              <a:rPr lang="ru-RU" dirty="0">
                <a:latin typeface="Cambria" panose="02040503050406030204" pitchFamily="18" charset="0"/>
                <a:ea typeface="Cambria" panose="02040503050406030204" pitchFamily="18" charset="0"/>
              </a:rPr>
              <a:t>Прерывания играют важнейшую роль в работе любой операционной системы, являясь ее «движущей силой»</a:t>
            </a:r>
          </a:p>
          <a:p>
            <a:pPr marL="0" indent="0">
              <a:buNone/>
            </a:pPr>
            <a:r>
              <a:rPr lang="ru-RU" dirty="0">
                <a:latin typeface="Cambria" panose="02040503050406030204" pitchFamily="18" charset="0"/>
                <a:ea typeface="Cambria" panose="02040503050406030204" pitchFamily="18" charset="0"/>
              </a:rPr>
              <a:t>Действительно, большая часть действий ОС инициируется прерываниями различного типа. Даже системные вызовы от приложений выполняются на многих аппаратных платформах, с помощью специальной инструкции прерывания (</a:t>
            </a:r>
            <a:r>
              <a:rPr lang="en-US" dirty="0">
                <a:latin typeface="Cambria" panose="02040503050406030204" pitchFamily="18" charset="0"/>
                <a:ea typeface="Cambria" panose="02040503050406030204" pitchFamily="18" charset="0"/>
              </a:rPr>
              <a:t>int)</a:t>
            </a:r>
            <a:r>
              <a:rPr lang="ru-RU" dirty="0">
                <a:latin typeface="Cambria" panose="02040503050406030204" pitchFamily="18" charset="0"/>
                <a:ea typeface="Cambria" panose="02040503050406030204" pitchFamily="18" charset="0"/>
              </a:rPr>
              <a:t>, вызывающей переход к выполнению соответствующих процедур ядра</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496978454"/>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Система прерываний </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4640517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5244437"/>
          </a:xfrm>
        </p:spPr>
        <p:txBody>
          <a:bodyPr>
            <a:normAutofit fontScale="92500" lnSpcReduction="20000"/>
          </a:bodyPr>
          <a:lstStyle/>
          <a:p>
            <a:pPr marL="0" indent="0">
              <a:buNone/>
            </a:pPr>
            <a:r>
              <a:rPr lang="ru-RU" b="1" dirty="0">
                <a:latin typeface="Cambria" panose="02040503050406030204" pitchFamily="18" charset="0"/>
                <a:ea typeface="Cambria" panose="02040503050406030204" pitchFamily="18" charset="0"/>
              </a:rPr>
              <a:t>Системный таймер, </a:t>
            </a:r>
            <a:r>
              <a:rPr lang="ru-RU" dirty="0">
                <a:latin typeface="Cambria" panose="02040503050406030204" pitchFamily="18" charset="0"/>
                <a:ea typeface="Cambria" panose="02040503050406030204" pitchFamily="18" charset="0"/>
              </a:rPr>
              <a:t>часто реализуемый в виде быстродействующего регистра-счетчика, необходим операционной системе для выдержки интервалов времени. Для этого в регистр таймера программно загружается значение требуемого интервала в условных единицах, из которого затем автоматически с определенной частотой начинает вычитаться по единице</a:t>
            </a:r>
          </a:p>
          <a:p>
            <a:pPr marL="0" indent="0">
              <a:buNone/>
            </a:pPr>
            <a:r>
              <a:rPr lang="ru-RU" dirty="0">
                <a:latin typeface="Cambria" panose="02040503050406030204" pitchFamily="18" charset="0"/>
                <a:ea typeface="Cambria" panose="02040503050406030204" pitchFamily="18" charset="0"/>
              </a:rPr>
              <a:t>Частота «тиков» таймера, как правило, тесно связана с частотой тактового генератора процессора.  При достижении нулевого значения счетчика таймер инициирует прерывание, которое обрабатывается процедурой операционной системы</a:t>
            </a:r>
          </a:p>
          <a:p>
            <a:pPr marL="0" indent="0">
              <a:buNone/>
            </a:pPr>
            <a:r>
              <a:rPr lang="ru-RU" dirty="0">
                <a:latin typeface="Cambria" panose="02040503050406030204" pitchFamily="18" charset="0"/>
                <a:ea typeface="Cambria" panose="02040503050406030204" pitchFamily="18" charset="0"/>
              </a:rPr>
              <a:t>Прерывания от системного таймера используются ОС в первую очередь для слежения за тем, как отдельные процессы расходуют время процессора. Например, в системе разделения времени при обработке очередного прерывания от таймера планировщик процессов может принудительно передать управление другому процессу, если данный процесс исчерпал выделенный ему квант времени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504666727"/>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Системный таймер</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40516395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5244437"/>
          </a:xfrm>
        </p:spPr>
        <p:txBody>
          <a:bodyPr>
            <a:normAutofit/>
          </a:bodyPr>
          <a:lstStyle/>
          <a:p>
            <a:pPr marL="0" indent="0">
              <a:buNone/>
            </a:pPr>
            <a:r>
              <a:rPr lang="ru-RU" b="1" dirty="0">
                <a:latin typeface="Cambria" panose="02040503050406030204" pitchFamily="18" charset="0"/>
                <a:ea typeface="Cambria" panose="02040503050406030204" pitchFamily="18" charset="0"/>
              </a:rPr>
              <a:t>Средства защиты областей памяти </a:t>
            </a:r>
            <a:r>
              <a:rPr lang="ru-RU" dirty="0">
                <a:latin typeface="Cambria" panose="02040503050406030204" pitchFamily="18" charset="0"/>
                <a:ea typeface="Cambria" panose="02040503050406030204" pitchFamily="18" charset="0"/>
              </a:rPr>
              <a:t>обеспечивают на аппаратном уровне проверку возможности программного кода осуществлять с данными определенной области памяти такие операции, как чтение, запись или выполнение (при передачах управления)</a:t>
            </a:r>
          </a:p>
          <a:p>
            <a:pPr marL="0" indent="0">
              <a:buNone/>
            </a:pPr>
            <a:r>
              <a:rPr lang="ru-RU" dirty="0">
                <a:latin typeface="Cambria" panose="02040503050406030204" pitchFamily="18" charset="0"/>
                <a:ea typeface="Cambria" panose="02040503050406030204" pitchFamily="18" charset="0"/>
              </a:rPr>
              <a:t>Если аппаратура компьютера поддерживает механизм трансляции адресов, то средства защиты областей памяти встраиваются в этот механизм</a:t>
            </a:r>
          </a:p>
          <a:p>
            <a:pPr marL="0" indent="0">
              <a:buNone/>
            </a:pPr>
            <a:r>
              <a:rPr lang="ru-RU" dirty="0">
                <a:latin typeface="Cambria" panose="02040503050406030204" pitchFamily="18" charset="0"/>
                <a:ea typeface="Cambria" panose="02040503050406030204" pitchFamily="18" charset="0"/>
              </a:rPr>
              <a:t>Функции аппаратуры по защите памяти обычно состоят в сравнении уровней привилегий текущего кода процессора и сегмента памяти, к которому производится обращение</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105092047"/>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Средства защиты областей памяти </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33616852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5244437"/>
          </a:xfrm>
        </p:spPr>
        <p:txBody>
          <a:bodyPr>
            <a:normAutofit fontScale="92500" lnSpcReduction="10000"/>
          </a:bodyPr>
          <a:lstStyle/>
          <a:p>
            <a:pPr marL="0" indent="0">
              <a:buNone/>
            </a:pPr>
            <a:r>
              <a:rPr lang="ru-RU" dirty="0">
                <a:latin typeface="Cambria" panose="02040503050406030204" pitchFamily="18" charset="0"/>
                <a:ea typeface="Cambria" panose="02040503050406030204" pitchFamily="18" charset="0"/>
              </a:rPr>
              <a:t>Стоит подумать над следующим фактом: одна и та же операционная система не может без каких-либо изменений устанавливаться на компьютерах, отличающихся типом процессора и/или способом</a:t>
            </a:r>
            <a:r>
              <a:rPr lang="en-US" dirty="0">
                <a:latin typeface="Cambria" panose="02040503050406030204" pitchFamily="18" charset="0"/>
                <a:ea typeface="Cambria" panose="02040503050406030204" pitchFamily="18" charset="0"/>
              </a:rPr>
              <a:t> </a:t>
            </a:r>
            <a:r>
              <a:rPr lang="ru-RU" dirty="0">
                <a:latin typeface="Cambria" panose="02040503050406030204" pitchFamily="18" charset="0"/>
                <a:ea typeface="Cambria" panose="02040503050406030204" pitchFamily="18" charset="0"/>
              </a:rPr>
              <a:t>организации всей аппаратуры</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В модулях ядра ОС не могут не отразиться такие особенности аппаратной платформы, как количество типов прерываний и формат таблицы ссылок на процедуры обработки прерываний, состав регистров общего назначения и системных регистров, состояние которых нужно сохранять в контексте процесса, особенности подключения внешних устройств и многие другие</a:t>
            </a:r>
          </a:p>
          <a:p>
            <a:pPr marL="0" indent="0">
              <a:buNone/>
            </a:pPr>
            <a:r>
              <a:rPr lang="ru-RU" dirty="0">
                <a:latin typeface="Cambria" panose="02040503050406030204" pitchFamily="18" charset="0"/>
                <a:ea typeface="Cambria" panose="02040503050406030204" pitchFamily="18" charset="0"/>
              </a:rPr>
              <a:t>Однако опыт разработки операционных систем показывает: ядро можно спроектировать таким образом, чтобы только часть модулей были </a:t>
            </a:r>
            <a:r>
              <a:rPr lang="ru-RU" b="1" dirty="0">
                <a:latin typeface="Cambria" panose="02040503050406030204" pitchFamily="18" charset="0"/>
                <a:ea typeface="Cambria" panose="02040503050406030204" pitchFamily="18" charset="0"/>
              </a:rPr>
              <a:t>машинно-зависимыми</a:t>
            </a:r>
            <a:r>
              <a:rPr lang="ru-RU" dirty="0">
                <a:latin typeface="Cambria" panose="02040503050406030204" pitchFamily="18" charset="0"/>
                <a:ea typeface="Cambria" panose="02040503050406030204" pitchFamily="18" charset="0"/>
              </a:rPr>
              <a:t>, а остальные не зависели от особенностей аппаратной платформы</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580703930"/>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Машинно-зависимые компоненты ОС</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21312987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5244437"/>
          </a:xfrm>
        </p:spPr>
        <p:txBody>
          <a:bodyPr>
            <a:normAutofit/>
          </a:bodyPr>
          <a:lstStyle/>
          <a:p>
            <a:pPr marL="0" indent="0">
              <a:buNone/>
            </a:pPr>
            <a:r>
              <a:rPr lang="ru-RU" dirty="0">
                <a:latin typeface="Cambria" panose="02040503050406030204" pitchFamily="18" charset="0"/>
                <a:ea typeface="Cambria" panose="02040503050406030204" pitchFamily="18" charset="0"/>
              </a:rPr>
              <a:t>Собственно, </a:t>
            </a:r>
            <a:r>
              <a:rPr lang="ru-RU" b="1" dirty="0">
                <a:latin typeface="Cambria" panose="02040503050406030204" pitchFamily="18" charset="0"/>
                <a:ea typeface="Cambria" panose="02040503050406030204" pitchFamily="18" charset="0"/>
              </a:rPr>
              <a:t>Машинно-зависимые компоненты</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операционной системы </a:t>
            </a:r>
            <a:r>
              <a:rPr lang="ru-RU" dirty="0">
                <a:latin typeface="Cambria" panose="02040503050406030204" pitchFamily="18" charset="0"/>
                <a:ea typeface="Cambria" panose="02040503050406030204" pitchFamily="18" charset="0"/>
              </a:rPr>
              <a:t>– это программные модули, в которых отражается специфика аппаратной платформы компьютера. За счет этого слоя операционной системы происходит полное экранирование вышележащих слоев ядра от особенностей аппаратной реализации, тем самым позволяя разрабатывать вышележащие слои на основе машинно-независимых модулей</a:t>
            </a:r>
          </a:p>
          <a:p>
            <a:pPr marL="0" indent="0">
              <a:buNone/>
            </a:pPr>
            <a:r>
              <a:rPr lang="ru-RU" dirty="0">
                <a:latin typeface="Cambria" panose="02040503050406030204" pitchFamily="18" charset="0"/>
                <a:ea typeface="Cambria" panose="02040503050406030204" pitchFamily="18" charset="0"/>
              </a:rPr>
              <a:t>Для уменьшения количества машинно-зависимых модулей производители операционных систем ограничивают распространение своей операционной системы только несколькими типами процессоров и созданными на их базе аппаратными платформами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Машинно-зависимые компоненты ОС</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183858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lnSpcReduction="10000"/>
          </a:bodyPr>
          <a:lstStyle/>
          <a:p>
            <a:pPr marL="0" indent="0">
              <a:buNone/>
            </a:pPr>
            <a:r>
              <a:rPr lang="ru-RU" dirty="0">
                <a:latin typeface="Cambria" panose="02040503050406030204" pitchFamily="18" charset="0"/>
                <a:ea typeface="Cambria" panose="02040503050406030204" pitchFamily="18" charset="0"/>
              </a:rPr>
              <a:t>Если же говорить об обратном процессе, то освобождение ресурса происходит следующим образом:</a:t>
            </a:r>
          </a:p>
          <a:p>
            <a:pPr marL="514350" indent="-514350">
              <a:buFont typeface="+mj-lt"/>
              <a:buAutoNum type="arabicPeriod"/>
            </a:pPr>
            <a:r>
              <a:rPr lang="ru-RU" dirty="0">
                <a:latin typeface="Cambria" panose="02040503050406030204" pitchFamily="18" charset="0"/>
                <a:ea typeface="Cambria" panose="02040503050406030204" pitchFamily="18" charset="0"/>
              </a:rPr>
              <a:t>Задача сообщает супервизору об освобождении ресурса (либо ОС забирает ресурс после выполнения системной задачи)</a:t>
            </a:r>
          </a:p>
          <a:p>
            <a:pPr marL="514350" indent="-514350">
              <a:buFont typeface="+mj-lt"/>
              <a:buAutoNum type="arabicPeriod"/>
            </a:pPr>
            <a:r>
              <a:rPr lang="ru-RU" dirty="0">
                <a:latin typeface="Cambria" panose="02040503050406030204" pitchFamily="18" charset="0"/>
                <a:ea typeface="Cambria" panose="02040503050406030204" pitchFamily="18" charset="0"/>
              </a:rPr>
              <a:t>Супервизор освобождает ресурс и проверяет очередь к освободившемуся ресурсу</a:t>
            </a:r>
          </a:p>
          <a:p>
            <a:pPr marL="514350" indent="-514350">
              <a:buFont typeface="+mj-lt"/>
              <a:buAutoNum type="arabicPeriod"/>
            </a:pPr>
            <a:r>
              <a:rPr lang="ru-RU" dirty="0">
                <a:latin typeface="Cambria" panose="02040503050406030204" pitchFamily="18" charset="0"/>
                <a:ea typeface="Cambria" panose="02040503050406030204" pitchFamily="18" charset="0"/>
              </a:rPr>
              <a:t>При наличии очереди в соответствии с принятой дисциплиной обслуживания и в зависимости от приоритета заявки он выводит из состояния ожидания ждущую ресурс задачу и переводит ее в состояние готовности к выполнению</a:t>
            </a:r>
          </a:p>
          <a:p>
            <a:pPr marL="0" indent="0">
              <a:buNone/>
            </a:pPr>
            <a:r>
              <a:rPr lang="ru-RU" dirty="0">
                <a:latin typeface="Cambria" panose="02040503050406030204" pitchFamily="18" charset="0"/>
                <a:ea typeface="Cambria" panose="02040503050406030204" pitchFamily="18" charset="0"/>
              </a:rPr>
              <a:t>Распределением ресурсов между задачами (процессами) пользователей и системными процессами занимается </a:t>
            </a:r>
            <a:r>
              <a:rPr lang="ru-RU" b="1" dirty="0">
                <a:latin typeface="Cambria" panose="02040503050406030204" pitchFamily="18" charset="0"/>
                <a:ea typeface="Cambria" panose="02040503050406030204" pitchFamily="18" charset="0"/>
              </a:rPr>
              <a:t>ядро операционной системы</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050617125"/>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Схема освобождения ресурсов</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83136710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5244437"/>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Для компьютеров на основе х86 процессоров разработка экранирующего машинно-зависимого слоя ОС несколько упрощается за счет встроенной в постоянную память компьютера базовой системы ввода-вывода – </a:t>
            </a:r>
            <a:r>
              <a:rPr lang="ru-RU" b="1" dirty="0">
                <a:latin typeface="Cambria" panose="02040503050406030204" pitchFamily="18" charset="0"/>
                <a:ea typeface="Cambria" panose="02040503050406030204" pitchFamily="18" charset="0"/>
              </a:rPr>
              <a:t>BIOS или его аналога </a:t>
            </a:r>
            <a:r>
              <a:rPr lang="en-US" b="1" dirty="0">
                <a:latin typeface="Cambria" panose="02040503050406030204" pitchFamily="18" charset="0"/>
                <a:ea typeface="Cambria" panose="02040503050406030204" pitchFamily="18" charset="0"/>
              </a:rPr>
              <a:t>UEFI</a:t>
            </a:r>
            <a:endParaRPr lang="ru-RU"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BIOS/</a:t>
            </a:r>
            <a:r>
              <a:rPr lang="en-US" dirty="0">
                <a:latin typeface="Cambria" panose="02040503050406030204" pitchFamily="18" charset="0"/>
                <a:ea typeface="Cambria" panose="02040503050406030204" pitchFamily="18" charset="0"/>
              </a:rPr>
              <a:t>UEFI</a:t>
            </a:r>
            <a:r>
              <a:rPr lang="ru-RU" dirty="0">
                <a:latin typeface="Cambria" panose="02040503050406030204" pitchFamily="18" charset="0"/>
                <a:ea typeface="Cambria" panose="02040503050406030204" pitchFamily="18" charset="0"/>
              </a:rPr>
              <a:t> содержит драйверы для всех устройств, входящих в базовую конфигурацию компьютера: жестких и гибких дисков, клавиатуры, дисплея и т. д.</a:t>
            </a:r>
          </a:p>
          <a:p>
            <a:pPr marL="0" indent="0">
              <a:buNone/>
            </a:pPr>
            <a:r>
              <a:rPr lang="ru-RU" dirty="0">
                <a:latin typeface="Cambria" panose="02040503050406030204" pitchFamily="18" charset="0"/>
                <a:ea typeface="Cambria" panose="02040503050406030204" pitchFamily="18" charset="0"/>
              </a:rPr>
              <a:t>Современные версии Windows используют </a:t>
            </a:r>
            <a:r>
              <a:rPr lang="ru-RU" b="1" dirty="0">
                <a:latin typeface="Cambria" panose="02040503050406030204" pitchFamily="18" charset="0"/>
                <a:ea typeface="Cambria" panose="02040503050406030204" pitchFamily="18" charset="0"/>
              </a:rPr>
              <a:t>HAL</a:t>
            </a:r>
            <a:r>
              <a:rPr lang="ru-RU" dirty="0">
                <a:latin typeface="Cambria" panose="02040503050406030204" pitchFamily="18" charset="0"/>
                <a:ea typeface="Cambria" panose="02040503050406030204" pitchFamily="18" charset="0"/>
              </a:rPr>
              <a:t> (</a:t>
            </a:r>
            <a:r>
              <a:rPr lang="ru-RU" b="1" dirty="0" err="1">
                <a:latin typeface="Cambria" panose="02040503050406030204" pitchFamily="18" charset="0"/>
                <a:ea typeface="Cambria" panose="02040503050406030204" pitchFamily="18" charset="0"/>
              </a:rPr>
              <a:t>Hardware</a:t>
            </a:r>
            <a:r>
              <a:rPr lang="ru-RU" dirty="0">
                <a:latin typeface="Cambria" panose="02040503050406030204" pitchFamily="18" charset="0"/>
                <a:ea typeface="Cambria" panose="02040503050406030204" pitchFamily="18" charset="0"/>
              </a:rPr>
              <a:t> </a:t>
            </a:r>
            <a:r>
              <a:rPr lang="ru-RU" b="1" dirty="0" err="1">
                <a:latin typeface="Cambria" panose="02040503050406030204" pitchFamily="18" charset="0"/>
                <a:ea typeface="Cambria" panose="02040503050406030204" pitchFamily="18" charset="0"/>
              </a:rPr>
              <a:t>Abstraction</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Layer</a:t>
            </a:r>
            <a:r>
              <a:rPr lang="ru-RU" dirty="0">
                <a:latin typeface="Cambria" panose="02040503050406030204" pitchFamily="18" charset="0"/>
                <a:ea typeface="Cambria" panose="02040503050406030204" pitchFamily="18" charset="0"/>
              </a:rPr>
              <a:t>) </a:t>
            </a:r>
            <a:r>
              <a:rPr lang="en-US" dirty="0">
                <a:latin typeface="Cambria" panose="02040503050406030204" pitchFamily="18" charset="0"/>
                <a:ea typeface="Cambria" panose="02040503050406030204" pitchFamily="18" charset="0"/>
              </a:rPr>
              <a:t>–</a:t>
            </a:r>
            <a:r>
              <a:rPr lang="ru-RU" dirty="0">
                <a:latin typeface="Cambria" panose="02040503050406030204" pitchFamily="18" charset="0"/>
                <a:ea typeface="Cambria" panose="02040503050406030204" pitchFamily="18" charset="0"/>
              </a:rPr>
              <a:t> слой абстрагирования, реализованный в программном обеспечении, находящийся между физическим уровнем аппаратного обеспечения и программным обеспечением, запускаемом на этом компьютере</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573197044"/>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000" dirty="0">
                          <a:latin typeface="Cambria" panose="02040503050406030204" pitchFamily="18" charset="0"/>
                          <a:ea typeface="Cambria" panose="02040503050406030204" pitchFamily="18" charset="0"/>
                        </a:rPr>
                        <a:t>Примеры реализации для </a:t>
                      </a:r>
                      <a:r>
                        <a:rPr lang="en-US" sz="4000" dirty="0">
                          <a:latin typeface="Cambria" panose="02040503050406030204" pitchFamily="18" charset="0"/>
                          <a:ea typeface="Cambria" panose="02040503050406030204" pitchFamily="18" charset="0"/>
                        </a:rPr>
                        <a:t>x86-</a:t>
                      </a:r>
                      <a:r>
                        <a:rPr lang="ru-RU" sz="4000" dirty="0">
                          <a:latin typeface="Cambria" panose="02040503050406030204" pitchFamily="18" charset="0"/>
                          <a:ea typeface="Cambria" panose="02040503050406030204" pitchFamily="18" charset="0"/>
                        </a:rPr>
                        <a:t>компьютеров</a:t>
                      </a:r>
                      <a:endParaRPr lang="LID4096" sz="40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12406616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4108704" cy="4998183"/>
          </a:xfrm>
        </p:spPr>
        <p:txBody>
          <a:bodyPr>
            <a:normAutofit lnSpcReduction="10000"/>
          </a:bodyPr>
          <a:lstStyle/>
          <a:p>
            <a:pPr marL="0" indent="0">
              <a:buNone/>
            </a:pPr>
            <a:r>
              <a:rPr lang="ru-RU" sz="2400" b="1" dirty="0">
                <a:latin typeface="Cambria" panose="02040503050406030204" pitchFamily="18" charset="0"/>
                <a:ea typeface="Cambria" panose="02040503050406030204" pitchFamily="18" charset="0"/>
              </a:rPr>
              <a:t>BIOS</a:t>
            </a:r>
            <a:r>
              <a:rPr lang="ru-RU" sz="2400" dirty="0">
                <a:latin typeface="Cambria" panose="02040503050406030204" pitchFamily="18" charset="0"/>
                <a:ea typeface="Cambria" panose="02040503050406030204" pitchFamily="18" charset="0"/>
              </a:rPr>
              <a:t> (базовая система ввода-вывода) </a:t>
            </a:r>
            <a:r>
              <a:rPr lang="en-US" sz="2400" dirty="0">
                <a:latin typeface="Cambria" panose="02040503050406030204" pitchFamily="18" charset="0"/>
                <a:ea typeface="Cambria" panose="02040503050406030204" pitchFamily="18" charset="0"/>
              </a:rPr>
              <a:t>–</a:t>
            </a:r>
            <a:r>
              <a:rPr lang="ru-RU" sz="2400" dirty="0">
                <a:latin typeface="Cambria" panose="02040503050406030204" pitchFamily="18" charset="0"/>
                <a:ea typeface="Cambria" panose="02040503050406030204" pitchFamily="18" charset="0"/>
              </a:rPr>
              <a:t> это</a:t>
            </a:r>
            <a:r>
              <a:rPr lang="en-US" sz="2400" dirty="0">
                <a:latin typeface="Cambria" panose="02040503050406030204" pitchFamily="18" charset="0"/>
                <a:ea typeface="Cambria" panose="02040503050406030204" pitchFamily="18" charset="0"/>
              </a:rPr>
              <a:t> </a:t>
            </a:r>
            <a:r>
              <a:rPr lang="ru-RU" sz="2400" dirty="0">
                <a:latin typeface="Cambria" panose="02040503050406030204" pitchFamily="18" charset="0"/>
                <a:ea typeface="Cambria" panose="02040503050406030204" pitchFamily="18" charset="0"/>
              </a:rPr>
              <a:t>программа низкого уровня, хранящаяся на чипе EEPROM материнской платы вашего компьютера. BIOS загружается при включении компьютера и отвечает за пробуждение его аппаратных компонентов, убеждается в том, что они правильно работают, а потом запускает программу-загрузчик, запускающую операционную систему</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685137475"/>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en-US" sz="4400" dirty="0">
                          <a:latin typeface="Cambria" panose="02040503050406030204" pitchFamily="18" charset="0"/>
                          <a:ea typeface="Cambria" panose="02040503050406030204" pitchFamily="18" charset="0"/>
                        </a:rPr>
                        <a:t>BIOS (Basic Input-Output system)</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2" name="Рисунок 3">
            <a:extLst>
              <a:ext uri="{FF2B5EF4-FFF2-40B4-BE49-F238E27FC236}">
                <a16:creationId xmlns:a16="http://schemas.microsoft.com/office/drawing/2014/main" id="{7B4125C8-1E3E-AF7C-E5FD-6EED32EE7C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07450" y="2317818"/>
            <a:ext cx="5746350" cy="3598182"/>
          </a:xfrm>
          <a:prstGeom prst="rect">
            <a:avLst/>
          </a:prstGeom>
        </p:spPr>
      </p:pic>
    </p:spTree>
    <p:extLst>
      <p:ext uri="{BB962C8B-B14F-4D97-AF65-F5344CB8AC3E}">
        <p14:creationId xmlns:p14="http://schemas.microsoft.com/office/powerpoint/2010/main" val="30493791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lnSpcReduction="10000"/>
          </a:bodyPr>
          <a:lstStyle/>
          <a:p>
            <a:pPr marL="0" indent="0">
              <a:buNone/>
            </a:pPr>
            <a:r>
              <a:rPr lang="ru-RU" dirty="0">
                <a:latin typeface="Cambria" panose="02040503050406030204" pitchFamily="18" charset="0"/>
                <a:ea typeface="Cambria" panose="02040503050406030204" pitchFamily="18" charset="0"/>
              </a:rPr>
              <a:t>Он может загружаться только с жёстких дисков объёмом не более 2,1 Тб. Это ограничение BIOS MBR</a:t>
            </a:r>
          </a:p>
          <a:p>
            <a:pPr marL="0" indent="0">
              <a:buNone/>
            </a:pPr>
            <a:r>
              <a:rPr lang="ru-RU" dirty="0">
                <a:latin typeface="Cambria" panose="02040503050406030204" pitchFamily="18" charset="0"/>
                <a:ea typeface="Cambria" panose="02040503050406030204" pitchFamily="18" charset="0"/>
              </a:rPr>
              <a:t>BIOS должен работать в 16-битном режиме процессора и ему доступен всего 1 Мб памяти</a:t>
            </a:r>
          </a:p>
          <a:p>
            <a:pPr marL="0" indent="0">
              <a:buNone/>
            </a:pPr>
            <a:r>
              <a:rPr lang="ru-RU" dirty="0">
                <a:latin typeface="Cambria" panose="02040503050406030204" pitchFamily="18" charset="0"/>
                <a:ea typeface="Cambria" panose="02040503050406030204" pitchFamily="18" charset="0"/>
              </a:rPr>
              <a:t>У него проблемы с одновременной инициализацией нескольких устройств, что ведёт к замедлению процесса загрузки, во время которого инициализируются все аппаратные интерфейсы и устройства</a:t>
            </a:r>
            <a:endParaRPr lang="en-US" dirty="0">
              <a:latin typeface="Cambria" panose="02040503050406030204" pitchFamily="18" charset="0"/>
              <a:ea typeface="Cambria" panose="02040503050406030204" pitchFamily="18" charset="0"/>
            </a:endParaRPr>
          </a:p>
          <a:p>
            <a:pPr marL="0" indent="0">
              <a:buNone/>
            </a:pPr>
            <a:r>
              <a:rPr lang="ru-RU" dirty="0">
                <a:latin typeface="Cambria" panose="02040503050406030204" pitchFamily="18" charset="0"/>
                <a:ea typeface="Cambria" panose="02040503050406030204" pitchFamily="18" charset="0"/>
              </a:rPr>
              <a:t>Именно поэтому в 2007 году произошло то, что произошло, а именно была согласована новая спецификация </a:t>
            </a:r>
            <a:r>
              <a:rPr lang="en-US" b="1" dirty="0">
                <a:latin typeface="Cambria" panose="02040503050406030204" pitchFamily="18" charset="0"/>
                <a:ea typeface="Cambria" panose="02040503050406030204" pitchFamily="18" charset="0"/>
              </a:rPr>
              <a:t>Unified Extensible Firmware Interface</a:t>
            </a:r>
            <a:r>
              <a:rPr lang="en-US" dirty="0">
                <a:latin typeface="Cambria" panose="02040503050406030204" pitchFamily="18" charset="0"/>
                <a:ea typeface="Cambria" panose="02040503050406030204" pitchFamily="18" charset="0"/>
              </a:rPr>
              <a:t> (UEFI), </a:t>
            </a:r>
            <a:r>
              <a:rPr lang="ru-RU" dirty="0">
                <a:latin typeface="Cambria" panose="02040503050406030204" pitchFamily="18" charset="0"/>
                <a:ea typeface="Cambria" panose="02040503050406030204" pitchFamily="18" charset="0"/>
              </a:rPr>
              <a:t>унифицированный интерфейс расширяемой прошивки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4280030593"/>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Недостатки </a:t>
                      </a:r>
                      <a:r>
                        <a:rPr lang="en-US" sz="4400" dirty="0">
                          <a:latin typeface="Cambria" panose="02040503050406030204" pitchFamily="18" charset="0"/>
                          <a:ea typeface="Cambria" panose="02040503050406030204" pitchFamily="18" charset="0"/>
                        </a:rPr>
                        <a:t>BIOS</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28990137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29056" y="1576987"/>
            <a:ext cx="4026408" cy="4998183"/>
          </a:xfrm>
        </p:spPr>
        <p:txBody>
          <a:bodyPr>
            <a:normAutofit fontScale="92500" lnSpcReduction="20000"/>
          </a:bodyPr>
          <a:lstStyle/>
          <a:p>
            <a:pPr marL="0" indent="0">
              <a:buNone/>
            </a:pPr>
            <a:r>
              <a:rPr lang="ru-RU" sz="2400" b="1" dirty="0">
                <a:latin typeface="Cambria" panose="02040503050406030204" pitchFamily="18" charset="0"/>
                <a:ea typeface="Cambria" panose="02040503050406030204" pitchFamily="18" charset="0"/>
              </a:rPr>
              <a:t>UEFI – </a:t>
            </a:r>
            <a:r>
              <a:rPr lang="ru-RU" sz="2400" dirty="0">
                <a:latin typeface="Cambria" panose="02040503050406030204" pitchFamily="18" charset="0"/>
                <a:ea typeface="Cambria" panose="02040503050406030204" pitchFamily="18" charset="0"/>
              </a:rPr>
              <a:t>это небольшая операционная система, работающая над прошивкой PC, поэтому она способна на гораздо большее, чем BIOS. Её можно хранить в флэш-памяти на материнской плате или загружать с жёсткого диска или с сети</a:t>
            </a:r>
          </a:p>
          <a:p>
            <a:pPr marL="0" indent="0">
              <a:buNone/>
            </a:pPr>
            <a:r>
              <a:rPr lang="ru-RU" sz="2400" dirty="0">
                <a:latin typeface="Cambria" panose="02040503050406030204" pitchFamily="18" charset="0"/>
                <a:ea typeface="Cambria" panose="02040503050406030204" pitchFamily="18" charset="0"/>
              </a:rPr>
              <a:t>Он хранит все данные об инициализации и запуске в файле .</a:t>
            </a:r>
            <a:r>
              <a:rPr lang="ru-RU" sz="2400" dirty="0" err="1">
                <a:latin typeface="Cambria" panose="02040503050406030204" pitchFamily="18" charset="0"/>
                <a:ea typeface="Cambria" panose="02040503050406030204" pitchFamily="18" charset="0"/>
              </a:rPr>
              <a:t>efi</a:t>
            </a:r>
            <a:r>
              <a:rPr lang="ru-RU" sz="2400" dirty="0">
                <a:latin typeface="Cambria" panose="02040503050406030204" pitchFamily="18" charset="0"/>
                <a:ea typeface="Cambria" panose="02040503050406030204" pitchFamily="18" charset="0"/>
              </a:rPr>
              <a:t>, а не в прошивке </a:t>
            </a:r>
          </a:p>
          <a:p>
            <a:pPr marL="0" indent="0">
              <a:buNone/>
            </a:pPr>
            <a:r>
              <a:rPr lang="ru-RU" sz="2400" dirty="0">
                <a:latin typeface="Cambria" panose="02040503050406030204" pitchFamily="18" charset="0"/>
                <a:ea typeface="Cambria" panose="02040503050406030204" pitchFamily="18" charset="0"/>
              </a:rPr>
              <a:t>Этот файл .</a:t>
            </a:r>
            <a:r>
              <a:rPr lang="ru-RU" sz="2400" dirty="0" err="1">
                <a:latin typeface="Cambria" panose="02040503050406030204" pitchFamily="18" charset="0"/>
                <a:ea typeface="Cambria" panose="02040503050406030204" pitchFamily="18" charset="0"/>
              </a:rPr>
              <a:t>efi</a:t>
            </a:r>
            <a:r>
              <a:rPr lang="ru-RU" sz="2400" dirty="0">
                <a:latin typeface="Cambria" panose="02040503050406030204" pitchFamily="18" charset="0"/>
                <a:ea typeface="Cambria" panose="02040503050406030204" pitchFamily="18" charset="0"/>
              </a:rPr>
              <a:t> хранится в специальном системном разделе EFI (ESP - EFI System </a:t>
            </a:r>
            <a:r>
              <a:rPr lang="ru-RU" sz="2400" dirty="0" err="1">
                <a:latin typeface="Cambria" panose="02040503050406030204" pitchFamily="18" charset="0"/>
                <a:ea typeface="Cambria" panose="02040503050406030204" pitchFamily="18" charset="0"/>
              </a:rPr>
              <a:t>Partition</a:t>
            </a:r>
            <a:r>
              <a:rPr lang="ru-RU" sz="2400" dirty="0">
                <a:latin typeface="Cambria" panose="02040503050406030204" pitchFamily="18" charset="0"/>
                <a:ea typeface="Cambria" panose="02040503050406030204" pitchFamily="18" charset="0"/>
              </a:rPr>
              <a:t>) на жестком диске </a:t>
            </a:r>
          </a:p>
          <a:p>
            <a:pPr marL="0" indent="0">
              <a:buNone/>
            </a:pPr>
            <a:r>
              <a:rPr lang="ru-RU" sz="2400" dirty="0">
                <a:latin typeface="Cambria" panose="02040503050406030204" pitchFamily="18" charset="0"/>
                <a:ea typeface="Cambria" panose="02040503050406030204" pitchFamily="18" charset="0"/>
              </a:rPr>
              <a:t>Этот раздел также содержит загрузчик</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07389780"/>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en-US" sz="4000" dirty="0">
                          <a:latin typeface="Cambria" panose="02040503050406030204" pitchFamily="18" charset="0"/>
                          <a:ea typeface="Cambria" panose="02040503050406030204" pitchFamily="18" charset="0"/>
                        </a:rPr>
                        <a:t>UEFI (Unified Extensible Firmware Interface)</a:t>
                      </a:r>
                      <a:endParaRPr lang="LID4096" sz="40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pic>
        <p:nvPicPr>
          <p:cNvPr id="2" name="Рисунок 3">
            <a:extLst>
              <a:ext uri="{FF2B5EF4-FFF2-40B4-BE49-F238E27FC236}">
                <a16:creationId xmlns:a16="http://schemas.microsoft.com/office/drawing/2014/main" id="{7B4125C8-1E3E-AF7C-E5FD-6EED32EE7CE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019580" y="1915481"/>
            <a:ext cx="5134369" cy="4146991"/>
          </a:xfrm>
          <a:prstGeom prst="rect">
            <a:avLst/>
          </a:prstGeom>
        </p:spPr>
      </p:pic>
    </p:spTree>
    <p:extLst>
      <p:ext uri="{BB962C8B-B14F-4D97-AF65-F5344CB8AC3E}">
        <p14:creationId xmlns:p14="http://schemas.microsoft.com/office/powerpoint/2010/main" val="377965743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fontScale="85000" lnSpcReduction="20000"/>
          </a:bodyPr>
          <a:lstStyle/>
          <a:p>
            <a:pPr marL="0" indent="0">
              <a:buNone/>
            </a:pPr>
            <a:r>
              <a:rPr lang="ru-RU" dirty="0">
                <a:latin typeface="Cambria" panose="02040503050406030204" pitchFamily="18" charset="0"/>
                <a:ea typeface="Cambria" panose="02040503050406030204" pitchFamily="18" charset="0"/>
              </a:rPr>
              <a:t>UEFI поддерживает размеры дисков до 9 зеттабайт, тогда как BIOS поддерживает только 2,2 терабайта</a:t>
            </a:r>
          </a:p>
          <a:p>
            <a:pPr marL="0" indent="0">
              <a:buNone/>
            </a:pPr>
            <a:r>
              <a:rPr lang="ru-RU" dirty="0">
                <a:latin typeface="Cambria" panose="02040503050406030204" pitchFamily="18" charset="0"/>
                <a:ea typeface="Cambria" panose="02040503050406030204" pitchFamily="18" charset="0"/>
              </a:rPr>
              <a:t>UEFI обеспечивает более быструю загрузку</a:t>
            </a:r>
          </a:p>
          <a:p>
            <a:pPr marL="0" indent="0">
              <a:buNone/>
            </a:pPr>
            <a:r>
              <a:rPr lang="ru-RU" dirty="0">
                <a:latin typeface="Cambria" panose="02040503050406030204" pitchFamily="18" charset="0"/>
                <a:ea typeface="Cambria" panose="02040503050406030204" pitchFamily="18" charset="0"/>
              </a:rPr>
              <a:t>UEFI поддерживает дискретные драйверы, в то время как BIOS поддерживает диски, хранящиеся в его ПЗУ, поэтому обновление прошивки BIOS немного затруднено</a:t>
            </a:r>
          </a:p>
          <a:p>
            <a:pPr marL="0" indent="0">
              <a:buNone/>
            </a:pPr>
            <a:r>
              <a:rPr lang="ru-RU" dirty="0">
                <a:latin typeface="Cambria" panose="02040503050406030204" pitchFamily="18" charset="0"/>
                <a:ea typeface="Cambria" panose="02040503050406030204" pitchFamily="18" charset="0"/>
              </a:rPr>
              <a:t>UEFI обеспечивает безопасную загрузку, которая предотвращает загрузку компьютера из неавторизированных/неподписанных приложений. Это помогает предотвратить внедрения руткитов, но при этом затрудняет двойную загрузку, так как рассматривает другие ОС как неподписанные приложения</a:t>
            </a:r>
          </a:p>
          <a:p>
            <a:pPr marL="0" indent="0">
              <a:buNone/>
            </a:pPr>
            <a:r>
              <a:rPr lang="ru-RU" dirty="0">
                <a:latin typeface="Cambria" panose="02040503050406030204" pitchFamily="18" charset="0"/>
                <a:ea typeface="Cambria" panose="02040503050406030204" pitchFamily="18" charset="0"/>
              </a:rPr>
              <a:t>UEFI работает в 32-битном или 64-битном режиме, тогда как BIOS работает в 16-битном режиме. Таким образом, UEFI может предоставить графический интерфейс (то есть управление с помощью мыши), в отличие от BIOS, который поддерживает управление только с помощью клавиатуры</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091127131"/>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Преимущества </a:t>
                      </a:r>
                      <a:r>
                        <a:rPr lang="en-US" sz="4400" dirty="0">
                          <a:latin typeface="Cambria" panose="02040503050406030204" pitchFamily="18" charset="0"/>
                          <a:ea typeface="Cambria" panose="02040503050406030204" pitchFamily="18" charset="0"/>
                        </a:rPr>
                        <a:t>UEFI</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47719964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4998183"/>
          </a:xfrm>
        </p:spPr>
        <p:txBody>
          <a:bodyPr>
            <a:normAutofit/>
          </a:bodyPr>
          <a:lstStyle/>
          <a:p>
            <a:pPr marL="0" indent="0">
              <a:buNone/>
            </a:pPr>
            <a:r>
              <a:rPr lang="ru-RU" dirty="0">
                <a:latin typeface="Cambria" panose="02040503050406030204" pitchFamily="18" charset="0"/>
                <a:ea typeface="Cambria" panose="02040503050406030204" pitchFamily="18" charset="0"/>
              </a:rPr>
              <a:t>С GPT-раздела с идентификатором EF00 и файловой системой FAT32 по умолчанию грузится и запускается файл </a:t>
            </a:r>
            <a:r>
              <a:rPr lang="ru-RU" b="1" dirty="0">
                <a:latin typeface="Cambria" panose="02040503050406030204" pitchFamily="18" charset="0"/>
                <a:ea typeface="Cambria" panose="02040503050406030204" pitchFamily="18" charset="0"/>
              </a:rPr>
              <a:t>\</a:t>
            </a:r>
            <a:r>
              <a:rPr lang="ru-RU" b="1" dirty="0" err="1">
                <a:latin typeface="Cambria" panose="02040503050406030204" pitchFamily="18" charset="0"/>
                <a:ea typeface="Cambria" panose="02040503050406030204" pitchFamily="18" charset="0"/>
              </a:rPr>
              <a:t>efi</a:t>
            </a:r>
            <a:r>
              <a:rPr lang="ru-RU" b="1" dirty="0">
                <a:latin typeface="Cambria" panose="02040503050406030204" pitchFamily="18" charset="0"/>
                <a:ea typeface="Cambria" panose="02040503050406030204" pitchFamily="18" charset="0"/>
              </a:rPr>
              <a:t>\</a:t>
            </a:r>
            <a:r>
              <a:rPr lang="ru-RU" b="1" dirty="0" err="1">
                <a:latin typeface="Cambria" panose="02040503050406030204" pitchFamily="18" charset="0"/>
                <a:ea typeface="Cambria" panose="02040503050406030204" pitchFamily="18" charset="0"/>
              </a:rPr>
              <a:t>boot</a:t>
            </a:r>
            <a:r>
              <a:rPr lang="ru-RU" b="1" dirty="0">
                <a:latin typeface="Cambria" panose="02040503050406030204" pitchFamily="18" charset="0"/>
                <a:ea typeface="Cambria" panose="02040503050406030204" pitchFamily="18" charset="0"/>
              </a:rPr>
              <a:t>\</a:t>
            </a:r>
            <a:r>
              <a:rPr lang="ru-RU" b="1" dirty="0" err="1">
                <a:latin typeface="Cambria" panose="02040503050406030204" pitchFamily="18" charset="0"/>
                <a:ea typeface="Cambria" panose="02040503050406030204" pitchFamily="18" charset="0"/>
              </a:rPr>
              <a:t>boot</a:t>
            </a:r>
            <a:r>
              <a:rPr lang="ru-RU" b="1" dirty="0">
                <a:latin typeface="Cambria" panose="02040503050406030204" pitchFamily="18" charset="0"/>
                <a:ea typeface="Cambria" panose="02040503050406030204" pitchFamily="18" charset="0"/>
              </a:rPr>
              <a:t>[название архитектуры].</a:t>
            </a:r>
            <a:r>
              <a:rPr lang="ru-RU" b="1" dirty="0" err="1">
                <a:latin typeface="Cambria" panose="02040503050406030204" pitchFamily="18" charset="0"/>
                <a:ea typeface="Cambria" panose="02040503050406030204" pitchFamily="18" charset="0"/>
              </a:rPr>
              <a:t>efi</a:t>
            </a:r>
            <a:r>
              <a:rPr lang="ru-RU" dirty="0">
                <a:latin typeface="Cambria" panose="02040503050406030204" pitchFamily="18" charset="0"/>
                <a:ea typeface="Cambria" panose="02040503050406030204" pitchFamily="18" charset="0"/>
              </a:rPr>
              <a:t>, например </a:t>
            </a:r>
            <a:r>
              <a:rPr lang="ru-RU" b="1" dirty="0">
                <a:latin typeface="Cambria" panose="02040503050406030204" pitchFamily="18" charset="0"/>
                <a:ea typeface="Cambria" panose="02040503050406030204" pitchFamily="18" charset="0"/>
              </a:rPr>
              <a:t>\</a:t>
            </a:r>
            <a:r>
              <a:rPr lang="ru-RU" b="1" dirty="0" err="1">
                <a:latin typeface="Cambria" panose="02040503050406030204" pitchFamily="18" charset="0"/>
                <a:ea typeface="Cambria" panose="02040503050406030204" pitchFamily="18" charset="0"/>
              </a:rPr>
              <a:t>efi</a:t>
            </a:r>
            <a:r>
              <a:rPr lang="ru-RU" b="1" dirty="0">
                <a:latin typeface="Cambria" panose="02040503050406030204" pitchFamily="18" charset="0"/>
                <a:ea typeface="Cambria" panose="02040503050406030204" pitchFamily="18" charset="0"/>
              </a:rPr>
              <a:t>\</a:t>
            </a:r>
            <a:r>
              <a:rPr lang="ru-RU" b="1" dirty="0" err="1">
                <a:latin typeface="Cambria" panose="02040503050406030204" pitchFamily="18" charset="0"/>
                <a:ea typeface="Cambria" panose="02040503050406030204" pitchFamily="18" charset="0"/>
              </a:rPr>
              <a:t>boot</a:t>
            </a:r>
            <a:r>
              <a:rPr lang="ru-RU" b="1" dirty="0">
                <a:latin typeface="Cambria" panose="02040503050406030204" pitchFamily="18" charset="0"/>
                <a:ea typeface="Cambria" panose="02040503050406030204" pitchFamily="18" charset="0"/>
              </a:rPr>
              <a:t>\bootx64.efi</a:t>
            </a:r>
          </a:p>
          <a:p>
            <a:pPr marL="0" indent="0">
              <a:buNone/>
            </a:pPr>
            <a:r>
              <a:rPr lang="ru-RU" dirty="0">
                <a:latin typeface="Cambria" panose="02040503050406030204" pitchFamily="18" charset="0"/>
                <a:ea typeface="Cambria" panose="02040503050406030204" pitchFamily="18" charset="0"/>
              </a:rPr>
              <a:t>Т.е. чтобы, например, создать загрузочную флешку с Windows, достаточно просто разметить флешку в GPT, создать на ней FAT32-раздел и просто-напросто скопировать все файлы с ISO-образа. Boot-секторов больше нет, забудьте про них</a:t>
            </a:r>
          </a:p>
          <a:p>
            <a:pPr marL="0" indent="0">
              <a:buNone/>
            </a:pPr>
            <a:r>
              <a:rPr lang="ru-RU" dirty="0">
                <a:latin typeface="Cambria" panose="02040503050406030204" pitchFamily="18" charset="0"/>
                <a:ea typeface="Cambria" panose="02040503050406030204" pitchFamily="18" charset="0"/>
              </a:rPr>
              <a:t>Загрузка в UEFI происходит гораздо быстрее.</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228622204"/>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Как происходит загрузка в UEFI?</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27056863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5244437"/>
          </a:xfrm>
        </p:spPr>
        <p:txBody>
          <a:bodyPr>
            <a:normAutofit/>
          </a:bodyPr>
          <a:lstStyle/>
          <a:p>
            <a:pPr marL="0" indent="0">
              <a:buNone/>
            </a:pPr>
            <a:r>
              <a:rPr lang="ru-RU" dirty="0">
                <a:latin typeface="Cambria" panose="02040503050406030204" pitchFamily="18" charset="0"/>
                <a:ea typeface="Cambria" panose="02040503050406030204" pitchFamily="18" charset="0"/>
              </a:rPr>
              <a:t>HAL предназначен для скрытия различий в аппаратном обеспечении от основной части ядра операционной системы, таким образом, чтобы большая часть кода, работающая в режиме ядра, не нуждалась в изменении при её запуске на системах с различным аппаратным обеспечением</a:t>
            </a:r>
          </a:p>
          <a:p>
            <a:pPr marL="0" indent="0">
              <a:buNone/>
            </a:pPr>
            <a:r>
              <a:rPr lang="ru-RU" dirty="0">
                <a:latin typeface="Cambria" panose="02040503050406030204" pitchFamily="18" charset="0"/>
                <a:ea typeface="Cambria" panose="02040503050406030204" pitchFamily="18" charset="0"/>
              </a:rPr>
              <a:t>В операционных системах семейства Windows NT HAL является неотъемлемой частью кода, исполняемого в режиме ядра, находится в отдельном загрузочном модуле, загружаемом совместно с ядром. Это обеспечивает возможность использования одного и того же загрузочного модуля собственно ядра ОС Windows NT на ряде систем с различными архитектурами шин ввода-вывода, управления прерываниями и таймерами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648324189"/>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en-US" sz="4400" dirty="0">
                          <a:latin typeface="Cambria" panose="02040503050406030204" pitchFamily="18" charset="0"/>
                          <a:ea typeface="Cambria" panose="02040503050406030204" pitchFamily="18" charset="0"/>
                        </a:rPr>
                        <a:t>Hardware Abstraction Layer</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97788723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5244437"/>
          </a:xfrm>
        </p:spPr>
        <p:txBody>
          <a:bodyPr>
            <a:normAutofit/>
          </a:bodyPr>
          <a:lstStyle/>
          <a:p>
            <a:pPr marL="0" indent="0">
              <a:buNone/>
            </a:pPr>
            <a:r>
              <a:rPr lang="ru-RU" dirty="0">
                <a:latin typeface="Cambria" panose="02040503050406030204" pitchFamily="18" charset="0"/>
                <a:ea typeface="Cambria" panose="02040503050406030204" pitchFamily="18" charset="0"/>
              </a:rPr>
              <a:t>Подобные решения можно найти и для Linux, например, </a:t>
            </a:r>
            <a:r>
              <a:rPr lang="ru-RU" b="1" dirty="0" err="1">
                <a:latin typeface="Cambria" panose="02040503050406030204" pitchFamily="18" charset="0"/>
                <a:ea typeface="Cambria" panose="02040503050406030204" pitchFamily="18" charset="0"/>
              </a:rPr>
              <a:t>Adeos</a:t>
            </a:r>
            <a:r>
              <a:rPr lang="ru-RU" dirty="0">
                <a:latin typeface="Cambria" panose="02040503050406030204" pitchFamily="18" charset="0"/>
                <a:ea typeface="Cambria" panose="02040503050406030204" pitchFamily="18" charset="0"/>
              </a:rPr>
              <a:t>. </a:t>
            </a:r>
            <a:r>
              <a:rPr lang="ru-RU" b="1" dirty="0" err="1">
                <a:latin typeface="Cambria" panose="02040503050406030204" pitchFamily="18" charset="0"/>
                <a:ea typeface="Cambria" panose="02040503050406030204" pitchFamily="18" charset="0"/>
              </a:rPr>
              <a:t>Adeos</a:t>
            </a:r>
            <a:r>
              <a:rPr lang="ru-RU" dirty="0">
                <a:latin typeface="Cambria" panose="02040503050406030204" pitchFamily="18" charset="0"/>
                <a:ea typeface="Cambria" panose="02040503050406030204" pitchFamily="18" charset="0"/>
              </a:rPr>
              <a:t> (Адаптивная доменная среда для операционных систем) – это </a:t>
            </a:r>
            <a:r>
              <a:rPr lang="ru-RU" dirty="0" err="1">
                <a:latin typeface="Cambria" panose="02040503050406030204" pitchFamily="18" charset="0"/>
                <a:ea typeface="Cambria" panose="02040503050406030204" pitchFamily="18" charset="0"/>
              </a:rPr>
              <a:t>наноядерный</a:t>
            </a:r>
            <a:r>
              <a:rPr lang="ru-RU" dirty="0">
                <a:latin typeface="Cambria" panose="02040503050406030204" pitchFamily="18" charset="0"/>
                <a:ea typeface="Cambria" panose="02040503050406030204" pitchFamily="18" charset="0"/>
              </a:rPr>
              <a:t> уровень аппаратной абстракции (HAL) или гипервизор, который работает между компьютерным оборудованием и операционной системой (ОС), которая на нем работает</a:t>
            </a:r>
          </a:p>
          <a:p>
            <a:pPr marL="0" indent="0">
              <a:buNone/>
            </a:pPr>
            <a:r>
              <a:rPr lang="ru-RU" dirty="0">
                <a:latin typeface="Cambria" panose="02040503050406030204" pitchFamily="18" charset="0"/>
                <a:ea typeface="Cambria" panose="02040503050406030204" pitchFamily="18" charset="0"/>
              </a:rPr>
              <a:t>Он отличается от других </a:t>
            </a:r>
            <a:r>
              <a:rPr lang="ru-RU" dirty="0" err="1">
                <a:latin typeface="Cambria" panose="02040503050406030204" pitchFamily="18" charset="0"/>
                <a:ea typeface="Cambria" panose="02040503050406030204" pitchFamily="18" charset="0"/>
              </a:rPr>
              <a:t>наноядер</a:t>
            </a:r>
            <a:r>
              <a:rPr lang="ru-RU" dirty="0">
                <a:latin typeface="Cambria" panose="02040503050406030204" pitchFamily="18" charset="0"/>
                <a:ea typeface="Cambria" panose="02040503050406030204" pitchFamily="18" charset="0"/>
              </a:rPr>
              <a:t> тем, что представляет собой не только низкоуровневый слой внешнего ядра</a:t>
            </a:r>
          </a:p>
          <a:p>
            <a:pPr marL="0" indent="0">
              <a:buNone/>
            </a:pPr>
            <a:r>
              <a:rPr lang="ru-RU" dirty="0">
                <a:latin typeface="Cambria" panose="02040503050406030204" pitchFamily="18" charset="0"/>
                <a:ea typeface="Cambria" panose="02040503050406030204" pitchFamily="18" charset="0"/>
              </a:rPr>
              <a:t>Вместо этого предполагается совместная работа нескольких ядер, что делает его похожим на технологии полной виртуализации</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en-US" sz="4400" dirty="0">
                          <a:latin typeface="Cambria" panose="02040503050406030204" pitchFamily="18" charset="0"/>
                          <a:ea typeface="Cambria" panose="02040503050406030204" pitchFamily="18" charset="0"/>
                        </a:rPr>
                        <a:t>Hardware Abstraction Layer</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7160279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5244437"/>
          </a:xfrm>
        </p:spPr>
        <p:txBody>
          <a:bodyPr>
            <a:normAutofit lnSpcReduction="10000"/>
          </a:bodyPr>
          <a:lstStyle/>
          <a:p>
            <a:pPr marL="0" indent="0">
              <a:buNone/>
            </a:pPr>
            <a:r>
              <a:rPr lang="ru-RU" b="1" dirty="0">
                <a:latin typeface="Cambria" panose="02040503050406030204" pitchFamily="18" charset="0"/>
                <a:ea typeface="Cambria" panose="02040503050406030204" pitchFamily="18" charset="0"/>
              </a:rPr>
              <a:t>Утилиты</a:t>
            </a:r>
            <a:r>
              <a:rPr lang="ru-RU" dirty="0">
                <a:latin typeface="Cambria" panose="02040503050406030204" pitchFamily="18" charset="0"/>
                <a:ea typeface="Cambria" panose="02040503050406030204" pitchFamily="18" charset="0"/>
              </a:rPr>
              <a:t> – это системное программное обеспечение, которое помогает поддерживать правильное и бесперебойное функционирование компьютерной системы. Они помогают операционной системе управлять, организовывать, поддерживать и оптимизировать функционирование компьютерной системы</a:t>
            </a:r>
          </a:p>
          <a:p>
            <a:pPr marL="0" indent="0">
              <a:buNone/>
            </a:pPr>
            <a:r>
              <a:rPr lang="ru-RU" dirty="0">
                <a:latin typeface="Cambria" panose="02040503050406030204" pitchFamily="18" charset="0"/>
                <a:ea typeface="Cambria" panose="02040503050406030204" pitchFamily="18" charset="0"/>
              </a:rPr>
              <a:t>Утилиты выполняют </a:t>
            </a:r>
            <a:r>
              <a:rPr lang="ru-RU" b="1" dirty="0">
                <a:latin typeface="Cambria" panose="02040503050406030204" pitchFamily="18" charset="0"/>
                <a:ea typeface="Cambria" panose="02040503050406030204" pitchFamily="18" charset="0"/>
              </a:rPr>
              <a:t>определенные</a:t>
            </a:r>
            <a:r>
              <a:rPr lang="ru-RU" dirty="0">
                <a:latin typeface="Cambria" panose="02040503050406030204" pitchFamily="18" charset="0"/>
                <a:ea typeface="Cambria" panose="02040503050406030204" pitchFamily="18" charset="0"/>
              </a:rPr>
              <a:t> задачи, такие как обнаружение, установка и удаление вирусов, резервное копирование данных, удаление ненужных файлов и т. д.</a:t>
            </a:r>
          </a:p>
          <a:p>
            <a:pPr marL="0" indent="0">
              <a:buNone/>
            </a:pPr>
            <a:r>
              <a:rPr lang="ru-RU" dirty="0">
                <a:latin typeface="Cambria" panose="02040503050406030204" pitchFamily="18" charset="0"/>
                <a:ea typeface="Cambria" panose="02040503050406030204" pitchFamily="18" charset="0"/>
              </a:rPr>
              <a:t>Утилиты предоставляют доступ к возможностям (параметрам, настройкам, установкам), недоступным без их применения, либо делают процесс изменения некоторых параметров проще (автоматизируют его)</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531385649"/>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Утилиты</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17741290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5244437"/>
          </a:xfrm>
        </p:spPr>
        <p:txBody>
          <a:bodyPr>
            <a:normAutofit/>
          </a:bodyPr>
          <a:lstStyle/>
          <a:p>
            <a:pPr marL="0" indent="0">
              <a:buNone/>
            </a:pPr>
            <a:r>
              <a:rPr lang="ru-RU" dirty="0">
                <a:latin typeface="Cambria" panose="02040503050406030204" pitchFamily="18" charset="0"/>
                <a:ea typeface="Cambria" panose="02040503050406030204" pitchFamily="18" charset="0"/>
              </a:rPr>
              <a:t>Утилиты могут входить в состав операционных систем, идти в комплекте со специализированным оборудованием или распространяться отдельно</a:t>
            </a:r>
          </a:p>
          <a:p>
            <a:pPr marL="0" indent="0">
              <a:buNone/>
            </a:pPr>
            <a:r>
              <a:rPr lang="ru-RU" b="1" dirty="0">
                <a:latin typeface="Cambria" panose="02040503050406030204" pitchFamily="18" charset="0"/>
                <a:ea typeface="Cambria" panose="02040503050406030204" pitchFamily="18" charset="0"/>
              </a:rPr>
              <a:t>Интегрированные пакеты утилит </a:t>
            </a:r>
            <a:r>
              <a:rPr lang="ru-RU" dirty="0">
                <a:latin typeface="Cambria" panose="02040503050406030204" pitchFamily="18" charset="0"/>
                <a:ea typeface="Cambria" panose="02040503050406030204" pitchFamily="18" charset="0"/>
              </a:rPr>
              <a:t>– набор нескольких программных продуктов, объединенных в единый удобный инструмент</a:t>
            </a:r>
          </a:p>
          <a:p>
            <a:pPr marL="0" indent="0">
              <a:buNone/>
            </a:pPr>
            <a:r>
              <a:rPr lang="ru-RU" dirty="0">
                <a:latin typeface="Cambria" panose="02040503050406030204" pitchFamily="18" charset="0"/>
                <a:ea typeface="Cambria" panose="02040503050406030204" pitchFamily="18" charset="0"/>
              </a:rPr>
              <a:t>Типы утилит: Антивирусы, Системы управления файлами, Инструменты сжатия, Инструменты управления дисками, Инструменты очистки диска, Дефрагментация диска, Утилита резервного копирования</a:t>
            </a: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400" dirty="0">
                          <a:latin typeface="Cambria" panose="02040503050406030204" pitchFamily="18" charset="0"/>
                          <a:ea typeface="Cambria" panose="02040503050406030204" pitchFamily="18" charset="0"/>
                        </a:rPr>
                        <a:t>Утилиты</a:t>
                      </a:r>
                      <a:endParaRPr lang="LID4096" sz="44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2662695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811257" cy="5098133"/>
          </a:xfrm>
        </p:spPr>
        <p:txBody>
          <a:bodyPr wrap="square">
            <a:normAutofit fontScale="77500" lnSpcReduction="20000"/>
          </a:bodyPr>
          <a:lstStyle/>
          <a:p>
            <a:pPr marL="0" indent="0">
              <a:buNone/>
            </a:pPr>
            <a:r>
              <a:rPr lang="ru-RU" dirty="0">
                <a:latin typeface="Cambria" panose="02040503050406030204" pitchFamily="18" charset="0"/>
                <a:ea typeface="Cambria" panose="02040503050406030204" pitchFamily="18" charset="0"/>
              </a:rPr>
              <a:t>Ну и куда же без классификации ресурсов, а бывают они такими:</a:t>
            </a:r>
          </a:p>
          <a:p>
            <a:pPr marL="0" indent="0">
              <a:buNone/>
            </a:pPr>
            <a:r>
              <a:rPr lang="ru-RU" dirty="0">
                <a:latin typeface="Cambria" panose="02040503050406030204" pitchFamily="18" charset="0"/>
                <a:ea typeface="Cambria" panose="02040503050406030204" pitchFamily="18" charset="0"/>
              </a:rPr>
              <a:t>По </a:t>
            </a:r>
            <a:r>
              <a:rPr lang="ru-RU" b="1" dirty="0">
                <a:latin typeface="Cambria" panose="02040503050406030204" pitchFamily="18" charset="0"/>
                <a:ea typeface="Cambria" panose="02040503050406030204" pitchFamily="18" charset="0"/>
              </a:rPr>
              <a:t>реальности</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их</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существования</a:t>
            </a:r>
            <a:r>
              <a:rPr lang="ru-RU" dirty="0">
                <a:latin typeface="Cambria" panose="02040503050406030204" pitchFamily="18" charset="0"/>
                <a:ea typeface="Cambria" panose="02040503050406030204" pitchFamily="18" charset="0"/>
              </a:rPr>
              <a:t> :</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Физический – ресурс, который реально существует и при распределении обладает всеми физическими свойствами и характеристиками (диски, принтеры и сетевые устройства)</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Виртуальный – мнимый ресурс, модель некоторого ресурса. которая реализуется в программно-аппаратной форме (RAM)</a:t>
            </a:r>
          </a:p>
          <a:p>
            <a:pPr marL="0" indent="0">
              <a:buNone/>
            </a:pPr>
            <a:r>
              <a:rPr lang="ru-RU" dirty="0">
                <a:latin typeface="Cambria" panose="02040503050406030204" pitchFamily="18" charset="0"/>
                <a:ea typeface="Cambria" panose="02040503050406030204" pitchFamily="18" charset="0"/>
              </a:rPr>
              <a:t>По </a:t>
            </a:r>
            <a:r>
              <a:rPr lang="ru-RU" b="1" dirty="0">
                <a:latin typeface="Cambria" panose="02040503050406030204" pitchFamily="18" charset="0"/>
                <a:ea typeface="Cambria" panose="02040503050406030204" pitchFamily="18" charset="0"/>
              </a:rPr>
              <a:t>возможности расширения свойств</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Эластичный – допускает виртуализацию</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Жёсткий – не допускает создание виртуального процесса</a:t>
            </a:r>
          </a:p>
          <a:p>
            <a:pPr marL="0" indent="0">
              <a:buNone/>
            </a:pPr>
            <a:r>
              <a:rPr lang="ru-RU" dirty="0">
                <a:latin typeface="Cambria" panose="02040503050406030204" pitchFamily="18" charset="0"/>
                <a:ea typeface="Cambria" panose="02040503050406030204" pitchFamily="18" charset="0"/>
              </a:rPr>
              <a:t>По </a:t>
            </a:r>
            <a:r>
              <a:rPr lang="ru-RU" b="1" dirty="0">
                <a:latin typeface="Cambria" panose="02040503050406030204" pitchFamily="18" charset="0"/>
                <a:ea typeface="Cambria" panose="02040503050406030204" pitchFamily="18" charset="0"/>
              </a:rPr>
              <a:t>степени</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активности</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Активные – при использовании способны выполнять действия по отношению к другим ресурсам или процессам, которые приводят к изменению последних (ЦП)</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Пассивные – ресурсы, над которыми можно производить дополнительные действия, которые приводят к их изменению (RAM)</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1552556118"/>
              </p:ext>
            </p:extLst>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Классификация ресурсов</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425520530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5244437"/>
          </a:xfrm>
        </p:spPr>
        <p:txBody>
          <a:bodyPr>
            <a:normAutofit/>
          </a:bodyPr>
          <a:lstStyle/>
          <a:p>
            <a:pPr marL="0" indent="0">
              <a:buNone/>
            </a:pPr>
            <a:r>
              <a:rPr lang="ru-RU" b="1" dirty="0">
                <a:latin typeface="Cambria" panose="02040503050406030204" pitchFamily="18" charset="0"/>
                <a:ea typeface="Cambria" panose="02040503050406030204" pitchFamily="18" charset="0"/>
              </a:rPr>
              <a:t>Системные обрабатывающие программы </a:t>
            </a:r>
            <a:r>
              <a:rPr lang="ru-RU" dirty="0">
                <a:latin typeface="Cambria" panose="02040503050406030204" pitchFamily="18" charset="0"/>
                <a:ea typeface="Cambria" panose="02040503050406030204" pitchFamily="18" charset="0"/>
              </a:rPr>
              <a:t>– текстовые и графические редакторы, компиляторы, компоновщики, отладчики</a:t>
            </a:r>
          </a:p>
          <a:p>
            <a:pPr marL="0" indent="0">
              <a:buNone/>
            </a:pPr>
            <a:r>
              <a:rPr lang="ru-RU" dirty="0">
                <a:latin typeface="Cambria" panose="02040503050406030204" pitchFamily="18" charset="0"/>
                <a:ea typeface="Cambria" panose="02040503050406030204" pitchFamily="18" charset="0"/>
              </a:rPr>
              <a:t>Обрабатывающие системные программы отличаются от управляющих программ как по своим функциям, так и по способу их инициирования (запуска). Основные функции обрабатывающих программ:</a:t>
            </a:r>
          </a:p>
          <a:p>
            <a:pPr marL="514350" indent="-514350">
              <a:buAutoNum type="arabicPeriod"/>
            </a:pPr>
            <a:r>
              <a:rPr lang="ru-RU" dirty="0">
                <a:latin typeface="Cambria" panose="02040503050406030204" pitchFamily="18" charset="0"/>
                <a:ea typeface="Cambria" panose="02040503050406030204" pitchFamily="18" charset="0"/>
              </a:rPr>
              <a:t>Перенос информации</a:t>
            </a:r>
          </a:p>
          <a:p>
            <a:pPr marL="514350" indent="-514350">
              <a:buAutoNum type="arabicPeriod"/>
            </a:pPr>
            <a:r>
              <a:rPr lang="ru-RU" dirty="0">
                <a:latin typeface="Cambria" panose="02040503050406030204" pitchFamily="18" charset="0"/>
                <a:ea typeface="Cambria" panose="02040503050406030204" pitchFamily="18" charset="0"/>
              </a:rPr>
              <a:t>Преобразование информации</a:t>
            </a:r>
          </a:p>
          <a:p>
            <a:pPr marL="0" indent="0">
              <a:buNone/>
            </a:pPr>
            <a:r>
              <a:rPr lang="ru-RU" dirty="0">
                <a:latin typeface="Cambria" panose="02040503050406030204" pitchFamily="18" charset="0"/>
                <a:ea typeface="Cambria" panose="02040503050406030204" pitchFamily="18" charset="0"/>
              </a:rPr>
              <a:t>В зависимости от того, какая из этих двух функций является основной, обрабатывающие системные программы делятся на </a:t>
            </a:r>
            <a:r>
              <a:rPr lang="ru-RU" b="1" dirty="0">
                <a:latin typeface="Cambria" panose="02040503050406030204" pitchFamily="18" charset="0"/>
                <a:ea typeface="Cambria" panose="02040503050406030204" pitchFamily="18" charset="0"/>
              </a:rPr>
              <a:t>утилиты</a:t>
            </a:r>
            <a:r>
              <a:rPr lang="ru-RU" dirty="0">
                <a:latin typeface="Cambria" panose="02040503050406030204" pitchFamily="18" charset="0"/>
                <a:ea typeface="Cambria" panose="02040503050406030204" pitchFamily="18" charset="0"/>
              </a:rPr>
              <a:t> и </a:t>
            </a:r>
            <a:r>
              <a:rPr lang="ru-RU" b="1" dirty="0">
                <a:latin typeface="Cambria" panose="02040503050406030204" pitchFamily="18" charset="0"/>
                <a:ea typeface="Cambria" panose="02040503050406030204" pitchFamily="18" charset="0"/>
              </a:rPr>
              <a:t>лингвистические процессоры</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3959443575"/>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000" dirty="0">
                          <a:latin typeface="Cambria" panose="02040503050406030204" pitchFamily="18" charset="0"/>
                          <a:ea typeface="Cambria" panose="02040503050406030204" pitchFamily="18" charset="0"/>
                        </a:rPr>
                        <a:t>Системные обрабатывающие программы </a:t>
                      </a:r>
                      <a:endParaRPr lang="LID4096" sz="40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00519860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5244437"/>
          </a:xfrm>
        </p:spPr>
        <p:txBody>
          <a:bodyPr>
            <a:normAutofit/>
          </a:bodyPr>
          <a:lstStyle/>
          <a:p>
            <a:pPr marL="0" indent="0">
              <a:buNone/>
            </a:pPr>
            <a:r>
              <a:rPr lang="ru-RU" dirty="0">
                <a:latin typeface="Cambria" panose="02040503050406030204" pitchFamily="18" charset="0"/>
                <a:ea typeface="Cambria" panose="02040503050406030204" pitchFamily="18" charset="0"/>
              </a:rPr>
              <a:t>Лингвистические процессоры делятся на </a:t>
            </a:r>
            <a:r>
              <a:rPr lang="ru-RU" b="1" dirty="0">
                <a:latin typeface="Cambria" panose="02040503050406030204" pitchFamily="18" charset="0"/>
                <a:ea typeface="Cambria" panose="02040503050406030204" pitchFamily="18" charset="0"/>
              </a:rPr>
              <a:t>трансляторы</a:t>
            </a:r>
            <a:r>
              <a:rPr lang="ru-RU" dirty="0">
                <a:latin typeface="Cambria" panose="02040503050406030204" pitchFamily="18" charset="0"/>
                <a:ea typeface="Cambria" panose="02040503050406030204" pitchFamily="18" charset="0"/>
              </a:rPr>
              <a:t> и </a:t>
            </a:r>
            <a:r>
              <a:rPr lang="ru-RU" b="1" dirty="0">
                <a:latin typeface="Cambria" panose="02040503050406030204" pitchFamily="18" charset="0"/>
                <a:ea typeface="Cambria" panose="02040503050406030204" pitchFamily="18" charset="0"/>
              </a:rPr>
              <a:t>интерпретаторы</a:t>
            </a:r>
          </a:p>
          <a:p>
            <a:pPr marL="0" indent="0">
              <a:buNone/>
            </a:pPr>
            <a:r>
              <a:rPr lang="ru-RU" dirty="0">
                <a:latin typeface="Cambria" panose="02040503050406030204" pitchFamily="18" charset="0"/>
                <a:ea typeface="Cambria" panose="02040503050406030204" pitchFamily="18" charset="0"/>
              </a:rPr>
              <a:t>В результате работы транслятора алгоритм, записанный на языке программирования, преобразуется в алгоритм, записанный на машинном языке</a:t>
            </a:r>
          </a:p>
          <a:p>
            <a:pPr marL="0" indent="0">
              <a:buNone/>
            </a:pPr>
            <a:r>
              <a:rPr lang="ru-RU" b="1" dirty="0">
                <a:latin typeface="Cambria" panose="02040503050406030204" pitchFamily="18" charset="0"/>
                <a:ea typeface="Cambria" panose="02040503050406030204" pitchFamily="18" charset="0"/>
              </a:rPr>
              <a:t>Трансляторы</a:t>
            </a:r>
            <a:r>
              <a:rPr lang="ru-RU" dirty="0">
                <a:latin typeface="Cambria" panose="02040503050406030204" pitchFamily="18" charset="0"/>
                <a:ea typeface="Cambria" panose="02040503050406030204" pitchFamily="18" charset="0"/>
              </a:rPr>
              <a:t> делятся на компиляторы и ассемблеры</a:t>
            </a:r>
          </a:p>
          <a:p>
            <a:pPr marL="0" indent="0">
              <a:buNone/>
            </a:pPr>
            <a:r>
              <a:rPr lang="ru-RU" b="1" dirty="0">
                <a:latin typeface="Cambria" panose="02040503050406030204" pitchFamily="18" charset="0"/>
                <a:ea typeface="Cambria" panose="02040503050406030204" pitchFamily="18" charset="0"/>
              </a:rPr>
              <a:t>Интерпретатор</a:t>
            </a:r>
            <a:r>
              <a:rPr lang="ru-RU" dirty="0">
                <a:latin typeface="Cambria" panose="02040503050406030204" pitchFamily="18" charset="0"/>
                <a:ea typeface="Cambria" panose="02040503050406030204" pitchFamily="18" charset="0"/>
              </a:rPr>
              <a:t> в отличие от транслятора не выдаёт машинную программу целиком. Выполнив перевод очередного оператора исходной программы в соответствующую совокупность машинных команд, интерпретатор обеспечивает их выполнение</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000" dirty="0">
                          <a:latin typeface="Cambria" panose="02040503050406030204" pitchFamily="18" charset="0"/>
                          <a:ea typeface="Cambria" panose="02040503050406030204" pitchFamily="18" charset="0"/>
                        </a:rPr>
                        <a:t>Системные обрабатывающие программы </a:t>
                      </a:r>
                      <a:endParaRPr lang="LID4096" sz="40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06315428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5244437"/>
          </a:xfrm>
        </p:spPr>
        <p:txBody>
          <a:bodyPr>
            <a:normAutofit fontScale="92500" lnSpcReduction="20000"/>
          </a:bodyPr>
          <a:lstStyle/>
          <a:p>
            <a:pPr marL="0" indent="0">
              <a:buNone/>
            </a:pPr>
            <a:r>
              <a:rPr lang="ru-RU" dirty="0">
                <a:latin typeface="Cambria" panose="02040503050406030204" pitchFamily="18" charset="0"/>
                <a:ea typeface="Cambria" panose="02040503050406030204" pitchFamily="18" charset="0"/>
              </a:rPr>
              <a:t>Современная реализация командного процессора </a:t>
            </a:r>
            <a:r>
              <a:rPr lang="en-US" dirty="0">
                <a:latin typeface="Cambria" panose="02040503050406030204" pitchFamily="18" charset="0"/>
                <a:ea typeface="Cambria" panose="02040503050406030204" pitchFamily="18" charset="0"/>
              </a:rPr>
              <a:t>CMD </a:t>
            </a:r>
            <a:r>
              <a:rPr lang="ru-RU" dirty="0">
                <a:latin typeface="Cambria" panose="02040503050406030204" pitchFamily="18" charset="0"/>
                <a:ea typeface="Cambria" panose="02040503050406030204" pitchFamily="18" charset="0"/>
              </a:rPr>
              <a:t>кроме классического применения, позволяет также использовать возможности:</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Инструментария управления </a:t>
            </a:r>
            <a:r>
              <a:rPr lang="en-US" dirty="0">
                <a:latin typeface="Cambria" panose="02040503050406030204" pitchFamily="18" charset="0"/>
                <a:ea typeface="Cambria" panose="02040503050406030204" pitchFamily="18" charset="0"/>
              </a:rPr>
              <a:t>Windows (WMI –Windows Management Instrumentation)</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Сценарии </a:t>
            </a:r>
            <a:r>
              <a:rPr lang="en-US" dirty="0">
                <a:latin typeface="Cambria" panose="02040503050406030204" pitchFamily="18" charset="0"/>
                <a:ea typeface="Cambria" panose="02040503050406030204" pitchFamily="18" charset="0"/>
              </a:rPr>
              <a:t>Windows Script Host (WSH)</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Оболочки (</a:t>
            </a:r>
            <a:r>
              <a:rPr lang="en-US" dirty="0">
                <a:latin typeface="Cambria" panose="02040503050406030204" pitchFamily="18" charset="0"/>
                <a:ea typeface="Cambria" panose="02040503050406030204" pitchFamily="18" charset="0"/>
              </a:rPr>
              <a:t>shell) </a:t>
            </a:r>
            <a:r>
              <a:rPr lang="ru-RU" dirty="0">
                <a:latin typeface="Cambria" panose="02040503050406030204" pitchFamily="18" charset="0"/>
                <a:ea typeface="Cambria" panose="02040503050406030204" pitchFamily="18" charset="0"/>
              </a:rPr>
              <a:t>операционных систем </a:t>
            </a:r>
            <a:r>
              <a:rPr lang="en-US" dirty="0">
                <a:latin typeface="Cambria" panose="02040503050406030204" pitchFamily="18" charset="0"/>
                <a:ea typeface="Cambria" panose="02040503050406030204" pitchFamily="18" charset="0"/>
              </a:rPr>
              <a:t>Linux</a:t>
            </a:r>
            <a:endParaRPr lang="ru-RU" dirty="0">
              <a:latin typeface="Cambria" panose="02040503050406030204" pitchFamily="18" charset="0"/>
              <a:ea typeface="Cambria" panose="02040503050406030204" pitchFamily="18" charset="0"/>
            </a:endParaRPr>
          </a:p>
          <a:p>
            <a:pPr marL="0" indent="0">
              <a:buNone/>
            </a:pPr>
            <a:r>
              <a:rPr lang="ru-RU" b="1" dirty="0">
                <a:latin typeface="Cambria" panose="02040503050406030204" pitchFamily="18" charset="0"/>
                <a:ea typeface="Cambria" panose="02040503050406030204" pitchFamily="18" charset="0"/>
              </a:rPr>
              <a:t>Командный</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файл</a:t>
            </a:r>
            <a:r>
              <a:rPr lang="ru-RU" dirty="0">
                <a:latin typeface="Cambria" panose="02040503050406030204" pitchFamily="18" charset="0"/>
                <a:ea typeface="Cambria" panose="02040503050406030204" pitchFamily="18" charset="0"/>
              </a:rPr>
              <a:t> – это обычный текстовый файл с набором команд, которые последовательно выполняются командным процессором CMD Windows (cmd.exe). Командный процессор последовательно считывает и выполняет команды, которые представляют собой своеобразную программу, реализующую определенный алгоритм</a:t>
            </a:r>
          </a:p>
          <a:p>
            <a:pPr marL="0" indent="0">
              <a:buNone/>
            </a:pPr>
            <a:r>
              <a:rPr lang="ru-RU" dirty="0">
                <a:latin typeface="Cambria" panose="02040503050406030204" pitchFamily="18" charset="0"/>
                <a:ea typeface="Cambria" panose="02040503050406030204" pitchFamily="18" charset="0"/>
              </a:rPr>
              <a:t>Естественно программирование в командной строке подчиняется определенным правилам и командные файлы должны им полностью соответствовать</a:t>
            </a:r>
          </a:p>
          <a:p>
            <a:pPr marL="0" indent="0">
              <a:buNone/>
            </a:pPr>
            <a:endParaRPr lang="en-US"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000" dirty="0">
                          <a:latin typeface="Cambria" panose="02040503050406030204" pitchFamily="18" charset="0"/>
                          <a:ea typeface="Cambria" panose="02040503050406030204" pitchFamily="18" charset="0"/>
                        </a:rPr>
                        <a:t>Системные обрабатывающие программы </a:t>
                      </a:r>
                      <a:endParaRPr lang="LID4096" sz="40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364386817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5244437"/>
          </a:xfrm>
        </p:spPr>
        <p:txBody>
          <a:bodyPr>
            <a:normAutofit/>
          </a:bodyPr>
          <a:lstStyle/>
          <a:p>
            <a:pPr marL="0" indent="0">
              <a:buNone/>
            </a:pPr>
            <a:r>
              <a:rPr lang="ru-RU" dirty="0">
                <a:latin typeface="Cambria" panose="02040503050406030204" pitchFamily="18" charset="0"/>
                <a:ea typeface="Cambria" panose="02040503050406030204" pitchFamily="18" charset="0"/>
              </a:rPr>
              <a:t>Библиотеки процедур и функций различного назначения включены в категорию вспомогательных модулей операционной системы. К ним можно отнести библиотеки математических функций, библиотеки функций ввода-вывода и т.д.</a:t>
            </a:r>
          </a:p>
          <a:p>
            <a:pPr marL="0" indent="0">
              <a:buNone/>
            </a:pPr>
            <a:r>
              <a:rPr lang="ru-RU" b="1" dirty="0">
                <a:latin typeface="Cambria" panose="02040503050406030204" pitchFamily="18" charset="0"/>
                <a:ea typeface="Cambria" panose="02040503050406030204" pitchFamily="18" charset="0"/>
              </a:rPr>
              <a:t>Библиотеки</a:t>
            </a:r>
            <a:r>
              <a:rPr lang="ru-RU" dirty="0">
                <a:latin typeface="Cambria" panose="02040503050406030204" pitchFamily="18" charset="0"/>
                <a:ea typeface="Cambria" panose="02040503050406030204" pitchFamily="18" charset="0"/>
              </a:rPr>
              <a:t> – это набор функций, которые могут использоваться в различных программах. Библиотеки могут быть </a:t>
            </a:r>
            <a:r>
              <a:rPr lang="ru-RU" b="1" dirty="0">
                <a:latin typeface="Cambria" panose="02040503050406030204" pitchFamily="18" charset="0"/>
                <a:ea typeface="Cambria" panose="02040503050406030204" pitchFamily="18" charset="0"/>
              </a:rPr>
              <a:t>статические</a:t>
            </a:r>
            <a:r>
              <a:rPr lang="ru-RU" dirty="0">
                <a:latin typeface="Cambria" panose="02040503050406030204" pitchFamily="18" charset="0"/>
                <a:ea typeface="Cambria" panose="02040503050406030204" pitchFamily="18" charset="0"/>
              </a:rPr>
              <a:t> (библиотека привязывается к определенной программе или софт содержит данную библиотеку в своем теле) и </a:t>
            </a:r>
            <a:r>
              <a:rPr lang="ru-RU" b="1" dirty="0">
                <a:latin typeface="Cambria" panose="02040503050406030204" pitchFamily="18" charset="0"/>
                <a:ea typeface="Cambria" panose="02040503050406030204" pitchFamily="18" charset="0"/>
              </a:rPr>
              <a:t>динамическими</a:t>
            </a:r>
            <a:r>
              <a:rPr lang="ru-RU" dirty="0">
                <a:latin typeface="Cambria" panose="02040503050406030204" pitchFamily="18" charset="0"/>
                <a:ea typeface="Cambria" panose="02040503050406030204" pitchFamily="18" charset="0"/>
              </a:rPr>
              <a:t> (библиотеки грузятся в оперативную память и используются)</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999705626"/>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000" dirty="0">
                          <a:latin typeface="Cambria" panose="02040503050406030204" pitchFamily="18" charset="0"/>
                          <a:ea typeface="Cambria" panose="02040503050406030204" pitchFamily="18" charset="0"/>
                        </a:rPr>
                        <a:t>Библиотеки</a:t>
                      </a:r>
                      <a:endParaRPr lang="LID4096" sz="40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83335702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200" y="1494691"/>
            <a:ext cx="10515600" cy="5244437"/>
          </a:xfrm>
        </p:spPr>
        <p:txBody>
          <a:bodyPr>
            <a:normAutofit/>
          </a:bodyPr>
          <a:lstStyle/>
          <a:p>
            <a:pPr marL="0" indent="0">
              <a:buNone/>
            </a:pPr>
            <a:r>
              <a:rPr lang="ru-RU" dirty="0">
                <a:latin typeface="Cambria" panose="02040503050406030204" pitchFamily="18" charset="0"/>
                <a:ea typeface="Cambria" panose="02040503050406030204" pitchFamily="18" charset="0"/>
              </a:rPr>
              <a:t>В эту категорию входит большое количество разнообразных программ: специальный вариант пользовательского интерфейса, калькулятор, некоторые игры (какие, например, поставляются в составе ОС)</a:t>
            </a: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extLst>
              <p:ext uri="{D42A27DB-BD31-4B8C-83A1-F6EECF244321}">
                <p14:modId xmlns:p14="http://schemas.microsoft.com/office/powerpoint/2010/main" val="272152432"/>
              </p:ext>
            </p:extLst>
          </p:nvPr>
        </p:nvGraphicFramePr>
        <p:xfrm>
          <a:off x="921328" y="365126"/>
          <a:ext cx="10432472" cy="1018309"/>
        </p:xfrm>
        <a:graphic>
          <a:graphicData uri="http://schemas.openxmlformats.org/drawingml/2006/table">
            <a:tbl>
              <a:tblPr/>
              <a:tblGrid>
                <a:gridCol w="10432472">
                  <a:extLst>
                    <a:ext uri="{9D8B030D-6E8A-4147-A177-3AD203B41FA5}">
                      <a16:colId xmlns:a16="http://schemas.microsoft.com/office/drawing/2014/main" val="2263043944"/>
                    </a:ext>
                  </a:extLst>
                </a:gridCol>
              </a:tblGrid>
              <a:tr h="1018309">
                <a:tc>
                  <a:txBody>
                    <a:bodyPr/>
                    <a:lstStyle/>
                    <a:p>
                      <a:r>
                        <a:rPr lang="ru-RU" sz="4000" dirty="0">
                          <a:latin typeface="Cambria" panose="02040503050406030204" pitchFamily="18" charset="0"/>
                          <a:ea typeface="Cambria" panose="02040503050406030204" pitchFamily="18" charset="0"/>
                        </a:rPr>
                        <a:t>Программы дополнительных услуг</a:t>
                      </a:r>
                      <a:endParaRPr lang="LID4096" sz="4000" b="0" dirty="0">
                        <a:latin typeface="Cambria" panose="02040503050406030204" pitchFamily="18" charset="0"/>
                        <a:ea typeface="Cambria" panose="02040503050406030204" pitchFamily="18" charset="0"/>
                      </a:endParaRP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193508227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75775-7036-98AF-A483-822007F3728D}"/>
              </a:ext>
            </a:extLst>
          </p:cNvPr>
          <p:cNvSpPr>
            <a:spLocks noGrp="1"/>
          </p:cNvSpPr>
          <p:nvPr>
            <p:ph type="ctrTitle"/>
          </p:nvPr>
        </p:nvSpPr>
        <p:spPr>
          <a:xfrm>
            <a:off x="316523" y="1186961"/>
            <a:ext cx="11558954" cy="960194"/>
          </a:xfrm>
          <a:ln>
            <a:noFill/>
          </a:ln>
          <a:effectLst/>
        </p:spPr>
        <p:txBody>
          <a:bodyPr/>
          <a:lstStyle/>
          <a:p>
            <a:r>
              <a:rPr lang="ru-RU" dirty="0">
                <a:latin typeface="Cambria" panose="02040503050406030204" pitchFamily="18" charset="0"/>
                <a:ea typeface="Cambria" panose="02040503050406030204" pitchFamily="18" charset="0"/>
              </a:rPr>
              <a:t>Операционные системы</a:t>
            </a:r>
            <a:endParaRPr lang="LID4096" dirty="0">
              <a:latin typeface="Cambria" panose="02040503050406030204" pitchFamily="18" charset="0"/>
              <a:ea typeface="Cambria" panose="02040503050406030204" pitchFamily="18" charset="0"/>
            </a:endParaRPr>
          </a:p>
        </p:txBody>
      </p:sp>
      <p:sp>
        <p:nvSpPr>
          <p:cNvPr id="3" name="Подзаголовок 2">
            <a:extLst>
              <a:ext uri="{FF2B5EF4-FFF2-40B4-BE49-F238E27FC236}">
                <a16:creationId xmlns:a16="http://schemas.microsoft.com/office/drawing/2014/main" id="{0649BFEE-497D-21FD-61AE-CA3D267537F4}"/>
              </a:ext>
            </a:extLst>
          </p:cNvPr>
          <p:cNvSpPr>
            <a:spLocks noGrp="1"/>
          </p:cNvSpPr>
          <p:nvPr>
            <p:ph type="subTitle" idx="1"/>
          </p:nvPr>
        </p:nvSpPr>
        <p:spPr>
          <a:xfrm>
            <a:off x="1510810" y="3697763"/>
            <a:ext cx="9170377" cy="461839"/>
          </a:xfrm>
          <a:effectLst>
            <a:outerShdw blurRad="50800" dist="38100" dir="2700000" algn="tl" rotWithShape="0">
              <a:prstClr val="black">
                <a:alpha val="40000"/>
              </a:prstClr>
            </a:outerShdw>
          </a:effectLst>
        </p:spPr>
        <p:txBody>
          <a:bodyPr>
            <a:normAutofit lnSpcReduction="10000"/>
          </a:bodyPr>
          <a:lstStyle/>
          <a:p>
            <a:r>
              <a:rPr lang="ru-RU" sz="2800" b="1" dirty="0">
                <a:latin typeface="Verdana" panose="020B0604030504040204" pitchFamily="34" charset="0"/>
                <a:ea typeface="Verdana" panose="020B0604030504040204" pitchFamily="34" charset="0"/>
              </a:rPr>
              <a:t>Ядро операционной системы</a:t>
            </a:r>
            <a:endParaRPr lang="LID4096" sz="2800" b="1" dirty="0">
              <a:latin typeface="Verdana" panose="020B0604030504040204" pitchFamily="34" charset="0"/>
              <a:ea typeface="Verdana" panose="020B0604030504040204" pitchFamily="34" charset="0"/>
            </a:endParaRPr>
          </a:p>
        </p:txBody>
      </p:sp>
      <p:sp>
        <p:nvSpPr>
          <p:cNvPr id="4" name="TextBox 3">
            <a:extLst>
              <a:ext uri="{FF2B5EF4-FFF2-40B4-BE49-F238E27FC236}">
                <a16:creationId xmlns:a16="http://schemas.microsoft.com/office/drawing/2014/main" id="{6BD3AED9-28E1-DDF9-E07D-185D5DD54F4C}"/>
              </a:ext>
            </a:extLst>
          </p:cNvPr>
          <p:cNvSpPr txBox="1"/>
          <p:nvPr/>
        </p:nvSpPr>
        <p:spPr>
          <a:xfrm>
            <a:off x="3200400" y="650631"/>
            <a:ext cx="5627077" cy="369332"/>
          </a:xfrm>
          <a:prstGeom prst="rect">
            <a:avLst/>
          </a:prstGeom>
          <a:noFill/>
        </p:spPr>
        <p:txBody>
          <a:bodyPr wrap="square" rtlCol="0">
            <a:spAutoFit/>
          </a:bodyPr>
          <a:lstStyle/>
          <a:p>
            <a:endParaRPr lang="LID4096" dirty="0"/>
          </a:p>
        </p:txBody>
      </p:sp>
      <p:sp>
        <p:nvSpPr>
          <p:cNvPr id="6" name="TextBox 5">
            <a:extLst>
              <a:ext uri="{FF2B5EF4-FFF2-40B4-BE49-F238E27FC236}">
                <a16:creationId xmlns:a16="http://schemas.microsoft.com/office/drawing/2014/main" id="{A277C454-9338-E7F4-034B-E11CD51ED0FB}"/>
              </a:ext>
            </a:extLst>
          </p:cNvPr>
          <p:cNvSpPr txBox="1"/>
          <p:nvPr/>
        </p:nvSpPr>
        <p:spPr>
          <a:xfrm>
            <a:off x="5191861" y="3051019"/>
            <a:ext cx="1808277" cy="523220"/>
          </a:xfrm>
          <a:prstGeom prst="rect">
            <a:avLst/>
          </a:prstGeom>
          <a:noFill/>
        </p:spPr>
        <p:txBody>
          <a:bodyPr wrap="square">
            <a:spAutoFit/>
          </a:bodyPr>
          <a:lstStyle/>
          <a:p>
            <a:r>
              <a:rPr lang="ru-RU" sz="2800" dirty="0">
                <a:latin typeface="Cambria" panose="02040503050406030204" pitchFamily="18" charset="0"/>
                <a:ea typeface="Cambria" panose="02040503050406030204" pitchFamily="18" charset="0"/>
              </a:rPr>
              <a:t>Лекция 3</a:t>
            </a:r>
          </a:p>
        </p:txBody>
      </p:sp>
      <p:cxnSp>
        <p:nvCxnSpPr>
          <p:cNvPr id="8" name="Прямая соединительная линия 7">
            <a:extLst>
              <a:ext uri="{FF2B5EF4-FFF2-40B4-BE49-F238E27FC236}">
                <a16:creationId xmlns:a16="http://schemas.microsoft.com/office/drawing/2014/main" id="{519E2ADD-505C-77F2-DF62-A29BD8ED577A}"/>
              </a:ext>
            </a:extLst>
          </p:cNvPr>
          <p:cNvCxnSpPr/>
          <p:nvPr/>
        </p:nvCxnSpPr>
        <p:spPr>
          <a:xfrm>
            <a:off x="4339704" y="3574239"/>
            <a:ext cx="3509544"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21753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4C872B9-D9C1-72E3-7ECA-E6F5C6AF1ABA}"/>
              </a:ext>
            </a:extLst>
          </p:cNvPr>
          <p:cNvSpPr>
            <a:spLocks noGrp="1"/>
          </p:cNvSpPr>
          <p:nvPr>
            <p:ph idx="1"/>
          </p:nvPr>
        </p:nvSpPr>
        <p:spPr>
          <a:xfrm>
            <a:off x="838199" y="1494691"/>
            <a:ext cx="10474453" cy="4998183"/>
          </a:xfrm>
        </p:spPr>
        <p:txBody>
          <a:bodyPr wrap="square">
            <a:normAutofit fontScale="92500" lnSpcReduction="10000"/>
          </a:bodyPr>
          <a:lstStyle/>
          <a:p>
            <a:pPr marL="0" indent="0">
              <a:buNone/>
            </a:pPr>
            <a:r>
              <a:rPr lang="ru-RU" dirty="0">
                <a:latin typeface="Cambria" panose="02040503050406030204" pitchFamily="18" charset="0"/>
                <a:ea typeface="Cambria" panose="02040503050406030204" pitchFamily="18" charset="0"/>
              </a:rPr>
              <a:t>По </a:t>
            </a:r>
            <a:r>
              <a:rPr lang="ru-RU" b="1" dirty="0">
                <a:latin typeface="Cambria" panose="02040503050406030204" pitchFamily="18" charset="0"/>
                <a:ea typeface="Cambria" panose="02040503050406030204" pitchFamily="18" charset="0"/>
              </a:rPr>
              <a:t>степени</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важности</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Главный – без выделения этих ресурсов процесс принципиально существовать не может (ЦП, RAM)</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Второстепенный – допускает некоторые альтернативные различия (хранение данных на HDD)</a:t>
            </a:r>
          </a:p>
          <a:p>
            <a:pPr marL="0" indent="0">
              <a:buNone/>
            </a:pPr>
            <a:r>
              <a:rPr lang="ru-RU" dirty="0">
                <a:latin typeface="Cambria" panose="02040503050406030204" pitchFamily="18" charset="0"/>
                <a:ea typeface="Cambria" panose="02040503050406030204" pitchFamily="18" charset="0"/>
              </a:rPr>
              <a:t>По </a:t>
            </a:r>
            <a:r>
              <a:rPr lang="ru-RU" b="1" dirty="0">
                <a:latin typeface="Cambria" panose="02040503050406030204" pitchFamily="18" charset="0"/>
                <a:ea typeface="Cambria" panose="02040503050406030204" pitchFamily="18" charset="0"/>
              </a:rPr>
              <a:t>функциональной</a:t>
            </a:r>
            <a:r>
              <a:rPr lang="ru-RU" dirty="0">
                <a:latin typeface="Cambria" panose="02040503050406030204" pitchFamily="18" charset="0"/>
                <a:ea typeface="Cambria" panose="02040503050406030204" pitchFamily="18" charset="0"/>
              </a:rPr>
              <a:t> </a:t>
            </a:r>
            <a:r>
              <a:rPr lang="ru-RU" b="1" dirty="0">
                <a:latin typeface="Cambria" panose="02040503050406030204" pitchFamily="18" charset="0"/>
                <a:ea typeface="Cambria" panose="02040503050406030204" pitchFamily="18" charset="0"/>
              </a:rPr>
              <a:t>избыточности</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Дорогие</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Дешёвые</a:t>
            </a:r>
          </a:p>
          <a:p>
            <a:pPr marL="0" indent="0">
              <a:buNone/>
            </a:pPr>
            <a:r>
              <a:rPr lang="ru-RU" dirty="0">
                <a:latin typeface="Cambria" panose="02040503050406030204" pitchFamily="18" charset="0"/>
                <a:ea typeface="Cambria" panose="02040503050406030204" pitchFamily="18" charset="0"/>
              </a:rPr>
              <a:t>По </a:t>
            </a:r>
            <a:r>
              <a:rPr lang="ru-RU" b="1" dirty="0">
                <a:latin typeface="Cambria" panose="02040503050406030204" pitchFamily="18" charset="0"/>
                <a:ea typeface="Cambria" panose="02040503050406030204" pitchFamily="18" charset="0"/>
              </a:rPr>
              <a:t>структуре</a:t>
            </a:r>
            <a:r>
              <a:rPr lang="ru-RU" dirty="0">
                <a:latin typeface="Cambria" panose="02040503050406030204" pitchFamily="18" charset="0"/>
                <a:ea typeface="Cambria" panose="02040503050406030204" pitchFamily="18" charset="0"/>
              </a:rPr>
              <a:t>:</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Простые – ресурсы, которые не содержат составных частей</a:t>
            </a:r>
          </a:p>
          <a:p>
            <a:pPr>
              <a:buFont typeface="Wingdings" panose="05000000000000000000" pitchFamily="2" charset="2"/>
              <a:buChar char="Ø"/>
            </a:pPr>
            <a:r>
              <a:rPr lang="ru-RU" dirty="0">
                <a:latin typeface="Cambria" panose="02040503050406030204" pitchFamily="18" charset="0"/>
                <a:ea typeface="Cambria" panose="02040503050406030204" pitchFamily="18" charset="0"/>
              </a:rPr>
              <a:t>Составные</a:t>
            </a:r>
          </a:p>
          <a:p>
            <a:pPr marL="0" indent="0">
              <a:buNone/>
            </a:pPr>
            <a:endParaRPr lang="ru-RU" dirty="0">
              <a:latin typeface="Cambria" panose="02040503050406030204" pitchFamily="18" charset="0"/>
              <a:ea typeface="Cambria" panose="02040503050406030204" pitchFamily="18" charset="0"/>
            </a:endParaRPr>
          </a:p>
        </p:txBody>
      </p:sp>
      <p:graphicFrame>
        <p:nvGraphicFramePr>
          <p:cNvPr id="6" name="Таблица 5">
            <a:extLst>
              <a:ext uri="{FF2B5EF4-FFF2-40B4-BE49-F238E27FC236}">
                <a16:creationId xmlns:a16="http://schemas.microsoft.com/office/drawing/2014/main" id="{2C5C0B44-74BD-DFBA-0F4C-70ECA251D84A}"/>
              </a:ext>
            </a:extLst>
          </p:cNvPr>
          <p:cNvGraphicFramePr>
            <a:graphicFrameLocks noGrp="1"/>
          </p:cNvGraphicFramePr>
          <p:nvPr/>
        </p:nvGraphicFramePr>
        <p:xfrm>
          <a:off x="879348" y="365126"/>
          <a:ext cx="10433304" cy="1018309"/>
        </p:xfrm>
        <a:graphic>
          <a:graphicData uri="http://schemas.openxmlformats.org/drawingml/2006/table">
            <a:tbl>
              <a:tblPr/>
              <a:tblGrid>
                <a:gridCol w="10433304">
                  <a:extLst>
                    <a:ext uri="{9D8B030D-6E8A-4147-A177-3AD203B41FA5}">
                      <a16:colId xmlns:a16="http://schemas.microsoft.com/office/drawing/2014/main" val="2263043944"/>
                    </a:ext>
                  </a:extLst>
                </a:gridCol>
              </a:tblGrid>
              <a:tr h="1018309">
                <a:tc>
                  <a:txBody>
                    <a:bodyPr/>
                    <a:lstStyle/>
                    <a:p>
                      <a:pPr>
                        <a:buFont typeface="Wingdings" panose="05000000000000000000" pitchFamily="2" charset="2"/>
                        <a:buNone/>
                      </a:pPr>
                      <a:r>
                        <a:rPr lang="ru-RU" sz="4400" dirty="0">
                          <a:latin typeface="Cambria" panose="02040503050406030204" pitchFamily="18" charset="0"/>
                          <a:ea typeface="Cambria" panose="02040503050406030204" pitchFamily="18" charset="0"/>
                        </a:rPr>
                        <a:t>Классификация ресурсов</a:t>
                      </a:r>
                    </a:p>
                  </a:txBody>
                  <a:tcPr marL="0" marR="0" marT="0" marB="0" anchor="ctr">
                    <a:lnL w="12700" cmpd="sng">
                      <a:noFill/>
                      <a:prstDash val="solid"/>
                    </a:lnL>
                    <a:lnR w="12700" cmpd="sng">
                      <a:noFill/>
                      <a:prstDash val="solid"/>
                    </a:lnR>
                    <a:lnT w="12700" cmpd="sng">
                      <a:noFill/>
                      <a:prstDash val="soli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50384404"/>
                  </a:ext>
                </a:extLst>
              </a:tr>
            </a:tbl>
          </a:graphicData>
        </a:graphic>
      </p:graphicFrame>
    </p:spTree>
    <p:extLst>
      <p:ext uri="{BB962C8B-B14F-4D97-AF65-F5344CB8AC3E}">
        <p14:creationId xmlns:p14="http://schemas.microsoft.com/office/powerpoint/2010/main" val="2419730583"/>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14397</TotalTime>
  <Words>6341</Words>
  <Application>Microsoft Office PowerPoint</Application>
  <PresentationFormat>Widescreen</PresentationFormat>
  <Paragraphs>442</Paragraphs>
  <Slides>85</Slides>
  <Notes>21</Notes>
  <HiddenSlides>6</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85</vt:i4>
      </vt:variant>
    </vt:vector>
  </HeadingPairs>
  <TitlesOfParts>
    <vt:vector size="93" baseType="lpstr">
      <vt:lpstr>Aptos</vt:lpstr>
      <vt:lpstr>Arial</vt:lpstr>
      <vt:lpstr>Calibri</vt:lpstr>
      <vt:lpstr>Calibri Light</vt:lpstr>
      <vt:lpstr>Cambria</vt:lpstr>
      <vt:lpstr>Verdana</vt:lpstr>
      <vt:lpstr>Wingdings</vt:lpstr>
      <vt:lpstr>Тема Office</vt:lpstr>
      <vt:lpstr>Операционные системы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Операционные системы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Pavel Bernatsky</dc:creator>
  <cp:lastModifiedBy>Pavel Bernatsky</cp:lastModifiedBy>
  <cp:revision>268</cp:revision>
  <dcterms:created xsi:type="dcterms:W3CDTF">2024-09-04T11:03:42Z</dcterms:created>
  <dcterms:modified xsi:type="dcterms:W3CDTF">2025-09-20T06:17:27Z</dcterms:modified>
</cp:coreProperties>
</file>