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322" r:id="rId3"/>
    <p:sldId id="323" r:id="rId4"/>
    <p:sldId id="411" r:id="rId5"/>
    <p:sldId id="418" r:id="rId6"/>
    <p:sldId id="412" r:id="rId7"/>
    <p:sldId id="419" r:id="rId8"/>
    <p:sldId id="413" r:id="rId9"/>
    <p:sldId id="420" r:id="rId10"/>
    <p:sldId id="414" r:id="rId11"/>
    <p:sldId id="415" r:id="rId12"/>
    <p:sldId id="422" r:id="rId13"/>
    <p:sldId id="423" r:id="rId14"/>
    <p:sldId id="416" r:id="rId15"/>
    <p:sldId id="421" r:id="rId16"/>
    <p:sldId id="424" r:id="rId17"/>
    <p:sldId id="451" r:id="rId18"/>
    <p:sldId id="452" r:id="rId19"/>
    <p:sldId id="425" r:id="rId20"/>
    <p:sldId id="426" r:id="rId21"/>
    <p:sldId id="417" r:id="rId22"/>
    <p:sldId id="468" r:id="rId23"/>
    <p:sldId id="427" r:id="rId24"/>
    <p:sldId id="428" r:id="rId25"/>
    <p:sldId id="429" r:id="rId26"/>
    <p:sldId id="430" r:id="rId27"/>
    <p:sldId id="435" r:id="rId28"/>
    <p:sldId id="436" r:id="rId29"/>
    <p:sldId id="431" r:id="rId30"/>
    <p:sldId id="433" r:id="rId31"/>
    <p:sldId id="434" r:id="rId32"/>
    <p:sldId id="469" r:id="rId33"/>
    <p:sldId id="437" r:id="rId34"/>
    <p:sldId id="449" r:id="rId35"/>
    <p:sldId id="438" r:id="rId36"/>
    <p:sldId id="439" r:id="rId37"/>
    <p:sldId id="441" r:id="rId38"/>
    <p:sldId id="442" r:id="rId39"/>
    <p:sldId id="448" r:id="rId40"/>
    <p:sldId id="443" r:id="rId41"/>
    <p:sldId id="444" r:id="rId42"/>
    <p:sldId id="445" r:id="rId43"/>
    <p:sldId id="446" r:id="rId44"/>
    <p:sldId id="447" r:id="rId45"/>
    <p:sldId id="440" r:id="rId46"/>
    <p:sldId id="450" r:id="rId47"/>
    <p:sldId id="453" r:id="rId48"/>
    <p:sldId id="465" r:id="rId49"/>
    <p:sldId id="454" r:id="rId50"/>
    <p:sldId id="467" r:id="rId51"/>
    <p:sldId id="455" r:id="rId52"/>
    <p:sldId id="473" r:id="rId53"/>
    <p:sldId id="456" r:id="rId54"/>
    <p:sldId id="457" r:id="rId55"/>
    <p:sldId id="458" r:id="rId56"/>
    <p:sldId id="459" r:id="rId57"/>
    <p:sldId id="460" r:id="rId58"/>
    <p:sldId id="461" r:id="rId59"/>
    <p:sldId id="462" r:id="rId60"/>
    <p:sldId id="463" r:id="rId61"/>
    <p:sldId id="464" r:id="rId62"/>
    <p:sldId id="470" r:id="rId63"/>
    <p:sldId id="472" r:id="rId64"/>
    <p:sldId id="353" r:id="rId65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65B88BE-7067-4E01-A3DC-10AFCF848BC8}">
          <p14:sldIdLst>
            <p14:sldId id="256"/>
            <p14:sldId id="322"/>
            <p14:sldId id="323"/>
            <p14:sldId id="411"/>
            <p14:sldId id="418"/>
            <p14:sldId id="412"/>
            <p14:sldId id="419"/>
            <p14:sldId id="413"/>
            <p14:sldId id="420"/>
            <p14:sldId id="414"/>
            <p14:sldId id="415"/>
            <p14:sldId id="422"/>
            <p14:sldId id="423"/>
            <p14:sldId id="416"/>
            <p14:sldId id="421"/>
            <p14:sldId id="424"/>
            <p14:sldId id="451"/>
            <p14:sldId id="452"/>
            <p14:sldId id="425"/>
            <p14:sldId id="426"/>
            <p14:sldId id="417"/>
            <p14:sldId id="468"/>
            <p14:sldId id="427"/>
            <p14:sldId id="428"/>
            <p14:sldId id="429"/>
            <p14:sldId id="430"/>
            <p14:sldId id="435"/>
            <p14:sldId id="436"/>
            <p14:sldId id="431"/>
            <p14:sldId id="433"/>
            <p14:sldId id="434"/>
            <p14:sldId id="469"/>
            <p14:sldId id="437"/>
            <p14:sldId id="449"/>
            <p14:sldId id="438"/>
            <p14:sldId id="439"/>
            <p14:sldId id="441"/>
            <p14:sldId id="442"/>
            <p14:sldId id="448"/>
            <p14:sldId id="443"/>
            <p14:sldId id="444"/>
            <p14:sldId id="445"/>
            <p14:sldId id="446"/>
            <p14:sldId id="447"/>
            <p14:sldId id="440"/>
            <p14:sldId id="450"/>
            <p14:sldId id="453"/>
            <p14:sldId id="465"/>
            <p14:sldId id="454"/>
            <p14:sldId id="467"/>
            <p14:sldId id="455"/>
            <p14:sldId id="473"/>
            <p14:sldId id="456"/>
            <p14:sldId id="457"/>
            <p14:sldId id="458"/>
            <p14:sldId id="459"/>
            <p14:sldId id="460"/>
            <p14:sldId id="461"/>
            <p14:sldId id="462"/>
            <p14:sldId id="463"/>
            <p14:sldId id="464"/>
            <p14:sldId id="470"/>
            <p14:sldId id="472"/>
            <p14:sldId id="35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vel Bernatsky" initials="PB" lastIdx="1" clrIdx="0">
    <p:extLst>
      <p:ext uri="{19B8F6BF-5375-455C-9EA6-DF929625EA0E}">
        <p15:presenceInfo xmlns:p15="http://schemas.microsoft.com/office/powerpoint/2012/main" userId="ccc84f90653f6d9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E1C54A-6947-426C-B525-F25AAC6D8000}" type="datetimeFigureOut">
              <a:rPr lang="LID4096" smtClean="0"/>
              <a:t>10/01/2025</a:t>
            </a:fld>
            <a:endParaRPr lang="LID4096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5E16E5-A75C-4DD5-8B93-6FB68F18C1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09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47616F-E2AF-5AFF-C83A-FE3735AD8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F40183-988B-BA61-B91E-493895FD9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93C7B4-DBE6-06CE-CFC7-F4ED4D997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10/01/2025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5BB8FF-A395-C430-3789-0945A5312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F6F5BE-4CB2-9257-FD2E-739215DBF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546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432ABC-7F92-53F8-6B38-14EBA795E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C74F8DD-3073-73DB-0FEC-83EE799CF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52118E-3EA2-A9A4-2BC2-E44B3237E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10/01/2025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9690F8-6FA6-1F50-D67E-E66228911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72A8B7-B8F9-CA99-A4E2-0D1A6411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92678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04C6878-D0A6-5DB7-DDA4-5524F63A10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4290E6A-E317-C5F4-3234-CA514674E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27F236-BB3C-2C98-8A01-D5793677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10/01/2025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B6E046-C620-4F58-405E-9C0103599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06496C-B074-7D9D-1BB6-63F00672A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181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F2D562-7427-3307-029D-4B44232FB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8B9DD3-38AD-093A-348B-69D8AF958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409026-C297-8D81-0690-BCF909A21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10/01/2025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B93BB5-71D6-265C-76BF-7BA55253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B812ED-7C3E-2E99-174E-7CBA5506E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28364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7F112-08AD-1D83-FA9D-D723E27CA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D4462B-7C02-3784-D700-720E99BA1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B8AEC1-27F7-FAA3-29A1-66B8783B8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10/01/2025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9F6EE4-5AF4-CE7C-B7F4-C587BFECE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262F68-CBA3-0915-2295-961EC87EC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2701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EAAB05-2830-EFAE-DE4B-ACD17427A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4D6307-654D-D982-4407-B8F3D79466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E186F62-1DB1-3C6F-EA13-795572FAE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940FA2-011F-64EB-05FB-8559EF775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10/01/2025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D7AD932-F2FD-1AF1-F4D9-F5E82D0C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145922-4144-9D1A-7394-C37497389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9375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4C79E9-E032-A699-2CFB-44AC92832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2F1728-CD76-7149-9437-8308AF8E6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E31FA6F-EC02-4DE3-6650-B80F00E86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F9C784-C313-EF39-B97C-F19B68E627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9EC93D1-A12D-D057-6BE7-78586123AF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39B00CC-01F6-7087-C302-940F9C98E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10/01/2025</a:t>
            </a:fld>
            <a:endParaRPr lang="LID4096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6EBCC5B-A9F4-C18A-35F5-2949CEAAC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3B8B959-499F-742D-E1FF-78941C4BC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10290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B2447-25C4-6DCF-DAD4-FEDF21FF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846070A-CABC-8A01-79F7-51A84F443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10/01/2025</a:t>
            </a:fld>
            <a:endParaRPr lang="LID4096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6485DBC-EE1F-353D-3249-9E99780A5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D416B2-2B57-8CF9-D053-EF6A7AB1F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36694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A9FDE4F-142C-5FCB-A615-EDAA13534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10/01/2025</a:t>
            </a:fld>
            <a:endParaRPr lang="LID4096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B6EB5D2-B75C-FB77-8F63-19FA53844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BB97733-0993-8A78-D35D-65EA8B9F8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0051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D8FC8E-4425-CC0C-710F-98C6425E3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73CCAC-EA76-40D6-17B2-7C2AFD435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3FDA7B0-EDAC-58A1-8AED-C4E8D631B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7C5F31B-981C-419A-6E49-3095113FB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10/01/2025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98C04E2-0ACD-F790-199B-7863EDE02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0F2067-A078-C57A-9204-3A8B2F260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9211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129DED-D98F-B6A2-AD7C-772F99A34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00C5605-1482-0713-0D51-A3FAC78156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6A60C0B-E2FB-D11A-ADBF-D996E01CF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DE09DD-B690-CF21-DFC4-F02331B63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10/01/2025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16318B-2EDE-3598-7847-C4B423955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97F3B72-6E6E-8853-E9C1-9458DC7C6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11409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8D0170-EF02-F5B2-75D2-863D12552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7FE9A8-6239-E8DA-5893-CC54DCF5A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C7A97B-8B60-4C6E-4780-AF77C5AA11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700BE-7692-4207-B54B-A48E0B87749C}" type="datetimeFigureOut">
              <a:rPr lang="LID4096" smtClean="0"/>
              <a:t>10/01/2025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9804F4-87F9-55E6-92A8-EB0A9D1E61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4F28E9-786F-C124-9986-B7AAB37E4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00367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geoffchappell.com/studies/windows/km/ntoskrnl/inc/ntos/ps/ethread/index.htm?tx=160&amp;ts=0,413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cpp/c-runtime-library/reference/beginthread-beginthreadex?view=msvc-170" TargetMode="External"/><Relationship Id="rId2" Type="http://schemas.openxmlformats.org/officeDocument/2006/relationships/hyperlink" Target="https://learn.microsoft.com/en-us/windows/win32/api/processthreadsapi/nf-processthreadsapi-createthread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s://pubs.opengroup.org/onlinepubs/9799919799/functions/pthread_create.html" TargetMode="Externa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learn.microsoft.com/en-us/windows/win32/api/processthreadsapi/nf-processthreadsapi-terminatethread" TargetMode="External"/><Relationship Id="rId7" Type="http://schemas.openxmlformats.org/officeDocument/2006/relationships/image" Target="../media/image12.png"/><Relationship Id="rId2" Type="http://schemas.openxmlformats.org/officeDocument/2006/relationships/hyperlink" Target="https://learn.microsoft.com/en-us/windows/win32/api/processthreadsapi/nf-processthreadsapi-exitthrea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ubs.opengroup.org/onlinepubs/9799919799/functions/pthread_cancel.html" TargetMode="External"/><Relationship Id="rId11" Type="http://schemas.openxmlformats.org/officeDocument/2006/relationships/image" Target="../media/image16.png"/><Relationship Id="rId5" Type="http://schemas.openxmlformats.org/officeDocument/2006/relationships/hyperlink" Target="https://pubs.opengroup.org/onlinepubs/9799919799/functions/pthread_exit.html" TargetMode="External"/><Relationship Id="rId10" Type="http://schemas.openxmlformats.org/officeDocument/2006/relationships/image" Target="../media/image15.png"/><Relationship Id="rId4" Type="http://schemas.openxmlformats.org/officeDocument/2006/relationships/hyperlink" Target="https://learn.microsoft.com/en-us/cpp/c-runtime-library/reference/endthread-endthreadex?view=msvc-170" TargetMode="External"/><Relationship Id="rId9" Type="http://schemas.openxmlformats.org/officeDocument/2006/relationships/image" Target="../media/image14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hyperlink" Target="https://pubs.opengroup.org/onlinepubs/9799919799/functions/pthread_join.html" TargetMode="External"/><Relationship Id="rId13" Type="http://schemas.openxmlformats.org/officeDocument/2006/relationships/hyperlink" Target="https://pubs.opengroup.org/onlinepubs/9799919799/basedefs/pthread.h.html" TargetMode="External"/><Relationship Id="rId3" Type="http://schemas.openxmlformats.org/officeDocument/2006/relationships/hyperlink" Target="https://learn.microsoft.com/en-us/windows/win32/api/processthreadsapi/nf-processthreadsapi-resumethread" TargetMode="External"/><Relationship Id="rId7" Type="http://schemas.openxmlformats.org/officeDocument/2006/relationships/hyperlink" Target="https://learn.microsoft.com/en-us/windows/win32/api/processthreadsapi/nf-processthreadsapi-getcurrentthread" TargetMode="External"/><Relationship Id="rId12" Type="http://schemas.openxmlformats.org/officeDocument/2006/relationships/hyperlink" Target="https://learn.microsoft.com/en-us/windows/win32/procthread/process-and-thread-functions#thread-functions" TargetMode="External"/><Relationship Id="rId2" Type="http://schemas.openxmlformats.org/officeDocument/2006/relationships/hyperlink" Target="https://learn.microsoft.com/en-us/windows/win32/api/processthreadsapi/nf-processthreadsapi-suspendthrea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microsoft.com/en-us/windows/win32/api/processthreadsapi/nf-processthreadsapi-getexitcodethread" TargetMode="External"/><Relationship Id="rId11" Type="http://schemas.openxmlformats.org/officeDocument/2006/relationships/hyperlink" Target="https://pubs.opengroup.org/onlinepubs/9799919799/functions/pthread_once.html" TargetMode="External"/><Relationship Id="rId5" Type="http://schemas.openxmlformats.org/officeDocument/2006/relationships/hyperlink" Target="https://learn.microsoft.com/en-us/windows/win32/api/synchapi/nf-synchapi-waitformultipleobjects" TargetMode="External"/><Relationship Id="rId10" Type="http://schemas.openxmlformats.org/officeDocument/2006/relationships/hyperlink" Target="https://pubs.opengroup.org/onlinepubs/9799919799/functions/pthread_self.html" TargetMode="External"/><Relationship Id="rId4" Type="http://schemas.openxmlformats.org/officeDocument/2006/relationships/hyperlink" Target="https://learn.microsoft.com/en-us/windows/win32/api/synchapi/nf-synchapi-waitforsingleobject" TargetMode="External"/><Relationship Id="rId9" Type="http://schemas.openxmlformats.org/officeDocument/2006/relationships/hyperlink" Target="https://pubs.opengroup.org/onlinepubs/9799919799/functions/pthread_detach.html" TargetMode="Externa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pubs.opengroup.org/onlinepubs/9799919799/functions/pthread_key_create.html" TargetMode="External"/><Relationship Id="rId7" Type="http://schemas.openxmlformats.org/officeDocument/2006/relationships/hyperlink" Target="https://learn.microsoft.com/en-us/windows/win32/api/processthreadsapi/nf-processthreadsapi-tlsfree" TargetMode="External"/><Relationship Id="rId2" Type="http://schemas.openxmlformats.org/officeDocument/2006/relationships/hyperlink" Target="https://learn.microsoft.com/en-us/windows/win32/api/processthreadsapi/nf-processthreadsapi-tlsallo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ubs.opengroup.org/onlinepubs/9799919799/functions/pthread_getspecific.html" TargetMode="External"/><Relationship Id="rId5" Type="http://schemas.openxmlformats.org/officeDocument/2006/relationships/hyperlink" Target="https://learn.microsoft.com/en-us/windows/win32/api/processthreadsapi/nf-processthreadsapi-tlsgetvalue" TargetMode="External"/><Relationship Id="rId4" Type="http://schemas.openxmlformats.org/officeDocument/2006/relationships/hyperlink" Target="https://learn.microsoft.com/en-us/windows/win32/api/processthreadsapi/nf-processthreadsapi-tlssetvalu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cpp/cpp/thread?view=msvc-170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cpp/cpp/thread?view=msvc-170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975775-7036-98AF-A483-822007F37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523" y="1186961"/>
            <a:ext cx="11558954" cy="960194"/>
          </a:xfrm>
          <a:ln>
            <a:noFill/>
          </a:ln>
          <a:effectLst/>
        </p:spPr>
        <p:txBody>
          <a:bodyPr/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Операционные системы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49BFEE-497D-21FD-61AE-CA3D26753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0810" y="3697763"/>
            <a:ext cx="9170377" cy="4618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r>
              <a:rPr lang="ru-RU" sz="2800" b="1" dirty="0">
                <a:latin typeface="Verdana" panose="020B0604030504040204" pitchFamily="34" charset="0"/>
                <a:ea typeface="Verdana" panose="020B0604030504040204" pitchFamily="34" charset="0"/>
              </a:rPr>
              <a:t>Управление потоками</a:t>
            </a:r>
          </a:p>
          <a:p>
            <a:endParaRPr lang="ru-RU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D3AED9-28E1-DDF9-E07D-185D5DD54F4C}"/>
              </a:ext>
            </a:extLst>
          </p:cNvPr>
          <p:cNvSpPr txBox="1"/>
          <p:nvPr/>
        </p:nvSpPr>
        <p:spPr>
          <a:xfrm>
            <a:off x="3200400" y="650631"/>
            <a:ext cx="562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LID4096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77C454-9338-E7F4-034B-E11CD51ED0FB}"/>
              </a:ext>
            </a:extLst>
          </p:cNvPr>
          <p:cNvSpPr txBox="1"/>
          <p:nvPr/>
        </p:nvSpPr>
        <p:spPr>
          <a:xfrm>
            <a:off x="5191861" y="3051019"/>
            <a:ext cx="18082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</a:rPr>
              <a:t>Лекция 5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519E2ADD-505C-77F2-DF62-A29BD8ED577A}"/>
              </a:ext>
            </a:extLst>
          </p:cNvPr>
          <p:cNvCxnSpPr/>
          <p:nvPr/>
        </p:nvCxnSpPr>
        <p:spPr>
          <a:xfrm>
            <a:off x="4339704" y="3574239"/>
            <a:ext cx="35095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86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4C872B9-D9C1-72E3-7ECA-E6F5C6AF1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4691"/>
            <a:ext cx="10474453" cy="4998183"/>
          </a:xfrm>
        </p:spPr>
        <p:txBody>
          <a:bodyPr wrap="square"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 так как по определению любая последовательность </a:t>
            </a:r>
            <a:r>
              <a:rPr lang="ru-RU" b="1" i="1" dirty="0">
                <a:latin typeface="Cambria" panose="02040503050406030204" pitchFamily="18" charset="0"/>
                <a:ea typeface="Cambria" panose="02040503050406030204" pitchFamily="18" charset="0"/>
              </a:rPr>
              <a:t>выполнения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инструкций называется потоком, именно поэтому в многопоточной среде процесс определяется как структурная единица распределения ресурсов, а также структурная единица защиты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 процессами связаны следующие элементы: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Виртуальное адресное пространство, в котором содержится образ процесса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Защищенный доступ к процессорам, другим процессам (при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межпроцессном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обмене информацией), файлам и ресурсам ввода-вывода (устройствам и каналам)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879348" y="365126"/>
          <a:ext cx="10433304" cy="1018309"/>
        </p:xfrm>
        <a:graphic>
          <a:graphicData uri="http://schemas.openxmlformats.org/drawingml/2006/table">
            <a:tbl>
              <a:tblPr/>
              <a:tblGrid>
                <a:gridCol w="10433304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None/>
                      </a:pPr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Процессы и потоки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8090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4C872B9-D9C1-72E3-7ECA-E6F5C6AF1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4691"/>
            <a:ext cx="10474453" cy="4998183"/>
          </a:xfrm>
        </p:spPr>
        <p:txBody>
          <a:bodyPr wrap="square"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 рамках процесса могут находиться один или несколько потоков, каждый из которых обладает следующими характеристиками: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Состояние выполнения потока (выполняющийся, готовый к выполнению и т.д.)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Сохраненный контекст не выполняющегося потока; один из способов рассмотрения потока – считать его независимым счетчиком команд, работающим в рамках процесса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Стек выполнения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Статическая память, выделяемая потоку для локальных переменных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Доступ к памяти и ресурсам процесса, которому этот поток принадлежит; этот доступ разделяется всеми потоками данного процесса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879348" y="365126"/>
          <a:ext cx="10433304" cy="1018309"/>
        </p:xfrm>
        <a:graphic>
          <a:graphicData uri="http://schemas.openxmlformats.org/drawingml/2006/table">
            <a:tbl>
              <a:tblPr/>
              <a:tblGrid>
                <a:gridCol w="10433304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None/>
                      </a:pPr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Процессы и потоки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2131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4C872B9-D9C1-72E3-7ECA-E6F5C6AF1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4691"/>
            <a:ext cx="10474453" cy="4998183"/>
          </a:xfrm>
        </p:spPr>
        <p:txBody>
          <a:bodyPr wrap="square"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 однопоточной модели процесса (в которой не имеется концепции потока, отличной от концепции процесса) в его представление входят управляющий блок этого процесса и пользовательское адресное пространство, а также стеки ядра и пользователя, с помощью которых осуществляются вызовы процедур и возвраты из них при выполнении процесса. Пока процесс работает, он управляет регистрами процессора. Когда выполнение процесса прерывается, содержимое регистров процессора сохраняется в памяти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 многопоточной среде с каждым процессом тоже связаны единственный управляющий блок и адресное пространство, но теперь для каждого потока создаются свои отдельные стеки, а также свой управляющий блок, в котором содержатся значения регистров, приоритет и другая информация о состоянии потока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879348" y="365126"/>
          <a:ext cx="10433304" cy="1018309"/>
        </p:xfrm>
        <a:graphic>
          <a:graphicData uri="http://schemas.openxmlformats.org/drawingml/2006/table">
            <a:tbl>
              <a:tblPr/>
              <a:tblGrid>
                <a:gridCol w="10433304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None/>
                      </a:pPr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Процессы и потоки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0560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4C872B9-D9C1-72E3-7ECA-E6F5C6AF1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4691"/>
            <a:ext cx="10474453" cy="4998183"/>
          </a:xfrm>
        </p:spPr>
        <p:txBody>
          <a:bodyPr wrap="square"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 хотя потоки имеют свой набор ресурсов, все потоки процесса разделяют между собой состояние и ресурсы процесса. Они находятся в одном и том же адресном пространстве и имеют доступ к одним и тем же данным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Если один поток изменяет в памяти какие-то данные, то другие потоки во время своего доступа к этим данным имеют возможность отследить эти изменения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Если один поток открывает файл с правом чтения, другие потоки данного процесса тоже могут читать из этого файла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879348" y="365126"/>
          <a:ext cx="10433304" cy="1018309"/>
        </p:xfrm>
        <a:graphic>
          <a:graphicData uri="http://schemas.openxmlformats.org/drawingml/2006/table">
            <a:tbl>
              <a:tblPr/>
              <a:tblGrid>
                <a:gridCol w="10433304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None/>
                      </a:pPr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Процессы и потоки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2300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1F6605-0248-2A89-E223-8DEB4A400D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2720" y="1449712"/>
            <a:ext cx="8706560" cy="5206100"/>
          </a:xfrm>
        </p:spPr>
      </p:pic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879348" y="365126"/>
          <a:ext cx="10433304" cy="1018309"/>
        </p:xfrm>
        <a:graphic>
          <a:graphicData uri="http://schemas.openxmlformats.org/drawingml/2006/table">
            <a:tbl>
              <a:tblPr/>
              <a:tblGrid>
                <a:gridCol w="10433304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None/>
                      </a:pPr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Процессы и потоки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228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4C872B9-D9C1-72E3-7ECA-E6F5C6AF1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4691"/>
            <a:ext cx="10474453" cy="4998183"/>
          </a:xfrm>
        </p:spPr>
        <p:txBody>
          <a:bodyPr wrap="square"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Отвлечёмся на минуточку и подумаем, а что же такого в потоках? Ведь раньше системы прекрасно работали и без них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Основные преимущества использования потоков с точки зрения производительности таковы: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Для создания нового потока в уже существующем процессе необходимо намного меньше времени, чем для создания нового процесса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Поток можно завершить намного быстрее, чем процесс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Переключение между потоками в рамках одного и того же процесса происходит намного быстрее переключения между процессами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При использовании потоков повышается эффективность обмена информацией между двумя выполняющимися программами</a:t>
            </a: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879348" y="365126"/>
          <a:ext cx="10433304" cy="1018309"/>
        </p:xfrm>
        <a:graphic>
          <a:graphicData uri="http://schemas.openxmlformats.org/drawingml/2006/table">
            <a:tbl>
              <a:tblPr/>
              <a:tblGrid>
                <a:gridCol w="10433304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None/>
                      </a:pPr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Процессы и потоки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250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4C872B9-D9C1-72E3-7ECA-E6F5C6AF1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4691"/>
            <a:ext cx="10474453" cy="4998183"/>
          </a:xfrm>
        </p:spPr>
        <p:txBody>
          <a:bodyPr wrap="square"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 большинстве операционных систем обмен между независимыми процессами происходит с участием ядра, в функции которого входит обеспечение защиты, и механизма, необходимого для осуществления обмена. Однако благодаря тому, что различные потоки одного и того же процесса используют одну и ту же область памяти и одни и те же файлы, они могут обмениваться информацией без участия ядра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879348" y="365126"/>
          <a:ext cx="10433304" cy="1018309"/>
        </p:xfrm>
        <a:graphic>
          <a:graphicData uri="http://schemas.openxmlformats.org/drawingml/2006/table">
            <a:tbl>
              <a:tblPr/>
              <a:tblGrid>
                <a:gridCol w="10433304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None/>
                      </a:pPr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Процессы и потоки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4363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4C872B9-D9C1-72E3-7ECA-E6F5C6AF1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4691"/>
            <a:ext cx="10474453" cy="4998183"/>
          </a:xfrm>
        </p:spPr>
        <p:txBody>
          <a:bodyPr wrap="square"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Однако как и у любого механизма ОС, у потоков есть и свои недостатки: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При программировании приложения с множественными потоками необходимо постоянно думать о </a:t>
            </a:r>
            <a:r>
              <a:rPr lang="ru-RU" b="1" dirty="0" err="1">
                <a:latin typeface="Cambria" panose="02040503050406030204" pitchFamily="18" charset="0"/>
                <a:ea typeface="Cambria" panose="02040503050406030204" pitchFamily="18" charset="0"/>
              </a:rPr>
              <a:t>потокобезопасности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(т. н.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thread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safety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Один неправильно работающий поток может повредить остальные, так как потоки делят общее адресное пространство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Потоки конкурируют друг с другом в адресном пространстве. Стек и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thread-local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storage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, занимая часть виртуального адресного пространства процесса, тем самым делают его недоступным для других потоков. Для встраиваемых (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embedded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) систем в условиях ограниченности ресурсов такое ограничение может иметь существенное значение</a:t>
            </a: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879348" y="365126"/>
          <a:ext cx="10433304" cy="1018309"/>
        </p:xfrm>
        <a:graphic>
          <a:graphicData uri="http://schemas.openxmlformats.org/drawingml/2006/table">
            <a:tbl>
              <a:tblPr/>
              <a:tblGrid>
                <a:gridCol w="10433304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None/>
                      </a:pPr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Процессы и потоки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9429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4C872B9-D9C1-72E3-7ECA-E6F5C6AF1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4691"/>
            <a:ext cx="10474453" cy="4998183"/>
          </a:xfrm>
        </p:spPr>
        <p:txBody>
          <a:bodyPr wrap="square">
            <a:normAutofit lnSpcReduction="10000"/>
          </a:bodyPr>
          <a:lstStyle/>
          <a:p>
            <a:pPr marL="0" indent="0">
              <a:buNone/>
            </a:pPr>
            <a:r>
              <a:rPr lang="ru-RU" b="1" dirty="0" err="1">
                <a:latin typeface="Cambria" panose="02040503050406030204" pitchFamily="18" charset="0"/>
                <a:ea typeface="Cambria" panose="02040503050406030204" pitchFamily="18" charset="0"/>
              </a:rPr>
              <a:t>Потокобезопасная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 функция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–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функция  которая может быть вызвана одновременно из нескольких потоков без риска возникновения ошибок или непредсказуемого поведения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 общем случае функция называется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повторно </a:t>
            </a:r>
            <a:r>
              <a:rPr lang="ru-RU" b="1" dirty="0" err="1">
                <a:latin typeface="Cambria" panose="02040503050406030204" pitchFamily="18" charset="0"/>
                <a:ea typeface="Cambria" panose="02040503050406030204" pitchFamily="18" charset="0"/>
              </a:rPr>
              <a:t>входимой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или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реентерабельной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если она удовлетворяет следующим требованиям: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не использует глобальные переменные, значения которых изменяются параллельно исполняемыми потоками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не использует статические переменные, определенные внутри функции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не возвращает указатель на статические данные, определенные внутри функции</a:t>
            </a: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879348" y="365126"/>
          <a:ext cx="10433304" cy="1018309"/>
        </p:xfrm>
        <a:graphic>
          <a:graphicData uri="http://schemas.openxmlformats.org/drawingml/2006/table">
            <a:tbl>
              <a:tblPr/>
              <a:tblGrid>
                <a:gridCol w="10433304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None/>
                      </a:pPr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Процессы и потоки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3385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4C872B9-D9C1-72E3-7ECA-E6F5C6AF1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4691"/>
            <a:ext cx="10474453" cy="4998183"/>
          </a:xfrm>
        </p:spPr>
        <p:txBody>
          <a:bodyPr wrap="square"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Когда лучше использовать поточную многозадачность: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Ограниченность системных ресурсов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Частое использование данных между подзадачами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Частая синхронизация подзадач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Поддержка языками и библиотеками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Задачи с упором на вычисления (так называемые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CPU-bound tasks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Написание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GUI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Задачи с требованием к масштабированию</a:t>
            </a: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879348" y="365126"/>
          <a:ext cx="10433304" cy="1018309"/>
        </p:xfrm>
        <a:graphic>
          <a:graphicData uri="http://schemas.openxmlformats.org/drawingml/2006/table">
            <a:tbl>
              <a:tblPr/>
              <a:tblGrid>
                <a:gridCol w="10433304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None/>
                      </a:pPr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Процессы и потоки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910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4C872B9-D9C1-72E3-7ECA-E6F5C6AF1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4691"/>
            <a:ext cx="10515600" cy="49981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Различия процессов и потоков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Устройство потоков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Пользовательские потоки и потоки ядра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Управление потоками в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Windows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Управление потоками в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Linux (POSIX)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921328" y="365126"/>
          <a:ext cx="10432472" cy="1018309"/>
        </p:xfrm>
        <a:graphic>
          <a:graphicData uri="http://schemas.openxmlformats.org/drawingml/2006/table">
            <a:tbl>
              <a:tblPr/>
              <a:tblGrid>
                <a:gridCol w="10432472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j-cs"/>
                        </a:rPr>
                        <a:t>План лекции</a:t>
                      </a:r>
                      <a:endParaRPr lang="LID4096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100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4C872B9-D9C1-72E3-7ECA-E6F5C6AF1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4691"/>
            <a:ext cx="10474453" cy="4998183"/>
          </a:xfrm>
        </p:spPr>
        <p:txBody>
          <a:bodyPr wrap="square"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Примером приложения, в котором можно удачно применить потоки, является файловый сервер. При получении каждого нового файлового запроса программа управления файлами может порождать новый поток . Из-за того, что серверу приходится обрабатывать очень большое количество запросов, за короткий промежуток времени будет создаваться и удаляться множество потоков. Если такая серверная программа работает на многопроцессорной машине, то на разных процессорах в рамках одного процесса может одновременно выполняться несколько потоков. Кроме того, из-за того что процессы или потоки файлового сервера должны совместно использовать данные из файлов, а следовательно, координировать свои действия, рациональнее использовать потоки и общую область памяти, а не процессы и обмен сообщениями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879348" y="365126"/>
          <a:ext cx="10433304" cy="1018309"/>
        </p:xfrm>
        <a:graphic>
          <a:graphicData uri="http://schemas.openxmlformats.org/drawingml/2006/table">
            <a:tbl>
              <a:tblPr/>
              <a:tblGrid>
                <a:gridCol w="10433304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None/>
                      </a:pPr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Процессы и потоки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2891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4C872B9-D9C1-72E3-7ECA-E6F5C6AF1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03835"/>
            <a:ext cx="10474453" cy="4998183"/>
          </a:xfrm>
        </p:spPr>
        <p:txBody>
          <a:bodyPr wrap="square"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 операционной системе, поддерживающей потоки, планирование и диспетчеризация осуществляются на основе потоков; таким образом, большая часть информации о состоянии процесса, имеющей отношение к его выполнению, поддерживается в структурах данных на уровне потоков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Однако есть несколько действий, которые затрагивают все потоки процесса и которые операционная система должна поддерживать именно на этом уровне. Если процесс приостанавливается, то при этом предполагается, что его адресное пространство будет выгружено из основной памяти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Поскольку все потоки процесса используют одно и то же адресное пространство, все они должны одновременно перейти в состояние приостановленных. Соответственно, прекращение процесса приводит к прекращению всех составляющих его потоков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879348" y="365126"/>
          <a:ext cx="10433304" cy="1018309"/>
        </p:xfrm>
        <a:graphic>
          <a:graphicData uri="http://schemas.openxmlformats.org/drawingml/2006/table">
            <a:tbl>
              <a:tblPr/>
              <a:tblGrid>
                <a:gridCol w="10433304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None/>
                      </a:pPr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Процессы и потоки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2048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4C872B9-D9C1-72E3-7ECA-E6F5C6AF1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4691"/>
            <a:ext cx="10474453" cy="4998183"/>
          </a:xfrm>
        </p:spPr>
        <p:txBody>
          <a:bodyPr wrap="square"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Также стоит вспомнить, что при диспетчеризации происходит такое явление как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переключение контекста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context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switch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) – в многозадачных ОС и средах – процесс прекращения выполнения процессором одной задачи (процесса, потока, нити) с сохранением всей необходимой информации и состояния, необходимых для последующего продолжения с прерванного места, и восстановления и загрузки состояния задачи, к выполнению которой переходит процессор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 случае с потоками, они также как и процессы имеют свой собственный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контекст</a:t>
            </a: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879348" y="365126"/>
          <a:ext cx="10433304" cy="1018309"/>
        </p:xfrm>
        <a:graphic>
          <a:graphicData uri="http://schemas.openxmlformats.org/drawingml/2006/table">
            <a:tbl>
              <a:tblPr/>
              <a:tblGrid>
                <a:gridCol w="10433304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None/>
                      </a:pPr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Процессы и потоки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86522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4C872B9-D9C1-72E3-7ECA-E6F5C6AF1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4691"/>
            <a:ext cx="10474453" cy="4998183"/>
          </a:xfrm>
        </p:spPr>
        <p:txBody>
          <a:bodyPr wrap="square"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Потоки, подобно процессам, характеризуются состояниями выполнения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Основными состояниями потоков, как и процессов, являются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состояние выполнения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потока,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 состояние готовности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состояние блокировки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Вообще говоря,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состояние приостановки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нет смысла связывать с потоками, потому что такие состояния логичнее рассматривать на уровне процессов</a:t>
            </a:r>
          </a:p>
          <a:p>
            <a:pPr marL="0" indent="0">
              <a:buNone/>
            </a:pPr>
            <a:r>
              <a:rPr lang="ru-RU" i="1" dirty="0">
                <a:latin typeface="Cambria" panose="02040503050406030204" pitchFamily="18" charset="0"/>
                <a:ea typeface="Cambria" panose="02040503050406030204" pitchFamily="18" charset="0"/>
              </a:rPr>
              <a:t>В частности, если процесс приостанавливается, обязательно приостанавливаются все его потоки, потому что все они совместно используют адресное пространство этого процесса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595984"/>
              </p:ext>
            </p:extLst>
          </p:nvPr>
        </p:nvGraphicFramePr>
        <p:xfrm>
          <a:off x="879348" y="365126"/>
          <a:ext cx="10433304" cy="1018309"/>
        </p:xfrm>
        <a:graphic>
          <a:graphicData uri="http://schemas.openxmlformats.org/drawingml/2006/table">
            <a:tbl>
              <a:tblPr/>
              <a:tblGrid>
                <a:gridCol w="10433304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None/>
                      </a:pPr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Состояния потоков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6305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4C872B9-D9C1-72E3-7ECA-E6F5C6AF1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4691"/>
            <a:ext cx="10474453" cy="4998183"/>
          </a:xfrm>
        </p:spPr>
        <p:txBody>
          <a:bodyPr wrap="square">
            <a:normAutofit fontScale="925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 изменением состояния потоков связаны такие четыре основных действия: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Порождение.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Обычно одновременно с новым процессом создается его поток. Далее, в рамках одного и того же процесса один поток может породить другой поток, определив его указатель команд и аргументы. Новый поток создается со своим контекстом регистров и стековым пространством, после чего он помещается в очередь готовых к выполнению потоков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Блокирование.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Если потоку нужно подождать наступления некоторого события, он блокируется (при этом сохраняются содержимое его пользовательских регистров, счетчика команд, а также указатели стеков). После этого процессор может перейти к выполнению другого готового потока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879348" y="365126"/>
          <a:ext cx="10433304" cy="1018309"/>
        </p:xfrm>
        <a:graphic>
          <a:graphicData uri="http://schemas.openxmlformats.org/drawingml/2006/table">
            <a:tbl>
              <a:tblPr/>
              <a:tblGrid>
                <a:gridCol w="10433304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None/>
                      </a:pPr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Состояния потоков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91572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4C872B9-D9C1-72E3-7ECA-E6F5C6AF1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4691"/>
            <a:ext cx="10474453" cy="4998183"/>
          </a:xfrm>
        </p:spPr>
        <p:txBody>
          <a:bodyPr wrap="square"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 изменением состояния потоков связаны такие четыре основных действия: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Разблокирование.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Когда наступает событие, ожидание которого блокировало поток, последний переходит в состояние готовности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Завершение.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После завершения потока его контекст регистров и стеки удаляются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Важно понимать что описанные состояния и действия являются базовыми и разработчики конкретных ОС могут их расширять по своему усмотрению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879348" y="365126"/>
          <a:ext cx="10433304" cy="1018309"/>
        </p:xfrm>
        <a:graphic>
          <a:graphicData uri="http://schemas.openxmlformats.org/drawingml/2006/table">
            <a:tbl>
              <a:tblPr/>
              <a:tblGrid>
                <a:gridCol w="10433304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None/>
                      </a:pPr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Состояния потоков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93194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4C872B9-D9C1-72E3-7ECA-E6F5C6AF1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4691"/>
            <a:ext cx="10474453" cy="4998183"/>
          </a:xfrm>
        </p:spPr>
        <p:txBody>
          <a:bodyPr wrap="square"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Так, например, в ОС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Windows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диаграмма состояний потоков выглядит следующим образом</a:t>
            </a:r>
            <a:endParaRPr lang="ru-RU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33602"/>
              </p:ext>
            </p:extLst>
          </p:nvPr>
        </p:nvGraphicFramePr>
        <p:xfrm>
          <a:off x="879348" y="365126"/>
          <a:ext cx="10433304" cy="1018309"/>
        </p:xfrm>
        <a:graphic>
          <a:graphicData uri="http://schemas.openxmlformats.org/drawingml/2006/table">
            <a:tbl>
              <a:tblPr/>
              <a:tblGrid>
                <a:gridCol w="10433304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None/>
                      </a:pPr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Состояния потоков</a:t>
                      </a:r>
                      <a:r>
                        <a:rPr lang="en-US" sz="4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Windows</a:t>
                      </a:r>
                      <a:endParaRPr lang="ru-RU" sz="4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C5DAC948-4BE3-D3F0-A393-DFE8E453D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616" y="2383304"/>
            <a:ext cx="7133223" cy="440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6407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4C872B9-D9C1-72E3-7ECA-E6F5C6AF1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4691"/>
            <a:ext cx="10474453" cy="5299301"/>
          </a:xfrm>
        </p:spPr>
        <p:txBody>
          <a:bodyPr wrap="square">
            <a:normAutofit fontScale="85000" lnSpcReduction="10000"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Готовый к выполнению.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Поток, который может быть направлен на выполнение. Диспетчер ядра отслеживает все готовые к выполнению потоки и осуществляет их планирование в соответствии с приоритетом</a:t>
            </a:r>
          </a:p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Резервный.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Поток, который будет запущен следующим на данном процессоре. Поток находится в этом состоянии до тех пор, пока процессор не освободится. Если приоритет резервного потока достаточно высок, то он может вытеснить выполняющийся в данный момент поток. В противном случае резервный поток ждет, пока произойдет блокировка выполняющегося потока или пока истечет выделенный ему промежуток времени</a:t>
            </a:r>
          </a:p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Выполняющийся.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Как только диспетчер ядра выполнит переключение потоков, резервный поток перейдет в состояние выполнения и будет пребывать в нем до тех пор, пока не произойдет одно из следующих событий: поток будет вытеснен, закончится отведенный ему интервал времени, поток будет блокирован или завершен. В первых двух случаях поток снова переходит в состояние готовности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499373"/>
              </p:ext>
            </p:extLst>
          </p:nvPr>
        </p:nvGraphicFramePr>
        <p:xfrm>
          <a:off x="879348" y="365126"/>
          <a:ext cx="10433304" cy="1018309"/>
        </p:xfrm>
        <a:graphic>
          <a:graphicData uri="http://schemas.openxmlformats.org/drawingml/2006/table">
            <a:tbl>
              <a:tblPr/>
              <a:tblGrid>
                <a:gridCol w="10433304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None/>
                      </a:pPr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Состояния потоков</a:t>
                      </a:r>
                      <a:r>
                        <a:rPr lang="en-US" sz="4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Windows</a:t>
                      </a:r>
                      <a:endParaRPr lang="ru-RU" sz="4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44289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4C872B9-D9C1-72E3-7ECA-E6F5C6AF1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4691"/>
            <a:ext cx="10474453" cy="4998183"/>
          </a:xfrm>
        </p:spPr>
        <p:txBody>
          <a:bodyPr wrap="square">
            <a:normAutofit fontScale="92500" lnSpcReduction="20000"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Ожидающий.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Поток входит в состояние ожидания, если 1) он блокирован каким-то событием (например, операцией ввода-вывода), 2) он добровольно ждет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синхронизации или 3) среда подсистемы предписывает потоку, чтобы он сам себя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приостановил. После того как условия ожидания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удовлетворены, поток переходит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 состояние готовности, если все его ресурсы доступны</a:t>
            </a:r>
          </a:p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Переходный.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Поток переходит в это состояние, если он готов к выполнению, но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ресурсы недоступны (например, страницы стека потока могут быть сброшены на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диск). После того как необходимые ресурсы станут доступными, процесс перейдет в состояние готовности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Завершенный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. Завершение потока может быть инициировано самим потоком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либо другим потоком или может произойти вместе с завершением родительского процесса. После завершения необходимых операций освобождения ресурсов и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тому подобного поток удаляется из системы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613849"/>
              </p:ext>
            </p:extLst>
          </p:nvPr>
        </p:nvGraphicFramePr>
        <p:xfrm>
          <a:off x="879348" y="365126"/>
          <a:ext cx="10433304" cy="1018309"/>
        </p:xfrm>
        <a:graphic>
          <a:graphicData uri="http://schemas.openxmlformats.org/drawingml/2006/table">
            <a:tbl>
              <a:tblPr/>
              <a:tblGrid>
                <a:gridCol w="10433304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None/>
                      </a:pPr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Состояния потоков</a:t>
                      </a:r>
                      <a:r>
                        <a:rPr lang="en-US" sz="4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Windows</a:t>
                      </a:r>
                      <a:endParaRPr lang="ru-RU" sz="4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62870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4C872B9-D9C1-72E3-7ECA-E6F5C6AF1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4691"/>
            <a:ext cx="10474453" cy="4998183"/>
          </a:xfrm>
        </p:spPr>
        <p:txBody>
          <a:bodyPr wrap="square"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А в ОС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Linux</a:t>
            </a:r>
            <a:b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следующим образом</a:t>
            </a: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Заметили кое-что?</a:t>
            </a:r>
          </a:p>
          <a:p>
            <a:pPr marL="0" indent="0">
              <a:buNone/>
            </a:pPr>
            <a:endParaRPr lang="ru-RU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908950"/>
              </p:ext>
            </p:extLst>
          </p:nvPr>
        </p:nvGraphicFramePr>
        <p:xfrm>
          <a:off x="879348" y="365126"/>
          <a:ext cx="10433304" cy="1018309"/>
        </p:xfrm>
        <a:graphic>
          <a:graphicData uri="http://schemas.openxmlformats.org/drawingml/2006/table">
            <a:tbl>
              <a:tblPr/>
              <a:tblGrid>
                <a:gridCol w="10433304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None/>
                      </a:pPr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Состояния потоков</a:t>
                      </a:r>
                      <a:r>
                        <a:rPr lang="en-US" sz="4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Linux</a:t>
                      </a:r>
                      <a:endParaRPr lang="ru-RU" sz="4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F6AF6929-354F-473D-39EF-BBAA7928B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841" y="1494691"/>
            <a:ext cx="7201404" cy="531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480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4C872B9-D9C1-72E3-7ECA-E6F5C6AF1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4691"/>
            <a:ext cx="10474453" cy="4998183"/>
          </a:xfrm>
        </p:spPr>
        <p:txBody>
          <a:bodyPr wrap="square"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До сих пор концепцию процесса мы характеризовали двумя свойствами: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Владение ресурсами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– как уже говорилось ранее, процесс включает в себя все необходимые ресурсы необходимые для выполнения программы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Планирование/управление выполнением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– процессы помогают в обеспечении мультизадачности путем чередования выполнения программы в рамках одного процесса с выполнением программ в сотнях других процессов, чем и занимается ОС выполняя планирование и диспетчеризацию</a:t>
            </a: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097898"/>
              </p:ext>
            </p:extLst>
          </p:nvPr>
        </p:nvGraphicFramePr>
        <p:xfrm>
          <a:off x="879348" y="365126"/>
          <a:ext cx="10433304" cy="1018309"/>
        </p:xfrm>
        <a:graphic>
          <a:graphicData uri="http://schemas.openxmlformats.org/drawingml/2006/table">
            <a:tbl>
              <a:tblPr/>
              <a:tblGrid>
                <a:gridCol w="10433304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None/>
                      </a:pPr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Процессы и потоки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80561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4C872B9-D9C1-72E3-7ECA-E6F5C6AF1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4691"/>
            <a:ext cx="10474453" cy="4998183"/>
          </a:xfrm>
        </p:spPr>
        <p:txBody>
          <a:bodyPr wrap="square">
            <a:normAutofit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Выполняющийся.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Это состояние отвечает на самом деле двум состояниям: текущий процесс либо выполняется, либо готов к выполнению</a:t>
            </a:r>
          </a:p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Прерываемый.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Это состояние блокировки, в котором процесс ожидает наступления события, например завершения операции ввода-вывода, освобождения ресурса или сигнала от другого процесса</a:t>
            </a:r>
          </a:p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Непрерываемый.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Это состояние блокировки другого рода. Его отличие от предыдущего состоит в том, что в непрерываемом состоянии процесс непосредственно ожидает выполнения какого-то аппаратного условия, поэтому он не воспринимает никаких сигналов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085630"/>
              </p:ext>
            </p:extLst>
          </p:nvPr>
        </p:nvGraphicFramePr>
        <p:xfrm>
          <a:off x="879348" y="365126"/>
          <a:ext cx="10433304" cy="1018309"/>
        </p:xfrm>
        <a:graphic>
          <a:graphicData uri="http://schemas.openxmlformats.org/drawingml/2006/table">
            <a:tbl>
              <a:tblPr/>
              <a:tblGrid>
                <a:gridCol w="10433304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None/>
                      </a:pPr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Состояния потоков</a:t>
                      </a:r>
                      <a:r>
                        <a:rPr lang="en-US" sz="4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Linux</a:t>
                      </a:r>
                      <a:endParaRPr lang="ru-RU" sz="4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57476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4C872B9-D9C1-72E3-7ECA-E6F5C6AF1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4691"/>
            <a:ext cx="10474453" cy="4998183"/>
          </a:xfrm>
        </p:spPr>
        <p:txBody>
          <a:bodyPr wrap="square">
            <a:normAutofit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Остановленный.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Процесс был остановлен и может быть продолжен только при соответствующем воздействии другого процесса. Например, процесс, который находится в состоянии отладки, может перейти в состояние остановки</a:t>
            </a:r>
          </a:p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Зомби.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Процесс был прекращен, но по какой-то причине его структура остается в таблице процессов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12828"/>
              </p:ext>
            </p:extLst>
          </p:nvPr>
        </p:nvGraphicFramePr>
        <p:xfrm>
          <a:off x="879348" y="365126"/>
          <a:ext cx="10433304" cy="1018309"/>
        </p:xfrm>
        <a:graphic>
          <a:graphicData uri="http://schemas.openxmlformats.org/drawingml/2006/table">
            <a:tbl>
              <a:tblPr/>
              <a:tblGrid>
                <a:gridCol w="10433304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None/>
                      </a:pPr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Состояния потоков</a:t>
                      </a:r>
                      <a:r>
                        <a:rPr lang="en-US" sz="4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Linux</a:t>
                      </a:r>
                      <a:endParaRPr lang="ru-RU" sz="4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14425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4C872B9-D9C1-72E3-7ECA-E6F5C6AF1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4691"/>
            <a:ext cx="10474453" cy="4998183"/>
          </a:xfrm>
        </p:spPr>
        <p:txBody>
          <a:bodyPr wrap="square"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Все потоки процесса используют одно и то же адресное пространство, как и другие ресурсы, например открытые файлы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Любое изменение какого-нибудь ресурса одним из потоков процесса оказывает влияние на другие потоки этого же процесса. Поэтому действия различных потоков необходимо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синхронизировать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, чтобы они не мешали друг другу или чтобы не повредили структуры данных</a:t>
            </a:r>
          </a:p>
          <a:p>
            <a:pPr marL="0" indent="0">
              <a:buNone/>
            </a:pPr>
            <a:r>
              <a:rPr lang="ru-RU" i="1" dirty="0">
                <a:latin typeface="Cambria" panose="02040503050406030204" pitchFamily="18" charset="0"/>
                <a:ea typeface="Cambria" panose="02040503050406030204" pitchFamily="18" charset="0"/>
              </a:rPr>
              <a:t>Например, если каждый из двух потоков будет пытаться добавить свой элемент в двунаправленный список, может быть потерян один из элементов (или нарушена целостность списка)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При рассмотрении синхронизации потоков возникают те же вопросы и используются те же методы, что и при синхронизации процессов (узнаем об этом в будущей лекции)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586532"/>
              </p:ext>
            </p:extLst>
          </p:nvPr>
        </p:nvGraphicFramePr>
        <p:xfrm>
          <a:off x="879348" y="365126"/>
          <a:ext cx="10433304" cy="1018309"/>
        </p:xfrm>
        <a:graphic>
          <a:graphicData uri="http://schemas.openxmlformats.org/drawingml/2006/table">
            <a:tbl>
              <a:tblPr/>
              <a:tblGrid>
                <a:gridCol w="10433304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None/>
                      </a:pPr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Синхронизация потоков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66499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4C872B9-D9C1-72E3-7ECA-E6F5C6AF1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4691"/>
            <a:ext cx="10474453" cy="4998183"/>
          </a:xfrm>
        </p:spPr>
        <p:txBody>
          <a:bodyPr wrap="square"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Обычно выделяют две общие категории потоков: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Пользовательские потоки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или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потоки на уровне пользователя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user-level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threads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– ULT)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Потоки на уровне ядра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kemel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-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evel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threads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– KLT)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Потоки второго типа в литературе иногда называются потоками, поддерживаемыми ядром или облегченными процессами (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ightweight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processes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812064"/>
              </p:ext>
            </p:extLst>
          </p:nvPr>
        </p:nvGraphicFramePr>
        <p:xfrm>
          <a:off x="879348" y="365126"/>
          <a:ext cx="10433304" cy="1018309"/>
        </p:xfrm>
        <a:graphic>
          <a:graphicData uri="http://schemas.openxmlformats.org/drawingml/2006/table">
            <a:tbl>
              <a:tblPr/>
              <a:tblGrid>
                <a:gridCol w="10433304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None/>
                      </a:pPr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Типы потоков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20540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1F882A-37E3-98AC-B28A-DAC5718064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201" y="1826844"/>
            <a:ext cx="11141597" cy="4345355"/>
          </a:xfrm>
        </p:spPr>
      </p:pic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879348" y="365126"/>
          <a:ext cx="10433304" cy="1018309"/>
        </p:xfrm>
        <a:graphic>
          <a:graphicData uri="http://schemas.openxmlformats.org/drawingml/2006/table">
            <a:tbl>
              <a:tblPr/>
              <a:tblGrid>
                <a:gridCol w="10433304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None/>
                      </a:pPr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Типы потоков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62735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4C872B9-D9C1-72E3-7ECA-E6F5C6AF1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4691"/>
            <a:ext cx="10474453" cy="4998183"/>
          </a:xfrm>
        </p:spPr>
        <p:txBody>
          <a:bodyPr wrap="square"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 программе, полностью состоящей из ULТ-потоков, все действия по управлению потоками выполняются самим приложением; ядро, по сути, и не подозревает о существовании потоков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Чтобы приложение было многопоточным, его следует создавать с применением специальной библиотеки, представляющей собой пакет программ для работы с потоками на уровне ядра. Такая библиотека для работы с потоками содержит код, с помощью которого можно создавать и удалять потоки, производить обмен сообщениями и данными между потоками, планировать их выполнение, а также сохранять и восстанавливать их контекст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351464"/>
              </p:ext>
            </p:extLst>
          </p:nvPr>
        </p:nvGraphicFramePr>
        <p:xfrm>
          <a:off x="879348" y="365126"/>
          <a:ext cx="10433304" cy="1018309"/>
        </p:xfrm>
        <a:graphic>
          <a:graphicData uri="http://schemas.openxmlformats.org/drawingml/2006/table">
            <a:tbl>
              <a:tblPr/>
              <a:tblGrid>
                <a:gridCol w="10433304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None/>
                      </a:pPr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Пользовательские потоки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12158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4C872B9-D9C1-72E3-7ECA-E6F5C6AF1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4691"/>
            <a:ext cx="10474453" cy="4998183"/>
          </a:xfrm>
        </p:spPr>
        <p:txBody>
          <a:bodyPr wrap="square"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Все описанные события происходят в пользовательском пространстве в рамках одного процесса. Ядро не подозревает об этой деятельности. Оно продолжает осуществлять планирование процесса как единого целого и приписывать ему единое состояние выполнения (состояние готовности, состояние выполняющегося процесса, состояние блокировки и т. д.)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879348" y="365126"/>
          <a:ext cx="10433304" cy="1018309"/>
        </p:xfrm>
        <a:graphic>
          <a:graphicData uri="http://schemas.openxmlformats.org/drawingml/2006/table">
            <a:tbl>
              <a:tblPr/>
              <a:tblGrid>
                <a:gridCol w="10433304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None/>
                      </a:pPr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Пользовательские потоки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89123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4C872B9-D9C1-72E3-7ECA-E6F5C6AF1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4691"/>
            <a:ext cx="10474453" cy="4998183"/>
          </a:xfrm>
        </p:spPr>
        <p:txBody>
          <a:bodyPr wrap="square"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Применение потоков на пользовательском уровне обладает некоторыми преимуществами перед применением потоков на уровне ядра. К этим преимуществам относятся следующие: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Переключение потоков не предусматривает переход в режим ядра, а значит избегаем накладных расходов на переключение между режимами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Планирование может выполняться с учетом специфики приложения. Алгоритм планирования может подбираться для конкретного приложения, причем это не повлияет на алгоритм планирования, заложенный в операционной системе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Использование потоков на пользовательском уровне может работать в любой операционной системе. Для их поддержки в ядро системы не потребуется вносить никаких изменений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879348" y="365126"/>
          <a:ext cx="10433304" cy="1018309"/>
        </p:xfrm>
        <a:graphic>
          <a:graphicData uri="http://schemas.openxmlformats.org/drawingml/2006/table">
            <a:tbl>
              <a:tblPr/>
              <a:tblGrid>
                <a:gridCol w="10433304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None/>
                      </a:pPr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Пользовательские потоки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63947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4C872B9-D9C1-72E3-7ECA-E6F5C6AF1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4691"/>
            <a:ext cx="10474453" cy="4998183"/>
          </a:xfrm>
        </p:spPr>
        <p:txBody>
          <a:bodyPr wrap="square">
            <a:normAutofit fontScale="925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Применение потоков на пользовательском уровне обладает также двумя явными недостатками по сравнению с применением потоков на уровне ядра: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 типичной операционной системе многие системные вызовы являются блокирующими. Когда в потоке, работающем на пользовательском уровне, выполняется системный вызов, блокируется не только данный поток, но и все потоки того процесса, к которому он относится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 стратегии с наличием потоков только на пользовательском уровне приложение не может воспользоваться преимуществами многопроцессорной системы, так как ядро закрепляет за каждым процессом только один процессор. Поэтому несколько потоков одного и того же процесса не могут выполняться одновременно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879348" y="365126"/>
          <a:ext cx="10433304" cy="1018309"/>
        </p:xfrm>
        <a:graphic>
          <a:graphicData uri="http://schemas.openxmlformats.org/drawingml/2006/table">
            <a:tbl>
              <a:tblPr/>
              <a:tblGrid>
                <a:gridCol w="10433304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None/>
                      </a:pPr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Пользовательские потоки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77150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1F882A-37E3-98AC-B28A-DAC5718064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201" y="1826844"/>
            <a:ext cx="11141597" cy="4345355"/>
          </a:xfrm>
        </p:spPr>
      </p:pic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879348" y="365126"/>
          <a:ext cx="10433304" cy="1018309"/>
        </p:xfrm>
        <a:graphic>
          <a:graphicData uri="http://schemas.openxmlformats.org/drawingml/2006/table">
            <a:tbl>
              <a:tblPr/>
              <a:tblGrid>
                <a:gridCol w="10433304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None/>
                      </a:pPr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Типы потоков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963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4C872B9-D9C1-72E3-7ECA-E6F5C6AF1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4691"/>
            <a:ext cx="10474453" cy="4998183"/>
          </a:xfrm>
        </p:spPr>
        <p:txBody>
          <a:bodyPr wrap="square"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Чтобы различать две приведенные выше характеристики, единицу диспетчеризации обычно называют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потоком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ru-RU" b="1" dirty="0" err="1">
                <a:latin typeface="Cambria" panose="02040503050406030204" pitchFamily="18" charset="0"/>
                <a:ea typeface="Cambria" panose="02040503050406030204" pitchFamily="18" charset="0"/>
              </a:rPr>
              <a:t>thread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) или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облегченным процессом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ru-RU" b="1" dirty="0" err="1">
                <a:latin typeface="Cambria" panose="02040503050406030204" pitchFamily="18" charset="0"/>
                <a:ea typeface="Cambria" panose="02040503050406030204" pitchFamily="18" charset="0"/>
              </a:rPr>
              <a:t>lightweight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b="1" dirty="0" err="1">
                <a:latin typeface="Cambria" panose="02040503050406030204" pitchFamily="18" charset="0"/>
                <a:ea typeface="Cambria" panose="02040503050406030204" pitchFamily="18" charset="0"/>
              </a:rPr>
              <a:t>process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), а единицу владения ресурсами –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процессом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ru-RU" b="1" dirty="0" err="1">
                <a:latin typeface="Cambria" panose="02040503050406030204" pitchFamily="18" charset="0"/>
                <a:ea typeface="Cambria" panose="02040503050406030204" pitchFamily="18" charset="0"/>
              </a:rPr>
              <a:t>process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) или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заданием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ru-RU" b="1" dirty="0" err="1">
                <a:latin typeface="Cambria" panose="02040503050406030204" pitchFamily="18" charset="0"/>
                <a:ea typeface="Cambria" panose="02040503050406030204" pitchFamily="18" charset="0"/>
              </a:rPr>
              <a:t>task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Чтобы расставить вещи по своим местам стоит сказать, что существуют два понятия: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потоки управления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потоки выполнения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 что самое главное – данные понятие вот вообще не одно и тоже, запомните!!! – Почему? Давайте проясним!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879348" y="365126"/>
          <a:ext cx="10433304" cy="1018309"/>
        </p:xfrm>
        <a:graphic>
          <a:graphicData uri="http://schemas.openxmlformats.org/drawingml/2006/table">
            <a:tbl>
              <a:tblPr/>
              <a:tblGrid>
                <a:gridCol w="10433304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None/>
                      </a:pPr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Процессы и потоки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37126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4C872B9-D9C1-72E3-7ECA-E6F5C6AF1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4691"/>
            <a:ext cx="10474453" cy="4998183"/>
          </a:xfrm>
        </p:spPr>
        <p:txBody>
          <a:bodyPr wrap="square"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 программе, работа которой полностью основана на потоках, работающих на уровне ядра, все действия по управлению потоками выполняются ядром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 области приложений отсутствует код, предназначенный для управления потоками. Вместо него используется интерфейс прикладного программирования (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application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programming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interface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– API) средств ядра, управляющих потоками</a:t>
            </a:r>
          </a:p>
          <a:p>
            <a:pPr marL="0" indent="0">
              <a:buNone/>
            </a:pPr>
            <a:r>
              <a:rPr lang="ru-RU" i="1" dirty="0">
                <a:latin typeface="Cambria" panose="02040503050406030204" pitchFamily="18" charset="0"/>
                <a:ea typeface="Cambria" panose="02040503050406030204" pitchFamily="18" charset="0"/>
              </a:rPr>
              <a:t>Примером такого подхода является операционная система Windows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946123"/>
              </p:ext>
            </p:extLst>
          </p:nvPr>
        </p:nvGraphicFramePr>
        <p:xfrm>
          <a:off x="879348" y="365126"/>
          <a:ext cx="10433304" cy="1018309"/>
        </p:xfrm>
        <a:graphic>
          <a:graphicData uri="http://schemas.openxmlformats.org/drawingml/2006/table">
            <a:tbl>
              <a:tblPr/>
              <a:tblGrid>
                <a:gridCol w="10433304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None/>
                      </a:pPr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Потоки уровня ядра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3956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4C872B9-D9C1-72E3-7ECA-E6F5C6AF1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4691"/>
            <a:ext cx="10474453" cy="4998183"/>
          </a:xfrm>
        </p:spPr>
        <p:txBody>
          <a:bodyPr wrap="square">
            <a:normAutofit fontScale="925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Ядро поддерживает информацию контекста процесса как единого целого, а также контекстов каждого отдельного потока процесса Планирование выполняется ядром на основе потоков. С помощью такого подхода удается избавиться от двух упомянутых ранее основных недостатков потоков пользовательского уровня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Во-первых, ядро может одновременно осуществлять планирование работы нескольких потоков одного и того же процесса на нескольких процессорах. 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Во-вторых, при блокировке одного из потоков процесса ядро может выбрать для выполнения другой поток этого же процесса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Еще одним преимуществом такого подхода является то, что сами процедуры ядра могут быть многопоточными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879348" y="365126"/>
          <a:ext cx="10433304" cy="1018309"/>
        </p:xfrm>
        <a:graphic>
          <a:graphicData uri="http://schemas.openxmlformats.org/drawingml/2006/table">
            <a:tbl>
              <a:tblPr/>
              <a:tblGrid>
                <a:gridCol w="10433304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None/>
                      </a:pPr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Потоки уровня ядра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73051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4C872B9-D9C1-72E3-7ECA-E6F5C6AF1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4691"/>
            <a:ext cx="10474453" cy="4998183"/>
          </a:xfrm>
        </p:spPr>
        <p:txBody>
          <a:bodyPr wrap="square"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Основным недостатком подхода с использованием потоков на уровне ядра по сравнению с использованием потоков на пользовательском уровне является то, что для передачи управления от одного потока другому в рамках одного и того же процесса приходится переключаться в режим ядра</a:t>
            </a: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Сравнение времени (в мс) выполнения операций на основе разных подходов: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879348" y="365126"/>
          <a:ext cx="10433304" cy="1018309"/>
        </p:xfrm>
        <a:graphic>
          <a:graphicData uri="http://schemas.openxmlformats.org/drawingml/2006/table">
            <a:tbl>
              <a:tblPr/>
              <a:tblGrid>
                <a:gridCol w="10433304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None/>
                      </a:pPr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Потоки уровня ядра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57947DF1-A396-73FF-631B-135A17672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678" y="4969859"/>
            <a:ext cx="7830643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9428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4C872B9-D9C1-72E3-7ECA-E6F5C6AF1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4691"/>
            <a:ext cx="10474453" cy="4998183"/>
          </a:xfrm>
        </p:spPr>
        <p:txBody>
          <a:bodyPr wrap="square"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Сравнивалось время выполнения таких двух задач, как нулевое ветвление (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Null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Fоrk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)­ время, затраченное на создание, планирование и выполнение процесса/потока, состоящего только из пустой процедуры (измеряются только накладные расходы, связанные с ветвлением процесса/потока) и ожидание сигнала (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Signal-Wait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) – время, затраченное на передачу сигнала от одного процесса/потока другому процессу/потоку, находящемуся в состоянии ожидания (накладные расходы на синхронизацию двух процессов/потоков)</a:t>
            </a: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879348" y="365126"/>
          <a:ext cx="10433304" cy="1018309"/>
        </p:xfrm>
        <a:graphic>
          <a:graphicData uri="http://schemas.openxmlformats.org/drawingml/2006/table">
            <a:tbl>
              <a:tblPr/>
              <a:tblGrid>
                <a:gridCol w="10433304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None/>
                      </a:pPr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Потоки уровня ядра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8171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4C872B9-D9C1-72E3-7ECA-E6F5C6AF1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4691"/>
            <a:ext cx="10474453" cy="4998183"/>
          </a:xfrm>
        </p:spPr>
        <p:txBody>
          <a:bodyPr wrap="square"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Таким образом, создается впечатление, что как применение многопоточности на уровне ядра дает выигрыш по сравнению с процессами, так и многопоточность на пользовательском уровне дает выигрыш по сравнению с многопоточностью на уровне ядра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Однако на деле возможность этого дополнительного выигрыша зависит от характера приложений. Если для большинства переключений потоков приложения необходим доступ к ядру, то схема с потоками на пользовательском уровне может работать не намного лучше, чем схема с потоками на уровне ядра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879348" y="365126"/>
          <a:ext cx="10433304" cy="1018309"/>
        </p:xfrm>
        <a:graphic>
          <a:graphicData uri="http://schemas.openxmlformats.org/drawingml/2006/table">
            <a:tbl>
              <a:tblPr/>
              <a:tblGrid>
                <a:gridCol w="10433304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None/>
                      </a:pPr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Потоки уровня ядра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14636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1F882A-37E3-98AC-B28A-DAC5718064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201" y="1826844"/>
            <a:ext cx="11141597" cy="4345355"/>
          </a:xfrm>
        </p:spPr>
      </p:pic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208958"/>
              </p:ext>
            </p:extLst>
          </p:nvPr>
        </p:nvGraphicFramePr>
        <p:xfrm>
          <a:off x="879348" y="365126"/>
          <a:ext cx="10433304" cy="1018309"/>
        </p:xfrm>
        <a:graphic>
          <a:graphicData uri="http://schemas.openxmlformats.org/drawingml/2006/table">
            <a:tbl>
              <a:tblPr/>
              <a:tblGrid>
                <a:gridCol w="10433304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None/>
                      </a:pPr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Типы потоков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3385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4C872B9-D9C1-72E3-7ECA-E6F5C6AF1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4691"/>
            <a:ext cx="10474453" cy="4998183"/>
          </a:xfrm>
        </p:spPr>
        <p:txBody>
          <a:bodyPr wrap="square"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 некоторых операционных системах применяется комбинирование потоков обоих видов. В комбинированных системах создание потоков выполняется полностью в пользовательском пространстве, там же, где и код планирования и синхронизации потоков в приложениях. Несколько потоков на пользовательском уровне, входящих в состав приложения, отображаются в такое же или меньшее число потоков на уровне ядра. Программист может изменять число потоков на уровне ядра, подбирая его таким, чтобы оно позволило достичь наилучших результатов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При комбинированном подходе несколько потоков одного и того же приложения могут выполняться одновременно на нескольких процессорах, а блокирующие системные вызовы не приводят к блокировке всего процесса. При надлежащей реализации такой подход будет сочетать в себе преимущества подходов, в которых применяются только потоки на пользовательском уровне или только потоки на уровне ядра, сводя недостатки каждого из этих подходов к минимуму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646921"/>
              </p:ext>
            </p:extLst>
          </p:nvPr>
        </p:nvGraphicFramePr>
        <p:xfrm>
          <a:off x="879348" y="365126"/>
          <a:ext cx="10433304" cy="1018309"/>
        </p:xfrm>
        <a:graphic>
          <a:graphicData uri="http://schemas.openxmlformats.org/drawingml/2006/table">
            <a:tbl>
              <a:tblPr/>
              <a:tblGrid>
                <a:gridCol w="10433304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None/>
                      </a:pPr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Комбинированный подход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95079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4C872B9-D9C1-72E3-7ECA-E6F5C6AF1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4691"/>
            <a:ext cx="10474453" cy="4998183"/>
          </a:xfrm>
        </p:spPr>
        <p:txBody>
          <a:bodyPr wrap="square"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Также как и процессы, потоки являются в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Windows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объектами ядра и представлены структурой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ETHREAD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835102"/>
              </p:ext>
            </p:extLst>
          </p:nvPr>
        </p:nvGraphicFramePr>
        <p:xfrm>
          <a:off x="879348" y="365126"/>
          <a:ext cx="10433304" cy="1018309"/>
        </p:xfrm>
        <a:graphic>
          <a:graphicData uri="http://schemas.openxmlformats.org/drawingml/2006/table">
            <a:tbl>
              <a:tblPr/>
              <a:tblGrid>
                <a:gridCol w="10433304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None/>
                      </a:pPr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Потоки </a:t>
                      </a:r>
                      <a:r>
                        <a:rPr lang="en-US" sz="4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Windows </a:t>
                      </a:r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и </a:t>
                      </a:r>
                      <a:r>
                        <a:rPr lang="en-US" sz="4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Linux</a:t>
                      </a:r>
                      <a:endParaRPr lang="ru-RU" sz="4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9AE39507-EABF-A21A-A7CB-CC59E5173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2342" y="2392000"/>
            <a:ext cx="5306165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3964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879348" y="365126"/>
          <a:ext cx="10433304" cy="1018309"/>
        </p:xfrm>
        <a:graphic>
          <a:graphicData uri="http://schemas.openxmlformats.org/drawingml/2006/table">
            <a:tbl>
              <a:tblPr/>
              <a:tblGrid>
                <a:gridCol w="10433304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None/>
                      </a:pPr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Потоки </a:t>
                      </a:r>
                      <a:r>
                        <a:rPr lang="en-US" sz="4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Windows </a:t>
                      </a:r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и </a:t>
                      </a:r>
                      <a:r>
                        <a:rPr lang="en-US" sz="4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Linux</a:t>
                      </a:r>
                      <a:endParaRPr lang="ru-RU" sz="4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63AB7DCF-EE82-9258-62E6-41624D452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230" y="1685028"/>
            <a:ext cx="9421540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8883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4C872B9-D9C1-72E3-7ECA-E6F5C6AF1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4691"/>
            <a:ext cx="10474453" cy="4998183"/>
          </a:xfrm>
        </p:spPr>
        <p:txBody>
          <a:bodyPr wrap="square"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Если говорить о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Linux,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то тут возникает особая ситуация. Как вы могли заметить по диаграмме состояний – она идентична состояниям процесса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Всё дело в том, что Linux предоставляет уникальное решение, состоящее в том, что оно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не признает различие между потоками и процессами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Пользовательские потоки отображаются на процессы уровня ядра. Несколько потоков пользовательского уровня, которые составляют  единый процесс уровня пользователя, отображаются на процессы уровня ядра Linux, которые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разделяют один и тот же идентификатор группы 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Это позволяет данным процессам совместно использовать ресурсы, такие как файлы и память, и избегать необходимости переключения контекста, когда планировщик выполняет переключение между процессами в одной и той же группе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879348" y="365126"/>
          <a:ext cx="10433304" cy="1018309"/>
        </p:xfrm>
        <a:graphic>
          <a:graphicData uri="http://schemas.openxmlformats.org/drawingml/2006/table">
            <a:tbl>
              <a:tblPr/>
              <a:tblGrid>
                <a:gridCol w="10433304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None/>
                      </a:pPr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Потоки </a:t>
                      </a:r>
                      <a:r>
                        <a:rPr lang="en-US" sz="4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Windows </a:t>
                      </a:r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и </a:t>
                      </a:r>
                      <a:r>
                        <a:rPr lang="en-US" sz="4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Linux</a:t>
                      </a:r>
                      <a:endParaRPr lang="ru-RU" sz="4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2131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4C872B9-D9C1-72E3-7ECA-E6F5C6AF1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4691"/>
            <a:ext cx="10474453" cy="4998183"/>
          </a:xfrm>
        </p:spPr>
        <p:txBody>
          <a:bodyPr wrap="square">
            <a:normAutofit lnSpcReduction="10000"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Потоком управления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считают логическую последовательность выполнения команд программы. Заметим что речь идёт в отношении именно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программы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!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Т.е. поток управления не более чем просто порядок, в котором выполняются команды и он просто определяет маршрут выполнения программы</a:t>
            </a:r>
          </a:p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Поток выполнения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– это независимая последовательность инструкций в рамках процесса, которая отвечает за реальное исполнение кода программы. Здесь же отметим, что речь идёт в отношении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процесса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!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Потоки выполнения (далее просто потоки) и будут целью данной лекции!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879348" y="365126"/>
          <a:ext cx="10433304" cy="1018309"/>
        </p:xfrm>
        <a:graphic>
          <a:graphicData uri="http://schemas.openxmlformats.org/drawingml/2006/table">
            <a:tbl>
              <a:tblPr/>
              <a:tblGrid>
                <a:gridCol w="10433304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None/>
                      </a:pPr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Процессы и потоки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924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879348" y="365126"/>
          <a:ext cx="10433304" cy="1018309"/>
        </p:xfrm>
        <a:graphic>
          <a:graphicData uri="http://schemas.openxmlformats.org/drawingml/2006/table">
            <a:tbl>
              <a:tblPr/>
              <a:tblGrid>
                <a:gridCol w="10433304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None/>
                      </a:pPr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Потоки </a:t>
                      </a:r>
                      <a:r>
                        <a:rPr lang="en-US" sz="4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Windows </a:t>
                      </a:r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и </a:t>
                      </a:r>
                      <a:r>
                        <a:rPr lang="en-US" sz="4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Linux</a:t>
                      </a:r>
                      <a:endParaRPr lang="ru-RU" sz="4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79644B3-1AD0-780D-9600-BC4B1CC42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71" y="2047268"/>
            <a:ext cx="10696058" cy="36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7714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4C872B9-D9C1-72E3-7ECA-E6F5C6AF1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4691"/>
            <a:ext cx="10474453" cy="4998183"/>
          </a:xfrm>
        </p:spPr>
        <p:txBody>
          <a:bodyPr wrap="square"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 Linux новый процесс создается путем копирования атрибутов текущего процесса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Можно клонировать новый процесс так, что он будет разделять такие ресурсы, как файлы, обработчики сигналов и виртуальная память. Когда два процесса разделяют одну и ту же виртуальную память, они функционируют как потоки в пределах одного процесса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Однако для потока не определяется отдельный тип структуры данных. Вместо обычного системного вызова </a:t>
            </a:r>
            <a:r>
              <a:rPr lang="ru-RU" b="1" dirty="0" err="1">
                <a:latin typeface="Cambria" panose="02040503050406030204" pitchFamily="18" charset="0"/>
                <a:ea typeface="Cambria" panose="02040503050406030204" pitchFamily="18" charset="0"/>
              </a:rPr>
              <a:t>fork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процессы создаются в Linux с помощью вызова </a:t>
            </a:r>
            <a:r>
              <a:rPr lang="ru-RU" b="1" dirty="0" err="1">
                <a:latin typeface="Cambria" panose="02040503050406030204" pitchFamily="18" charset="0"/>
                <a:ea typeface="Cambria" panose="02040503050406030204" pitchFamily="18" charset="0"/>
              </a:rPr>
              <a:t>clone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. Эта команда включает в себя в качестве аргументов набор флагов. Традиционный системный вызов </a:t>
            </a:r>
            <a:r>
              <a:rPr lang="ru-RU" b="1" dirty="0" err="1">
                <a:latin typeface="Cambria" panose="02040503050406030204" pitchFamily="18" charset="0"/>
                <a:ea typeface="Cambria" panose="02040503050406030204" pitchFamily="18" charset="0"/>
              </a:rPr>
              <a:t>fork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реализуется в Linux как системный вызов </a:t>
            </a:r>
            <a:r>
              <a:rPr lang="ru-RU" b="1" dirty="0" err="1">
                <a:latin typeface="Cambria" panose="02040503050406030204" pitchFamily="18" charset="0"/>
                <a:ea typeface="Cambria" panose="02040503050406030204" pitchFamily="18" charset="0"/>
              </a:rPr>
              <a:t>clone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со сброшенными флагами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879348" y="365126"/>
          <a:ext cx="10433304" cy="1018309"/>
        </p:xfrm>
        <a:graphic>
          <a:graphicData uri="http://schemas.openxmlformats.org/drawingml/2006/table">
            <a:tbl>
              <a:tblPr/>
              <a:tblGrid>
                <a:gridCol w="10433304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None/>
                      </a:pPr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Потоки </a:t>
                      </a:r>
                      <a:r>
                        <a:rPr lang="en-US" sz="4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Windows </a:t>
                      </a:r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и </a:t>
                      </a:r>
                      <a:r>
                        <a:rPr lang="en-US" sz="4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Linux</a:t>
                      </a:r>
                      <a:endParaRPr lang="ru-RU" sz="4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30920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4C872B9-D9C1-72E3-7ECA-E6F5C6AF1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4691"/>
            <a:ext cx="10474453" cy="4998183"/>
          </a:xfrm>
        </p:spPr>
        <p:txBody>
          <a:bodyPr wrap="square"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Когда ядро Linux выполняет переключение контекста от одного процесса к другому, оно проверяет, является ли адрес каталога страниц текущего процесса тем же, что и у планируемого процесса 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Если да, то они разделяют одно адресное пространство, так что переключение контекста в основном состоит просто в переходе из одного места в коде в другое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Хотя клонированные процессы, которые являются частью одной и той же группы процессов, могут разделить одно и то же пространство памяти, они не могут использовать одни и те же пользовательские стеки. Таким образом, вызов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clone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создает отдельный стек для </a:t>
            </a:r>
            <a:r>
              <a:rPr lang="ru-RU">
                <a:latin typeface="Cambria" panose="02040503050406030204" pitchFamily="18" charset="0"/>
                <a:ea typeface="Cambria" panose="02040503050406030204" pitchFamily="18" charset="0"/>
              </a:rPr>
              <a:t>каждого процесса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879348" y="365126"/>
          <a:ext cx="10433304" cy="1018309"/>
        </p:xfrm>
        <a:graphic>
          <a:graphicData uri="http://schemas.openxmlformats.org/drawingml/2006/table">
            <a:tbl>
              <a:tblPr/>
              <a:tblGrid>
                <a:gridCol w="10433304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None/>
                      </a:pPr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Потоки </a:t>
                      </a:r>
                      <a:r>
                        <a:rPr lang="en-US" sz="4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Windows </a:t>
                      </a:r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и </a:t>
                      </a:r>
                      <a:r>
                        <a:rPr lang="en-US" sz="4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Linux</a:t>
                      </a:r>
                      <a:endParaRPr lang="ru-RU" sz="4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87900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4C872B9-D9C1-72E3-7ECA-E6F5C6AF1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4691"/>
            <a:ext cx="10474453" cy="4998183"/>
          </a:xfrm>
        </p:spPr>
        <p:txBody>
          <a:bodyPr wrap="square"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Создание потока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(Windows) –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CreateThread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0563C1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_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beginthreadex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Создание потока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(POSIX) –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pthread_create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Примечание: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_</a:t>
            </a:r>
            <a:r>
              <a:rPr lang="en-US" sz="2000" b="1" dirty="0" err="1">
                <a:latin typeface="Cambria" panose="02040503050406030204" pitchFamily="18" charset="0"/>
                <a:ea typeface="Cambria" panose="02040503050406030204" pitchFamily="18" charset="0"/>
              </a:rPr>
              <a:t>beginthreadex</a:t>
            </a:r>
            <a:r>
              <a:rPr lang="ru-RU" sz="20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не является частью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WinAPI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879348" y="365126"/>
          <a:ext cx="10433304" cy="1018309"/>
        </p:xfrm>
        <a:graphic>
          <a:graphicData uri="http://schemas.openxmlformats.org/drawingml/2006/table">
            <a:tbl>
              <a:tblPr/>
              <a:tblGrid>
                <a:gridCol w="10433304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None/>
                      </a:pPr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Потоки </a:t>
                      </a:r>
                      <a:r>
                        <a:rPr lang="en-US" sz="4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Windows </a:t>
                      </a:r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и </a:t>
                      </a:r>
                      <a:r>
                        <a:rPr lang="en-US" sz="4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Linux</a:t>
                      </a:r>
                      <a:endParaRPr lang="ru-RU" sz="4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pic>
        <p:nvPicPr>
          <p:cNvPr id="2" name="Рисунок 8">
            <a:extLst>
              <a:ext uri="{FF2B5EF4-FFF2-40B4-BE49-F238E27FC236}">
                <a16:creationId xmlns:a16="http://schemas.microsoft.com/office/drawing/2014/main" id="{012D206A-E8DF-4876-F192-F1F7AB79E8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380" y="2966966"/>
            <a:ext cx="6210300" cy="1914525"/>
          </a:xfrm>
          <a:prstGeom prst="rect">
            <a:avLst/>
          </a:prstGeom>
        </p:spPr>
      </p:pic>
      <p:pic>
        <p:nvPicPr>
          <p:cNvPr id="4" name="Рисунок 10">
            <a:extLst>
              <a:ext uri="{FF2B5EF4-FFF2-40B4-BE49-F238E27FC236}">
                <a16:creationId xmlns:a16="http://schemas.microsoft.com/office/drawing/2014/main" id="{A3DDE9F4-96D5-7369-F86D-F4857CB639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8974" y="4445351"/>
            <a:ext cx="6359868" cy="12507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500487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4C872B9-D9C1-72E3-7ECA-E6F5C6AF1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4691"/>
            <a:ext cx="10474453" cy="4998183"/>
          </a:xfrm>
        </p:spPr>
        <p:txBody>
          <a:bodyPr wrap="square"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Завершение потока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(Windows) –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ExitThread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TerminateThread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>
                <a:solidFill>
                  <a:srgbClr val="0563C1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_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endthreadex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Завершение потока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(POSIX) –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pthread_exit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pthread_cancel</a:t>
            </a:r>
            <a:endParaRPr lang="LID4096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879348" y="365126"/>
          <a:ext cx="10433304" cy="1018309"/>
        </p:xfrm>
        <a:graphic>
          <a:graphicData uri="http://schemas.openxmlformats.org/drawingml/2006/table">
            <a:tbl>
              <a:tblPr/>
              <a:tblGrid>
                <a:gridCol w="10433304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None/>
                      </a:pPr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Потоки </a:t>
                      </a:r>
                      <a:r>
                        <a:rPr lang="en-US" sz="4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Windows </a:t>
                      </a:r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и </a:t>
                      </a:r>
                      <a:r>
                        <a:rPr lang="en-US" sz="4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Linux</a:t>
                      </a:r>
                      <a:endParaRPr lang="ru-RU" sz="4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pic>
        <p:nvPicPr>
          <p:cNvPr id="5" name="Рисунок 15">
            <a:extLst>
              <a:ext uri="{FF2B5EF4-FFF2-40B4-BE49-F238E27FC236}">
                <a16:creationId xmlns:a16="http://schemas.microsoft.com/office/drawing/2014/main" id="{5F7F2068-217A-6F7A-4FD0-6A1DDD43C9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199" y="3432607"/>
            <a:ext cx="2951932" cy="1117265"/>
          </a:xfrm>
          <a:prstGeom prst="rect">
            <a:avLst/>
          </a:prstGeom>
        </p:spPr>
      </p:pic>
      <p:pic>
        <p:nvPicPr>
          <p:cNvPr id="7" name="Рисунок 19">
            <a:extLst>
              <a:ext uri="{FF2B5EF4-FFF2-40B4-BE49-F238E27FC236}">
                <a16:creationId xmlns:a16="http://schemas.microsoft.com/office/drawing/2014/main" id="{B0847D1E-E043-51C0-5274-B184855B4B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15549" y="4988322"/>
            <a:ext cx="3095625" cy="1333500"/>
          </a:xfrm>
          <a:prstGeom prst="rect">
            <a:avLst/>
          </a:prstGeom>
        </p:spPr>
      </p:pic>
      <p:pic>
        <p:nvPicPr>
          <p:cNvPr id="8" name="Рисунок 17">
            <a:extLst>
              <a:ext uri="{FF2B5EF4-FFF2-40B4-BE49-F238E27FC236}">
                <a16:creationId xmlns:a16="http://schemas.microsoft.com/office/drawing/2014/main" id="{76D55396-2490-6279-730F-F7EB0732F0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17220" y="3448844"/>
            <a:ext cx="2543175" cy="1104900"/>
          </a:xfrm>
          <a:prstGeom prst="rect">
            <a:avLst/>
          </a:prstGeom>
        </p:spPr>
      </p:pic>
      <p:pic>
        <p:nvPicPr>
          <p:cNvPr id="9" name="Рисунок 21">
            <a:extLst>
              <a:ext uri="{FF2B5EF4-FFF2-40B4-BE49-F238E27FC236}">
                <a16:creationId xmlns:a16="http://schemas.microsoft.com/office/drawing/2014/main" id="{D31CA573-BC3C-B4C1-72A7-60CEB316257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93911" y="5232573"/>
            <a:ext cx="4977151" cy="7744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Рисунок 23">
            <a:extLst>
              <a:ext uri="{FF2B5EF4-FFF2-40B4-BE49-F238E27FC236}">
                <a16:creationId xmlns:a16="http://schemas.microsoft.com/office/drawing/2014/main" id="{2D651D4E-CA51-11CB-BE2A-3645DB5423C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87484" y="3735871"/>
            <a:ext cx="3714750" cy="7715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929388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4C872B9-D9C1-72E3-7ECA-E6F5C6AF1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4691"/>
            <a:ext cx="10474453" cy="4998183"/>
          </a:xfrm>
        </p:spPr>
        <p:txBody>
          <a:bodyPr wrap="square"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Завершение потока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(Windows):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функция потока возвращает управление (рекомендуемый способ);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поток самоуничтожается вызовом функции </a:t>
            </a:r>
            <a:r>
              <a:rPr lang="ru-RU" b="1" dirty="0" err="1">
                <a:latin typeface="Cambria" panose="02040503050406030204" pitchFamily="18" charset="0"/>
                <a:ea typeface="Cambria" panose="02040503050406030204" pitchFamily="18" charset="0"/>
              </a:rPr>
              <a:t>ExitThread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(нежелательный способ);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один из потоков данного или стороннего процесса вызывает функцию </a:t>
            </a:r>
            <a:r>
              <a:rPr lang="ru-RU" b="1" dirty="0" err="1">
                <a:latin typeface="Cambria" panose="02040503050406030204" pitchFamily="18" charset="0"/>
                <a:ea typeface="Cambria" panose="02040503050406030204" pitchFamily="18" charset="0"/>
              </a:rPr>
              <a:t>TerminateThread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(нежелательный способ);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завершается процесс, содержащий данный поток (тоже нежелательно)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879348" y="365126"/>
          <a:ext cx="10433304" cy="1018309"/>
        </p:xfrm>
        <a:graphic>
          <a:graphicData uri="http://schemas.openxmlformats.org/drawingml/2006/table">
            <a:tbl>
              <a:tblPr/>
              <a:tblGrid>
                <a:gridCol w="10433304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None/>
                      </a:pPr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Потоки </a:t>
                      </a:r>
                      <a:r>
                        <a:rPr lang="en-US" sz="4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Windows </a:t>
                      </a:r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и </a:t>
                      </a:r>
                      <a:r>
                        <a:rPr lang="en-US" sz="4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Linux</a:t>
                      </a:r>
                      <a:endParaRPr lang="ru-RU" sz="4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89220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4C872B9-D9C1-72E3-7ECA-E6F5C6AF1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4691"/>
            <a:ext cx="10474453" cy="4998183"/>
          </a:xfrm>
        </p:spPr>
        <p:txBody>
          <a:bodyPr wrap="square"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Завершение потока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(POSIX):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Начальная функция выполняет инструкцию </a:t>
            </a:r>
            <a:r>
              <a:rPr lang="ru-RU" b="1" dirty="0" err="1">
                <a:latin typeface="Cambria" panose="02040503050406030204" pitchFamily="18" charset="0"/>
                <a:ea typeface="Cambria" panose="02040503050406030204" pitchFamily="18" charset="0"/>
              </a:rPr>
              <a:t>return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, указывая возвращаемое значение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для потока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Поток вызывает функцию </a:t>
            </a:r>
            <a:r>
              <a:rPr lang="ru-RU" b="1" dirty="0" err="1">
                <a:latin typeface="Cambria" panose="02040503050406030204" pitchFamily="18" charset="0"/>
                <a:ea typeface="Cambria" panose="02040503050406030204" pitchFamily="18" charset="0"/>
              </a:rPr>
              <a:t>pthread_exit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Поток отменяется с помощью функции </a:t>
            </a:r>
            <a:r>
              <a:rPr lang="ru-RU" b="1" dirty="0" err="1">
                <a:latin typeface="Cambria" panose="02040503050406030204" pitchFamily="18" charset="0"/>
                <a:ea typeface="Cambria" panose="02040503050406030204" pitchFamily="18" charset="0"/>
              </a:rPr>
              <a:t>pthread_cancel</a:t>
            </a:r>
            <a:endParaRPr lang="ru-RU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Любой из потоков вызывает </a:t>
            </a:r>
            <a:r>
              <a:rPr lang="ru-RU" b="1" dirty="0" err="1">
                <a:latin typeface="Cambria" panose="02040503050406030204" pitchFamily="18" charset="0"/>
                <a:ea typeface="Cambria" panose="02040503050406030204" pitchFamily="18" charset="0"/>
              </a:rPr>
              <a:t>exit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или главный поток выполняет инструкцию </a:t>
            </a:r>
            <a:r>
              <a:rPr lang="ru-RU" b="1" dirty="0" err="1">
                <a:latin typeface="Cambria" panose="02040503050406030204" pitchFamily="18" charset="0"/>
                <a:ea typeface="Cambria" panose="02040503050406030204" pitchFamily="18" charset="0"/>
              </a:rPr>
              <a:t>return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(внутри функции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main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), что приводит к немедленному завершению всех потоков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 процессе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879348" y="365126"/>
          <a:ext cx="10433304" cy="1018309"/>
        </p:xfrm>
        <a:graphic>
          <a:graphicData uri="http://schemas.openxmlformats.org/drawingml/2006/table">
            <a:tbl>
              <a:tblPr/>
              <a:tblGrid>
                <a:gridCol w="10433304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None/>
                      </a:pPr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Потоки </a:t>
                      </a:r>
                      <a:r>
                        <a:rPr lang="en-US" sz="4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Windows </a:t>
                      </a:r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и </a:t>
                      </a:r>
                      <a:r>
                        <a:rPr lang="en-US" sz="4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Linux</a:t>
                      </a:r>
                      <a:endParaRPr lang="ru-RU" sz="4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17551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4C872B9-D9C1-72E3-7ECA-E6F5C6AF1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4691"/>
            <a:ext cx="10474453" cy="4998183"/>
          </a:xfrm>
        </p:spPr>
        <p:txBody>
          <a:bodyPr wrap="square"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Управление потоком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(Windows) –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SuspendThread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ResumeThread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WaitForSingleObject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WaitForMultipleObjects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GetExitCodeThread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GetCurrentThread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Управление потоком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(POSIX) –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pthread_join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pthread_detach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pthread_self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pthread_once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Полное описание функций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WinAPI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POSIX</a:t>
            </a:r>
            <a:endParaRPr lang="LID4096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LID4096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879348" y="365126"/>
          <a:ext cx="10433304" cy="1018309"/>
        </p:xfrm>
        <a:graphic>
          <a:graphicData uri="http://schemas.openxmlformats.org/drawingml/2006/table">
            <a:tbl>
              <a:tblPr/>
              <a:tblGrid>
                <a:gridCol w="10433304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None/>
                      </a:pPr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Потоки </a:t>
                      </a:r>
                      <a:r>
                        <a:rPr lang="en-US" sz="4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Windows </a:t>
                      </a:r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и </a:t>
                      </a:r>
                      <a:r>
                        <a:rPr lang="en-US" sz="4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Linux</a:t>
                      </a:r>
                      <a:endParaRPr lang="ru-RU" sz="4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05492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4C872B9-D9C1-72E3-7ECA-E6F5C6AF1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4691"/>
            <a:ext cx="10474453" cy="4998183"/>
          </a:xfrm>
        </p:spPr>
        <p:txBody>
          <a:bodyPr wrap="square">
            <a:normAutofit/>
          </a:bodyPr>
          <a:lstStyle/>
          <a:p>
            <a:pPr marL="0" indent="0">
              <a:buNone/>
            </a:pPr>
            <a:r>
              <a:rPr lang="ru-RU" b="1" dirty="0" err="1">
                <a:latin typeface="Cambria" panose="02040503050406030204" pitchFamily="18" charset="0"/>
                <a:ea typeface="Cambria" panose="02040503050406030204" pitchFamily="18" charset="0"/>
              </a:rPr>
              <a:t>Thread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 Local Storage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–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это механизм, который позволяет каждому потоку хранить свои собственные данные в отдельном пространстве, которое не доступно другим потокам. Это позволяет каждому потоку иметь свои собственные значения переменных, которые не будут перезаписаны другими потоками</a:t>
            </a: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Задействование данных, относящихся к отдельному потоку, позволяет сделать функцию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потокобезопасной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, не изменяя при этом ее интерфейс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LID4096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042164"/>
              </p:ext>
            </p:extLst>
          </p:nvPr>
        </p:nvGraphicFramePr>
        <p:xfrm>
          <a:off x="879348" y="365126"/>
          <a:ext cx="10433304" cy="1018309"/>
        </p:xfrm>
        <a:graphic>
          <a:graphicData uri="http://schemas.openxmlformats.org/drawingml/2006/table">
            <a:tbl>
              <a:tblPr/>
              <a:tblGrid>
                <a:gridCol w="10433304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None/>
                      </a:pPr>
                      <a:r>
                        <a:rPr lang="en-US" sz="4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Thread Local Storage</a:t>
                      </a:r>
                      <a:endParaRPr lang="ru-RU" sz="4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124660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879348" y="365126"/>
          <a:ext cx="10433304" cy="1018309"/>
        </p:xfrm>
        <a:graphic>
          <a:graphicData uri="http://schemas.openxmlformats.org/drawingml/2006/table">
            <a:tbl>
              <a:tblPr/>
              <a:tblGrid>
                <a:gridCol w="10433304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None/>
                      </a:pPr>
                      <a:r>
                        <a:rPr lang="en-US" sz="4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Thread Local Storage</a:t>
                      </a:r>
                      <a:endParaRPr lang="ru-RU" sz="4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graphicFrame>
        <p:nvGraphicFramePr>
          <p:cNvPr id="5" name="Таблица 6">
            <a:extLst>
              <a:ext uri="{FF2B5EF4-FFF2-40B4-BE49-F238E27FC236}">
                <a16:creationId xmlns:a16="http://schemas.microsoft.com/office/drawing/2014/main" id="{999546F6-0B88-117B-6EDC-EF43420A3D48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2719848"/>
          <a:ext cx="10210800" cy="3454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0">
                  <a:extLst>
                    <a:ext uri="{9D8B030D-6E8A-4147-A177-3AD203B41FA5}">
                      <a16:colId xmlns:a16="http://schemas.microsoft.com/office/drawing/2014/main" val="3805420538"/>
                    </a:ext>
                  </a:extLst>
                </a:gridCol>
                <a:gridCol w="5105400">
                  <a:extLst>
                    <a:ext uri="{9D8B030D-6E8A-4147-A177-3AD203B41FA5}">
                      <a16:colId xmlns:a16="http://schemas.microsoft.com/office/drawing/2014/main" val="1783500756"/>
                    </a:ext>
                  </a:extLst>
                </a:gridCol>
              </a:tblGrid>
              <a:tr h="6668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Windows</a:t>
                      </a:r>
                      <a:endParaRPr lang="LID4096" sz="2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POSIX</a:t>
                      </a:r>
                      <a:endParaRPr lang="LID4096" sz="2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4457057"/>
                  </a:ext>
                </a:extLst>
              </a:tr>
              <a:tr h="929216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TlsAlloc</a:t>
                      </a:r>
                      <a:endParaRPr lang="en-US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pthread_key_create</a:t>
                      </a:r>
                      <a:endParaRPr lang="ru-RU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8648226"/>
                  </a:ext>
                </a:extLst>
              </a:tr>
              <a:tr h="9292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TlsSetValue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TlsGetValue</a:t>
                      </a:r>
                      <a:endParaRPr lang="LID4096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pthread_getspecific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pthread_setspecific</a:t>
                      </a:r>
                      <a:endParaRPr lang="LID4096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5221090"/>
                  </a:ext>
                </a:extLst>
              </a:tr>
              <a:tr h="929216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TlsFree</a:t>
                      </a:r>
                      <a:endParaRPr lang="LID4096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Второй параметр функции 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pthread_key_create </a:t>
                      </a:r>
                      <a:endParaRPr lang="ru-RU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838792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B567A4F-FEFC-FED7-CCE0-BB00C5505029}"/>
              </a:ext>
            </a:extLst>
          </p:cNvPr>
          <p:cNvSpPr txBox="1"/>
          <p:nvPr/>
        </p:nvSpPr>
        <p:spPr>
          <a:xfrm>
            <a:off x="1143000" y="1682309"/>
            <a:ext cx="6094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>
                <a:latin typeface="Cambria" panose="02040503050406030204" pitchFamily="18" charset="0"/>
                <a:ea typeface="Cambria" panose="02040503050406030204" pitchFamily="18" charset="0"/>
              </a:rPr>
              <a:t>Thread Local Storage</a:t>
            </a:r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 API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558522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4C872B9-D9C1-72E3-7ECA-E6F5C6AF1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4691"/>
            <a:ext cx="10474453" cy="4998183"/>
          </a:xfrm>
        </p:spPr>
        <p:txBody>
          <a:bodyPr wrap="square"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Собственно, что же такое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поток выполнения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 точки зрения ОС, а всё просто – это объект ядра операционной системы, которому выделяется процессорное время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Данный объект также является наименьшей единицей работы с точки зрения ядра ОС (если быть точнее, планировщика ОС)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 хотя данный объект выполняет какие-либо инструкции в рамках какого-либо процесса, сам поток и его процесс являются разными понятиями и должны рассматриваться по отдельности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Ещё раз! Процессы используются для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группировки ресурсов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 единое образование, а потоки являются «сущностью»,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распределяемой для выполнения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на центральном процессоре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879348" y="365126"/>
          <a:ext cx="10433304" cy="1018309"/>
        </p:xfrm>
        <a:graphic>
          <a:graphicData uri="http://schemas.openxmlformats.org/drawingml/2006/table">
            <a:tbl>
              <a:tblPr/>
              <a:tblGrid>
                <a:gridCol w="10433304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None/>
                      </a:pPr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Процессы и потоки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32020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991832"/>
              </p:ext>
            </p:extLst>
          </p:nvPr>
        </p:nvGraphicFramePr>
        <p:xfrm>
          <a:off x="879348" y="365126"/>
          <a:ext cx="3891741" cy="1341120"/>
        </p:xfrm>
        <a:graphic>
          <a:graphicData uri="http://schemas.openxmlformats.org/drawingml/2006/table">
            <a:tbl>
              <a:tblPr/>
              <a:tblGrid>
                <a:gridCol w="3891741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None/>
                      </a:pPr>
                      <a:r>
                        <a:rPr lang="en-US" sz="4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Thread Local Storage</a:t>
                      </a:r>
                      <a:endParaRPr lang="ru-RU" sz="4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5" name="Объект 11">
            <a:extLst>
              <a:ext uri="{FF2B5EF4-FFF2-40B4-BE49-F238E27FC236}">
                <a16:creationId xmlns:a16="http://schemas.microsoft.com/office/drawing/2014/main" id="{416BE429-505B-DF1A-B97D-B497CE7FD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66288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Структура данных, которая используется для реализации указателей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на данные уровня потока (ДУП)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Рисунок 3">
            <a:extLst>
              <a:ext uri="{FF2B5EF4-FFF2-40B4-BE49-F238E27FC236}">
                <a16:creationId xmlns:a16="http://schemas.microsoft.com/office/drawing/2014/main" id="{C72C5692-611A-2589-4671-3CB370A75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089" y="0"/>
            <a:ext cx="74209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39000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4C872B9-D9C1-72E3-7ECA-E6F5C6AF1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4691"/>
            <a:ext cx="10474453" cy="4998183"/>
          </a:xfrm>
        </p:spPr>
        <p:txBody>
          <a:bodyPr wrap="square"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Существует также более простой достижения аналогичных результатов без использования специального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API</a:t>
            </a: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Чтобы сделать глобальную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или статическую переменную локальной для каждого потока, нужно просто указать при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ее объявлении спецификатор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__</a:t>
            </a:r>
            <a:r>
              <a:rPr lang="ru-RU" b="1" dirty="0" err="1">
                <a:latin typeface="Cambria" panose="02040503050406030204" pitchFamily="18" charset="0"/>
                <a:ea typeface="Cambria" panose="02040503050406030204" pitchFamily="18" charset="0"/>
              </a:rPr>
              <a:t>thread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(POSIX)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 __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declspec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(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thread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) (Windows)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879348" y="365126"/>
          <a:ext cx="10433304" cy="1018309"/>
        </p:xfrm>
        <a:graphic>
          <a:graphicData uri="http://schemas.openxmlformats.org/drawingml/2006/table">
            <a:tbl>
              <a:tblPr/>
              <a:tblGrid>
                <a:gridCol w="10433304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None/>
                      </a:pPr>
                      <a:r>
                        <a:rPr lang="en-US" sz="4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Thread Local Storage</a:t>
                      </a:r>
                      <a:endParaRPr lang="ru-RU" sz="4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870856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4C872B9-D9C1-72E3-7ECA-E6F5C6AF1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4691"/>
            <a:ext cx="10474453" cy="4998183"/>
          </a:xfrm>
        </p:spPr>
        <p:txBody>
          <a:bodyPr wrap="square"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Существует также более простой достижения аналогичных результатов без использования специального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API</a:t>
            </a: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Чтобы сделать глобальную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или статическую переменную локальной для каждого потока, нужно просто указать при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ее объявлении спецификатор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__</a:t>
            </a:r>
            <a:r>
              <a:rPr lang="ru-RU" b="1" dirty="0" err="1">
                <a:latin typeface="Cambria" panose="02040503050406030204" pitchFamily="18" charset="0"/>
                <a:ea typeface="Cambria" panose="02040503050406030204" pitchFamily="18" charset="0"/>
              </a:rPr>
              <a:t>thread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(POSIX)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 __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declspec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(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thread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) (Windows)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879348" y="365126"/>
          <a:ext cx="10433304" cy="1018309"/>
        </p:xfrm>
        <a:graphic>
          <a:graphicData uri="http://schemas.openxmlformats.org/drawingml/2006/table">
            <a:tbl>
              <a:tblPr/>
              <a:tblGrid>
                <a:gridCol w="10433304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None/>
                      </a:pPr>
                      <a:r>
                        <a:rPr lang="en-US" sz="4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Thread Local Storage</a:t>
                      </a:r>
                      <a:endParaRPr lang="ru-RU" sz="4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948003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4C872B9-D9C1-72E3-7ECA-E6F5C6AF1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4691"/>
            <a:ext cx="10474453" cy="4998183"/>
          </a:xfrm>
        </p:spPr>
        <p:txBody>
          <a:bodyPr wrap="square"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Стоит упомянуть, что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Windows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существует такое понятие как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Волокна (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Fibers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Fibers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–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это легковесные единицы выполнения с кооперативной многозадачностью, которые требуют ручного переключения контекста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Они предназначены для ещё большего контроля выполнения вашего пользовательского кода. Волокна создаются в рамках какого-либо потока и по сути вы берёте на себя обязательство по управлению ими в таком же смысле, как ОС управляет выполнением потоков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Волокна могут выполняться только пока выполняется владеющий ими поток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879348" y="365126"/>
          <a:ext cx="10433304" cy="1018309"/>
        </p:xfrm>
        <a:graphic>
          <a:graphicData uri="http://schemas.openxmlformats.org/drawingml/2006/table">
            <a:tbl>
              <a:tblPr/>
              <a:tblGrid>
                <a:gridCol w="10433304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None/>
                      </a:pPr>
                      <a:r>
                        <a:rPr lang="en-US" sz="4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Fibers</a:t>
                      </a:r>
                      <a:endParaRPr lang="ru-RU" sz="4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752413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975775-7036-98AF-A483-822007F37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523" y="1186961"/>
            <a:ext cx="11558954" cy="960194"/>
          </a:xfrm>
          <a:ln>
            <a:noFill/>
          </a:ln>
          <a:effectLst/>
        </p:spPr>
        <p:txBody>
          <a:bodyPr/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Операционные системы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49BFEE-497D-21FD-61AE-CA3D26753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0810" y="3697763"/>
            <a:ext cx="9170377" cy="4618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r>
              <a:rPr lang="ru-RU" sz="2800" b="1" dirty="0">
                <a:latin typeface="Verdana" panose="020B0604030504040204" pitchFamily="34" charset="0"/>
                <a:ea typeface="Verdana" panose="020B0604030504040204" pitchFamily="34" charset="0"/>
              </a:rPr>
              <a:t>Управление потоками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D3AED9-28E1-DDF9-E07D-185D5DD54F4C}"/>
              </a:ext>
            </a:extLst>
          </p:cNvPr>
          <p:cNvSpPr txBox="1"/>
          <p:nvPr/>
        </p:nvSpPr>
        <p:spPr>
          <a:xfrm>
            <a:off x="3200400" y="650631"/>
            <a:ext cx="562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LID4096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77C454-9338-E7F4-034B-E11CD51ED0FB}"/>
              </a:ext>
            </a:extLst>
          </p:cNvPr>
          <p:cNvSpPr txBox="1"/>
          <p:nvPr/>
        </p:nvSpPr>
        <p:spPr>
          <a:xfrm>
            <a:off x="5191861" y="3051019"/>
            <a:ext cx="18082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</a:rPr>
              <a:t>Лекция 5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519E2ADD-505C-77F2-DF62-A29BD8ED577A}"/>
              </a:ext>
            </a:extLst>
          </p:cNvPr>
          <p:cNvCxnSpPr/>
          <p:nvPr/>
        </p:nvCxnSpPr>
        <p:spPr>
          <a:xfrm>
            <a:off x="4339704" y="3574239"/>
            <a:ext cx="35095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855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4C872B9-D9C1-72E3-7ECA-E6F5C6AF1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4691"/>
            <a:ext cx="10474453" cy="4998183"/>
          </a:xfrm>
        </p:spPr>
        <p:txBody>
          <a:bodyPr wrap="square"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Потоки добавляют к модели процесса возможность реализации нескольких в значительной степени независимых друг от друга выполняемых задач в единой среде процесса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Наличие нескольких потоков, выполняемых «параллельно»* в рамках одного процесса, является аналогией наличия нескольких процессов, выполняемых «параллельно» на одном компьютере</a:t>
            </a:r>
          </a:p>
          <a:p>
            <a:pPr marL="0" indent="0">
              <a:buNone/>
            </a:pPr>
            <a:r>
              <a:rPr lang="ru-RU" i="1" dirty="0">
                <a:latin typeface="Cambria" panose="02040503050406030204" pitchFamily="18" charset="0"/>
                <a:ea typeface="Cambria" panose="02040503050406030204" pitchFamily="18" charset="0"/>
              </a:rPr>
              <a:t>В первом случае потоки используют единое адресное пространство и другие ресурсы. А в последнем случае процессы используют общую физическую память, диски, принтеры и другие ресурсы</a:t>
            </a:r>
          </a:p>
          <a:p>
            <a:pPr marL="0" indent="0">
              <a:buNone/>
            </a:pP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*Выше упомянутая параллельность весьма условна и не соблюдается во всех случаях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879348" y="365126"/>
          <a:ext cx="10433304" cy="1018309"/>
        </p:xfrm>
        <a:graphic>
          <a:graphicData uri="http://schemas.openxmlformats.org/drawingml/2006/table">
            <a:tbl>
              <a:tblPr/>
              <a:tblGrid>
                <a:gridCol w="10433304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None/>
                      </a:pPr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Процессы и потоки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0651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B20731-E03E-BC13-16BF-476C79AF82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6872" y="1522262"/>
            <a:ext cx="7338255" cy="5206890"/>
          </a:xfrm>
        </p:spPr>
      </p:pic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879348" y="365126"/>
          <a:ext cx="10433304" cy="1018309"/>
        </p:xfrm>
        <a:graphic>
          <a:graphicData uri="http://schemas.openxmlformats.org/drawingml/2006/table">
            <a:tbl>
              <a:tblPr/>
              <a:tblGrid>
                <a:gridCol w="10433304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None/>
                      </a:pPr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Процессы и потоки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7977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4C872B9-D9C1-72E3-7ECA-E6F5C6AF1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4691"/>
            <a:ext cx="10474453" cy="4998183"/>
          </a:xfrm>
        </p:spPr>
        <p:txBody>
          <a:bodyPr wrap="square"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Как уже говорилось одним из названий потоков является «облегчённый процесс» (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LWP)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. Связано это с тем фактом, что потоки обладают некоторыми свойствами процессов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Термин же «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многопоточность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» обозначает возможность системы поддерживать работу множества потоков в рамках одного процесса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Если такой возможности нету, то система считается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однопоточной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При этом, сами программы также классифицируются на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многопоточные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и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однопоточные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в зависимости от количества потоков выполнения которые они используют в своей работе</a:t>
            </a: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879348" y="365126"/>
          <a:ext cx="10433304" cy="1018309"/>
        </p:xfrm>
        <a:graphic>
          <a:graphicData uri="http://schemas.openxmlformats.org/drawingml/2006/table">
            <a:tbl>
              <a:tblPr/>
              <a:tblGrid>
                <a:gridCol w="10433304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None/>
                      </a:pPr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Процессы и потоки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25479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16849</TotalTime>
  <Words>4132</Words>
  <Application>Microsoft Office PowerPoint</Application>
  <PresentationFormat>Widescreen</PresentationFormat>
  <Paragraphs>260</Paragraphs>
  <Slides>64</Slides>
  <Notes>0</Notes>
  <HiddenSlides>8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1" baseType="lpstr">
      <vt:lpstr>Arial</vt:lpstr>
      <vt:lpstr>Calibri</vt:lpstr>
      <vt:lpstr>Calibri Light</vt:lpstr>
      <vt:lpstr>Cambria</vt:lpstr>
      <vt:lpstr>Verdana</vt:lpstr>
      <vt:lpstr>Wingdings</vt:lpstr>
      <vt:lpstr>Тема Office</vt:lpstr>
      <vt:lpstr>Операционные системы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Операционные системы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Pavel Bernatsky</dc:creator>
  <cp:lastModifiedBy>Pavel Bernatsky</cp:lastModifiedBy>
  <cp:revision>293</cp:revision>
  <dcterms:created xsi:type="dcterms:W3CDTF">2024-09-04T11:03:42Z</dcterms:created>
  <dcterms:modified xsi:type="dcterms:W3CDTF">2025-10-04T06:13:15Z</dcterms:modified>
</cp:coreProperties>
</file>