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256" r:id="rId2"/>
    <p:sldId id="322" r:id="rId3"/>
    <p:sldId id="323" r:id="rId4"/>
    <p:sldId id="478" r:id="rId5"/>
    <p:sldId id="479" r:id="rId6"/>
    <p:sldId id="480" r:id="rId7"/>
    <p:sldId id="481" r:id="rId8"/>
    <p:sldId id="482" r:id="rId9"/>
    <p:sldId id="483" r:id="rId10"/>
    <p:sldId id="577" r:id="rId11"/>
    <p:sldId id="477" r:id="rId12"/>
    <p:sldId id="476" r:id="rId13"/>
    <p:sldId id="486" r:id="rId14"/>
    <p:sldId id="487" r:id="rId15"/>
    <p:sldId id="488" r:id="rId16"/>
    <p:sldId id="489" r:id="rId17"/>
    <p:sldId id="484" r:id="rId18"/>
    <p:sldId id="491" r:id="rId19"/>
    <p:sldId id="490" r:id="rId20"/>
    <p:sldId id="492" r:id="rId21"/>
    <p:sldId id="494" r:id="rId22"/>
    <p:sldId id="493" r:id="rId23"/>
    <p:sldId id="495" r:id="rId24"/>
    <p:sldId id="497" r:id="rId25"/>
    <p:sldId id="496" r:id="rId26"/>
    <p:sldId id="485" r:id="rId27"/>
    <p:sldId id="500" r:id="rId28"/>
    <p:sldId id="501" r:id="rId29"/>
    <p:sldId id="502" r:id="rId30"/>
    <p:sldId id="503" r:id="rId31"/>
    <p:sldId id="504" r:id="rId32"/>
    <p:sldId id="505" r:id="rId33"/>
    <p:sldId id="506" r:id="rId34"/>
    <p:sldId id="507" r:id="rId35"/>
    <p:sldId id="508" r:id="rId36"/>
    <p:sldId id="510" r:id="rId37"/>
    <p:sldId id="509" r:id="rId38"/>
    <p:sldId id="511" r:id="rId39"/>
    <p:sldId id="514" r:id="rId40"/>
    <p:sldId id="512" r:id="rId41"/>
    <p:sldId id="515" r:id="rId42"/>
    <p:sldId id="516" r:id="rId43"/>
    <p:sldId id="513" r:id="rId44"/>
    <p:sldId id="517" r:id="rId45"/>
    <p:sldId id="519" r:id="rId46"/>
    <p:sldId id="520" r:id="rId47"/>
    <p:sldId id="527" r:id="rId48"/>
    <p:sldId id="522" r:id="rId49"/>
    <p:sldId id="524" r:id="rId50"/>
    <p:sldId id="526" r:id="rId51"/>
    <p:sldId id="525" r:id="rId52"/>
    <p:sldId id="528" r:id="rId53"/>
    <p:sldId id="523" r:id="rId54"/>
    <p:sldId id="529" r:id="rId55"/>
    <p:sldId id="530" r:id="rId56"/>
    <p:sldId id="531" r:id="rId57"/>
    <p:sldId id="533" r:id="rId58"/>
    <p:sldId id="532" r:id="rId59"/>
    <p:sldId id="536" r:id="rId60"/>
    <p:sldId id="534" r:id="rId61"/>
    <p:sldId id="535" r:id="rId62"/>
    <p:sldId id="537" r:id="rId63"/>
    <p:sldId id="538" r:id="rId64"/>
    <p:sldId id="540" r:id="rId65"/>
    <p:sldId id="539" r:id="rId66"/>
    <p:sldId id="542" r:id="rId67"/>
    <p:sldId id="543" r:id="rId68"/>
    <p:sldId id="544" r:id="rId69"/>
    <p:sldId id="545" r:id="rId70"/>
    <p:sldId id="546" r:id="rId71"/>
    <p:sldId id="547" r:id="rId72"/>
    <p:sldId id="548" r:id="rId73"/>
    <p:sldId id="549" r:id="rId74"/>
    <p:sldId id="550" r:id="rId75"/>
    <p:sldId id="551" r:id="rId76"/>
    <p:sldId id="560" r:id="rId77"/>
    <p:sldId id="562" r:id="rId78"/>
    <p:sldId id="561" r:id="rId79"/>
    <p:sldId id="552" r:id="rId80"/>
    <p:sldId id="554" r:id="rId81"/>
    <p:sldId id="555" r:id="rId82"/>
    <p:sldId id="556" r:id="rId83"/>
    <p:sldId id="558" r:id="rId84"/>
    <p:sldId id="559" r:id="rId85"/>
    <p:sldId id="564" r:id="rId86"/>
    <p:sldId id="566" r:id="rId87"/>
    <p:sldId id="565" r:id="rId88"/>
    <p:sldId id="567" r:id="rId89"/>
    <p:sldId id="568" r:id="rId90"/>
    <p:sldId id="569" r:id="rId91"/>
    <p:sldId id="570" r:id="rId92"/>
    <p:sldId id="571" r:id="rId93"/>
    <p:sldId id="572" r:id="rId94"/>
    <p:sldId id="573" r:id="rId95"/>
    <p:sldId id="576" r:id="rId96"/>
    <p:sldId id="575" r:id="rId97"/>
    <p:sldId id="553" r:id="rId98"/>
    <p:sldId id="579" r:id="rId99"/>
    <p:sldId id="580" r:id="rId100"/>
    <p:sldId id="581" r:id="rId101"/>
    <p:sldId id="563" r:id="rId102"/>
    <p:sldId id="582" r:id="rId103"/>
    <p:sldId id="583" r:id="rId104"/>
    <p:sldId id="584" r:id="rId105"/>
    <p:sldId id="474" r:id="rId10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322"/>
            <p14:sldId id="323"/>
            <p14:sldId id="478"/>
            <p14:sldId id="479"/>
            <p14:sldId id="480"/>
            <p14:sldId id="481"/>
            <p14:sldId id="482"/>
            <p14:sldId id="483"/>
            <p14:sldId id="577"/>
            <p14:sldId id="477"/>
            <p14:sldId id="476"/>
            <p14:sldId id="486"/>
            <p14:sldId id="487"/>
            <p14:sldId id="488"/>
            <p14:sldId id="489"/>
            <p14:sldId id="484"/>
            <p14:sldId id="491"/>
            <p14:sldId id="490"/>
            <p14:sldId id="492"/>
            <p14:sldId id="494"/>
            <p14:sldId id="493"/>
            <p14:sldId id="495"/>
            <p14:sldId id="497"/>
            <p14:sldId id="496"/>
            <p14:sldId id="485"/>
            <p14:sldId id="500"/>
            <p14:sldId id="501"/>
            <p14:sldId id="502"/>
            <p14:sldId id="503"/>
            <p14:sldId id="504"/>
            <p14:sldId id="505"/>
            <p14:sldId id="506"/>
            <p14:sldId id="507"/>
            <p14:sldId id="508"/>
            <p14:sldId id="510"/>
            <p14:sldId id="509"/>
            <p14:sldId id="511"/>
            <p14:sldId id="514"/>
            <p14:sldId id="512"/>
            <p14:sldId id="515"/>
            <p14:sldId id="516"/>
            <p14:sldId id="513"/>
            <p14:sldId id="517"/>
            <p14:sldId id="519"/>
            <p14:sldId id="520"/>
            <p14:sldId id="527"/>
            <p14:sldId id="522"/>
            <p14:sldId id="524"/>
            <p14:sldId id="526"/>
            <p14:sldId id="525"/>
            <p14:sldId id="528"/>
            <p14:sldId id="523"/>
            <p14:sldId id="529"/>
            <p14:sldId id="530"/>
            <p14:sldId id="531"/>
            <p14:sldId id="533"/>
            <p14:sldId id="532"/>
            <p14:sldId id="536"/>
            <p14:sldId id="534"/>
            <p14:sldId id="535"/>
            <p14:sldId id="537"/>
            <p14:sldId id="538"/>
            <p14:sldId id="540"/>
            <p14:sldId id="539"/>
            <p14:sldId id="542"/>
            <p14:sldId id="543"/>
            <p14:sldId id="544"/>
            <p14:sldId id="545"/>
            <p14:sldId id="546"/>
            <p14:sldId id="547"/>
            <p14:sldId id="548"/>
            <p14:sldId id="549"/>
            <p14:sldId id="550"/>
            <p14:sldId id="551"/>
            <p14:sldId id="560"/>
            <p14:sldId id="562"/>
            <p14:sldId id="561"/>
            <p14:sldId id="552"/>
            <p14:sldId id="554"/>
            <p14:sldId id="555"/>
            <p14:sldId id="556"/>
            <p14:sldId id="558"/>
            <p14:sldId id="559"/>
            <p14:sldId id="564"/>
            <p14:sldId id="566"/>
            <p14:sldId id="565"/>
            <p14:sldId id="567"/>
            <p14:sldId id="568"/>
            <p14:sldId id="569"/>
            <p14:sldId id="570"/>
            <p14:sldId id="571"/>
            <p14:sldId id="572"/>
            <p14:sldId id="573"/>
            <p14:sldId id="576"/>
            <p14:sldId id="575"/>
            <p14:sldId id="553"/>
            <p14:sldId id="579"/>
            <p14:sldId id="580"/>
            <p14:sldId id="581"/>
            <p14:sldId id="563"/>
            <p14:sldId id="582"/>
            <p14:sldId id="583"/>
            <p14:sldId id="584"/>
            <p14:sldId id="4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1"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10/26/2025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5E16E5-A75C-4DD5-8B93-6FB68F18C130}" type="slidenum">
              <a:rPr lang="LID4096" smtClean="0"/>
              <a:t>59</a:t>
            </a:fld>
            <a:endParaRPr lang="LID4096"/>
          </a:p>
        </p:txBody>
      </p:sp>
    </p:spTree>
    <p:extLst>
      <p:ext uri="{BB962C8B-B14F-4D97-AF65-F5344CB8AC3E}">
        <p14:creationId xmlns:p14="http://schemas.microsoft.com/office/powerpoint/2010/main" val="3153653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10/26/2025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10/26/2025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learn.microsoft.com/en-us/windows/win32/api/processthreadsapi/nf-processthreadsapi-getpriorityclass" TargetMode="External"/><Relationship Id="rId2" Type="http://schemas.openxmlformats.org/officeDocument/2006/relationships/hyperlink" Target="https://learn.microsoft.com/en-us/windows/win32/api/processthreadsapi/nf-processthreadsapi-createprocessa" TargetMode="External"/><Relationship Id="rId1" Type="http://schemas.openxmlformats.org/officeDocument/2006/relationships/slideLayout" Target="../slideLayouts/slideLayout2.xml"/><Relationship Id="rId4" Type="http://schemas.openxmlformats.org/officeDocument/2006/relationships/hyperlink" Target="https://learn.microsoft.com/en-us/windows/win32/api/processthreadsapi/nf-processthreadsapi-setpriorityclass"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learn.microsoft.com/en-us/windows/win32/api/processthreadsapi/nf-processthreadsapi-setthreadpriority" TargetMode="External"/><Relationship Id="rId2" Type="http://schemas.openxmlformats.org/officeDocument/2006/relationships/hyperlink" Target="https://learn.microsoft.com/en-us/windows/win32/api/processthreadsapi/nf-processthreadsapi-getthreadpriority"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learn.microsoft.com/en-us/windows/win32/api/synchapi/nf-synchapi-sleepex" TargetMode="External"/><Relationship Id="rId2" Type="http://schemas.openxmlformats.org/officeDocument/2006/relationships/hyperlink" Target="https://learn.microsoft.com/en-us/windows/win32/api/synchapi/nf-synchapi-sleep" TargetMode="External"/><Relationship Id="rId1" Type="http://schemas.openxmlformats.org/officeDocument/2006/relationships/slideLayout" Target="../slideLayouts/slideLayout2.xml"/><Relationship Id="rId4" Type="http://schemas.openxmlformats.org/officeDocument/2006/relationships/hyperlink" Target="https://learn.microsoft.com/en-us/windows/win32/api/processthreadsapi/nf-processthreadsapi-switchtothread" TargetMode="Externa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learn.microsoft.com/en-us/windows/win32/api/processthreadsapi/nf-processthreadsapi-setthreadpriorityboost" TargetMode="External"/><Relationship Id="rId2" Type="http://schemas.openxmlformats.org/officeDocument/2006/relationships/hyperlink" Target="https://learn.microsoft.com/en-us/windows/win32/api/processthreadsapi/nf-processthreadsapi-setprocesspriorityboost" TargetMode="External"/><Relationship Id="rId1" Type="http://schemas.openxmlformats.org/officeDocument/2006/relationships/slideLayout" Target="../slideLayouts/slideLayout2.xml"/><Relationship Id="rId5" Type="http://schemas.openxmlformats.org/officeDocument/2006/relationships/hyperlink" Target="https://learn.microsoft.com/en-us/windows/win32/api/processthreadsapi/nf-processthreadsapi-getthreadpriorityboost" TargetMode="External"/><Relationship Id="rId4" Type="http://schemas.openxmlformats.org/officeDocument/2006/relationships/hyperlink" Target="https://learn.microsoft.com/en-us/windows/win32/api/processthreadsapi/nf-processthreadsapi-getprocesspriorityboost"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man7.org/linux/man-pages/man1/renice.1.html" TargetMode="External"/><Relationship Id="rId2" Type="http://schemas.openxmlformats.org/officeDocument/2006/relationships/hyperlink" Target="https://www.man7.org/linux/man-pages/man1/nice.1.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pubs.opengroup.org/onlinepubs/9799919799/utilities/renice.html" TargetMode="External"/><Relationship Id="rId2" Type="http://schemas.openxmlformats.org/officeDocument/2006/relationships/hyperlink" Target="https://pubs.opengroup.org/onlinepubs/9799919799/functions/nice.html" TargetMode="External"/><Relationship Id="rId1" Type="http://schemas.openxmlformats.org/officeDocument/2006/relationships/slideLayout" Target="../slideLayouts/slideLayout2.xml"/><Relationship Id="rId4" Type="http://schemas.openxmlformats.org/officeDocument/2006/relationships/hyperlink" Target="https://pubs.opengroup.org/onlinepubs/9799919799/functions/getpriority.html"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https://learn.microsoft.com/en-us/windows/desktop/api/WinBase/nf-winbase-setprocessaffinitymask" TargetMode="External"/><Relationship Id="rId2" Type="http://schemas.openxmlformats.org/officeDocument/2006/relationships/hyperlink" Target="https://learn.microsoft.com/en-us/windows/desktop/api/WinBase/nf-winbase-getprocessaffinitymask" TargetMode="External"/><Relationship Id="rId1" Type="http://schemas.openxmlformats.org/officeDocument/2006/relationships/slideLayout" Target="../slideLayouts/slideLayout2.xml"/><Relationship Id="rId4" Type="http://schemas.openxmlformats.org/officeDocument/2006/relationships/hyperlink" Target="https://learn.microsoft.com/en-us/windows/win32/api/winbase/nf-winbase-setthreadaffinitymask" TargetMode="External"/></Relationships>
</file>

<file path=ppt/slides/_rels/slide95.xml.rels><?xml version="1.0" encoding="UTF-8" standalone="yes"?>
<Relationships xmlns="http://schemas.openxmlformats.org/package/2006/relationships"><Relationship Id="rId2" Type="http://schemas.openxmlformats.org/officeDocument/2006/relationships/hyperlink" Target="https://learn.microsoft.com/en-us/windows/win32/api/processthreadsapi/nf-processthreadsapi-setthreadidealprocessor"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www.man7.org/linux/man-pages/man3/pthread_setaffinity_np.3.html" TargetMode="External"/><Relationship Id="rId2" Type="http://schemas.openxmlformats.org/officeDocument/2006/relationships/hyperlink" Target="https://www.man7.org/linux/man-pages/man2/sched_setaffinity.2.html" TargetMode="External"/><Relationship Id="rId1" Type="http://schemas.openxmlformats.org/officeDocument/2006/relationships/slideLayout" Target="../slideLayouts/slideLayout2.xml"/><Relationship Id="rId4" Type="http://schemas.openxmlformats.org/officeDocument/2006/relationships/hyperlink" Target="https://www.man7.org/linux/man-pages/man3/CPU_SET.3.html"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Диспетчеризация и планирование</a:t>
            </a: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6</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 общем виде процесс диспетчеризации можно представить следующим образом: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Формируется контекст прерываемого процесса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помощью контекста вновь активизируемого процесса восстанавливается необходимое состояние вычислительной системы, в частности, загружаются необходимые значения во все регистры процессора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Поскольку в регистр-счетчик команд из контекста заносится адрес очередной подлежащей выполнению команды активизируемого процесса, то процессор переходит к выполнению кода </a:t>
            </a:r>
            <a:r>
              <a:rPr lang="ru-RU">
                <a:latin typeface="Cambria" panose="02040503050406030204" pitchFamily="18" charset="0"/>
                <a:ea typeface="Cambria" panose="02040503050406030204" pitchFamily="18" charset="0"/>
              </a:rPr>
              <a:t>нового процесса </a:t>
            </a:r>
            <a:r>
              <a:rPr lang="ru-RU" dirty="0">
                <a:latin typeface="Cambria" panose="02040503050406030204" pitchFamily="18" charset="0"/>
                <a:ea typeface="Cambria" panose="02040503050406030204" pitchFamily="18" charset="0"/>
              </a:rPr>
              <a:t>точно с того места, где оно было прервано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145710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 мягких системах реального времени предполагается, что заданные временные ограничения могут иногда нарушаться, поэтому здесь обычно применяются менее затратные способы планирования</a:t>
            </a:r>
          </a:p>
          <a:p>
            <a:pPr marL="0" indent="0">
              <a:buNone/>
            </a:pPr>
            <a:r>
              <a:rPr lang="ru-RU" dirty="0">
                <a:latin typeface="Cambria" panose="02040503050406030204" pitchFamily="18" charset="0"/>
                <a:ea typeface="Cambria" panose="02040503050406030204" pitchFamily="18" charset="0"/>
              </a:rPr>
              <a:t>В зависимости от характера возникновения запросов на выполнение задач полезно разделять их на два типа: </a:t>
            </a:r>
            <a:r>
              <a:rPr lang="ru-RU" b="1" dirty="0">
                <a:latin typeface="Cambria" panose="02040503050406030204" pitchFamily="18" charset="0"/>
                <a:ea typeface="Cambria" panose="02040503050406030204" pitchFamily="18" charset="0"/>
              </a:rPr>
              <a:t>периодические</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спорадические</a:t>
            </a:r>
          </a:p>
          <a:p>
            <a:pPr marL="0" indent="0">
              <a:buNone/>
            </a:pPr>
            <a:r>
              <a:rPr lang="ru-RU" dirty="0">
                <a:latin typeface="Cambria" panose="02040503050406030204" pitchFamily="18" charset="0"/>
                <a:ea typeface="Cambria" panose="02040503050406030204" pitchFamily="18" charset="0"/>
              </a:rPr>
              <a:t>Начиная с момента первоначального запроса, все будущие моменты запроса периодической задачи можно определить заранее путем прибавления к моменту начального запроса величины, кратной известному периоду</a:t>
            </a:r>
          </a:p>
          <a:p>
            <a:pPr marL="0" indent="0">
              <a:buNone/>
            </a:pPr>
            <a:r>
              <a:rPr lang="ru-RU" dirty="0">
                <a:latin typeface="Cambria" panose="02040503050406030204" pitchFamily="18" charset="0"/>
                <a:ea typeface="Cambria" panose="02040503050406030204" pitchFamily="18" charset="0"/>
              </a:rPr>
              <a:t>Время поступления запросов на выполнение спорадических задач заранее не известно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370186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Алгоритмы планирования работы систем реального времени могут быть </a:t>
            </a:r>
            <a:r>
              <a:rPr lang="ru-RU" b="1" dirty="0">
                <a:latin typeface="Cambria" panose="02040503050406030204" pitchFamily="18" charset="0"/>
                <a:ea typeface="Cambria" panose="02040503050406030204" pitchFamily="18" charset="0"/>
              </a:rPr>
              <a:t>статическими</a:t>
            </a:r>
            <a:r>
              <a:rPr lang="ru-RU" dirty="0">
                <a:latin typeface="Cambria" panose="02040503050406030204" pitchFamily="18" charset="0"/>
                <a:ea typeface="Cambria" panose="02040503050406030204" pitchFamily="18" charset="0"/>
              </a:rPr>
              <a:t> или </a:t>
            </a:r>
            <a:r>
              <a:rPr lang="ru-RU" b="1" dirty="0">
                <a:latin typeface="Cambria" panose="02040503050406030204" pitchFamily="18" charset="0"/>
                <a:ea typeface="Cambria" panose="02040503050406030204" pitchFamily="18" charset="0"/>
              </a:rPr>
              <a:t>динамическими</a:t>
            </a:r>
            <a:r>
              <a:rPr lang="ru-RU" dirty="0">
                <a:latin typeface="Cambria" panose="02040503050406030204" pitchFamily="18" charset="0"/>
                <a:ea typeface="Cambria" panose="02040503050406030204" pitchFamily="18" charset="0"/>
              </a:rPr>
              <a:t>. Первый из них предусматривает принятие решений по планированию еще до запуска системы, а второй – их принятие в реальном времени, после того как начнется выполнение программы </a:t>
            </a:r>
          </a:p>
          <a:p>
            <a:pPr marL="0" indent="0">
              <a:buNone/>
            </a:pPr>
            <a:r>
              <a:rPr lang="ru-RU" dirty="0">
                <a:latin typeface="Cambria" panose="02040503050406030204" pitchFamily="18" charset="0"/>
                <a:ea typeface="Cambria" panose="02040503050406030204" pitchFamily="18" charset="0"/>
              </a:rPr>
              <a:t>Статическое планирование работает только при условии предварительного обладания достоверной информацией о выполняемой работе и о крайних сроках, которые нужно соблюсти </a:t>
            </a:r>
          </a:p>
          <a:p>
            <a:pPr marL="0" indent="0">
              <a:buNone/>
            </a:pPr>
            <a:r>
              <a:rPr lang="ru-RU" dirty="0">
                <a:latin typeface="Cambria" panose="02040503050406030204" pitchFamily="18" charset="0"/>
                <a:ea typeface="Cambria" panose="02040503050406030204" pitchFamily="18" charset="0"/>
              </a:rPr>
              <a:t>Алгоритмы динамического планирования подобных ограничений не имеют</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056897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Для реализации алгоритма планирования ОС должна получать управление всякий раз, когда в системе происходит событие, требующее перераспределения процессорного времени</a:t>
            </a:r>
          </a:p>
          <a:p>
            <a:pPr marL="0" indent="0">
              <a:buNone/>
            </a:pPr>
            <a:r>
              <a:rPr lang="ru-RU" dirty="0">
                <a:latin typeface="Cambria" panose="02040503050406030204" pitchFamily="18" charset="0"/>
                <a:ea typeface="Cambria" panose="02040503050406030204" pitchFamily="18" charset="0"/>
              </a:rPr>
              <a:t>К событиям, приводящим к необходимости перепланирования процессов, могут быть отнесены следующие:</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 </a:t>
            </a:r>
            <a:r>
              <a:rPr lang="ru-RU" dirty="0">
                <a:latin typeface="Cambria" panose="02040503050406030204" pitchFamily="18" charset="0"/>
                <a:ea typeface="Cambria" panose="02040503050406030204" pitchFamily="18" charset="0"/>
              </a:rPr>
              <a:t>Прерывание от таймера, сигнализирующее, что </a:t>
            </a:r>
            <a:r>
              <a:rPr lang="ru-RU" b="1" i="1" dirty="0">
                <a:latin typeface="Cambria" panose="02040503050406030204" pitchFamily="18" charset="0"/>
                <a:ea typeface="Cambria" panose="02040503050406030204" pitchFamily="18" charset="0"/>
              </a:rPr>
              <a:t>время, отведенное активной задаче на выполнение, закончилось</a:t>
            </a:r>
            <a:r>
              <a:rPr lang="ru-RU" dirty="0">
                <a:latin typeface="Cambria" panose="02040503050406030204" pitchFamily="18" charset="0"/>
                <a:ea typeface="Cambria" panose="02040503050406030204" pitchFamily="18" charset="0"/>
              </a:rPr>
              <a:t>. Планировщик переводит задачу в состояние готовности и выполняет перепланирование</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(I/O) </a:t>
            </a:r>
            <a:r>
              <a:rPr lang="ru-RU" dirty="0">
                <a:latin typeface="Cambria" panose="02040503050406030204" pitchFamily="18" charset="0"/>
                <a:ea typeface="Cambria" panose="02040503050406030204" pitchFamily="18" charset="0"/>
              </a:rPr>
              <a:t>Активная задача выполнила </a:t>
            </a:r>
            <a:r>
              <a:rPr lang="ru-RU" b="1" i="1" dirty="0">
                <a:latin typeface="Cambria" panose="02040503050406030204" pitchFamily="18" charset="0"/>
                <a:ea typeface="Cambria" panose="02040503050406030204" pitchFamily="18" charset="0"/>
              </a:rPr>
              <a:t>системный вызов, связанный с запросом на ввод-вывод или на доступ к ресурсу, </a:t>
            </a:r>
            <a:r>
              <a:rPr lang="ru-RU" dirty="0">
                <a:latin typeface="Cambria" panose="02040503050406030204" pitchFamily="18" charset="0"/>
                <a:ea typeface="Cambria" panose="02040503050406030204" pitchFamily="18" charset="0"/>
              </a:rPr>
              <a:t>который в настоящий момент занят (например, файл данных). Планировщик переводит задачу в состояние ожидания и выполняет перепланирование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50814937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Моменты перепланировки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5886823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a:buFont typeface="Wingdings" panose="05000000000000000000" pitchFamily="2" charset="2"/>
              <a:buChar char="Ø"/>
            </a:pPr>
            <a:r>
              <a:rPr lang="en-US" dirty="0">
                <a:latin typeface="Cambria" panose="02040503050406030204" pitchFamily="18" charset="0"/>
                <a:ea typeface="Cambria" panose="02040503050406030204" pitchFamily="18" charset="0"/>
              </a:rPr>
              <a:t>(R) </a:t>
            </a:r>
            <a:r>
              <a:rPr lang="ru-RU" dirty="0">
                <a:latin typeface="Cambria" panose="02040503050406030204" pitchFamily="18" charset="0"/>
                <a:ea typeface="Cambria" panose="02040503050406030204" pitchFamily="18" charset="0"/>
              </a:rPr>
              <a:t>Активная задача выполнила </a:t>
            </a:r>
            <a:r>
              <a:rPr lang="ru-RU" b="1" i="1" dirty="0">
                <a:latin typeface="Cambria" panose="02040503050406030204" pitchFamily="18" charset="0"/>
                <a:ea typeface="Cambria" panose="02040503050406030204" pitchFamily="18" charset="0"/>
              </a:rPr>
              <a:t>системный вызов, связанный с освобождением ресурса</a:t>
            </a:r>
            <a:r>
              <a:rPr lang="ru-RU" dirty="0">
                <a:latin typeface="Cambria" panose="02040503050406030204" pitchFamily="18" charset="0"/>
                <a:ea typeface="Cambria" panose="02040503050406030204" pitchFamily="18" charset="0"/>
              </a:rPr>
              <a:t>. Планировщик проверяет, не ожидает ли этот ресурс какая-либо задача. Если – да, то эта задача переводится из состояния ожидания в состояние готовности. При этом, возможно, что задача, которая получает ресурс, имеет более высокий приоритет, чем текущая активная задача. После перепланирования более приоритетная задача получает доступ к процессору, вытесняя текущую задачу</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(S) </a:t>
            </a:r>
            <a:r>
              <a:rPr lang="ru-RU" dirty="0">
                <a:latin typeface="Cambria" panose="02040503050406030204" pitchFamily="18" charset="0"/>
                <a:ea typeface="Cambria" panose="02040503050406030204" pitchFamily="18" charset="0"/>
              </a:rPr>
              <a:t>Внешнее (аппаратное) прерывание, которое сигнализирует о </a:t>
            </a:r>
            <a:r>
              <a:rPr lang="ru-RU" b="1" i="1" dirty="0">
                <a:latin typeface="Cambria" panose="02040503050406030204" pitchFamily="18" charset="0"/>
                <a:ea typeface="Cambria" panose="02040503050406030204" pitchFamily="18" charset="0"/>
              </a:rPr>
              <a:t>завершении периферийным устройством операции ввода-вывода</a:t>
            </a:r>
            <a:r>
              <a:rPr lang="ru-RU" dirty="0">
                <a:latin typeface="Cambria" panose="02040503050406030204" pitchFamily="18" charset="0"/>
                <a:ea typeface="Cambria" panose="02040503050406030204" pitchFamily="18" charset="0"/>
              </a:rPr>
              <a:t>, переводит соответствующую задачу в очередь готовых, и выполняется перепланирование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ER</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Внутреннее прерывание сигнализирует </a:t>
            </a:r>
            <a:r>
              <a:rPr lang="ru-RU" b="1" i="1" dirty="0">
                <a:latin typeface="Cambria" panose="02040503050406030204" pitchFamily="18" charset="0"/>
                <a:ea typeface="Cambria" panose="02040503050406030204" pitchFamily="18" charset="0"/>
              </a:rPr>
              <a:t>об</a:t>
            </a:r>
            <a:r>
              <a:rPr lang="ru-RU"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ошибке</a:t>
            </a:r>
            <a:r>
              <a:rPr lang="ru-RU" dirty="0">
                <a:latin typeface="Cambria" panose="02040503050406030204" pitchFamily="18" charset="0"/>
                <a:ea typeface="Cambria" panose="02040503050406030204" pitchFamily="18" charset="0"/>
              </a:rPr>
              <a:t>, которая произошла в результате выполнения активной задачи. Планировщик снимает задачу и выполняет перепланирование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Моменты перепланировки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6450768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Моменты перепланировки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Content Placeholder 6">
            <a:extLst>
              <a:ext uri="{FF2B5EF4-FFF2-40B4-BE49-F238E27FC236}">
                <a16:creationId xmlns:a16="http://schemas.microsoft.com/office/drawing/2014/main" id="{4E07453C-C5E2-154B-A11A-D1E59F69A476}"/>
              </a:ext>
            </a:extLst>
          </p:cNvPr>
          <p:cNvPicPr>
            <a:picLocks noGrp="1" noChangeAspect="1"/>
          </p:cNvPicPr>
          <p:nvPr>
            <p:ph idx="1"/>
          </p:nvPr>
        </p:nvPicPr>
        <p:blipFill>
          <a:blip r:embed="rId2"/>
          <a:stretch>
            <a:fillRect/>
          </a:stretch>
        </p:blipFill>
        <p:spPr>
          <a:xfrm>
            <a:off x="838200" y="1819987"/>
            <a:ext cx="10515600" cy="4326037"/>
          </a:xfrm>
        </p:spPr>
      </p:pic>
    </p:spTree>
    <p:extLst>
      <p:ext uri="{BB962C8B-B14F-4D97-AF65-F5344CB8AC3E}">
        <p14:creationId xmlns:p14="http://schemas.microsoft.com/office/powerpoint/2010/main" val="28017388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Диспетчеризация и планирование</a:t>
            </a: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6</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025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Как мы уже выяснили ключом к эффективной многозадачности является </a:t>
            </a:r>
            <a:r>
              <a:rPr lang="ru-RU" b="1" dirty="0">
                <a:latin typeface="Cambria" panose="02040503050406030204" pitchFamily="18" charset="0"/>
                <a:ea typeface="Cambria" panose="02040503050406030204" pitchFamily="18" charset="0"/>
              </a:rPr>
              <a:t>планирование</a:t>
            </a:r>
          </a:p>
          <a:p>
            <a:pPr marL="0" indent="0">
              <a:buNone/>
            </a:pPr>
            <a:r>
              <a:rPr lang="ru-RU" dirty="0">
                <a:latin typeface="Cambria" panose="02040503050406030204" pitchFamily="18" charset="0"/>
                <a:ea typeface="Cambria" panose="02040503050406030204" pitchFamily="18" charset="0"/>
              </a:rPr>
              <a:t>Обычно используются четыре типа планирования: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2266403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Виды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980585EA-28B3-14AF-C4FA-05B2019A5516}"/>
              </a:ext>
            </a:extLst>
          </p:cNvPr>
          <p:cNvPicPr>
            <a:picLocks noChangeAspect="1"/>
          </p:cNvPicPr>
          <p:nvPr/>
        </p:nvPicPr>
        <p:blipFill>
          <a:blip r:embed="rId2"/>
          <a:stretch>
            <a:fillRect/>
          </a:stretch>
        </p:blipFill>
        <p:spPr>
          <a:xfrm>
            <a:off x="879348" y="2968342"/>
            <a:ext cx="9681675" cy="3331873"/>
          </a:xfrm>
          <a:prstGeom prst="rect">
            <a:avLst/>
          </a:prstGeom>
        </p:spPr>
      </p:pic>
    </p:spTree>
    <p:extLst>
      <p:ext uri="{BB962C8B-B14F-4D97-AF65-F5344CB8AC3E}">
        <p14:creationId xmlns:p14="http://schemas.microsoft.com/office/powerpoint/2010/main" val="3297283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Во многих системах планирование разбивается на три отдельные функции – долгосрочного, среднесрочного и краткосрочного планирования. Их названия соответствуют временным масштабам выполнения этих функций</a:t>
            </a:r>
          </a:p>
          <a:p>
            <a:pPr marL="0" indent="0">
              <a:buNone/>
            </a:pPr>
            <a:r>
              <a:rPr lang="ru-RU" b="1" dirty="0">
                <a:latin typeface="Cambria" panose="02040503050406030204" pitchFamily="18" charset="0"/>
                <a:ea typeface="Cambria" panose="02040503050406030204" pitchFamily="18" charset="0"/>
              </a:rPr>
              <a:t>Долгосрочное планирование </a:t>
            </a:r>
            <a:r>
              <a:rPr lang="ru-RU" dirty="0">
                <a:latin typeface="Cambria" panose="02040503050406030204" pitchFamily="18" charset="0"/>
                <a:ea typeface="Cambria" panose="02040503050406030204" pitchFamily="18" charset="0"/>
              </a:rPr>
              <a:t>осуществляется при создании нового процесса и представляет собой решение о добавлении нового процесса к множеству активных в настоящий момент процессов</a:t>
            </a:r>
          </a:p>
          <a:p>
            <a:pPr marL="0" indent="0">
              <a:buNone/>
            </a:pPr>
            <a:r>
              <a:rPr lang="ru-RU" b="1" dirty="0">
                <a:latin typeface="Cambria" panose="02040503050406030204" pitchFamily="18" charset="0"/>
                <a:ea typeface="Cambria" panose="02040503050406030204" pitchFamily="18" charset="0"/>
              </a:rPr>
              <a:t>Среднесрочное планирование </a:t>
            </a:r>
            <a:r>
              <a:rPr lang="ru-RU" dirty="0">
                <a:latin typeface="Cambria" panose="02040503050406030204" pitchFamily="18" charset="0"/>
                <a:ea typeface="Cambria" panose="02040503050406030204" pitchFamily="18" charset="0"/>
              </a:rPr>
              <a:t>является частью свопинга и представляет собой решение о добавлении процесса к множеству по крайней мере частично расположенных в основной памяти (и следовательно, доступных для выполнения) процессов</a:t>
            </a:r>
          </a:p>
          <a:p>
            <a:pPr marL="0" indent="0">
              <a:buNone/>
            </a:pPr>
            <a:r>
              <a:rPr lang="ru-RU" b="1" dirty="0">
                <a:latin typeface="Cambria" panose="02040503050406030204" pitchFamily="18" charset="0"/>
                <a:ea typeface="Cambria" panose="02040503050406030204" pitchFamily="18" charset="0"/>
              </a:rPr>
              <a:t>Краткосрочное планирование </a:t>
            </a:r>
            <a:r>
              <a:rPr lang="ru-RU" dirty="0">
                <a:latin typeface="Cambria" panose="02040503050406030204" pitchFamily="18" charset="0"/>
                <a:ea typeface="Cambria" panose="02040503050406030204" pitchFamily="18" charset="0"/>
              </a:rPr>
              <a:t>является решением о том, какой из готовых к выполнению процессов будет выполняться следующим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7453925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Виды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6979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9031854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Виды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554619BB-56A8-D87C-627C-3717798AD137}"/>
              </a:ext>
            </a:extLst>
          </p:cNvPr>
          <p:cNvPicPr>
            <a:picLocks noChangeAspect="1"/>
          </p:cNvPicPr>
          <p:nvPr/>
        </p:nvPicPr>
        <p:blipFill>
          <a:blip r:embed="rId2"/>
          <a:stretch>
            <a:fillRect/>
          </a:stretch>
        </p:blipFill>
        <p:spPr>
          <a:xfrm>
            <a:off x="1609099" y="1458865"/>
            <a:ext cx="8973802" cy="5220429"/>
          </a:xfrm>
          <a:prstGeom prst="rect">
            <a:avLst/>
          </a:prstGeom>
        </p:spPr>
      </p:pic>
    </p:spTree>
    <p:extLst>
      <p:ext uri="{BB962C8B-B14F-4D97-AF65-F5344CB8AC3E}">
        <p14:creationId xmlns:p14="http://schemas.microsoft.com/office/powerpoint/2010/main" val="3833934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84726989"/>
              </p:ext>
            </p:extLst>
          </p:nvPr>
        </p:nvGraphicFramePr>
        <p:xfrm>
          <a:off x="879348" y="365126"/>
          <a:ext cx="5082540" cy="1341120"/>
        </p:xfrm>
        <a:graphic>
          <a:graphicData uri="http://schemas.openxmlformats.org/drawingml/2006/table">
            <a:tbl>
              <a:tblPr/>
              <a:tblGrid>
                <a:gridCol w="5082540">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Виды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3" name="Picture 2">
            <a:extLst>
              <a:ext uri="{FF2B5EF4-FFF2-40B4-BE49-F238E27FC236}">
                <a16:creationId xmlns:a16="http://schemas.microsoft.com/office/drawing/2014/main" id="{F27689BB-D90F-7628-AC89-B0EFE3B041A6}"/>
              </a:ext>
            </a:extLst>
          </p:cNvPr>
          <p:cNvPicPr>
            <a:picLocks noChangeAspect="1"/>
          </p:cNvPicPr>
          <p:nvPr/>
        </p:nvPicPr>
        <p:blipFill>
          <a:blip r:embed="rId2"/>
          <a:stretch>
            <a:fillRect/>
          </a:stretch>
        </p:blipFill>
        <p:spPr>
          <a:xfrm>
            <a:off x="7270141" y="105156"/>
            <a:ext cx="4042510" cy="6647688"/>
          </a:xfrm>
          <a:prstGeom prst="rect">
            <a:avLst/>
          </a:prstGeom>
        </p:spPr>
      </p:pic>
      <p:sp>
        <p:nvSpPr>
          <p:cNvPr id="5" name="Объект 2">
            <a:extLst>
              <a:ext uri="{FF2B5EF4-FFF2-40B4-BE49-F238E27FC236}">
                <a16:creationId xmlns:a16="http://schemas.microsoft.com/office/drawing/2014/main" id="{B556804A-98A5-666F-ADB3-5336225AB51B}"/>
              </a:ext>
            </a:extLst>
          </p:cNvPr>
          <p:cNvSpPr>
            <a:spLocks noGrp="1"/>
          </p:cNvSpPr>
          <p:nvPr>
            <p:ph idx="1"/>
          </p:nvPr>
        </p:nvSpPr>
        <p:spPr>
          <a:xfrm>
            <a:off x="879349" y="1859817"/>
            <a:ext cx="5082540"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Важно понимать что данные три типа планирования не являются независимыми</a:t>
            </a:r>
          </a:p>
          <a:p>
            <a:pPr marL="0" indent="0">
              <a:buNone/>
            </a:pPr>
            <a:r>
              <a:rPr lang="ru-RU" dirty="0">
                <a:latin typeface="Cambria" panose="02040503050406030204" pitchFamily="18" charset="0"/>
                <a:ea typeface="Cambria" panose="02040503050406030204" pitchFamily="18" charset="0"/>
              </a:rPr>
              <a:t>На данной схеме продемонстрирована их вложенность</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35340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Планирование оказывает большое влияние на производительность системы, поскольку именно оно определяет, какой процесс будет выполняться, а какой – ожидать выполнения</a:t>
            </a:r>
          </a:p>
          <a:p>
            <a:pPr marL="0" indent="0">
              <a:buNone/>
            </a:pPr>
            <a:r>
              <a:rPr lang="ru-RU" dirty="0">
                <a:latin typeface="Cambria" panose="02040503050406030204" pitchFamily="18" charset="0"/>
                <a:ea typeface="Cambria" panose="02040503050406030204" pitchFamily="18" charset="0"/>
              </a:rPr>
              <a:t>Так как для отдельных состояний процессов в рамках операционных систем существуют отдельные очереди,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по сути, планирование представляет собой управление очередями с целью минимизации задержек и оптимизации производительности системы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2865325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Виды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283654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6777569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Виды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3" name="Picture 2">
            <a:extLst>
              <a:ext uri="{FF2B5EF4-FFF2-40B4-BE49-F238E27FC236}">
                <a16:creationId xmlns:a16="http://schemas.microsoft.com/office/drawing/2014/main" id="{1E012326-6788-A12B-C17A-E05F27973783}"/>
              </a:ext>
            </a:extLst>
          </p:cNvPr>
          <p:cNvPicPr>
            <a:picLocks noChangeAspect="1"/>
          </p:cNvPicPr>
          <p:nvPr/>
        </p:nvPicPr>
        <p:blipFill>
          <a:blip r:embed="rId2"/>
          <a:stretch>
            <a:fillRect/>
          </a:stretch>
        </p:blipFill>
        <p:spPr>
          <a:xfrm>
            <a:off x="2128284" y="1491443"/>
            <a:ext cx="7935432" cy="5191850"/>
          </a:xfrm>
          <a:prstGeom prst="rect">
            <a:avLst/>
          </a:prstGeom>
        </p:spPr>
      </p:pic>
    </p:spTree>
    <p:extLst>
      <p:ext uri="{BB962C8B-B14F-4D97-AF65-F5344CB8AC3E}">
        <p14:creationId xmlns:p14="http://schemas.microsoft.com/office/powerpoint/2010/main" val="310771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Долгосрочное планирование определяет, какие программы допускаются к выполнению системой, и тем самым определяет </a:t>
            </a:r>
            <a:r>
              <a:rPr lang="ru-RU" b="1" dirty="0">
                <a:latin typeface="Cambria" panose="02040503050406030204" pitchFamily="18" charset="0"/>
                <a:ea typeface="Cambria" panose="02040503050406030204" pitchFamily="18" charset="0"/>
              </a:rPr>
              <a:t>степень многозадачности</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Будучи допущенным к выполнению, задание (или пользовательская программа) становится процессом, который добавляется в очередь для краткосрочного планирования</a:t>
            </a:r>
          </a:p>
          <a:p>
            <a:pPr marL="0" indent="0">
              <a:buNone/>
            </a:pPr>
            <a:r>
              <a:rPr lang="ru-RU" dirty="0">
                <a:latin typeface="Cambria" panose="02040503050406030204" pitchFamily="18" charset="0"/>
                <a:ea typeface="Cambria" panose="02040503050406030204" pitchFamily="18" charset="0"/>
              </a:rPr>
              <a:t>В некоторых системах вновь созданный процесс добавляется к очереди среднесрочного планировщика, будучи целиком сброшенным на диск</a:t>
            </a:r>
          </a:p>
          <a:p>
            <a:pPr marL="0" indent="0">
              <a:buNone/>
            </a:pPr>
            <a:r>
              <a:rPr lang="ru-RU" dirty="0">
                <a:latin typeface="Cambria" panose="02040503050406030204" pitchFamily="18" charset="0"/>
                <a:ea typeface="Cambria" panose="02040503050406030204" pitchFamily="18" charset="0"/>
              </a:rPr>
              <a:t>Данный вид планировщика преимущественно используется в операционных системах </a:t>
            </a:r>
            <a:r>
              <a:rPr lang="ru-RU" b="1" dirty="0">
                <a:latin typeface="Cambria" panose="02040503050406030204" pitchFamily="18" charset="0"/>
                <a:ea typeface="Cambria" panose="02040503050406030204" pitchFamily="18" charset="0"/>
              </a:rPr>
              <a:t>пакетной обработки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79202114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Долгосрочное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995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пакетных системах (или в пакетной части операционной системы общего назначения) новое задание направляется на диск и хранится в очереди пакетных заданий, а долгосрочный планировщик по возможности создает процессы для заданий из очереди</a:t>
            </a:r>
          </a:p>
          <a:p>
            <a:pPr marL="0" indent="0">
              <a:buNone/>
            </a:pPr>
            <a:r>
              <a:rPr lang="ru-RU" dirty="0">
                <a:latin typeface="Cambria" panose="02040503050406030204" pitchFamily="18" charset="0"/>
                <a:ea typeface="Cambria" panose="02040503050406030204" pitchFamily="18" charset="0"/>
              </a:rPr>
              <a:t>В такой ситуации планировщик должен принять решение, </a:t>
            </a:r>
            <a:r>
              <a:rPr lang="ru-RU" b="1" i="1" dirty="0">
                <a:latin typeface="Cambria" panose="02040503050406030204" pitchFamily="18" charset="0"/>
                <a:ea typeface="Cambria" panose="02040503050406030204" pitchFamily="18" charset="0"/>
              </a:rPr>
              <a:t>во-первых</a:t>
            </a:r>
            <a:r>
              <a:rPr lang="ru-RU" dirty="0">
                <a:latin typeface="Cambria" panose="02040503050406030204" pitchFamily="18" charset="0"/>
                <a:ea typeface="Cambria" panose="02040503050406030204" pitchFamily="18" charset="0"/>
              </a:rPr>
              <a:t>, о том, способна ли операционная система работать с дополнительными процессами, а </a:t>
            </a:r>
            <a:r>
              <a:rPr lang="ru-RU" b="1" i="1" dirty="0">
                <a:latin typeface="Cambria" panose="02040503050406030204" pitchFamily="18" charset="0"/>
                <a:ea typeface="Cambria" panose="02040503050406030204" pitchFamily="18" charset="0"/>
              </a:rPr>
              <a:t>во-вторых</a:t>
            </a:r>
            <a:r>
              <a:rPr lang="ru-RU" dirty="0">
                <a:latin typeface="Cambria" panose="02040503050406030204" pitchFamily="18" charset="0"/>
                <a:ea typeface="Cambria" panose="02040503050406030204" pitchFamily="18" charset="0"/>
              </a:rPr>
              <a:t>, о том, какое именно задание (или задания) следует превратить в процесс (процессы)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Долгосрочное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76942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b="1" dirty="0">
                <a:latin typeface="Cambria" panose="02040503050406030204" pitchFamily="18" charset="0"/>
                <a:ea typeface="Cambria" panose="02040503050406030204" pitchFamily="18" charset="0"/>
              </a:rPr>
              <a:t>Решение о том, когда следует создавать новый процесс</a:t>
            </a:r>
            <a:r>
              <a:rPr lang="ru-RU" dirty="0">
                <a:latin typeface="Cambria" panose="02040503050406030204" pitchFamily="18" charset="0"/>
                <a:ea typeface="Cambria" panose="02040503050406030204" pitchFamily="18" charset="0"/>
              </a:rPr>
              <a:t>, в общем определяется желаемым уровнем многозадачности. Чем больше процессов будет создано, тем меньший процент времени будет тратиться на выполнение каждого из них (поскольку в борьбе за одно и то же процессорное время конкурирует большее количество процессов)</a:t>
            </a:r>
          </a:p>
          <a:p>
            <a:pPr marL="0" indent="0">
              <a:buNone/>
            </a:pPr>
            <a:r>
              <a:rPr lang="ru-RU" dirty="0">
                <a:latin typeface="Cambria" panose="02040503050406030204" pitchFamily="18" charset="0"/>
                <a:ea typeface="Cambria" panose="02040503050406030204" pitchFamily="18" charset="0"/>
              </a:rPr>
              <a:t>Таким образом, долгосрочный планировщик может </a:t>
            </a:r>
            <a:r>
              <a:rPr lang="ru-RU" b="1" dirty="0">
                <a:latin typeface="Cambria" panose="02040503050406030204" pitchFamily="18" charset="0"/>
                <a:ea typeface="Cambria" panose="02040503050406030204" pitchFamily="18" charset="0"/>
              </a:rPr>
              <a:t>ограничить степень многозадачности</a:t>
            </a:r>
            <a:r>
              <a:rPr lang="ru-RU" dirty="0">
                <a:latin typeface="Cambria" panose="02040503050406030204" pitchFamily="18" charset="0"/>
                <a:ea typeface="Cambria" panose="02040503050406030204" pitchFamily="18" charset="0"/>
              </a:rPr>
              <a:t>, с тем чтобы обеспечить удовлетворительный уровень обслуживания текущего множества процессов</a:t>
            </a:r>
          </a:p>
          <a:p>
            <a:pPr marL="0" indent="0">
              <a:buNone/>
            </a:pPr>
            <a:r>
              <a:rPr lang="ru-RU" dirty="0">
                <a:latin typeface="Cambria" panose="02040503050406030204" pitchFamily="18" charset="0"/>
                <a:ea typeface="Cambria" panose="02040503050406030204" pitchFamily="18" charset="0"/>
              </a:rPr>
              <a:t>Каждый раз при завершении задания планировщик решает, следует ли добавить в систему один или несколько новых процессов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Долгосрочное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04434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Понятия диспетчеризации и планирования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Задача планирования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Алгоритмы планирования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Особенности многопроцессорного планирования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Функции для управления планированием</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0410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Решение о том, какое из заданий должно быть добавлено в систему, может основываться на простейшем принципе "первым поступил - первым обслужен"; кроме того, для управления производительностью системы может использоваться специальный инструментарий</a:t>
            </a:r>
          </a:p>
          <a:p>
            <a:pPr marL="0" indent="0">
              <a:buNone/>
            </a:pPr>
            <a:r>
              <a:rPr lang="ru-RU" dirty="0">
                <a:latin typeface="Cambria" panose="02040503050406030204" pitchFamily="18" charset="0"/>
                <a:ea typeface="Cambria" panose="02040503050406030204" pitchFamily="18" charset="0"/>
              </a:rPr>
              <a:t>Используемые в последнем случае критерии могут включать приоритет заданий, ожидаемое время выполнения и требования к работе устройств ввода-вывода</a:t>
            </a:r>
          </a:p>
          <a:p>
            <a:pPr marL="0" indent="0">
              <a:buNone/>
            </a:pPr>
            <a:r>
              <a:rPr lang="ru-RU" dirty="0">
                <a:latin typeface="Cambria" panose="02040503050406030204" pitchFamily="18" charset="0"/>
                <a:ea typeface="Cambria" panose="02040503050406030204" pitchFamily="18" charset="0"/>
              </a:rPr>
              <a:t>Например, если заранее доступна детальная информация о процессах, планировщик может пытаться поддерживать в системе комбинацию из процессов, ориентированных на вычисления и на ввод-вывод</a:t>
            </a:r>
          </a:p>
          <a:p>
            <a:pPr marL="0" indent="0">
              <a:buNone/>
            </a:pPr>
            <a:r>
              <a:rPr lang="ru-RU" dirty="0">
                <a:latin typeface="Cambria" panose="02040503050406030204" pitchFamily="18" charset="0"/>
                <a:ea typeface="Cambria" panose="02040503050406030204" pitchFamily="18" charset="0"/>
              </a:rPr>
              <a:t>Принимаемое решение, в попытках сбалансировать использование устройств ввода-вывода, может также зависеть от того, какие именно ресурсы ввода-вывода будут запрашиваться процессом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Долгосрочное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280995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 случае использования </a:t>
            </a:r>
            <a:r>
              <a:rPr lang="ru-RU" b="1" dirty="0">
                <a:latin typeface="Cambria" panose="02040503050406030204" pitchFamily="18" charset="0"/>
                <a:ea typeface="Cambria" panose="02040503050406030204" pitchFamily="18" charset="0"/>
              </a:rPr>
              <a:t>интерактивных программ в</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системах с разделением времени </a:t>
            </a:r>
            <a:r>
              <a:rPr lang="ru-RU" dirty="0">
                <a:latin typeface="Cambria" panose="02040503050406030204" pitchFamily="18" charset="0"/>
                <a:ea typeface="Cambria" panose="02040503050406030204" pitchFamily="18" charset="0"/>
              </a:rPr>
              <a:t>запрос на запуск процесса может генерироваться действиями пользователя по подключению к системе. Пользователи не просто вносятся в очередь в ожидании, когда система обработает их запрос на подключение</a:t>
            </a:r>
          </a:p>
          <a:p>
            <a:pPr marL="0" indent="0">
              <a:buNone/>
            </a:pPr>
            <a:r>
              <a:rPr lang="ru-RU" dirty="0">
                <a:latin typeface="Cambria" panose="02040503050406030204" pitchFamily="18" charset="0"/>
                <a:ea typeface="Cambria" panose="02040503050406030204" pitchFamily="18" charset="0"/>
              </a:rPr>
              <a:t>Вместо этого операционная система принимает всех авторизованных пользователей до насыщения системы (пороговое значение которого определяется заранее)</a:t>
            </a:r>
          </a:p>
          <a:p>
            <a:pPr marL="0" indent="0">
              <a:buNone/>
            </a:pPr>
            <a:r>
              <a:rPr lang="ru-RU" dirty="0">
                <a:latin typeface="Cambria" panose="02040503050406030204" pitchFamily="18" charset="0"/>
                <a:ea typeface="Cambria" panose="02040503050406030204" pitchFamily="18" charset="0"/>
              </a:rPr>
              <a:t>После достижения состояния насыщения на все запросы на вход в систему будет получено сообщение о заполненности системы и временном прекращении доступа к ней с предложением повторить операцию входа попозже </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Долгосрочное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32376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Среднесрочное планирование является частью </a:t>
            </a:r>
            <a:r>
              <a:rPr lang="ru-RU" b="1" dirty="0">
                <a:latin typeface="Cambria" panose="02040503050406030204" pitchFamily="18" charset="0"/>
                <a:ea typeface="Cambria" panose="02040503050406030204" pitchFamily="18" charset="0"/>
              </a:rPr>
              <a:t>системы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свопинга </a:t>
            </a:r>
            <a:r>
              <a:rPr lang="ru-RU" dirty="0">
                <a:latin typeface="Cambria" panose="02040503050406030204" pitchFamily="18" charset="0"/>
                <a:ea typeface="Cambria" panose="02040503050406030204" pitchFamily="18" charset="0"/>
              </a:rPr>
              <a:t>(подробнее о том, что такое свопинг и зачем он нужен поговорим в лекции про виртуальную память)</a:t>
            </a:r>
          </a:p>
          <a:p>
            <a:pPr marL="0" indent="0">
              <a:buNone/>
            </a:pPr>
            <a:r>
              <a:rPr lang="ru-RU" dirty="0">
                <a:latin typeface="Cambria" panose="02040503050406030204" pitchFamily="18" charset="0"/>
                <a:ea typeface="Cambria" panose="02040503050406030204" pitchFamily="18" charset="0"/>
              </a:rPr>
              <a:t>Обычно решение о загрузке процесса в память принимается в зависимости от степени многозадачности; кроме того, в системе с отсутствием виртуальной памяти среднесрочное планирование также тесно связано с вопросами управления памятью</a:t>
            </a:r>
          </a:p>
          <a:p>
            <a:pPr marL="0" indent="0">
              <a:buNone/>
            </a:pPr>
            <a:r>
              <a:rPr lang="ru-RU" dirty="0">
                <a:latin typeface="Cambria" panose="02040503050406030204" pitchFamily="18" charset="0"/>
                <a:ea typeface="Cambria" panose="02040503050406030204" pitchFamily="18" charset="0"/>
              </a:rPr>
              <a:t>Таким образом, решение о загрузке процесса в память должно учитывать требования к памяти выгружаемого процесса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21586143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Среднесрочное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23366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Рассматривая частоту работы планировщика, можно сказать, что </a:t>
            </a:r>
            <a:r>
              <a:rPr lang="ru-RU" b="1" dirty="0">
                <a:latin typeface="Cambria" panose="02040503050406030204" pitchFamily="18" charset="0"/>
                <a:ea typeface="Cambria" panose="02040503050406030204" pitchFamily="18" charset="0"/>
              </a:rPr>
              <a:t>долгосрочное</a:t>
            </a:r>
            <a:r>
              <a:rPr lang="ru-RU" dirty="0">
                <a:latin typeface="Cambria" panose="02040503050406030204" pitchFamily="18" charset="0"/>
                <a:ea typeface="Cambria" panose="02040503050406030204" pitchFamily="18" charset="0"/>
              </a:rPr>
              <a:t> планирование выполняется сравнительно редко, принимая крупные решения о том, следует ли принять новый процесс, и какой именно</a:t>
            </a:r>
          </a:p>
          <a:p>
            <a:pPr marL="0" indent="0">
              <a:buNone/>
            </a:pPr>
            <a:r>
              <a:rPr lang="ru-RU" b="1" dirty="0">
                <a:latin typeface="Cambria" panose="02040503050406030204" pitchFamily="18" charset="0"/>
                <a:ea typeface="Cambria" panose="02040503050406030204" pitchFamily="18" charset="0"/>
              </a:rPr>
              <a:t>Среднесрочное</a:t>
            </a:r>
            <a:r>
              <a:rPr lang="ru-RU" dirty="0">
                <a:latin typeface="Cambria" panose="02040503050406030204" pitchFamily="18" charset="0"/>
                <a:ea typeface="Cambria" panose="02040503050406030204" pitchFamily="18" charset="0"/>
              </a:rPr>
              <a:t> планирование работает несколько чаще и принимает решения о свопинге</a:t>
            </a:r>
          </a:p>
          <a:p>
            <a:pPr marL="0" indent="0">
              <a:buNone/>
            </a:pPr>
            <a:r>
              <a:rPr lang="ru-RU" b="1" dirty="0">
                <a:latin typeface="Cambria" panose="02040503050406030204" pitchFamily="18" charset="0"/>
                <a:ea typeface="Cambria" panose="02040503050406030204" pitchFamily="18" charset="0"/>
              </a:rPr>
              <a:t>Краткосрочный</a:t>
            </a:r>
            <a:r>
              <a:rPr lang="ru-RU" dirty="0">
                <a:latin typeface="Cambria" panose="02040503050406030204" pitchFamily="18" charset="0"/>
                <a:ea typeface="Cambria" panose="02040503050406030204" pitchFamily="18" charset="0"/>
              </a:rPr>
              <a:t> же планировщик, известный также как </a:t>
            </a:r>
            <a:r>
              <a:rPr lang="ru-RU" b="1" dirty="0">
                <a:latin typeface="Cambria" panose="02040503050406030204" pitchFamily="18" charset="0"/>
                <a:ea typeface="Cambria" panose="02040503050406030204" pitchFamily="18" charset="0"/>
              </a:rPr>
              <a:t>диспетчер</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dispatcher</a:t>
            </a:r>
            <a:r>
              <a:rPr lang="ru-RU" dirty="0">
                <a:latin typeface="Cambria" panose="02040503050406030204" pitchFamily="18" charset="0"/>
                <a:ea typeface="Cambria" panose="02040503050406030204" pitchFamily="18" charset="0"/>
              </a:rPr>
              <a:t>), работает чаще всего и на самом «мелкозернистом» уровне, определяя, какой именно процесс будет выполняться следующим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57487665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Краткосрочное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7810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Краткосрочный планировщик вызывается при наступлении события, которое может приостановить текущий процесс или предоставить возможность прекратить выполнение данного процесса в пользу другого. Вот некоторые примеры таких событий: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Прерывание таймера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Прерывания ввода-вывода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Вызовы операционной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Сигналы (например, семафоры)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0794609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Краткосрочное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163389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Теперь, когда мы узнали что такое планирование, стоит рассмотреть как именно оно происходит</a:t>
            </a:r>
          </a:p>
          <a:p>
            <a:pPr marL="0" indent="0">
              <a:buNone/>
            </a:pPr>
            <a:r>
              <a:rPr lang="ru-RU" dirty="0">
                <a:latin typeface="Cambria" panose="02040503050406030204" pitchFamily="18" charset="0"/>
                <a:ea typeface="Cambria" panose="02040503050406030204" pitchFamily="18" charset="0"/>
              </a:rPr>
              <a:t>Когда идёт речь об алгоритмах планирования, то чаще всего речь именно о краткосрочном планировании</a:t>
            </a:r>
          </a:p>
          <a:p>
            <a:pPr marL="0" indent="0">
              <a:buNone/>
            </a:pPr>
            <a:r>
              <a:rPr lang="ru-RU" dirty="0">
                <a:latin typeface="Cambria" panose="02040503050406030204" pitchFamily="18" charset="0"/>
                <a:ea typeface="Cambria" panose="02040503050406030204" pitchFamily="18" charset="0"/>
              </a:rPr>
              <a:t>Перед тем как окунуться во все эти алгоритмы, стоит рассмотреть некоторые сложности и характеристики которые учитываются различными алгоритмами в своей работе</a:t>
            </a:r>
          </a:p>
          <a:p>
            <a:pPr marL="0" indent="0">
              <a:buNone/>
            </a:pPr>
            <a:r>
              <a:rPr lang="ru-RU" dirty="0">
                <a:latin typeface="Cambria" panose="02040503050406030204" pitchFamily="18" charset="0"/>
                <a:ea typeface="Cambria" panose="02040503050406030204" pitchFamily="18" charset="0"/>
              </a:rPr>
              <a:t>Первое что стоит упомянуть, различные потоки (процессы) имеют различные требования к ресурсам компьютера. Некоторые процессы, проводят основную часть своего времени за вычислениями, а другие – ожидают завершения операций ввода-вывода</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85462406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05917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Первые процессы называются процессами, </a:t>
            </a:r>
            <a:r>
              <a:rPr lang="ru-RU" b="1" dirty="0">
                <a:latin typeface="Cambria" panose="02040503050406030204" pitchFamily="18" charset="0"/>
                <a:ea typeface="Cambria" panose="02040503050406030204" pitchFamily="18" charset="0"/>
              </a:rPr>
              <a:t>ограниченными скоростью вычислений</a:t>
            </a:r>
            <a:r>
              <a:rPr lang="ru-RU" dirty="0">
                <a:latin typeface="Cambria" panose="02040503050406030204" pitchFamily="18" charset="0"/>
                <a:ea typeface="Cambria" panose="02040503050406030204" pitchFamily="18" charset="0"/>
              </a:rPr>
              <a:t>, а вторые – процессами, </a:t>
            </a:r>
            <a:r>
              <a:rPr lang="ru-RU" b="1" dirty="0">
                <a:latin typeface="Cambria" panose="02040503050406030204" pitchFamily="18" charset="0"/>
                <a:ea typeface="Cambria" panose="02040503050406030204" pitchFamily="18" charset="0"/>
              </a:rPr>
              <a:t>ограниченными скоростью работы устройств ввода-вывода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3">
            <a:extLst>
              <a:ext uri="{FF2B5EF4-FFF2-40B4-BE49-F238E27FC236}">
                <a16:creationId xmlns:a16="http://schemas.microsoft.com/office/drawing/2014/main" id="{B48872D0-5D1F-EC0F-663E-FFBDE02A3E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160104" y="3381018"/>
            <a:ext cx="7871791" cy="3111856"/>
          </a:xfrm>
          <a:prstGeom prst="rect">
            <a:avLst/>
          </a:prstGeom>
        </p:spPr>
      </p:pic>
    </p:spTree>
    <p:extLst>
      <p:ext uri="{BB962C8B-B14F-4D97-AF65-F5344CB8AC3E}">
        <p14:creationId xmlns:p14="http://schemas.microsoft.com/office/powerpoint/2010/main" val="1931441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Следует заметить, что ключевым фактором здесь является период пиковой активности центрального процессора, а не продолжительность активности устройств ввода-вывода</a:t>
            </a:r>
          </a:p>
          <a:p>
            <a:pPr marL="0" indent="0">
              <a:buNone/>
            </a:pPr>
            <a:r>
              <a:rPr lang="ru-RU" dirty="0">
                <a:latin typeface="Cambria" panose="02040503050406030204" pitchFamily="18" charset="0"/>
                <a:ea typeface="Cambria" panose="02040503050406030204" pitchFamily="18" charset="0"/>
              </a:rPr>
              <a:t>Процессы, ограниченные скоростью работы устройств ввода-вывода, считаются таковыми только потому, что не занимаются продолжительными вычислениями в промежутках между запросами ввода-вывода, а не потому, что они главным образом заняты продолжительными запросами ввода-вывода</a:t>
            </a:r>
          </a:p>
          <a:p>
            <a:pPr marL="0" indent="0">
              <a:buNone/>
            </a:pPr>
            <a:r>
              <a:rPr lang="ru-RU" dirty="0">
                <a:latin typeface="Cambria" panose="02040503050406030204" pitchFamily="18" charset="0"/>
                <a:ea typeface="Cambria" panose="02040503050406030204" pitchFamily="18" charset="0"/>
              </a:rPr>
              <a:t>Запрос на чтение блока данных с диска занимает одно и то же время независимо от того, много или мало времени уходит на их обработку после получения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a:latin typeface="Cambria" panose="02040503050406030204" pitchFamily="18" charset="0"/>
                          <a:ea typeface="Cambria" panose="02040503050406030204" pitchFamily="18" charset="0"/>
                        </a:rPr>
                        <a:t>Алгоритмы планирования</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6759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Как упоминалось немного ранее, планировщик вызывается в различных ситуациях, но почти все они так или иначе связаны с </a:t>
            </a:r>
            <a:r>
              <a:rPr lang="ru-RU" b="1" dirty="0">
                <a:latin typeface="Cambria" panose="02040503050406030204" pitchFamily="18" charset="0"/>
                <a:ea typeface="Cambria" panose="02040503050406030204" pitchFamily="18" charset="0"/>
              </a:rPr>
              <a:t>прерываниями </a:t>
            </a:r>
            <a:r>
              <a:rPr lang="ru-RU" dirty="0">
                <a:latin typeface="Cambria" panose="02040503050406030204" pitchFamily="18" charset="0"/>
                <a:ea typeface="Cambria" panose="02040503050406030204" pitchFamily="18" charset="0"/>
              </a:rPr>
              <a:t>(повторим уже изученное и рассмотрим кое-что новое о них в следующей лекции)</a:t>
            </a:r>
          </a:p>
          <a:p>
            <a:pPr marL="0" indent="0">
              <a:buNone/>
            </a:pPr>
            <a:r>
              <a:rPr lang="ru-RU" dirty="0">
                <a:latin typeface="Cambria" panose="02040503050406030204" pitchFamily="18" charset="0"/>
                <a:ea typeface="Cambria" panose="02040503050406030204" pitchFamily="18" charset="0"/>
              </a:rPr>
              <a:t>Одним из источников прерываний является аппаратный таймер. Реакция планировщика может быть на каждое такое прерывание или на каждое </a:t>
            </a:r>
            <a:r>
              <a:rPr lang="en-US" dirty="0">
                <a:latin typeface="Cambria" panose="02040503050406030204" pitchFamily="18" charset="0"/>
                <a:ea typeface="Cambria" panose="02040503050406030204" pitchFamily="18" charset="0"/>
              </a:rPr>
              <a:t>n-</a:t>
            </a:r>
            <a:r>
              <a:rPr lang="ru-RU" dirty="0" err="1">
                <a:latin typeface="Cambria" panose="02040503050406030204" pitchFamily="18" charset="0"/>
                <a:ea typeface="Cambria" panose="02040503050406030204" pitchFamily="18" charset="0"/>
              </a:rPr>
              <a:t>ое</a:t>
            </a:r>
            <a:r>
              <a:rPr lang="ru-RU" dirty="0">
                <a:latin typeface="Cambria" panose="02040503050406030204" pitchFamily="18" charset="0"/>
                <a:ea typeface="Cambria" panose="02040503050406030204" pitchFamily="18" charset="0"/>
              </a:rPr>
              <a:t> прерывание</a:t>
            </a:r>
          </a:p>
          <a:p>
            <a:pPr marL="0" indent="0">
              <a:buNone/>
            </a:pPr>
            <a:r>
              <a:rPr lang="ru-RU" b="1" dirty="0">
                <a:latin typeface="Cambria" panose="02040503050406030204" pitchFamily="18" charset="0"/>
                <a:ea typeface="Cambria" panose="02040503050406030204" pitchFamily="18" charset="0"/>
              </a:rPr>
              <a:t>По реакции на прерывания по таймеру </a:t>
            </a:r>
            <a:r>
              <a:rPr lang="ru-RU" dirty="0">
                <a:latin typeface="Cambria" panose="02040503050406030204" pitchFamily="18" charset="0"/>
                <a:ea typeface="Cambria" panose="02040503050406030204" pitchFamily="18" charset="0"/>
              </a:rPr>
              <a:t>алгоритмы планирования можно разделить на две категории: </a:t>
            </a:r>
            <a:r>
              <a:rPr lang="ru-RU" b="1" dirty="0">
                <a:latin typeface="Cambria" panose="02040503050406030204" pitchFamily="18" charset="0"/>
                <a:ea typeface="Cambria" panose="02040503050406030204" pitchFamily="18" charset="0"/>
              </a:rPr>
              <a:t>приоритетные</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неприоритетные</a:t>
            </a:r>
          </a:p>
          <a:p>
            <a:pPr marL="0" indent="0">
              <a:buNone/>
            </a:pPr>
            <a:r>
              <a:rPr lang="ru-RU" dirty="0">
                <a:latin typeface="Cambria" panose="02040503050406030204" pitchFamily="18" charset="0"/>
                <a:ea typeface="Cambria" panose="02040503050406030204" pitchFamily="18" charset="0"/>
              </a:rPr>
              <a:t>По сути данные виды соотносятся с такими понятиями как </a:t>
            </a:r>
            <a:r>
              <a:rPr lang="ru-RU" b="1" dirty="0">
                <a:latin typeface="Cambria" panose="02040503050406030204" pitchFamily="18" charset="0"/>
                <a:ea typeface="Cambria" panose="02040503050406030204" pitchFamily="18" charset="0"/>
              </a:rPr>
              <a:t>вытесняющее</a:t>
            </a:r>
            <a:r>
              <a:rPr lang="ru-RU" dirty="0">
                <a:latin typeface="Cambria" panose="02040503050406030204" pitchFamily="18" charset="0"/>
                <a:ea typeface="Cambria" panose="02040503050406030204" pitchFamily="18" charset="0"/>
              </a:rPr>
              <a:t> и </a:t>
            </a:r>
            <a:r>
              <a:rPr lang="ru-RU" b="1" dirty="0" err="1">
                <a:latin typeface="Cambria" panose="02040503050406030204" pitchFamily="18" charset="0"/>
                <a:ea typeface="Cambria" panose="02040503050406030204" pitchFamily="18" charset="0"/>
              </a:rPr>
              <a:t>невытесняющее</a:t>
            </a:r>
            <a:r>
              <a:rPr lang="ru-RU" b="1" dirty="0">
                <a:latin typeface="Cambria" panose="02040503050406030204" pitchFamily="18" charset="0"/>
                <a:ea typeface="Cambria" panose="02040503050406030204" pitchFamily="18" charset="0"/>
              </a:rPr>
              <a:t> (кооперативное)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планирование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44419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b="1" dirty="0">
                <a:latin typeface="Cambria" panose="02040503050406030204" pitchFamily="18" charset="0"/>
                <a:ea typeface="Cambria" panose="02040503050406030204" pitchFamily="18" charset="0"/>
              </a:rPr>
              <a:t>Неприоритетный алгоритм планирования </a:t>
            </a:r>
            <a:r>
              <a:rPr lang="ru-RU" dirty="0">
                <a:latin typeface="Cambria" panose="02040503050406030204" pitchFamily="18" charset="0"/>
                <a:ea typeface="Cambria" panose="02040503050406030204" pitchFamily="18" charset="0"/>
              </a:rPr>
              <a:t>выбирает запускаемый процесс, а затем просто дает ему возможность выполняться до тех пор, пока он не заблокируется (в ожидании либо завершения операции ввода-вывода, либо другого процесса), или до тех пор, пока он добровольно не освободит центральный процессор (т.е. планировщик </a:t>
            </a:r>
            <a:r>
              <a:rPr lang="ru-RU" b="1" dirty="0">
                <a:latin typeface="Cambria" panose="02040503050406030204" pitchFamily="18" charset="0"/>
                <a:ea typeface="Cambria" panose="02040503050406030204" pitchFamily="18" charset="0"/>
              </a:rPr>
              <a:t>не вытесняет </a:t>
            </a:r>
            <a:r>
              <a:rPr lang="ru-RU" dirty="0">
                <a:latin typeface="Cambria" panose="02040503050406030204" pitchFamily="18" charset="0"/>
                <a:ea typeface="Cambria" panose="02040503050406030204" pitchFamily="18" charset="0"/>
              </a:rPr>
              <a:t>его с процессора)</a:t>
            </a:r>
          </a:p>
          <a:p>
            <a:pPr marL="0" indent="0">
              <a:buNone/>
            </a:pPr>
            <a:r>
              <a:rPr lang="ru-RU" dirty="0">
                <a:latin typeface="Cambria" panose="02040503050406030204" pitchFamily="18" charset="0"/>
                <a:ea typeface="Cambria" panose="02040503050406030204" pitchFamily="18" charset="0"/>
              </a:rPr>
              <a:t>Даже если процесс будет работать в течение многих часов, он не будет приостановлен в принудительном порядке. </a:t>
            </a:r>
            <a:r>
              <a:rPr lang="ru-RU" b="1" i="1" dirty="0">
                <a:latin typeface="Cambria" panose="02040503050406030204" pitchFamily="18" charset="0"/>
                <a:ea typeface="Cambria" panose="02040503050406030204" pitchFamily="18" charset="0"/>
              </a:rPr>
              <a:t>В результате во время прерываний по таймеру решения приниматься не будут</a:t>
            </a:r>
          </a:p>
          <a:p>
            <a:pPr marL="0" indent="0">
              <a:buNone/>
            </a:pPr>
            <a:r>
              <a:rPr lang="ru-RU" dirty="0">
                <a:latin typeface="Cambria" panose="02040503050406030204" pitchFamily="18" charset="0"/>
                <a:ea typeface="Cambria" panose="02040503050406030204" pitchFamily="18" charset="0"/>
              </a:rPr>
              <a:t>После завершения обработки прерывания по таймеру работу возобновит ранее запущенный процесс, если только какой-нибудь процесс более высокого уровня не ожидал только что истекшей задержки по времени</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4046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 этому моменту мы рассмотрели две концепции для понимания как выполняются программы, а именно: процессы и потоки</a:t>
            </a:r>
          </a:p>
          <a:p>
            <a:pPr marL="0" indent="0">
              <a:buNone/>
            </a:pPr>
            <a:r>
              <a:rPr lang="ru-RU" dirty="0">
                <a:latin typeface="Cambria" panose="02040503050406030204" pitchFamily="18" charset="0"/>
                <a:ea typeface="Cambria" panose="02040503050406030204" pitchFamily="18" charset="0"/>
              </a:rPr>
              <a:t>Также стало понятно, что именно данные понятия лежат в основе многозадачности</a:t>
            </a:r>
          </a:p>
          <a:p>
            <a:pPr marL="0" indent="0">
              <a:buNone/>
            </a:pPr>
            <a:r>
              <a:rPr lang="ru-RU" dirty="0">
                <a:latin typeface="Cambria" panose="02040503050406030204" pitchFamily="18" charset="0"/>
                <a:ea typeface="Cambria" panose="02040503050406030204" pitchFamily="18" charset="0"/>
              </a:rPr>
              <a:t>В многозадачных системах в основной памяти одновременно содержится код нескольких процессов. В работе каждого процесса периоды использования процессора чередуются с ожиданием некоторых событий, таких как завершение выполнения операций ввода-вывода</a:t>
            </a:r>
          </a:p>
          <a:p>
            <a:pPr marL="0" indent="0">
              <a:buNone/>
            </a:pPr>
            <a:r>
              <a:rPr lang="ru-RU" dirty="0">
                <a:latin typeface="Cambria" panose="02040503050406030204" pitchFamily="18" charset="0"/>
                <a:ea typeface="Cambria" panose="02040503050406030204" pitchFamily="18" charset="0"/>
              </a:rPr>
              <a:t>Процессор (или процессоры) занят выполнением одного процесса, в то время как остальные находятся в состоянии ожидания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51673803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28056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В отличие от этого </a:t>
            </a:r>
            <a:r>
              <a:rPr lang="ru-RU" b="1" dirty="0">
                <a:latin typeface="Cambria" panose="02040503050406030204" pitchFamily="18" charset="0"/>
                <a:ea typeface="Cambria" panose="02040503050406030204" pitchFamily="18" charset="0"/>
              </a:rPr>
              <a:t>приоритетный алгоритм планирования </a:t>
            </a:r>
            <a:r>
              <a:rPr lang="ru-RU" dirty="0">
                <a:latin typeface="Cambria" panose="02040503050406030204" pitchFamily="18" charset="0"/>
                <a:ea typeface="Cambria" panose="02040503050406030204" pitchFamily="18" charset="0"/>
              </a:rPr>
              <a:t>предусматривает выбор процесса и предоставление ему возможности работать до истечения некоторого строго определенного периода времени (по сути до истечения некоторого </a:t>
            </a:r>
            <a:r>
              <a:rPr lang="ru-RU" b="1" dirty="0">
                <a:latin typeface="Cambria" panose="02040503050406030204" pitchFamily="18" charset="0"/>
                <a:ea typeface="Cambria" panose="02040503050406030204" pitchFamily="18" charset="0"/>
              </a:rPr>
              <a:t>кванта</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времени</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Если до окончания этого периода он все еще будет работать, планировщик приостанавливает его работу (т.е. как бы </a:t>
            </a:r>
            <a:r>
              <a:rPr lang="ru-RU" b="1" dirty="0">
                <a:latin typeface="Cambria" panose="02040503050406030204" pitchFamily="18" charset="0"/>
                <a:ea typeface="Cambria" panose="02040503050406030204" pitchFamily="18" charset="0"/>
              </a:rPr>
              <a:t>вытесняет</a:t>
            </a:r>
            <a:r>
              <a:rPr lang="ru-RU" dirty="0">
                <a:latin typeface="Cambria" panose="02040503050406030204" pitchFamily="18" charset="0"/>
                <a:ea typeface="Cambria" panose="02040503050406030204" pitchFamily="18" charset="0"/>
              </a:rPr>
              <a:t> его) и выбирает для запуска другой процесс (если он есть)</a:t>
            </a:r>
          </a:p>
          <a:p>
            <a:pPr marL="0" indent="0">
              <a:buNone/>
            </a:pPr>
            <a:r>
              <a:rPr lang="ru-RU" dirty="0">
                <a:latin typeface="Cambria" panose="02040503050406030204" pitchFamily="18" charset="0"/>
                <a:ea typeface="Cambria" panose="02040503050406030204" pitchFamily="18" charset="0"/>
              </a:rPr>
              <a:t>Осуществление приоритетного алгоритма планирования </a:t>
            </a:r>
            <a:r>
              <a:rPr lang="ru-RU" b="1" dirty="0">
                <a:latin typeface="Cambria" panose="02040503050406030204" pitchFamily="18" charset="0"/>
                <a:ea typeface="Cambria" panose="02040503050406030204" pitchFamily="18" charset="0"/>
              </a:rPr>
              <a:t>требует</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наличия</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прерываний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по</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таймеру</a:t>
            </a:r>
            <a:r>
              <a:rPr lang="ru-RU" dirty="0">
                <a:latin typeface="Cambria" panose="02040503050406030204" pitchFamily="18" charset="0"/>
                <a:ea typeface="Cambria" panose="02040503050406030204" pitchFamily="18" charset="0"/>
              </a:rPr>
              <a:t>, возникающих по окончании определенного периода времени, чтобы вернуть управление центральным процессором планировщику</a:t>
            </a:r>
          </a:p>
          <a:p>
            <a:pPr marL="0" indent="0">
              <a:buNone/>
            </a:pPr>
            <a:r>
              <a:rPr lang="ru-RU" dirty="0">
                <a:latin typeface="Cambria" panose="02040503050406030204" pitchFamily="18" charset="0"/>
                <a:ea typeface="Cambria" panose="02040503050406030204" pitchFamily="18" charset="0"/>
              </a:rPr>
              <a:t>Если прерывания по таймеру недоступны, остается лишь использовать неприоритетное планирование</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46621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Неудивительно, что в различных условиях окружающей среды требуются разные алгоритмы планирования. Это обусловлено тем, что различные сферы приложений (и разные типы операционных систем) предназначены для решения разных задач</a:t>
            </a:r>
          </a:p>
          <a:p>
            <a:pPr marL="0" indent="0">
              <a:buNone/>
            </a:pPr>
            <a:r>
              <a:rPr lang="ru-RU" dirty="0">
                <a:latin typeface="Cambria" panose="02040503050406030204" pitchFamily="18" charset="0"/>
                <a:ea typeface="Cambria" panose="02040503050406030204" pitchFamily="18" charset="0"/>
              </a:rPr>
              <a:t>Иными словами, предмет оптимизации для планировщика не может совпадать во всех системах. При этом стоит различать три среды: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Пакетную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Интерактивную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Реального времени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897948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В </a:t>
            </a:r>
            <a:r>
              <a:rPr lang="ru-RU" b="1" dirty="0">
                <a:latin typeface="Cambria" panose="02040503050406030204" pitchFamily="18" charset="0"/>
                <a:ea typeface="Cambria" panose="02040503050406030204" pitchFamily="18" charset="0"/>
              </a:rPr>
              <a:t>пакетных системах </a:t>
            </a:r>
            <a:r>
              <a:rPr lang="ru-RU" dirty="0">
                <a:latin typeface="Cambria" panose="02040503050406030204" pitchFamily="18" charset="0"/>
                <a:ea typeface="Cambria" panose="02040503050406030204" pitchFamily="18" charset="0"/>
              </a:rPr>
              <a:t>не бывает пользователей, терпеливо ожидающих за своими терминалами быстрого ответа на свой короткий запрос. Поэтому для них зачастую приемлемы неприоритетные алгоритмы или приоритетные алгоритмы с длительными периодами для каждого процесса</a:t>
            </a:r>
          </a:p>
          <a:p>
            <a:pPr marL="0" indent="0">
              <a:buNone/>
            </a:pPr>
            <a:r>
              <a:rPr lang="ru-RU" dirty="0">
                <a:latin typeface="Cambria" panose="02040503050406030204" pitchFamily="18" charset="0"/>
                <a:ea typeface="Cambria" panose="02040503050406030204" pitchFamily="18" charset="0"/>
              </a:rPr>
              <a:t>В среде с пользователями, работающими в </a:t>
            </a:r>
            <a:r>
              <a:rPr lang="ru-RU" b="1" dirty="0">
                <a:latin typeface="Cambria" panose="02040503050406030204" pitchFamily="18" charset="0"/>
                <a:ea typeface="Cambria" panose="02040503050406030204" pitchFamily="18" charset="0"/>
              </a:rPr>
              <a:t>интерактивном режиме</a:t>
            </a:r>
            <a:r>
              <a:rPr lang="ru-RU" dirty="0">
                <a:latin typeface="Cambria" panose="02040503050406030204" pitchFamily="18" charset="0"/>
                <a:ea typeface="Cambria" panose="02040503050406030204" pitchFamily="18" charset="0"/>
              </a:rPr>
              <a:t>, приобретает важность приоритетность, удерживающая отдельный процесс от захвата центрального процессора, лишающего при этом доступа к службе всех других процессов</a:t>
            </a:r>
          </a:p>
          <a:p>
            <a:pPr marL="0" indent="0">
              <a:buNone/>
            </a:pPr>
            <a:r>
              <a:rPr lang="ru-RU" dirty="0">
                <a:latin typeface="Cambria" panose="02040503050406030204" pitchFamily="18" charset="0"/>
                <a:ea typeface="Cambria" panose="02040503050406030204" pitchFamily="18" charset="0"/>
              </a:rPr>
              <a:t>В системах, ограниченных условиями </a:t>
            </a:r>
            <a:r>
              <a:rPr lang="ru-RU" b="1" dirty="0">
                <a:latin typeface="Cambria" panose="02040503050406030204" pitchFamily="18" charset="0"/>
                <a:ea typeface="Cambria" panose="02040503050406030204" pitchFamily="18" charset="0"/>
              </a:rPr>
              <a:t>реального времени</a:t>
            </a:r>
            <a:r>
              <a:rPr lang="ru-RU" dirty="0">
                <a:latin typeface="Cambria" panose="02040503050406030204" pitchFamily="18" charset="0"/>
                <a:ea typeface="Cambria" panose="02040503050406030204" pitchFamily="18" charset="0"/>
              </a:rPr>
              <a:t>, как ни странно, приоритетность иногда не требуется, поскольку процессы знают, что они могут запускаться только на непродолжительные периоды времени, и зачастую выполняют свою работу довольно быстро, а затем блокируются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94573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Чтобы создать алгоритм планирования, нужно иметь некое представление о том, с чем должен справиться толковый алгоритм. Некоторые </a:t>
            </a:r>
            <a:r>
              <a:rPr lang="ru-RU" b="1" dirty="0">
                <a:latin typeface="Cambria" panose="02040503050406030204" pitchFamily="18" charset="0"/>
                <a:ea typeface="Cambria" panose="02040503050406030204" pitchFamily="18" charset="0"/>
              </a:rPr>
              <a:t>задачи</a:t>
            </a:r>
            <a:r>
              <a:rPr lang="ru-RU" dirty="0">
                <a:latin typeface="Cambria" panose="02040503050406030204" pitchFamily="18" charset="0"/>
                <a:ea typeface="Cambria" panose="02040503050406030204" pitchFamily="18" charset="0"/>
              </a:rPr>
              <a:t> зависят от среды окружения, но есть и такие задачи, которые желательно выполнить в любом случае</a:t>
            </a:r>
          </a:p>
          <a:p>
            <a:pPr marL="0" indent="0">
              <a:buNone/>
            </a:pPr>
            <a:r>
              <a:rPr lang="ru-RU" dirty="0">
                <a:latin typeface="Cambria" panose="02040503050406030204" pitchFamily="18" charset="0"/>
                <a:ea typeface="Cambria" panose="02040503050406030204" pitchFamily="18" charset="0"/>
              </a:rPr>
              <a:t>Вот </a:t>
            </a:r>
            <a:r>
              <a:rPr lang="ru-RU" b="1" dirty="0">
                <a:latin typeface="Cambria" panose="02040503050406030204" pitchFamily="18" charset="0"/>
                <a:ea typeface="Cambria" panose="02040503050406030204" pitchFamily="18" charset="0"/>
              </a:rPr>
              <a:t>некоторые задачи алгоритма планирования</a:t>
            </a:r>
            <a:r>
              <a:rPr lang="ru-RU" dirty="0">
                <a:latin typeface="Cambria" panose="02040503050406030204" pitchFamily="18" charset="0"/>
                <a:ea typeface="Cambria" panose="02040503050406030204" pitchFamily="18" charset="0"/>
              </a:rPr>
              <a:t>, которых следует придерживаться при различных обстоятельствах: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Для любых систем</a:t>
            </a:r>
            <a:r>
              <a:rPr lang="ru-RU" dirty="0">
                <a:latin typeface="Cambria" panose="02040503050406030204" pitchFamily="18" charset="0"/>
                <a:ea typeface="Cambria" panose="02040503050406030204" pitchFamily="18" charset="0"/>
              </a:rPr>
              <a:t>: равнодоступность, принуждение к определенной политике, баланс</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Пакетные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системы</a:t>
            </a:r>
            <a:r>
              <a:rPr lang="ru-RU" dirty="0">
                <a:latin typeface="Cambria" panose="02040503050406030204" pitchFamily="18" charset="0"/>
                <a:ea typeface="Cambria" panose="02040503050406030204" pitchFamily="18" charset="0"/>
              </a:rPr>
              <a:t>: производительность, оборотное время, использование ЦП</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Интерактивные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системы</a:t>
            </a:r>
            <a:r>
              <a:rPr lang="ru-RU" dirty="0">
                <a:latin typeface="Cambria" panose="02040503050406030204" pitchFamily="18" charset="0"/>
                <a:ea typeface="Cambria" panose="02040503050406030204" pitchFamily="18" charset="0"/>
              </a:rPr>
              <a:t>: время отклика, пропорциональность</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Системы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реального</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времени</a:t>
            </a:r>
            <a:r>
              <a:rPr lang="ru-RU" dirty="0">
                <a:latin typeface="Cambria" panose="02040503050406030204" pitchFamily="18" charset="0"/>
                <a:ea typeface="Cambria" panose="02040503050406030204" pitchFamily="18" charset="0"/>
              </a:rPr>
              <a:t>: соблюдение предельных сроков, предсказуемость</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05127015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Задачи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892505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85000" lnSpcReduction="10000"/>
          </a:bodyPr>
          <a:lstStyle/>
          <a:p>
            <a:pPr marL="0" indent="0">
              <a:buNone/>
            </a:pPr>
            <a:r>
              <a:rPr lang="ru-RU" b="1" i="1" dirty="0">
                <a:latin typeface="Cambria" panose="02040503050406030204" pitchFamily="18" charset="0"/>
                <a:ea typeface="Cambria" panose="02040503050406030204" pitchFamily="18" charset="0"/>
              </a:rPr>
              <a:t>Для любых систем: </a:t>
            </a:r>
          </a:p>
          <a:p>
            <a:pPr marL="0" indent="0">
              <a:buNone/>
            </a:pPr>
            <a:r>
              <a:rPr lang="ru-RU" b="1" dirty="0">
                <a:latin typeface="Cambria" panose="02040503050406030204" pitchFamily="18" charset="0"/>
                <a:ea typeface="Cambria" panose="02040503050406030204" pitchFamily="18" charset="0"/>
              </a:rPr>
              <a:t>Равнодоступность (беспристрастность)</a:t>
            </a:r>
            <a:r>
              <a:rPr lang="ru-RU" dirty="0">
                <a:latin typeface="Cambria" panose="02040503050406030204" pitchFamily="18" charset="0"/>
                <a:ea typeface="Cambria" panose="02040503050406030204" pitchFamily="18" charset="0"/>
              </a:rPr>
              <a:t> – предоставление каждому процессу справедливой доли времени центрального процессора</a:t>
            </a:r>
          </a:p>
          <a:p>
            <a:pPr marL="0" indent="0">
              <a:buNone/>
            </a:pPr>
            <a:r>
              <a:rPr lang="ru-RU" dirty="0">
                <a:latin typeface="Cambria" panose="02040503050406030204" pitchFamily="18" charset="0"/>
                <a:ea typeface="Cambria" panose="02040503050406030204" pitchFamily="18" charset="0"/>
              </a:rPr>
              <a:t>При отсутствии дополнительных указаний от пользователя или системы все процессы должны рассматриваться как равнозначные и ни один процесс не должен подвергнуться голоданию</a:t>
            </a:r>
          </a:p>
          <a:p>
            <a:pPr marL="0" indent="0">
              <a:buNone/>
            </a:pPr>
            <a:r>
              <a:rPr lang="ru-RU" b="1" dirty="0">
                <a:latin typeface="Cambria" panose="02040503050406030204" pitchFamily="18" charset="0"/>
                <a:ea typeface="Cambria" panose="02040503050406030204" pitchFamily="18" charset="0"/>
              </a:rPr>
              <a:t>Принуждение к определенной политике </a:t>
            </a:r>
            <a:r>
              <a:rPr lang="ru-RU" dirty="0">
                <a:latin typeface="Cambria" panose="02040503050406030204" pitchFamily="18" charset="0"/>
                <a:ea typeface="Cambria" panose="02040503050406030204" pitchFamily="18" charset="0"/>
              </a:rPr>
              <a:t>– наблюдение за выполнением установленной политики</a:t>
            </a:r>
          </a:p>
          <a:p>
            <a:pPr marL="0" indent="0">
              <a:buNone/>
            </a:pPr>
            <a:r>
              <a:rPr lang="ru-RU" b="1" dirty="0">
                <a:latin typeface="Cambria" panose="02040503050406030204" pitchFamily="18" charset="0"/>
                <a:ea typeface="Cambria" panose="02040503050406030204" pitchFamily="18" charset="0"/>
              </a:rPr>
              <a:t>Баланс</a:t>
            </a:r>
            <a:r>
              <a:rPr lang="ru-RU" dirty="0">
                <a:latin typeface="Cambria" panose="02040503050406030204" pitchFamily="18" charset="0"/>
                <a:ea typeface="Cambria" panose="02040503050406030204" pitchFamily="18" charset="0"/>
              </a:rPr>
              <a:t> – поддержка загруженности всех составных частей системы (стратегия планирования должна поддерживать занятость системных ресурсов) </a:t>
            </a:r>
          </a:p>
          <a:p>
            <a:pPr marL="0" indent="0">
              <a:buNone/>
            </a:pPr>
            <a:r>
              <a:rPr lang="ru-RU" dirty="0">
                <a:latin typeface="Cambria" panose="02040503050406030204" pitchFamily="18" charset="0"/>
                <a:ea typeface="Cambria" panose="02040503050406030204" pitchFamily="18" charset="0"/>
              </a:rPr>
              <a:t>Если центральный процессор и все устройства ввода-вывода смогут быть постоянно задействованы, то будет произведен больший объем работы в секунду, чем при простое каких-нибудь компонентов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120612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Общие задачи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31066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b="1" i="1" dirty="0">
                <a:latin typeface="Cambria" panose="02040503050406030204" pitchFamily="18" charset="0"/>
                <a:ea typeface="Cambria" panose="02040503050406030204" pitchFamily="18" charset="0"/>
              </a:rPr>
              <a:t>Пакетные системы:</a:t>
            </a:r>
          </a:p>
          <a:p>
            <a:pPr marL="0" indent="0">
              <a:buNone/>
            </a:pPr>
            <a:r>
              <a:rPr lang="ru-RU" b="1" dirty="0">
                <a:latin typeface="Cambria" panose="02040503050406030204" pitchFamily="18" charset="0"/>
                <a:ea typeface="Cambria" panose="02040503050406030204" pitchFamily="18" charset="0"/>
              </a:rPr>
              <a:t>Производительность</a:t>
            </a:r>
            <a:r>
              <a:rPr lang="ru-RU" dirty="0">
                <a:latin typeface="Cambria" panose="02040503050406030204" pitchFamily="18" charset="0"/>
                <a:ea typeface="Cambria" panose="02040503050406030204" pitchFamily="18" charset="0"/>
              </a:rPr>
              <a:t> – это количество заданий, выполненных за один час</a:t>
            </a:r>
          </a:p>
          <a:p>
            <a:pPr marL="0" indent="0">
              <a:buNone/>
            </a:pPr>
            <a:r>
              <a:rPr lang="ru-RU" i="1" dirty="0">
                <a:latin typeface="Cambria" panose="02040503050406030204" pitchFamily="18" charset="0"/>
                <a:ea typeface="Cambria" panose="02040503050406030204" pitchFamily="18" charset="0"/>
              </a:rPr>
              <a:t>С учетом всех обстоятельств выполнение 50 заданий в час считается лучшим показателем, чем выполнение 40 заданий в час</a:t>
            </a:r>
          </a:p>
          <a:p>
            <a:pPr marL="0" indent="0">
              <a:buNone/>
            </a:pPr>
            <a:r>
              <a:rPr lang="ru-RU" b="1" dirty="0">
                <a:latin typeface="Cambria" panose="02040503050406030204" pitchFamily="18" charset="0"/>
                <a:ea typeface="Cambria" panose="02040503050406030204" pitchFamily="18" charset="0"/>
              </a:rPr>
              <a:t>Оборотное время </a:t>
            </a:r>
            <a:r>
              <a:rPr lang="ru-RU" dirty="0">
                <a:latin typeface="Cambria" panose="02040503050406030204" pitchFamily="18" charset="0"/>
                <a:ea typeface="Cambria" panose="02040503050406030204" pitchFamily="18" charset="0"/>
              </a:rPr>
              <a:t>– это среднестатистическое время от момента передачи задания на выполнение до момента завершения его выполнения</a:t>
            </a:r>
          </a:p>
          <a:p>
            <a:pPr marL="0" indent="0">
              <a:buNone/>
            </a:pPr>
            <a:r>
              <a:rPr lang="ru-RU" dirty="0">
                <a:latin typeface="Cambria" panose="02040503050406030204" pitchFamily="18" charset="0"/>
                <a:ea typeface="Cambria" panose="02040503050406030204" pitchFamily="18" charset="0"/>
              </a:rPr>
              <a:t>Включает время выполнения, а также время, затраченное на ожидание ресурсов, в том числе процессора</a:t>
            </a:r>
          </a:p>
          <a:p>
            <a:pPr marL="0" indent="0">
              <a:buNone/>
            </a:pPr>
            <a:r>
              <a:rPr lang="ru-RU" b="1" dirty="0">
                <a:latin typeface="Cambria" panose="02040503050406030204" pitchFamily="18" charset="0"/>
                <a:ea typeface="Cambria" panose="02040503050406030204" pitchFamily="18" charset="0"/>
              </a:rPr>
              <a:t>Здесь действует правило: чем меньше, тем лучше!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7260526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Задачи пакетного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49454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Алгоритм планирования, доводящий до максимума производительность, не обязательно будет сводить к минимуму оборотное время</a:t>
            </a:r>
          </a:p>
          <a:p>
            <a:pPr marL="0" indent="0">
              <a:buNone/>
            </a:pPr>
            <a:r>
              <a:rPr lang="ru-RU" dirty="0">
                <a:latin typeface="Cambria" panose="02040503050406030204" pitchFamily="18" charset="0"/>
                <a:ea typeface="Cambria" panose="02040503050406030204" pitchFamily="18" charset="0"/>
              </a:rPr>
              <a:t>Например, если взять сочетание коротких и длинных заданий, то планировщик, который всегда запускал короткие задания и никогда не работал с длинными, может достичь великолепной производительности (выполнить множество коротких заданий за один час), но за счет крайне низкого показателя оборотного времени для длинных заданий</a:t>
            </a:r>
          </a:p>
          <a:p>
            <a:pPr marL="0" indent="0">
              <a:buNone/>
            </a:pPr>
            <a:r>
              <a:rPr lang="ru-RU" dirty="0">
                <a:latin typeface="Cambria" panose="02040503050406030204" pitchFamily="18" charset="0"/>
                <a:ea typeface="Cambria" panose="02040503050406030204" pitchFamily="18" charset="0"/>
              </a:rPr>
              <a:t>При выдерживании достаточно высокой скорости поступления коротких заданий запуск длинных заданий может вообще никогда не состояться, доводя среднее оборотное время до бесконечности при достижении высокого показателя производительности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5875399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Задачи пакетного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73554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b="1" i="1" dirty="0">
                <a:latin typeface="Cambria" panose="02040503050406030204" pitchFamily="18" charset="0"/>
                <a:ea typeface="Cambria" panose="02040503050406030204" pitchFamily="18" charset="0"/>
              </a:rPr>
              <a:t>Пакетные системы:</a:t>
            </a:r>
          </a:p>
          <a:p>
            <a:pPr marL="0" indent="0">
              <a:buNone/>
            </a:pPr>
            <a:r>
              <a:rPr lang="ru-RU" dirty="0">
                <a:latin typeface="Cambria" panose="02040503050406030204" pitchFamily="18" charset="0"/>
                <a:ea typeface="Cambria" panose="02040503050406030204" pitchFamily="18" charset="0"/>
              </a:rPr>
              <a:t>В качестве показателя в пакетных системах часто используется </a:t>
            </a:r>
            <a:r>
              <a:rPr lang="ru-RU" b="1" dirty="0">
                <a:latin typeface="Cambria" panose="02040503050406030204" pitchFamily="18" charset="0"/>
                <a:ea typeface="Cambria" panose="02040503050406030204" pitchFamily="18" charset="0"/>
              </a:rPr>
              <a:t>степень задействования центрального процессора</a:t>
            </a:r>
            <a:r>
              <a:rPr lang="ru-RU" dirty="0">
                <a:latin typeface="Cambria" panose="02040503050406030204" pitchFamily="18" charset="0"/>
                <a:ea typeface="Cambria" panose="02040503050406030204" pitchFamily="18" charset="0"/>
              </a:rPr>
              <a:t>, но это </a:t>
            </a:r>
            <a:r>
              <a:rPr lang="ru-RU" b="1" dirty="0">
                <a:latin typeface="Cambria" panose="02040503050406030204" pitchFamily="18" charset="0"/>
                <a:ea typeface="Cambria" panose="02040503050406030204" pitchFamily="18" charset="0"/>
              </a:rPr>
              <a:t>не самый лучший показатель</a:t>
            </a:r>
          </a:p>
          <a:p>
            <a:pPr marL="0" indent="0">
              <a:buNone/>
            </a:pPr>
            <a:r>
              <a:rPr lang="ru-RU" dirty="0">
                <a:latin typeface="Cambria" panose="02040503050406030204" pitchFamily="18" charset="0"/>
                <a:ea typeface="Cambria" panose="02040503050406030204" pitchFamily="18" charset="0"/>
              </a:rPr>
              <a:t>В действительности значение имеет то, сколько заданий в час выполняет система (производительность) и сколько времени занимает получение результатов задания (оборотное время). </a:t>
            </a:r>
          </a:p>
          <a:p>
            <a:pPr marL="0" indent="0">
              <a:buNone/>
            </a:pPr>
            <a:r>
              <a:rPr lang="ru-RU" i="1" dirty="0">
                <a:latin typeface="Cambria" panose="02040503050406030204" pitchFamily="18" charset="0"/>
                <a:ea typeface="Cambria" panose="02040503050406030204" pitchFamily="18" charset="0"/>
              </a:rPr>
              <a:t>Использование в качестве показателя степени </a:t>
            </a:r>
            <a:r>
              <a:rPr lang="ru-RU" i="1" dirty="0" err="1">
                <a:latin typeface="Cambria" panose="02040503050406030204" pitchFamily="18" charset="0"/>
                <a:ea typeface="Cambria" panose="02040503050406030204" pitchFamily="18" charset="0"/>
              </a:rPr>
              <a:t>задействованности</a:t>
            </a:r>
            <a:r>
              <a:rPr lang="ru-RU" i="1" dirty="0">
                <a:latin typeface="Cambria" panose="02040503050406030204" pitchFamily="18" charset="0"/>
                <a:ea typeface="Cambria" panose="02040503050406030204" pitchFamily="18" charset="0"/>
              </a:rPr>
              <a:t> процессора напоминает оценку машин по показателю, сколько оборотов в час делают их двигатели. В то же время информация о том, когда </a:t>
            </a:r>
            <a:r>
              <a:rPr lang="ru-RU" i="1" dirty="0" err="1">
                <a:latin typeface="Cambria" panose="02040503050406030204" pitchFamily="18" charset="0"/>
                <a:ea typeface="Cambria" panose="02040503050406030204" pitchFamily="18" charset="0"/>
              </a:rPr>
              <a:t>задействованность</a:t>
            </a:r>
            <a:r>
              <a:rPr lang="ru-RU" i="1" dirty="0">
                <a:latin typeface="Cambria" panose="02040503050406030204" pitchFamily="18" charset="0"/>
                <a:ea typeface="Cambria" panose="02040503050406030204" pitchFamily="18" charset="0"/>
              </a:rPr>
              <a:t> центрального процессора достигает 100 %, пригодится для определения момента наращивания его вычислительной мощности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883951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16421"/>
          </a:xfrm>
        </p:spPr>
        <p:txBody>
          <a:bodyPr wrap="square">
            <a:normAutofit fontScale="92500" lnSpcReduction="10000"/>
          </a:bodyPr>
          <a:lstStyle/>
          <a:p>
            <a:pPr marL="0" indent="0">
              <a:buNone/>
            </a:pPr>
            <a:r>
              <a:rPr lang="ru-RU" b="1" i="1" dirty="0">
                <a:latin typeface="Cambria" panose="02040503050406030204" pitchFamily="18" charset="0"/>
                <a:ea typeface="Cambria" panose="02040503050406030204" pitchFamily="18" charset="0"/>
              </a:rPr>
              <a:t>Интерактивные</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системы</a:t>
            </a:r>
            <a:r>
              <a:rPr lang="ru-RU" dirty="0">
                <a:latin typeface="Cambria" panose="02040503050406030204" pitchFamily="18" charset="0"/>
                <a:ea typeface="Cambria" panose="02040503050406030204" pitchFamily="18" charset="0"/>
              </a:rPr>
              <a:t>: </a:t>
            </a:r>
          </a:p>
          <a:p>
            <a:pPr marL="0" indent="0">
              <a:buNone/>
            </a:pPr>
            <a:r>
              <a:rPr lang="ru-RU" b="1" dirty="0">
                <a:latin typeface="Cambria" panose="02040503050406030204" pitchFamily="18" charset="0"/>
                <a:ea typeface="Cambria" panose="02040503050406030204" pitchFamily="18" charset="0"/>
              </a:rPr>
              <a:t>Наиболее важной </a:t>
            </a:r>
            <a:r>
              <a:rPr lang="ru-RU" dirty="0">
                <a:latin typeface="Cambria" panose="02040503050406030204" pitchFamily="18" charset="0"/>
                <a:ea typeface="Cambria" panose="02040503050406030204" pitchFamily="18" charset="0"/>
              </a:rPr>
              <a:t>задачей в таких системах является сведение к минимуму </a:t>
            </a:r>
            <a:r>
              <a:rPr lang="ru-RU" b="1" dirty="0">
                <a:latin typeface="Cambria" panose="02040503050406030204" pitchFamily="18" charset="0"/>
                <a:ea typeface="Cambria" panose="02040503050406030204" pitchFamily="18" charset="0"/>
              </a:rPr>
              <a:t>времени отклика</a:t>
            </a:r>
            <a:r>
              <a:rPr lang="ru-RU" dirty="0">
                <a:latin typeface="Cambria" panose="02040503050406030204" pitchFamily="18" charset="0"/>
                <a:ea typeface="Cambria" panose="02040503050406030204" pitchFamily="18" charset="0"/>
              </a:rPr>
              <a:t>, то есть времени между выдачей команды и получением результата</a:t>
            </a:r>
          </a:p>
          <a:p>
            <a:pPr marL="0" indent="0">
              <a:buNone/>
            </a:pPr>
            <a:r>
              <a:rPr lang="ru-RU" dirty="0">
                <a:latin typeface="Cambria" panose="02040503050406030204" pitchFamily="18" charset="0"/>
                <a:ea typeface="Cambria" panose="02040503050406030204" pitchFamily="18" charset="0"/>
              </a:rPr>
              <a:t>На персональных компьютерах, имеющих запущенные фоновые процессы (например, чтение из сети электронной почты и ее сохранение), пользовательский запрос на запуск программы или открытие файла должен иметь приоритет над фоновой работой</a:t>
            </a:r>
          </a:p>
          <a:p>
            <a:pPr marL="0" indent="0">
              <a:buNone/>
            </a:pPr>
            <a:r>
              <a:rPr lang="ru-RU" dirty="0">
                <a:latin typeface="Cambria" panose="02040503050406030204" pitchFamily="18" charset="0"/>
                <a:ea typeface="Cambria" panose="02040503050406030204" pitchFamily="18" charset="0"/>
              </a:rPr>
              <a:t>Первоочередной запуск всех интерактивных запросов будет восприниматься как хороший уровень обслуживания</a:t>
            </a:r>
          </a:p>
          <a:p>
            <a:pPr marL="0" indent="0">
              <a:buNone/>
            </a:pPr>
            <a:r>
              <a:rPr lang="ru-RU" dirty="0">
                <a:latin typeface="Cambria" panose="02040503050406030204" pitchFamily="18" charset="0"/>
                <a:ea typeface="Cambria" panose="02040503050406030204" pitchFamily="18" charset="0"/>
              </a:rPr>
              <a:t>Стратегия планирования должна пытаться сократить время получения ответа при максимизации количества интерактивных пользователей, время отклика для которых не выходит за заданные пределы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187601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Задачи интерактивного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48573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16421"/>
          </a:xfrm>
        </p:spPr>
        <p:txBody>
          <a:bodyPr wrap="square">
            <a:normAutofit fontScale="92500" lnSpcReduction="20000"/>
          </a:bodyPr>
          <a:lstStyle/>
          <a:p>
            <a:pPr marL="0" indent="0">
              <a:buNone/>
            </a:pPr>
            <a:r>
              <a:rPr lang="ru-RU" b="1" i="1" dirty="0">
                <a:latin typeface="Cambria" panose="02040503050406030204" pitchFamily="18" charset="0"/>
                <a:ea typeface="Cambria" panose="02040503050406030204" pitchFamily="18" charset="0"/>
              </a:rPr>
              <a:t>Интерактивные</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системы</a:t>
            </a:r>
            <a:r>
              <a:rPr lang="ru-RU" dirty="0">
                <a:latin typeface="Cambria" panose="02040503050406030204" pitchFamily="18" charset="0"/>
                <a:ea typeface="Cambria" panose="02040503050406030204" pitchFamily="18" charset="0"/>
              </a:rPr>
              <a:t>: </a:t>
            </a:r>
          </a:p>
          <a:p>
            <a:pPr marL="0" indent="0">
              <a:buNone/>
            </a:pPr>
            <a:r>
              <a:rPr lang="ru-RU" dirty="0">
                <a:latin typeface="Cambria" panose="02040503050406030204" pitchFamily="18" charset="0"/>
                <a:ea typeface="Cambria" panose="02040503050406030204" pitchFamily="18" charset="0"/>
              </a:rPr>
              <a:t>В определенной степени к этим системам относится и задача, которую можно назвать </a:t>
            </a:r>
            <a:r>
              <a:rPr lang="ru-RU" b="1" dirty="0">
                <a:latin typeface="Cambria" panose="02040503050406030204" pitchFamily="18" charset="0"/>
                <a:ea typeface="Cambria" panose="02040503050406030204" pitchFamily="18" charset="0"/>
              </a:rPr>
              <a:t>пропорциональностью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оправданием</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пользовательских</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надежд</a:t>
            </a:r>
            <a:r>
              <a:rPr lang="ru-RU" dirty="0">
                <a:latin typeface="Cambria" panose="02040503050406030204" pitchFamily="18" charset="0"/>
                <a:ea typeface="Cambria" panose="02040503050406030204" pitchFamily="18" charset="0"/>
              </a:rPr>
              <a:t>). Пользователям свойственно прикидывать (и зачастую неверно) продолжительность тех или иных событий</a:t>
            </a:r>
          </a:p>
          <a:p>
            <a:pPr marL="0" indent="0">
              <a:buNone/>
            </a:pPr>
            <a:r>
              <a:rPr lang="ru-RU" dirty="0">
                <a:latin typeface="Cambria" panose="02040503050406030204" pitchFamily="18" charset="0"/>
                <a:ea typeface="Cambria" panose="02040503050406030204" pitchFamily="18" charset="0"/>
              </a:rPr>
              <a:t>Когда запрос, рассматриваемый как сложный, занимает довольно продолжительное время, пользователь воспринимает это как должное, но когда запрос, считающийся простым, также занимает немало времени, пользователь выражает недовольство</a:t>
            </a:r>
          </a:p>
          <a:p>
            <a:pPr marL="0" indent="0">
              <a:buNone/>
            </a:pPr>
            <a:r>
              <a:rPr lang="ru-RU" i="1" dirty="0">
                <a:latin typeface="Cambria" panose="02040503050406030204" pitchFamily="18" charset="0"/>
                <a:ea typeface="Cambria" panose="02040503050406030204" pitchFamily="18" charset="0"/>
              </a:rPr>
              <a:t>Например, если по щелчку на значке инициируется выкладывание видео объемом 500 Мбайт на облачный сервер, что занимает 60 с, пользователь, наверное, воспримет это как должное, поскольку он не ожидает, что видео будет передано за 5 с, и знает, что для этого нужно время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26306704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Задачи интерактивного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0738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Ну и конечно же складывается ситуация когда в состоянии готовности одновременно находятся два или более процесса или потока. А значит все они претендуют на получение процессорного времени</a:t>
            </a:r>
          </a:p>
          <a:p>
            <a:pPr marL="0" indent="0">
              <a:buNone/>
            </a:pPr>
            <a:r>
              <a:rPr lang="ru-RU" dirty="0">
                <a:latin typeface="Cambria" panose="02040503050406030204" pitchFamily="18" charset="0"/>
                <a:ea typeface="Cambria" panose="02040503050406030204" pitchFamily="18" charset="0"/>
              </a:rPr>
              <a:t>Если доступен только один центральный процессор (ну или таких процессоров меньше готовых процессов), необходимо выбрать, какой из этих процессов будет выполняться следующим</a:t>
            </a:r>
          </a:p>
          <a:p>
            <a:pPr marL="0" indent="0">
              <a:buNone/>
            </a:pPr>
            <a:r>
              <a:rPr lang="ru-RU" dirty="0">
                <a:latin typeface="Cambria" panose="02040503050406030204" pitchFamily="18" charset="0"/>
                <a:ea typeface="Cambria" panose="02040503050406030204" pitchFamily="18" charset="0"/>
              </a:rPr>
              <a:t>Та часть операционной системы, на которую возложен этот выбор, называется </a:t>
            </a:r>
            <a:r>
              <a:rPr lang="ru-RU" b="1" dirty="0">
                <a:latin typeface="Cambria" panose="02040503050406030204" pitchFamily="18" charset="0"/>
                <a:ea typeface="Cambria" panose="02040503050406030204" pitchFamily="18" charset="0"/>
              </a:rPr>
              <a:t>планировщиком</a:t>
            </a:r>
            <a:r>
              <a:rPr lang="ru-RU" dirty="0">
                <a:latin typeface="Cambria" panose="02040503050406030204" pitchFamily="18" charset="0"/>
                <a:ea typeface="Cambria" panose="02040503050406030204" pitchFamily="18" charset="0"/>
              </a:rPr>
              <a:t>, а алгоритм, который ею используется, называется </a:t>
            </a:r>
            <a:r>
              <a:rPr lang="ru-RU" b="1" dirty="0">
                <a:latin typeface="Cambria" panose="02040503050406030204" pitchFamily="18" charset="0"/>
                <a:ea typeface="Cambria" panose="02040503050406030204" pitchFamily="18" charset="0"/>
              </a:rPr>
              <a:t>алгоритмом</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планирования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82835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b="1" i="1" dirty="0">
                <a:latin typeface="Cambria" panose="02040503050406030204" pitchFamily="18" charset="0"/>
                <a:ea typeface="Cambria" panose="02040503050406030204" pitchFamily="18" charset="0"/>
              </a:rPr>
              <a:t>Системы</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реального</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времени</a:t>
            </a:r>
            <a:r>
              <a:rPr lang="ru-RU" dirty="0">
                <a:latin typeface="Cambria" panose="02040503050406030204" pitchFamily="18" charset="0"/>
                <a:ea typeface="Cambria" panose="02040503050406030204" pitchFamily="18" charset="0"/>
              </a:rPr>
              <a:t>: </a:t>
            </a:r>
          </a:p>
          <a:p>
            <a:pPr marL="0" indent="0">
              <a:buNone/>
            </a:pPr>
            <a:r>
              <a:rPr lang="ru-RU" dirty="0">
                <a:latin typeface="Cambria" panose="02040503050406030204" pitchFamily="18" charset="0"/>
                <a:ea typeface="Cambria" panose="02040503050406030204" pitchFamily="18" charset="0"/>
              </a:rPr>
              <a:t>В отличие от интерактивных систем системы реального времени имеют другие свойства, а значит, и другие задачи планирования</a:t>
            </a:r>
          </a:p>
          <a:p>
            <a:pPr marL="0" indent="0">
              <a:buNone/>
            </a:pPr>
            <a:r>
              <a:rPr lang="ru-RU" dirty="0">
                <a:latin typeface="Cambria" panose="02040503050406030204" pitchFamily="18" charset="0"/>
                <a:ea typeface="Cambria" panose="02040503050406030204" pitchFamily="18" charset="0"/>
              </a:rPr>
              <a:t>Они характеризуются наличием крайних сроков выполнения, которые обязательно или по крайней мере желательно выдерживать. </a:t>
            </a:r>
          </a:p>
          <a:p>
            <a:pPr marL="0" indent="0">
              <a:buNone/>
            </a:pPr>
            <a:r>
              <a:rPr lang="ru-RU" i="1" dirty="0">
                <a:latin typeface="Cambria" panose="02040503050406030204" pitchFamily="18" charset="0"/>
                <a:ea typeface="Cambria" panose="02040503050406030204" pitchFamily="18" charset="0"/>
              </a:rPr>
              <a:t>Например, если компьютер управляет устройством, которое выдает данные с определенной скоростью, отказ от запуска процесса сбора данных может привести к потере информации</a:t>
            </a:r>
          </a:p>
          <a:p>
            <a:pPr marL="0" indent="0">
              <a:buNone/>
            </a:pPr>
            <a:r>
              <a:rPr lang="ru-RU" dirty="0">
                <a:latin typeface="Cambria" panose="02040503050406030204" pitchFamily="18" charset="0"/>
                <a:ea typeface="Cambria" panose="02040503050406030204" pitchFamily="18" charset="0"/>
              </a:rPr>
              <a:t>Поэтому главным требованием в системах реального времени является соблюдение всех (или большей части) </a:t>
            </a:r>
            <a:r>
              <a:rPr lang="ru-RU" b="1" dirty="0">
                <a:latin typeface="Cambria" panose="02040503050406030204" pitchFamily="18" charset="0"/>
                <a:ea typeface="Cambria" panose="02040503050406030204" pitchFamily="18" charset="0"/>
              </a:rPr>
              <a:t>крайних сроков</a:t>
            </a:r>
          </a:p>
          <a:p>
            <a:pPr marL="0" indent="0">
              <a:buNone/>
            </a:pP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5866565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300" dirty="0">
                          <a:latin typeface="Cambria" panose="02040503050406030204" pitchFamily="18" charset="0"/>
                          <a:ea typeface="Cambria" panose="02040503050406030204" pitchFamily="18" charset="0"/>
                        </a:rPr>
                        <a:t>Задачи планирования реального времени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81233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b="1" i="1" dirty="0">
                <a:latin typeface="Cambria" panose="02040503050406030204" pitchFamily="18" charset="0"/>
                <a:ea typeface="Cambria" panose="02040503050406030204" pitchFamily="18" charset="0"/>
              </a:rPr>
              <a:t>Системы</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реального</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времени</a:t>
            </a:r>
            <a:r>
              <a:rPr lang="ru-RU" dirty="0">
                <a:latin typeface="Cambria" panose="02040503050406030204" pitchFamily="18" charset="0"/>
                <a:ea typeface="Cambria" panose="02040503050406030204" pitchFamily="18" charset="0"/>
              </a:rPr>
              <a:t>: </a:t>
            </a:r>
          </a:p>
          <a:p>
            <a:pPr marL="0" indent="0">
              <a:buNone/>
            </a:pPr>
            <a:r>
              <a:rPr lang="ru-RU" b="1" dirty="0">
                <a:latin typeface="Cambria" panose="02040503050406030204" pitchFamily="18" charset="0"/>
                <a:ea typeface="Cambria" panose="02040503050406030204" pitchFamily="18" charset="0"/>
              </a:rPr>
              <a:t>Предельный срок </a:t>
            </a:r>
            <a:r>
              <a:rPr lang="ru-RU" dirty="0">
                <a:latin typeface="Cambria" panose="02040503050406030204" pitchFamily="18" charset="0"/>
                <a:ea typeface="Cambria" panose="02040503050406030204" pitchFamily="18" charset="0"/>
              </a:rPr>
              <a:t>– при указании предельного срока завершения процесса планирование должно подчинить ему все прочие цели максимизации количества процессов, завершающихся в срок</a:t>
            </a:r>
          </a:p>
          <a:p>
            <a:pPr marL="0" indent="0">
              <a:buNone/>
            </a:pPr>
            <a:r>
              <a:rPr lang="ru-RU" dirty="0">
                <a:latin typeface="Cambria" panose="02040503050406030204" pitchFamily="18" charset="0"/>
                <a:ea typeface="Cambria" panose="02040503050406030204" pitchFamily="18" charset="0"/>
              </a:rPr>
              <a:t>В некоторых системах реального времени, особенно в мультимедийных системах, существенную роль играет </a:t>
            </a:r>
            <a:r>
              <a:rPr lang="ru-RU" b="1" dirty="0">
                <a:latin typeface="Cambria" panose="02040503050406030204" pitchFamily="18" charset="0"/>
                <a:ea typeface="Cambria" panose="02040503050406030204" pitchFamily="18" charset="0"/>
              </a:rPr>
              <a:t>предсказуемость</a:t>
            </a:r>
            <a:r>
              <a:rPr lang="ru-RU" dirty="0">
                <a:latin typeface="Cambria" panose="02040503050406030204" pitchFamily="18" charset="0"/>
                <a:ea typeface="Cambria" panose="02040503050406030204" pitchFamily="18" charset="0"/>
              </a:rPr>
              <a:t>. Редкие случаи несоблюдения крайних сроков не приводят к сбоям, но если </a:t>
            </a:r>
            <a:r>
              <a:rPr lang="ru-RU" dirty="0" err="1">
                <a:latin typeface="Cambria" panose="02040503050406030204" pitchFamily="18" charset="0"/>
                <a:ea typeface="Cambria" panose="02040503050406030204" pitchFamily="18" charset="0"/>
              </a:rPr>
              <a:t>аудиопроцесс</a:t>
            </a:r>
            <a:r>
              <a:rPr lang="ru-RU" dirty="0">
                <a:latin typeface="Cambria" panose="02040503050406030204" pitchFamily="18" charset="0"/>
                <a:ea typeface="Cambria" panose="02040503050406030204" pitchFamily="18" charset="0"/>
              </a:rPr>
              <a:t> прерывается довольно часто, то качество звука резко ухудшается</a:t>
            </a:r>
          </a:p>
          <a:p>
            <a:pPr marL="0" indent="0">
              <a:buNone/>
            </a:pPr>
            <a:r>
              <a:rPr lang="ru-RU" dirty="0">
                <a:latin typeface="Cambria" panose="02040503050406030204" pitchFamily="18" charset="0"/>
                <a:ea typeface="Cambria" panose="02040503050406030204" pitchFamily="18" charset="0"/>
              </a:rPr>
              <a:t>Это относится и к </a:t>
            </a:r>
            <a:r>
              <a:rPr lang="ru-RU" dirty="0" err="1">
                <a:latin typeface="Cambria" panose="02040503050406030204" pitchFamily="18" charset="0"/>
                <a:ea typeface="Cambria" panose="02040503050406030204" pitchFamily="18" charset="0"/>
              </a:rPr>
              <a:t>видеопроцессам</a:t>
            </a:r>
            <a:r>
              <a:rPr lang="ru-RU" dirty="0">
                <a:latin typeface="Cambria" panose="02040503050406030204" pitchFamily="18" charset="0"/>
                <a:ea typeface="Cambria" panose="02040503050406030204" pitchFamily="18" charset="0"/>
              </a:rPr>
              <a:t>, но человеческое ухо более чувствительно к случайным искажениям, чем глаз. Чтобы избежать подобной проблемы, планирование процессов должно быть исключительно предсказуемым и постоянным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416183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300" dirty="0">
                          <a:latin typeface="Cambria" panose="02040503050406030204" pitchFamily="18" charset="0"/>
                          <a:ea typeface="Cambria" panose="02040503050406030204" pitchFamily="18" charset="0"/>
                        </a:rPr>
                        <a:t>Задачи планирования реального времени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49841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b="1" i="1" dirty="0">
                <a:latin typeface="Cambria" panose="02040503050406030204" pitchFamily="18" charset="0"/>
                <a:ea typeface="Cambria" panose="02040503050406030204" pitchFamily="18" charset="0"/>
              </a:rPr>
              <a:t>Системы</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реального</a:t>
            </a:r>
            <a:r>
              <a:rPr lang="ru-RU" i="1" dirty="0">
                <a:latin typeface="Cambria" panose="02040503050406030204" pitchFamily="18" charset="0"/>
                <a:ea typeface="Cambria" panose="02040503050406030204" pitchFamily="18" charset="0"/>
              </a:rPr>
              <a:t> </a:t>
            </a:r>
            <a:r>
              <a:rPr lang="ru-RU" b="1" i="1" dirty="0">
                <a:latin typeface="Cambria" panose="02040503050406030204" pitchFamily="18" charset="0"/>
                <a:ea typeface="Cambria" panose="02040503050406030204" pitchFamily="18" charset="0"/>
              </a:rPr>
              <a:t>времени</a:t>
            </a:r>
            <a:r>
              <a:rPr lang="ru-RU" dirty="0">
                <a:latin typeface="Cambria" panose="02040503050406030204" pitchFamily="18" charset="0"/>
                <a:ea typeface="Cambria" panose="02040503050406030204" pitchFamily="18" charset="0"/>
              </a:rPr>
              <a:t>: </a:t>
            </a:r>
          </a:p>
          <a:p>
            <a:pPr marL="0" indent="0">
              <a:buNone/>
            </a:pPr>
            <a:r>
              <a:rPr lang="ru-RU" b="1" dirty="0">
                <a:latin typeface="Cambria" panose="02040503050406030204" pitchFamily="18" charset="0"/>
                <a:ea typeface="Cambria" panose="02040503050406030204" pitchFamily="18" charset="0"/>
              </a:rPr>
              <a:t>Предсказуемость</a:t>
            </a:r>
            <a:r>
              <a:rPr lang="ru-RU" dirty="0">
                <a:latin typeface="Cambria" panose="02040503050406030204" pitchFamily="18" charset="0"/>
                <a:ea typeface="Cambria" panose="02040503050406030204" pitchFamily="18" charset="0"/>
              </a:rPr>
              <a:t> – данное задание должно выполняться примерно за одно и то же количество времени и с одной и той же стоимостью, независимо от загрузки системы</a:t>
            </a:r>
          </a:p>
          <a:p>
            <a:pPr marL="0" indent="0">
              <a:buNone/>
            </a:pPr>
            <a:r>
              <a:rPr lang="ru-RU" dirty="0">
                <a:latin typeface="Cambria" panose="02040503050406030204" pitchFamily="18" charset="0"/>
                <a:ea typeface="Cambria" panose="02040503050406030204" pitchFamily="18" charset="0"/>
              </a:rPr>
              <a:t>Большие вариации времени выполнения или времени отклика дезориентируют пользователей</a:t>
            </a:r>
          </a:p>
          <a:p>
            <a:pPr marL="0" indent="0">
              <a:buNone/>
            </a:pPr>
            <a:r>
              <a:rPr lang="ru-RU" dirty="0">
                <a:latin typeface="Cambria" panose="02040503050406030204" pitchFamily="18" charset="0"/>
                <a:ea typeface="Cambria" panose="02040503050406030204" pitchFamily="18" charset="0"/>
              </a:rPr>
              <a:t>Это явление может сигнализировать о больших колебаниях загрузки или о необходимости дополнительной настройки системы для устранения нестабильности ее работы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67756081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300" dirty="0">
                          <a:latin typeface="Cambria" panose="02040503050406030204" pitchFamily="18" charset="0"/>
                          <a:ea typeface="Cambria" panose="02040503050406030204" pitchFamily="18" charset="0"/>
                        </a:rPr>
                        <a:t>Задачи планирования реального времени</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20387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Давайте же рассмотрим некоторые алгоритмы планирования</a:t>
            </a:r>
          </a:p>
          <a:p>
            <a:pPr marL="0" indent="0">
              <a:buNone/>
            </a:pPr>
            <a:r>
              <a:rPr lang="ru-RU" dirty="0">
                <a:latin typeface="Cambria" panose="02040503050406030204" pitchFamily="18" charset="0"/>
                <a:ea typeface="Cambria" panose="02040503050406030204" pitchFamily="18" charset="0"/>
              </a:rPr>
              <a:t>Если разбить алгоритмы планирования по видам систем, то выйдет нечто подобное (здесь приведена малая часть всех алгоритмов планирования):</a:t>
            </a:r>
          </a:p>
          <a:p>
            <a:pPr marL="0" indent="0">
              <a:buNone/>
            </a:pPr>
            <a:r>
              <a:rPr lang="ru-RU" b="1" dirty="0">
                <a:latin typeface="Cambria" panose="02040503050406030204" pitchFamily="18" charset="0"/>
                <a:ea typeface="Cambria" panose="02040503050406030204" pitchFamily="18" charset="0"/>
              </a:rPr>
              <a:t>Планирование в пакетных системах: </a:t>
            </a:r>
            <a:r>
              <a:rPr lang="en-US" dirty="0">
                <a:latin typeface="Cambria" panose="02040503050406030204" pitchFamily="18" charset="0"/>
                <a:ea typeface="Cambria" panose="02040503050406030204" pitchFamily="18" charset="0"/>
              </a:rPr>
              <a:t>FCFS</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SJN</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SRT</a:t>
            </a:r>
            <a:endParaRPr lang="ru-RU"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Планирование в интерактивных системах: </a:t>
            </a:r>
            <a:r>
              <a:rPr lang="en-US" dirty="0">
                <a:latin typeface="Cambria" panose="02040503050406030204" pitchFamily="18" charset="0"/>
                <a:ea typeface="Cambria" panose="02040503050406030204" pitchFamily="18" charset="0"/>
              </a:rPr>
              <a:t>RR</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Priority scheduling, SPN, MLFQ, Lottery scheduling, Fair-share scheduling, Fair share scheduling</a:t>
            </a:r>
          </a:p>
          <a:p>
            <a:pPr marL="0" indent="0">
              <a:buNone/>
            </a:pPr>
            <a:r>
              <a:rPr lang="ru-RU" dirty="0">
                <a:latin typeface="Cambria" panose="02040503050406030204" pitchFamily="18" charset="0"/>
                <a:ea typeface="Cambria" panose="02040503050406030204" pitchFamily="18" charset="0"/>
              </a:rPr>
              <a:t>Планирование в системах реального времени имеет свои особенности но об этом чуть позже</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969917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43853"/>
          </a:xfrm>
        </p:spPr>
        <p:txBody>
          <a:bodyPr wrap="square">
            <a:normAutofit fontScale="92500" lnSpcReduction="20000"/>
          </a:bodyPr>
          <a:lstStyle/>
          <a:p>
            <a:pPr marL="0" indent="0">
              <a:buNone/>
            </a:pPr>
            <a:r>
              <a:rPr lang="en-US" dirty="0">
                <a:latin typeface="Cambria" panose="02040503050406030204" pitchFamily="18" charset="0"/>
                <a:ea typeface="Cambria" panose="02040503050406030204" pitchFamily="18" charset="0"/>
              </a:rPr>
              <a:t>FCFS</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First come – first served</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первым пришел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первым обслужен </a:t>
            </a:r>
          </a:p>
          <a:p>
            <a:pPr marL="0" indent="0">
              <a:buNone/>
            </a:pPr>
            <a:r>
              <a:rPr lang="en-US" dirty="0">
                <a:latin typeface="Cambria" panose="02040503050406030204" pitchFamily="18" charset="0"/>
                <a:ea typeface="Cambria" panose="02040503050406030204" pitchFamily="18" charset="0"/>
              </a:rPr>
              <a:t>SJN</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Shortest Job Next</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c</a:t>
            </a:r>
            <a:r>
              <a:rPr lang="ru-RU" dirty="0">
                <a:latin typeface="Cambria" panose="02040503050406030204" pitchFamily="18" charset="0"/>
                <a:ea typeface="Cambria" panose="02040503050406030204" pitchFamily="18" charset="0"/>
              </a:rPr>
              <a:t>начала самое короткое задание </a:t>
            </a:r>
          </a:p>
          <a:p>
            <a:pPr marL="0" indent="0">
              <a:buNone/>
            </a:pPr>
            <a:r>
              <a:rPr lang="en-US" dirty="0">
                <a:latin typeface="Cambria" panose="02040503050406030204" pitchFamily="18" charset="0"/>
                <a:ea typeface="Cambria" panose="02040503050406030204" pitchFamily="18" charset="0"/>
              </a:rPr>
              <a:t>SRT (Shortest Remaining Time) – </a:t>
            </a:r>
            <a:r>
              <a:rPr lang="ru-RU" dirty="0">
                <a:latin typeface="Cambria" panose="02040503050406030204" pitchFamily="18" charset="0"/>
                <a:ea typeface="Cambria" panose="02040503050406030204" pitchFamily="18" charset="0"/>
              </a:rPr>
              <a:t>сначала самое короткое оставшееся время</a:t>
            </a:r>
          </a:p>
          <a:p>
            <a:pPr marL="0" indent="0">
              <a:buNone/>
            </a:pPr>
            <a:r>
              <a:rPr lang="en-US" dirty="0">
                <a:latin typeface="Cambria" panose="02040503050406030204" pitchFamily="18" charset="0"/>
                <a:ea typeface="Cambria" panose="02040503050406030204" pitchFamily="18" charset="0"/>
              </a:rPr>
              <a:t>RR</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Round Robin</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 </a:t>
            </a:r>
            <a:r>
              <a:rPr lang="ru-RU" dirty="0">
                <a:latin typeface="Cambria" panose="02040503050406030204" pitchFamily="18" charset="0"/>
                <a:ea typeface="Cambria" panose="02040503050406030204" pitchFamily="18" charset="0"/>
              </a:rPr>
              <a:t>циклическое планирование</a:t>
            </a:r>
          </a:p>
          <a:p>
            <a:pPr marL="0" indent="0">
              <a:buNone/>
            </a:pPr>
            <a:r>
              <a:rPr lang="en-US" dirty="0">
                <a:latin typeface="Cambria" panose="02040503050406030204" pitchFamily="18" charset="0"/>
                <a:ea typeface="Cambria" panose="02040503050406030204" pitchFamily="18" charset="0"/>
              </a:rPr>
              <a:t>Priority scheduling</a:t>
            </a:r>
            <a:r>
              <a:rPr lang="ru-RU" dirty="0">
                <a:latin typeface="Cambria" panose="02040503050406030204" pitchFamily="18" charset="0"/>
                <a:ea typeface="Cambria" panose="02040503050406030204" pitchFamily="18" charset="0"/>
              </a:rPr>
              <a:t> – приоритетное планирование</a:t>
            </a:r>
          </a:p>
          <a:p>
            <a:pPr marL="0" indent="0">
              <a:buNone/>
            </a:pPr>
            <a:r>
              <a:rPr lang="en-US" dirty="0">
                <a:latin typeface="Cambria" panose="02040503050406030204" pitchFamily="18" charset="0"/>
                <a:ea typeface="Cambria" panose="02040503050406030204" pitchFamily="18" charset="0"/>
              </a:rPr>
              <a:t>SPN</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Shortest Process Next</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 c</a:t>
            </a:r>
            <a:r>
              <a:rPr lang="ru-RU" dirty="0">
                <a:latin typeface="Cambria" panose="02040503050406030204" pitchFamily="18" charset="0"/>
                <a:ea typeface="Cambria" panose="02040503050406030204" pitchFamily="18" charset="0"/>
              </a:rPr>
              <a:t>начала самый короткий процесс</a:t>
            </a:r>
          </a:p>
          <a:p>
            <a:pPr marL="0" indent="0">
              <a:buNone/>
            </a:pPr>
            <a:r>
              <a:rPr lang="en-US" dirty="0">
                <a:latin typeface="Cambria" panose="02040503050406030204" pitchFamily="18" charset="0"/>
                <a:ea typeface="Cambria" panose="02040503050406030204" pitchFamily="18" charset="0"/>
              </a:rPr>
              <a:t>MLFQ</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Multilevel Feedback Queue</a:t>
            </a:r>
            <a:r>
              <a:rPr lang="ru-RU" dirty="0">
                <a:latin typeface="Cambria" panose="02040503050406030204" pitchFamily="18" charset="0"/>
                <a:ea typeface="Cambria" panose="02040503050406030204" pitchFamily="18" charset="0"/>
              </a:rPr>
              <a:t>) – многоуровневые очереди с обратными связями</a:t>
            </a:r>
          </a:p>
          <a:p>
            <a:pPr marL="0" indent="0">
              <a:buNone/>
            </a:pPr>
            <a:r>
              <a:rPr lang="en-US" dirty="0">
                <a:latin typeface="Cambria" panose="02040503050406030204" pitchFamily="18" charset="0"/>
                <a:ea typeface="Cambria" panose="02040503050406030204" pitchFamily="18" charset="0"/>
              </a:rPr>
              <a:t>Lottery scheduling</a:t>
            </a:r>
            <a:r>
              <a:rPr lang="ru-RU" dirty="0">
                <a:latin typeface="Cambria" panose="02040503050406030204" pitchFamily="18" charset="0"/>
                <a:ea typeface="Cambria" panose="02040503050406030204" pitchFamily="18" charset="0"/>
              </a:rPr>
              <a:t> – лотерейное планирование</a:t>
            </a:r>
          </a:p>
          <a:p>
            <a:pPr marL="0" indent="0">
              <a:buNone/>
            </a:pPr>
            <a:r>
              <a:rPr lang="en-US" dirty="0">
                <a:latin typeface="Cambria" panose="02040503050406030204" pitchFamily="18" charset="0"/>
                <a:ea typeface="Cambria" panose="02040503050406030204" pitchFamily="18" charset="0"/>
              </a:rPr>
              <a:t>Fair-share scheduling</a:t>
            </a:r>
            <a:r>
              <a:rPr lang="ru-RU" dirty="0">
                <a:latin typeface="Cambria" panose="02040503050406030204" pitchFamily="18" charset="0"/>
                <a:ea typeface="Cambria" panose="02040503050406030204" pitchFamily="18" charset="0"/>
              </a:rPr>
              <a:t> – справедливое планирование на уровне пользователей/групп</a:t>
            </a:r>
          </a:p>
          <a:p>
            <a:pPr marL="0" indent="0">
              <a:buNone/>
            </a:pPr>
            <a:r>
              <a:rPr lang="en-US" dirty="0">
                <a:latin typeface="Cambria" panose="02040503050406030204" pitchFamily="18" charset="0"/>
                <a:ea typeface="Cambria" panose="02040503050406030204" pitchFamily="18" charset="0"/>
              </a:rPr>
              <a:t>Fair share scheduling</a:t>
            </a:r>
            <a:r>
              <a:rPr lang="ru-RU" dirty="0">
                <a:latin typeface="Cambria" panose="02040503050406030204" pitchFamily="18" charset="0"/>
                <a:ea typeface="Cambria" panose="02040503050406030204" pitchFamily="18" charset="0"/>
              </a:rPr>
              <a:t> – гарантированное планирование на уровне процессов</a:t>
            </a:r>
            <a:endParaRPr lang="en-US"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254439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Рассмотрим некоторые алгоритмы планирования</a:t>
            </a:r>
          </a:p>
          <a:p>
            <a:pPr marL="0" indent="0">
              <a:buNone/>
            </a:pPr>
            <a:r>
              <a:rPr lang="ru-RU" dirty="0">
                <a:latin typeface="Cambria" panose="02040503050406030204" pitchFamily="18" charset="0"/>
                <a:ea typeface="Cambria" panose="02040503050406030204" pitchFamily="18" charset="0"/>
              </a:rPr>
              <a:t>При объяснении планирования упоминалось что алгоритмы по реакции на таймер бывают приоритетные и неприоритетные. Стоит сделать ремарку что слово «приоритетные» в данном случае слегка отличается от того которое вы встретите далее и не стоит их путать</a:t>
            </a:r>
          </a:p>
          <a:p>
            <a:pPr marL="0" indent="0">
              <a:buNone/>
            </a:pPr>
            <a:r>
              <a:rPr lang="ru-RU" dirty="0">
                <a:latin typeface="Cambria" panose="02040503050406030204" pitchFamily="18" charset="0"/>
                <a:ea typeface="Cambria" panose="02040503050406030204" pitchFamily="18" charset="0"/>
              </a:rPr>
              <a:t>Как уже говорилось приоритетные и неприоритетные алгоритмы мы будем называть </a:t>
            </a:r>
            <a:r>
              <a:rPr lang="ru-RU" b="1" dirty="0">
                <a:latin typeface="Cambria" panose="02040503050406030204" pitchFamily="18" charset="0"/>
                <a:ea typeface="Cambria" panose="02040503050406030204" pitchFamily="18" charset="0"/>
              </a:rPr>
              <a:t>вытесняющими </a:t>
            </a:r>
            <a:r>
              <a:rPr lang="ru-RU" dirty="0">
                <a:latin typeface="Cambria" panose="02040503050406030204" pitchFamily="18" charset="0"/>
                <a:ea typeface="Cambria" panose="02040503050406030204" pitchFamily="18" charset="0"/>
              </a:rPr>
              <a:t>и </a:t>
            </a:r>
            <a:r>
              <a:rPr lang="ru-RU" b="1" dirty="0" err="1">
                <a:latin typeface="Cambria" panose="02040503050406030204" pitchFamily="18" charset="0"/>
                <a:ea typeface="Cambria" panose="02040503050406030204" pitchFamily="18" charset="0"/>
              </a:rPr>
              <a:t>невытесняющими</a:t>
            </a:r>
            <a:r>
              <a:rPr lang="ru-RU" b="1" dirty="0">
                <a:latin typeface="Cambria" panose="02040503050406030204" pitchFamily="18" charset="0"/>
                <a:ea typeface="Cambria" panose="02040503050406030204" pitchFamily="18" charset="0"/>
              </a:rPr>
              <a:t> (кооперативными)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1899459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b="1" dirty="0" err="1">
                <a:latin typeface="Cambria" panose="02040503050406030204" pitchFamily="18" charset="0"/>
                <a:ea typeface="Cambria" panose="02040503050406030204" pitchFamily="18" charset="0"/>
              </a:rPr>
              <a:t>Невытесняющие</a:t>
            </a:r>
            <a:r>
              <a:rPr lang="ru-RU" dirty="0">
                <a:latin typeface="Cambria" panose="02040503050406030204" pitchFamily="18" charset="0"/>
                <a:ea typeface="Cambria" panose="02040503050406030204" pitchFamily="18" charset="0"/>
              </a:rPr>
              <a:t>. В этом случае находящийся в состоянии выполнения процесс продолжает выполнение до тех пор, а) пока он не завершится или б) пока не окажется в заблокированном состоянии ожидания завершения операции ввода-вывода или запроса некоторого системного сервиса</a:t>
            </a:r>
          </a:p>
          <a:p>
            <a:pPr marL="0" indent="0">
              <a:buNone/>
            </a:pPr>
            <a:r>
              <a:rPr lang="ru-RU" b="1" dirty="0">
                <a:latin typeface="Cambria" panose="02040503050406030204" pitchFamily="18" charset="0"/>
                <a:ea typeface="Cambria" panose="02040503050406030204" pitchFamily="18" charset="0"/>
              </a:rPr>
              <a:t>Вытесняющие</a:t>
            </a:r>
            <a:r>
              <a:rPr lang="ru-RU" dirty="0">
                <a:latin typeface="Cambria" panose="02040503050406030204" pitchFamily="18" charset="0"/>
                <a:ea typeface="Cambria" panose="02040503050406030204" pitchFamily="18" charset="0"/>
              </a:rPr>
              <a:t>. Выполняющийся в настоящий момент процесс может быть прерван и переведен операционной системой в состояние готовности к выполнению</a:t>
            </a:r>
          </a:p>
          <a:p>
            <a:pPr marL="0" indent="0">
              <a:buNone/>
            </a:pPr>
            <a:r>
              <a:rPr lang="ru-RU" dirty="0">
                <a:latin typeface="Cambria" panose="02040503050406030204" pitchFamily="18" charset="0"/>
                <a:ea typeface="Cambria" panose="02040503050406030204" pitchFamily="18" charset="0"/>
              </a:rPr>
              <a:t>Решение о вытеснении может приниматься при запуске нового процесса по прерыванию, которое переводит заблокированный процесс в состояние готовности к выполнению, или периодически - на основе прерываний таймера</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12517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Наверное, наипростейшим из всех алгоритмов планирования будет неприоритетный алгоритм, следующий принципу «</a:t>
            </a:r>
            <a:r>
              <a:rPr lang="ru-RU" b="1" dirty="0">
                <a:latin typeface="Cambria" panose="02040503050406030204" pitchFamily="18" charset="0"/>
                <a:ea typeface="Cambria" panose="02040503050406030204" pitchFamily="18" charset="0"/>
              </a:rPr>
              <a:t>первым пришел – первым обслужен</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При использовании этого алгоритма центральный процессор выделяется процессам в порядке поступления их запросов. По сути, используется одна очередь процессов, находящихся в состоянии готовности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7997552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 </a:t>
                      </a:r>
                      <a:r>
                        <a:rPr lang="en-US" sz="4400" dirty="0">
                          <a:latin typeface="Cambria" panose="02040503050406030204" pitchFamily="18" charset="0"/>
                          <a:ea typeface="Cambria" panose="02040503050406030204" pitchFamily="18" charset="0"/>
                        </a:rPr>
                        <a:t>FCFS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394DD1C4-25B2-4304-92DD-3B66BD461A30}"/>
              </a:ext>
            </a:extLst>
          </p:cNvPr>
          <p:cNvPicPr>
            <a:picLocks noChangeAspect="1"/>
          </p:cNvPicPr>
          <p:nvPr/>
        </p:nvPicPr>
        <p:blipFill>
          <a:blip r:embed="rId2"/>
          <a:stretch>
            <a:fillRect/>
          </a:stretch>
        </p:blipFill>
        <p:spPr>
          <a:xfrm>
            <a:off x="2565183" y="4583296"/>
            <a:ext cx="7061634" cy="1735207"/>
          </a:xfrm>
          <a:prstGeom prst="rect">
            <a:avLst/>
          </a:prstGeom>
        </p:spPr>
      </p:pic>
    </p:spTree>
    <p:extLst>
      <p:ext uri="{BB962C8B-B14F-4D97-AF65-F5344CB8AC3E}">
        <p14:creationId xmlns:p14="http://schemas.microsoft.com/office/powerpoint/2010/main" val="1002007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Когда рано утром в систему извне попадает первое задание, оно тут же запускается на выполнение и получает возможность выполняться как угодно долго</a:t>
            </a:r>
          </a:p>
          <a:p>
            <a:pPr marL="0" indent="0">
              <a:buNone/>
            </a:pPr>
            <a:r>
              <a:rPr lang="ru-RU" dirty="0">
                <a:latin typeface="Cambria" panose="02040503050406030204" pitchFamily="18" charset="0"/>
                <a:ea typeface="Cambria" panose="02040503050406030204" pitchFamily="18" charset="0"/>
              </a:rPr>
              <a:t>Оно не прерывается по причине слишком продолжительного выполнения. Другие задания по мере поступления помещаются в конец очереди. При блокировке выполняемого процесса следующим запускается первый процесс, стоящий в очереди</a:t>
            </a:r>
          </a:p>
          <a:p>
            <a:pPr marL="0" indent="0">
              <a:buNone/>
            </a:pPr>
            <a:r>
              <a:rPr lang="ru-RU" dirty="0">
                <a:latin typeface="Cambria" panose="02040503050406030204" pitchFamily="18" charset="0"/>
                <a:ea typeface="Cambria" panose="02040503050406030204" pitchFamily="18" charset="0"/>
              </a:rPr>
              <a:t>Когда заблокированный процесс переходит в состояние готовности, он, подобно только что поступившему заданию, помещается в конец очереди, после всех ожидающих процессов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19988148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FCFS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890686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b="1" dirty="0">
                <a:latin typeface="Cambria" panose="02040503050406030204" pitchFamily="18" charset="0"/>
                <a:ea typeface="Cambria" panose="02040503050406030204" pitchFamily="18" charset="0"/>
              </a:rPr>
              <a:t>Преимущества алгоритма</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Простота реализации – легко внедрить и поддерживать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Понятность – принцип работы интуитивно понятен</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Справедливость – все процессы получают равные шансы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Предсказуемость – результат легко прогнозировать</a:t>
            </a:r>
          </a:p>
          <a:p>
            <a:pPr marL="0" indent="0">
              <a:buNone/>
            </a:pPr>
            <a:r>
              <a:rPr lang="ru-RU" b="1" dirty="0">
                <a:latin typeface="Cambria" panose="02040503050406030204" pitchFamily="18" charset="0"/>
                <a:ea typeface="Cambria" panose="02040503050406030204" pitchFamily="18" charset="0"/>
              </a:rPr>
              <a:t>Недостатки алгоритма</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Эффект конвоя – длинные процессы блокируют выполнение коротких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Отсутствие приоритетов – нельзя выделить важные задачи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Высокое среднее время ожидания при наличии длинных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Низкая эффективность в интерактивных системах</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04944531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FCFS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7003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4385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Многие однотипные вопросы, применяемые к планированию процессов, могут применяться и к планированию потоков, хотя существуют и некоторые различия</a:t>
            </a:r>
          </a:p>
          <a:p>
            <a:pPr marL="0" indent="0">
              <a:buNone/>
            </a:pPr>
            <a:r>
              <a:rPr lang="ru-RU" dirty="0">
                <a:latin typeface="Cambria" panose="02040503050406030204" pitchFamily="18" charset="0"/>
                <a:ea typeface="Cambria" panose="02040503050406030204" pitchFamily="18" charset="0"/>
              </a:rPr>
              <a:t>Когда ядро управляет потоками, планирование обычно касается каждого из потоков, практически не различая, какому именно процессу они принадлежат (или все же делая небольшие различия)</a:t>
            </a:r>
          </a:p>
          <a:p>
            <a:pPr marL="0" indent="0">
              <a:buNone/>
            </a:pPr>
            <a:r>
              <a:rPr lang="ru-RU" dirty="0">
                <a:latin typeface="Cambria" panose="02040503050406030204" pitchFamily="18" charset="0"/>
                <a:ea typeface="Cambria" panose="02040503050406030204" pitchFamily="18" charset="0"/>
              </a:rPr>
              <a:t>Во многом всё зависит от того, какие потоки поддерживаются системой – уровня ядра или уровня пользователя</a:t>
            </a:r>
          </a:p>
          <a:p>
            <a:pPr marL="0" indent="0">
              <a:buNone/>
            </a:pPr>
            <a:r>
              <a:rPr lang="ru-RU" dirty="0">
                <a:latin typeface="Cambria" panose="02040503050406030204" pitchFamily="18" charset="0"/>
                <a:ea typeface="Cambria" panose="02040503050406030204" pitchFamily="18" charset="0"/>
              </a:rPr>
              <a:t>Далее мы будем говорить о планировании процессов (но по сути под этим мы понимаем некоторое задание которое может быть представлено и как процесс, и как поток)</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49040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Теперь рассмотрим другой </a:t>
            </a:r>
            <a:r>
              <a:rPr lang="ru-RU" dirty="0" err="1">
                <a:latin typeface="Cambria" panose="02040503050406030204" pitchFamily="18" charset="0"/>
                <a:ea typeface="Cambria" panose="02040503050406030204" pitchFamily="18" charset="0"/>
              </a:rPr>
              <a:t>невытесняющий</a:t>
            </a:r>
            <a:r>
              <a:rPr lang="ru-RU" dirty="0">
                <a:latin typeface="Cambria" panose="02040503050406030204" pitchFamily="18" charset="0"/>
                <a:ea typeface="Cambria" panose="02040503050406030204" pitchFamily="18" charset="0"/>
              </a:rPr>
              <a:t> алгоритм для пакетных систем, в котором предполагается, что сроки выполнения заданий известны заранее</a:t>
            </a:r>
          </a:p>
          <a:p>
            <a:pPr marL="0" indent="0">
              <a:buNone/>
            </a:pPr>
            <a:r>
              <a:rPr lang="ru-RU" i="1" dirty="0">
                <a:latin typeface="Cambria" panose="02040503050406030204" pitchFamily="18" charset="0"/>
                <a:ea typeface="Cambria" panose="02040503050406030204" pitchFamily="18" charset="0"/>
              </a:rPr>
              <a:t>К примеру, в страховой компании люди могут довольно точно предсказать, сколько времени займет выполнение пакета из 1000 исковых заявлений, поскольку подобная работа выполняется ежедневно</a:t>
            </a:r>
          </a:p>
          <a:p>
            <a:pPr marL="0" indent="0">
              <a:buNone/>
            </a:pPr>
            <a:r>
              <a:rPr lang="ru-RU" dirty="0">
                <a:latin typeface="Cambria" panose="02040503050406030204" pitchFamily="18" charset="0"/>
                <a:ea typeface="Cambria" panose="02040503050406030204" pitchFamily="18" charset="0"/>
              </a:rPr>
              <a:t>Когда в ожидании запуска во входящей очереди находится несколько равнозначных по важности заданий, планировщик выбирает </a:t>
            </a:r>
            <a:r>
              <a:rPr lang="ru-RU" b="1" dirty="0">
                <a:latin typeface="Cambria" panose="02040503050406030204" pitchFamily="18" charset="0"/>
                <a:ea typeface="Cambria" panose="02040503050406030204" pitchFamily="18" charset="0"/>
              </a:rPr>
              <a:t>сначала самое короткое задание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0224095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SJN</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592944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11EC883-DE18-27D4-13CC-4138DE934CDB}"/>
              </a:ext>
            </a:extLst>
          </p:cNvPr>
          <p:cNvPicPr>
            <a:picLocks noGrp="1" noChangeAspect="1"/>
          </p:cNvPicPr>
          <p:nvPr>
            <p:ph idx="1"/>
          </p:nvPr>
        </p:nvPicPr>
        <p:blipFill>
          <a:blip r:embed="rId2"/>
          <a:stretch>
            <a:fillRect/>
          </a:stretch>
        </p:blipFill>
        <p:spPr>
          <a:xfrm>
            <a:off x="2507846" y="1714728"/>
            <a:ext cx="7176307" cy="1522247"/>
          </a:xfrm>
        </p:spPr>
      </p:pic>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13139171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SJN</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11" name="Picture 10">
            <a:extLst>
              <a:ext uri="{FF2B5EF4-FFF2-40B4-BE49-F238E27FC236}">
                <a16:creationId xmlns:a16="http://schemas.microsoft.com/office/drawing/2014/main" id="{95D548C0-1E39-CC86-8811-BDD16E58F7B3}"/>
              </a:ext>
            </a:extLst>
          </p:cNvPr>
          <p:cNvPicPr>
            <a:picLocks noChangeAspect="1"/>
          </p:cNvPicPr>
          <p:nvPr/>
        </p:nvPicPr>
        <p:blipFill>
          <a:blip r:embed="rId3"/>
          <a:stretch>
            <a:fillRect/>
          </a:stretch>
        </p:blipFill>
        <p:spPr>
          <a:xfrm>
            <a:off x="1442387" y="3621026"/>
            <a:ext cx="9307224" cy="2734057"/>
          </a:xfrm>
          <a:prstGeom prst="rect">
            <a:avLst/>
          </a:prstGeom>
        </p:spPr>
      </p:pic>
    </p:spTree>
    <p:extLst>
      <p:ext uri="{BB962C8B-B14F-4D97-AF65-F5344CB8AC3E}">
        <p14:creationId xmlns:p14="http://schemas.microsoft.com/office/powerpoint/2010/main" val="1086609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b="1" dirty="0">
                <a:latin typeface="Cambria" panose="02040503050406030204" pitchFamily="18" charset="0"/>
                <a:ea typeface="Cambria" panose="02040503050406030204" pitchFamily="18" charset="0"/>
              </a:rPr>
              <a:t>Преимущества: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Оптимизация производительности – минимизирует среднее время ожидания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Эффективность – хорошо работает с короткими задачами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Простота реализации – легко внедрить в систему</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Минимизация времени оборота процессов</a:t>
            </a:r>
          </a:p>
          <a:p>
            <a:pPr marL="0" indent="0">
              <a:buNone/>
            </a:pPr>
            <a:r>
              <a:rPr lang="ru-RU" b="1" dirty="0">
                <a:latin typeface="Cambria" panose="02040503050406030204" pitchFamily="18" charset="0"/>
                <a:ea typeface="Cambria" panose="02040503050406030204" pitchFamily="18" charset="0"/>
              </a:rPr>
              <a:t>Недостатки: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Проблема голода – длинные процессы могут не получить процессор</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Необходимость предсказания времени выполнения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Сложность оценки длительности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Риск блокировки системы короткими задачами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1631145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SJN</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553151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Теперь давайте рассмотрим некоторые алгоритмы, которые могут быть использованы в интерактивных системах</a:t>
            </a:r>
          </a:p>
          <a:p>
            <a:pPr marL="0" indent="0">
              <a:buNone/>
            </a:pPr>
            <a:r>
              <a:rPr lang="ru-RU" dirty="0">
                <a:latin typeface="Cambria" panose="02040503050406030204" pitchFamily="18" charset="0"/>
                <a:ea typeface="Cambria" panose="02040503050406030204" pitchFamily="18" charset="0"/>
              </a:rPr>
              <a:t>Такие алгоритмы зачастую являются вытесняющими, а также основаны на такой концепции как </a:t>
            </a:r>
            <a:r>
              <a:rPr lang="ru-RU" b="1" dirty="0">
                <a:latin typeface="Cambria" panose="02040503050406030204" pitchFamily="18" charset="0"/>
                <a:ea typeface="Cambria" panose="02040503050406030204" pitchFamily="18" charset="0"/>
              </a:rPr>
              <a:t>квантование</a:t>
            </a:r>
          </a:p>
          <a:p>
            <a:pPr marL="0" indent="0">
              <a:buNone/>
            </a:pPr>
            <a:r>
              <a:rPr lang="ru-RU" b="1" dirty="0">
                <a:latin typeface="Cambria" panose="02040503050406030204" pitchFamily="18" charset="0"/>
                <a:ea typeface="Cambria" panose="02040503050406030204" pitchFamily="18" charset="0"/>
              </a:rPr>
              <a:t>Квантование </a:t>
            </a:r>
            <a:r>
              <a:rPr lang="ru-RU" dirty="0">
                <a:latin typeface="Cambria" panose="02040503050406030204" pitchFamily="18" charset="0"/>
                <a:ea typeface="Cambria" panose="02040503050406030204" pitchFamily="18" charset="0"/>
              </a:rPr>
              <a:t>означает, что каждому потоку система выделяет определенный интервал времени (</a:t>
            </a:r>
            <a:r>
              <a:rPr lang="ru-RU" b="1" dirty="0">
                <a:latin typeface="Cambria" panose="02040503050406030204" pitchFamily="18" charset="0"/>
                <a:ea typeface="Cambria" panose="02040503050406030204" pitchFamily="18" charset="0"/>
              </a:rPr>
              <a:t>квант</a:t>
            </a:r>
            <a:r>
              <a:rPr lang="ru-RU" dirty="0">
                <a:latin typeface="Cambria" panose="02040503050406030204" pitchFamily="18" charset="0"/>
                <a:ea typeface="Cambria" panose="02040503050406030204" pitchFamily="18" charset="0"/>
              </a:rPr>
              <a:t>), в течение которого процессор потенциально может выполнять код этого потока. По завершении выделенного кванта планировщик принудительно переключает процессор на выполнение другого готового потока (если, конечно, такой есть), переводя старый активный поток в состояние готовности. Это гарантирует, что ни один поток не захватит ЦП на непозволительно большое время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36530406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906703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Для эффективной работы ОС большое значение имеет выбор величины кванта</a:t>
            </a:r>
          </a:p>
          <a:p>
            <a:pPr marL="0" indent="0">
              <a:buNone/>
            </a:pPr>
            <a:r>
              <a:rPr lang="ru-RU" dirty="0">
                <a:latin typeface="Cambria" panose="02040503050406030204" pitchFamily="18" charset="0"/>
                <a:ea typeface="Cambria" panose="02040503050406030204" pitchFamily="18" charset="0"/>
              </a:rPr>
              <a:t>Некоторые планировщики умеют изменять кванты в определенных пределах, увеличивая их для тех потоков, которые не используют до конца выделенное время, например, из-за частых обращений к операциям ввода/вывода </a:t>
            </a:r>
          </a:p>
          <a:p>
            <a:pPr marL="0" indent="0">
              <a:buNone/>
            </a:pPr>
            <a:r>
              <a:rPr lang="ru-RU" dirty="0">
                <a:latin typeface="Cambria" panose="02040503050406030204" pitchFamily="18" charset="0"/>
                <a:ea typeface="Cambria" panose="02040503050406030204" pitchFamily="18" charset="0"/>
              </a:rPr>
              <a:t>Типичный диапазон изменения кванта – от 10 до 50 миллисекунд</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733215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Одним из самых старых, простых, справедливых и наиболее часто используемых считается алгоритм </a:t>
            </a:r>
            <a:r>
              <a:rPr lang="ru-RU" b="1" dirty="0">
                <a:latin typeface="Cambria" panose="02040503050406030204" pitchFamily="18" charset="0"/>
                <a:ea typeface="Cambria" panose="02040503050406030204" pitchFamily="18" charset="0"/>
              </a:rPr>
              <a:t>циклического планирования</a:t>
            </a:r>
            <a:r>
              <a:rPr lang="ru-RU" dirty="0">
                <a:latin typeface="Cambria" panose="02040503050406030204" pitchFamily="18" charset="0"/>
                <a:ea typeface="Cambria" panose="02040503050406030204" pitchFamily="18" charset="0"/>
              </a:rPr>
              <a:t>. Каждому процессу назначается определенный интервал времени, называемый его </a:t>
            </a:r>
            <a:r>
              <a:rPr lang="ru-RU" b="1" dirty="0">
                <a:latin typeface="Cambria" panose="02040503050406030204" pitchFamily="18" charset="0"/>
                <a:ea typeface="Cambria" panose="02040503050406030204" pitchFamily="18" charset="0"/>
              </a:rPr>
              <a:t>квантом</a:t>
            </a:r>
            <a:r>
              <a:rPr lang="ru-RU" dirty="0">
                <a:latin typeface="Cambria" panose="02040503050406030204" pitchFamily="18" charset="0"/>
                <a:ea typeface="Cambria" panose="02040503050406030204" pitchFamily="18" charset="0"/>
              </a:rPr>
              <a:t>, в течение которого ему предоставляется возможность выполнения</a:t>
            </a:r>
          </a:p>
          <a:p>
            <a:pPr marL="0" indent="0">
              <a:buNone/>
            </a:pPr>
            <a:r>
              <a:rPr lang="ru-RU" dirty="0">
                <a:latin typeface="Cambria" panose="02040503050406030204" pitchFamily="18" charset="0"/>
                <a:ea typeface="Cambria" panose="02040503050406030204" pitchFamily="18" charset="0"/>
              </a:rPr>
              <a:t>Алгоритм циклического планирования не представляет сложности в реализации: от планировщика требуется всего лишь вести список процессов, готовых к выполнению</a:t>
            </a:r>
          </a:p>
          <a:p>
            <a:pPr marL="0" indent="0">
              <a:buNone/>
            </a:pPr>
            <a:r>
              <a:rPr lang="ru-RU" b="1" dirty="0">
                <a:latin typeface="Cambria" panose="02040503050406030204" pitchFamily="18" charset="0"/>
                <a:ea typeface="Cambria" panose="02040503050406030204" pitchFamily="18" charset="0"/>
              </a:rPr>
              <a:t>Когда</a:t>
            </a:r>
            <a:r>
              <a:rPr lang="ru-RU" dirty="0">
                <a:latin typeface="Cambria" panose="02040503050406030204" pitchFamily="18" charset="0"/>
                <a:ea typeface="Cambria" panose="02040503050406030204" pitchFamily="18" charset="0"/>
              </a:rPr>
              <a:t> процесс </a:t>
            </a:r>
            <a:r>
              <a:rPr lang="ru-RU" b="1" dirty="0">
                <a:latin typeface="Cambria" panose="02040503050406030204" pitchFamily="18" charset="0"/>
                <a:ea typeface="Cambria" panose="02040503050406030204" pitchFamily="18" charset="0"/>
              </a:rPr>
              <a:t>исчерпает</a:t>
            </a:r>
            <a:r>
              <a:rPr lang="ru-RU" dirty="0">
                <a:latin typeface="Cambria" panose="02040503050406030204" pitchFamily="18" charset="0"/>
                <a:ea typeface="Cambria" panose="02040503050406030204" pitchFamily="18" charset="0"/>
              </a:rPr>
              <a:t> свой квант времени, он помещается </a:t>
            </a:r>
            <a:r>
              <a:rPr lang="ru-RU" b="1" dirty="0">
                <a:latin typeface="Cambria" panose="02040503050406030204" pitchFamily="18" charset="0"/>
                <a:ea typeface="Cambria" panose="02040503050406030204" pitchFamily="18" charset="0"/>
              </a:rPr>
              <a:t>в конец </a:t>
            </a:r>
            <a:r>
              <a:rPr lang="ru-RU" dirty="0">
                <a:latin typeface="Cambria" panose="02040503050406030204" pitchFamily="18" charset="0"/>
                <a:ea typeface="Cambria" panose="02040503050406030204" pitchFamily="18" charset="0"/>
              </a:rPr>
              <a:t>списка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94215895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 </a:t>
                      </a:r>
                      <a:r>
                        <a:rPr lang="en-US" sz="4400" dirty="0">
                          <a:latin typeface="Cambria" panose="02040503050406030204" pitchFamily="18" charset="0"/>
                          <a:ea typeface="Cambria" panose="02040503050406030204" pitchFamily="18" charset="0"/>
                        </a:rPr>
                        <a:t>RR</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080997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0165626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RR</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9" name="Picture 8">
            <a:extLst>
              <a:ext uri="{FF2B5EF4-FFF2-40B4-BE49-F238E27FC236}">
                <a16:creationId xmlns:a16="http://schemas.microsoft.com/office/drawing/2014/main" id="{DA85105C-6775-9599-93B9-171395181086}"/>
              </a:ext>
            </a:extLst>
          </p:cNvPr>
          <p:cNvPicPr>
            <a:picLocks noChangeAspect="1"/>
          </p:cNvPicPr>
          <p:nvPr/>
        </p:nvPicPr>
        <p:blipFill>
          <a:blip r:embed="rId2"/>
          <a:stretch>
            <a:fillRect/>
          </a:stretch>
        </p:blipFill>
        <p:spPr>
          <a:xfrm>
            <a:off x="1736305" y="2430614"/>
            <a:ext cx="8719390" cy="2982633"/>
          </a:xfrm>
          <a:prstGeom prst="rect">
            <a:avLst/>
          </a:prstGeom>
        </p:spPr>
      </p:pic>
    </p:spTree>
    <p:extLst>
      <p:ext uri="{BB962C8B-B14F-4D97-AF65-F5344CB8AC3E}">
        <p14:creationId xmlns:p14="http://schemas.microsoft.com/office/powerpoint/2010/main" val="28557601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85000" lnSpcReduction="20000"/>
          </a:bodyPr>
          <a:lstStyle/>
          <a:p>
            <a:pPr marL="0" indent="0">
              <a:buNone/>
            </a:pPr>
            <a:r>
              <a:rPr lang="ru-RU" b="1" dirty="0">
                <a:latin typeface="Cambria" panose="02040503050406030204" pitchFamily="18" charset="0"/>
                <a:ea typeface="Cambria" panose="02040503050406030204" pitchFamily="18" charset="0"/>
              </a:rPr>
              <a:t>Преимущества: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Высокая отзывчивость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Справедливое распределение ресурсов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Простота реализации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Отсутствие голодания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Эффективное использование CPU</a:t>
            </a:r>
          </a:p>
          <a:p>
            <a:pPr marL="0" indent="0">
              <a:buNone/>
            </a:pPr>
            <a:r>
              <a:rPr lang="ru-RU" b="1" dirty="0">
                <a:latin typeface="Cambria" panose="02040503050406030204" pitchFamily="18" charset="0"/>
                <a:ea typeface="Cambria" panose="02040503050406030204" pitchFamily="18" charset="0"/>
              </a:rPr>
              <a:t>Недостатки: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Выбор кванта – критичный параметр</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Переключение контекста создает накладные расходы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учитывает приоритеты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 слишком малых квантах – снижение производительности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 больших квантах – ухудшение интерактивности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1627351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RR</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753250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В циклическом планировании явно прослеживается предположение о равнозначности всех процессов. Зачастую люди, обладающие многопользовательскими компьютерами и работающие на них, имеют на этот счет совершенно иное мнение</a:t>
            </a:r>
          </a:p>
          <a:p>
            <a:pPr marL="0" indent="0">
              <a:buNone/>
            </a:pPr>
            <a:r>
              <a:rPr lang="ru-RU" dirty="0">
                <a:latin typeface="Cambria" panose="02040503050406030204" pitchFamily="18" charset="0"/>
                <a:ea typeface="Cambria" panose="02040503050406030204" pitchFamily="18" charset="0"/>
              </a:rPr>
              <a:t>К примеру, в университете иерархия приоритетности должна нисходить от декана к факультетам, затем к профессорам, секретарям, техническим работникам, а уже потом к студентам</a:t>
            </a:r>
          </a:p>
          <a:p>
            <a:pPr marL="0" indent="0">
              <a:buNone/>
            </a:pPr>
            <a:r>
              <a:rPr lang="ru-RU" dirty="0">
                <a:latin typeface="Cambria" panose="02040503050406030204" pitchFamily="18" charset="0"/>
                <a:ea typeface="Cambria" panose="02040503050406030204" pitchFamily="18" charset="0"/>
              </a:rPr>
              <a:t>Необходимость учета внешних факторов приводит к </a:t>
            </a:r>
            <a:r>
              <a:rPr lang="ru-RU" b="1" dirty="0">
                <a:latin typeface="Cambria" panose="02040503050406030204" pitchFamily="18" charset="0"/>
                <a:ea typeface="Cambria" panose="02040503050406030204" pitchFamily="18" charset="0"/>
              </a:rPr>
              <a:t>приоритетному</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планированию</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Основная идея проста: каждому процессу присваивается значение приоритетности и запускается тот процесс, который находится в состоянии готовности и имеет наивысший </a:t>
            </a:r>
            <a:r>
              <a:rPr lang="ru-RU" b="1" dirty="0">
                <a:latin typeface="Cambria" panose="02040503050406030204" pitchFamily="18" charset="0"/>
                <a:ea typeface="Cambria" panose="02040503050406030204" pitchFamily="18" charset="0"/>
              </a:rPr>
              <a:t>приоритет</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59634760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21241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76617886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Content Placeholder 6">
            <a:extLst>
              <a:ext uri="{FF2B5EF4-FFF2-40B4-BE49-F238E27FC236}">
                <a16:creationId xmlns:a16="http://schemas.microsoft.com/office/drawing/2014/main" id="{8046EF7A-E9ED-8DAF-9FF9-E6C0C417FE02}"/>
              </a:ext>
            </a:extLst>
          </p:cNvPr>
          <p:cNvPicPr>
            <a:picLocks noGrp="1" noChangeAspect="1"/>
          </p:cNvPicPr>
          <p:nvPr>
            <p:ph idx="1"/>
          </p:nvPr>
        </p:nvPicPr>
        <p:blipFill>
          <a:blip r:embed="rId3"/>
          <a:stretch>
            <a:fillRect/>
          </a:stretch>
        </p:blipFill>
        <p:spPr>
          <a:xfrm>
            <a:off x="2278380" y="1441910"/>
            <a:ext cx="7635240" cy="5416090"/>
          </a:xfrm>
        </p:spPr>
      </p:pic>
    </p:spTree>
    <p:extLst>
      <p:ext uri="{BB962C8B-B14F-4D97-AF65-F5344CB8AC3E}">
        <p14:creationId xmlns:p14="http://schemas.microsoft.com/office/powerpoint/2010/main" val="2149113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Немного истории, о том как мы пришли к тому, что имеем:</a:t>
            </a:r>
          </a:p>
          <a:p>
            <a:pPr marL="0" indent="0">
              <a:buNone/>
            </a:pPr>
            <a:r>
              <a:rPr lang="ru-RU" dirty="0">
                <a:latin typeface="Cambria" panose="02040503050406030204" pitchFamily="18" charset="0"/>
                <a:ea typeface="Cambria" panose="02040503050406030204" pitchFamily="18" charset="0"/>
              </a:rPr>
              <a:t>В первых поколениях операционных систем алгоритм планирования был достаточно прост: требовалось всего лишь запустить следующее задание (всё просто, пакеты заданий шли последовательно друг за другом)</a:t>
            </a:r>
          </a:p>
          <a:p>
            <a:pPr marL="0" indent="0">
              <a:buNone/>
            </a:pPr>
            <a:r>
              <a:rPr lang="ru-RU" dirty="0">
                <a:latin typeface="Cambria" panose="02040503050406030204" pitchFamily="18" charset="0"/>
                <a:ea typeface="Cambria" panose="02040503050406030204" pitchFamily="18" charset="0"/>
              </a:rPr>
              <a:t>С появлением многозадачных систем алгоритм планирования усложнился, поскольку в этом случае обычно фигурировали сразу несколько пользователей, ожидавших обслуживания. Поскольку на таких машинах процессорное время является дефицитным ресурсом, хороший планировщик может существенно повлиять на ощущаемую производительность машины и удовлетворенность пользователя. Поэтому на изобретение искусного и эффективного алгоритма планирования было потрачено немало усилий</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119601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b="1" dirty="0">
                <a:latin typeface="Cambria" panose="02040503050406030204" pitchFamily="18" charset="0"/>
                <a:ea typeface="Cambria" panose="02040503050406030204" pitchFamily="18" charset="0"/>
              </a:rPr>
              <a:t>Приоритет</a:t>
            </a:r>
            <a:r>
              <a:rPr lang="ru-RU" dirty="0">
                <a:latin typeface="Cambria" panose="02040503050406030204" pitchFamily="18" charset="0"/>
                <a:ea typeface="Cambria" panose="02040503050406030204" pitchFamily="18" charset="0"/>
              </a:rPr>
              <a:t> – некоторое значение которое определяет важность процесса и влияет на частоту запуска потока и, возможно, на величину выделяемого кванта</a:t>
            </a:r>
          </a:p>
          <a:p>
            <a:pPr marL="0" indent="0">
              <a:buNone/>
            </a:pPr>
            <a:r>
              <a:rPr lang="ru-RU" dirty="0">
                <a:latin typeface="Cambria" panose="02040503050406030204" pitchFamily="18" charset="0"/>
                <a:ea typeface="Cambria" panose="02040503050406030204" pitchFamily="18" charset="0"/>
              </a:rPr>
              <a:t>Процессы могут иметь разную степень важности: системные – более высокую (иначе ОС не сможет решать свои задачи), прикладные – менее высокую</a:t>
            </a:r>
          </a:p>
          <a:p>
            <a:pPr marL="0" indent="0">
              <a:buNone/>
            </a:pPr>
            <a:r>
              <a:rPr lang="ru-RU" dirty="0">
                <a:latin typeface="Cambria" panose="02040503050406030204" pitchFamily="18" charset="0"/>
                <a:ea typeface="Cambria" panose="02040503050406030204" pitchFamily="18" charset="0"/>
              </a:rPr>
              <a:t>Многие ОС позволяют группировать потоки по их важности, выделяя три группы, или класса: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Потоки реального времени с максимально высоким уровнем приоритета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Системные потоки с меньшим уровнем приоритета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Прикладные потоки с самым низким приоритетом</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6920338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707542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Внутри каждой группы выделяется свой диапазон возможных значений приоритетов, причем эти диапазоны между собой не пересекаются, т.е. максимально возможный приоритет прикладного потока всегда будет строго меньше минимально возможного приоритета для системных потоков</a:t>
            </a:r>
          </a:p>
          <a:p>
            <a:pPr marL="0" indent="0">
              <a:buNone/>
            </a:pPr>
            <a:r>
              <a:rPr lang="ru-RU" dirty="0">
                <a:latin typeface="Cambria" panose="02040503050406030204" pitchFamily="18" charset="0"/>
                <a:ea typeface="Cambria" panose="02040503050406030204" pitchFamily="18" charset="0"/>
              </a:rPr>
              <a:t>Внутри каждой группы могут использоваться разные алгоритмы управления приоритетами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8439890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84689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Одна из основных проблем в такой чисто приоритетной схеме планирования состоит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 том, что процессы с низким приоритетом могут оказаться в состоянии </a:t>
            </a:r>
            <a:r>
              <a:rPr lang="ru-RU" b="1" dirty="0">
                <a:latin typeface="Cambria" panose="02040503050406030204" pitchFamily="18" charset="0"/>
                <a:ea typeface="Cambria" panose="02040503050406030204" pitchFamily="18" charset="0"/>
              </a:rPr>
              <a:t>голодания</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будет происходить при постоянном поступлении новых готовых к выполнению процессов с высоким приоритетом</a:t>
            </a:r>
          </a:p>
          <a:p>
            <a:pPr marL="0" indent="0">
              <a:buNone/>
            </a:pPr>
            <a:r>
              <a:rPr lang="ru-RU" dirty="0">
                <a:latin typeface="Cambria" panose="02040503050406030204" pitchFamily="18" charset="0"/>
                <a:ea typeface="Cambria" panose="02040503050406030204" pitchFamily="18" charset="0"/>
              </a:rPr>
              <a:t>Если такое поведение нежелательно, приоритет процесса может изменяться с его «возрастом» или историей выполнения</a:t>
            </a:r>
          </a:p>
          <a:p>
            <a:pPr marL="0" indent="0">
              <a:buNone/>
            </a:pPr>
            <a:r>
              <a:rPr lang="ru-RU" dirty="0">
                <a:latin typeface="Cambria" panose="02040503050406030204" pitchFamily="18" charset="0"/>
                <a:ea typeface="Cambria" panose="02040503050406030204" pitchFamily="18" charset="0"/>
              </a:rPr>
              <a:t>Соответственно приоритеты бывают – </a:t>
            </a:r>
            <a:r>
              <a:rPr lang="ru-RU" b="1" dirty="0">
                <a:latin typeface="Cambria" panose="02040503050406030204" pitchFamily="18" charset="0"/>
                <a:ea typeface="Cambria" panose="02040503050406030204" pitchFamily="18" charset="0"/>
              </a:rPr>
              <a:t>динамическими</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статическими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554043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175423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Если приоритет потока может меняться системой, то такие приоритеты называют </a:t>
            </a:r>
            <a:r>
              <a:rPr lang="ru-RU" b="1" dirty="0">
                <a:latin typeface="Cambria" panose="02040503050406030204" pitchFamily="18" charset="0"/>
                <a:ea typeface="Cambria" panose="02040503050406030204" pitchFamily="18" charset="0"/>
              </a:rPr>
              <a:t>динамическими</a:t>
            </a:r>
            <a:r>
              <a:rPr lang="ru-RU" dirty="0">
                <a:latin typeface="Cambria" panose="02040503050406030204" pitchFamily="18" charset="0"/>
                <a:ea typeface="Cambria" panose="02040503050406030204" pitchFamily="18" charset="0"/>
              </a:rPr>
              <a:t>, иначе – </a:t>
            </a:r>
            <a:r>
              <a:rPr lang="ru-RU" b="1" dirty="0">
                <a:latin typeface="Cambria" panose="02040503050406030204" pitchFamily="18" charset="0"/>
                <a:ea typeface="Cambria" panose="02040503050406030204" pitchFamily="18" charset="0"/>
              </a:rPr>
              <a:t>статическими</a:t>
            </a:r>
            <a:r>
              <a:rPr lang="ru-RU" dirty="0">
                <a:latin typeface="Cambria" panose="02040503050406030204" pitchFamily="18" charset="0"/>
                <a:ea typeface="Cambria" panose="02040503050406030204" pitchFamily="18" charset="0"/>
              </a:rPr>
              <a:t>. Конечно, реализация фиксированных приоритетов гораздо проще, тогда как динамические приоритеты позволяют реализовать более справедливое распределение процессорного времени. </a:t>
            </a:r>
          </a:p>
          <a:p>
            <a:pPr marL="0" indent="0">
              <a:buNone/>
            </a:pPr>
            <a:r>
              <a:rPr lang="ru-RU" dirty="0">
                <a:latin typeface="Cambria" panose="02040503050406030204" pitchFamily="18" charset="0"/>
                <a:ea typeface="Cambria" panose="02040503050406030204" pitchFamily="18" charset="0"/>
              </a:rPr>
              <a:t>Потоки, интенсивно использующие внешние устройства, очень часто блокируются до завершения выделенного кванта времени, т.е. не используют эти кванты полностью, и их приоритет следует </a:t>
            </a:r>
            <a:r>
              <a:rPr lang="ru-RU" b="1" dirty="0">
                <a:latin typeface="Cambria" panose="02040503050406030204" pitchFamily="18" charset="0"/>
                <a:ea typeface="Cambria" panose="02040503050406030204" pitchFamily="18" charset="0"/>
              </a:rPr>
              <a:t>повысить</a:t>
            </a:r>
            <a:r>
              <a:rPr lang="ru-RU" dirty="0">
                <a:latin typeface="Cambria" panose="02040503050406030204" pitchFamily="18" charset="0"/>
                <a:ea typeface="Cambria" panose="02040503050406030204" pitchFamily="18" charset="0"/>
              </a:rPr>
              <a:t> для быстрой активации, что обеспечивает большую загрузку относительно медленных внешних устройств</a:t>
            </a:r>
          </a:p>
          <a:p>
            <a:pPr marL="0" indent="0">
              <a:buNone/>
            </a:pPr>
            <a:r>
              <a:rPr lang="ru-RU" dirty="0">
                <a:latin typeface="Cambria" panose="02040503050406030204" pitchFamily="18" charset="0"/>
                <a:ea typeface="Cambria" panose="02040503050406030204" pitchFamily="18" charset="0"/>
              </a:rPr>
              <a:t>Если поток полностью расходует выделенный квант, система может после его приостановки </a:t>
            </a:r>
            <a:r>
              <a:rPr lang="ru-RU" b="1" dirty="0">
                <a:latin typeface="Cambria" panose="02040503050406030204" pitchFamily="18" charset="0"/>
                <a:ea typeface="Cambria" panose="02040503050406030204" pitchFamily="18" charset="0"/>
              </a:rPr>
              <a:t>уменьшить</a:t>
            </a:r>
            <a:r>
              <a:rPr lang="ru-RU" dirty="0">
                <a:latin typeface="Cambria" panose="02040503050406030204" pitchFamily="18" charset="0"/>
                <a:ea typeface="Cambria" panose="02040503050406030204" pitchFamily="18" charset="0"/>
              </a:rPr>
              <a:t> приоритет. Этим достигается более равномерная загрузка вычислительной системы в целом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54228351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338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7712524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2D05D750-F983-3BDB-6910-FC2E64145433}"/>
              </a:ext>
            </a:extLst>
          </p:cNvPr>
          <p:cNvPicPr>
            <a:picLocks noChangeAspect="1"/>
          </p:cNvPicPr>
          <p:nvPr/>
        </p:nvPicPr>
        <p:blipFill>
          <a:blip r:embed="rId2"/>
          <a:stretch>
            <a:fillRect/>
          </a:stretch>
        </p:blipFill>
        <p:spPr>
          <a:xfrm>
            <a:off x="2346755" y="1410593"/>
            <a:ext cx="7498489" cy="5447407"/>
          </a:xfrm>
          <a:prstGeom prst="rect">
            <a:avLst/>
          </a:prstGeom>
        </p:spPr>
      </p:pic>
    </p:spTree>
    <p:extLst>
      <p:ext uri="{BB962C8B-B14F-4D97-AF65-F5344CB8AC3E}">
        <p14:creationId xmlns:p14="http://schemas.microsoft.com/office/powerpoint/2010/main" val="2283648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Довольно интересной и часто используемой разновидностью приоритетов являются так называемые </a:t>
            </a:r>
            <a:r>
              <a:rPr lang="ru-RU" b="1" dirty="0">
                <a:latin typeface="Cambria" panose="02040503050406030204" pitchFamily="18" charset="0"/>
                <a:ea typeface="Cambria" panose="02040503050406030204" pitchFamily="18" charset="0"/>
              </a:rPr>
              <a:t>абсолютные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приоритеты</a:t>
            </a:r>
            <a:r>
              <a:rPr lang="ru-RU" dirty="0">
                <a:latin typeface="Cambria" panose="02040503050406030204" pitchFamily="18" charset="0"/>
                <a:ea typeface="Cambria" panose="02040503050406030204" pitchFamily="18" charset="0"/>
              </a:rPr>
              <a:t>: как только среди готовых процессов появляется поток, приоритет которого выше, чем приоритет текущего активного процесса, этот активный поток досрочно прерывается с передачей процессора более приоритетному процессу</a:t>
            </a:r>
          </a:p>
          <a:p>
            <a:pPr marL="0" indent="0">
              <a:buNone/>
            </a:pPr>
            <a:r>
              <a:rPr lang="ru-RU" dirty="0">
                <a:latin typeface="Cambria" panose="02040503050406030204" pitchFamily="18" charset="0"/>
                <a:ea typeface="Cambria" panose="02040503050406030204" pitchFamily="18" charset="0"/>
              </a:rPr>
              <a:t>Данный вид приоритетов показывает более высокую эффективность в системах реального времени</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2908937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PB</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260608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Говоря о приоритетах стоит сразу отметить как это устроено в операционных системах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и </a:t>
            </a:r>
            <a:r>
              <a:rPr lang="en-US" dirty="0">
                <a:latin typeface="Cambria" panose="02040503050406030204" pitchFamily="18" charset="0"/>
                <a:ea typeface="Cambria" panose="02040503050406030204" pitchFamily="18" charset="0"/>
              </a:rPr>
              <a:t>Linux</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Если говорить о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то стоит вспомнить что единицей планирования является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поток</a:t>
            </a:r>
          </a:p>
          <a:p>
            <a:pPr marL="0" indent="0">
              <a:buNone/>
            </a:pPr>
            <a:r>
              <a:rPr lang="ru-RU" dirty="0">
                <a:latin typeface="Cambria" panose="02040503050406030204" pitchFamily="18" charset="0"/>
                <a:ea typeface="Cambria" panose="02040503050406030204" pitchFamily="18" charset="0"/>
              </a:rPr>
              <a:t>Вместе с тем приоритет в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имеется не только у потоков, но и у процессов</a:t>
            </a:r>
          </a:p>
          <a:p>
            <a:pPr marL="0" indent="0">
              <a:buNone/>
            </a:pP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как мы помним система не различает понятия потока и процесса, поэтому приоритет не разделяется также как в </a:t>
            </a:r>
            <a:r>
              <a:rPr lang="en-US" dirty="0">
                <a:latin typeface="Cambria" panose="02040503050406030204" pitchFamily="18" charset="0"/>
                <a:ea typeface="Cambria" panose="02040503050406030204" pitchFamily="18" charset="0"/>
              </a:rPr>
              <a:t>Windows</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924266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Потоки планируются на основе их приоритета планирования</a:t>
            </a:r>
          </a:p>
          <a:p>
            <a:pPr marL="0" indent="0">
              <a:buNone/>
            </a:pPr>
            <a:r>
              <a:rPr lang="ru-RU" dirty="0">
                <a:latin typeface="Cambria" panose="02040503050406030204" pitchFamily="18" charset="0"/>
                <a:ea typeface="Cambria" panose="02040503050406030204" pitchFamily="18" charset="0"/>
              </a:rPr>
              <a:t>Каждому потоку назначается приоритет планирования. Уровни приоритета варьируются от нуля (самый низкий приоритет) до 31 (наивысший приоритет</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a:t>
            </a:r>
          </a:p>
          <a:p>
            <a:pPr marL="0" indent="0">
              <a:buNone/>
            </a:pPr>
            <a:r>
              <a:rPr lang="ru-RU" dirty="0">
                <a:latin typeface="Cambria" panose="02040503050406030204" pitchFamily="18" charset="0"/>
                <a:ea typeface="Cambria" panose="02040503050406030204" pitchFamily="18" charset="0"/>
              </a:rPr>
              <a:t>Только поток обнуления страниц памяти может иметь нулевой приоритет</a:t>
            </a:r>
          </a:p>
          <a:p>
            <a:pPr marL="0" indent="0">
              <a:buNone/>
            </a:pPr>
            <a:r>
              <a:rPr lang="ru-RU" i="1" dirty="0">
                <a:latin typeface="Cambria" panose="02040503050406030204" pitchFamily="18" charset="0"/>
                <a:ea typeface="Cambria" panose="02040503050406030204" pitchFamily="18" charset="0"/>
              </a:rPr>
              <a:t>Поток обнуления страниц </a:t>
            </a:r>
            <a:r>
              <a:rPr lang="en-US" i="1" dirty="0">
                <a:latin typeface="Cambria" panose="02040503050406030204" pitchFamily="18" charset="0"/>
                <a:ea typeface="Cambria" panose="02040503050406030204" pitchFamily="18" charset="0"/>
              </a:rPr>
              <a:t>–</a:t>
            </a:r>
            <a:r>
              <a:rPr lang="ru-RU" i="1" dirty="0">
                <a:latin typeface="Cambria" panose="02040503050406030204" pitchFamily="18" charset="0"/>
                <a:ea typeface="Cambria" panose="02040503050406030204" pitchFamily="18" charset="0"/>
              </a:rPr>
              <a:t> это системный поток, отвечающий за обнуление всех свободных страниц, если нет других потоков, которые должны выполняться</a:t>
            </a:r>
          </a:p>
          <a:p>
            <a:pPr marL="0" indent="0">
              <a:buNone/>
            </a:pPr>
            <a:r>
              <a:rPr lang="ru-RU" dirty="0">
                <a:latin typeface="Cambria" panose="02040503050406030204" pitchFamily="18" charset="0"/>
                <a:ea typeface="Cambria" panose="02040503050406030204" pitchFamily="18" charset="0"/>
              </a:rPr>
              <a:t>Система рассматривает все потоки с одинаковым приоритетом как равные</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22598588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640480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Система назначает кванты времени циклическим перебором всем потокам с наивысшим приоритетом. Если ни один из этих потоков не готов к запуску, система назначает кванты времени циклическим перебором всем потокам со следующим наивысшим приоритетом</a:t>
            </a:r>
          </a:p>
          <a:p>
            <a:pPr marL="0" indent="0">
              <a:buNone/>
            </a:pPr>
            <a:r>
              <a:rPr lang="ru-RU" dirty="0">
                <a:latin typeface="Cambria" panose="02040503050406030204" pitchFamily="18" charset="0"/>
                <a:ea typeface="Cambria" panose="02040503050406030204" pitchFamily="18" charset="0"/>
              </a:rPr>
              <a:t>Если поток с более высоким приоритетом становится доступным для выполнения, система перестает выполнять поток с более низким приоритетом (не позволяя ей завершить использование кванта времени) и назначает полный квант времени потоку с более высоким приоритетом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01219157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80998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Приоритет каждого потока определяется следующими критериями: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Класс приоритета процесса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Уровень приоритета потока в классе приоритета процесса</a:t>
            </a:r>
          </a:p>
          <a:p>
            <a:pPr marL="0" indent="0">
              <a:buNone/>
            </a:pPr>
            <a:r>
              <a:rPr lang="ru-RU" dirty="0">
                <a:latin typeface="Cambria" panose="02040503050406030204" pitchFamily="18" charset="0"/>
                <a:ea typeface="Cambria" panose="02040503050406030204" pitchFamily="18" charset="0"/>
              </a:rPr>
              <a:t>Класс и уровень приоритета объединяются для формирования </a:t>
            </a:r>
            <a:r>
              <a:rPr lang="ru-RU" b="1" dirty="0">
                <a:latin typeface="Cambria" panose="02040503050406030204" pitchFamily="18" charset="0"/>
                <a:ea typeface="Cambria" panose="02040503050406030204" pitchFamily="18" charset="0"/>
              </a:rPr>
              <a:t>базового приоритета потока</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Именно базовый приоритет потока может принимать значения от 1 до 31</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1023479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6532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Немного истории, о том как мы пришли к тому, что имеем:</a:t>
            </a:r>
          </a:p>
          <a:p>
            <a:pPr marL="0" indent="0">
              <a:buNone/>
            </a:pPr>
            <a:r>
              <a:rPr lang="ru-RU" dirty="0">
                <a:latin typeface="Cambria" panose="02040503050406030204" pitchFamily="18" charset="0"/>
                <a:ea typeface="Cambria" panose="02040503050406030204" pitchFamily="18" charset="0"/>
              </a:rPr>
              <a:t>С появлением персональных компьютеров ситуация изменилась в двух направлениях. Во-первых, основная часть времени отводилась лишь одному активному процессу – тому, в котором работал пользователь в данный момент времени. Во-вторых, с годами компьютеры стали работать настолько быстрее, что центральный процессор практически перестал быть дефицитным ресурсом. Поэтому на простых персональных компьютерах планирование не играет особой роли </a:t>
            </a:r>
          </a:p>
          <a:p>
            <a:pPr marL="0" indent="0">
              <a:buNone/>
            </a:pPr>
            <a:r>
              <a:rPr lang="ru-RU" dirty="0">
                <a:latin typeface="Cambria" panose="02040503050406030204" pitchFamily="18" charset="0"/>
                <a:ea typeface="Cambria" panose="02040503050406030204" pitchFamily="18" charset="0"/>
              </a:rPr>
              <a:t>Но в серверах за процессорное время соревнуются уже несколько процессов, поэтому планирование снова приобретает значение. Еще одно важное направление – мобильные устройства, в которых планировщики стараются еще и оптимизировать потребление электроэнергии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9657334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Каждый процесс принадлежит к одному из следующих классов приоритетов:</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IDLE_PRIORITY_CLASS</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BELOW_NORMAL_PRIORITY_CLASS</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NORMAL_PRIORITY_CLASS</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ABOVE_NORMAL_PRIORITY_CLASS</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HIGH_PRIORITY_CLASS</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REALTIME_PRIORITY_CLASS</a:t>
            </a:r>
          </a:p>
          <a:p>
            <a:pPr marL="0" indent="0">
              <a:buNone/>
            </a:pPr>
            <a:r>
              <a:rPr lang="ru-RU" dirty="0">
                <a:latin typeface="Cambria" panose="02040503050406030204" pitchFamily="18" charset="0"/>
                <a:ea typeface="Cambria" panose="02040503050406030204" pitchFamily="18" charset="0"/>
              </a:rPr>
              <a:t>По умолчанию класс приоритета процесса – </a:t>
            </a:r>
            <a:r>
              <a:rPr lang="en-US" dirty="0">
                <a:latin typeface="Cambria" panose="02040503050406030204" pitchFamily="18" charset="0"/>
                <a:ea typeface="Cambria" panose="02040503050406030204" pitchFamily="18" charset="0"/>
              </a:rPr>
              <a:t>NORMAL_PRIORITY_CLASS</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3231524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284130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Используйте </a:t>
            </a:r>
            <a:r>
              <a:rPr lang="ru-RU"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CreateProcess</a:t>
            </a:r>
            <a:r>
              <a:rPr lang="ru-RU" dirty="0">
                <a:latin typeface="Cambria" panose="02040503050406030204" pitchFamily="18" charset="0"/>
                <a:ea typeface="Cambria" panose="02040503050406030204" pitchFamily="18" charset="0"/>
              </a:rPr>
              <a:t>, чтобы указать класс приоритета дочернего процесса при его создании. Если вызывающий процесс IDLE_PRIORITY_CLASS или BELOW_NORMAL_PRIORITY_CLASS, новый процесс наследует этот класс</a:t>
            </a:r>
          </a:p>
          <a:p>
            <a:pPr marL="0" indent="0">
              <a:buNone/>
            </a:pPr>
            <a:r>
              <a:rPr lang="ru-RU" dirty="0">
                <a:latin typeface="Cambria" panose="02040503050406030204" pitchFamily="18" charset="0"/>
                <a:ea typeface="Cambria" panose="02040503050406030204" pitchFamily="18" charset="0"/>
              </a:rPr>
              <a:t>Используйте функцию </a:t>
            </a:r>
            <a:r>
              <a:rPr lang="ru-RU"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GetPriorityClass</a:t>
            </a:r>
            <a:r>
              <a:rPr lang="ru-RU" dirty="0">
                <a:latin typeface="Cambria" panose="02040503050406030204" pitchFamily="18" charset="0"/>
                <a:ea typeface="Cambria" panose="02040503050406030204" pitchFamily="18" charset="0"/>
              </a:rPr>
              <a:t> для определения текущего класса приоритета процесса и функцию </a:t>
            </a:r>
            <a:r>
              <a:rPr lang="ru-RU"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SetPriorityClass</a:t>
            </a:r>
            <a:r>
              <a:rPr lang="ru-RU" dirty="0">
                <a:latin typeface="Cambria" panose="02040503050406030204" pitchFamily="18" charset="0"/>
                <a:ea typeface="Cambria" panose="02040503050406030204" pitchFamily="18" charset="0"/>
              </a:rPr>
              <a:t>, чтобы изменить класс приоритета процесса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9355052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34248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Ниже приведены уровни приоритета в каждом классе приоритета:</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THREAD_PRIORITY_IDLE</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THREAD_PRIORITY_LOWEST</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THREAD_PRIORITY_BELOW_NORMAL</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THREAD_PRIORITY_NORMAL</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THREAD_PRIORITY_ABOVE_NORMAL</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THREAD_PRIORITY_HIGHEST</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THREAD_PRIORITY_TIME_CRITICAL</a:t>
            </a:r>
          </a:p>
          <a:p>
            <a:pPr marL="0" indent="0">
              <a:buNone/>
            </a:pPr>
            <a:r>
              <a:rPr lang="ru-RU" dirty="0">
                <a:latin typeface="Cambria" panose="02040503050406030204" pitchFamily="18" charset="0"/>
                <a:ea typeface="Cambria" panose="02040503050406030204" pitchFamily="18" charset="0"/>
              </a:rPr>
              <a:t>Все потоки создаются с помощью </a:t>
            </a:r>
            <a:r>
              <a:rPr lang="en-US" dirty="0">
                <a:latin typeface="Cambria" panose="02040503050406030204" pitchFamily="18" charset="0"/>
                <a:ea typeface="Cambria" panose="02040503050406030204" pitchFamily="18" charset="0"/>
              </a:rPr>
              <a:t>THREAD_PRIORITY_NORMAL. </a:t>
            </a:r>
            <a:r>
              <a:rPr lang="ru-RU" dirty="0">
                <a:latin typeface="Cambria" panose="02040503050406030204" pitchFamily="18" charset="0"/>
                <a:ea typeface="Cambria" panose="02040503050406030204" pitchFamily="18" charset="0"/>
              </a:rPr>
              <a:t>Это означает, что приоритет потока совпадает с классом приоритета процесса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609945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отличие от процессов приоритет потока не может быть задан при создании потока</a:t>
            </a:r>
          </a:p>
          <a:p>
            <a:pPr marL="0" indent="0">
              <a:buNone/>
            </a:pPr>
            <a:r>
              <a:rPr lang="ru-RU" dirty="0">
                <a:latin typeface="Cambria" panose="02040503050406030204" pitchFamily="18" charset="0"/>
                <a:ea typeface="Cambria" panose="02040503050406030204" pitchFamily="18" charset="0"/>
              </a:rPr>
              <a:t>Используйте функцию </a:t>
            </a:r>
            <a:r>
              <a:rPr lang="ru-RU"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Get</a:t>
            </a:r>
            <a:r>
              <a:rPr lang="en-US"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Thread</a:t>
            </a:r>
            <a:r>
              <a:rPr lang="ru-RU"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Priority</a:t>
            </a:r>
            <a:r>
              <a:rPr lang="en-US"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для определения текущего приоритета потока и функцию </a:t>
            </a:r>
            <a:r>
              <a:rPr lang="ru-RU"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Set</a:t>
            </a:r>
            <a:r>
              <a:rPr lang="en-US" b="1"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Thread</a:t>
            </a:r>
            <a:r>
              <a:rPr lang="ru-RU"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Priority</a:t>
            </a:r>
            <a:r>
              <a:rPr lang="ru-RU" dirty="0">
                <a:latin typeface="Cambria" panose="02040503050406030204" pitchFamily="18" charset="0"/>
                <a:ea typeface="Cambria" panose="02040503050406030204" pitchFamily="18" charset="0"/>
              </a:rPr>
              <a:t>, чтобы изменить приоритет потока</a:t>
            </a:r>
          </a:p>
          <a:p>
            <a:pPr marL="0" indent="0">
              <a:buNone/>
            </a:pPr>
            <a:r>
              <a:rPr lang="ru-RU" dirty="0">
                <a:latin typeface="Cambria" panose="02040503050406030204" pitchFamily="18" charset="0"/>
                <a:ea typeface="Cambria" panose="02040503050406030204" pitchFamily="18" charset="0"/>
              </a:rPr>
              <a:t>Типичная стратегия заключается в использовании THREAD_PRIORITY_ABOVE_NORMAL или THREAD_PRIORITY_HIGHEST для потока ввода процесса, чтобы обеспечить реагирование приложения на запросы пользователя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660507204"/>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595449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Фоновые потоки, особенно те, которые интенсивно используют процессор, можно задать для THREAD_PRIORITY_BELOW_NORMAL или THREAD_PRIORITY_LOWEST, чтобы обеспечить их вытеснять при необходимости</a:t>
            </a:r>
          </a:p>
          <a:p>
            <a:pPr marL="0" indent="0">
              <a:buNone/>
            </a:pPr>
            <a:r>
              <a:rPr lang="ru-RU" dirty="0">
                <a:latin typeface="Cambria" panose="02040503050406030204" pitchFamily="18" charset="0"/>
                <a:ea typeface="Cambria" panose="02040503050406030204" pitchFamily="18" charset="0"/>
              </a:rPr>
              <a:t>Однако если у вас есть поток, ожидающий другого потока с более низким приоритетом для выполнения какой-то задачи, обязательно заблокируйте выполнение ожидающего потока с высоким приоритетом. Для этого используйте функцию ожидания, критический раздел или функцию </a:t>
            </a:r>
            <a:r>
              <a:rPr lang="ru-RU"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Sleep</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SleepEx</a:t>
            </a:r>
            <a:r>
              <a:rPr lang="ru-RU" dirty="0">
                <a:latin typeface="Cambria" panose="02040503050406030204" pitchFamily="18" charset="0"/>
                <a:ea typeface="Cambria" panose="02040503050406030204" pitchFamily="18" charset="0"/>
              </a:rPr>
              <a:t> или </a:t>
            </a:r>
            <a:r>
              <a:rPr lang="ru-RU"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SwitchToThread</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2856436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9865655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2795A3-79D0-F6EE-C02B-5A86DB048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933" y="1713948"/>
            <a:ext cx="9110133" cy="4632622"/>
          </a:xfrm>
        </p:spPr>
      </p:pic>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3484811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863522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85000" lnSpcReduction="20000"/>
          </a:bodyPr>
          <a:lstStyle/>
          <a:p>
            <a:pPr marL="0" indent="0">
              <a:buNone/>
            </a:pPr>
            <a:r>
              <a:rPr lang="ru-RU" dirty="0">
                <a:latin typeface="Cambria" panose="02040503050406030204" pitchFamily="18" charset="0"/>
                <a:ea typeface="Cambria" panose="02040503050406030204" pitchFamily="18" charset="0"/>
              </a:rPr>
              <a:t>Как уже говорилось для более эффективной работы приоритетного планирования стоит использовать динамические приоритеты, поэтому в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приоритеты потоков могут динамически меняться</a:t>
            </a:r>
          </a:p>
          <a:p>
            <a:pPr marL="0" indent="0">
              <a:buNone/>
            </a:pPr>
            <a:r>
              <a:rPr lang="ru-RU" dirty="0">
                <a:latin typeface="Cambria" panose="02040503050406030204" pitchFamily="18" charset="0"/>
                <a:ea typeface="Cambria" panose="02040503050406030204" pitchFamily="18" charset="0"/>
              </a:rPr>
              <a:t>Каждый поток имеет динамический приоритет. Это приоритет, который использует планировщик, чтобы определить, какой поток следует выполнить</a:t>
            </a:r>
          </a:p>
          <a:p>
            <a:pPr marL="0" indent="0">
              <a:buNone/>
            </a:pPr>
            <a:r>
              <a:rPr lang="ru-RU" dirty="0">
                <a:latin typeface="Cambria" panose="02040503050406030204" pitchFamily="18" charset="0"/>
                <a:ea typeface="Cambria" panose="02040503050406030204" pitchFamily="18" charset="0"/>
              </a:rPr>
              <a:t>Изначально динамический приоритет потока совпадает с базовым приоритетом</a:t>
            </a:r>
          </a:p>
          <a:p>
            <a:pPr marL="0" indent="0">
              <a:buNone/>
            </a:pPr>
            <a:r>
              <a:rPr lang="ru-RU" dirty="0">
                <a:latin typeface="Cambria" panose="02040503050406030204" pitchFamily="18" charset="0"/>
                <a:ea typeface="Cambria" panose="02040503050406030204" pitchFamily="18" charset="0"/>
              </a:rPr>
              <a:t>Система может повысить и понизить динамический приоритет, чтобы гарантировать, что она реагирует и что потоки не голодают в течение времени процессора</a:t>
            </a:r>
          </a:p>
          <a:p>
            <a:pPr marL="0" indent="0">
              <a:buNone/>
            </a:pPr>
            <a:r>
              <a:rPr lang="ru-RU" dirty="0">
                <a:latin typeface="Cambria" panose="02040503050406030204" pitchFamily="18" charset="0"/>
                <a:ea typeface="Cambria" panose="02040503050406030204" pitchFamily="18" charset="0"/>
              </a:rPr>
              <a:t>Система не повышает приоритет потоков с базовым уровнем приоритета от 16 до 31</a:t>
            </a:r>
          </a:p>
          <a:p>
            <a:pPr marL="0" indent="0">
              <a:buNone/>
            </a:pPr>
            <a:r>
              <a:rPr lang="ru-RU" dirty="0">
                <a:latin typeface="Cambria" panose="02040503050406030204" pitchFamily="18" charset="0"/>
                <a:ea typeface="Cambria" panose="02040503050406030204" pitchFamily="18" charset="0"/>
              </a:rPr>
              <a:t>Динамические повышения приоритета получают только потоки с базовым приоритетом от 0 до 15</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6849618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98980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Система повышает динамический приоритет потока для повышения его отклика следующим образом: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 переносе процесса, использующего NORMAL_PRIORITY_CLASS, на передний план планировщик увеличивает класс приоритета процесса, связанного с окном переднего плана, чтобы он был больше или равен классу приоритета любых фоновых процессов. Класс приоритета возвращается к исходному параметру, когда процесс больше не находится на переднем плане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Когда окно получает входные данные, такие как сообщения таймера, сообщения мыши или ввод с клавиатуры, планировщик повышает приоритет потока, которому принадлежит окно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 выполнении условий ожидания для заблокированного потока планировщик повышает приоритет потока. Например, когда завершается операция ожидания, связанная с диском или вводом-выводом с клавиатуры, поток получает повышение приоритета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90376965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57567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Функцию повышения приоритета можно отключить, вызвав функцию </a:t>
            </a:r>
            <a:r>
              <a:rPr lang="ru-RU"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SetProcessPriorityBoost</a:t>
            </a:r>
            <a:r>
              <a:rPr lang="ru-RU" dirty="0">
                <a:latin typeface="Cambria" panose="02040503050406030204" pitchFamily="18" charset="0"/>
                <a:ea typeface="Cambria" panose="02040503050406030204" pitchFamily="18" charset="0"/>
              </a:rPr>
              <a:t> или </a:t>
            </a:r>
            <a:r>
              <a:rPr lang="ru-RU"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SetThreadPriorityBoost</a:t>
            </a:r>
            <a:endParaRPr lang="ru-RU"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Чтобы определить, отключена ли эта функция, вызовите функцию </a:t>
            </a:r>
            <a:r>
              <a:rPr lang="ru-RU"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GetProcessPriorityBoost</a:t>
            </a:r>
            <a:r>
              <a:rPr lang="ru-RU" dirty="0">
                <a:latin typeface="Cambria" panose="02040503050406030204" pitchFamily="18" charset="0"/>
                <a:ea typeface="Cambria" panose="02040503050406030204" pitchFamily="18" charset="0"/>
              </a:rPr>
              <a:t> или </a:t>
            </a:r>
            <a:r>
              <a:rPr lang="ru-RU" b="1" dirty="0" err="1">
                <a:latin typeface="Cambria" panose="02040503050406030204" pitchFamily="18" charset="0"/>
                <a:ea typeface="Cambria" panose="02040503050406030204" pitchFamily="18" charset="0"/>
                <a:hlinkClick r:id="rId5">
                  <a:extLst>
                    <a:ext uri="{A12FA001-AC4F-418D-AE19-62706E023703}">
                      <ahyp:hlinkClr xmlns:ahyp="http://schemas.microsoft.com/office/drawing/2018/hyperlinkcolor" val="tx"/>
                    </a:ext>
                  </a:extLst>
                </a:hlinkClick>
              </a:rPr>
              <a:t>GetThreadPriorityBoost</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После повышения динамического приоритета потока планировщик уменьшает этот приоритет на один уровень каждый раз, когда поток завершает квант времени, пока поток не вернется к базовому приоритету</a:t>
            </a:r>
          </a:p>
          <a:p>
            <a:pPr marL="0" indent="0">
              <a:buNone/>
            </a:pPr>
            <a:r>
              <a:rPr lang="ru-RU" dirty="0">
                <a:latin typeface="Cambria" panose="02040503050406030204" pitchFamily="18" charset="0"/>
                <a:ea typeface="Cambria" panose="02040503050406030204" pitchFamily="18" charset="0"/>
              </a:rPr>
              <a:t>Динамический приоритет потока никогда не меньше базового приоритета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9379130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689226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Приоритет процесса в </a:t>
            </a:r>
            <a:r>
              <a:rPr lang="en-US" dirty="0">
                <a:latin typeface="Cambria" panose="02040503050406030204" pitchFamily="18" charset="0"/>
                <a:ea typeface="Cambria" panose="02040503050406030204" pitchFamily="18" charset="0"/>
              </a:rPr>
              <a:t>L</a:t>
            </a:r>
            <a:r>
              <a:rPr lang="ru-RU" dirty="0" err="1">
                <a:latin typeface="Cambria" panose="02040503050406030204" pitchFamily="18" charset="0"/>
                <a:ea typeface="Cambria" panose="02040503050406030204" pitchFamily="18" charset="0"/>
              </a:rPr>
              <a:t>inux</a:t>
            </a:r>
            <a:r>
              <a:rPr lang="ru-RU" dirty="0">
                <a:latin typeface="Cambria" panose="02040503050406030204" pitchFamily="18" charset="0"/>
                <a:ea typeface="Cambria" panose="02040503050406030204" pitchFamily="18" charset="0"/>
              </a:rPr>
              <a:t> означает, насколько больше процессорного времени будет отдано этому процессу по сравнению с другими</a:t>
            </a:r>
          </a:p>
          <a:p>
            <a:pPr marL="0" indent="0">
              <a:buNone/>
            </a:pPr>
            <a:r>
              <a:rPr lang="ru-RU" dirty="0">
                <a:latin typeface="Cambria" panose="02040503050406030204" pitchFamily="18" charset="0"/>
                <a:ea typeface="Cambria" panose="02040503050406030204" pitchFamily="18" charset="0"/>
              </a:rPr>
              <a:t>Существует два вида приоритетов, связанных с каждым процессом: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Значение «любезности» (</a:t>
            </a:r>
            <a:r>
              <a:rPr lang="en-US" dirty="0">
                <a:latin typeface="Cambria" panose="02040503050406030204" pitchFamily="18" charset="0"/>
                <a:ea typeface="Cambria" panose="02040503050406030204" pitchFamily="18" charset="0"/>
              </a:rPr>
              <a:t>nice)</a:t>
            </a:r>
            <a:r>
              <a:rPr lang="ru-RU" dirty="0">
                <a:latin typeface="Cambria" panose="02040503050406030204" pitchFamily="18" charset="0"/>
                <a:ea typeface="Cambria" panose="02040503050406030204" pitchFamily="18" charset="0"/>
              </a:rPr>
              <a:t>, которое варьируется от -20 (самый высокий приоритет) до 19 (самый низкий приоритет)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Приоритет реального времени, варьирующийся от </a:t>
            </a:r>
            <a:r>
              <a:rPr lang="en-US">
                <a:latin typeface="Cambria" panose="02040503050406030204" pitchFamily="18" charset="0"/>
                <a:ea typeface="Cambria" panose="02040503050406030204" pitchFamily="18" charset="0"/>
              </a:rPr>
              <a:t>0</a:t>
            </a:r>
            <a:r>
              <a:rPr lang="ru-RU">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до 99</a:t>
            </a:r>
          </a:p>
          <a:p>
            <a:pPr marL="0" indent="0">
              <a:buNone/>
            </a:pPr>
            <a:r>
              <a:rPr lang="ru-RU" dirty="0">
                <a:latin typeface="Cambria" panose="02040503050406030204" pitchFamily="18" charset="0"/>
                <a:ea typeface="Cambria" panose="02040503050406030204" pitchFamily="18" charset="0"/>
              </a:rPr>
              <a:t>Когда мы хотим установить приоритет процесса, мы изменяем значение «любезности» процесса. Причем, уменьшать приоритет можно с правами обычного пользователя, но чтобы его увеличить, нужны права суперпользователя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1288359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Linux</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84298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Планировщик наряду с выбором «правильного» процесса должен заботиться также об эффективной загрузке центрального процессора, поскольку переключение процессов является весьма дорогостоящим занятием</a:t>
            </a:r>
          </a:p>
          <a:p>
            <a:pPr marL="0" indent="0">
              <a:buNone/>
            </a:pPr>
            <a:r>
              <a:rPr lang="ru-RU" dirty="0">
                <a:latin typeface="Cambria" panose="02040503050406030204" pitchFamily="18" charset="0"/>
                <a:ea typeface="Cambria" panose="02040503050406030204" pitchFamily="18" charset="0"/>
              </a:rPr>
              <a:t>Сначала должно произойти переключение из пользовательского режима в режим ядра, затем сохранено состояние текущего процесса, включая сохранение его регистров в таблице процессов для их последующей повторной загрузки</a:t>
            </a:r>
          </a:p>
          <a:p>
            <a:pPr marL="0" indent="0">
              <a:buNone/>
            </a:pPr>
            <a:r>
              <a:rPr lang="ru-RU" dirty="0">
                <a:latin typeface="Cambria" panose="02040503050406030204" pitchFamily="18" charset="0"/>
                <a:ea typeface="Cambria" panose="02040503050406030204" pitchFamily="18" charset="0"/>
              </a:rPr>
              <a:t>На некоторых системах должна быть сохранена также карта памяти (например, признаки обращения к страницам памяти)</a:t>
            </a:r>
          </a:p>
          <a:p>
            <a:pPr marL="0" indent="0">
              <a:buNone/>
            </a:pPr>
            <a:r>
              <a:rPr lang="ru-RU" dirty="0">
                <a:latin typeface="Cambria" panose="02040503050406030204" pitchFamily="18" charset="0"/>
                <a:ea typeface="Cambria" panose="02040503050406030204" pitchFamily="18" charset="0"/>
              </a:rPr>
              <a:t>После этого запускается алгоритм планирования для выбора следующего процесса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9278661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 помощью команды </a:t>
            </a:r>
            <a:r>
              <a:rPr lang="ru-RU"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nice</a:t>
            </a:r>
            <a:r>
              <a:rPr lang="ru-RU" dirty="0">
                <a:latin typeface="Cambria" panose="02040503050406030204" pitchFamily="18" charset="0"/>
                <a:ea typeface="Cambria" panose="02040503050406030204" pitchFamily="18" charset="0"/>
              </a:rPr>
              <a:t> вы можете указать приоритет для запускаемого процесса:</a:t>
            </a:r>
          </a:p>
          <a:p>
            <a:pPr marL="0" indent="0">
              <a:buNone/>
            </a:pPr>
            <a:r>
              <a:rPr lang="ru-RU" i="1" dirty="0" err="1">
                <a:latin typeface="Cambria" panose="02040503050406030204" pitchFamily="18" charset="0"/>
                <a:ea typeface="Cambria" panose="02040503050406030204" pitchFamily="18" charset="0"/>
              </a:rPr>
              <a:t>nice</a:t>
            </a:r>
            <a:r>
              <a:rPr lang="ru-RU" i="1" dirty="0">
                <a:latin typeface="Cambria" panose="02040503050406030204" pitchFamily="18" charset="0"/>
                <a:ea typeface="Cambria" panose="02040503050406030204" pitchFamily="18" charset="0"/>
              </a:rPr>
              <a:t> -n 10 </a:t>
            </a:r>
            <a:r>
              <a:rPr lang="ru-RU" i="1" dirty="0" err="1">
                <a:latin typeface="Cambria" panose="02040503050406030204" pitchFamily="18" charset="0"/>
                <a:ea typeface="Cambria" panose="02040503050406030204" pitchFamily="18" charset="0"/>
              </a:rPr>
              <a:t>apt-get</a:t>
            </a:r>
            <a:r>
              <a:rPr lang="ru-RU" i="1" dirty="0">
                <a:latin typeface="Cambria" panose="02040503050406030204" pitchFamily="18" charset="0"/>
                <a:ea typeface="Cambria" panose="02040503050406030204" pitchFamily="18" charset="0"/>
              </a:rPr>
              <a:t> </a:t>
            </a:r>
            <a:r>
              <a:rPr lang="ru-RU" i="1" dirty="0" err="1">
                <a:latin typeface="Cambria" panose="02040503050406030204" pitchFamily="18" charset="0"/>
                <a:ea typeface="Cambria" panose="02040503050406030204" pitchFamily="18" charset="0"/>
              </a:rPr>
              <a:t>upgrade</a:t>
            </a:r>
            <a:endParaRPr lang="ru-RU" i="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С помощью команды </a:t>
            </a:r>
            <a:r>
              <a:rPr lang="ru-RU"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renice</a:t>
            </a:r>
            <a:r>
              <a:rPr lang="ru-RU" dirty="0">
                <a:latin typeface="Cambria" panose="02040503050406030204" pitchFamily="18" charset="0"/>
                <a:ea typeface="Cambria" panose="02040503050406030204" pitchFamily="18" charset="0"/>
              </a:rPr>
              <a:t> изменить приоритет для уже существующего по его </a:t>
            </a:r>
            <a:r>
              <a:rPr lang="ru-RU" dirty="0" err="1">
                <a:latin typeface="Cambria" panose="02040503050406030204" pitchFamily="18" charset="0"/>
                <a:ea typeface="Cambria" panose="02040503050406030204" pitchFamily="18" charset="0"/>
              </a:rPr>
              <a:t>pid</a:t>
            </a:r>
            <a:r>
              <a:rPr lang="ru-RU" dirty="0">
                <a:latin typeface="Cambria" panose="02040503050406030204" pitchFamily="18" charset="0"/>
                <a:ea typeface="Cambria" panose="02040503050406030204" pitchFamily="18" charset="0"/>
              </a:rPr>
              <a:t> (-p) или по его имени (-u):</a:t>
            </a:r>
          </a:p>
          <a:p>
            <a:pPr marL="0" indent="0">
              <a:buNone/>
            </a:pPr>
            <a:r>
              <a:rPr lang="ru-RU" i="1" dirty="0" err="1">
                <a:latin typeface="Cambria" panose="02040503050406030204" pitchFamily="18" charset="0"/>
                <a:ea typeface="Cambria" panose="02040503050406030204" pitchFamily="18" charset="0"/>
              </a:rPr>
              <a:t>renice</a:t>
            </a:r>
            <a:r>
              <a:rPr lang="ru-RU" i="1" dirty="0">
                <a:latin typeface="Cambria" panose="02040503050406030204" pitchFamily="18" charset="0"/>
                <a:ea typeface="Cambria" panose="02040503050406030204" pitchFamily="18" charset="0"/>
              </a:rPr>
              <a:t> -n 10 -p 1224</a:t>
            </a:r>
          </a:p>
          <a:p>
            <a:pPr marL="0" indent="0">
              <a:buNone/>
            </a:pPr>
            <a:r>
              <a:rPr lang="ru-RU" dirty="0">
                <a:latin typeface="Cambria" panose="02040503050406030204" pitchFamily="18" charset="0"/>
                <a:ea typeface="Cambria" panose="02040503050406030204" pitchFamily="18" charset="0"/>
              </a:rPr>
              <a:t>Узнать значение любезности можно через ту же утилиту </a:t>
            </a:r>
            <a:r>
              <a:rPr lang="en-US" dirty="0" err="1">
                <a:latin typeface="Cambria" panose="02040503050406030204" pitchFamily="18" charset="0"/>
                <a:ea typeface="Cambria" panose="02040503050406030204" pitchFamily="18" charset="0"/>
              </a:rPr>
              <a:t>ps</a:t>
            </a:r>
            <a:r>
              <a:rPr lang="ru-RU" dirty="0">
                <a:latin typeface="Cambria" panose="02040503050406030204" pitchFamily="18" charset="0"/>
                <a:ea typeface="Cambria" panose="02040503050406030204" pitchFamily="18" charset="0"/>
              </a:rPr>
              <a:t>:</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734309403"/>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Linux</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5B3A070A-1160-A3C7-AA65-D76305F3721E}"/>
              </a:ext>
            </a:extLst>
          </p:cNvPr>
          <p:cNvPicPr>
            <a:picLocks noChangeAspect="1"/>
          </p:cNvPicPr>
          <p:nvPr/>
        </p:nvPicPr>
        <p:blipFill>
          <a:blip r:embed="rId4"/>
          <a:srcRect t="15934" b="22726"/>
          <a:stretch/>
        </p:blipFill>
        <p:spPr>
          <a:xfrm>
            <a:off x="2284146" y="5056632"/>
            <a:ext cx="7582557" cy="1042416"/>
          </a:xfrm>
          <a:prstGeom prst="rect">
            <a:avLst/>
          </a:prstGeom>
        </p:spPr>
      </p:pic>
    </p:spTree>
    <p:extLst>
      <p:ext uri="{BB962C8B-B14F-4D97-AF65-F5344CB8AC3E}">
        <p14:creationId xmlns:p14="http://schemas.microsoft.com/office/powerpoint/2010/main" val="19794820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Приоритет </a:t>
            </a:r>
            <a:r>
              <a:rPr lang="ru-RU" dirty="0" err="1">
                <a:latin typeface="Cambria" panose="02040503050406030204" pitchFamily="18" charset="0"/>
                <a:ea typeface="Cambria" panose="02040503050406030204" pitchFamily="18" charset="0"/>
              </a:rPr>
              <a:t>nice</a:t>
            </a:r>
            <a:r>
              <a:rPr lang="ru-RU" dirty="0">
                <a:latin typeface="Cambria" panose="02040503050406030204" pitchFamily="18" charset="0"/>
                <a:ea typeface="Cambria" panose="02040503050406030204" pitchFamily="18" charset="0"/>
              </a:rPr>
              <a:t> и приоритет планировщика процессов ядра ОС – разные числа </a:t>
            </a:r>
          </a:p>
          <a:p>
            <a:pPr marL="0" indent="0">
              <a:buNone/>
            </a:pPr>
            <a:r>
              <a:rPr lang="ru-RU" b="1" dirty="0">
                <a:latin typeface="Cambria" panose="02040503050406030204" pitchFamily="18" charset="0"/>
                <a:ea typeface="Cambria" panose="02040503050406030204" pitchFamily="18" charset="0"/>
              </a:rPr>
              <a:t>Число </a:t>
            </a:r>
            <a:r>
              <a:rPr lang="ru-RU" b="1" dirty="0" err="1">
                <a:latin typeface="Cambria" panose="02040503050406030204" pitchFamily="18" charset="0"/>
                <a:ea typeface="Cambria" panose="02040503050406030204" pitchFamily="18" charset="0"/>
              </a:rPr>
              <a:t>nice</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приоритет, который пользователь хотел бы назначить процессу </a:t>
            </a:r>
          </a:p>
          <a:p>
            <a:pPr marL="0" indent="0">
              <a:buNone/>
            </a:pPr>
            <a:r>
              <a:rPr lang="ru-RU" b="1" dirty="0">
                <a:latin typeface="Cambria" panose="02040503050406030204" pitchFamily="18" charset="0"/>
                <a:ea typeface="Cambria" panose="02040503050406030204" pitchFamily="18" charset="0"/>
              </a:rPr>
              <a:t>Приоритет планировщика </a:t>
            </a:r>
            <a:r>
              <a:rPr lang="ru-RU" dirty="0">
                <a:latin typeface="Cambria" panose="02040503050406030204" pitchFamily="18" charset="0"/>
                <a:ea typeface="Cambria" panose="02040503050406030204" pitchFamily="18" charset="0"/>
              </a:rPr>
              <a:t>– действительный приоритет, назначенный процессу планировщиком</a:t>
            </a:r>
          </a:p>
          <a:p>
            <a:pPr marL="0" indent="0">
              <a:buNone/>
            </a:pPr>
            <a:r>
              <a:rPr lang="ru-RU" dirty="0">
                <a:latin typeface="Cambria" panose="02040503050406030204" pitchFamily="18" charset="0"/>
                <a:ea typeface="Cambria" panose="02040503050406030204" pitchFamily="18" charset="0"/>
              </a:rPr>
              <a:t>Планировщик может стремиться назначить процессу приоритет, близкий к </a:t>
            </a:r>
            <a:r>
              <a:rPr lang="ru-RU" dirty="0" err="1">
                <a:latin typeface="Cambria" panose="02040503050406030204" pitchFamily="18" charset="0"/>
                <a:ea typeface="Cambria" panose="02040503050406030204" pitchFamily="18" charset="0"/>
              </a:rPr>
              <a:t>nice</a:t>
            </a:r>
            <a:r>
              <a:rPr lang="ru-RU" dirty="0">
                <a:latin typeface="Cambria" panose="02040503050406030204" pitchFamily="18" charset="0"/>
                <a:ea typeface="Cambria" panose="02040503050406030204" pitchFamily="18" charset="0"/>
              </a:rPr>
              <a:t>, но это не всегда возможно, так как в системе может выполняться множество процессов с разными приоритетами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8604923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Linux</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9853285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Приоритет </a:t>
            </a:r>
            <a:r>
              <a:rPr lang="ru-RU" dirty="0" err="1">
                <a:latin typeface="Cambria" panose="02040503050406030204" pitchFamily="18" charset="0"/>
                <a:ea typeface="Cambria" panose="02040503050406030204" pitchFamily="18" charset="0"/>
              </a:rPr>
              <a:t>nice</a:t>
            </a:r>
            <a:r>
              <a:rPr lang="ru-RU" dirty="0">
                <a:latin typeface="Cambria" panose="02040503050406030204" pitchFamily="18" charset="0"/>
                <a:ea typeface="Cambria" panose="02040503050406030204" pitchFamily="18" charset="0"/>
              </a:rPr>
              <a:t> является атрибутом процесса и, как и другие атрибуты, наследуется дочерними процессами. В выводе утилит </a:t>
            </a:r>
            <a:r>
              <a:rPr lang="ru-RU" dirty="0" err="1">
                <a:latin typeface="Cambria" panose="02040503050406030204" pitchFamily="18" charset="0"/>
                <a:ea typeface="Cambria" panose="02040503050406030204" pitchFamily="18" charset="0"/>
              </a:rPr>
              <a:t>top</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ps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htop</a:t>
            </a:r>
            <a:r>
              <a:rPr lang="ru-RU" dirty="0">
                <a:latin typeface="Cambria" panose="02040503050406030204" pitchFamily="18" charset="0"/>
                <a:ea typeface="Cambria" panose="02040503050406030204" pitchFamily="18" charset="0"/>
              </a:rPr>
              <a:t> и др. приоритет </a:t>
            </a:r>
            <a:r>
              <a:rPr lang="ru-RU" dirty="0" err="1">
                <a:latin typeface="Cambria" panose="02040503050406030204" pitchFamily="18" charset="0"/>
                <a:ea typeface="Cambria" panose="02040503050406030204" pitchFamily="18" charset="0"/>
              </a:rPr>
              <a:t>nice</a:t>
            </a:r>
            <a:r>
              <a:rPr lang="ru-RU" dirty="0">
                <a:latin typeface="Cambria" panose="02040503050406030204" pitchFamily="18" charset="0"/>
                <a:ea typeface="Cambria" panose="02040503050406030204" pitchFamily="18" charset="0"/>
              </a:rPr>
              <a:t> называется «NI» –  сокращение от «</a:t>
            </a:r>
            <a:r>
              <a:rPr lang="ru-RU" dirty="0" err="1">
                <a:latin typeface="Cambria" panose="02040503050406030204" pitchFamily="18" charset="0"/>
                <a:ea typeface="Cambria" panose="02040503050406030204" pitchFamily="18" charset="0"/>
              </a:rPr>
              <a:t>nice</a:t>
            </a:r>
            <a:r>
              <a:rPr lang="ru-RU" dirty="0">
                <a:latin typeface="Cambria" panose="02040503050406030204" pitchFamily="18" charset="0"/>
                <a:ea typeface="Cambria" panose="02040503050406030204" pitchFamily="18" charset="0"/>
              </a:rPr>
              <a:t>», а приоритет планировщика – «PRI» – сокращение от «</a:t>
            </a:r>
            <a:r>
              <a:rPr lang="ru-RU" dirty="0" err="1">
                <a:latin typeface="Cambria" panose="02040503050406030204" pitchFamily="18" charset="0"/>
                <a:ea typeface="Cambria" panose="02040503050406030204" pitchFamily="18" charset="0"/>
              </a:rPr>
              <a:t>priority</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Обычно, NI = PRI - 20, но это верно не всегда. По умолчанию NI=0, соответственно PRI=20</a:t>
            </a:r>
          </a:p>
          <a:p>
            <a:pPr marL="0" indent="0">
              <a:buNone/>
            </a:pPr>
            <a:r>
              <a:rPr lang="ru-RU" dirty="0">
                <a:latin typeface="Cambria" panose="02040503050406030204" pitchFamily="18" charset="0"/>
                <a:ea typeface="Cambria" panose="02040503050406030204" pitchFamily="18" charset="0"/>
              </a:rPr>
              <a:t>Планировщик процессов ядра ОС Linux поддерживает приоритеты от 0 (реальное время) до 139 включительно</a:t>
            </a:r>
          </a:p>
          <a:p>
            <a:pPr marL="0" indent="0">
              <a:buNone/>
            </a:pPr>
            <a:r>
              <a:rPr lang="ru-RU" dirty="0">
                <a:latin typeface="Cambria" panose="02040503050406030204" pitchFamily="18" charset="0"/>
                <a:ea typeface="Cambria" panose="02040503050406030204" pitchFamily="18" charset="0"/>
              </a:rPr>
              <a:t>Приоритеты -20…+19 утилиты или команды </a:t>
            </a:r>
            <a:r>
              <a:rPr lang="ru-RU" dirty="0" err="1">
                <a:latin typeface="Cambria" panose="02040503050406030204" pitchFamily="18" charset="0"/>
                <a:ea typeface="Cambria" panose="02040503050406030204" pitchFamily="18" charset="0"/>
              </a:rPr>
              <a:t>nice</a:t>
            </a:r>
            <a:r>
              <a:rPr lang="ru-RU" dirty="0">
                <a:latin typeface="Cambria" panose="02040503050406030204" pitchFamily="18" charset="0"/>
                <a:ea typeface="Cambria" panose="02040503050406030204" pitchFamily="18" charset="0"/>
              </a:rPr>
              <a:t> соответствуют приоритетам 100…139 планировщика процессов</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133085190"/>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Linux</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5" name="Picture 4">
            <a:extLst>
              <a:ext uri="{FF2B5EF4-FFF2-40B4-BE49-F238E27FC236}">
                <a16:creationId xmlns:a16="http://schemas.microsoft.com/office/drawing/2014/main" id="{A8558139-40DF-6A9C-7BCB-A03236484AF6}"/>
              </a:ext>
            </a:extLst>
          </p:cNvPr>
          <p:cNvPicPr>
            <a:picLocks noChangeAspect="1"/>
          </p:cNvPicPr>
          <p:nvPr/>
        </p:nvPicPr>
        <p:blipFill>
          <a:blip r:embed="rId2">
            <a:extLst>
              <a:ext uri="{28A0092B-C50C-407E-A947-70E740481C1C}">
                <a14:useLocalDpi xmlns:a14="http://schemas.microsoft.com/office/drawing/2010/main" val="0"/>
              </a:ext>
            </a:extLst>
          </a:blip>
          <a:srcRect b="5668"/>
          <a:stretch/>
        </p:blipFill>
        <p:spPr>
          <a:xfrm>
            <a:off x="6413633" y="5810712"/>
            <a:ext cx="5778367" cy="1047288"/>
          </a:xfrm>
          <a:prstGeom prst="rect">
            <a:avLst/>
          </a:prstGeom>
        </p:spPr>
      </p:pic>
    </p:spTree>
    <p:extLst>
      <p:ext uri="{BB962C8B-B14F-4D97-AF65-F5344CB8AC3E}">
        <p14:creationId xmlns:p14="http://schemas.microsoft.com/office/powerpoint/2010/main" val="27186051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Стандарт </a:t>
            </a:r>
            <a:r>
              <a:rPr lang="en-US" dirty="0">
                <a:latin typeface="Cambria" panose="02040503050406030204" pitchFamily="18" charset="0"/>
                <a:ea typeface="Cambria" panose="02040503050406030204" pitchFamily="18" charset="0"/>
              </a:rPr>
              <a:t>POSIX </a:t>
            </a:r>
            <a:r>
              <a:rPr lang="ru-RU" dirty="0">
                <a:latin typeface="Cambria" panose="02040503050406030204" pitchFamily="18" charset="0"/>
                <a:ea typeface="Cambria" panose="02040503050406030204" pitchFamily="18" charset="0"/>
              </a:rPr>
              <a:t>также определяет следующие функции:</a:t>
            </a:r>
          </a:p>
          <a:p>
            <a:pPr>
              <a:buFont typeface="Wingdings" panose="05000000000000000000" pitchFamily="2" charset="2"/>
              <a:buChar char="Ø"/>
            </a:pPr>
            <a:r>
              <a:rPr lang="en-US"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nice</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b="1" dirty="0">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renice</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setpriority</a:t>
            </a:r>
            <a:endParaRPr lang="en-US"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getpriority</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Хотя функции </a:t>
            </a:r>
            <a:r>
              <a:rPr lang="en-US" dirty="0">
                <a:latin typeface="Cambria" panose="02040503050406030204" pitchFamily="18" charset="0"/>
                <a:ea typeface="Cambria" panose="02040503050406030204" pitchFamily="18" charset="0"/>
              </a:rPr>
              <a:t>nice </a:t>
            </a:r>
            <a:r>
              <a:rPr lang="ru-RU" dirty="0">
                <a:latin typeface="Cambria" panose="02040503050406030204" pitchFamily="18" charset="0"/>
                <a:ea typeface="Cambria" panose="02040503050406030204" pitchFamily="18" charset="0"/>
              </a:rPr>
              <a:t>и </a:t>
            </a:r>
            <a:r>
              <a:rPr lang="en-US" dirty="0" err="1">
                <a:latin typeface="Cambria" panose="02040503050406030204" pitchFamily="18" charset="0"/>
                <a:ea typeface="Cambria" panose="02040503050406030204" pitchFamily="18" charset="0"/>
              </a:rPr>
              <a:t>setpriority</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явно отличаются в названии и можно было бы подумать что они работают с разными приоритетами, но нет – разница данных функций по сути лишь в том, чей приоритет они могут менять</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95041649"/>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Linux</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667216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Ещё одним важным моментом планирования потоков/процессов в современных системах является многопроцессорность таковых</a:t>
            </a:r>
          </a:p>
          <a:p>
            <a:pPr marL="0" indent="0">
              <a:buNone/>
            </a:pPr>
            <a:r>
              <a:rPr lang="ru-RU" dirty="0">
                <a:latin typeface="Cambria" panose="02040503050406030204" pitchFamily="18" charset="0"/>
                <a:ea typeface="Cambria" panose="02040503050406030204" pitchFamily="18" charset="0"/>
              </a:rPr>
              <a:t>В однопроцессорной системе планирование ведется в одном измерении. Здесь нужно многократно отвечать лишь на один вопрос: какой поток должен быть запущен следующим? </a:t>
            </a:r>
          </a:p>
          <a:p>
            <a:pPr marL="0" indent="0">
              <a:buNone/>
            </a:pPr>
            <a:r>
              <a:rPr lang="ru-RU" dirty="0">
                <a:latin typeface="Cambria" panose="02040503050406030204" pitchFamily="18" charset="0"/>
                <a:ea typeface="Cambria" panose="02040503050406030204" pitchFamily="18" charset="0"/>
              </a:rPr>
              <a:t>В мультипроцессорных системах планирование ведется в </a:t>
            </a:r>
            <a:r>
              <a:rPr lang="ru-RU" b="1" dirty="0">
                <a:latin typeface="Cambria" panose="02040503050406030204" pitchFamily="18" charset="0"/>
                <a:ea typeface="Cambria" panose="02040503050406030204" pitchFamily="18" charset="0"/>
              </a:rPr>
              <a:t>двух</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измерениях</a:t>
            </a:r>
            <a:r>
              <a:rPr lang="ru-RU" dirty="0">
                <a:latin typeface="Cambria" panose="02040503050406030204" pitchFamily="18" charset="0"/>
                <a:ea typeface="Cambria" panose="02040503050406030204" pitchFamily="18" charset="0"/>
              </a:rPr>
              <a:t>. Планировщик должен решить, </a:t>
            </a:r>
            <a:r>
              <a:rPr lang="ru-RU" b="1" dirty="0">
                <a:latin typeface="Cambria" panose="02040503050406030204" pitchFamily="18" charset="0"/>
                <a:ea typeface="Cambria" panose="02040503050406030204" pitchFamily="18" charset="0"/>
              </a:rPr>
              <a:t>какой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поток</a:t>
            </a:r>
            <a:r>
              <a:rPr lang="ru-RU" dirty="0">
                <a:latin typeface="Cambria" panose="02040503050406030204" pitchFamily="18" charset="0"/>
                <a:ea typeface="Cambria" panose="02040503050406030204" pitchFamily="18" charset="0"/>
              </a:rPr>
              <a:t> запускать и на </a:t>
            </a:r>
            <a:r>
              <a:rPr lang="ru-RU" b="1" dirty="0">
                <a:latin typeface="Cambria" panose="02040503050406030204" pitchFamily="18" charset="0"/>
                <a:ea typeface="Cambria" panose="02040503050406030204" pitchFamily="18" charset="0"/>
              </a:rPr>
              <a:t>каком</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центральном</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процессоре</a:t>
            </a:r>
            <a:r>
              <a:rPr lang="ru-RU" dirty="0">
                <a:latin typeface="Cambria" panose="02040503050406030204" pitchFamily="18" charset="0"/>
                <a:ea typeface="Cambria" panose="02040503050406030204" pitchFamily="18" charset="0"/>
              </a:rPr>
              <a:t> следует это сделать. Это дополнительное измерение существенно усложняет планирование на мультипроцессорах</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821125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Другим усложняющим фактором является то, что в некоторых системах все потоки не связаны друг с другом в силу принадлежности к разным процессам и не могут ничего сделать друг с другом</a:t>
            </a:r>
          </a:p>
          <a:p>
            <a:pPr marL="0" indent="0">
              <a:buNone/>
            </a:pPr>
            <a:r>
              <a:rPr lang="ru-RU" dirty="0">
                <a:latin typeface="Cambria" panose="02040503050406030204" pitchFamily="18" charset="0"/>
                <a:ea typeface="Cambria" panose="02040503050406030204" pitchFamily="18" charset="0"/>
              </a:rPr>
              <a:t>В других системах они сведены в группы, где все они принадлежат одному и тому же приложению и работают вместе</a:t>
            </a:r>
          </a:p>
          <a:p>
            <a:pPr marL="0" indent="0">
              <a:buNone/>
            </a:pPr>
            <a:r>
              <a:rPr lang="ru-RU" dirty="0">
                <a:latin typeface="Cambria" panose="02040503050406030204" pitchFamily="18" charset="0"/>
                <a:ea typeface="Cambria" panose="02040503050406030204" pitchFamily="18" charset="0"/>
              </a:rPr>
              <a:t>Остановимся лишь на первом варианте, он является более простым случаем планирования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1944795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Простейший алгоритм планирования для работы с независимыми потоками заключается в поддержке для готовых к работе потоков единой структуры данных для всей системы, возможно, в виде простого списка, но, скорее всего, в виде набора списков для потоков с разными приоритетами</a:t>
            </a:r>
          </a:p>
          <a:p>
            <a:pPr marL="0" indent="0">
              <a:buNone/>
            </a:pPr>
            <a:r>
              <a:rPr lang="ru-RU" dirty="0">
                <a:latin typeface="Cambria" panose="02040503050406030204" pitchFamily="18" charset="0"/>
                <a:ea typeface="Cambria" panose="02040503050406030204" pitchFamily="18" charset="0"/>
              </a:rPr>
              <a:t>Наличие единой структуры данных, используемой всеми центральными процессорами, позволяет этим процессорам работать в режиме разделения времени, во многом напоминающем такой режим на однопроцессорной системе</a:t>
            </a:r>
          </a:p>
          <a:p>
            <a:pPr marL="0" indent="0">
              <a:buNone/>
            </a:pPr>
            <a:r>
              <a:rPr lang="ru-RU" dirty="0">
                <a:latin typeface="Cambria" panose="02040503050406030204" pitchFamily="18" charset="0"/>
                <a:ea typeface="Cambria" panose="02040503050406030204" pitchFamily="18" charset="0"/>
              </a:rPr>
              <a:t>За счет этого также обеспечивается автоматическая сбалансированность нагрузки благодаря исключению случаев, когда один центральный процессор простаивает, в то время как другие перегружены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700270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3D103633-6150-1148-598F-0DB88EBF45D5}"/>
              </a:ext>
            </a:extLst>
          </p:cNvPr>
          <p:cNvPicPr>
            <a:picLocks noChangeAspect="1"/>
          </p:cNvPicPr>
          <p:nvPr/>
        </p:nvPicPr>
        <p:blipFill>
          <a:blip r:embed="rId2"/>
          <a:stretch>
            <a:fillRect/>
          </a:stretch>
        </p:blipFill>
        <p:spPr>
          <a:xfrm>
            <a:off x="1354074" y="1470534"/>
            <a:ext cx="9483852" cy="5022340"/>
          </a:xfrm>
          <a:prstGeom prst="rect">
            <a:avLst/>
          </a:prstGeom>
        </p:spPr>
      </p:pic>
    </p:spTree>
    <p:extLst>
      <p:ext uri="{BB962C8B-B14F-4D97-AF65-F5344CB8AC3E}">
        <p14:creationId xmlns:p14="http://schemas.microsoft.com/office/powerpoint/2010/main" val="183832678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У этого подхода имеется два недостатка: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Потенциальная конкуренция за доступ к структуре данных, используемой при планировании по мере роста количества центральных процессоров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Обычные издержки при переключении контекста, когда поток блокируется в ожидании завершения операций ввода-вывода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830729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Еще один вопрос, играющий роль при планировании, связан с тем фактом, что пока все центральные процессоры находятся в равноправном положении, у некоторых центральных процессоров все же имеются некие привилегии</a:t>
            </a:r>
          </a:p>
          <a:p>
            <a:pPr marL="0" indent="0">
              <a:buNone/>
            </a:pPr>
            <a:r>
              <a:rPr lang="ru-RU" dirty="0">
                <a:latin typeface="Cambria" panose="02040503050406030204" pitchFamily="18" charset="0"/>
                <a:ea typeface="Cambria" panose="02040503050406030204" pitchFamily="18" charset="0"/>
              </a:rPr>
              <a:t>В частности, когда поток </a:t>
            </a:r>
            <a:r>
              <a:rPr lang="ru-RU" i="1" dirty="0">
                <a:latin typeface="Cambria" panose="02040503050406030204" pitchFamily="18" charset="0"/>
                <a:ea typeface="Cambria" panose="02040503050406030204" pitchFamily="18" charset="0"/>
              </a:rPr>
              <a:t>A</a:t>
            </a:r>
            <a:r>
              <a:rPr lang="ru-RU" dirty="0">
                <a:latin typeface="Cambria" panose="02040503050406030204" pitchFamily="18" charset="0"/>
                <a:ea typeface="Cambria" panose="02040503050406030204" pitchFamily="18" charset="0"/>
              </a:rPr>
              <a:t> отработал длительное время на центральном процессоре</a:t>
            </a:r>
            <a:r>
              <a:rPr lang="ru-RU" i="1" dirty="0">
                <a:latin typeface="Cambria" panose="02040503050406030204" pitchFamily="18" charset="0"/>
                <a:ea typeface="Cambria" panose="02040503050406030204" pitchFamily="18" charset="0"/>
              </a:rPr>
              <a:t> k</a:t>
            </a:r>
            <a:r>
              <a:rPr lang="ru-RU" dirty="0">
                <a:latin typeface="Cambria" panose="02040503050406030204" pitchFamily="18" charset="0"/>
                <a:ea typeface="Cambria" panose="02040503050406030204" pitchFamily="18" charset="0"/>
              </a:rPr>
              <a:t>, то кэш-память этого процессора будет заполнена блоками, необходимыми потоку </a:t>
            </a:r>
            <a:r>
              <a:rPr lang="ru-RU" i="1" dirty="0">
                <a:latin typeface="Cambria" panose="02040503050406030204" pitchFamily="18" charset="0"/>
                <a:ea typeface="Cambria" panose="02040503050406030204" pitchFamily="18" charset="0"/>
              </a:rPr>
              <a:t>A</a:t>
            </a:r>
            <a:r>
              <a:rPr lang="ru-RU" dirty="0">
                <a:latin typeface="Cambria" panose="02040503050406030204" pitchFamily="18" charset="0"/>
                <a:ea typeface="Cambria" panose="02040503050406030204" pitchFamily="18" charset="0"/>
              </a:rPr>
              <a:t>. Если </a:t>
            </a:r>
            <a:r>
              <a:rPr lang="ru-RU" i="1" dirty="0">
                <a:latin typeface="Cambria" panose="02040503050406030204" pitchFamily="18" charset="0"/>
                <a:ea typeface="Cambria" panose="02040503050406030204" pitchFamily="18" charset="0"/>
              </a:rPr>
              <a:t>A</a:t>
            </a:r>
            <a:r>
              <a:rPr lang="ru-RU" dirty="0">
                <a:latin typeface="Cambria" panose="02040503050406030204" pitchFamily="18" charset="0"/>
                <a:ea typeface="Cambria" panose="02040503050406030204" pitchFamily="18" charset="0"/>
              </a:rPr>
              <a:t> вскоре опять получит возможность выполнения, то эффективнее всего он будет работать на центральном процессоре </a:t>
            </a:r>
            <a:r>
              <a:rPr lang="ru-RU" i="1" dirty="0">
                <a:latin typeface="Cambria" panose="02040503050406030204" pitchFamily="18" charset="0"/>
                <a:ea typeface="Cambria" panose="02040503050406030204" pitchFamily="18" charset="0"/>
              </a:rPr>
              <a:t>k</a:t>
            </a:r>
            <a:r>
              <a:rPr lang="ru-RU" dirty="0">
                <a:latin typeface="Cambria" panose="02040503050406030204" pitchFamily="18" charset="0"/>
                <a:ea typeface="Cambria" panose="02040503050406030204" pitchFamily="18" charset="0"/>
              </a:rPr>
              <a:t>, поскольку в его кэше все еще могут находиться нужные потоку </a:t>
            </a:r>
            <a:r>
              <a:rPr lang="ru-RU" i="1" dirty="0">
                <a:latin typeface="Cambria" panose="02040503050406030204" pitchFamily="18" charset="0"/>
                <a:ea typeface="Cambria" panose="02040503050406030204" pitchFamily="18" charset="0"/>
              </a:rPr>
              <a:t>A</a:t>
            </a:r>
            <a:r>
              <a:rPr lang="ru-RU" dirty="0">
                <a:latin typeface="Cambria" panose="02040503050406030204" pitchFamily="18" charset="0"/>
                <a:ea typeface="Cambria" panose="02040503050406030204" pitchFamily="18" charset="0"/>
              </a:rPr>
              <a:t> блоки</a:t>
            </a:r>
          </a:p>
          <a:p>
            <a:pPr marL="0" indent="0">
              <a:buNone/>
            </a:pPr>
            <a:r>
              <a:rPr lang="ru-RU" dirty="0">
                <a:latin typeface="Cambria" panose="02040503050406030204" pitchFamily="18" charset="0"/>
                <a:ea typeface="Cambria" panose="02040503050406030204" pitchFamily="18" charset="0"/>
              </a:rPr>
              <a:t>Наличие заранее загруженных блоков повысит число реализаций запросов за счет кэша, а следовательно, и скорость работы потока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854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Затем в соответствии с картой памяти нового процесса должен быть перезагружен блок управления памятью. И наконец, новый процесс должен быть запущен</a:t>
            </a:r>
          </a:p>
          <a:p>
            <a:pPr marL="0" indent="0">
              <a:buNone/>
            </a:pPr>
            <a:r>
              <a:rPr lang="ru-RU" dirty="0">
                <a:latin typeface="Cambria" panose="02040503050406030204" pitchFamily="18" charset="0"/>
                <a:ea typeface="Cambria" panose="02040503050406030204" pitchFamily="18" charset="0"/>
              </a:rPr>
              <a:t>Вдобавок ко всему перечисленному, переключение процессов обесценивает весь кэш памяти, заставляя его дважды динамически перезагружаться из оперативной памяти (после входа в ядро и после выхода из него)</a:t>
            </a:r>
          </a:p>
          <a:p>
            <a:pPr marL="0" indent="0">
              <a:buNone/>
            </a:pPr>
            <a:r>
              <a:rPr lang="ru-RU" dirty="0">
                <a:latin typeface="Cambria" panose="02040503050406030204" pitchFamily="18" charset="0"/>
                <a:ea typeface="Cambria" panose="02040503050406030204" pitchFamily="18" charset="0"/>
              </a:rPr>
              <a:t>В итоге слишком частое переключение может поглотить существенную долю процессорного времени, что наводит на мысль: этого нужно избегать</a:t>
            </a:r>
          </a:p>
          <a:p>
            <a:pPr marL="0" indent="0">
              <a:buNone/>
            </a:pPr>
            <a:r>
              <a:rPr lang="ru-RU" dirty="0">
                <a:latin typeface="Cambria" panose="02040503050406030204" pitchFamily="18" charset="0"/>
                <a:ea typeface="Cambria" panose="02040503050406030204" pitchFamily="18" charset="0"/>
              </a:rPr>
              <a:t>Все действия по непосредственному переключению с одного процесса на другой есть ни что иное как </a:t>
            </a:r>
            <a:r>
              <a:rPr lang="ru-RU" b="1" dirty="0">
                <a:latin typeface="Cambria" panose="02040503050406030204" pitchFamily="18" charset="0"/>
                <a:ea typeface="Cambria" panose="02040503050406030204" pitchFamily="18" charset="0"/>
              </a:rPr>
              <a:t>диспетчеризация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Диспетчеризация и планирование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2770325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На некоторых мультипроцессорах все это берется в расчет и используется так называемое </a:t>
            </a:r>
            <a:r>
              <a:rPr lang="ru-RU" b="1" dirty="0">
                <a:latin typeface="Cambria" panose="02040503050406030204" pitchFamily="18" charset="0"/>
                <a:ea typeface="Cambria" panose="02040503050406030204" pitchFamily="18" charset="0"/>
              </a:rPr>
              <a:t>родственное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планирование</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affinity</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scheduling</a:t>
            </a:r>
            <a:r>
              <a:rPr lang="ru-RU" dirty="0">
                <a:latin typeface="Cambria" panose="02040503050406030204" pitchFamily="18" charset="0"/>
                <a:ea typeface="Cambria" panose="02040503050406030204" pitchFamily="18" charset="0"/>
              </a:rPr>
              <a:t>) </a:t>
            </a:r>
          </a:p>
          <a:p>
            <a:pPr marL="0" indent="0">
              <a:buNone/>
            </a:pPr>
            <a:r>
              <a:rPr lang="ru-RU" dirty="0">
                <a:latin typeface="Cambria" panose="02040503050406030204" pitchFamily="18" charset="0"/>
                <a:ea typeface="Cambria" panose="02040503050406030204" pitchFamily="18" charset="0"/>
              </a:rPr>
              <a:t>Основной замысел состоит в стремлении выполнять поток на том же самом центральном процессоре, на котором он запускался в последний раз</a:t>
            </a:r>
          </a:p>
          <a:p>
            <a:pPr marL="0" indent="0">
              <a:buNone/>
            </a:pPr>
            <a:r>
              <a:rPr lang="ru-RU" dirty="0">
                <a:latin typeface="Cambria" panose="02040503050406030204" pitchFamily="18" charset="0"/>
                <a:ea typeface="Cambria" panose="02040503050406030204" pitchFamily="18" charset="0"/>
              </a:rPr>
              <a:t>Один из способов поддержания такой родственной связи заключается в использовании </a:t>
            </a:r>
            <a:r>
              <a:rPr lang="ru-RU" b="1" dirty="0">
                <a:latin typeface="Cambria" panose="02040503050406030204" pitchFamily="18" charset="0"/>
                <a:ea typeface="Cambria" panose="02040503050406030204" pitchFamily="18" charset="0"/>
              </a:rPr>
              <a:t>двухуровневого алгоритма планирования</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two-level</a:t>
            </a:r>
            <a:r>
              <a:rPr lang="ru-RU" b="1"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scheduling</a:t>
            </a:r>
            <a:r>
              <a:rPr lang="ru-RU" b="1"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algorithm</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При создании поток назначается конкретному центральному процессору, к примеру тому, у которого в данный момент наименьшая нагрузка. Это назначение потока центральному процессору является </a:t>
            </a:r>
            <a:r>
              <a:rPr lang="ru-RU" b="1" dirty="0">
                <a:latin typeface="Cambria" panose="02040503050406030204" pitchFamily="18" charset="0"/>
                <a:ea typeface="Cambria" panose="02040503050406030204" pitchFamily="18" charset="0"/>
              </a:rPr>
              <a:t>верхним уровнем алгоритма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522654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результате такой политики каждый центральный процессор располагает своим собственным набором потоков</a:t>
            </a:r>
          </a:p>
          <a:p>
            <a:pPr marL="0" indent="0">
              <a:buNone/>
            </a:pPr>
            <a:r>
              <a:rPr lang="ru-RU" dirty="0">
                <a:latin typeface="Cambria" panose="02040503050406030204" pitchFamily="18" charset="0"/>
                <a:ea typeface="Cambria" panose="02040503050406030204" pitchFamily="18" charset="0"/>
              </a:rPr>
              <a:t>А непосредственное планирование потоков представляет собой </a:t>
            </a:r>
            <a:r>
              <a:rPr lang="ru-RU" b="1" dirty="0">
                <a:latin typeface="Cambria" panose="02040503050406030204" pitchFamily="18" charset="0"/>
                <a:ea typeface="Cambria" panose="02040503050406030204" pitchFamily="18" charset="0"/>
              </a:rPr>
              <a:t>нижний уровень алгоритма</a:t>
            </a:r>
            <a:r>
              <a:rPr lang="ru-RU" dirty="0">
                <a:latin typeface="Cambria" panose="02040503050406030204" pitchFamily="18" charset="0"/>
                <a:ea typeface="Cambria" panose="02040503050406030204" pitchFamily="18" charset="0"/>
              </a:rPr>
              <a:t>. Он исполняется каждым центральным процессором по отдельности с использованием приоритетов или каких-нибудь других средств выбора</a:t>
            </a:r>
          </a:p>
          <a:p>
            <a:pPr marL="0" indent="0">
              <a:buNone/>
            </a:pPr>
            <a:r>
              <a:rPr lang="ru-RU" dirty="0">
                <a:latin typeface="Cambria" panose="02040503050406030204" pitchFamily="18" charset="0"/>
                <a:ea typeface="Cambria" panose="02040503050406030204" pitchFamily="18" charset="0"/>
              </a:rPr>
              <a:t>Родственность максимально поддерживается за счет стремления выполнять поток в течение всего цикла его существования на одном и том же центральном процессоре. Но если у центрального процессора отсутствуют потоки для запуска, он не простаивает, а забирает поток у другого процессора</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011665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У двухуровневого планирования есть три преимущества:</a:t>
            </a:r>
          </a:p>
          <a:p>
            <a:pPr marL="0" indent="0">
              <a:buNone/>
            </a:pPr>
            <a:r>
              <a:rPr lang="ru-RU" dirty="0">
                <a:latin typeface="Cambria" panose="02040503050406030204" pitchFamily="18" charset="0"/>
                <a:ea typeface="Cambria" panose="02040503050406030204" pitchFamily="18" charset="0"/>
              </a:rPr>
              <a:t>Во-первых, оно распределяет нагрузку среди имеющихся центральных процессоров примерно поровну</a:t>
            </a:r>
          </a:p>
          <a:p>
            <a:pPr marL="0" indent="0">
              <a:buNone/>
            </a:pPr>
            <a:r>
              <a:rPr lang="ru-RU" dirty="0">
                <a:latin typeface="Cambria" panose="02040503050406030204" pitchFamily="18" charset="0"/>
                <a:ea typeface="Cambria" panose="02040503050406030204" pitchFamily="18" charset="0"/>
              </a:rPr>
              <a:t>Во-вторых, по возможности используется родственность содержимого кэша запускаемому потоку</a:t>
            </a:r>
          </a:p>
          <a:p>
            <a:pPr marL="0" indent="0">
              <a:buNone/>
            </a:pPr>
            <a:r>
              <a:rPr lang="ru-RU" dirty="0">
                <a:latin typeface="Cambria" panose="02040503050406030204" pitchFamily="18" charset="0"/>
                <a:ea typeface="Cambria" panose="02040503050406030204" pitchFamily="18" charset="0"/>
              </a:rPr>
              <a:t>В-третьих, предоставление каждому центральному процессору своего собственного списка готовых потоков сводит к минимуму конкуренцию за использование списков готовности, поскольку попытки воспользоваться списком, принадлежащим другому центральному процессору, предпринимаются довольно редко</a:t>
            </a:r>
            <a:endParaRPr lang="ru-RU"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477157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Как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так и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предоставляют инструментарий для работы с родственностью между потоками/процессами и процессорами</a:t>
            </a:r>
          </a:p>
          <a:p>
            <a:pPr marL="0" indent="0">
              <a:buNone/>
            </a:pPr>
            <a:r>
              <a:rPr lang="ru-RU" dirty="0">
                <a:latin typeface="Cambria" panose="02040503050406030204" pitchFamily="18" charset="0"/>
                <a:ea typeface="Cambria" panose="02040503050406030204" pitchFamily="18" charset="0"/>
              </a:rPr>
              <a:t>В рамках каждого процесса и потока существует такое понятие как </a:t>
            </a:r>
            <a:r>
              <a:rPr lang="ru-RU" b="1" dirty="0">
                <a:latin typeface="Cambria" panose="02040503050406030204" pitchFamily="18" charset="0"/>
                <a:ea typeface="Cambria" panose="02040503050406030204" pitchFamily="18" charset="0"/>
              </a:rPr>
              <a:t>«маска родственности» (</a:t>
            </a:r>
            <a:r>
              <a:rPr lang="en-US" b="1" dirty="0">
                <a:latin typeface="Cambria" panose="02040503050406030204" pitchFamily="18" charset="0"/>
                <a:ea typeface="Cambria" panose="02040503050406030204" pitchFamily="18" charset="0"/>
              </a:rPr>
              <a:t>affinity mask)</a:t>
            </a:r>
            <a:endParaRPr lang="ru-RU" b="1"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Маска родственности </a:t>
            </a:r>
            <a:r>
              <a:rPr lang="ru-RU" dirty="0">
                <a:latin typeface="Cambria" panose="02040503050406030204" pitchFamily="18" charset="0"/>
                <a:ea typeface="Cambria" panose="02040503050406030204" pitchFamily="18" charset="0"/>
              </a:rPr>
              <a:t>– это битовая маска указывающая планировщику операционной системы на каких процессорах должен выполняться процесс или поток</a:t>
            </a:r>
          </a:p>
          <a:p>
            <a:pPr marL="0" indent="0">
              <a:buNone/>
            </a:pPr>
            <a:r>
              <a:rPr lang="ru-RU" dirty="0">
                <a:latin typeface="Cambria" panose="02040503050406030204" pitchFamily="18" charset="0"/>
                <a:ea typeface="Cambria" panose="02040503050406030204" pitchFamily="18" charset="0"/>
              </a:rPr>
              <a:t>Например, если вы имеете 6 физических и 12 логических ядер, то маска по умолчанию будет иметь вид 0000111111111111</a:t>
            </a:r>
          </a:p>
          <a:p>
            <a:pPr marL="0" indent="0">
              <a:buNone/>
            </a:pPr>
            <a:r>
              <a:rPr lang="ru-RU" dirty="0">
                <a:latin typeface="Cambria" panose="02040503050406030204" pitchFamily="18" charset="0"/>
                <a:ea typeface="Cambria" panose="02040503050406030204" pitchFamily="18" charset="0"/>
              </a:rPr>
              <a:t>Где значение бита </a:t>
            </a:r>
            <a:r>
              <a:rPr lang="en-US" dirty="0">
                <a:latin typeface="Cambria" panose="02040503050406030204" pitchFamily="18" charset="0"/>
                <a:ea typeface="Cambria" panose="02040503050406030204" pitchFamily="18" charset="0"/>
              </a:rPr>
              <a:t>c </a:t>
            </a:r>
            <a:r>
              <a:rPr lang="ru-RU" dirty="0">
                <a:latin typeface="Cambria" panose="02040503050406030204" pitchFamily="18" charset="0"/>
                <a:ea typeface="Cambria" panose="02040503050406030204" pitchFamily="18" charset="0"/>
              </a:rPr>
              <a:t>номером </a:t>
            </a:r>
            <a:r>
              <a:rPr lang="en-US" dirty="0">
                <a:latin typeface="Cambria" panose="02040503050406030204" pitchFamily="18" charset="0"/>
                <a:ea typeface="Cambria" panose="02040503050406030204" pitchFamily="18" charset="0"/>
              </a:rPr>
              <a:t>n </a:t>
            </a:r>
            <a:r>
              <a:rPr lang="ru-RU" dirty="0">
                <a:latin typeface="Cambria" panose="02040503050406030204" pitchFamily="18" charset="0"/>
                <a:ea typeface="Cambria" panose="02040503050406030204" pitchFamily="18" charset="0"/>
              </a:rPr>
              <a:t>обозначает допустимость выполнения процесса/потока на процессоре с номером </a:t>
            </a:r>
            <a:r>
              <a:rPr lang="en-US" dirty="0">
                <a:latin typeface="Cambria" panose="02040503050406030204" pitchFamily="18" charset="0"/>
                <a:ea typeface="Cambria" panose="02040503050406030204" pitchFamily="18" charset="0"/>
              </a:rPr>
              <a:t>n</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070806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a:t>
            </a:r>
            <a:r>
              <a:rPr lang="en-US" dirty="0">
                <a:latin typeface="Cambria" panose="02040503050406030204" pitchFamily="18" charset="0"/>
                <a:ea typeface="Cambria" panose="02040503050406030204" pitchFamily="18" charset="0"/>
              </a:rPr>
              <a:t> Windows</a:t>
            </a:r>
            <a:r>
              <a:rPr lang="ru-RU" dirty="0">
                <a:latin typeface="Cambria" panose="02040503050406030204" pitchFamily="18" charset="0"/>
                <a:ea typeface="Cambria" panose="02040503050406030204" pitchFamily="18" charset="0"/>
              </a:rPr>
              <a:t> для получения значения данной маски используется функция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GetProcessAffinityMask</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 функция </a:t>
            </a:r>
            <a:r>
              <a:rPr lang="en-US"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SetProcessAffinityMask</a:t>
            </a:r>
            <a:r>
              <a:rPr lang="ru-RU" dirty="0">
                <a:latin typeface="Cambria" panose="02040503050406030204" pitchFamily="18" charset="0"/>
                <a:ea typeface="Cambria" panose="02040503050406030204" pitchFamily="18" charset="0"/>
              </a:rPr>
              <a:t> для её изменения</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установки маски отдельного потока используется </a:t>
            </a:r>
            <a:r>
              <a:rPr lang="en-US" b="1" dirty="0" err="1">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SetThreadAffinityMask</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Также стоит отметить что с помощью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GetProcessAffinityMask</a:t>
            </a:r>
            <a:r>
              <a:rPr lang="ru-RU" dirty="0">
                <a:latin typeface="Cambria" panose="02040503050406030204" pitchFamily="18" charset="0"/>
                <a:ea typeface="Cambria" panose="02040503050406030204" pitchFamily="18" charset="0"/>
              </a:rPr>
              <a:t> можно получить значение системной маски (она применяется ко всем процессам по умолчанию)</a:t>
            </a:r>
          </a:p>
          <a:p>
            <a:pPr marL="0" indent="0">
              <a:buNone/>
            </a:pPr>
            <a:r>
              <a:rPr lang="ru-RU" dirty="0">
                <a:latin typeface="Cambria" panose="02040503050406030204" pitchFamily="18" charset="0"/>
                <a:ea typeface="Cambria" panose="02040503050406030204" pitchFamily="18" charset="0"/>
              </a:rPr>
              <a:t>Также стоит отметить, что маска процесса является подмножеством системной маски, а маска потока – маски процесса (т.е. если в маске для процессора с номером 0 установлено значение 0, то маска процесса также будет содержать там 0)</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4672354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679765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В дополнение к этому </a:t>
            </a:r>
            <a:r>
              <a:rPr lang="en-US" dirty="0">
                <a:latin typeface="Cambria" panose="02040503050406030204" pitchFamily="18" charset="0"/>
                <a:ea typeface="Cambria" panose="02040503050406030204" pitchFamily="18" charset="0"/>
              </a:rPr>
              <a:t>Windows API </a:t>
            </a:r>
            <a:r>
              <a:rPr lang="ru-RU" dirty="0">
                <a:latin typeface="Cambria" panose="02040503050406030204" pitchFamily="18" charset="0"/>
                <a:ea typeface="Cambria" panose="02040503050406030204" pitchFamily="18" charset="0"/>
              </a:rPr>
              <a:t>предоставляет возможность установки предпочтительного процессора для потока: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SetThreadIdealProcessor</a:t>
            </a:r>
            <a:r>
              <a:rPr lang="en-US" dirty="0">
                <a:latin typeface="Cambria" panose="02040503050406030204" pitchFamily="18" charset="0"/>
                <a:ea typeface="Cambria" panose="02040503050406030204" pitchFamily="18" charset="0"/>
              </a:rPr>
              <a:t> </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Когда вы указываете предпочтительный процессор для потока, планировщик запускает этот поток на указанном процессоре, если это возможно</a:t>
            </a:r>
          </a:p>
          <a:p>
            <a:pPr marL="0" indent="0">
              <a:buNone/>
            </a:pPr>
            <a:r>
              <a:rPr lang="ru-RU" dirty="0">
                <a:latin typeface="Cambria" panose="02040503050406030204" pitchFamily="18" charset="0"/>
                <a:ea typeface="Cambria" panose="02040503050406030204" pitchFamily="18" charset="0"/>
              </a:rPr>
              <a:t>Важно понимать, что: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Это не гарантирует, что именно указанный процессор будет выбран</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Данная функция лишь предоставляет планировщику полезную подсказку</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Система будет стараться следовать указанной рекомендации, но окончательное решение принимает планировщик с учетом текущей нагрузки и других факторов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47044705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Windows</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690518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a:t>
            </a:r>
            <a:r>
              <a:rPr lang="en-US" dirty="0">
                <a:latin typeface="Cambria" panose="02040503050406030204" pitchFamily="18" charset="0"/>
                <a:ea typeface="Cambria" panose="02040503050406030204" pitchFamily="18" charset="0"/>
              </a:rPr>
              <a:t> Linux </a:t>
            </a:r>
            <a:r>
              <a:rPr lang="ru-RU" dirty="0">
                <a:latin typeface="Cambria" panose="02040503050406030204" pitchFamily="18" charset="0"/>
                <a:ea typeface="Cambria" panose="02040503050406030204" pitchFamily="18" charset="0"/>
              </a:rPr>
              <a:t>для получения значения маски родственности используется функция</a:t>
            </a:r>
            <a:r>
              <a:rPr lang="en-US"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sched_getaffinity</a:t>
            </a:r>
            <a:r>
              <a:rPr lang="en-US"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 </a:t>
            </a:r>
            <a:r>
              <a:rPr lang="ru-RU" dirty="0">
                <a:latin typeface="Cambria" panose="02040503050406030204" pitchFamily="18" charset="0"/>
                <a:ea typeface="Cambria" panose="02040503050406030204" pitchFamily="18" charset="0"/>
              </a:rPr>
              <a:t>и функция </a:t>
            </a:r>
            <a:r>
              <a:rPr lang="en-US" b="1" dirty="0" err="1">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sched_setaffinity</a:t>
            </a:r>
            <a:r>
              <a:rPr lang="en-US"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 </a:t>
            </a:r>
            <a:r>
              <a:rPr lang="ru-RU" dirty="0">
                <a:latin typeface="Cambria" panose="02040503050406030204" pitchFamily="18" charset="0"/>
                <a:ea typeface="Cambria" panose="02040503050406030204" pitchFamily="18" charset="0"/>
              </a:rPr>
              <a:t>для её изменения</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Для получения\установки маски отдельного </a:t>
            </a:r>
            <a:r>
              <a:rPr lang="en-US" dirty="0">
                <a:latin typeface="Cambria" panose="02040503050406030204" pitchFamily="18" charset="0"/>
                <a:ea typeface="Cambria" panose="02040503050406030204" pitchFamily="18" charset="0"/>
              </a:rPr>
              <a:t>POSIX-</a:t>
            </a:r>
            <a:r>
              <a:rPr lang="ru-RU" dirty="0">
                <a:latin typeface="Cambria" panose="02040503050406030204" pitchFamily="18" charset="0"/>
                <a:ea typeface="Cambria" panose="02040503050406030204" pitchFamily="18" charset="0"/>
              </a:rPr>
              <a:t>потока необходимо использовать </a:t>
            </a:r>
            <a:r>
              <a:rPr lang="en-US"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pthread_getaffinity_np</a:t>
            </a:r>
            <a:r>
              <a:rPr lang="en-US" b="1" dirty="0">
                <a:latin typeface="Cambria" panose="02040503050406030204" pitchFamily="18" charset="0"/>
                <a:ea typeface="Cambria" panose="02040503050406030204" pitchFamily="18" charset="0"/>
              </a:rPr>
              <a:t>\</a:t>
            </a:r>
            <a:r>
              <a:rPr lang="en-US" b="1" dirty="0" err="1">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pthread_setaffinity_np</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отличие от </a:t>
            </a:r>
            <a:r>
              <a:rPr lang="en-US" dirty="0">
                <a:latin typeface="Cambria" panose="02040503050406030204" pitchFamily="18" charset="0"/>
                <a:ea typeface="Cambria" panose="02040503050406030204" pitchFamily="18" charset="0"/>
              </a:rPr>
              <a:t>Windows </a:t>
            </a: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нельзя получить системную маску, однако в остальном принцип работы масок очень похож</a:t>
            </a:r>
          </a:p>
          <a:p>
            <a:pPr marL="0" indent="0">
              <a:buNone/>
            </a:pPr>
            <a:r>
              <a:rPr lang="ru-RU" dirty="0">
                <a:latin typeface="Cambria" panose="02040503050406030204" pitchFamily="18" charset="0"/>
                <a:ea typeface="Cambria" panose="02040503050406030204" pitchFamily="18" charset="0"/>
              </a:rPr>
              <a:t>Для работы с масками в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также присутствует набор функций </a:t>
            </a:r>
            <a:r>
              <a:rPr lang="en-US" b="1" dirty="0">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CPU_*</a:t>
            </a:r>
            <a:endParaRPr lang="en-US" b="1"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90273766"/>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r>
                        <a:rPr lang="en-US" sz="4400" dirty="0">
                          <a:latin typeface="Cambria" panose="02040503050406030204" pitchFamily="18" charset="0"/>
                          <a:ea typeface="Cambria" panose="02040503050406030204" pitchFamily="18" charset="0"/>
                        </a:rPr>
                        <a:t> Linux</a:t>
                      </a:r>
                      <a:endParaRPr lang="ru-RU"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134658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В системах реального времени, в которых главным критерием эффективности является обеспечение временных характеристик вычислительного процесса, планирование имеет особое значение</a:t>
            </a:r>
          </a:p>
          <a:p>
            <a:pPr marL="0" indent="0">
              <a:buNone/>
            </a:pPr>
            <a:r>
              <a:rPr lang="ru-RU" dirty="0">
                <a:latin typeface="Cambria" panose="02040503050406030204" pitchFamily="18" charset="0"/>
                <a:ea typeface="Cambria" panose="02040503050406030204" pitchFamily="18" charset="0"/>
              </a:rPr>
              <a:t>Любая система реальною времени должна реагировать на сигналы управляемого объекта в течение заданных временных ограничений</a:t>
            </a:r>
          </a:p>
          <a:p>
            <a:pPr marL="0" indent="0">
              <a:buNone/>
            </a:pPr>
            <a:r>
              <a:rPr lang="ru-RU" dirty="0">
                <a:latin typeface="Cambria" panose="02040503050406030204" pitchFamily="18" charset="0"/>
                <a:ea typeface="Cambria" panose="02040503050406030204" pitchFamily="18" charset="0"/>
              </a:rPr>
              <a:t>Необходимость тщательного планирования работ облегчается тем, что </a:t>
            </a:r>
            <a:r>
              <a:rPr lang="ru-RU" b="1" dirty="0">
                <a:latin typeface="Cambria" panose="02040503050406030204" pitchFamily="18" charset="0"/>
                <a:ea typeface="Cambria" panose="02040503050406030204" pitchFamily="18" charset="0"/>
              </a:rPr>
              <a:t>в системах реального времени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весь</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набор</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выполняемых</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задач</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известен</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заранее</a:t>
            </a:r>
          </a:p>
          <a:p>
            <a:pPr marL="0" indent="0">
              <a:buNone/>
            </a:pPr>
            <a:r>
              <a:rPr lang="ru-RU" dirty="0">
                <a:latin typeface="Cambria" panose="02040503050406030204" pitchFamily="18" charset="0"/>
                <a:ea typeface="Cambria" panose="02040503050406030204" pitchFamily="18" charset="0"/>
              </a:rPr>
              <a:t>Кроме того, часто в системе </a:t>
            </a:r>
            <a:r>
              <a:rPr lang="ru-RU" b="1" dirty="0">
                <a:latin typeface="Cambria" panose="02040503050406030204" pitchFamily="18" charset="0"/>
                <a:ea typeface="Cambria" panose="02040503050406030204" pitchFamily="18" charset="0"/>
              </a:rPr>
              <a:t>имеется</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информация</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о</a:t>
            </a:r>
            <a:r>
              <a:rPr lang="ru-RU" dirty="0">
                <a:latin typeface="Cambria" panose="02040503050406030204" pitchFamily="18" charset="0"/>
                <a:ea typeface="Cambria" panose="02040503050406030204" pitchFamily="18" charset="0"/>
              </a:rPr>
              <a:t> временах выполнения задач, моментах активизации, предельных допустимых сроках ожидания ответа и т. д.</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831572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При разработке алгоритмов планирования для систем реального времени необходимо учитывать, какие последствия в этих системах возникают при несоблюдении временных ограничений  </a:t>
            </a:r>
          </a:p>
          <a:p>
            <a:pPr marL="0" indent="0">
              <a:buNone/>
            </a:pPr>
            <a:r>
              <a:rPr lang="ru-RU" dirty="0">
                <a:latin typeface="Cambria" panose="02040503050406030204" pitchFamily="18" charset="0"/>
                <a:ea typeface="Cambria" panose="02040503050406030204" pitchFamily="18" charset="0"/>
              </a:rPr>
              <a:t>Если эти последствия катастрофичны, как, например, для системы управления полетами или атомной электростанцией, то операционная система реального времени, на основе которой строится управление объектом, называется </a:t>
            </a:r>
            <a:r>
              <a:rPr lang="ru-RU" b="1" dirty="0">
                <a:latin typeface="Cambria" panose="02040503050406030204" pitchFamily="18" charset="0"/>
                <a:ea typeface="Cambria" panose="02040503050406030204" pitchFamily="18" charset="0"/>
              </a:rPr>
              <a:t>жёсткой</a:t>
            </a:r>
          </a:p>
          <a:p>
            <a:pPr marL="0" indent="0">
              <a:buNone/>
            </a:pPr>
            <a:r>
              <a:rPr lang="ru-RU" dirty="0">
                <a:latin typeface="Cambria" panose="02040503050406030204" pitchFamily="18" charset="0"/>
                <a:ea typeface="Cambria" panose="02040503050406030204" pitchFamily="18" charset="0"/>
              </a:rPr>
              <a:t>Если же последствия нарушения временных ограничений не столь серьезны, то есть сравнимы с той пользой, которую приносит система управления объектом, то система является </a:t>
            </a:r>
            <a:r>
              <a:rPr lang="ru-RU" b="1" dirty="0">
                <a:latin typeface="Cambria" panose="02040503050406030204" pitchFamily="18" charset="0"/>
                <a:ea typeface="Cambria" panose="02040503050406030204" pitchFamily="18" charset="0"/>
              </a:rPr>
              <a:t>мягкой</a:t>
            </a:r>
            <a:r>
              <a:rPr lang="ru-RU" dirty="0">
                <a:latin typeface="Cambria" panose="02040503050406030204" pitchFamily="18" charset="0"/>
                <a:ea typeface="Cambria" panose="02040503050406030204" pitchFamily="18" charset="0"/>
              </a:rPr>
              <a:t>. Примером мягкой системы реального времени является система резервирования билетов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889022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жестких системах реального времени время завершения выполнения каждой из критических задач должно быть гарантировано для всех возможных сценариев работы системы</a:t>
            </a:r>
          </a:p>
          <a:p>
            <a:pPr marL="0" indent="0">
              <a:buNone/>
            </a:pPr>
            <a:r>
              <a:rPr lang="ru-RU" dirty="0">
                <a:latin typeface="Cambria" panose="02040503050406030204" pitchFamily="18" charset="0"/>
                <a:ea typeface="Cambria" panose="02040503050406030204" pitchFamily="18" charset="0"/>
              </a:rPr>
              <a:t>При построении расписания надо иметь в виду, что для некоторых наборов задач в принципе невозможно найти расписания, в котором бы удовлетворялись заданные временные характеристики. С целью определения возможности существования расписания могут быть использованы различные критерии</a:t>
            </a:r>
          </a:p>
          <a:p>
            <a:pPr marL="0" indent="0">
              <a:buNone/>
            </a:pPr>
            <a:r>
              <a:rPr lang="ru-RU" dirty="0">
                <a:latin typeface="Cambria" panose="02040503050406030204" pitchFamily="18" charset="0"/>
                <a:ea typeface="Cambria" panose="02040503050406030204" pitchFamily="18" charset="0"/>
              </a:rPr>
              <a:t>Точные критерии, гарантирующие наличие расписания, являются очень сложными в вычислительном отношении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Алгоритмы планирования</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779131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19424</TotalTime>
  <Words>7408</Words>
  <Application>Microsoft Office PowerPoint</Application>
  <PresentationFormat>Widescreen</PresentationFormat>
  <Paragraphs>494</Paragraphs>
  <Slides>105</Slides>
  <Notes>1</Notes>
  <HiddenSlides>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105</vt:i4>
      </vt:variant>
    </vt:vector>
  </HeadingPairs>
  <TitlesOfParts>
    <vt:vector size="112" baseType="lpstr">
      <vt:lpstr>Arial</vt:lpstr>
      <vt:lpstr>Calibri</vt:lpstr>
      <vt:lpstr>Calibri Light</vt:lpstr>
      <vt:lpstr>Cambria</vt:lpstr>
      <vt:lpstr>Verdana</vt:lpstr>
      <vt:lpstr>Wingdings</vt:lpstr>
      <vt:lpstr>Тема Office</vt:lpstr>
      <vt:lpstr>Операционные системы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Операционные системы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561</cp:revision>
  <dcterms:created xsi:type="dcterms:W3CDTF">2024-09-04T11:03:42Z</dcterms:created>
  <dcterms:modified xsi:type="dcterms:W3CDTF">2025-10-26T16:52:45Z</dcterms:modified>
</cp:coreProperties>
</file>