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322" r:id="rId3"/>
    <p:sldId id="323" r:id="rId4"/>
    <p:sldId id="580" r:id="rId5"/>
    <p:sldId id="579" r:id="rId6"/>
    <p:sldId id="581" r:id="rId7"/>
    <p:sldId id="582" r:id="rId8"/>
    <p:sldId id="583" r:id="rId9"/>
    <p:sldId id="2174" r:id="rId10"/>
    <p:sldId id="584" r:id="rId11"/>
    <p:sldId id="585" r:id="rId12"/>
    <p:sldId id="586" r:id="rId13"/>
    <p:sldId id="587" r:id="rId14"/>
    <p:sldId id="588" r:id="rId15"/>
    <p:sldId id="589" r:id="rId16"/>
    <p:sldId id="590" r:id="rId17"/>
    <p:sldId id="591" r:id="rId18"/>
    <p:sldId id="592" r:id="rId19"/>
    <p:sldId id="593" r:id="rId20"/>
    <p:sldId id="594" r:id="rId21"/>
    <p:sldId id="595" r:id="rId22"/>
    <p:sldId id="630" r:id="rId23"/>
    <p:sldId id="631" r:id="rId24"/>
    <p:sldId id="632" r:id="rId25"/>
    <p:sldId id="596" r:id="rId26"/>
    <p:sldId id="597" r:id="rId27"/>
    <p:sldId id="598" r:id="rId28"/>
    <p:sldId id="600" r:id="rId29"/>
    <p:sldId id="601" r:id="rId30"/>
    <p:sldId id="602" r:id="rId31"/>
    <p:sldId id="603" r:id="rId32"/>
    <p:sldId id="599" r:id="rId33"/>
    <p:sldId id="605" r:id="rId34"/>
    <p:sldId id="606" r:id="rId35"/>
    <p:sldId id="607" r:id="rId36"/>
    <p:sldId id="608" r:id="rId37"/>
    <p:sldId id="609" r:id="rId38"/>
    <p:sldId id="610" r:id="rId39"/>
    <p:sldId id="611" r:id="rId40"/>
    <p:sldId id="612" r:id="rId41"/>
    <p:sldId id="613" r:id="rId42"/>
    <p:sldId id="614" r:id="rId43"/>
    <p:sldId id="615" r:id="rId44"/>
    <p:sldId id="616" r:id="rId45"/>
    <p:sldId id="617" r:id="rId46"/>
    <p:sldId id="618" r:id="rId47"/>
    <p:sldId id="619" r:id="rId48"/>
    <p:sldId id="620" r:id="rId49"/>
    <p:sldId id="621" r:id="rId50"/>
    <p:sldId id="622" r:id="rId51"/>
    <p:sldId id="623" r:id="rId52"/>
    <p:sldId id="624" r:id="rId53"/>
    <p:sldId id="625" r:id="rId54"/>
    <p:sldId id="604" r:id="rId55"/>
    <p:sldId id="627" r:id="rId56"/>
    <p:sldId id="628" r:id="rId57"/>
    <p:sldId id="629" r:id="rId58"/>
    <p:sldId id="578" r:id="rId59"/>
    <p:sldId id="542" r:id="rId60"/>
    <p:sldId id="543" r:id="rId61"/>
    <p:sldId id="544" r:id="rId62"/>
    <p:sldId id="546" r:id="rId63"/>
    <p:sldId id="547" r:id="rId64"/>
    <p:sldId id="548" r:id="rId65"/>
    <p:sldId id="550" r:id="rId66"/>
    <p:sldId id="551" r:id="rId67"/>
    <p:sldId id="552" r:id="rId68"/>
    <p:sldId id="553" r:id="rId69"/>
    <p:sldId id="554" r:id="rId70"/>
    <p:sldId id="555" r:id="rId71"/>
    <p:sldId id="2162" r:id="rId72"/>
    <p:sldId id="2163" r:id="rId73"/>
    <p:sldId id="2164" r:id="rId74"/>
    <p:sldId id="2114" r:id="rId75"/>
    <p:sldId id="2165" r:id="rId76"/>
    <p:sldId id="2166" r:id="rId77"/>
    <p:sldId id="2167" r:id="rId78"/>
    <p:sldId id="2168" r:id="rId79"/>
    <p:sldId id="2169" r:id="rId80"/>
    <p:sldId id="2170" r:id="rId81"/>
    <p:sldId id="2171" r:id="rId82"/>
    <p:sldId id="2172" r:id="rId83"/>
    <p:sldId id="2173" r:id="rId84"/>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465B88BE-7067-4E01-A3DC-10AFCF848BC8}">
          <p14:sldIdLst>
            <p14:sldId id="256"/>
            <p14:sldId id="322"/>
            <p14:sldId id="323"/>
            <p14:sldId id="580"/>
            <p14:sldId id="579"/>
            <p14:sldId id="581"/>
            <p14:sldId id="582"/>
            <p14:sldId id="583"/>
            <p14:sldId id="2174"/>
            <p14:sldId id="584"/>
            <p14:sldId id="585"/>
            <p14:sldId id="586"/>
            <p14:sldId id="587"/>
            <p14:sldId id="588"/>
            <p14:sldId id="589"/>
            <p14:sldId id="590"/>
            <p14:sldId id="591"/>
            <p14:sldId id="592"/>
            <p14:sldId id="593"/>
            <p14:sldId id="594"/>
            <p14:sldId id="595"/>
            <p14:sldId id="630"/>
            <p14:sldId id="631"/>
            <p14:sldId id="632"/>
            <p14:sldId id="596"/>
            <p14:sldId id="597"/>
            <p14:sldId id="598"/>
            <p14:sldId id="600"/>
            <p14:sldId id="601"/>
            <p14:sldId id="602"/>
            <p14:sldId id="603"/>
            <p14:sldId id="599"/>
            <p14:sldId id="605"/>
            <p14:sldId id="606"/>
            <p14:sldId id="607"/>
            <p14:sldId id="608"/>
            <p14:sldId id="609"/>
            <p14:sldId id="610"/>
            <p14:sldId id="611"/>
            <p14:sldId id="612"/>
            <p14:sldId id="613"/>
            <p14:sldId id="614"/>
            <p14:sldId id="615"/>
            <p14:sldId id="616"/>
            <p14:sldId id="617"/>
            <p14:sldId id="618"/>
            <p14:sldId id="619"/>
            <p14:sldId id="620"/>
            <p14:sldId id="621"/>
            <p14:sldId id="622"/>
            <p14:sldId id="623"/>
            <p14:sldId id="624"/>
            <p14:sldId id="625"/>
            <p14:sldId id="604"/>
            <p14:sldId id="627"/>
            <p14:sldId id="628"/>
            <p14:sldId id="629"/>
            <p14:sldId id="578"/>
            <p14:sldId id="542"/>
            <p14:sldId id="543"/>
            <p14:sldId id="544"/>
            <p14:sldId id="546"/>
            <p14:sldId id="547"/>
            <p14:sldId id="548"/>
            <p14:sldId id="550"/>
            <p14:sldId id="551"/>
            <p14:sldId id="552"/>
            <p14:sldId id="553"/>
            <p14:sldId id="554"/>
            <p14:sldId id="555"/>
            <p14:sldId id="2162"/>
            <p14:sldId id="2163"/>
            <p14:sldId id="2164"/>
            <p14:sldId id="2114"/>
            <p14:sldId id="2165"/>
            <p14:sldId id="2166"/>
            <p14:sldId id="2167"/>
            <p14:sldId id="2168"/>
            <p14:sldId id="2169"/>
            <p14:sldId id="2170"/>
            <p14:sldId id="2171"/>
            <p14:sldId id="2172"/>
            <p14:sldId id="217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vel Bernatsky" initials="PB" lastIdx="1" clrIdx="0">
    <p:extLst>
      <p:ext uri="{19B8F6BF-5375-455C-9EA6-DF929625EA0E}">
        <p15:presenceInfo xmlns:p15="http://schemas.microsoft.com/office/powerpoint/2012/main" userId="ccc84f90653f6d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4" d="100"/>
          <a:sy n="84" d="100"/>
        </p:scale>
        <p:origin x="6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E1C54A-6947-426C-B525-F25AAC6D8000}" type="datetimeFigureOut">
              <a:rPr lang="LID4096" smtClean="0"/>
              <a:t>10/19/2025</a:t>
            </a:fld>
            <a:endParaRPr lang="LID4096"/>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5E16E5-A75C-4DD5-8B93-6FB68F18C130}" type="slidenum">
              <a:rPr lang="LID4096" smtClean="0"/>
              <a:t>‹#›</a:t>
            </a:fld>
            <a:endParaRPr lang="LID4096"/>
          </a:p>
        </p:txBody>
      </p:sp>
    </p:spTree>
    <p:extLst>
      <p:ext uri="{BB962C8B-B14F-4D97-AF65-F5344CB8AC3E}">
        <p14:creationId xmlns:p14="http://schemas.microsoft.com/office/powerpoint/2010/main" val="160975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47616F-E2AF-5AFF-C83A-FE3735AD8C68}"/>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LID4096"/>
          </a:p>
        </p:txBody>
      </p:sp>
      <p:sp>
        <p:nvSpPr>
          <p:cNvPr id="3" name="Подзаголовок 2">
            <a:extLst>
              <a:ext uri="{FF2B5EF4-FFF2-40B4-BE49-F238E27FC236}">
                <a16:creationId xmlns:a16="http://schemas.microsoft.com/office/drawing/2014/main" id="{3FF40183-988B-BA61-B91E-493895FD9C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LID4096"/>
          </a:p>
        </p:txBody>
      </p:sp>
      <p:sp>
        <p:nvSpPr>
          <p:cNvPr id="4" name="Дата 3">
            <a:extLst>
              <a:ext uri="{FF2B5EF4-FFF2-40B4-BE49-F238E27FC236}">
                <a16:creationId xmlns:a16="http://schemas.microsoft.com/office/drawing/2014/main" id="{0F93C7B4-DBE6-06CE-CFC7-F4ED4D997D4E}"/>
              </a:ext>
            </a:extLst>
          </p:cNvPr>
          <p:cNvSpPr>
            <a:spLocks noGrp="1"/>
          </p:cNvSpPr>
          <p:nvPr>
            <p:ph type="dt" sz="half" idx="10"/>
          </p:nvPr>
        </p:nvSpPr>
        <p:spPr/>
        <p:txBody>
          <a:bodyPr/>
          <a:lstStyle/>
          <a:p>
            <a:fld id="{D94700BE-7692-4207-B54B-A48E0B87749C}" type="datetimeFigureOut">
              <a:rPr lang="LID4096" smtClean="0"/>
              <a:t>10/19/2025</a:t>
            </a:fld>
            <a:endParaRPr lang="LID4096"/>
          </a:p>
        </p:txBody>
      </p:sp>
      <p:sp>
        <p:nvSpPr>
          <p:cNvPr id="5" name="Нижний колонтитул 4">
            <a:extLst>
              <a:ext uri="{FF2B5EF4-FFF2-40B4-BE49-F238E27FC236}">
                <a16:creationId xmlns:a16="http://schemas.microsoft.com/office/drawing/2014/main" id="{AB5BB8FF-A395-C430-3789-0945A5312B41}"/>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19F6F5BE-4CB2-9257-FD2E-739215DBF0C3}"/>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109546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432ABC-7F92-53F8-6B38-14EBA795ED3A}"/>
              </a:ext>
            </a:extLst>
          </p:cNvPr>
          <p:cNvSpPr>
            <a:spLocks noGrp="1"/>
          </p:cNvSpPr>
          <p:nvPr>
            <p:ph type="title"/>
          </p:nvPr>
        </p:nvSpPr>
        <p:spPr/>
        <p:txBody>
          <a:bodyPr/>
          <a:lstStyle/>
          <a:p>
            <a:r>
              <a:rPr lang="ru-RU"/>
              <a:t>Образец заголовка</a:t>
            </a:r>
            <a:endParaRPr lang="LID4096"/>
          </a:p>
        </p:txBody>
      </p:sp>
      <p:sp>
        <p:nvSpPr>
          <p:cNvPr id="3" name="Вертикальный текст 2">
            <a:extLst>
              <a:ext uri="{FF2B5EF4-FFF2-40B4-BE49-F238E27FC236}">
                <a16:creationId xmlns:a16="http://schemas.microsoft.com/office/drawing/2014/main" id="{DC74F8DD-3073-73DB-0FEC-83EE799CF0D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FD52118E-3EA2-A9A4-2BC2-E44B3237E1B2}"/>
              </a:ext>
            </a:extLst>
          </p:cNvPr>
          <p:cNvSpPr>
            <a:spLocks noGrp="1"/>
          </p:cNvSpPr>
          <p:nvPr>
            <p:ph type="dt" sz="half" idx="10"/>
          </p:nvPr>
        </p:nvSpPr>
        <p:spPr/>
        <p:txBody>
          <a:bodyPr/>
          <a:lstStyle/>
          <a:p>
            <a:fld id="{D94700BE-7692-4207-B54B-A48E0B87749C}" type="datetimeFigureOut">
              <a:rPr lang="LID4096" smtClean="0"/>
              <a:t>10/19/2025</a:t>
            </a:fld>
            <a:endParaRPr lang="LID4096"/>
          </a:p>
        </p:txBody>
      </p:sp>
      <p:sp>
        <p:nvSpPr>
          <p:cNvPr id="5" name="Нижний колонтитул 4">
            <a:extLst>
              <a:ext uri="{FF2B5EF4-FFF2-40B4-BE49-F238E27FC236}">
                <a16:creationId xmlns:a16="http://schemas.microsoft.com/office/drawing/2014/main" id="{DF9690F8-6FA6-1F50-D67E-E66228911A2A}"/>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5D72A8B7-B8F9-CA99-A4E2-0D1A64111FD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2692678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704C6878-D0A6-5DB7-DDA4-5524F63A10D4}"/>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LID4096"/>
          </a:p>
        </p:txBody>
      </p:sp>
      <p:sp>
        <p:nvSpPr>
          <p:cNvPr id="3" name="Вертикальный текст 2">
            <a:extLst>
              <a:ext uri="{FF2B5EF4-FFF2-40B4-BE49-F238E27FC236}">
                <a16:creationId xmlns:a16="http://schemas.microsoft.com/office/drawing/2014/main" id="{74290E6A-E317-C5F4-3234-CA514674E1C7}"/>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6927F236-BB3C-2C98-8A01-D57936776076}"/>
              </a:ext>
            </a:extLst>
          </p:cNvPr>
          <p:cNvSpPr>
            <a:spLocks noGrp="1"/>
          </p:cNvSpPr>
          <p:nvPr>
            <p:ph type="dt" sz="half" idx="10"/>
          </p:nvPr>
        </p:nvSpPr>
        <p:spPr/>
        <p:txBody>
          <a:bodyPr/>
          <a:lstStyle/>
          <a:p>
            <a:fld id="{D94700BE-7692-4207-B54B-A48E0B87749C}" type="datetimeFigureOut">
              <a:rPr lang="LID4096" smtClean="0"/>
              <a:t>10/19/2025</a:t>
            </a:fld>
            <a:endParaRPr lang="LID4096"/>
          </a:p>
        </p:txBody>
      </p:sp>
      <p:sp>
        <p:nvSpPr>
          <p:cNvPr id="5" name="Нижний колонтитул 4">
            <a:extLst>
              <a:ext uri="{FF2B5EF4-FFF2-40B4-BE49-F238E27FC236}">
                <a16:creationId xmlns:a16="http://schemas.microsoft.com/office/drawing/2014/main" id="{6FB6E046-C620-4F58-405E-9C0103599089}"/>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5D06496C-B074-7D9D-1BB6-63F00672ACE4}"/>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01811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ext, list, or graphic">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B612EA3-156C-452F-8FA1-54D65FBA2413}"/>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75A61170-B667-49B9-91A9-CA1EE6ED9C34}"/>
              </a:ext>
            </a:extLst>
          </p:cNvPr>
          <p:cNvSpPr>
            <a:spLocks noGrp="1"/>
          </p:cNvSpPr>
          <p:nvPr>
            <p:ph sz="quarter" idx="10"/>
          </p:nvPr>
        </p:nvSpPr>
        <p:spPr>
          <a:xfrm>
            <a:off x="455995" y="1435106"/>
            <a:ext cx="11317362" cy="4982401"/>
          </a:xfrm>
        </p:spPr>
        <p:txBody>
          <a:bodyPr/>
          <a:lstStyle>
            <a:lvl1pPr>
              <a:spcBef>
                <a:spcPts val="1176"/>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212180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F2D562-7427-3307-029D-4B44232FB0CA}"/>
              </a:ext>
            </a:extLst>
          </p:cNvPr>
          <p:cNvSpPr>
            <a:spLocks noGrp="1"/>
          </p:cNvSpPr>
          <p:nvPr>
            <p:ph type="title"/>
          </p:nvPr>
        </p:nvSpPr>
        <p:spPr/>
        <p:txBody>
          <a:bodyPr/>
          <a:lstStyle/>
          <a:p>
            <a:r>
              <a:rPr lang="ru-RU"/>
              <a:t>Образец заголовка</a:t>
            </a:r>
            <a:endParaRPr lang="LID4096"/>
          </a:p>
        </p:txBody>
      </p:sp>
      <p:sp>
        <p:nvSpPr>
          <p:cNvPr id="3" name="Объект 2">
            <a:extLst>
              <a:ext uri="{FF2B5EF4-FFF2-40B4-BE49-F238E27FC236}">
                <a16:creationId xmlns:a16="http://schemas.microsoft.com/office/drawing/2014/main" id="{4B8B9DD3-38AD-093A-348B-69D8AF9585B0}"/>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7F409026-C297-8D81-0690-BCF909A212D2}"/>
              </a:ext>
            </a:extLst>
          </p:cNvPr>
          <p:cNvSpPr>
            <a:spLocks noGrp="1"/>
          </p:cNvSpPr>
          <p:nvPr>
            <p:ph type="dt" sz="half" idx="10"/>
          </p:nvPr>
        </p:nvSpPr>
        <p:spPr/>
        <p:txBody>
          <a:bodyPr/>
          <a:lstStyle/>
          <a:p>
            <a:fld id="{D94700BE-7692-4207-B54B-A48E0B87749C}" type="datetimeFigureOut">
              <a:rPr lang="LID4096" smtClean="0"/>
              <a:t>10/19/2025</a:t>
            </a:fld>
            <a:endParaRPr lang="LID4096"/>
          </a:p>
        </p:txBody>
      </p:sp>
      <p:sp>
        <p:nvSpPr>
          <p:cNvPr id="5" name="Нижний колонтитул 4">
            <a:extLst>
              <a:ext uri="{FF2B5EF4-FFF2-40B4-BE49-F238E27FC236}">
                <a16:creationId xmlns:a16="http://schemas.microsoft.com/office/drawing/2014/main" id="{03B93BB5-71D6-265C-76BF-7BA55253D9BB}"/>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45B812ED-7C3E-2E99-174E-7CBA5506EBC4}"/>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928364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27F112-08AD-1D83-FA9D-D723E27CAE8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LID4096"/>
          </a:p>
        </p:txBody>
      </p:sp>
      <p:sp>
        <p:nvSpPr>
          <p:cNvPr id="3" name="Текст 2">
            <a:extLst>
              <a:ext uri="{FF2B5EF4-FFF2-40B4-BE49-F238E27FC236}">
                <a16:creationId xmlns:a16="http://schemas.microsoft.com/office/drawing/2014/main" id="{C9D4462B-7C02-3784-D700-720E99BA1E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E7B8AEC1-27F7-FAA3-29A1-66B8783B85CB}"/>
              </a:ext>
            </a:extLst>
          </p:cNvPr>
          <p:cNvSpPr>
            <a:spLocks noGrp="1"/>
          </p:cNvSpPr>
          <p:nvPr>
            <p:ph type="dt" sz="half" idx="10"/>
          </p:nvPr>
        </p:nvSpPr>
        <p:spPr/>
        <p:txBody>
          <a:bodyPr/>
          <a:lstStyle/>
          <a:p>
            <a:fld id="{D94700BE-7692-4207-B54B-A48E0B87749C}" type="datetimeFigureOut">
              <a:rPr lang="LID4096" smtClean="0"/>
              <a:t>10/19/2025</a:t>
            </a:fld>
            <a:endParaRPr lang="LID4096"/>
          </a:p>
        </p:txBody>
      </p:sp>
      <p:sp>
        <p:nvSpPr>
          <p:cNvPr id="5" name="Нижний колонтитул 4">
            <a:extLst>
              <a:ext uri="{FF2B5EF4-FFF2-40B4-BE49-F238E27FC236}">
                <a16:creationId xmlns:a16="http://schemas.microsoft.com/office/drawing/2014/main" id="{359F6EE4-5AF4-CE7C-B7F4-C587BFECE7E3}"/>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C9262F68-CBA3-0915-2295-961EC87EC1B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62701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EAAB05-2830-EFAE-DE4B-ACD17427AF4B}"/>
              </a:ext>
            </a:extLst>
          </p:cNvPr>
          <p:cNvSpPr>
            <a:spLocks noGrp="1"/>
          </p:cNvSpPr>
          <p:nvPr>
            <p:ph type="title"/>
          </p:nvPr>
        </p:nvSpPr>
        <p:spPr/>
        <p:txBody>
          <a:bodyPr/>
          <a:lstStyle/>
          <a:p>
            <a:r>
              <a:rPr lang="ru-RU"/>
              <a:t>Образец заголовка</a:t>
            </a:r>
            <a:endParaRPr lang="LID4096"/>
          </a:p>
        </p:txBody>
      </p:sp>
      <p:sp>
        <p:nvSpPr>
          <p:cNvPr id="3" name="Объект 2">
            <a:extLst>
              <a:ext uri="{FF2B5EF4-FFF2-40B4-BE49-F238E27FC236}">
                <a16:creationId xmlns:a16="http://schemas.microsoft.com/office/drawing/2014/main" id="{914D6307-654D-D982-4407-B8F3D79466B9}"/>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Объект 3">
            <a:extLst>
              <a:ext uri="{FF2B5EF4-FFF2-40B4-BE49-F238E27FC236}">
                <a16:creationId xmlns:a16="http://schemas.microsoft.com/office/drawing/2014/main" id="{7E186F62-1DB1-3C6F-EA13-795572FAE52A}"/>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5" name="Дата 4">
            <a:extLst>
              <a:ext uri="{FF2B5EF4-FFF2-40B4-BE49-F238E27FC236}">
                <a16:creationId xmlns:a16="http://schemas.microsoft.com/office/drawing/2014/main" id="{D7940FA2-011F-64EB-05FB-8559EF77520E}"/>
              </a:ext>
            </a:extLst>
          </p:cNvPr>
          <p:cNvSpPr>
            <a:spLocks noGrp="1"/>
          </p:cNvSpPr>
          <p:nvPr>
            <p:ph type="dt" sz="half" idx="10"/>
          </p:nvPr>
        </p:nvSpPr>
        <p:spPr/>
        <p:txBody>
          <a:bodyPr/>
          <a:lstStyle/>
          <a:p>
            <a:fld id="{D94700BE-7692-4207-B54B-A48E0B87749C}" type="datetimeFigureOut">
              <a:rPr lang="LID4096" smtClean="0"/>
              <a:t>10/19/2025</a:t>
            </a:fld>
            <a:endParaRPr lang="LID4096"/>
          </a:p>
        </p:txBody>
      </p:sp>
      <p:sp>
        <p:nvSpPr>
          <p:cNvPr id="6" name="Нижний колонтитул 5">
            <a:extLst>
              <a:ext uri="{FF2B5EF4-FFF2-40B4-BE49-F238E27FC236}">
                <a16:creationId xmlns:a16="http://schemas.microsoft.com/office/drawing/2014/main" id="{CD7AD932-F2FD-1AF1-F4D9-F5E82D0C6875}"/>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63145922-4144-9D1A-7394-C37497389C31}"/>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69375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4C79E9-E032-A699-2CFB-44AC928323F6}"/>
              </a:ext>
            </a:extLst>
          </p:cNvPr>
          <p:cNvSpPr>
            <a:spLocks noGrp="1"/>
          </p:cNvSpPr>
          <p:nvPr>
            <p:ph type="title"/>
          </p:nvPr>
        </p:nvSpPr>
        <p:spPr>
          <a:xfrm>
            <a:off x="839788" y="365125"/>
            <a:ext cx="10515600" cy="1325563"/>
          </a:xfrm>
        </p:spPr>
        <p:txBody>
          <a:bodyPr/>
          <a:lstStyle/>
          <a:p>
            <a:r>
              <a:rPr lang="ru-RU"/>
              <a:t>Образец заголовка</a:t>
            </a:r>
            <a:endParaRPr lang="LID4096"/>
          </a:p>
        </p:txBody>
      </p:sp>
      <p:sp>
        <p:nvSpPr>
          <p:cNvPr id="3" name="Текст 2">
            <a:extLst>
              <a:ext uri="{FF2B5EF4-FFF2-40B4-BE49-F238E27FC236}">
                <a16:creationId xmlns:a16="http://schemas.microsoft.com/office/drawing/2014/main" id="{4B2F1728-CD76-7149-9437-8308AF8E6C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5E31FA6F-EC02-4DE3-6650-B80F00E860A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5" name="Текст 4">
            <a:extLst>
              <a:ext uri="{FF2B5EF4-FFF2-40B4-BE49-F238E27FC236}">
                <a16:creationId xmlns:a16="http://schemas.microsoft.com/office/drawing/2014/main" id="{B6F9C784-C313-EF39-B97C-F19B68E627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B9EC93D1-A12D-D057-6BE7-78586123AF0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7" name="Дата 6">
            <a:extLst>
              <a:ext uri="{FF2B5EF4-FFF2-40B4-BE49-F238E27FC236}">
                <a16:creationId xmlns:a16="http://schemas.microsoft.com/office/drawing/2014/main" id="{339B00CC-01F6-7087-C302-940F9C98E580}"/>
              </a:ext>
            </a:extLst>
          </p:cNvPr>
          <p:cNvSpPr>
            <a:spLocks noGrp="1"/>
          </p:cNvSpPr>
          <p:nvPr>
            <p:ph type="dt" sz="half" idx="10"/>
          </p:nvPr>
        </p:nvSpPr>
        <p:spPr/>
        <p:txBody>
          <a:bodyPr/>
          <a:lstStyle/>
          <a:p>
            <a:fld id="{D94700BE-7692-4207-B54B-A48E0B87749C}" type="datetimeFigureOut">
              <a:rPr lang="LID4096" smtClean="0"/>
              <a:t>10/19/2025</a:t>
            </a:fld>
            <a:endParaRPr lang="LID4096"/>
          </a:p>
        </p:txBody>
      </p:sp>
      <p:sp>
        <p:nvSpPr>
          <p:cNvPr id="8" name="Нижний колонтитул 7">
            <a:extLst>
              <a:ext uri="{FF2B5EF4-FFF2-40B4-BE49-F238E27FC236}">
                <a16:creationId xmlns:a16="http://schemas.microsoft.com/office/drawing/2014/main" id="{C6EBCC5B-A9F4-C18A-35F5-2949CEAAC7AC}"/>
              </a:ext>
            </a:extLst>
          </p:cNvPr>
          <p:cNvSpPr>
            <a:spLocks noGrp="1"/>
          </p:cNvSpPr>
          <p:nvPr>
            <p:ph type="ftr" sz="quarter" idx="11"/>
          </p:nvPr>
        </p:nvSpPr>
        <p:spPr/>
        <p:txBody>
          <a:bodyPr/>
          <a:lstStyle/>
          <a:p>
            <a:endParaRPr lang="LID4096"/>
          </a:p>
        </p:txBody>
      </p:sp>
      <p:sp>
        <p:nvSpPr>
          <p:cNvPr id="9" name="Номер слайда 8">
            <a:extLst>
              <a:ext uri="{FF2B5EF4-FFF2-40B4-BE49-F238E27FC236}">
                <a16:creationId xmlns:a16="http://schemas.microsoft.com/office/drawing/2014/main" id="{E3B8B959-499F-742D-E1FF-78941C4BCAB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1110290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1B2447-25C4-6DCF-DAD4-FEDF21FF174E}"/>
              </a:ext>
            </a:extLst>
          </p:cNvPr>
          <p:cNvSpPr>
            <a:spLocks noGrp="1"/>
          </p:cNvSpPr>
          <p:nvPr>
            <p:ph type="title"/>
          </p:nvPr>
        </p:nvSpPr>
        <p:spPr/>
        <p:txBody>
          <a:bodyPr/>
          <a:lstStyle/>
          <a:p>
            <a:r>
              <a:rPr lang="ru-RU"/>
              <a:t>Образец заголовка</a:t>
            </a:r>
            <a:endParaRPr lang="LID4096"/>
          </a:p>
        </p:txBody>
      </p:sp>
      <p:sp>
        <p:nvSpPr>
          <p:cNvPr id="3" name="Дата 2">
            <a:extLst>
              <a:ext uri="{FF2B5EF4-FFF2-40B4-BE49-F238E27FC236}">
                <a16:creationId xmlns:a16="http://schemas.microsoft.com/office/drawing/2014/main" id="{F846070A-CABC-8A01-79F7-51A84F4435BC}"/>
              </a:ext>
            </a:extLst>
          </p:cNvPr>
          <p:cNvSpPr>
            <a:spLocks noGrp="1"/>
          </p:cNvSpPr>
          <p:nvPr>
            <p:ph type="dt" sz="half" idx="10"/>
          </p:nvPr>
        </p:nvSpPr>
        <p:spPr/>
        <p:txBody>
          <a:bodyPr/>
          <a:lstStyle/>
          <a:p>
            <a:fld id="{D94700BE-7692-4207-B54B-A48E0B87749C}" type="datetimeFigureOut">
              <a:rPr lang="LID4096" smtClean="0"/>
              <a:t>10/19/2025</a:t>
            </a:fld>
            <a:endParaRPr lang="LID4096"/>
          </a:p>
        </p:txBody>
      </p:sp>
      <p:sp>
        <p:nvSpPr>
          <p:cNvPr id="4" name="Нижний колонтитул 3">
            <a:extLst>
              <a:ext uri="{FF2B5EF4-FFF2-40B4-BE49-F238E27FC236}">
                <a16:creationId xmlns:a16="http://schemas.microsoft.com/office/drawing/2014/main" id="{36485DBC-EE1F-353D-3249-9E99780A5007}"/>
              </a:ext>
            </a:extLst>
          </p:cNvPr>
          <p:cNvSpPr>
            <a:spLocks noGrp="1"/>
          </p:cNvSpPr>
          <p:nvPr>
            <p:ph type="ftr" sz="quarter" idx="11"/>
          </p:nvPr>
        </p:nvSpPr>
        <p:spPr/>
        <p:txBody>
          <a:bodyPr/>
          <a:lstStyle/>
          <a:p>
            <a:endParaRPr lang="LID4096"/>
          </a:p>
        </p:txBody>
      </p:sp>
      <p:sp>
        <p:nvSpPr>
          <p:cNvPr id="5" name="Номер слайда 4">
            <a:extLst>
              <a:ext uri="{FF2B5EF4-FFF2-40B4-BE49-F238E27FC236}">
                <a16:creationId xmlns:a16="http://schemas.microsoft.com/office/drawing/2014/main" id="{1FD416B2-2B57-8CF9-D053-EF6A7AB1FEFA}"/>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236694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A9FDE4F-142C-5FCB-A615-EDAA13534AC7}"/>
              </a:ext>
            </a:extLst>
          </p:cNvPr>
          <p:cNvSpPr>
            <a:spLocks noGrp="1"/>
          </p:cNvSpPr>
          <p:nvPr>
            <p:ph type="dt" sz="half" idx="10"/>
          </p:nvPr>
        </p:nvSpPr>
        <p:spPr/>
        <p:txBody>
          <a:bodyPr/>
          <a:lstStyle/>
          <a:p>
            <a:fld id="{D94700BE-7692-4207-B54B-A48E0B87749C}" type="datetimeFigureOut">
              <a:rPr lang="LID4096" smtClean="0"/>
              <a:t>10/19/2025</a:t>
            </a:fld>
            <a:endParaRPr lang="LID4096"/>
          </a:p>
        </p:txBody>
      </p:sp>
      <p:sp>
        <p:nvSpPr>
          <p:cNvPr id="3" name="Нижний колонтитул 2">
            <a:extLst>
              <a:ext uri="{FF2B5EF4-FFF2-40B4-BE49-F238E27FC236}">
                <a16:creationId xmlns:a16="http://schemas.microsoft.com/office/drawing/2014/main" id="{0B6EB5D2-B75C-FB77-8F63-19FA53844E71}"/>
              </a:ext>
            </a:extLst>
          </p:cNvPr>
          <p:cNvSpPr>
            <a:spLocks noGrp="1"/>
          </p:cNvSpPr>
          <p:nvPr>
            <p:ph type="ftr" sz="quarter" idx="11"/>
          </p:nvPr>
        </p:nvSpPr>
        <p:spPr/>
        <p:txBody>
          <a:bodyPr/>
          <a:lstStyle/>
          <a:p>
            <a:endParaRPr lang="LID4096"/>
          </a:p>
        </p:txBody>
      </p:sp>
      <p:sp>
        <p:nvSpPr>
          <p:cNvPr id="4" name="Номер слайда 3">
            <a:extLst>
              <a:ext uri="{FF2B5EF4-FFF2-40B4-BE49-F238E27FC236}">
                <a16:creationId xmlns:a16="http://schemas.microsoft.com/office/drawing/2014/main" id="{DBB97733-0993-8A78-D35D-65EA8B9F81A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200051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8FC8E-4425-CC0C-710F-98C6425E307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LID4096"/>
          </a:p>
        </p:txBody>
      </p:sp>
      <p:sp>
        <p:nvSpPr>
          <p:cNvPr id="3" name="Объект 2">
            <a:extLst>
              <a:ext uri="{FF2B5EF4-FFF2-40B4-BE49-F238E27FC236}">
                <a16:creationId xmlns:a16="http://schemas.microsoft.com/office/drawing/2014/main" id="{E473CCAC-EA76-40D6-17B2-7C2AFD4353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Текст 3">
            <a:extLst>
              <a:ext uri="{FF2B5EF4-FFF2-40B4-BE49-F238E27FC236}">
                <a16:creationId xmlns:a16="http://schemas.microsoft.com/office/drawing/2014/main" id="{23FDA7B0-EDAC-58A1-8AED-C4E8D631B6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7C5F31B-981C-419A-6E49-3095113FB273}"/>
              </a:ext>
            </a:extLst>
          </p:cNvPr>
          <p:cNvSpPr>
            <a:spLocks noGrp="1"/>
          </p:cNvSpPr>
          <p:nvPr>
            <p:ph type="dt" sz="half" idx="10"/>
          </p:nvPr>
        </p:nvSpPr>
        <p:spPr/>
        <p:txBody>
          <a:bodyPr/>
          <a:lstStyle/>
          <a:p>
            <a:fld id="{D94700BE-7692-4207-B54B-A48E0B87749C}" type="datetimeFigureOut">
              <a:rPr lang="LID4096" smtClean="0"/>
              <a:t>10/19/2025</a:t>
            </a:fld>
            <a:endParaRPr lang="LID4096"/>
          </a:p>
        </p:txBody>
      </p:sp>
      <p:sp>
        <p:nvSpPr>
          <p:cNvPr id="6" name="Нижний колонтитул 5">
            <a:extLst>
              <a:ext uri="{FF2B5EF4-FFF2-40B4-BE49-F238E27FC236}">
                <a16:creationId xmlns:a16="http://schemas.microsoft.com/office/drawing/2014/main" id="{098C04E2-0ACD-F790-199B-7863EDE0279D}"/>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870F2067-A078-C57A-9204-3A8B2F2607FC}"/>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39211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129DED-D98F-B6A2-AD7C-772F99A3449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LID4096"/>
          </a:p>
        </p:txBody>
      </p:sp>
      <p:sp>
        <p:nvSpPr>
          <p:cNvPr id="3" name="Рисунок 2">
            <a:extLst>
              <a:ext uri="{FF2B5EF4-FFF2-40B4-BE49-F238E27FC236}">
                <a16:creationId xmlns:a16="http://schemas.microsoft.com/office/drawing/2014/main" id="{300C5605-1482-0713-0D51-A3FAC78156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Текст 3">
            <a:extLst>
              <a:ext uri="{FF2B5EF4-FFF2-40B4-BE49-F238E27FC236}">
                <a16:creationId xmlns:a16="http://schemas.microsoft.com/office/drawing/2014/main" id="{56A60C0B-E2FB-D11A-ADBF-D996E01CFA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4DE09DD-B690-CF21-DFC4-F02331B63D5A}"/>
              </a:ext>
            </a:extLst>
          </p:cNvPr>
          <p:cNvSpPr>
            <a:spLocks noGrp="1"/>
          </p:cNvSpPr>
          <p:nvPr>
            <p:ph type="dt" sz="half" idx="10"/>
          </p:nvPr>
        </p:nvSpPr>
        <p:spPr/>
        <p:txBody>
          <a:bodyPr/>
          <a:lstStyle/>
          <a:p>
            <a:fld id="{D94700BE-7692-4207-B54B-A48E0B87749C}" type="datetimeFigureOut">
              <a:rPr lang="LID4096" smtClean="0"/>
              <a:t>10/19/2025</a:t>
            </a:fld>
            <a:endParaRPr lang="LID4096"/>
          </a:p>
        </p:txBody>
      </p:sp>
      <p:sp>
        <p:nvSpPr>
          <p:cNvPr id="6" name="Нижний колонтитул 5">
            <a:extLst>
              <a:ext uri="{FF2B5EF4-FFF2-40B4-BE49-F238E27FC236}">
                <a16:creationId xmlns:a16="http://schemas.microsoft.com/office/drawing/2014/main" id="{0D16318B-2EDE-3598-7847-C4B423955311}"/>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097F3B72-6E6E-8853-E9C1-9458DC7C6736}"/>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211409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8D0170-EF02-F5B2-75D2-863D125522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LID4096"/>
          </a:p>
        </p:txBody>
      </p:sp>
      <p:sp>
        <p:nvSpPr>
          <p:cNvPr id="3" name="Текст 2">
            <a:extLst>
              <a:ext uri="{FF2B5EF4-FFF2-40B4-BE49-F238E27FC236}">
                <a16:creationId xmlns:a16="http://schemas.microsoft.com/office/drawing/2014/main" id="{117FE9A8-6239-E8DA-5893-CC54DCF5A6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F5C7A97B-8B60-4C6E-4780-AF77C5AA11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4700BE-7692-4207-B54B-A48E0B87749C}" type="datetimeFigureOut">
              <a:rPr lang="LID4096" smtClean="0"/>
              <a:t>10/19/2025</a:t>
            </a:fld>
            <a:endParaRPr lang="LID4096"/>
          </a:p>
        </p:txBody>
      </p:sp>
      <p:sp>
        <p:nvSpPr>
          <p:cNvPr id="5" name="Нижний колонтитул 4">
            <a:extLst>
              <a:ext uri="{FF2B5EF4-FFF2-40B4-BE49-F238E27FC236}">
                <a16:creationId xmlns:a16="http://schemas.microsoft.com/office/drawing/2014/main" id="{F09804F4-87F9-55E6-92A8-EB0A9D1E61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Номер слайда 5">
            <a:extLst>
              <a:ext uri="{FF2B5EF4-FFF2-40B4-BE49-F238E27FC236}">
                <a16:creationId xmlns:a16="http://schemas.microsoft.com/office/drawing/2014/main" id="{9E4F28E9-786F-C124-9986-B7AAB37E4D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14CC9-68D5-47AD-8438-7B4A21BFF56F}" type="slidenum">
              <a:rPr lang="LID4096" smtClean="0"/>
              <a:t>‹#›</a:t>
            </a:fld>
            <a:endParaRPr lang="LID4096"/>
          </a:p>
        </p:txBody>
      </p:sp>
    </p:spTree>
    <p:extLst>
      <p:ext uri="{BB962C8B-B14F-4D97-AF65-F5344CB8AC3E}">
        <p14:creationId xmlns:p14="http://schemas.microsoft.com/office/powerpoint/2010/main" val="3500367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975775-7036-98AF-A483-822007F3728D}"/>
              </a:ext>
            </a:extLst>
          </p:cNvPr>
          <p:cNvSpPr>
            <a:spLocks noGrp="1"/>
          </p:cNvSpPr>
          <p:nvPr>
            <p:ph type="ctrTitle"/>
          </p:nvPr>
        </p:nvSpPr>
        <p:spPr>
          <a:xfrm>
            <a:off x="316523" y="1186961"/>
            <a:ext cx="11558954" cy="960194"/>
          </a:xfrm>
          <a:ln>
            <a:noFill/>
          </a:ln>
          <a:effectLst/>
        </p:spPr>
        <p:txBody>
          <a:bodyPr/>
          <a:lstStyle/>
          <a:p>
            <a:r>
              <a:rPr lang="ru-RU" dirty="0">
                <a:latin typeface="Cambria" panose="02040503050406030204" pitchFamily="18" charset="0"/>
                <a:ea typeface="Cambria" panose="02040503050406030204" pitchFamily="18" charset="0"/>
              </a:rPr>
              <a:t>Операционные системы</a:t>
            </a:r>
            <a:endParaRPr lang="LID4096" dirty="0">
              <a:latin typeface="Cambria" panose="02040503050406030204" pitchFamily="18" charset="0"/>
              <a:ea typeface="Cambria" panose="02040503050406030204" pitchFamily="18" charset="0"/>
            </a:endParaRPr>
          </a:p>
        </p:txBody>
      </p:sp>
      <p:sp>
        <p:nvSpPr>
          <p:cNvPr id="3" name="Подзаголовок 2">
            <a:extLst>
              <a:ext uri="{FF2B5EF4-FFF2-40B4-BE49-F238E27FC236}">
                <a16:creationId xmlns:a16="http://schemas.microsoft.com/office/drawing/2014/main" id="{0649BFEE-497D-21FD-61AE-CA3D267537F4}"/>
              </a:ext>
            </a:extLst>
          </p:cNvPr>
          <p:cNvSpPr>
            <a:spLocks noGrp="1"/>
          </p:cNvSpPr>
          <p:nvPr>
            <p:ph type="subTitle" idx="1"/>
          </p:nvPr>
        </p:nvSpPr>
        <p:spPr>
          <a:xfrm>
            <a:off x="1510810" y="3697763"/>
            <a:ext cx="9170377" cy="461839"/>
          </a:xfrm>
          <a:effectLst>
            <a:outerShdw blurRad="50800" dist="38100" dir="2700000" algn="tl" rotWithShape="0">
              <a:prstClr val="black">
                <a:alpha val="40000"/>
              </a:prstClr>
            </a:outerShdw>
          </a:effectLst>
        </p:spPr>
        <p:txBody>
          <a:bodyPr>
            <a:normAutofit lnSpcReduction="10000"/>
          </a:bodyPr>
          <a:lstStyle/>
          <a:p>
            <a:r>
              <a:rPr lang="ru-RU" sz="2800" b="1" dirty="0">
                <a:latin typeface="Verdana" panose="020B0604030504040204" pitchFamily="34" charset="0"/>
                <a:ea typeface="Verdana" panose="020B0604030504040204" pitchFamily="34" charset="0"/>
              </a:rPr>
              <a:t>Прерывания</a:t>
            </a:r>
          </a:p>
        </p:txBody>
      </p:sp>
      <p:sp>
        <p:nvSpPr>
          <p:cNvPr id="4" name="TextBox 3">
            <a:extLst>
              <a:ext uri="{FF2B5EF4-FFF2-40B4-BE49-F238E27FC236}">
                <a16:creationId xmlns:a16="http://schemas.microsoft.com/office/drawing/2014/main" id="{6BD3AED9-28E1-DDF9-E07D-185D5DD54F4C}"/>
              </a:ext>
            </a:extLst>
          </p:cNvPr>
          <p:cNvSpPr txBox="1"/>
          <p:nvPr/>
        </p:nvSpPr>
        <p:spPr>
          <a:xfrm>
            <a:off x="3200400" y="650631"/>
            <a:ext cx="5627077" cy="369332"/>
          </a:xfrm>
          <a:prstGeom prst="rect">
            <a:avLst/>
          </a:prstGeom>
          <a:noFill/>
        </p:spPr>
        <p:txBody>
          <a:bodyPr wrap="square" rtlCol="0">
            <a:spAutoFit/>
          </a:bodyPr>
          <a:lstStyle/>
          <a:p>
            <a:endParaRPr lang="LID4096" dirty="0"/>
          </a:p>
        </p:txBody>
      </p:sp>
      <p:sp>
        <p:nvSpPr>
          <p:cNvPr id="6" name="TextBox 5">
            <a:extLst>
              <a:ext uri="{FF2B5EF4-FFF2-40B4-BE49-F238E27FC236}">
                <a16:creationId xmlns:a16="http://schemas.microsoft.com/office/drawing/2014/main" id="{A277C454-9338-E7F4-034B-E11CD51ED0FB}"/>
              </a:ext>
            </a:extLst>
          </p:cNvPr>
          <p:cNvSpPr txBox="1"/>
          <p:nvPr/>
        </p:nvSpPr>
        <p:spPr>
          <a:xfrm>
            <a:off x="5191861" y="3051019"/>
            <a:ext cx="1808277" cy="523220"/>
          </a:xfrm>
          <a:prstGeom prst="rect">
            <a:avLst/>
          </a:prstGeom>
          <a:noFill/>
        </p:spPr>
        <p:txBody>
          <a:bodyPr wrap="square">
            <a:spAutoFit/>
          </a:bodyPr>
          <a:lstStyle/>
          <a:p>
            <a:r>
              <a:rPr lang="ru-RU" sz="2800" dirty="0">
                <a:latin typeface="Cambria" panose="02040503050406030204" pitchFamily="18" charset="0"/>
                <a:ea typeface="Cambria" panose="02040503050406030204" pitchFamily="18" charset="0"/>
              </a:rPr>
              <a:t>Лекция </a:t>
            </a:r>
            <a:r>
              <a:rPr lang="en-US" sz="2800" dirty="0">
                <a:latin typeface="Cambria" panose="02040503050406030204" pitchFamily="18" charset="0"/>
                <a:ea typeface="Cambria" panose="02040503050406030204" pitchFamily="18" charset="0"/>
              </a:rPr>
              <a:t>7</a:t>
            </a:r>
            <a:endParaRPr lang="ru-RU" sz="2800" dirty="0">
              <a:latin typeface="Cambria" panose="02040503050406030204" pitchFamily="18" charset="0"/>
              <a:ea typeface="Cambria" panose="02040503050406030204" pitchFamily="18" charset="0"/>
            </a:endParaRPr>
          </a:p>
        </p:txBody>
      </p:sp>
      <p:cxnSp>
        <p:nvCxnSpPr>
          <p:cNvPr id="8" name="Прямая соединительная линия 7">
            <a:extLst>
              <a:ext uri="{FF2B5EF4-FFF2-40B4-BE49-F238E27FC236}">
                <a16:creationId xmlns:a16="http://schemas.microsoft.com/office/drawing/2014/main" id="{519E2ADD-505C-77F2-DF62-A29BD8ED577A}"/>
              </a:ext>
            </a:extLst>
          </p:cNvPr>
          <p:cNvCxnSpPr/>
          <p:nvPr/>
        </p:nvCxnSpPr>
        <p:spPr>
          <a:xfrm>
            <a:off x="4339704" y="3574239"/>
            <a:ext cx="350954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1986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b="1" dirty="0">
                <a:latin typeface="Cambria" panose="02040503050406030204" pitchFamily="18" charset="0"/>
                <a:ea typeface="Cambria" panose="02040503050406030204" pitchFamily="18" charset="0"/>
              </a:rPr>
              <a:t>Программные</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прерывания</a:t>
            </a:r>
            <a:r>
              <a:rPr lang="ru-RU" dirty="0">
                <a:latin typeface="Cambria" panose="02040503050406030204" pitchFamily="18" charset="0"/>
                <a:ea typeface="Cambria" panose="02040503050406030204" pitchFamily="18" charset="0"/>
              </a:rPr>
              <a:t> отличаются от предыдущих двух классов тем, что они по своей сути не являются «истинными» прерываниями. Программное прерывание возникает при выполнении особой команды процессора, что имитирует прерывание, то есть переход на новую последовательность инструкций</a:t>
            </a:r>
          </a:p>
          <a:p>
            <a:pPr marL="0" indent="0">
              <a:buNone/>
            </a:pPr>
            <a:r>
              <a:rPr lang="ru-RU" dirty="0">
                <a:latin typeface="Cambria" panose="02040503050406030204" pitchFamily="18" charset="0"/>
                <a:ea typeface="Cambria" panose="02040503050406030204" pitchFamily="18" charset="0"/>
              </a:rPr>
              <a:t>Причины использования программных прерываний вместо обычных инструкций вызова процедур будут изложены далее, после рассмотрения механизма прерываний</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425949112"/>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Программные прерывания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963263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fontScale="85000" lnSpcReduction="10000"/>
          </a:bodyPr>
          <a:lstStyle/>
          <a:p>
            <a:pPr marL="0" indent="0">
              <a:buNone/>
            </a:pPr>
            <a:r>
              <a:rPr lang="ru-RU" dirty="0">
                <a:latin typeface="Cambria" panose="02040503050406030204" pitchFamily="18" charset="0"/>
                <a:ea typeface="Cambria" panose="02040503050406030204" pitchFamily="18" charset="0"/>
              </a:rPr>
              <a:t>Прерываниям приписывается приоритет, с помощью которого они ранжируются по степени важности и срочности</a:t>
            </a:r>
          </a:p>
          <a:p>
            <a:pPr marL="0" indent="0">
              <a:buNone/>
            </a:pPr>
            <a:r>
              <a:rPr lang="ru-RU" dirty="0">
                <a:latin typeface="Cambria" panose="02040503050406030204" pitchFamily="18" charset="0"/>
                <a:ea typeface="Cambria" panose="02040503050406030204" pitchFamily="18" charset="0"/>
              </a:rPr>
              <a:t>О прерываниях, имеющих одинаковое значение приоритета, говорят, что они относятся к одному </a:t>
            </a:r>
            <a:r>
              <a:rPr lang="ru-RU" b="1" dirty="0">
                <a:latin typeface="Cambria" panose="02040503050406030204" pitchFamily="18" charset="0"/>
                <a:ea typeface="Cambria" panose="02040503050406030204" pitchFamily="18" charset="0"/>
              </a:rPr>
              <a:t>уровню приоритета прерываний</a:t>
            </a:r>
          </a:p>
          <a:p>
            <a:pPr marL="0" indent="0">
              <a:buNone/>
            </a:pPr>
            <a:r>
              <a:rPr lang="ru-RU" dirty="0">
                <a:latin typeface="Cambria" panose="02040503050406030204" pitchFamily="18" charset="0"/>
                <a:ea typeface="Cambria" panose="02040503050406030204" pitchFamily="18" charset="0"/>
              </a:rPr>
              <a:t>Прерывания обычно обрабатываются модулями операционной системы, так как действия, выполняемые по прерыванию, относятся к управлению разделяемыми ресурсами вычислительной системы: принтером, диском, таймером, процессором и т. п.</a:t>
            </a:r>
          </a:p>
          <a:p>
            <a:pPr marL="0" indent="0">
              <a:buNone/>
            </a:pPr>
            <a:r>
              <a:rPr lang="ru-RU" b="1" dirty="0">
                <a:latin typeface="Cambria" panose="02040503050406030204" pitchFamily="18" charset="0"/>
                <a:ea typeface="Cambria" panose="02040503050406030204" pitchFamily="18" charset="0"/>
              </a:rPr>
              <a:t>IRQ – </a:t>
            </a:r>
            <a:r>
              <a:rPr lang="ru-RU" b="1" dirty="0" err="1">
                <a:latin typeface="Cambria" panose="02040503050406030204" pitchFamily="18" charset="0"/>
                <a:ea typeface="Cambria" panose="02040503050406030204" pitchFamily="18" charset="0"/>
              </a:rPr>
              <a:t>interrupt</a:t>
            </a:r>
            <a:r>
              <a:rPr lang="ru-RU" b="1" dirty="0">
                <a:latin typeface="Cambria" panose="02040503050406030204" pitchFamily="18" charset="0"/>
                <a:ea typeface="Cambria" panose="02040503050406030204" pitchFamily="18" charset="0"/>
              </a:rPr>
              <a:t> </a:t>
            </a:r>
            <a:r>
              <a:rPr lang="ru-RU" b="1" dirty="0" err="1">
                <a:latin typeface="Cambria" panose="02040503050406030204" pitchFamily="18" charset="0"/>
                <a:ea typeface="Cambria" panose="02040503050406030204" pitchFamily="18" charset="0"/>
              </a:rPr>
              <a:t>request</a:t>
            </a:r>
            <a:r>
              <a:rPr lang="ru-RU" b="1" dirty="0">
                <a:latin typeface="Cambria" panose="02040503050406030204" pitchFamily="18" charset="0"/>
                <a:ea typeface="Cambria" panose="02040503050406030204" pitchFamily="18" charset="0"/>
              </a:rPr>
              <a:t> (запрос прерывания) </a:t>
            </a:r>
            <a:r>
              <a:rPr lang="ru-RU" dirty="0">
                <a:latin typeface="Cambria" panose="02040503050406030204" pitchFamily="18" charset="0"/>
                <a:ea typeface="Cambria" panose="02040503050406030204" pitchFamily="18" charset="0"/>
              </a:rPr>
              <a:t>– это уведомление о прерывании, отправляемое из аппаратного устройства центральному процессору</a:t>
            </a:r>
          </a:p>
          <a:p>
            <a:pPr marL="0" indent="0">
              <a:buNone/>
            </a:pPr>
            <a:r>
              <a:rPr lang="ru-RU" dirty="0">
                <a:latin typeface="Cambria" panose="02040503050406030204" pitchFamily="18" charset="0"/>
                <a:ea typeface="Cambria" panose="02040503050406030204" pitchFamily="18" charset="0"/>
              </a:rPr>
              <a:t>Процедуры, вызываемые по прерываниям, обычно называют </a:t>
            </a:r>
            <a:r>
              <a:rPr lang="ru-RU" b="1" dirty="0">
                <a:latin typeface="Cambria" panose="02040503050406030204" pitchFamily="18" charset="0"/>
                <a:ea typeface="Cambria" panose="02040503050406030204" pitchFamily="18" charset="0"/>
              </a:rPr>
              <a:t>обработчиками прерываний</a:t>
            </a:r>
            <a:r>
              <a:rPr lang="ru-RU" dirty="0">
                <a:latin typeface="Cambria" panose="02040503050406030204" pitchFamily="18" charset="0"/>
                <a:ea typeface="Cambria" panose="02040503050406030204" pitchFamily="18" charset="0"/>
              </a:rPr>
              <a:t>, или </a:t>
            </a:r>
            <a:r>
              <a:rPr lang="ru-RU" b="1" dirty="0">
                <a:latin typeface="Cambria" panose="02040503050406030204" pitchFamily="18" charset="0"/>
                <a:ea typeface="Cambria" panose="02040503050406030204" pitchFamily="18" charset="0"/>
              </a:rPr>
              <a:t>процедурами обслуживания прерываний</a:t>
            </a:r>
            <a:r>
              <a:rPr lang="ru-RU"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Interrupt Service Routine</a:t>
            </a:r>
            <a:r>
              <a:rPr lang="ru-RU" dirty="0">
                <a:latin typeface="Cambria" panose="02040503050406030204" pitchFamily="18" charset="0"/>
                <a:ea typeface="Cambria" panose="02040503050406030204" pitchFamily="18" charset="0"/>
              </a:rPr>
              <a:t>, ISR)</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584156771"/>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Механизмы обработки прерываний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954140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Аппаратные прерывания обрабатываются драйверами соответствующих внешних устройств</a:t>
            </a:r>
          </a:p>
          <a:p>
            <a:pPr marL="0" indent="0">
              <a:buNone/>
            </a:pPr>
            <a:r>
              <a:rPr lang="ru-RU" dirty="0">
                <a:latin typeface="Cambria" panose="02040503050406030204" pitchFamily="18" charset="0"/>
                <a:ea typeface="Cambria" panose="02040503050406030204" pitchFamily="18" charset="0"/>
              </a:rPr>
              <a:t>Исключения специальными модулями ядра</a:t>
            </a:r>
          </a:p>
          <a:p>
            <a:pPr marL="0" indent="0">
              <a:buNone/>
            </a:pPr>
            <a:r>
              <a:rPr lang="ru-RU" dirty="0">
                <a:latin typeface="Cambria" panose="02040503050406030204" pitchFamily="18" charset="0"/>
                <a:ea typeface="Cambria" panose="02040503050406030204" pitchFamily="18" charset="0"/>
              </a:rPr>
              <a:t>Программные прерывания – процедурами ОС, обслуживающими системные вызовы</a:t>
            </a:r>
          </a:p>
          <a:p>
            <a:pPr marL="0" indent="0">
              <a:buNone/>
            </a:pPr>
            <a:r>
              <a:rPr lang="ru-RU" dirty="0">
                <a:latin typeface="Cambria" panose="02040503050406030204" pitchFamily="18" charset="0"/>
                <a:ea typeface="Cambria" panose="02040503050406030204" pitchFamily="18" charset="0"/>
              </a:rPr>
              <a:t>Помимо этих модулей в операционной системе может находиться так называемый </a:t>
            </a:r>
            <a:r>
              <a:rPr lang="ru-RU" b="1" i="1" dirty="0">
                <a:latin typeface="Cambria" panose="02040503050406030204" pitchFamily="18" charset="0"/>
                <a:ea typeface="Cambria" panose="02040503050406030204" pitchFamily="18" charset="0"/>
              </a:rPr>
              <a:t>диспетчер прерываний</a:t>
            </a:r>
            <a:r>
              <a:rPr lang="ru-RU" dirty="0">
                <a:latin typeface="Cambria" panose="02040503050406030204" pitchFamily="18" charset="0"/>
                <a:ea typeface="Cambria" panose="02040503050406030204" pitchFamily="18" charset="0"/>
              </a:rPr>
              <a:t>, который координирует работу отдельных обработчиков прерываний</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158579945"/>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Механизмы обработки прерываний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061299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Аппаратная поддержка прерываний осуществляется как на уровне процессора, так и на уровне функциональных блоков компьютера</a:t>
            </a:r>
          </a:p>
          <a:p>
            <a:pPr marL="0" indent="0">
              <a:buNone/>
            </a:pPr>
            <a:r>
              <a:rPr lang="ru-RU" dirty="0">
                <a:latin typeface="Cambria" panose="02040503050406030204" pitchFamily="18" charset="0"/>
                <a:ea typeface="Cambria" panose="02040503050406030204" pitchFamily="18" charset="0"/>
              </a:rPr>
              <a:t>Функциональный блок компьютера, назначением которого является поддержка прерываний, называется </a:t>
            </a:r>
            <a:r>
              <a:rPr lang="ru-RU" b="1" dirty="0">
                <a:latin typeface="Cambria" panose="02040503050406030204" pitchFamily="18" charset="0"/>
                <a:ea typeface="Cambria" panose="02040503050406030204" pitchFamily="18" charset="0"/>
              </a:rPr>
              <a:t>контроллером прерываний</a:t>
            </a:r>
          </a:p>
          <a:p>
            <a:pPr marL="0" indent="0">
              <a:buNone/>
            </a:pPr>
            <a:r>
              <a:rPr lang="ru-RU" dirty="0">
                <a:latin typeface="Cambria" panose="02040503050406030204" pitchFamily="18" charset="0"/>
                <a:ea typeface="Cambria" panose="02040503050406030204" pitchFamily="18" charset="0"/>
              </a:rPr>
              <a:t>Контроллер прерываний является источником сигналов прерываний по отношению к процессору и обработчиком прерываний по отношению к внешним устройствам компьютера</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73929876"/>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Механизмы обработки прерываний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276386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Существует два основных способа, с помощью которых шины выполняют прерывания: </a:t>
            </a:r>
            <a:r>
              <a:rPr lang="ru-RU" b="1" dirty="0">
                <a:latin typeface="Cambria" panose="02040503050406030204" pitchFamily="18" charset="0"/>
                <a:ea typeface="Cambria" panose="02040503050406030204" pitchFamily="18" charset="0"/>
              </a:rPr>
              <a:t>векторный</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vectored</a:t>
            </a:r>
            <a:r>
              <a:rPr lang="ru-RU" dirty="0">
                <a:latin typeface="Cambria" panose="02040503050406030204" pitchFamily="18" charset="0"/>
                <a:ea typeface="Cambria" panose="02040503050406030204" pitchFamily="18" charset="0"/>
              </a:rPr>
              <a:t>) и </a:t>
            </a:r>
            <a:r>
              <a:rPr lang="ru-RU" b="1" dirty="0">
                <a:latin typeface="Cambria" panose="02040503050406030204" pitchFamily="18" charset="0"/>
                <a:ea typeface="Cambria" panose="02040503050406030204" pitchFamily="18" charset="0"/>
              </a:rPr>
              <a:t>опрашиваемый</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polled</a:t>
            </a:r>
            <a:r>
              <a:rPr lang="ru-RU" dirty="0">
                <a:latin typeface="Cambria" panose="02040503050406030204" pitchFamily="18" charset="0"/>
                <a:ea typeface="Cambria" panose="02040503050406030204" pitchFamily="18" charset="0"/>
              </a:rPr>
              <a:t>)</a:t>
            </a:r>
          </a:p>
          <a:p>
            <a:pPr marL="0" indent="0">
              <a:buNone/>
            </a:pPr>
            <a:r>
              <a:rPr lang="ru-RU" dirty="0">
                <a:latin typeface="Cambria" panose="02040503050406030204" pitchFamily="18" charset="0"/>
                <a:ea typeface="Cambria" panose="02040503050406030204" pitchFamily="18" charset="0"/>
              </a:rPr>
              <a:t>В обоих способах процессору предоставляется информация об уровне приоритета прерывания на шине подключения внешних устройств</a:t>
            </a:r>
          </a:p>
          <a:p>
            <a:pPr marL="0" indent="0">
              <a:buNone/>
            </a:pPr>
            <a:r>
              <a:rPr lang="ru-RU" dirty="0">
                <a:latin typeface="Cambria" panose="02040503050406030204" pitchFamily="18" charset="0"/>
                <a:ea typeface="Cambria" panose="02040503050406030204" pitchFamily="18" charset="0"/>
              </a:rPr>
              <a:t>В случае векторных прерываний в процессор передается также информация о начальном адресе соответствующего обработчика прерываний</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325343343"/>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Механизмы обработки прерываний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444793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fontScale="92500" lnSpcReduction="10000"/>
          </a:bodyPr>
          <a:lstStyle/>
          <a:p>
            <a:pPr marL="0" indent="0">
              <a:buNone/>
            </a:pPr>
            <a:r>
              <a:rPr lang="ru-RU" dirty="0">
                <a:latin typeface="Cambria" panose="02040503050406030204" pitchFamily="18" charset="0"/>
                <a:ea typeface="Cambria" panose="02040503050406030204" pitchFamily="18" charset="0"/>
              </a:rPr>
              <a:t>Устройствам, которые используют </a:t>
            </a:r>
            <a:r>
              <a:rPr lang="ru-RU" b="1" dirty="0">
                <a:latin typeface="Cambria" panose="02040503050406030204" pitchFamily="18" charset="0"/>
                <a:ea typeface="Cambria" panose="02040503050406030204" pitchFamily="18" charset="0"/>
              </a:rPr>
              <a:t>векторные</a:t>
            </a:r>
            <a:r>
              <a:rPr lang="ru-RU" dirty="0">
                <a:latin typeface="Cambria" panose="02040503050406030204" pitchFamily="18" charset="0"/>
                <a:ea typeface="Cambria" panose="02040503050406030204" pitchFamily="18" charset="0"/>
              </a:rPr>
              <a:t> прерывания, назначается </a:t>
            </a:r>
            <a:r>
              <a:rPr lang="ru-RU" b="1" dirty="0">
                <a:latin typeface="Cambria" panose="02040503050406030204" pitchFamily="18" charset="0"/>
                <a:ea typeface="Cambria" panose="02040503050406030204" pitchFamily="18" charset="0"/>
              </a:rPr>
              <a:t>вектор прерываний</a:t>
            </a:r>
          </a:p>
          <a:p>
            <a:pPr marL="0" indent="0">
              <a:buNone/>
            </a:pPr>
            <a:r>
              <a:rPr lang="ru-RU" dirty="0">
                <a:latin typeface="Cambria" panose="02040503050406030204" pitchFamily="18" charset="0"/>
                <a:ea typeface="Cambria" panose="02040503050406030204" pitchFamily="18" charset="0"/>
              </a:rPr>
              <a:t>Он представляет собой электрический сигнал, выставляемый на соответствующие шины процессора и несущий в себе информацию об определенном, закрепленном за данным устройством номере, который идентифицирует соответствующий обработчик прерываний</a:t>
            </a:r>
          </a:p>
          <a:p>
            <a:pPr marL="0" indent="0">
              <a:buNone/>
            </a:pPr>
            <a:r>
              <a:rPr lang="ru-RU" dirty="0">
                <a:latin typeface="Cambria" panose="02040503050406030204" pitchFamily="18" charset="0"/>
                <a:ea typeface="Cambria" panose="02040503050406030204" pitchFamily="18" charset="0"/>
              </a:rPr>
              <a:t>Этот вектор может быть </a:t>
            </a:r>
            <a:r>
              <a:rPr lang="ru-RU" i="1" dirty="0">
                <a:latin typeface="Cambria" panose="02040503050406030204" pitchFamily="18" charset="0"/>
                <a:ea typeface="Cambria" panose="02040503050406030204" pitchFamily="18" charset="0"/>
              </a:rPr>
              <a:t>фиксированным</a:t>
            </a:r>
            <a:r>
              <a:rPr lang="ru-RU" dirty="0">
                <a:latin typeface="Cambria" panose="02040503050406030204" pitchFamily="18" charset="0"/>
                <a:ea typeface="Cambria" panose="02040503050406030204" pitchFamily="18" charset="0"/>
              </a:rPr>
              <a:t>, </a:t>
            </a:r>
            <a:r>
              <a:rPr lang="ru-RU" i="1" dirty="0">
                <a:latin typeface="Cambria" panose="02040503050406030204" pitchFamily="18" charset="0"/>
                <a:ea typeface="Cambria" panose="02040503050406030204" pitchFamily="18" charset="0"/>
              </a:rPr>
              <a:t>конфигурируемым</a:t>
            </a:r>
            <a:r>
              <a:rPr lang="ru-RU" dirty="0">
                <a:latin typeface="Cambria" panose="02040503050406030204" pitchFamily="18" charset="0"/>
                <a:ea typeface="Cambria" panose="02040503050406030204" pitchFamily="18" charset="0"/>
              </a:rPr>
              <a:t> (например, с использованием переключателей) или </a:t>
            </a:r>
            <a:r>
              <a:rPr lang="ru-RU" i="1" dirty="0">
                <a:latin typeface="Cambria" panose="02040503050406030204" pitchFamily="18" charset="0"/>
                <a:ea typeface="Cambria" panose="02040503050406030204" pitchFamily="18" charset="0"/>
              </a:rPr>
              <a:t>программируемым</a:t>
            </a:r>
          </a:p>
          <a:p>
            <a:pPr marL="0" indent="0">
              <a:buNone/>
            </a:pPr>
            <a:r>
              <a:rPr lang="ru-RU" dirty="0">
                <a:latin typeface="Cambria" panose="02040503050406030204" pitchFamily="18" charset="0"/>
                <a:ea typeface="Cambria" panose="02040503050406030204" pitchFamily="18" charset="0"/>
              </a:rPr>
              <a:t>Операционная система может предусматривать процедуру регистрации вектора обработки прерываний для определенного устройства, которая связывает некоторую процедуру обслуживания прерываний с определенным вектором</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641736794"/>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Механизмы обработки прерываний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768296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При получении сигнала запроса прерывания процессор выполняет специальный цикл подтверждения прерывания, в котором устройство должно идентифицировать себя</a:t>
            </a:r>
          </a:p>
          <a:p>
            <a:pPr marL="0" indent="0">
              <a:buNone/>
            </a:pPr>
            <a:r>
              <a:rPr lang="ru-RU" dirty="0">
                <a:latin typeface="Cambria" panose="02040503050406030204" pitchFamily="18" charset="0"/>
                <a:ea typeface="Cambria" panose="02040503050406030204" pitchFamily="18" charset="0"/>
              </a:rPr>
              <a:t>В течение этого цикла устройство отвечает, выставляя на шину вектор прерываний. Затем процессор использует этот вектор для нахождения обработчика данного прерывания</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660389508"/>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Механизмы обработки прерываний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107944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fontScale="85000" lnSpcReduction="10000"/>
          </a:bodyPr>
          <a:lstStyle/>
          <a:p>
            <a:pPr marL="0" indent="0">
              <a:buNone/>
            </a:pPr>
            <a:r>
              <a:rPr lang="ru-RU" dirty="0">
                <a:latin typeface="Cambria" panose="02040503050406030204" pitchFamily="18" charset="0"/>
                <a:ea typeface="Cambria" panose="02040503050406030204" pitchFamily="18" charset="0"/>
              </a:rPr>
              <a:t>При использовании </a:t>
            </a:r>
            <a:r>
              <a:rPr lang="ru-RU" b="1" dirty="0">
                <a:latin typeface="Cambria" panose="02040503050406030204" pitchFamily="18" charset="0"/>
                <a:ea typeface="Cambria" panose="02040503050406030204" pitchFamily="18" charset="0"/>
              </a:rPr>
              <a:t>опрашиваемых</a:t>
            </a:r>
            <a:r>
              <a:rPr lang="ru-RU" dirty="0">
                <a:latin typeface="Cambria" panose="02040503050406030204" pitchFamily="18" charset="0"/>
                <a:ea typeface="Cambria" panose="02040503050406030204" pitchFamily="18" charset="0"/>
              </a:rPr>
              <a:t> прерываний процессор получает от запросившего прерывание устройства только информацию об уровне приоритета прерывания</a:t>
            </a:r>
          </a:p>
          <a:p>
            <a:pPr marL="0" indent="0">
              <a:buNone/>
            </a:pPr>
            <a:r>
              <a:rPr lang="ru-RU" dirty="0">
                <a:latin typeface="Cambria" panose="02040503050406030204" pitchFamily="18" charset="0"/>
                <a:ea typeface="Cambria" panose="02040503050406030204" pitchFamily="18" charset="0"/>
              </a:rPr>
              <a:t>С каждым уровнем прерываний может быть связано несколько устройств и, соответственно, несколько программ – обработчиков прерываний </a:t>
            </a:r>
          </a:p>
          <a:p>
            <a:pPr marL="0" indent="0">
              <a:buNone/>
            </a:pPr>
            <a:r>
              <a:rPr lang="ru-RU" dirty="0">
                <a:latin typeface="Cambria" panose="02040503050406030204" pitchFamily="18" charset="0"/>
                <a:ea typeface="Cambria" panose="02040503050406030204" pitchFamily="18" charset="0"/>
              </a:rPr>
              <a:t>При возникновении прерывания процессор должен определить, какое устройство из тех, что связаны с данным уровнем прерываний, действительно запросило прерывание</a:t>
            </a:r>
          </a:p>
          <a:p>
            <a:pPr marL="0" indent="0">
              <a:buNone/>
            </a:pPr>
            <a:r>
              <a:rPr lang="ru-RU" dirty="0">
                <a:latin typeface="Cambria" panose="02040503050406030204" pitchFamily="18" charset="0"/>
                <a:ea typeface="Cambria" panose="02040503050406030204" pitchFamily="18" charset="0"/>
              </a:rPr>
              <a:t>Это достигается вызовом всех обработчиков прерываний для данного уровня приоритета, пока один из обработчиков не подтвердит, что прерывание пришло от обслуживаемого им устройства</a:t>
            </a:r>
          </a:p>
          <a:p>
            <a:pPr marL="0" indent="0">
              <a:buNone/>
            </a:pPr>
            <a:r>
              <a:rPr lang="ru-RU" dirty="0">
                <a:latin typeface="Cambria" panose="02040503050406030204" pitchFamily="18" charset="0"/>
                <a:ea typeface="Cambria" panose="02040503050406030204" pitchFamily="18" charset="0"/>
              </a:rPr>
              <a:t>Если же с каждым уровнем прерываний связано только одно устройство, то определение нужной программы обработки прерывания происходит немедленно, как и при векторном прерывании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172780839"/>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Механизмы обработки прерываний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819707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fontScale="92500" lnSpcReduction="20000"/>
          </a:bodyPr>
          <a:lstStyle/>
          <a:p>
            <a:pPr marL="0" indent="0">
              <a:buNone/>
            </a:pPr>
            <a:r>
              <a:rPr lang="ru-RU" dirty="0">
                <a:latin typeface="Cambria" panose="02040503050406030204" pitchFamily="18" charset="0"/>
                <a:ea typeface="Cambria" panose="02040503050406030204" pitchFamily="18" charset="0"/>
              </a:rPr>
              <a:t>Механизм прерываний некоторой аппаратной платформы может сочетать векторный и опрашиваемый типы прерываний</a:t>
            </a:r>
          </a:p>
          <a:p>
            <a:pPr marL="0" indent="0">
              <a:buNone/>
            </a:pPr>
            <a:r>
              <a:rPr lang="ru-RU" dirty="0">
                <a:latin typeface="Cambria" panose="02040503050406030204" pitchFamily="18" charset="0"/>
                <a:ea typeface="Cambria" panose="02040503050406030204" pitchFamily="18" charset="0"/>
              </a:rPr>
              <a:t>Типичным примером является архитектура персональных компьютеров на основе процессоров Intel Pentium</a:t>
            </a:r>
          </a:p>
          <a:p>
            <a:pPr marL="0" indent="0">
              <a:buNone/>
            </a:pPr>
            <a:r>
              <a:rPr lang="ru-RU" dirty="0">
                <a:latin typeface="Cambria" panose="02040503050406030204" pitchFamily="18" charset="0"/>
                <a:ea typeface="Cambria" panose="02040503050406030204" pitchFamily="18" charset="0"/>
              </a:rPr>
              <a:t>Шины PCI, ISA, EISA или MCA, используемые в этой платформе в качестве шин подключения внешних устройств, поддерживают механизм опрашиваемых прерываний</a:t>
            </a:r>
          </a:p>
          <a:p>
            <a:pPr marL="0" indent="0">
              <a:buNone/>
            </a:pPr>
            <a:r>
              <a:rPr lang="ru-RU" dirty="0">
                <a:latin typeface="Cambria" panose="02040503050406030204" pitchFamily="18" charset="0"/>
                <a:ea typeface="Cambria" panose="02040503050406030204" pitchFamily="18" charset="0"/>
              </a:rPr>
              <a:t>Контроллеры периферийных устройств выставляют на шину не вектор, а сигнал запроса прерывания определенного уровня IRQ. Однако в процессоре Pentium система прерываний является векторной</a:t>
            </a:r>
          </a:p>
          <a:p>
            <a:pPr marL="0" indent="0">
              <a:buNone/>
            </a:pPr>
            <a:r>
              <a:rPr lang="ru-RU" dirty="0">
                <a:latin typeface="Cambria" panose="02040503050406030204" pitchFamily="18" charset="0"/>
                <a:ea typeface="Cambria" panose="02040503050406030204" pitchFamily="18" charset="0"/>
              </a:rPr>
              <a:t>Вектор прерываний в процессор Pentium поставляет контроллер прерываний, который отображает поступающий от шины сигнал IRQ на определенный номер вектора</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517938591"/>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Механизмы обработки прерываний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85567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fontScale="92500" lnSpcReduction="10000"/>
          </a:bodyPr>
          <a:lstStyle/>
          <a:p>
            <a:pPr marL="0" indent="0">
              <a:buNone/>
            </a:pPr>
            <a:r>
              <a:rPr lang="ru-RU" dirty="0">
                <a:latin typeface="Cambria" panose="02040503050406030204" pitchFamily="18" charset="0"/>
                <a:ea typeface="Cambria" panose="02040503050406030204" pitchFamily="18" charset="0"/>
              </a:rPr>
              <a:t>Вектор прерываний, передаваемый в процессор, представляет собой целое число в диапазоне от 0 до 255, указывающее на одну из 256 программ обработки прерываний, адреса которых хранятся в таблице обработчиков прерываний</a:t>
            </a:r>
          </a:p>
          <a:p>
            <a:pPr marL="0" indent="0">
              <a:buNone/>
            </a:pPr>
            <a:r>
              <a:rPr lang="ru-RU" dirty="0">
                <a:latin typeface="Cambria" panose="02040503050406030204" pitchFamily="18" charset="0"/>
                <a:ea typeface="Cambria" panose="02040503050406030204" pitchFamily="18" charset="0"/>
              </a:rPr>
              <a:t>В том случае, когда к каждой линии IRQ подключается только одно устройство, процедура обработки прерываний работает так, как если бы система прерываний была чисто векторной, – то есть процедура не выполняет никаких дополнительных опросов для выяснения того, какое именно устройство запросило прерывание</a:t>
            </a:r>
          </a:p>
          <a:p>
            <a:pPr marL="0" indent="0">
              <a:buNone/>
            </a:pPr>
            <a:r>
              <a:rPr lang="ru-RU" dirty="0">
                <a:latin typeface="Cambria" panose="02040503050406030204" pitchFamily="18" charset="0"/>
                <a:ea typeface="Cambria" panose="02040503050406030204" pitchFamily="18" charset="0"/>
              </a:rPr>
              <a:t>Однако при совместном использовании одного уровня IRQ несколькими устройствами программа обработки прерываний должна действовать в соответствии со схемой опрашиваемых прерываний, то есть дополнительно выполнить опрос всех устройств, подключенных к данному уровню IRQ</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283370573"/>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Механизмы обработки прерываний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616389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a:bodyPr>
          <a:lstStyle/>
          <a:p>
            <a:pPr>
              <a:buFont typeface="Wingdings" panose="05000000000000000000" pitchFamily="2" charset="2"/>
              <a:buChar char="Ø"/>
            </a:pPr>
            <a:r>
              <a:rPr lang="ru-RU" dirty="0">
                <a:latin typeface="Cambria" panose="02040503050406030204" pitchFamily="18" charset="0"/>
                <a:ea typeface="Cambria" panose="02040503050406030204" pitchFamily="18" charset="0"/>
              </a:rPr>
              <a:t>Назначение и типы прерываний</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Механизмы обработки прерываний</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Приоритеты прерываний и маскирование прерываний</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Программные прерывания</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Диспетчеризация и приоритеты прерываний в ОС</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Системные вызовы, схемы обработки и режимы выполнения системных вызовов</a:t>
            </a:r>
            <a:endParaRPr lang="LID4096"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План лекции</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104100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Механизм прерываний чаще всего поддерживает </a:t>
            </a:r>
            <a:r>
              <a:rPr lang="ru-RU" b="1" dirty="0">
                <a:latin typeface="Cambria" panose="02040503050406030204" pitchFamily="18" charset="0"/>
                <a:ea typeface="Cambria" panose="02040503050406030204" pitchFamily="18" charset="0"/>
              </a:rPr>
              <a:t>приоритезацию</a:t>
            </a:r>
            <a:r>
              <a:rPr lang="ru-RU" dirty="0">
                <a:latin typeface="Cambria" panose="02040503050406030204" pitchFamily="18" charset="0"/>
                <a:ea typeface="Cambria" panose="02040503050406030204" pitchFamily="18" charset="0"/>
              </a:rPr>
              <a:t> и </a:t>
            </a:r>
            <a:r>
              <a:rPr lang="ru-RU" b="1" dirty="0">
                <a:latin typeface="Cambria" panose="02040503050406030204" pitchFamily="18" charset="0"/>
                <a:ea typeface="Cambria" panose="02040503050406030204" pitchFamily="18" charset="0"/>
              </a:rPr>
              <a:t>маскирование</a:t>
            </a:r>
            <a:r>
              <a:rPr lang="ru-RU" dirty="0">
                <a:latin typeface="Cambria" panose="02040503050406030204" pitchFamily="18" charset="0"/>
                <a:ea typeface="Cambria" panose="02040503050406030204" pitchFamily="18" charset="0"/>
              </a:rPr>
              <a:t> прерываний</a:t>
            </a:r>
          </a:p>
          <a:p>
            <a:pPr marL="0" indent="0">
              <a:buNone/>
            </a:pPr>
            <a:r>
              <a:rPr lang="ru-RU" b="1" dirty="0">
                <a:latin typeface="Cambria" panose="02040503050406030204" pitchFamily="18" charset="0"/>
                <a:ea typeface="Cambria" panose="02040503050406030204" pitchFamily="18" charset="0"/>
              </a:rPr>
              <a:t>Приоритезация</a:t>
            </a:r>
            <a:r>
              <a:rPr lang="ru-RU" dirty="0">
                <a:latin typeface="Cambria" panose="02040503050406030204" pitchFamily="18" charset="0"/>
                <a:ea typeface="Cambria" panose="02040503050406030204" pitchFamily="18" charset="0"/>
              </a:rPr>
              <a:t> означает, что все источники прерываний делятся на классы и каждому классу назначается свой уровень приоритета запроса на прерывание</a:t>
            </a:r>
          </a:p>
          <a:p>
            <a:pPr marL="0" indent="0">
              <a:buNone/>
            </a:pPr>
            <a:r>
              <a:rPr lang="ru-RU" dirty="0">
                <a:latin typeface="Cambria" panose="02040503050406030204" pitchFamily="18" charset="0"/>
                <a:ea typeface="Cambria" panose="02040503050406030204" pitchFamily="18" charset="0"/>
              </a:rPr>
              <a:t>Приоритеты могут обслуживаться как </a:t>
            </a:r>
            <a:r>
              <a:rPr lang="ru-RU" b="1" dirty="0">
                <a:latin typeface="Cambria" panose="02040503050406030204" pitchFamily="18" charset="0"/>
                <a:ea typeface="Cambria" panose="02040503050406030204" pitchFamily="18" charset="0"/>
              </a:rPr>
              <a:t>относительные</a:t>
            </a:r>
            <a:r>
              <a:rPr lang="ru-RU" dirty="0">
                <a:latin typeface="Cambria" panose="02040503050406030204" pitchFamily="18" charset="0"/>
                <a:ea typeface="Cambria" panose="02040503050406030204" pitchFamily="18" charset="0"/>
              </a:rPr>
              <a:t> и </a:t>
            </a:r>
            <a:r>
              <a:rPr lang="ru-RU" b="1" dirty="0">
                <a:latin typeface="Cambria" panose="02040503050406030204" pitchFamily="18" charset="0"/>
                <a:ea typeface="Cambria" panose="02040503050406030204" pitchFamily="18" charset="0"/>
              </a:rPr>
              <a:t>абсолютные</a:t>
            </a:r>
          </a:p>
          <a:p>
            <a:pPr marL="0" indent="0">
              <a:buNone/>
            </a:pPr>
            <a:endParaRPr lang="ru-RU" b="1"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166314402"/>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Приоритеты прерываний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037980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Обслуживание запросов прерываний по схеме с </a:t>
            </a:r>
            <a:r>
              <a:rPr lang="ru-RU" b="1" dirty="0">
                <a:latin typeface="Cambria" panose="02040503050406030204" pitchFamily="18" charset="0"/>
                <a:ea typeface="Cambria" panose="02040503050406030204" pitchFamily="18" charset="0"/>
              </a:rPr>
              <a:t>относительными</a:t>
            </a:r>
            <a:r>
              <a:rPr lang="ru-RU" dirty="0">
                <a:latin typeface="Cambria" panose="02040503050406030204" pitchFamily="18" charset="0"/>
                <a:ea typeface="Cambria" panose="02040503050406030204" pitchFamily="18" charset="0"/>
              </a:rPr>
              <a:t> приоритетами заключается в том, что при одновременном поступлении запросов прерываний из разных классов выбирается запрос, имеющий высший приоритет</a:t>
            </a:r>
          </a:p>
          <a:p>
            <a:pPr marL="0" indent="0">
              <a:buNone/>
            </a:pPr>
            <a:r>
              <a:rPr lang="ru-RU" dirty="0">
                <a:latin typeface="Cambria" panose="02040503050406030204" pitchFamily="18" charset="0"/>
                <a:ea typeface="Cambria" panose="02040503050406030204" pitchFamily="18" charset="0"/>
              </a:rPr>
              <a:t>Однако в дальнейшем при обслуживании этого запроса процедура обработки прерывания уже не откладывается даже в том случае, когда появляются более приоритетные запросы – решение о выборе нового запроса принимается только в момент завершения обслуживания очередного прерывания</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316532454"/>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Приоритеты прерываний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206771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Приоритеты прерываний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7" name="Content Placeholder 6">
            <a:extLst>
              <a:ext uri="{FF2B5EF4-FFF2-40B4-BE49-F238E27FC236}">
                <a16:creationId xmlns:a16="http://schemas.microsoft.com/office/drawing/2014/main" id="{FE406294-F11F-2DE8-7DA2-22FC779435A5}"/>
              </a:ext>
            </a:extLst>
          </p:cNvPr>
          <p:cNvPicPr>
            <a:picLocks noGrp="1" noChangeAspect="1"/>
          </p:cNvPicPr>
          <p:nvPr>
            <p:ph idx="1"/>
          </p:nvPr>
        </p:nvPicPr>
        <p:blipFill>
          <a:blip r:embed="rId2"/>
          <a:stretch>
            <a:fillRect/>
          </a:stretch>
        </p:blipFill>
        <p:spPr>
          <a:xfrm>
            <a:off x="2641608" y="1834769"/>
            <a:ext cx="6908783" cy="4351338"/>
          </a:xfrm>
        </p:spPr>
      </p:pic>
    </p:spTree>
    <p:extLst>
      <p:ext uri="{BB962C8B-B14F-4D97-AF65-F5344CB8AC3E}">
        <p14:creationId xmlns:p14="http://schemas.microsoft.com/office/powerpoint/2010/main" val="2482610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Если же более приоритетным прерываниям разрешается приостанавливать работу процедур обслуживания менее приоритетных прерываний, это означает, что работает схема приоритезации с </a:t>
            </a:r>
            <a:r>
              <a:rPr lang="ru-RU" b="1" dirty="0">
                <a:latin typeface="Cambria" panose="02040503050406030204" pitchFamily="18" charset="0"/>
                <a:ea typeface="Cambria" panose="02040503050406030204" pitchFamily="18" charset="0"/>
              </a:rPr>
              <a:t>абсолютными</a:t>
            </a:r>
            <a:r>
              <a:rPr lang="ru-RU" dirty="0">
                <a:latin typeface="Cambria" panose="02040503050406030204" pitchFamily="18" charset="0"/>
                <a:ea typeface="Cambria" panose="02040503050406030204" pitchFamily="18" charset="0"/>
              </a:rPr>
              <a:t> приоритетами</a:t>
            </a:r>
            <a:endParaRPr lang="en-US" dirty="0">
              <a:latin typeface="Cambria" panose="02040503050406030204" pitchFamily="18" charset="0"/>
              <a:ea typeface="Cambria" panose="02040503050406030204" pitchFamily="18" charset="0"/>
            </a:endParaRPr>
          </a:p>
          <a:p>
            <a:pPr marL="0" indent="0">
              <a:buNone/>
            </a:pPr>
            <a:endParaRPr lang="ru-RU" b="1"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Приоритеты прерываний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864931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Приоритеты прерываний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3" name="Picture 2">
            <a:extLst>
              <a:ext uri="{FF2B5EF4-FFF2-40B4-BE49-F238E27FC236}">
                <a16:creationId xmlns:a16="http://schemas.microsoft.com/office/drawing/2014/main" id="{233595EA-7E47-0359-8F94-590FC6515A2E}"/>
              </a:ext>
            </a:extLst>
          </p:cNvPr>
          <p:cNvPicPr>
            <a:picLocks noChangeAspect="1"/>
          </p:cNvPicPr>
          <p:nvPr/>
        </p:nvPicPr>
        <p:blipFill>
          <a:blip r:embed="rId2"/>
          <a:stretch>
            <a:fillRect/>
          </a:stretch>
        </p:blipFill>
        <p:spPr>
          <a:xfrm>
            <a:off x="2514100" y="1680090"/>
            <a:ext cx="7163800" cy="4448796"/>
          </a:xfrm>
          <a:prstGeom prst="rect">
            <a:avLst/>
          </a:prstGeom>
        </p:spPr>
      </p:pic>
    </p:spTree>
    <p:extLst>
      <p:ext uri="{BB962C8B-B14F-4D97-AF65-F5344CB8AC3E}">
        <p14:creationId xmlns:p14="http://schemas.microsoft.com/office/powerpoint/2010/main" val="394811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58773" y="1494691"/>
            <a:ext cx="10474453" cy="4998183"/>
          </a:xfrm>
        </p:spPr>
        <p:txBody>
          <a:bodyPr wrap="square">
            <a:normAutofit lnSpcReduction="10000"/>
          </a:bodyPr>
          <a:lstStyle/>
          <a:p>
            <a:pPr marL="0" indent="0">
              <a:buNone/>
            </a:pPr>
            <a:r>
              <a:rPr lang="ru-RU" dirty="0">
                <a:latin typeface="Cambria" panose="02040503050406030204" pitchFamily="18" charset="0"/>
                <a:ea typeface="Cambria" panose="02040503050406030204" pitchFamily="18" charset="0"/>
              </a:rPr>
              <a:t>Если процессор (или компьютер, когда поддержка приоритезации прерываний вынесена во внешний по отношению к процессору блок) работает по схеме </a:t>
            </a:r>
            <a:r>
              <a:rPr lang="ru-RU" b="1" dirty="0">
                <a:latin typeface="Cambria" panose="02040503050406030204" pitchFamily="18" charset="0"/>
                <a:ea typeface="Cambria" panose="02040503050406030204" pitchFamily="18" charset="0"/>
              </a:rPr>
              <a:t>с абсолютными</a:t>
            </a:r>
            <a:r>
              <a:rPr lang="ru-RU" dirty="0">
                <a:latin typeface="Cambria" panose="02040503050406030204" pitchFamily="18" charset="0"/>
                <a:ea typeface="Cambria" panose="02040503050406030204" pitchFamily="18" charset="0"/>
              </a:rPr>
              <a:t> приоритетами, то он поддерживает </a:t>
            </a:r>
            <a:r>
              <a:rPr lang="ru-RU" b="1" dirty="0">
                <a:latin typeface="Cambria" panose="02040503050406030204" pitchFamily="18" charset="0"/>
                <a:ea typeface="Cambria" panose="02040503050406030204" pitchFamily="18" charset="0"/>
              </a:rPr>
              <a:t>в одном из</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своих</a:t>
            </a:r>
            <a:r>
              <a:rPr lang="ru-RU" dirty="0">
                <a:latin typeface="Cambria" panose="02040503050406030204" pitchFamily="18" charset="0"/>
                <a:ea typeface="Cambria" panose="02040503050406030204" pitchFamily="18" charset="0"/>
              </a:rPr>
              <a:t> внутренних </a:t>
            </a:r>
            <a:r>
              <a:rPr lang="ru-RU" b="1" dirty="0">
                <a:latin typeface="Cambria" panose="02040503050406030204" pitchFamily="18" charset="0"/>
                <a:ea typeface="Cambria" panose="02040503050406030204" pitchFamily="18" charset="0"/>
              </a:rPr>
              <a:t>регистров</a:t>
            </a:r>
            <a:r>
              <a:rPr lang="ru-RU" dirty="0">
                <a:latin typeface="Cambria" panose="02040503050406030204" pitchFamily="18" charset="0"/>
                <a:ea typeface="Cambria" panose="02040503050406030204" pitchFamily="18" charset="0"/>
              </a:rPr>
              <a:t> переменную, фиксирующую уровень приоритета обслуживаемого в данный момент прерывания</a:t>
            </a:r>
          </a:p>
          <a:p>
            <a:pPr marL="0" indent="0">
              <a:buNone/>
            </a:pPr>
            <a:r>
              <a:rPr lang="ru-RU" dirty="0">
                <a:latin typeface="Cambria" panose="02040503050406030204" pitchFamily="18" charset="0"/>
                <a:ea typeface="Cambria" panose="02040503050406030204" pitchFamily="18" charset="0"/>
              </a:rPr>
              <a:t>При поступлении запроса из определенного класса его приоритет сравнивается с текущим приоритетом процессора, и если приоритет запроса выше, то текущая процедура обслуживания прерываний вытесняется, а при завершении обработки нового прерывания происходит возврат к прерванной процедуре</a:t>
            </a:r>
            <a:endParaRPr lang="ru-RU" b="1"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443008749"/>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Приоритеты прерываний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950322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58773"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Упорядоченное обслуживание запросов прерываний наряду со схемами приоритетной обработки запросов может выполняться </a:t>
            </a:r>
            <a:r>
              <a:rPr lang="ru-RU" b="1" dirty="0">
                <a:latin typeface="Cambria" panose="02040503050406030204" pitchFamily="18" charset="0"/>
                <a:ea typeface="Cambria" panose="02040503050406030204" pitchFamily="18" charset="0"/>
              </a:rPr>
              <a:t>механизмом маскирования </a:t>
            </a:r>
            <a:r>
              <a:rPr lang="ru-RU" dirty="0">
                <a:latin typeface="Cambria" panose="02040503050406030204" pitchFamily="18" charset="0"/>
                <a:ea typeface="Cambria" panose="02040503050406030204" pitchFamily="18" charset="0"/>
              </a:rPr>
              <a:t>запросов</a:t>
            </a:r>
          </a:p>
          <a:p>
            <a:pPr marL="0" indent="0">
              <a:buNone/>
            </a:pPr>
            <a:r>
              <a:rPr lang="ru-RU" dirty="0">
                <a:latin typeface="Cambria" panose="02040503050406030204" pitchFamily="18" charset="0"/>
                <a:ea typeface="Cambria" panose="02040503050406030204" pitchFamily="18" charset="0"/>
              </a:rPr>
              <a:t>Собственно говоря, в описанной схеме абсолютных приоритетов тоже выполняется маскирование – при обслуживании некоторого запроса все запросы с равным или более низким приоритетами маскируются, то есть не обслуживаются</a:t>
            </a:r>
          </a:p>
          <a:p>
            <a:pPr marL="0" indent="0">
              <a:buNone/>
            </a:pPr>
            <a:r>
              <a:rPr lang="ru-RU" dirty="0">
                <a:latin typeface="Cambria" panose="02040503050406030204" pitchFamily="18" charset="0"/>
                <a:ea typeface="Cambria" panose="02040503050406030204" pitchFamily="18" charset="0"/>
              </a:rPr>
              <a:t>Схема маскирования предполагает возможность временного маскирования прерываний любого класса независимо от уровня приоритета</a:t>
            </a:r>
            <a:endParaRPr lang="ru-RU" b="1"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617846058"/>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Маскирование прерывания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231137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58773" y="1494691"/>
            <a:ext cx="10474453" cy="4998183"/>
          </a:xfrm>
        </p:spPr>
        <p:txBody>
          <a:bodyPr wrap="square">
            <a:normAutofit fontScale="92500" lnSpcReduction="20000"/>
          </a:bodyPr>
          <a:lstStyle/>
          <a:p>
            <a:pPr marL="0" indent="0">
              <a:buNone/>
            </a:pPr>
            <a:r>
              <a:rPr lang="ru-RU" dirty="0">
                <a:latin typeface="Cambria" panose="02040503050406030204" pitchFamily="18" charset="0"/>
                <a:ea typeface="Cambria" panose="02040503050406030204" pitchFamily="18" charset="0"/>
              </a:rPr>
              <a:t>Обобщенно последовательность действий аппаратных и программных средств по обработке прерывания можно описать следующим образом:</a:t>
            </a:r>
          </a:p>
          <a:p>
            <a:pPr marL="0" indent="0">
              <a:buNone/>
            </a:pPr>
            <a:r>
              <a:rPr lang="ru-RU" dirty="0">
                <a:latin typeface="Cambria" panose="02040503050406030204" pitchFamily="18" charset="0"/>
                <a:ea typeface="Cambria" panose="02040503050406030204" pitchFamily="18" charset="0"/>
              </a:rPr>
              <a:t>1. При возникновении сигнала (для аппаратных прерываний) или условия (для внутренних прерываний) прерывания происходит первичное аппаратное распознавание типа прерывания. Если прерывания данного типа в настоящий момент запрещены (схемой приоритезации или механизмом маскирования), то процессор продолжает поддерживать естественный ход выполнения команд</a:t>
            </a:r>
          </a:p>
          <a:p>
            <a:pPr marL="0" indent="0">
              <a:buNone/>
            </a:pPr>
            <a:r>
              <a:rPr lang="ru-RU" dirty="0">
                <a:latin typeface="Cambria" panose="02040503050406030204" pitchFamily="18" charset="0"/>
                <a:ea typeface="Cambria" panose="02040503050406030204" pitchFamily="18" charset="0"/>
              </a:rPr>
              <a:t>В противном случае в зависимости от поступившей в процессор информации (уровень прерывания, вектор прерывания или тип условия внутреннего прерывания) происходит автоматический вызов процедуры обслуживания прерывания, адрес которой находится в специальной таблице операционной системы, размещаемой либо в регистрах процессора, либо в определенном месте оперативной памяти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086652266"/>
              </p:ext>
            </p:extLst>
          </p:nvPr>
        </p:nvGraphicFramePr>
        <p:xfrm>
          <a:off x="870204"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Обработка прерываний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182576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58773" y="1494691"/>
            <a:ext cx="10474453" cy="4998183"/>
          </a:xfrm>
        </p:spPr>
        <p:txBody>
          <a:bodyPr wrap="square">
            <a:normAutofit lnSpcReduction="10000"/>
          </a:bodyPr>
          <a:lstStyle/>
          <a:p>
            <a:pPr marL="0" indent="0">
              <a:buNone/>
            </a:pPr>
            <a:r>
              <a:rPr lang="ru-RU" dirty="0">
                <a:latin typeface="Cambria" panose="02040503050406030204" pitchFamily="18" charset="0"/>
                <a:ea typeface="Cambria" panose="02040503050406030204" pitchFamily="18" charset="0"/>
              </a:rPr>
              <a:t>2. Автоматически сохраняется некоторая часть контекста прерванного потока, которая позволит ядру возобновить исполнение потока процесса после обработки прерывания. В это подмножество обычно включаются значения счетчика команд, слова состояния машины, хранящего признаки основных режимов работы процессора (пример такого слова – регистр EFLAGS в Intel Pentium), а также нескольких регистров общего назначения, которые требуются программе обслуживания прерывания. Может быть сохранен и полный контекст процесса, если ОС обрабатывает данное прерывание со сменой процесса. Однако в общем случае это не обязательно, часто обработка прерываний выполняется без вытеснения текущего процесса</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886729329"/>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Обработка прерываний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082333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58773" y="1494691"/>
            <a:ext cx="10474453" cy="4998183"/>
          </a:xfrm>
        </p:spPr>
        <p:txBody>
          <a:bodyPr wrap="square">
            <a:normAutofit fontScale="92500" lnSpcReduction="10000"/>
          </a:bodyPr>
          <a:lstStyle/>
          <a:p>
            <a:pPr marL="0" indent="0">
              <a:buNone/>
            </a:pPr>
            <a:r>
              <a:rPr lang="ru-RU" dirty="0">
                <a:latin typeface="Cambria" panose="02040503050406030204" pitchFamily="18" charset="0"/>
                <a:ea typeface="Cambria" panose="02040503050406030204" pitchFamily="18" charset="0"/>
              </a:rPr>
              <a:t>3. Одновременно с загрузкой адреса процедуры обслуживания прерываний в счетчик команд может автоматически выполняться загрузка нового значе­ния слова состояния машины (или другой системной структуры, например селектора кодового сегмента в процессоре Pentium), которое определяет режимы работы процессора при обработке прерывания, в том числе работу в привилегированном режиме. В некоторых моделях процессоров переход в привилегированный режим за счет смены состояния машины при обработке прерывания является единственным способом смены режима. Прерывания практически во всех мультипрограммных ОС обрабатываются в привилегированном режиме модулями ядра, так как при этом обычно нужно выполнить ряд критических операций, от которых зависит жизнеспособность системы – управлять внешними устройствами, перепланировать потоки и т. п.</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021339743"/>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Обработка прерываний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809714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b="1" dirty="0">
                <a:latin typeface="Cambria" panose="02040503050406030204" pitchFamily="18" charset="0"/>
                <a:ea typeface="Cambria" panose="02040503050406030204" pitchFamily="18" charset="0"/>
              </a:rPr>
              <a:t>Прерывания</a:t>
            </a:r>
            <a:r>
              <a:rPr lang="ru-RU" dirty="0">
                <a:latin typeface="Cambria" panose="02040503050406030204" pitchFamily="18" charset="0"/>
                <a:ea typeface="Cambria" panose="02040503050406030204" pitchFamily="18" charset="0"/>
              </a:rPr>
              <a:t> являются основной движущей силой любой операционной системы. Отключите систему прерываний, и «жизнь» в операционной системе немедленно остановится</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Как верно было замечено</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в книге «Ядро </a:t>
            </a:r>
            <a:r>
              <a:rPr lang="en-US" dirty="0">
                <a:latin typeface="Cambria" panose="02040503050406030204" pitchFamily="18" charset="0"/>
                <a:ea typeface="Cambria" panose="02040503050406030204" pitchFamily="18" charset="0"/>
              </a:rPr>
              <a:t>Linux </a:t>
            </a:r>
            <a:r>
              <a:rPr lang="ru-RU" dirty="0">
                <a:latin typeface="Cambria" panose="02040503050406030204" pitchFamily="18" charset="0"/>
                <a:ea typeface="Cambria" panose="02040503050406030204" pitchFamily="18" charset="0"/>
              </a:rPr>
              <a:t>в комментариях» – «прерывания названы так весьма удачно, поскольку они прерывают нормальную работу системы»</a:t>
            </a:r>
          </a:p>
          <a:p>
            <a:pPr marL="0" indent="0">
              <a:buNone/>
            </a:pPr>
            <a:r>
              <a:rPr lang="ru-RU" dirty="0">
                <a:latin typeface="Cambria" panose="02040503050406030204" pitchFamily="18" charset="0"/>
                <a:ea typeface="Cambria" panose="02040503050406030204" pitchFamily="18" charset="0"/>
              </a:rPr>
              <a:t>Система прерываний переводит процессор на выполнение потока команд, отличного от того, который выполнялся до сих пор, с последующим возвратом к исходному коду</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87684107"/>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Прерывания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8280561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58773"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4. Временно запрещаются прерывания данного типа, чтобы не образовалась очередь вложенных друг в друга потоков одной и той же процедуры. Детали выполнения этой операции зависят от особенностей аппаратной платформы, например, может использоваться механизм маскирования прерываний. Многие процессоры автоматически устанавливают признак запрета прерываний в начале цикла обработки прерывания, в противном случае это делает процедура обслуживания прерываний</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569667492"/>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Обработка прерываний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2679152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58773"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5. После того как прерывание обработано ядром операционной системы, прерванный контекст восстанавливается, и работа потока возобновляется с прерванного места. Часть контекста (например, адрес следующей команды и слово состояния машины) восстанавливается </a:t>
            </a:r>
            <a:r>
              <a:rPr lang="ru-RU" dirty="0" err="1">
                <a:latin typeface="Cambria" panose="02040503050406030204" pitchFamily="18" charset="0"/>
                <a:ea typeface="Cambria" panose="02040503050406030204" pitchFamily="18" charset="0"/>
              </a:rPr>
              <a:t>аппаратно</a:t>
            </a:r>
            <a:r>
              <a:rPr lang="ru-RU" dirty="0">
                <a:latin typeface="Cambria" panose="02040503050406030204" pitchFamily="18" charset="0"/>
                <a:ea typeface="Cambria" panose="02040503050406030204" pitchFamily="18" charset="0"/>
              </a:rPr>
              <a:t> по команде возврата из прерываний, а часть – программным способом с помощью явных команд извлечения данных из стека. При возврате из прерывания блокировка повторных прерываний данного типа снимается</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060484741"/>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Обработка прерываний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216845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58773"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Программное прерывание реализует один из способов перехода на подпрограмму с помощью специальной инструкции процессора, такой как INT в процессорах Intel Pentium, </a:t>
            </a:r>
            <a:r>
              <a:rPr lang="ru-RU" dirty="0" err="1">
                <a:latin typeface="Cambria" panose="02040503050406030204" pitchFamily="18" charset="0"/>
                <a:ea typeface="Cambria" panose="02040503050406030204" pitchFamily="18" charset="0"/>
              </a:rPr>
              <a:t>trap</a:t>
            </a:r>
            <a:r>
              <a:rPr lang="ru-RU" dirty="0">
                <a:latin typeface="Cambria" panose="02040503050406030204" pitchFamily="18" charset="0"/>
                <a:ea typeface="Cambria" panose="02040503050406030204" pitchFamily="18" charset="0"/>
              </a:rPr>
              <a:t> в процессорах Motorola, </a:t>
            </a:r>
            <a:r>
              <a:rPr lang="ru-RU" dirty="0" err="1">
                <a:latin typeface="Cambria" panose="02040503050406030204" pitchFamily="18" charset="0"/>
                <a:ea typeface="Cambria" panose="02040503050406030204" pitchFamily="18" charset="0"/>
              </a:rPr>
              <a:t>syscall</a:t>
            </a:r>
            <a:r>
              <a:rPr lang="ru-RU" dirty="0">
                <a:latin typeface="Cambria" panose="02040503050406030204" pitchFamily="18" charset="0"/>
                <a:ea typeface="Cambria" panose="02040503050406030204" pitchFamily="18" charset="0"/>
              </a:rPr>
              <a:t> в процессорах MIPS или Т</a:t>
            </a:r>
            <a:r>
              <a:rPr lang="en-US" dirty="0" err="1">
                <a:latin typeface="Cambria" panose="02040503050406030204" pitchFamily="18" charset="0"/>
                <a:ea typeface="Cambria" panose="02040503050406030204" pitchFamily="18" charset="0"/>
              </a:rPr>
              <a:t>i</a:t>
            </a:r>
            <a:r>
              <a:rPr lang="ru-RU" dirty="0">
                <a:latin typeface="Cambria" panose="02040503050406030204" pitchFamily="18" charset="0"/>
                <a:ea typeface="Cambria" panose="02040503050406030204" pitchFamily="18" charset="0"/>
              </a:rPr>
              <a:t>сс в процессорах SPARC</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При выполнении команды программного прерывания процессор отрабатывает ту же последовательность действий, что и при</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возникновении внешнего или внутреннего прерывания, но только происходит</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это в предсказуемой точке программы </a:t>
            </a:r>
            <a:r>
              <a:rPr lang="en-US" dirty="0">
                <a:latin typeface="Cambria" panose="02040503050406030204" pitchFamily="18" charset="0"/>
                <a:ea typeface="Cambria" panose="02040503050406030204" pitchFamily="18" charset="0"/>
              </a:rPr>
              <a:t>–</a:t>
            </a:r>
            <a:r>
              <a:rPr lang="ru-RU" dirty="0">
                <a:latin typeface="Cambria" panose="02040503050406030204" pitchFamily="18" charset="0"/>
                <a:ea typeface="Cambria" panose="02040503050406030204" pitchFamily="18" charset="0"/>
              </a:rPr>
              <a:t> там, где программист поместил данную команду</a:t>
            </a:r>
            <a:endParaRPr lang="ru-RU" b="1"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028202557"/>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Программные прерывания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782189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58773" y="1494691"/>
            <a:ext cx="10474453" cy="4998183"/>
          </a:xfrm>
        </p:spPr>
        <p:txBody>
          <a:bodyPr wrap="square">
            <a:normAutofit lnSpcReduction="10000"/>
          </a:bodyPr>
          <a:lstStyle/>
          <a:p>
            <a:pPr marL="0" indent="0">
              <a:buNone/>
            </a:pPr>
            <a:r>
              <a:rPr lang="ru-RU" dirty="0">
                <a:latin typeface="Cambria" panose="02040503050406030204" pitchFamily="18" charset="0"/>
                <a:ea typeface="Cambria" panose="02040503050406030204" pitchFamily="18" charset="0"/>
              </a:rPr>
              <a:t>Практически все современные процессоры имеют в системе команд инструкции программных прерываний</a:t>
            </a:r>
            <a:endParaRPr lang="en-US" dirty="0">
              <a:latin typeface="Cambria" panose="02040503050406030204" pitchFamily="18" charset="0"/>
              <a:ea typeface="Cambria" panose="02040503050406030204" pitchFamily="18" charset="0"/>
            </a:endParaRPr>
          </a:p>
          <a:p>
            <a:pPr marL="0" indent="0">
              <a:buNone/>
            </a:pPr>
            <a:r>
              <a:rPr lang="ru-RU" b="1" dirty="0">
                <a:latin typeface="Cambria" panose="02040503050406030204" pitchFamily="18" charset="0"/>
                <a:ea typeface="Cambria" panose="02040503050406030204" pitchFamily="18" charset="0"/>
              </a:rPr>
              <a:t>Одной</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из</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причин</a:t>
            </a:r>
            <a:r>
              <a:rPr lang="ru-RU" dirty="0">
                <a:latin typeface="Cambria" panose="02040503050406030204" pitchFamily="18" charset="0"/>
                <a:ea typeface="Cambria" panose="02040503050406030204" pitchFamily="18" charset="0"/>
              </a:rPr>
              <a:t> появления инструкций</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программных прерываний в системе команд процессоров является то, что их</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использование часто приводит к более компактному коду программ по сравнению с применением стандартных команд выполнения процедур</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Это объясняется тем, что разработчики процессора обычно резервируют для обработки прерываний небольшое число возможных подпрограмм, так что длина операнда</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в команде программного прерывания, который указывает на нужную подпрограмму, меньше, чем в команде перехода на подпрограмму</a:t>
            </a:r>
            <a:endParaRPr lang="ru-RU" b="1"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165134956"/>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Программные прерывания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726739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58773" y="1494691"/>
            <a:ext cx="10474453" cy="4998183"/>
          </a:xfrm>
        </p:spPr>
        <p:txBody>
          <a:bodyPr wrap="square">
            <a:normAutofit/>
          </a:bodyPr>
          <a:lstStyle/>
          <a:p>
            <a:pPr marL="0" indent="0">
              <a:buNone/>
            </a:pPr>
            <a:r>
              <a:rPr lang="ru-RU" b="1" dirty="0">
                <a:latin typeface="Cambria" panose="02040503050406030204" pitchFamily="18" charset="0"/>
                <a:ea typeface="Cambria" panose="02040503050406030204" pitchFamily="18" charset="0"/>
              </a:rPr>
              <a:t>Другой</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причиной</a:t>
            </a:r>
            <a:r>
              <a:rPr lang="ru-RU" dirty="0">
                <a:latin typeface="Cambria" panose="02040503050406030204" pitchFamily="18" charset="0"/>
                <a:ea typeface="Cambria" panose="02040503050406030204" pitchFamily="18" charset="0"/>
              </a:rPr>
              <a:t> применения программных прерываний вместо обычных инструкций вызова подпрограмм является возможность смены пользовательского режима на привилегированный одновременно с вызовом процедуры </a:t>
            </a:r>
            <a:r>
              <a:rPr lang="en-US" dirty="0">
                <a:latin typeface="Cambria" panose="02040503050406030204" pitchFamily="18" charset="0"/>
                <a:ea typeface="Cambria" panose="02040503050406030204" pitchFamily="18" charset="0"/>
              </a:rPr>
              <a:t>–</a:t>
            </a:r>
            <a:r>
              <a:rPr lang="ru-RU" dirty="0">
                <a:latin typeface="Cambria" panose="02040503050406030204" pitchFamily="18" charset="0"/>
                <a:ea typeface="Cambria" panose="02040503050406030204" pitchFamily="18" charset="0"/>
              </a:rPr>
              <a:t> это свойство программных прерываний поддерживается большинством процессоров</a:t>
            </a:r>
          </a:p>
          <a:p>
            <a:pPr marL="0" indent="0">
              <a:buNone/>
            </a:pPr>
            <a:r>
              <a:rPr lang="ru-RU" dirty="0">
                <a:latin typeface="Cambria" panose="02040503050406030204" pitchFamily="18" charset="0"/>
                <a:ea typeface="Cambria" panose="02040503050406030204" pitchFamily="18" charset="0"/>
              </a:rPr>
              <a:t>В результате программные прерывания часто используются для выполнения</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ограниченного количества вызовов функций ядра операционной системы, то</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есть </a:t>
            </a:r>
            <a:r>
              <a:rPr lang="ru-RU" b="1" dirty="0">
                <a:latin typeface="Cambria" panose="02040503050406030204" pitchFamily="18" charset="0"/>
                <a:ea typeface="Cambria" panose="02040503050406030204" pitchFamily="18" charset="0"/>
              </a:rPr>
              <a:t>системных вызовов</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410733806"/>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Программные прерывания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2313450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58773" y="1494691"/>
            <a:ext cx="10474453" cy="4998183"/>
          </a:xfrm>
        </p:spPr>
        <p:txBody>
          <a:bodyPr wrap="square">
            <a:normAutofit fontScale="85000" lnSpcReduction="20000"/>
          </a:bodyPr>
          <a:lstStyle/>
          <a:p>
            <a:pPr marL="0" indent="0">
              <a:buNone/>
            </a:pPr>
            <a:r>
              <a:rPr lang="ru-RU" dirty="0">
                <a:latin typeface="Cambria" panose="02040503050406030204" pitchFamily="18" charset="0"/>
                <a:ea typeface="Cambria" panose="02040503050406030204" pitchFamily="18" charset="0"/>
              </a:rPr>
              <a:t>Прерывания выполняют очень полезную для вычислительной системы функцию </a:t>
            </a:r>
            <a:r>
              <a:rPr lang="en-US" dirty="0">
                <a:latin typeface="Cambria" panose="02040503050406030204" pitchFamily="18" charset="0"/>
                <a:ea typeface="Cambria" panose="02040503050406030204" pitchFamily="18" charset="0"/>
              </a:rPr>
              <a:t>–</a:t>
            </a:r>
            <a:r>
              <a:rPr lang="ru-RU" dirty="0">
                <a:latin typeface="Cambria" panose="02040503050406030204" pitchFamily="18" charset="0"/>
                <a:ea typeface="Cambria" panose="02040503050406030204" pitchFamily="18" charset="0"/>
              </a:rPr>
              <a:t> они позволяют реагировать на асинхронные по отношению к вычислительному процессу события</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В то же время прерывания создают дополнительные</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трудности для ОС в организации вычислительного процесса. Эти трудности</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связаны с непредвиденными переходами управления от одной процедуры</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к другой, возникающими в результате прерываний от контроллеров внешних устройств</a:t>
            </a:r>
          </a:p>
          <a:p>
            <a:pPr marL="0" indent="0">
              <a:buNone/>
            </a:pPr>
            <a:r>
              <a:rPr lang="ru-RU" dirty="0">
                <a:latin typeface="Cambria" panose="02040503050406030204" pitchFamily="18" charset="0"/>
                <a:ea typeface="Cambria" panose="02040503050406030204" pitchFamily="18" charset="0"/>
              </a:rPr>
              <a:t>Возможно также возникновение в непредвиденные моменты времени исключений, связанных с ошибками во время выполнения инструкций</a:t>
            </a:r>
          </a:p>
          <a:p>
            <a:pPr marL="0" indent="0">
              <a:buNone/>
            </a:pPr>
            <a:r>
              <a:rPr lang="ru-RU" dirty="0">
                <a:latin typeface="Cambria" panose="02040503050406030204" pitchFamily="18" charset="0"/>
                <a:ea typeface="Cambria" panose="02040503050406030204" pitchFamily="18" charset="0"/>
              </a:rPr>
              <a:t>Усложняют задачу планирования вычислительных работ и. запросы на выполнение системных функций (системные вызовы) от пользовательских приложений, выполняемые с помощью программных прерываний</a:t>
            </a:r>
          </a:p>
          <a:p>
            <a:pPr marL="0" indent="0">
              <a:buNone/>
            </a:pPr>
            <a:r>
              <a:rPr lang="ru-RU" dirty="0">
                <a:latin typeface="Cambria" panose="02040503050406030204" pitchFamily="18" charset="0"/>
                <a:ea typeface="Cambria" panose="02040503050406030204" pitchFamily="18" charset="0"/>
              </a:rPr>
              <a:t>Сами модули ОС также часто вызывают друг друга с помощью программных прерываний, еще больше запутывая картину вычислительного процесса</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756946357"/>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Планирование прерываний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0675950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58773"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Операционная система не может терять контроль над ходом выполнения системных процедур, вызываемых по прерываниям. Она должна упорядочивать их во времени так же, как планировщик упорядочивает многочисленные пользовательские потоки</a:t>
            </a:r>
          </a:p>
          <a:p>
            <a:pPr marL="0" indent="0">
              <a:buNone/>
            </a:pPr>
            <a:r>
              <a:rPr lang="ru-RU" dirty="0">
                <a:latin typeface="Cambria" panose="02040503050406030204" pitchFamily="18" charset="0"/>
                <a:ea typeface="Cambria" panose="02040503050406030204" pitchFamily="18" charset="0"/>
              </a:rPr>
              <a:t>Кроме того, сам планировщик потоков является системной процедурой, вызываемой по прерываниям (аппаратным – от таймера или контроллера устройства ввода-вывода, или программным – от приложения или модуля ОС). Поэтому правильное планирование процедур, вызываемых по прерываниям, является необходимым условием правильного планирования пользовательских потоков </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910058580"/>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Планирование прерываний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2263723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58773" y="1494691"/>
            <a:ext cx="3868675"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В противном случае могут возникать, например, такие ситуации, когда операционная система длительное время занимается не требующей мгновенной реакции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920601189"/>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Планирование прерываний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4" name="Picture 3">
            <a:extLst>
              <a:ext uri="{FF2B5EF4-FFF2-40B4-BE49-F238E27FC236}">
                <a16:creationId xmlns:a16="http://schemas.microsoft.com/office/drawing/2014/main" id="{FD8879B4-6882-5156-3884-2112785AFCAA}"/>
              </a:ext>
            </a:extLst>
          </p:cNvPr>
          <p:cNvPicPr>
            <a:picLocks noChangeAspect="1"/>
          </p:cNvPicPr>
          <p:nvPr/>
        </p:nvPicPr>
        <p:blipFill>
          <a:blip r:embed="rId2"/>
          <a:stretch>
            <a:fillRect/>
          </a:stretch>
        </p:blipFill>
        <p:spPr>
          <a:xfrm>
            <a:off x="4809745" y="1478254"/>
            <a:ext cx="7159826" cy="5155911"/>
          </a:xfrm>
          <a:prstGeom prst="rect">
            <a:avLst/>
          </a:prstGeom>
        </p:spPr>
      </p:pic>
    </p:spTree>
    <p:extLst>
      <p:ext uri="{BB962C8B-B14F-4D97-AF65-F5344CB8AC3E}">
        <p14:creationId xmlns:p14="http://schemas.microsoft.com/office/powerpoint/2010/main" val="30144286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58773"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Для упорядочения работы обработчиков прерываний в операционных системах применяется тот же механизм, что и для упорядочения работы пользовательских процессов – </a:t>
            </a:r>
            <a:r>
              <a:rPr lang="ru-RU" b="1" dirty="0">
                <a:latin typeface="Cambria" panose="02040503050406030204" pitchFamily="18" charset="0"/>
                <a:ea typeface="Cambria" panose="02040503050406030204" pitchFamily="18" charset="0"/>
              </a:rPr>
              <a:t>механизм приоритетных очередей</a:t>
            </a:r>
          </a:p>
          <a:p>
            <a:pPr marL="0" indent="0">
              <a:buNone/>
            </a:pPr>
            <a:r>
              <a:rPr lang="ru-RU" dirty="0">
                <a:latin typeface="Cambria" panose="02040503050406030204" pitchFamily="18" charset="0"/>
                <a:ea typeface="Cambria" panose="02040503050406030204" pitchFamily="18" charset="0"/>
              </a:rPr>
              <a:t>Все источники прерываний обычно делятся на несколько классов, причем каждому классу присваивается приоритет. В операционной системе выделяется программный модуль, который занимается диспетчеризацией обработчиков прерываний	</a:t>
            </a:r>
          </a:p>
          <a:p>
            <a:pPr marL="0" indent="0">
              <a:buNone/>
            </a:pPr>
            <a:r>
              <a:rPr lang="ru-RU" dirty="0">
                <a:latin typeface="Cambria" panose="02040503050406030204" pitchFamily="18" charset="0"/>
                <a:ea typeface="Cambria" panose="02040503050406030204" pitchFamily="18" charset="0"/>
              </a:rPr>
              <a:t>Этот модуль в разных ОС называется по-разному, но для определенности будем его называть </a:t>
            </a:r>
            <a:r>
              <a:rPr lang="ru-RU" b="1" dirty="0">
                <a:latin typeface="Cambria" panose="02040503050406030204" pitchFamily="18" charset="0"/>
                <a:ea typeface="Cambria" panose="02040503050406030204" pitchFamily="18" charset="0"/>
              </a:rPr>
              <a:t>диспетчером прерываний</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710959111"/>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Планирование прерываний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3720346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58773" y="1494691"/>
            <a:ext cx="10474453" cy="4998183"/>
          </a:xfrm>
        </p:spPr>
        <p:txBody>
          <a:bodyPr wrap="square">
            <a:normAutofit fontScale="92500" lnSpcReduction="10000"/>
          </a:bodyPr>
          <a:lstStyle/>
          <a:p>
            <a:pPr marL="0" indent="0">
              <a:buNone/>
            </a:pPr>
            <a:r>
              <a:rPr lang="ru-RU" dirty="0">
                <a:latin typeface="Cambria" panose="02040503050406030204" pitchFamily="18" charset="0"/>
                <a:ea typeface="Cambria" panose="02040503050406030204" pitchFamily="18" charset="0"/>
              </a:rPr>
              <a:t>При возникновении прерывания диспетчер прерываний вызывается первым</a:t>
            </a:r>
          </a:p>
          <a:p>
            <a:pPr marL="0" indent="0">
              <a:buNone/>
            </a:pPr>
            <a:r>
              <a:rPr lang="ru-RU" dirty="0">
                <a:latin typeface="Cambria" panose="02040503050406030204" pitchFamily="18" charset="0"/>
                <a:ea typeface="Cambria" panose="02040503050406030204" pitchFamily="18" charset="0"/>
              </a:rPr>
              <a:t>Он запрещает на небольшое время все прерывания, а затем выясняет причину прерывания. После этого диспетчер сравнивает назначенный данному источнику прерывания приоритет и сравнивает его с текущим приоритетом потока команд, выполняемого процессором</a:t>
            </a:r>
          </a:p>
          <a:p>
            <a:pPr marL="0" indent="0">
              <a:buNone/>
            </a:pPr>
            <a:r>
              <a:rPr lang="ru-RU" dirty="0">
                <a:latin typeface="Cambria" panose="02040503050406030204" pitchFamily="18" charset="0"/>
                <a:ea typeface="Cambria" panose="02040503050406030204" pitchFamily="18" charset="0"/>
              </a:rPr>
              <a:t>В этот момент времени процессор уже может выполнять инструкции другого обработчика прерываний, также имеющего некоторый приоритет. Если приоритет нового запроса выше текущего, то выполнение текущего обработчика приостанавливается, и он помещается в соответствующую очередь обработчиков прерываний. В противном случае в очередь помещается обработчик нового запроса</a:t>
            </a:r>
            <a:endParaRPr lang="ru-RU" b="1"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738761186"/>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Планирование прерываний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620419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143853"/>
          </a:xfrm>
        </p:spPr>
        <p:txBody>
          <a:bodyPr wrap="square">
            <a:normAutofit fontScale="85000" lnSpcReduction="20000"/>
          </a:bodyPr>
          <a:lstStyle/>
          <a:p>
            <a:pPr marL="0" indent="0">
              <a:buNone/>
            </a:pPr>
            <a:r>
              <a:rPr lang="ru-RU" dirty="0">
                <a:latin typeface="Cambria" panose="02040503050406030204" pitchFamily="18" charset="0"/>
                <a:ea typeface="Cambria" panose="02040503050406030204" pitchFamily="18" charset="0"/>
              </a:rPr>
              <a:t>Из сказанного можно сделать вывод о том, что механизм прерываний очень похож на механизм выполнения процедур. Это на самом деле так, хотя между этими механизмами имеется важное отличие</a:t>
            </a:r>
          </a:p>
          <a:p>
            <a:pPr marL="0" indent="0">
              <a:buNone/>
            </a:pPr>
            <a:r>
              <a:rPr lang="ru-RU" dirty="0">
                <a:latin typeface="Cambria" panose="02040503050406030204" pitchFamily="18" charset="0"/>
                <a:ea typeface="Cambria" panose="02040503050406030204" pitchFamily="18" charset="0"/>
              </a:rPr>
              <a:t>Переключение по прерыванию отличается от переключения по команде безусловного или условного перехода, предусмотренной программистом в потоке команд приложения. Переход по команде происходит в заранее определенных программистам точках программы в зависимости от исходных данных, обрабатываемых программой</a:t>
            </a:r>
          </a:p>
          <a:p>
            <a:pPr marL="0" indent="0">
              <a:buNone/>
            </a:pPr>
            <a:r>
              <a:rPr lang="ru-RU" dirty="0">
                <a:latin typeface="Cambria" panose="02040503050406030204" pitchFamily="18" charset="0"/>
                <a:ea typeface="Cambria" panose="02040503050406030204" pitchFamily="18" charset="0"/>
              </a:rPr>
              <a:t>Прерывание же происходит в произвольной точке потока команд программы, которую программист не может прогнозировать. Прерывание возникает либо в зависимости от внешних по отношению к процессу выполнения программы событий, либо при появлении непредвиденных аварийных ситуаций в процессе выполнения данной программы</a:t>
            </a:r>
          </a:p>
          <a:p>
            <a:pPr marL="0" indent="0">
              <a:buNone/>
            </a:pPr>
            <a:r>
              <a:rPr lang="ru-RU" dirty="0">
                <a:latin typeface="Cambria" panose="02040503050406030204" pitchFamily="18" charset="0"/>
                <a:ea typeface="Cambria" panose="02040503050406030204" pitchFamily="18" charset="0"/>
              </a:rPr>
              <a:t>Сходство же прерываний с процедурами состоит в том, что в обоих случаях выполняется некоторая подпрограмма, обрабатывающая специальную ситуацию, а затем продолжается выполнение основной ветви программы</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Прерывания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0347922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58773" y="1494691"/>
            <a:ext cx="10474453" cy="4998183"/>
          </a:xfrm>
        </p:spPr>
        <p:txBody>
          <a:bodyPr wrap="square">
            <a:normAutofit/>
          </a:bodyPr>
          <a:lstStyle/>
          <a:p>
            <a:pPr marL="0" indent="0">
              <a:buNone/>
            </a:pPr>
            <a:r>
              <a:rPr lang="ru-RU" b="1" dirty="0">
                <a:latin typeface="Cambria" panose="02040503050406030204" pitchFamily="18" charset="0"/>
                <a:ea typeface="Cambria" panose="02040503050406030204" pitchFamily="18" charset="0"/>
              </a:rPr>
              <a:t>Системный вызов </a:t>
            </a:r>
            <a:r>
              <a:rPr lang="ru-RU" dirty="0">
                <a:latin typeface="Cambria" panose="02040503050406030204" pitchFamily="18" charset="0"/>
                <a:ea typeface="Cambria" panose="02040503050406030204" pitchFamily="18" charset="0"/>
              </a:rPr>
              <a:t>позволяет приложению обратиться к операционной системе с просьбой выполнить то или иное действие, оформленное как процедура (или набор процедур) кодового сегмента ОС</a:t>
            </a:r>
          </a:p>
          <a:p>
            <a:pPr marL="0" indent="0">
              <a:buNone/>
            </a:pPr>
            <a:r>
              <a:rPr lang="ru-RU" dirty="0">
                <a:latin typeface="Cambria" panose="02040503050406030204" pitchFamily="18" charset="0"/>
                <a:ea typeface="Cambria" panose="02040503050406030204" pitchFamily="18" charset="0"/>
              </a:rPr>
              <a:t>Для прикладного программиста операционная система выглядит как некая библиотека, предоставляющая некоторый набор полезных функций, с помощью которых можно упростить прикладную программу или выполнить действия, запрещенные в пользовательском режиме, например обменяться данными с устройством ввода-вывода</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117542488"/>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Системные вызовы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7752118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58773"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Реализация системных вызовов должна удовлетворять следующим требованиям:</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Обеспечивать переключение в привилегированный режим</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Обладать высокой скоростью вызова процедур ОС</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Обеспечивать по возможности единообразное обращение к системным вызовам для всех аппаратных платформ, на которых работает ОС</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Допускать легкое расширение набора системных вызовов</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Обеспечивать контроль со стороны ОС за корректным использованием системных вызовов</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4197536887"/>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Организация системных вызовов</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7427590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58773"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Первое требование для большинства аппаратных платформ может быть выполнено только с помощью механизма программных прерываний. Поэтому будем считать, что остальные требования нужно обеспечить именно для такой реализации системных вызовов</a:t>
            </a:r>
          </a:p>
          <a:p>
            <a:pPr marL="0" indent="0">
              <a:buNone/>
            </a:pPr>
            <a:r>
              <a:rPr lang="ru-RU" dirty="0">
                <a:latin typeface="Cambria" panose="02040503050406030204" pitchFamily="18" charset="0"/>
                <a:ea typeface="Cambria" panose="02040503050406030204" pitchFamily="18" charset="0"/>
              </a:rPr>
              <a:t>Как это обычно бывает, некоторые из этих требований взаимно противоречивы</a:t>
            </a:r>
          </a:p>
          <a:p>
            <a:pPr marL="0" indent="0">
              <a:buNone/>
            </a:pPr>
            <a:r>
              <a:rPr lang="ru-RU" dirty="0">
                <a:latin typeface="Cambria" panose="02040503050406030204" pitchFamily="18" charset="0"/>
                <a:ea typeface="Cambria" panose="02040503050406030204" pitchFamily="18" charset="0"/>
              </a:rPr>
              <a:t>Для обеспечения высокой скорости было бы полезно использовать векторные свойства системы программных прерываний, имеющиеся во многих процессорах, то есть закрепить за каждым системным вызовом определенное значение вектора</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142631516"/>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Организация системных вызовов</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41676242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58773"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Приложение при таком способе вызова непосредственно указывает в аргументе запроса значение вектора, после чего управление немедленно передается требуемой процедуре операционной системы</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15999361"/>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Организация системных вызовов</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4" name="Picture 3">
            <a:extLst>
              <a:ext uri="{FF2B5EF4-FFF2-40B4-BE49-F238E27FC236}">
                <a16:creationId xmlns:a16="http://schemas.microsoft.com/office/drawing/2014/main" id="{A46CED01-29A4-D1B7-8949-2A7AE91EACA3}"/>
              </a:ext>
            </a:extLst>
          </p:cNvPr>
          <p:cNvPicPr>
            <a:picLocks noChangeAspect="1"/>
          </p:cNvPicPr>
          <p:nvPr/>
        </p:nvPicPr>
        <p:blipFill>
          <a:blip r:embed="rId2"/>
          <a:stretch>
            <a:fillRect/>
          </a:stretch>
        </p:blipFill>
        <p:spPr>
          <a:xfrm>
            <a:off x="4873752" y="3016803"/>
            <a:ext cx="6596634" cy="3476071"/>
          </a:xfrm>
          <a:prstGeom prst="rect">
            <a:avLst/>
          </a:prstGeom>
        </p:spPr>
      </p:pic>
    </p:spTree>
    <p:extLst>
      <p:ext uri="{BB962C8B-B14F-4D97-AF65-F5344CB8AC3E}">
        <p14:creationId xmlns:p14="http://schemas.microsoft.com/office/powerpoint/2010/main" val="4955199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58773"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Однако этот </a:t>
            </a:r>
            <a:r>
              <a:rPr lang="ru-RU" b="1" dirty="0">
                <a:latin typeface="Cambria" panose="02040503050406030204" pitchFamily="18" charset="0"/>
                <a:ea typeface="Cambria" panose="02040503050406030204" pitchFamily="18" charset="0"/>
              </a:rPr>
              <a:t>децентрализованный</a:t>
            </a:r>
            <a:r>
              <a:rPr lang="ru-RU" dirty="0">
                <a:latin typeface="Cambria" panose="02040503050406030204" pitchFamily="18" charset="0"/>
                <a:ea typeface="Cambria" panose="02040503050406030204" pitchFamily="18" charset="0"/>
              </a:rPr>
              <a:t> способ передачи управления привязан к особенностям аппаратной платформы, а также не позволяет операционной системе легко модифицировать набор системных вызовов и контролировать их использование</a:t>
            </a:r>
          </a:p>
          <a:p>
            <a:pPr marL="0" indent="0">
              <a:buNone/>
            </a:pPr>
            <a:r>
              <a:rPr lang="ru-RU" sz="2400" i="1" dirty="0">
                <a:latin typeface="Cambria" panose="02040503050406030204" pitchFamily="18" charset="0"/>
                <a:ea typeface="Cambria" panose="02040503050406030204" pitchFamily="18" charset="0"/>
              </a:rPr>
              <a:t>Например, в процессоре Pentium количество системных вызовов определяется количеством векторов прерываний, выделенных для этой цели из общего пула в 256 элементов (часть которых используется под аппаратные прерывания и обработку исключений). Добавление нового системного вызова требует от системного программиста тщательного поиска свободного элемента в таблице прерываний, которого к тому же на каком-то этапе развития ОС может и не оказаться</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02341589"/>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Организация системных вызовов</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2715850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58773"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В большинстве ОС системные вызовы обслуживаются по </a:t>
            </a:r>
            <a:r>
              <a:rPr lang="ru-RU" b="1" dirty="0">
                <a:latin typeface="Cambria" panose="02040503050406030204" pitchFamily="18" charset="0"/>
                <a:ea typeface="Cambria" panose="02040503050406030204" pitchFamily="18" charset="0"/>
              </a:rPr>
              <a:t>централизованной</a:t>
            </a:r>
            <a:r>
              <a:rPr lang="ru-RU" dirty="0">
                <a:latin typeface="Cambria" panose="02040503050406030204" pitchFamily="18" charset="0"/>
                <a:ea typeface="Cambria" panose="02040503050406030204" pitchFamily="18" charset="0"/>
              </a:rPr>
              <a:t> схеме, основанной на существовании </a:t>
            </a:r>
            <a:r>
              <a:rPr lang="ru-RU" b="1" dirty="0">
                <a:latin typeface="Cambria" panose="02040503050406030204" pitchFamily="18" charset="0"/>
                <a:ea typeface="Cambria" panose="02040503050406030204" pitchFamily="18" charset="0"/>
              </a:rPr>
              <a:t>диспетчера системных вызовов</a:t>
            </a:r>
          </a:p>
          <a:p>
            <a:pPr marL="0" indent="0">
              <a:buNone/>
            </a:pPr>
            <a:endParaRPr lang="ru-RU" sz="2400" b="1" i="1"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6379402"/>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Организация системных вызовов</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4" name="Picture 3">
            <a:extLst>
              <a:ext uri="{FF2B5EF4-FFF2-40B4-BE49-F238E27FC236}">
                <a16:creationId xmlns:a16="http://schemas.microsoft.com/office/drawing/2014/main" id="{094684AE-F7D6-B9D7-D2D5-E001C302D276}"/>
              </a:ext>
            </a:extLst>
          </p:cNvPr>
          <p:cNvPicPr>
            <a:picLocks noChangeAspect="1"/>
          </p:cNvPicPr>
          <p:nvPr/>
        </p:nvPicPr>
        <p:blipFill>
          <a:blip r:embed="rId2"/>
          <a:stretch>
            <a:fillRect/>
          </a:stretch>
        </p:blipFill>
        <p:spPr>
          <a:xfrm>
            <a:off x="1679516" y="2730486"/>
            <a:ext cx="8832967" cy="4031215"/>
          </a:xfrm>
          <a:prstGeom prst="rect">
            <a:avLst/>
          </a:prstGeom>
        </p:spPr>
      </p:pic>
    </p:spTree>
    <p:extLst>
      <p:ext uri="{BB962C8B-B14F-4D97-AF65-F5344CB8AC3E}">
        <p14:creationId xmlns:p14="http://schemas.microsoft.com/office/powerpoint/2010/main" val="7568473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58773"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При любом системном вызове приложение выполняет программное прерывание с определенным и единственным номером вектора</a:t>
            </a:r>
          </a:p>
          <a:p>
            <a:pPr marL="0" indent="0">
              <a:buNone/>
            </a:pPr>
            <a:r>
              <a:rPr lang="ru-RU" i="1" dirty="0">
                <a:latin typeface="Cambria" panose="02040503050406030204" pitchFamily="18" charset="0"/>
                <a:ea typeface="Cambria" panose="02040503050406030204" pitchFamily="18" charset="0"/>
              </a:rPr>
              <a:t>Например, ОС Linux использует для системных вызовов команду INT 80h, а ОС семейства Windows NT (при работе на платформе Pentium) – INT 2Eh</a:t>
            </a:r>
          </a:p>
          <a:p>
            <a:pPr marL="0" indent="0">
              <a:buNone/>
            </a:pPr>
            <a:r>
              <a:rPr lang="ru-RU" dirty="0">
                <a:latin typeface="Cambria" panose="02040503050406030204" pitchFamily="18" charset="0"/>
                <a:ea typeface="Cambria" panose="02040503050406030204" pitchFamily="18" charset="0"/>
              </a:rPr>
              <a:t>Перед выполнением программного прерывания приложение тем или иным способом передает операционной системе номер системного вызова, который является индексом в таблице адресов процедур ОС, реализующих системные вызовы (таблица </a:t>
            </a:r>
            <a:r>
              <a:rPr lang="ru-RU" dirty="0" err="1">
                <a:latin typeface="Cambria" panose="02040503050406030204" pitchFamily="18" charset="0"/>
                <a:ea typeface="Cambria" panose="02040503050406030204" pitchFamily="18" charset="0"/>
              </a:rPr>
              <a:t>sysent</a:t>
            </a:r>
            <a:r>
              <a:rPr lang="ru-RU" dirty="0">
                <a:latin typeface="Cambria" panose="02040503050406030204" pitchFamily="18" charset="0"/>
                <a:ea typeface="Cambria" panose="02040503050406030204" pitchFamily="18" charset="0"/>
              </a:rPr>
              <a:t>)</a:t>
            </a:r>
            <a:endParaRPr lang="ru-RU" sz="2400" i="1"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868742969"/>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Организация системных вызовов</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3682947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58773"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Способ передачи зависит от реализации, например, номер можно поместить в определенный регистр общего назначения процессора (на рисунке этот регистр условно обозначен </a:t>
            </a:r>
            <a:r>
              <a:rPr lang="en-US" dirty="0">
                <a:latin typeface="Cambria" panose="02040503050406030204" pitchFamily="18" charset="0"/>
                <a:ea typeface="Cambria" panose="02040503050406030204" pitchFamily="18" charset="0"/>
              </a:rPr>
              <a:t>R</a:t>
            </a:r>
            <a:r>
              <a:rPr lang="ru-RU" dirty="0">
                <a:latin typeface="Cambria" panose="02040503050406030204" pitchFamily="18" charset="0"/>
                <a:ea typeface="Cambria" panose="02040503050406030204" pitchFamily="18" charset="0"/>
              </a:rPr>
              <a:t>О) или передать через стек (в этом случае после прерывания и перехода в привилегированный режим их нужно будет скопировать в системный стек из пользовательского, это действие в некоторых процессорах автоматизировано)</a:t>
            </a:r>
            <a:endParaRPr lang="ru-RU" sz="2400" i="1"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949275322"/>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Организация системных вызовов</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7269850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58773"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Диспетчер системных вызовов обычно представляет собой простую программу, которая:</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Сохраняет содержимое регистров процессора в системном стеке (поскольку в результате программного прерывания процессор переходит в привилегированный режим)</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Проверяет, попадает ли запрошенный номер вызова в поддерживаемый ОС диапазон (то есть не выходит ли номер за границы таблицы)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Передает управление процедуре ОС, адрес которой задан в таблице адресов системных вызовов</a:t>
            </a:r>
            <a:endParaRPr lang="ru-RU" sz="2400" i="1"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906175106"/>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Диспетчер системных вызовов</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752584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58773"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Процедура реализации системного вызова извлекает из системного стека </a:t>
            </a:r>
            <a:r>
              <a:rPr lang="ru-RU">
                <a:latin typeface="Cambria" panose="02040503050406030204" pitchFamily="18" charset="0"/>
                <a:ea typeface="Cambria" panose="02040503050406030204" pitchFamily="18" charset="0"/>
              </a:rPr>
              <a:t>аргументы и </a:t>
            </a:r>
            <a:r>
              <a:rPr lang="ru-RU" dirty="0">
                <a:latin typeface="Cambria" panose="02040503050406030204" pitchFamily="18" charset="0"/>
                <a:ea typeface="Cambria" panose="02040503050406030204" pitchFamily="18" charset="0"/>
              </a:rPr>
              <a:t>выполняет заданное действие </a:t>
            </a:r>
          </a:p>
          <a:p>
            <a:pPr marL="0" indent="0">
              <a:buNone/>
            </a:pPr>
            <a:r>
              <a:rPr lang="ru-RU" dirty="0">
                <a:latin typeface="Cambria" panose="02040503050406030204" pitchFamily="18" charset="0"/>
                <a:ea typeface="Cambria" panose="02040503050406030204" pitchFamily="18" charset="0"/>
              </a:rPr>
              <a:t>Это действие может быть весьма простым, например чтение значения системных часов, так что системный вызов оформляется в виде одной функции</a:t>
            </a:r>
          </a:p>
          <a:p>
            <a:pPr marL="0" indent="0">
              <a:buNone/>
            </a:pPr>
            <a:r>
              <a:rPr lang="ru-RU" dirty="0">
                <a:latin typeface="Cambria" panose="02040503050406030204" pitchFamily="18" charset="0"/>
                <a:ea typeface="Cambria" panose="02040503050406030204" pitchFamily="18" charset="0"/>
              </a:rPr>
              <a:t>Более сложные системные вызовы, такие как чтение из файла или выделение процессу дополнительного сегмента памяти, требуют обращения основной функции системного вызова к нескольким внутренним процедурам ядра ОС, принадлежащим различным подсистемам, таким как подсистема ввода-вывода или управления памятью</a:t>
            </a:r>
            <a:endParaRPr lang="ru-RU" sz="2400" i="1"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572942579"/>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Организация системных вызовов</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447043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Механизм прерываний поддерживается аппаратными средствами компьютера и программными средствами операционной системы</a:t>
            </a:r>
          </a:p>
          <a:p>
            <a:pPr marL="0" indent="0">
              <a:buNone/>
            </a:pPr>
            <a:r>
              <a:rPr lang="ru-RU" dirty="0">
                <a:latin typeface="Cambria" panose="02040503050406030204" pitchFamily="18" charset="0"/>
                <a:ea typeface="Cambria" panose="02040503050406030204" pitchFamily="18" charset="0"/>
              </a:rPr>
              <a:t>В зависимости от источника прерывания делятся на три больших класса: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Внешние</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Внутренние</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Программные</a:t>
            </a: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782864986"/>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Типы прерываний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7389001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58773"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После завершения работы системного вызова управление возвращается диспетчеру, при этом он получает также код завершения этого вызова</a:t>
            </a:r>
          </a:p>
          <a:p>
            <a:pPr marL="0" indent="0">
              <a:buNone/>
            </a:pPr>
            <a:r>
              <a:rPr lang="ru-RU" dirty="0">
                <a:latin typeface="Cambria" panose="02040503050406030204" pitchFamily="18" charset="0"/>
                <a:ea typeface="Cambria" panose="02040503050406030204" pitchFamily="18" charset="0"/>
              </a:rPr>
              <a:t>Диспетчер восстанавливает регистры процессора, помещает в определенный регистр код возврата и выполняет инструкцию возврата из прерывания, которая восстанавливает непривилегированный режим работы процессора</a:t>
            </a:r>
            <a:endParaRPr lang="ru-RU" sz="2400" i="1"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330578402"/>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Организация системных вызовов</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3889402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58773" y="1494691"/>
            <a:ext cx="10474453" cy="4998183"/>
          </a:xfrm>
        </p:spPr>
        <p:txBody>
          <a:bodyPr wrap="square">
            <a:normAutofit fontScale="92500"/>
          </a:bodyPr>
          <a:lstStyle/>
          <a:p>
            <a:pPr marL="0" indent="0">
              <a:buNone/>
            </a:pPr>
            <a:r>
              <a:rPr lang="ru-RU" dirty="0">
                <a:latin typeface="Cambria" panose="02040503050406030204" pitchFamily="18" charset="0"/>
                <a:ea typeface="Cambria" panose="02040503050406030204" pitchFamily="18" charset="0"/>
              </a:rPr>
              <a:t>Для приложения системный вызов внешне ничем не отличается от вызова обычной библиотечной функции языка С, связанной (динамически или статически) с объектным кодом приложения и выполняющейся в пользовательском режиме</a:t>
            </a:r>
          </a:p>
          <a:p>
            <a:pPr marL="0" indent="0">
              <a:buNone/>
            </a:pPr>
            <a:r>
              <a:rPr lang="ru-RU" dirty="0">
                <a:latin typeface="Cambria" panose="02040503050406030204" pitchFamily="18" charset="0"/>
                <a:ea typeface="Cambria" panose="02040503050406030204" pitchFamily="18" charset="0"/>
              </a:rPr>
              <a:t>И такая ситуация действительно имеет место – для всех системных вызовов в библиотеках, предоставляемых компилятором С, имеются так называемые «заглушки» (в англоязычном варианте используется термин «</a:t>
            </a:r>
            <a:r>
              <a:rPr lang="ru-RU" dirty="0" err="1">
                <a:latin typeface="Cambria" panose="02040503050406030204" pitchFamily="18" charset="0"/>
                <a:ea typeface="Cambria" panose="02040503050406030204" pitchFamily="18" charset="0"/>
              </a:rPr>
              <a:t>stub</a:t>
            </a:r>
            <a:r>
              <a:rPr lang="ru-RU" dirty="0">
                <a:latin typeface="Cambria" panose="02040503050406030204" pitchFamily="18" charset="0"/>
                <a:ea typeface="Cambria" panose="02040503050406030204" pitchFamily="18" charset="0"/>
              </a:rPr>
              <a:t>»)</a:t>
            </a:r>
          </a:p>
          <a:p>
            <a:pPr marL="0" indent="0">
              <a:buNone/>
            </a:pPr>
            <a:r>
              <a:rPr lang="ru-RU" dirty="0">
                <a:latin typeface="Cambria" panose="02040503050406030204" pitchFamily="18" charset="0"/>
                <a:ea typeface="Cambria" panose="02040503050406030204" pitchFamily="18" charset="0"/>
              </a:rPr>
              <a:t>Каждая «заглушка» оформлена как С-функция, при этом она содержит несколько ассемблерных строк, нужных для выполнения инструкции программного прерывания. Таким образом, пользовательская программа вызывает «заглушку», а та, в свою очередь, вызывает процедуру ОС</a:t>
            </a:r>
            <a:endParaRPr lang="ru-RU" sz="2400" i="1"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523207044"/>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Организация системных вызовов</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8933425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58773"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Для ускорения выполнения некоторых достаточно простых системных вызовов, которым, к тому же, не нужно действовать в привилегированном режиме, требуемая работа полностью выполняется библиотечной функцией. В данном случае такую функцию несправедливо называть «заглушкой»</a:t>
            </a:r>
          </a:p>
          <a:p>
            <a:pPr marL="0" indent="0">
              <a:buNone/>
            </a:pPr>
            <a:r>
              <a:rPr lang="ru-RU" dirty="0">
                <a:latin typeface="Cambria" panose="02040503050406030204" pitchFamily="18" charset="0"/>
                <a:ea typeface="Cambria" panose="02040503050406030204" pitchFamily="18" charset="0"/>
              </a:rPr>
              <a:t>К тому же, такая функция не является системным вызовом, а представляет собой «чистую» библиотечную функцию, выполняющую всю свою работу в пользовательском режиме в виртуальном адресном пространстве процесса, но прикладной программист может об этом и не знать – для него системные вызовы и библиотечные функции выглядят единообразно</a:t>
            </a:r>
            <a:endParaRPr lang="ru-RU" sz="2400" i="1"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100419228"/>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Организация системных вызовов</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4397082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58773"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Описанный табличный способ организации системных вызовов принят практически во всех операционных системах. Он позволяет легко модифицировать состав системных вызовов, просто добавив в таблицу новый адрес и расширив диапазон допустимых номеров вызовов</a:t>
            </a:r>
          </a:p>
          <a:p>
            <a:pPr marL="0" indent="0">
              <a:buNone/>
            </a:pPr>
            <a:endParaRPr lang="ru-RU" sz="2400" i="1"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Операционная система может выполнять системные вызовы в </a:t>
            </a:r>
            <a:r>
              <a:rPr lang="ru-RU" b="1" dirty="0">
                <a:latin typeface="Cambria" panose="02040503050406030204" pitchFamily="18" charset="0"/>
                <a:ea typeface="Cambria" panose="02040503050406030204" pitchFamily="18" charset="0"/>
              </a:rPr>
              <a:t>синхронном</a:t>
            </a:r>
            <a:r>
              <a:rPr lang="ru-RU" dirty="0">
                <a:latin typeface="Cambria" panose="02040503050406030204" pitchFamily="18" charset="0"/>
                <a:ea typeface="Cambria" panose="02040503050406030204" pitchFamily="18" charset="0"/>
              </a:rPr>
              <a:t> или </a:t>
            </a:r>
            <a:r>
              <a:rPr lang="ru-RU" b="1" dirty="0">
                <a:latin typeface="Cambria" panose="02040503050406030204" pitchFamily="18" charset="0"/>
                <a:ea typeface="Cambria" panose="02040503050406030204" pitchFamily="18" charset="0"/>
              </a:rPr>
              <a:t>асинхронном</a:t>
            </a:r>
            <a:r>
              <a:rPr lang="ru-RU" dirty="0">
                <a:latin typeface="Cambria" panose="02040503050406030204" pitchFamily="18" charset="0"/>
                <a:ea typeface="Cambria" panose="02040503050406030204" pitchFamily="18" charset="0"/>
              </a:rPr>
              <a:t> режиме</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725458504"/>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Режимы системных вызовов</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2115648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58773" y="1494691"/>
            <a:ext cx="10474453" cy="4998183"/>
          </a:xfrm>
        </p:spPr>
        <p:txBody>
          <a:bodyPr wrap="square">
            <a:normAutofit/>
          </a:bodyPr>
          <a:lstStyle/>
          <a:p>
            <a:pPr marL="0" indent="0">
              <a:buNone/>
            </a:pPr>
            <a:r>
              <a:rPr lang="ru-RU" b="1" dirty="0">
                <a:latin typeface="Cambria" panose="02040503050406030204" pitchFamily="18" charset="0"/>
                <a:ea typeface="Cambria" panose="02040503050406030204" pitchFamily="18" charset="0"/>
              </a:rPr>
              <a:t>Синхронный системный вызов </a:t>
            </a:r>
            <a:r>
              <a:rPr lang="ru-RU" dirty="0">
                <a:latin typeface="Cambria" panose="02040503050406030204" pitchFamily="18" charset="0"/>
                <a:ea typeface="Cambria" panose="02040503050406030204" pitchFamily="18" charset="0"/>
              </a:rPr>
              <a:t>означает, что процесс, сделавший такой вызов, приостанавливается (переводится планировщиком ОС в состояние ожидания) до тех пор, пока системный вызов не выполнит всю требующуюся от него работу</a:t>
            </a:r>
          </a:p>
          <a:p>
            <a:pPr marL="0" indent="0">
              <a:buNone/>
            </a:pPr>
            <a:r>
              <a:rPr lang="ru-RU" dirty="0">
                <a:latin typeface="Cambria" panose="02040503050406030204" pitchFamily="18" charset="0"/>
                <a:ea typeface="Cambria" panose="02040503050406030204" pitchFamily="18" charset="0"/>
              </a:rPr>
              <a:t>После этого планировщик переводит процесс в состояние готовности, и при очередном выполнении процесс гарантированно может воспользоваться результатами завершившегося к этому времени системного вызова</a:t>
            </a:r>
          </a:p>
          <a:p>
            <a:pPr marL="0" indent="0">
              <a:buNone/>
            </a:pPr>
            <a:r>
              <a:rPr lang="ru-RU" dirty="0">
                <a:latin typeface="Cambria" panose="02040503050406030204" pitchFamily="18" charset="0"/>
                <a:ea typeface="Cambria" panose="02040503050406030204" pitchFamily="18" charset="0"/>
              </a:rPr>
              <a:t>Синхронные вызовы называются также блокирующими, так как вызвавший системное действие процесс блокируется до его завершения</a:t>
            </a:r>
            <a:endParaRPr lang="ru-RU" b="1"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910111579"/>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Синхронные системные вызовы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5081339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32610420"/>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Синхронные системные вызовы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7" name="Picture 6">
            <a:extLst>
              <a:ext uri="{FF2B5EF4-FFF2-40B4-BE49-F238E27FC236}">
                <a16:creationId xmlns:a16="http://schemas.microsoft.com/office/drawing/2014/main" id="{D26457B4-64D3-E5B4-A6E2-C98D846C5867}"/>
              </a:ext>
            </a:extLst>
          </p:cNvPr>
          <p:cNvPicPr>
            <a:picLocks noChangeAspect="1"/>
          </p:cNvPicPr>
          <p:nvPr/>
        </p:nvPicPr>
        <p:blipFill>
          <a:blip r:embed="rId2"/>
          <a:stretch>
            <a:fillRect/>
          </a:stretch>
        </p:blipFill>
        <p:spPr>
          <a:xfrm>
            <a:off x="2525995" y="1847740"/>
            <a:ext cx="7140010" cy="3958700"/>
          </a:xfrm>
          <a:prstGeom prst="rect">
            <a:avLst/>
          </a:prstGeom>
        </p:spPr>
      </p:pic>
    </p:spTree>
    <p:extLst>
      <p:ext uri="{BB962C8B-B14F-4D97-AF65-F5344CB8AC3E}">
        <p14:creationId xmlns:p14="http://schemas.microsoft.com/office/powerpoint/2010/main" val="40153170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58773" y="1494691"/>
            <a:ext cx="10474453" cy="4998183"/>
          </a:xfrm>
        </p:spPr>
        <p:txBody>
          <a:bodyPr wrap="square">
            <a:normAutofit/>
          </a:bodyPr>
          <a:lstStyle/>
          <a:p>
            <a:pPr marL="0" indent="0">
              <a:buNone/>
            </a:pPr>
            <a:r>
              <a:rPr lang="ru-RU" b="1" dirty="0">
                <a:latin typeface="Cambria" panose="02040503050406030204" pitchFamily="18" charset="0"/>
                <a:ea typeface="Cambria" panose="02040503050406030204" pitchFamily="18" charset="0"/>
              </a:rPr>
              <a:t>Асинхронный системный вызов </a:t>
            </a:r>
            <a:r>
              <a:rPr lang="ru-RU" dirty="0">
                <a:latin typeface="Cambria" panose="02040503050406030204" pitchFamily="18" charset="0"/>
                <a:ea typeface="Cambria" panose="02040503050406030204" pitchFamily="18" charset="0"/>
              </a:rPr>
              <a:t>не приводит к переводу процесса в режим ожидания, после выполнения некоторых начальных системных действий, например запуска операции ввода-вывода, управление возвращается прикладному процессу</a:t>
            </a:r>
          </a:p>
          <a:p>
            <a:pPr marL="0" indent="0">
              <a:buNone/>
            </a:pPr>
            <a:r>
              <a:rPr lang="ru-RU" dirty="0">
                <a:latin typeface="Cambria" panose="02040503050406030204" pitchFamily="18" charset="0"/>
                <a:ea typeface="Cambria" panose="02040503050406030204" pitchFamily="18" charset="0"/>
              </a:rPr>
              <a:t>Большинство системных вызовов в операционных системах являются синхронными, так как этот режим избавляет приложение от необходимости выяснения момента появления результата вызова. Вместе с тем, в новых версиях операционных систем количество асинхронных системных вызовов постепенно увеличивается, что дает больше свободы разработчикам сложных приложений</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407936459"/>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Асинхронные системные вызовы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5199549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439253927"/>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Асинхронные системные вызовы</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3" name="Picture 2">
            <a:extLst>
              <a:ext uri="{FF2B5EF4-FFF2-40B4-BE49-F238E27FC236}">
                <a16:creationId xmlns:a16="http://schemas.microsoft.com/office/drawing/2014/main" id="{B3C8ECE9-B3AE-EA2B-B8FA-9EC15B89C7F1}"/>
              </a:ext>
            </a:extLst>
          </p:cNvPr>
          <p:cNvPicPr>
            <a:picLocks noChangeAspect="1"/>
          </p:cNvPicPr>
          <p:nvPr/>
        </p:nvPicPr>
        <p:blipFill>
          <a:blip r:embed="rId2"/>
          <a:stretch>
            <a:fillRect/>
          </a:stretch>
        </p:blipFill>
        <p:spPr>
          <a:xfrm>
            <a:off x="2741861" y="1863384"/>
            <a:ext cx="6708277" cy="4144224"/>
          </a:xfrm>
          <a:prstGeom prst="rect">
            <a:avLst/>
          </a:prstGeom>
        </p:spPr>
      </p:pic>
    </p:spTree>
    <p:extLst>
      <p:ext uri="{BB962C8B-B14F-4D97-AF65-F5344CB8AC3E}">
        <p14:creationId xmlns:p14="http://schemas.microsoft.com/office/powerpoint/2010/main" val="4086052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975775-7036-98AF-A483-822007F3728D}"/>
              </a:ext>
            </a:extLst>
          </p:cNvPr>
          <p:cNvSpPr>
            <a:spLocks noGrp="1"/>
          </p:cNvSpPr>
          <p:nvPr>
            <p:ph type="ctrTitle"/>
          </p:nvPr>
        </p:nvSpPr>
        <p:spPr>
          <a:xfrm>
            <a:off x="316523" y="1186961"/>
            <a:ext cx="11558954" cy="960194"/>
          </a:xfrm>
          <a:ln>
            <a:noFill/>
          </a:ln>
          <a:effectLst/>
        </p:spPr>
        <p:txBody>
          <a:bodyPr/>
          <a:lstStyle/>
          <a:p>
            <a:r>
              <a:rPr lang="ru-RU" dirty="0">
                <a:latin typeface="Cambria" panose="02040503050406030204" pitchFamily="18" charset="0"/>
                <a:ea typeface="Cambria" panose="02040503050406030204" pitchFamily="18" charset="0"/>
              </a:rPr>
              <a:t>Операционные системы</a:t>
            </a:r>
            <a:endParaRPr lang="LID4096" dirty="0">
              <a:latin typeface="Cambria" panose="02040503050406030204" pitchFamily="18" charset="0"/>
              <a:ea typeface="Cambria" panose="02040503050406030204" pitchFamily="18" charset="0"/>
            </a:endParaRPr>
          </a:p>
        </p:txBody>
      </p:sp>
      <p:sp>
        <p:nvSpPr>
          <p:cNvPr id="3" name="Подзаголовок 2">
            <a:extLst>
              <a:ext uri="{FF2B5EF4-FFF2-40B4-BE49-F238E27FC236}">
                <a16:creationId xmlns:a16="http://schemas.microsoft.com/office/drawing/2014/main" id="{0649BFEE-497D-21FD-61AE-CA3D267537F4}"/>
              </a:ext>
            </a:extLst>
          </p:cNvPr>
          <p:cNvSpPr>
            <a:spLocks noGrp="1"/>
          </p:cNvSpPr>
          <p:nvPr>
            <p:ph type="subTitle" idx="1"/>
          </p:nvPr>
        </p:nvSpPr>
        <p:spPr>
          <a:xfrm>
            <a:off x="1510810" y="3697763"/>
            <a:ext cx="9170377" cy="461839"/>
          </a:xfrm>
          <a:effectLst>
            <a:outerShdw blurRad="50800" dist="38100" dir="2700000" algn="tl" rotWithShape="0">
              <a:prstClr val="black">
                <a:alpha val="40000"/>
              </a:prstClr>
            </a:outerShdw>
          </a:effectLst>
        </p:spPr>
        <p:txBody>
          <a:bodyPr>
            <a:normAutofit lnSpcReduction="10000"/>
          </a:bodyPr>
          <a:lstStyle/>
          <a:p>
            <a:r>
              <a:rPr lang="ru-RU" sz="2800" b="1" dirty="0">
                <a:latin typeface="Verdana" panose="020B0604030504040204" pitchFamily="34" charset="0"/>
                <a:ea typeface="Verdana" panose="020B0604030504040204" pitchFamily="34" charset="0"/>
              </a:rPr>
              <a:t>Прерывания</a:t>
            </a:r>
          </a:p>
        </p:txBody>
      </p:sp>
      <p:sp>
        <p:nvSpPr>
          <p:cNvPr id="4" name="TextBox 3">
            <a:extLst>
              <a:ext uri="{FF2B5EF4-FFF2-40B4-BE49-F238E27FC236}">
                <a16:creationId xmlns:a16="http://schemas.microsoft.com/office/drawing/2014/main" id="{6BD3AED9-28E1-DDF9-E07D-185D5DD54F4C}"/>
              </a:ext>
            </a:extLst>
          </p:cNvPr>
          <p:cNvSpPr txBox="1"/>
          <p:nvPr/>
        </p:nvSpPr>
        <p:spPr>
          <a:xfrm>
            <a:off x="3200400" y="650631"/>
            <a:ext cx="5627077" cy="369332"/>
          </a:xfrm>
          <a:prstGeom prst="rect">
            <a:avLst/>
          </a:prstGeom>
          <a:noFill/>
        </p:spPr>
        <p:txBody>
          <a:bodyPr wrap="square" rtlCol="0">
            <a:spAutoFit/>
          </a:bodyPr>
          <a:lstStyle/>
          <a:p>
            <a:endParaRPr lang="LID4096" dirty="0"/>
          </a:p>
        </p:txBody>
      </p:sp>
      <p:sp>
        <p:nvSpPr>
          <p:cNvPr id="6" name="TextBox 5">
            <a:extLst>
              <a:ext uri="{FF2B5EF4-FFF2-40B4-BE49-F238E27FC236}">
                <a16:creationId xmlns:a16="http://schemas.microsoft.com/office/drawing/2014/main" id="{A277C454-9338-E7F4-034B-E11CD51ED0FB}"/>
              </a:ext>
            </a:extLst>
          </p:cNvPr>
          <p:cNvSpPr txBox="1"/>
          <p:nvPr/>
        </p:nvSpPr>
        <p:spPr>
          <a:xfrm>
            <a:off x="5191861" y="3051019"/>
            <a:ext cx="1808277" cy="523220"/>
          </a:xfrm>
          <a:prstGeom prst="rect">
            <a:avLst/>
          </a:prstGeom>
          <a:noFill/>
        </p:spPr>
        <p:txBody>
          <a:bodyPr wrap="square">
            <a:spAutoFit/>
          </a:bodyPr>
          <a:lstStyle/>
          <a:p>
            <a:r>
              <a:rPr lang="ru-RU" sz="2800" dirty="0">
                <a:latin typeface="Cambria" panose="02040503050406030204" pitchFamily="18" charset="0"/>
                <a:ea typeface="Cambria" panose="02040503050406030204" pitchFamily="18" charset="0"/>
              </a:rPr>
              <a:t>Лекция </a:t>
            </a:r>
            <a:r>
              <a:rPr lang="en-US" sz="2800" dirty="0">
                <a:latin typeface="Cambria" panose="02040503050406030204" pitchFamily="18" charset="0"/>
                <a:ea typeface="Cambria" panose="02040503050406030204" pitchFamily="18" charset="0"/>
              </a:rPr>
              <a:t>7</a:t>
            </a:r>
            <a:endParaRPr lang="ru-RU" sz="2800" dirty="0">
              <a:latin typeface="Cambria" panose="02040503050406030204" pitchFamily="18" charset="0"/>
              <a:ea typeface="Cambria" panose="02040503050406030204" pitchFamily="18" charset="0"/>
            </a:endParaRPr>
          </a:p>
        </p:txBody>
      </p:sp>
      <p:cxnSp>
        <p:nvCxnSpPr>
          <p:cNvPr id="8" name="Прямая соединительная линия 7">
            <a:extLst>
              <a:ext uri="{FF2B5EF4-FFF2-40B4-BE49-F238E27FC236}">
                <a16:creationId xmlns:a16="http://schemas.microsoft.com/office/drawing/2014/main" id="{519E2ADD-505C-77F2-DF62-A29BD8ED577A}"/>
              </a:ext>
            </a:extLst>
          </p:cNvPr>
          <p:cNvCxnSpPr/>
          <p:nvPr/>
        </p:nvCxnSpPr>
        <p:spPr>
          <a:xfrm>
            <a:off x="4339704" y="3574239"/>
            <a:ext cx="350954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323678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extLst>
              <p:ext uri="{D42A27DB-BD31-4B8C-83A1-F6EECF244321}">
                <p14:modId xmlns:p14="http://schemas.microsoft.com/office/powerpoint/2010/main" val="1439553828"/>
              </p:ext>
            </p:extLst>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Прерывания </a:t>
                      </a:r>
                      <a:r>
                        <a:rPr lang="en-US" sz="4200" dirty="0">
                          <a:latin typeface="Cambria" panose="02040503050406030204" pitchFamily="18" charset="0"/>
                          <a:ea typeface="Cambria" panose="02040503050406030204" pitchFamily="18" charset="0"/>
                          <a:cs typeface="Arial" panose="020B0604020202020204" pitchFamily="34" charset="0"/>
                        </a:rPr>
                        <a:t>Windows NT</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493188" cy="5123132"/>
          </a:xfrm>
        </p:spPr>
        <p:txBody>
          <a:bodyPr>
            <a:normAutofit lnSpcReduction="10000"/>
          </a:bodyPr>
          <a:lstStyle/>
          <a:p>
            <a:pPr marL="0" indent="0">
              <a:buNone/>
            </a:pPr>
            <a:r>
              <a:rPr lang="ru-RU" i="0" dirty="0">
                <a:effectLst/>
                <a:latin typeface="Cambria" panose="02040503050406030204" pitchFamily="18" charset="0"/>
                <a:ea typeface="Cambria" panose="02040503050406030204" pitchFamily="18" charset="0"/>
              </a:rPr>
              <a:t>Дальше, необходимо рассмотреть две очень важные концепции ядра Windows, которые играют важную роль в системе ввода/вывода: </a:t>
            </a:r>
            <a:r>
              <a:rPr lang="ru-RU" b="1" i="0" dirty="0">
                <a:effectLst/>
                <a:latin typeface="Cambria" panose="02040503050406030204" pitchFamily="18" charset="0"/>
                <a:ea typeface="Cambria" panose="02040503050406030204" pitchFamily="18" charset="0"/>
              </a:rPr>
              <a:t>уровни запросов прерываний</a:t>
            </a:r>
            <a:r>
              <a:rPr lang="ru-RU" i="0" dirty="0">
                <a:effectLst/>
                <a:latin typeface="Cambria" panose="02040503050406030204" pitchFamily="18" charset="0"/>
                <a:ea typeface="Cambria" panose="02040503050406030204" pitchFamily="18" charset="0"/>
              </a:rPr>
              <a:t>, или </a:t>
            </a:r>
            <a:r>
              <a:rPr lang="ru-RU" b="1" i="0" dirty="0">
                <a:effectLst/>
                <a:latin typeface="Cambria" panose="02040503050406030204" pitchFamily="18" charset="0"/>
                <a:ea typeface="Cambria" panose="02040503050406030204" pitchFamily="18" charset="0"/>
              </a:rPr>
              <a:t>IRQL</a:t>
            </a:r>
            <a:r>
              <a:rPr lang="ru-RU" i="0" dirty="0">
                <a:effectLst/>
                <a:latin typeface="Cambria" panose="02040503050406030204" pitchFamily="18" charset="0"/>
                <a:ea typeface="Cambria" panose="02040503050406030204" pitchFamily="18" charset="0"/>
              </a:rPr>
              <a:t> (</a:t>
            </a:r>
            <a:r>
              <a:rPr lang="ru-RU" i="0" dirty="0" err="1">
                <a:effectLst/>
                <a:latin typeface="Cambria" panose="02040503050406030204" pitchFamily="18" charset="0"/>
                <a:ea typeface="Cambria" panose="02040503050406030204" pitchFamily="18" charset="0"/>
              </a:rPr>
              <a:t>Interrupt</a:t>
            </a:r>
            <a:r>
              <a:rPr lang="ru-RU" i="0" dirty="0">
                <a:effectLst/>
                <a:latin typeface="Cambria" panose="02040503050406030204" pitchFamily="18" charset="0"/>
                <a:ea typeface="Cambria" panose="02040503050406030204" pitchFamily="18" charset="0"/>
              </a:rPr>
              <a:t> </a:t>
            </a:r>
            <a:r>
              <a:rPr lang="ru-RU" i="0" dirty="0" err="1">
                <a:effectLst/>
                <a:latin typeface="Cambria" panose="02040503050406030204" pitchFamily="18" charset="0"/>
                <a:ea typeface="Cambria" panose="02040503050406030204" pitchFamily="18" charset="0"/>
              </a:rPr>
              <a:t>Request</a:t>
            </a:r>
            <a:r>
              <a:rPr lang="ru-RU" i="0" dirty="0">
                <a:effectLst/>
                <a:latin typeface="Cambria" panose="02040503050406030204" pitchFamily="18" charset="0"/>
                <a:ea typeface="Cambria" panose="02040503050406030204" pitchFamily="18" charset="0"/>
              </a:rPr>
              <a:t> Level), и </a:t>
            </a:r>
            <a:r>
              <a:rPr lang="ru-RU" b="1" i="0" dirty="0">
                <a:effectLst/>
                <a:latin typeface="Cambria" panose="02040503050406030204" pitchFamily="18" charset="0"/>
                <a:ea typeface="Cambria" panose="02040503050406030204" pitchFamily="18" charset="0"/>
              </a:rPr>
              <a:t>отложенные вызовы процедур</a:t>
            </a:r>
            <a:r>
              <a:rPr lang="ru-RU" i="0" dirty="0">
                <a:effectLst/>
                <a:latin typeface="Cambria" panose="02040503050406030204" pitchFamily="18" charset="0"/>
                <a:ea typeface="Cambria" panose="02040503050406030204" pitchFamily="18" charset="0"/>
              </a:rPr>
              <a:t>, или </a:t>
            </a:r>
            <a:r>
              <a:rPr lang="ru-RU" b="1" i="0" dirty="0">
                <a:effectLst/>
                <a:latin typeface="Cambria" panose="02040503050406030204" pitchFamily="18" charset="0"/>
                <a:ea typeface="Cambria" panose="02040503050406030204" pitchFamily="18" charset="0"/>
              </a:rPr>
              <a:t>DPC</a:t>
            </a:r>
            <a:r>
              <a:rPr lang="ru-RU" i="0" dirty="0">
                <a:effectLst/>
                <a:latin typeface="Cambria" panose="02040503050406030204" pitchFamily="18" charset="0"/>
                <a:ea typeface="Cambria" panose="02040503050406030204" pitchFamily="18" charset="0"/>
              </a:rPr>
              <a:t> (</a:t>
            </a:r>
            <a:r>
              <a:rPr lang="ru-RU" i="0" dirty="0" err="1">
                <a:effectLst/>
                <a:latin typeface="Cambria" panose="02040503050406030204" pitchFamily="18" charset="0"/>
                <a:ea typeface="Cambria" panose="02040503050406030204" pitchFamily="18" charset="0"/>
              </a:rPr>
              <a:t>Deferred</a:t>
            </a:r>
            <a:r>
              <a:rPr lang="ru-RU" i="0" dirty="0">
                <a:effectLst/>
                <a:latin typeface="Cambria" panose="02040503050406030204" pitchFamily="18" charset="0"/>
                <a:ea typeface="Cambria" panose="02040503050406030204" pitchFamily="18" charset="0"/>
              </a:rPr>
              <a:t> </a:t>
            </a:r>
            <a:r>
              <a:rPr lang="en-US" i="0" dirty="0">
                <a:effectLst/>
                <a:latin typeface="Cambria" panose="02040503050406030204" pitchFamily="18" charset="0"/>
                <a:ea typeface="Cambria" panose="02040503050406030204" pitchFamily="18" charset="0"/>
              </a:rPr>
              <a:t>Procedures Calls)</a:t>
            </a:r>
          </a:p>
          <a:p>
            <a:pPr marL="0" indent="0">
              <a:buNone/>
            </a:pPr>
            <a:r>
              <a:rPr lang="ru-RU" i="0" dirty="0">
                <a:effectLst/>
                <a:latin typeface="Cambria" panose="02040503050406030204" pitchFamily="18" charset="0"/>
                <a:ea typeface="Cambria" panose="02040503050406030204" pitchFamily="18" charset="0"/>
              </a:rPr>
              <a:t>Термин «IRQL» имеет два разных значения, которые сходятся в некоторых ситуациях</a:t>
            </a:r>
            <a:r>
              <a:rPr lang="en-US" i="0" dirty="0">
                <a:effectLst/>
                <a:latin typeface="Cambria" panose="02040503050406030204" pitchFamily="18" charset="0"/>
                <a:ea typeface="Cambria" panose="02040503050406030204" pitchFamily="18" charset="0"/>
              </a:rPr>
              <a:t>:</a:t>
            </a:r>
            <a:endParaRPr lang="ru-RU" i="0" dirty="0">
              <a:effectLst/>
              <a:latin typeface="Cambria" panose="02040503050406030204" pitchFamily="18" charset="0"/>
              <a:ea typeface="Cambria" panose="02040503050406030204" pitchFamily="18" charset="0"/>
            </a:endParaRP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IRQL</a:t>
            </a:r>
            <a:r>
              <a:rPr lang="en-US" i="0" dirty="0">
                <a:effectLst/>
                <a:latin typeface="Cambria" panose="02040503050406030204" pitchFamily="18" charset="0"/>
                <a:ea typeface="Cambria" panose="02040503050406030204" pitchFamily="18" charset="0"/>
              </a:rPr>
              <a:t> –</a:t>
            </a:r>
            <a:r>
              <a:rPr lang="ru-RU" i="0" dirty="0">
                <a:effectLst/>
                <a:latin typeface="Cambria" panose="02040503050406030204" pitchFamily="18" charset="0"/>
                <a:ea typeface="Cambria" panose="02040503050406030204" pitchFamily="18" charset="0"/>
              </a:rPr>
              <a:t> приоритет, назначаемый источнику прерываний от физического</a:t>
            </a:r>
            <a:r>
              <a:rPr lang="en-US" i="0" dirty="0">
                <a:effectLst/>
                <a:latin typeface="Cambria" panose="02040503050406030204" pitchFamily="18" charset="0"/>
                <a:ea typeface="Cambria" panose="02040503050406030204" pitchFamily="18" charset="0"/>
              </a:rPr>
              <a:t> </a:t>
            </a:r>
            <a:r>
              <a:rPr lang="ru-RU" i="0" dirty="0">
                <a:effectLst/>
                <a:latin typeface="Cambria" panose="02040503050406030204" pitchFamily="18" charset="0"/>
                <a:ea typeface="Cambria" panose="02040503050406030204" pitchFamily="18" charset="0"/>
              </a:rPr>
              <a:t>устройства. Число задается HAL (при содействии контроллера прерываний,</a:t>
            </a:r>
            <a:r>
              <a:rPr lang="en-US" i="0" dirty="0">
                <a:effectLst/>
                <a:latin typeface="Cambria" panose="02040503050406030204" pitchFamily="18" charset="0"/>
                <a:ea typeface="Cambria" panose="02040503050406030204" pitchFamily="18" charset="0"/>
              </a:rPr>
              <a:t> </a:t>
            </a:r>
            <a:r>
              <a:rPr lang="ru-RU" i="0" dirty="0">
                <a:effectLst/>
                <a:latin typeface="Cambria" panose="02040503050406030204" pitchFamily="18" charset="0"/>
                <a:ea typeface="Cambria" panose="02040503050406030204" pitchFamily="18" charset="0"/>
              </a:rPr>
              <a:t>к которому подключаются устройства, требующие обслуживания прерываний)</a:t>
            </a:r>
            <a:endParaRPr lang="en-US" i="0" dirty="0">
              <a:effectLst/>
              <a:latin typeface="Cambria" panose="02040503050406030204" pitchFamily="18" charset="0"/>
              <a:ea typeface="Cambria" panose="02040503050406030204" pitchFamily="18" charset="0"/>
            </a:endParaRP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У каждого центрального процессора имеется собственный уровень IRQL</a:t>
            </a:r>
          </a:p>
        </p:txBody>
      </p:sp>
    </p:spTree>
    <p:extLst>
      <p:ext uri="{BB962C8B-B14F-4D97-AF65-F5344CB8AC3E}">
        <p14:creationId xmlns:p14="http://schemas.microsoft.com/office/powerpoint/2010/main" val="2916763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b="1" dirty="0">
                <a:latin typeface="Cambria" panose="02040503050406030204" pitchFamily="18" charset="0"/>
                <a:ea typeface="Cambria" panose="02040503050406030204" pitchFamily="18" charset="0"/>
              </a:rPr>
              <a:t>Внешние прерывания </a:t>
            </a:r>
            <a:r>
              <a:rPr lang="ru-RU" dirty="0">
                <a:latin typeface="Cambria" panose="02040503050406030204" pitchFamily="18" charset="0"/>
                <a:ea typeface="Cambria" panose="02040503050406030204" pitchFamily="18" charset="0"/>
              </a:rPr>
              <a:t>могут возникать в результате:</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Действий пользователя или оператора за терминалом</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Поступления сигналов от аппаратных устройств (сигналов завершения операций ввода-вывода, вырабатываемых контроллерами внешних устройств компьютера, такими как принтер или накопитель на жестких дисках)</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Поступления сигналов от датчиков управляемых компьютером технических объектов</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315633984"/>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Внешние прерывания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7789947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extLst>
              <p:ext uri="{D42A27DB-BD31-4B8C-83A1-F6EECF244321}">
                <p14:modId xmlns:p14="http://schemas.microsoft.com/office/powerpoint/2010/main" val="800608165"/>
              </p:ext>
            </p:extLst>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Прерывания </a:t>
                      </a:r>
                      <a:r>
                        <a:rPr lang="en-US" sz="4200" dirty="0">
                          <a:latin typeface="Cambria" panose="02040503050406030204" pitchFamily="18" charset="0"/>
                          <a:ea typeface="Cambria" panose="02040503050406030204" pitchFamily="18" charset="0"/>
                          <a:cs typeface="Arial" panose="020B0604020202020204" pitchFamily="34" charset="0"/>
                        </a:rPr>
                        <a:t>Windows NT</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493188" cy="5123132"/>
          </a:xfrm>
        </p:spPr>
        <p:txBody>
          <a:bodyPr>
            <a:normAutofit/>
          </a:bodyPr>
          <a:lstStyle/>
          <a:p>
            <a:pPr marL="0" indent="0">
              <a:buNone/>
            </a:pPr>
            <a:r>
              <a:rPr lang="ru-RU" i="0" dirty="0">
                <a:effectLst/>
                <a:latin typeface="Cambria" panose="02040503050406030204" pitchFamily="18" charset="0"/>
                <a:ea typeface="Cambria" panose="02040503050406030204" pitchFamily="18" charset="0"/>
              </a:rPr>
              <a:t>Фундаментальное правило IRQL гласит, что код с более низким IRQL не может</a:t>
            </a:r>
            <a:r>
              <a:rPr lang="en-US" i="0" dirty="0">
                <a:effectLst/>
                <a:latin typeface="Cambria" panose="02040503050406030204" pitchFamily="18" charset="0"/>
                <a:ea typeface="Cambria" panose="02040503050406030204" pitchFamily="18" charset="0"/>
              </a:rPr>
              <a:t> </a:t>
            </a:r>
            <a:r>
              <a:rPr lang="ru-RU" i="0" dirty="0">
                <a:effectLst/>
                <a:latin typeface="Cambria" panose="02040503050406030204" pitchFamily="18" charset="0"/>
                <a:ea typeface="Cambria" panose="02040503050406030204" pitchFamily="18" charset="0"/>
              </a:rPr>
              <a:t>вмешиваться в работу кода с более высоким IRQL, и наоборот </a:t>
            </a:r>
            <a:r>
              <a:rPr lang="en-US" i="0" dirty="0">
                <a:effectLst/>
                <a:latin typeface="Cambria" panose="02040503050406030204" pitchFamily="18" charset="0"/>
                <a:ea typeface="Cambria" panose="02040503050406030204" pitchFamily="18" charset="0"/>
              </a:rPr>
              <a:t>–</a:t>
            </a:r>
            <a:r>
              <a:rPr lang="ru-RU" i="0" dirty="0">
                <a:effectLst/>
                <a:latin typeface="Cambria" panose="02040503050406030204" pitchFamily="18" charset="0"/>
                <a:ea typeface="Cambria" panose="02040503050406030204" pitchFamily="18" charset="0"/>
              </a:rPr>
              <a:t> код</a:t>
            </a:r>
            <a:r>
              <a:rPr lang="en-US" i="0" dirty="0">
                <a:effectLst/>
                <a:latin typeface="Cambria" panose="02040503050406030204" pitchFamily="18" charset="0"/>
                <a:ea typeface="Cambria" panose="02040503050406030204" pitchFamily="18" charset="0"/>
              </a:rPr>
              <a:t> </a:t>
            </a:r>
            <a:r>
              <a:rPr lang="ru-RU" i="0" dirty="0">
                <a:effectLst/>
                <a:latin typeface="Cambria" panose="02040503050406030204" pitchFamily="18" charset="0"/>
                <a:ea typeface="Cambria" panose="02040503050406030204" pitchFamily="18" charset="0"/>
              </a:rPr>
              <a:t>с более высоким IRQL не может вытеснять код, работающий с более низким IRQL</a:t>
            </a:r>
            <a:endParaRPr lang="en-US" i="0" dirty="0">
              <a:effectLst/>
              <a:latin typeface="Cambria" panose="02040503050406030204" pitchFamily="18" charset="0"/>
              <a:ea typeface="Cambria" panose="02040503050406030204" pitchFamily="18" charset="0"/>
            </a:endParaRPr>
          </a:p>
          <a:p>
            <a:pPr marL="0" indent="0">
              <a:buNone/>
            </a:pPr>
            <a:r>
              <a:rPr lang="ru-RU" i="0" dirty="0">
                <a:effectLst/>
                <a:latin typeface="Cambria" panose="02040503050406030204" pitchFamily="18" charset="0"/>
                <a:ea typeface="Cambria" panose="02040503050406030204" pitchFamily="18" charset="0"/>
              </a:rPr>
              <a:t>Обычно уровень IRQL процессора равен 0. Это означает, что в системе не происходит «ничего особенного», а планировщик ядра, который планирует потоки на</a:t>
            </a:r>
            <a:r>
              <a:rPr lang="en-US" i="0" dirty="0">
                <a:effectLst/>
                <a:latin typeface="Cambria" panose="02040503050406030204" pitchFamily="18" charset="0"/>
                <a:ea typeface="Cambria" panose="02040503050406030204" pitchFamily="18" charset="0"/>
              </a:rPr>
              <a:t> </a:t>
            </a:r>
            <a:r>
              <a:rPr lang="ru-RU" i="0" dirty="0">
                <a:effectLst/>
                <a:latin typeface="Cambria" panose="02040503050406030204" pitchFamily="18" charset="0"/>
                <a:ea typeface="Cambria" panose="02040503050406030204" pitchFamily="18" charset="0"/>
              </a:rPr>
              <a:t>основании приоритетов. В пользовательском</a:t>
            </a:r>
            <a:r>
              <a:rPr lang="en-US" i="0" dirty="0">
                <a:effectLst/>
                <a:latin typeface="Cambria" panose="02040503050406030204" pitchFamily="18" charset="0"/>
                <a:ea typeface="Cambria" panose="02040503050406030204" pitchFamily="18" charset="0"/>
              </a:rPr>
              <a:t> </a:t>
            </a:r>
            <a:r>
              <a:rPr lang="ru-RU" i="0" dirty="0">
                <a:effectLst/>
                <a:latin typeface="Cambria" panose="02040503050406030204" pitchFamily="18" charset="0"/>
                <a:ea typeface="Cambria" panose="02040503050406030204" pitchFamily="18" charset="0"/>
              </a:rPr>
              <a:t>режиме значение IRQL может быть равно только 0. Повысить IRQL из польз</a:t>
            </a:r>
            <a:r>
              <a:rPr lang="ru-RU" dirty="0">
                <a:latin typeface="Cambria" panose="02040503050406030204" pitchFamily="18" charset="0"/>
                <a:ea typeface="Cambria" panose="02040503050406030204" pitchFamily="18" charset="0"/>
              </a:rPr>
              <a:t>о</a:t>
            </a:r>
            <a:r>
              <a:rPr lang="ru-RU" i="0" dirty="0">
                <a:effectLst/>
                <a:latin typeface="Cambria" panose="02040503050406030204" pitchFamily="18" charset="0"/>
                <a:ea typeface="Cambria" panose="02040503050406030204" pitchFamily="18" charset="0"/>
              </a:rPr>
              <a:t>вательского режима невозможно. (Поэтому в документации пользовательского</a:t>
            </a:r>
            <a:r>
              <a:rPr lang="en-US" i="0" dirty="0">
                <a:effectLst/>
                <a:latin typeface="Cambria" panose="02040503050406030204" pitchFamily="18" charset="0"/>
                <a:ea typeface="Cambria" panose="02040503050406030204" pitchFamily="18" charset="0"/>
              </a:rPr>
              <a:t> </a:t>
            </a:r>
            <a:r>
              <a:rPr lang="ru-RU" i="0" dirty="0">
                <a:effectLst/>
                <a:latin typeface="Cambria" panose="02040503050406030204" pitchFamily="18" charset="0"/>
                <a:ea typeface="Cambria" panose="02040503050406030204" pitchFamily="18" charset="0"/>
              </a:rPr>
              <a:t>режима концепция IRQL вообще не упоминается.)</a:t>
            </a:r>
          </a:p>
        </p:txBody>
      </p:sp>
    </p:spTree>
    <p:extLst>
      <p:ext uri="{BB962C8B-B14F-4D97-AF65-F5344CB8AC3E}">
        <p14:creationId xmlns:p14="http://schemas.microsoft.com/office/powerpoint/2010/main" val="28621133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Прерывания </a:t>
                      </a:r>
                      <a:r>
                        <a:rPr lang="en-US" sz="4200" dirty="0">
                          <a:latin typeface="Cambria" panose="02040503050406030204" pitchFamily="18" charset="0"/>
                          <a:ea typeface="Cambria" panose="02040503050406030204" pitchFamily="18" charset="0"/>
                          <a:cs typeface="Arial" panose="020B0604020202020204" pitchFamily="34" charset="0"/>
                        </a:rPr>
                        <a:t>Windows NT</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8" name="Content Placeholder 7">
            <a:extLst>
              <a:ext uri="{FF2B5EF4-FFF2-40B4-BE49-F238E27FC236}">
                <a16:creationId xmlns:a16="http://schemas.microsoft.com/office/drawing/2014/main" id="{C3DFAD50-573A-91DF-1610-94F2274B3ED7}"/>
              </a:ext>
            </a:extLst>
          </p:cNvPr>
          <p:cNvPicPr>
            <a:picLocks noGrp="1" noChangeAspect="1"/>
          </p:cNvPicPr>
          <p:nvPr>
            <p:ph idx="1"/>
          </p:nvPr>
        </p:nvPicPr>
        <p:blipFill>
          <a:blip r:embed="rId2"/>
          <a:stretch>
            <a:fillRect/>
          </a:stretch>
        </p:blipFill>
        <p:spPr>
          <a:xfrm>
            <a:off x="1972979" y="1432104"/>
            <a:ext cx="8246041" cy="5425896"/>
          </a:xfrm>
        </p:spPr>
      </p:pic>
    </p:spTree>
    <p:extLst>
      <p:ext uri="{BB962C8B-B14F-4D97-AF65-F5344CB8AC3E}">
        <p14:creationId xmlns:p14="http://schemas.microsoft.com/office/powerpoint/2010/main" val="14313033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Прерывания </a:t>
                      </a:r>
                      <a:r>
                        <a:rPr lang="en-US" sz="4200" dirty="0">
                          <a:latin typeface="Cambria" panose="02040503050406030204" pitchFamily="18" charset="0"/>
                          <a:ea typeface="Cambria" panose="02040503050406030204" pitchFamily="18" charset="0"/>
                          <a:cs typeface="Arial" panose="020B0604020202020204" pitchFamily="34" charset="0"/>
                        </a:rPr>
                        <a:t>Windows NT</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493188" cy="5123132"/>
          </a:xfrm>
        </p:spPr>
        <p:txBody>
          <a:bodyPr>
            <a:normAutofit fontScale="85000" lnSpcReduction="10000"/>
          </a:bodyPr>
          <a:lstStyle/>
          <a:p>
            <a:pPr marL="0" indent="0">
              <a:buNone/>
            </a:pPr>
            <a:r>
              <a:rPr lang="ru-RU" i="0" dirty="0">
                <a:effectLst/>
                <a:latin typeface="Cambria" panose="02040503050406030204" pitchFamily="18" charset="0"/>
                <a:ea typeface="Cambria" panose="02040503050406030204" pitchFamily="18" charset="0"/>
              </a:rPr>
              <a:t>Самые важные уровни </a:t>
            </a:r>
            <a:r>
              <a:rPr lang="en-US" dirty="0">
                <a:latin typeface="Cambria" panose="02040503050406030204" pitchFamily="18" charset="0"/>
                <a:ea typeface="Cambria" panose="02040503050406030204" pitchFamily="18" charset="0"/>
              </a:rPr>
              <a:t>IRQL </a:t>
            </a:r>
            <a:r>
              <a:rPr lang="ru-RU" dirty="0">
                <a:latin typeface="Cambria" panose="02040503050406030204" pitchFamily="18" charset="0"/>
                <a:ea typeface="Cambria" panose="02040503050406030204" pitchFamily="18" charset="0"/>
              </a:rPr>
              <a:t>в контексте ввода/вывода:</a:t>
            </a:r>
          </a:p>
          <a:p>
            <a:pPr>
              <a:buFont typeface="Wingdings" panose="05000000000000000000" pitchFamily="2" charset="2"/>
              <a:buChar char="Ø"/>
            </a:pPr>
            <a:r>
              <a:rPr lang="ru-RU" b="1" i="0" dirty="0" err="1">
                <a:effectLst/>
                <a:latin typeface="Cambria" panose="02040503050406030204" pitchFamily="18" charset="0"/>
                <a:ea typeface="Cambria" panose="02040503050406030204" pitchFamily="18" charset="0"/>
              </a:rPr>
              <a:t>Passive</a:t>
            </a:r>
            <a:r>
              <a:rPr lang="ru-RU" i="0" dirty="0">
                <a:effectLst/>
                <a:latin typeface="Cambria" panose="02040503050406030204" pitchFamily="18" charset="0"/>
                <a:ea typeface="Cambria" panose="02040503050406030204" pitchFamily="18" charset="0"/>
              </a:rPr>
              <a:t> (</a:t>
            </a:r>
            <a:r>
              <a:rPr lang="ru-RU" b="1" i="0" dirty="0">
                <a:effectLst/>
                <a:latin typeface="Cambria" panose="02040503050406030204" pitchFamily="18" charset="0"/>
                <a:ea typeface="Cambria" panose="02040503050406030204" pitchFamily="18" charset="0"/>
              </a:rPr>
              <a:t>0</a:t>
            </a:r>
            <a:r>
              <a:rPr lang="ru-RU" i="0" dirty="0">
                <a:effectLst/>
                <a:latin typeface="Cambria" panose="02040503050406030204" pitchFamily="18" charset="0"/>
                <a:ea typeface="Cambria" panose="02040503050406030204" pitchFamily="18" charset="0"/>
              </a:rPr>
              <a:t>). Определяется макросом PASSIVE_LEVEL в заголовочном файле WDK </a:t>
            </a:r>
            <a:r>
              <a:rPr lang="ru-RU" i="0" dirty="0" err="1">
                <a:effectLst/>
                <a:latin typeface="Cambria" panose="02040503050406030204" pitchFamily="18" charset="0"/>
                <a:ea typeface="Cambria" panose="02040503050406030204" pitchFamily="18" charset="0"/>
              </a:rPr>
              <a:t>wdm.h</a:t>
            </a:r>
            <a:r>
              <a:rPr lang="ru-RU" i="0" dirty="0">
                <a:effectLst/>
                <a:latin typeface="Cambria" panose="02040503050406030204" pitchFamily="18" charset="0"/>
                <a:ea typeface="Cambria" panose="02040503050406030204" pitchFamily="18" charset="0"/>
              </a:rPr>
              <a:t>. Это нормальный уровень IRQL, при котором планировщик ядра работает нормально</a:t>
            </a:r>
          </a:p>
          <a:p>
            <a:pPr>
              <a:buFont typeface="Wingdings" panose="05000000000000000000" pitchFamily="2" charset="2"/>
              <a:buChar char="Ø"/>
            </a:pPr>
            <a:r>
              <a:rPr lang="ru-RU" b="1" i="0" dirty="0" err="1">
                <a:effectLst/>
                <a:latin typeface="Cambria" panose="02040503050406030204" pitchFamily="18" charset="0"/>
                <a:ea typeface="Cambria" panose="02040503050406030204" pitchFamily="18" charset="0"/>
              </a:rPr>
              <a:t>Dispatch</a:t>
            </a:r>
            <a:r>
              <a:rPr lang="ru-RU" b="1" i="0" dirty="0">
                <a:effectLst/>
                <a:latin typeface="Cambria" panose="02040503050406030204" pitchFamily="18" charset="0"/>
                <a:ea typeface="Cambria" panose="02040503050406030204" pitchFamily="18" charset="0"/>
              </a:rPr>
              <a:t>/DPC </a:t>
            </a:r>
            <a:r>
              <a:rPr lang="ru-RU" i="0" dirty="0">
                <a:effectLst/>
                <a:latin typeface="Cambria" panose="02040503050406030204" pitchFamily="18" charset="0"/>
                <a:ea typeface="Cambria" panose="02040503050406030204" pitchFamily="18" charset="0"/>
              </a:rPr>
              <a:t>(</a:t>
            </a:r>
            <a:r>
              <a:rPr lang="ru-RU" b="1" i="0" dirty="0">
                <a:effectLst/>
                <a:latin typeface="Cambria" panose="02040503050406030204" pitchFamily="18" charset="0"/>
                <a:ea typeface="Cambria" panose="02040503050406030204" pitchFamily="18" charset="0"/>
              </a:rPr>
              <a:t>2</a:t>
            </a:r>
            <a:r>
              <a:rPr lang="ru-RU" i="0" dirty="0">
                <a:effectLst/>
                <a:latin typeface="Cambria" panose="02040503050406030204" pitchFamily="18" charset="0"/>
                <a:ea typeface="Cambria" panose="02040503050406030204" pitchFamily="18" charset="0"/>
              </a:rPr>
              <a:t>) (DISPATCH_LEVEL). Уровень IRQL, на котором работает планировщик ядра. Это означает, что если поток поднимает текущий уровень IRQL до 2 (или выше), поток фактически получает бесконечный квант и не может быть вытеснен другим потоком. По сути, планировщик не может активизироваться на текущем процессоре, пока уровень IRQL не упадет ниже 2</a:t>
            </a:r>
          </a:p>
          <a:p>
            <a:pPr>
              <a:buFont typeface="Wingdings" panose="05000000000000000000" pitchFamily="2" charset="2"/>
              <a:buChar char="Ø"/>
            </a:pPr>
            <a:r>
              <a:rPr lang="ru-RU" b="1" i="0" dirty="0">
                <a:effectLst/>
                <a:latin typeface="Cambria" panose="02040503050406030204" pitchFamily="18" charset="0"/>
                <a:ea typeface="Cambria" panose="02040503050406030204" pitchFamily="18" charset="0"/>
              </a:rPr>
              <a:t>Device IRQL </a:t>
            </a:r>
            <a:r>
              <a:rPr lang="ru-RU" i="0" dirty="0">
                <a:effectLst/>
                <a:latin typeface="Cambria" panose="02040503050406030204" pitchFamily="18" charset="0"/>
                <a:ea typeface="Cambria" panose="02040503050406030204" pitchFamily="18" charset="0"/>
              </a:rPr>
              <a:t>(3-26 на х86; 3-12 на х64 и ARM) (DIRQL). Эти уровни закрепляются за аппаратными преобразованиями. При поступлении прерывания диспетчер вызывает соответствующую функцию обслуживания прерывания (ISR, </a:t>
            </a:r>
            <a:r>
              <a:rPr lang="ru-RU" i="0" dirty="0" err="1">
                <a:effectLst/>
                <a:latin typeface="Cambria" panose="02040503050406030204" pitchFamily="18" charset="0"/>
                <a:ea typeface="Cambria" panose="02040503050406030204" pitchFamily="18" charset="0"/>
              </a:rPr>
              <a:t>Interrupt</a:t>
            </a:r>
            <a:r>
              <a:rPr lang="ru-RU" i="0" dirty="0">
                <a:effectLst/>
                <a:latin typeface="Cambria" panose="02040503050406030204" pitchFamily="18" charset="0"/>
                <a:ea typeface="Cambria" panose="02040503050406030204" pitchFamily="18" charset="0"/>
              </a:rPr>
              <a:t> Service </a:t>
            </a:r>
            <a:r>
              <a:rPr lang="ru-RU" i="0" dirty="0" err="1">
                <a:effectLst/>
                <a:latin typeface="Cambria" panose="02040503050406030204" pitchFamily="18" charset="0"/>
                <a:ea typeface="Cambria" panose="02040503050406030204" pitchFamily="18" charset="0"/>
              </a:rPr>
              <a:t>Routine</a:t>
            </a:r>
            <a:r>
              <a:rPr lang="ru-RU" i="0" dirty="0">
                <a:effectLst/>
                <a:latin typeface="Cambria" panose="02040503050406030204" pitchFamily="18" charset="0"/>
                <a:ea typeface="Cambria" panose="02040503050406030204" pitchFamily="18" charset="0"/>
              </a:rPr>
              <a:t>) и повышает ее уровень IRQL до уровня соответствующего прерывания</a:t>
            </a:r>
          </a:p>
        </p:txBody>
      </p:sp>
    </p:spTree>
    <p:extLst>
      <p:ext uri="{BB962C8B-B14F-4D97-AF65-F5344CB8AC3E}">
        <p14:creationId xmlns:p14="http://schemas.microsoft.com/office/powerpoint/2010/main" val="24666712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Прерывания </a:t>
                      </a:r>
                      <a:r>
                        <a:rPr lang="en-US" sz="4200" dirty="0">
                          <a:latin typeface="Cambria" panose="02040503050406030204" pitchFamily="18" charset="0"/>
                          <a:ea typeface="Cambria" panose="02040503050406030204" pitchFamily="18" charset="0"/>
                          <a:cs typeface="Arial" panose="020B0604020202020204" pitchFamily="34" charset="0"/>
                        </a:rPr>
                        <a:t>Windows NT</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493188" cy="5123132"/>
          </a:xfrm>
        </p:spPr>
        <p:txBody>
          <a:bodyPr>
            <a:normAutofit/>
          </a:bodyPr>
          <a:lstStyle/>
          <a:p>
            <a:pPr marL="0" indent="0">
              <a:buNone/>
            </a:pPr>
            <a:r>
              <a:rPr lang="ru-RU" b="1" i="0" dirty="0">
                <a:effectLst/>
                <a:latin typeface="Cambria" panose="02040503050406030204" pitchFamily="18" charset="0"/>
                <a:ea typeface="Cambria" panose="02040503050406030204" pitchFamily="18" charset="0"/>
              </a:rPr>
              <a:t>Отложенный вызов процедуры</a:t>
            </a:r>
            <a:r>
              <a:rPr lang="ru-RU" i="0" dirty="0">
                <a:effectLst/>
                <a:latin typeface="Cambria" panose="02040503050406030204" pitchFamily="18" charset="0"/>
                <a:ea typeface="Cambria" panose="02040503050406030204" pitchFamily="18" charset="0"/>
              </a:rPr>
              <a:t>, или </a:t>
            </a:r>
            <a:r>
              <a:rPr lang="ru-RU" b="1" i="0" dirty="0">
                <a:effectLst/>
                <a:latin typeface="Cambria" panose="02040503050406030204" pitchFamily="18" charset="0"/>
                <a:ea typeface="Cambria" panose="02040503050406030204" pitchFamily="18" charset="0"/>
              </a:rPr>
              <a:t>DPC</a:t>
            </a:r>
            <a:r>
              <a:rPr lang="ru-RU" i="0" dirty="0">
                <a:effectLst/>
                <a:latin typeface="Cambria" panose="02040503050406030204" pitchFamily="18" charset="0"/>
                <a:ea typeface="Cambria" panose="02040503050406030204" pitchFamily="18" charset="0"/>
              </a:rPr>
              <a:t> (</a:t>
            </a:r>
            <a:r>
              <a:rPr lang="ru-RU" i="0" dirty="0" err="1">
                <a:effectLst/>
                <a:latin typeface="Cambria" panose="02040503050406030204" pitchFamily="18" charset="0"/>
                <a:ea typeface="Cambria" panose="02040503050406030204" pitchFamily="18" charset="0"/>
              </a:rPr>
              <a:t>Deferred</a:t>
            </a:r>
            <a:r>
              <a:rPr lang="ru-RU" i="0" dirty="0">
                <a:effectLst/>
                <a:latin typeface="Cambria" panose="02040503050406030204" pitchFamily="18" charset="0"/>
                <a:ea typeface="Cambria" panose="02040503050406030204" pitchFamily="18" charset="0"/>
              </a:rPr>
              <a:t> </a:t>
            </a:r>
            <a:r>
              <a:rPr lang="ru-RU" i="0" dirty="0" err="1">
                <a:effectLst/>
                <a:latin typeface="Cambria" panose="02040503050406030204" pitchFamily="18" charset="0"/>
                <a:ea typeface="Cambria" panose="02040503050406030204" pitchFamily="18" charset="0"/>
              </a:rPr>
              <a:t>Procedure</a:t>
            </a:r>
            <a:r>
              <a:rPr lang="ru-RU" i="0" dirty="0">
                <a:effectLst/>
                <a:latin typeface="Cambria" panose="02040503050406030204" pitchFamily="18" charset="0"/>
                <a:ea typeface="Cambria" panose="02040503050406030204" pitchFamily="18" charset="0"/>
              </a:rPr>
              <a:t> Call), – объект, инкапсулирующий вызов функции на уровне IRQL DPC_LEVEL (2). Объекты DPC существуют прежде всего для выполнения действий после прерывания, так как выполнение на уровне DIRQL маскирует (а следовательно, задерживает) другие прерывания, ожидающие обработки</a:t>
            </a:r>
          </a:p>
          <a:p>
            <a:pPr marL="0" indent="0">
              <a:buNone/>
            </a:pPr>
            <a:r>
              <a:rPr lang="ru-RU" i="0" dirty="0">
                <a:effectLst/>
                <a:latin typeface="Cambria" panose="02040503050406030204" pitchFamily="18" charset="0"/>
                <a:ea typeface="Cambria" panose="02040503050406030204" pitchFamily="18" charset="0"/>
              </a:rPr>
              <a:t>Термин «отложенный» в названии означает, что DPC не выполняется немедленно – да и не может, потому что текущий уровень IRQL выше 2. Но когда ISR вернет управление, при отсутствии ожидающих обработки прерываний уровень IRQL процессора падает до 2, и он выполняет накопившиеся вызовы</a:t>
            </a:r>
          </a:p>
        </p:txBody>
      </p:sp>
    </p:spTree>
    <p:extLst>
      <p:ext uri="{BB962C8B-B14F-4D97-AF65-F5344CB8AC3E}">
        <p14:creationId xmlns:p14="http://schemas.microsoft.com/office/powerpoint/2010/main" val="12094918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Прерывания </a:t>
                      </a:r>
                      <a:r>
                        <a:rPr lang="en-US" sz="4200" dirty="0">
                          <a:latin typeface="Cambria" panose="02040503050406030204" pitchFamily="18" charset="0"/>
                          <a:ea typeface="Cambria" panose="02040503050406030204" pitchFamily="18" charset="0"/>
                          <a:cs typeface="Arial" panose="020B0604020202020204" pitchFamily="34" charset="0"/>
                        </a:rPr>
                        <a:t>Windows NT</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8" name="Content Placeholder 7">
            <a:extLst>
              <a:ext uri="{FF2B5EF4-FFF2-40B4-BE49-F238E27FC236}">
                <a16:creationId xmlns:a16="http://schemas.microsoft.com/office/drawing/2014/main" id="{423D2B51-CF8D-5C14-514B-182575E6435C}"/>
              </a:ext>
            </a:extLst>
          </p:cNvPr>
          <p:cNvPicPr>
            <a:picLocks noGrp="1" noChangeAspect="1"/>
          </p:cNvPicPr>
          <p:nvPr>
            <p:ph idx="1"/>
          </p:nvPr>
        </p:nvPicPr>
        <p:blipFill>
          <a:blip r:embed="rId2"/>
          <a:stretch>
            <a:fillRect/>
          </a:stretch>
        </p:blipFill>
        <p:spPr>
          <a:xfrm>
            <a:off x="1384147" y="1491831"/>
            <a:ext cx="9423705" cy="5366169"/>
          </a:xfrm>
        </p:spPr>
      </p:pic>
    </p:spTree>
    <p:extLst>
      <p:ext uri="{BB962C8B-B14F-4D97-AF65-F5344CB8AC3E}">
        <p14:creationId xmlns:p14="http://schemas.microsoft.com/office/powerpoint/2010/main" val="2790148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Прерывания </a:t>
                      </a:r>
                      <a:r>
                        <a:rPr lang="en-US" sz="4200" dirty="0">
                          <a:latin typeface="Cambria" panose="02040503050406030204" pitchFamily="18" charset="0"/>
                          <a:ea typeface="Cambria" panose="02040503050406030204" pitchFamily="18" charset="0"/>
                          <a:cs typeface="Arial" panose="020B0604020202020204" pitchFamily="34" charset="0"/>
                        </a:rPr>
                        <a:t>Windows NT</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493188" cy="5123132"/>
          </a:xfrm>
        </p:spPr>
        <p:txBody>
          <a:bodyPr>
            <a:normAutofit lnSpcReduction="10000"/>
          </a:bodyPr>
          <a:lstStyle/>
          <a:p>
            <a:pPr marL="0" indent="0">
              <a:buNone/>
            </a:pPr>
            <a:r>
              <a:rPr lang="ru-RU" i="0" dirty="0">
                <a:effectLst/>
                <a:latin typeface="Cambria" panose="02040503050406030204" pitchFamily="18" charset="0"/>
                <a:ea typeface="Cambria" panose="02040503050406030204" pitchFamily="18" charset="0"/>
              </a:rPr>
              <a:t>Краткая сводка последовательности событий:</a:t>
            </a:r>
          </a:p>
          <a:p>
            <a:pPr marL="0" indent="0">
              <a:buFont typeface="+mj-lt"/>
              <a:buAutoNum type="arabicPeriod"/>
            </a:pPr>
            <a:r>
              <a:rPr lang="ru-RU" i="0" dirty="0">
                <a:effectLst/>
                <a:latin typeface="Cambria" panose="02040503050406030204" pitchFamily="18" charset="0"/>
                <a:ea typeface="Cambria" panose="02040503050406030204" pitchFamily="18" charset="0"/>
              </a:rPr>
              <a:t>Некий код пользовательского режима или режима ядра выполняется тогда, когда процессор находится на уровне 0 (на этом уровне проходит большая часть времени)</a:t>
            </a:r>
          </a:p>
          <a:p>
            <a:pPr marL="0" indent="0">
              <a:buFont typeface="+mj-lt"/>
              <a:buAutoNum type="arabicPeriod"/>
            </a:pPr>
            <a:r>
              <a:rPr lang="ru-RU" i="0" dirty="0">
                <a:effectLst/>
                <a:latin typeface="Cambria" panose="02040503050406030204" pitchFamily="18" charset="0"/>
                <a:ea typeface="Cambria" panose="02040503050406030204" pitchFamily="18" charset="0"/>
              </a:rPr>
              <a:t>Поступает аппаратное прерывание на уровне IRQL 5. Так как 5 больше 0 (текущий уровень </a:t>
            </a:r>
            <a:r>
              <a:rPr lang="en-US" i="0" dirty="0">
                <a:effectLst/>
                <a:latin typeface="Cambria" panose="02040503050406030204" pitchFamily="18" charset="0"/>
                <a:ea typeface="Cambria" panose="02040503050406030204" pitchFamily="18" charset="0"/>
              </a:rPr>
              <a:t>IRQL) </a:t>
            </a:r>
            <a:r>
              <a:rPr lang="ru-RU" i="0" dirty="0">
                <a:effectLst/>
                <a:latin typeface="Cambria" panose="02040503050406030204" pitchFamily="18" charset="0"/>
                <a:ea typeface="Cambria" panose="02040503050406030204" pitchFamily="18" charset="0"/>
              </a:rPr>
              <a:t>состояние процессора сохраняется, IRQL повышает до 5, и вызывается обработчик ISR, связанный с прерыванием</a:t>
            </a:r>
          </a:p>
          <a:p>
            <a:pPr marL="0" indent="0">
              <a:buNone/>
            </a:pPr>
            <a:r>
              <a:rPr lang="ru-RU" i="0" dirty="0">
                <a:effectLst/>
                <a:latin typeface="Cambria" panose="02040503050406030204" pitchFamily="18" charset="0"/>
                <a:ea typeface="Cambria" panose="02040503050406030204" pitchFamily="18" charset="0"/>
              </a:rPr>
              <a:t>Обратите внимание: переключение контекста при этом не происходит; работает тот же поток, который теперь выполняет код ISR. (Если поток находился в пользовательском режиме, он переключается в режим ядра при поступлении прерывания</a:t>
            </a:r>
          </a:p>
        </p:txBody>
      </p:sp>
    </p:spTree>
    <p:extLst>
      <p:ext uri="{BB962C8B-B14F-4D97-AF65-F5344CB8AC3E}">
        <p14:creationId xmlns:p14="http://schemas.microsoft.com/office/powerpoint/2010/main" val="31632971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Прерывания </a:t>
                      </a:r>
                      <a:r>
                        <a:rPr lang="en-US" sz="4200" dirty="0">
                          <a:latin typeface="Cambria" panose="02040503050406030204" pitchFamily="18" charset="0"/>
                          <a:ea typeface="Cambria" panose="02040503050406030204" pitchFamily="18" charset="0"/>
                          <a:cs typeface="Arial" panose="020B0604020202020204" pitchFamily="34" charset="0"/>
                        </a:rPr>
                        <a:t>Windows NT</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493188" cy="5123132"/>
          </a:xfrm>
        </p:spPr>
        <p:txBody>
          <a:bodyPr>
            <a:normAutofit lnSpcReduction="10000"/>
          </a:bodyPr>
          <a:lstStyle/>
          <a:p>
            <a:pPr marL="0" indent="0">
              <a:buNone/>
            </a:pPr>
            <a:r>
              <a:rPr lang="ru-RU" i="0" dirty="0">
                <a:effectLst/>
                <a:latin typeface="Cambria" panose="02040503050406030204" pitchFamily="18" charset="0"/>
                <a:ea typeface="Cambria" panose="02040503050406030204" pitchFamily="18" charset="0"/>
              </a:rPr>
              <a:t>Краткая сводка последовательности событий:</a:t>
            </a:r>
          </a:p>
          <a:p>
            <a:pPr marL="0" indent="0">
              <a:buFont typeface="+mj-lt"/>
              <a:buAutoNum type="arabicPeriod" startAt="3"/>
            </a:pPr>
            <a:r>
              <a:rPr lang="ru-RU" i="0" dirty="0">
                <a:effectLst/>
                <a:latin typeface="Cambria" panose="02040503050406030204" pitchFamily="18" charset="0"/>
                <a:ea typeface="Cambria" panose="02040503050406030204" pitchFamily="18" charset="0"/>
              </a:rPr>
              <a:t>ISR 1 начинает выполняться, когда процессор работает на уровне IRQL 5. На этот момент любые прерывания с IRQL 5 и ниже вмешиваться в обработку не могут</a:t>
            </a:r>
          </a:p>
          <a:p>
            <a:pPr marL="0" indent="0">
              <a:buFont typeface="+mj-lt"/>
              <a:buAutoNum type="arabicPeriod" startAt="3"/>
            </a:pPr>
            <a:r>
              <a:rPr lang="ru-RU" i="0" dirty="0">
                <a:effectLst/>
                <a:latin typeface="Cambria" panose="02040503050406030204" pitchFamily="18" charset="0"/>
                <a:ea typeface="Cambria" panose="02040503050406030204" pitchFamily="18" charset="0"/>
              </a:rPr>
              <a:t>Предположим, поступает новое прерывание с IRQL 8. Предположим, система решает, что оно должно быть обработано тем же процессором. Так как 8&gt;5, выполнение снова прерывается, состояние процессора сохраняется, IRQL повышается до 8, и процессор переходит к ISR 2. Заметьте также, что выполнение происходит в том же потоке. Никакое переключение контекста при этом невозможно, потому что планировщик потоков не может активизироваться при IRQL уровня 2 и выше</a:t>
            </a:r>
          </a:p>
        </p:txBody>
      </p:sp>
    </p:spTree>
    <p:extLst>
      <p:ext uri="{BB962C8B-B14F-4D97-AF65-F5344CB8AC3E}">
        <p14:creationId xmlns:p14="http://schemas.microsoft.com/office/powerpoint/2010/main" val="796642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Прерывания </a:t>
                      </a:r>
                      <a:r>
                        <a:rPr lang="en-US" sz="4200" dirty="0">
                          <a:latin typeface="Cambria" panose="02040503050406030204" pitchFamily="18" charset="0"/>
                          <a:ea typeface="Cambria" panose="02040503050406030204" pitchFamily="18" charset="0"/>
                          <a:cs typeface="Arial" panose="020B0604020202020204" pitchFamily="34" charset="0"/>
                        </a:rPr>
                        <a:t>Windows NT</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493188" cy="5123132"/>
          </a:xfrm>
        </p:spPr>
        <p:txBody>
          <a:bodyPr>
            <a:normAutofit/>
          </a:bodyPr>
          <a:lstStyle/>
          <a:p>
            <a:pPr marL="0" indent="0">
              <a:buNone/>
            </a:pPr>
            <a:r>
              <a:rPr lang="ru-RU" i="0" dirty="0">
                <a:effectLst/>
                <a:latin typeface="Cambria" panose="02040503050406030204" pitchFamily="18" charset="0"/>
                <a:ea typeface="Cambria" panose="02040503050406030204" pitchFamily="18" charset="0"/>
              </a:rPr>
              <a:t>Краткая сводка последовательности событий:</a:t>
            </a:r>
          </a:p>
          <a:p>
            <a:pPr marL="0" indent="0">
              <a:buFont typeface="+mj-lt"/>
              <a:buAutoNum type="arabicPeriod" startAt="5"/>
            </a:pPr>
            <a:r>
              <a:rPr lang="ru-RU" i="0" dirty="0">
                <a:effectLst/>
                <a:latin typeface="Cambria" panose="02040503050406030204" pitchFamily="18" charset="0"/>
                <a:ea typeface="Cambria" panose="02040503050406030204" pitchFamily="18" charset="0"/>
              </a:rPr>
              <a:t>Выполняется обработчик ISR 2. До его завершения ISR 2 хотелось бы выполнить дополнительную обработку на более низком уровне IRQL, чтобы прерывания с IRQL менее 8 тоже могли быть обработаны</a:t>
            </a:r>
          </a:p>
          <a:p>
            <a:pPr marL="0" indent="0">
              <a:buFont typeface="+mj-lt"/>
              <a:buAutoNum type="arabicPeriod" startAt="5"/>
            </a:pPr>
            <a:r>
              <a:rPr lang="ru-RU" i="0" dirty="0">
                <a:effectLst/>
                <a:latin typeface="Cambria" panose="02040503050406030204" pitchFamily="18" charset="0"/>
                <a:ea typeface="Cambria" panose="02040503050406030204" pitchFamily="18" charset="0"/>
              </a:rPr>
              <a:t>Напоследок ISR 2 вставляет правильно инициализированный объект DPC со ссылкой на функцию драйвера, которая выполняет всю последующую обработку после закрытия прерывания, вызовом функции </a:t>
            </a:r>
            <a:r>
              <a:rPr lang="ru-RU" i="0" dirty="0" err="1">
                <a:effectLst/>
                <a:latin typeface="Cambria" panose="02040503050406030204" pitchFamily="18" charset="0"/>
                <a:ea typeface="Cambria" panose="02040503050406030204" pitchFamily="18" charset="0"/>
              </a:rPr>
              <a:t>KelnsertQueueDpc</a:t>
            </a:r>
            <a:r>
              <a:rPr lang="ru-RU" i="0" dirty="0">
                <a:effectLst/>
                <a:latin typeface="Cambria" panose="02040503050406030204" pitchFamily="18" charset="0"/>
                <a:ea typeface="Cambria" panose="02040503050406030204" pitchFamily="18" charset="0"/>
              </a:rPr>
              <a:t>. Затем ISR возвращает управление, и восстанавливается состояние процессора, сохраненное перед входом в ISR 2</a:t>
            </a:r>
          </a:p>
        </p:txBody>
      </p:sp>
    </p:spTree>
    <p:extLst>
      <p:ext uri="{BB962C8B-B14F-4D97-AF65-F5344CB8AC3E}">
        <p14:creationId xmlns:p14="http://schemas.microsoft.com/office/powerpoint/2010/main" val="27900879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Прерывания </a:t>
                      </a:r>
                      <a:r>
                        <a:rPr lang="en-US" sz="4200" dirty="0">
                          <a:latin typeface="Cambria" panose="02040503050406030204" pitchFamily="18" charset="0"/>
                          <a:ea typeface="Cambria" panose="02040503050406030204" pitchFamily="18" charset="0"/>
                          <a:cs typeface="Arial" panose="020B0604020202020204" pitchFamily="34" charset="0"/>
                        </a:rPr>
                        <a:t>Windows NT</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493188" cy="5123132"/>
          </a:xfrm>
        </p:spPr>
        <p:txBody>
          <a:bodyPr>
            <a:normAutofit/>
          </a:bodyPr>
          <a:lstStyle/>
          <a:p>
            <a:pPr marL="0" indent="0">
              <a:buNone/>
            </a:pPr>
            <a:r>
              <a:rPr lang="ru-RU" i="0" dirty="0">
                <a:effectLst/>
                <a:latin typeface="Cambria" panose="02040503050406030204" pitchFamily="18" charset="0"/>
                <a:ea typeface="Cambria" panose="02040503050406030204" pitchFamily="18" charset="0"/>
              </a:rPr>
              <a:t>Краткая сводка последовательности событий:</a:t>
            </a:r>
          </a:p>
          <a:p>
            <a:pPr marL="0" indent="0">
              <a:buFont typeface="+mj-lt"/>
              <a:buAutoNum type="arabicPeriod" startAt="7"/>
              <a:tabLst>
                <a:tab pos="0" algn="l"/>
              </a:tabLst>
            </a:pPr>
            <a:r>
              <a:rPr lang="ru-RU" i="0" dirty="0">
                <a:effectLst/>
                <a:latin typeface="Cambria" panose="02040503050406030204" pitchFamily="18" charset="0"/>
                <a:ea typeface="Cambria" panose="02040503050406030204" pitchFamily="18" charset="0"/>
              </a:rPr>
              <a:t>На этой стадии IRQL падает до предыдущего уровня (5), и процессор продолжает выполнение обработчика ISR 1, прерванного ранее</a:t>
            </a:r>
          </a:p>
          <a:p>
            <a:pPr marL="0" indent="0">
              <a:buFont typeface="+mj-lt"/>
              <a:buAutoNum type="arabicPeriod" startAt="7"/>
              <a:tabLst>
                <a:tab pos="0" algn="l"/>
              </a:tabLst>
            </a:pPr>
            <a:r>
              <a:rPr lang="ru-RU" i="0" dirty="0">
                <a:effectLst/>
                <a:latin typeface="Cambria" panose="02040503050406030204" pitchFamily="18" charset="0"/>
                <a:ea typeface="Cambria" panose="02040503050406030204" pitchFamily="18" charset="0"/>
              </a:rPr>
              <a:t>Непосредственно перед завершением ISR 1 ставит в очередь собственный объект DPC для выполнения своей последующей обработки. Объекты DPC ставятся в очередь DPC. ISR 1 возвращает управление, восстанавливая состояние процессора, сохраненное перед началом выполнения ISR 1</a:t>
            </a:r>
          </a:p>
        </p:txBody>
      </p:sp>
    </p:spTree>
    <p:extLst>
      <p:ext uri="{BB962C8B-B14F-4D97-AF65-F5344CB8AC3E}">
        <p14:creationId xmlns:p14="http://schemas.microsoft.com/office/powerpoint/2010/main" val="8549530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Прерывания </a:t>
                      </a:r>
                      <a:r>
                        <a:rPr lang="en-US" sz="4200" dirty="0">
                          <a:latin typeface="Cambria" panose="02040503050406030204" pitchFamily="18" charset="0"/>
                          <a:ea typeface="Cambria" panose="02040503050406030204" pitchFamily="18" charset="0"/>
                          <a:cs typeface="Arial" panose="020B0604020202020204" pitchFamily="34" charset="0"/>
                        </a:rPr>
                        <a:t>Windows NT</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493188" cy="5123132"/>
          </a:xfrm>
        </p:spPr>
        <p:txBody>
          <a:bodyPr>
            <a:normAutofit/>
          </a:bodyPr>
          <a:lstStyle/>
          <a:p>
            <a:pPr marL="0" indent="0">
              <a:buNone/>
            </a:pPr>
            <a:r>
              <a:rPr lang="ru-RU" i="0" dirty="0">
                <a:effectLst/>
                <a:latin typeface="Cambria" panose="02040503050406030204" pitchFamily="18" charset="0"/>
                <a:ea typeface="Cambria" panose="02040503050406030204" pitchFamily="18" charset="0"/>
              </a:rPr>
              <a:t>Краткая сводка последовательности событий:</a:t>
            </a:r>
          </a:p>
          <a:p>
            <a:pPr marL="0" indent="0">
              <a:buFont typeface="+mj-lt"/>
              <a:buAutoNum type="arabicPeriod" startAt="9"/>
            </a:pPr>
            <a:r>
              <a:rPr lang="ru-RU" i="0" dirty="0">
                <a:effectLst/>
                <a:latin typeface="Cambria" panose="02040503050406030204" pitchFamily="18" charset="0"/>
                <a:ea typeface="Cambria" panose="02040503050406030204" pitchFamily="18" charset="0"/>
              </a:rPr>
              <a:t>В этот момент уровень IRQL должен был бы упасть до старого нулевого значения, чтобы начать обработку прерываний. Но ядро замечает наличие необработанных DPC, поэтому IRQL уменьшается до уровня 2 (DPC_LEVEL), и запускается цикл обработки DPC, который перебирает накопленные DPC и последовательно вызывает каждую процедуру DPC. Когда очередь DPC опустеет, обработка DPC завершается</a:t>
            </a:r>
          </a:p>
        </p:txBody>
      </p:sp>
    </p:spTree>
    <p:extLst>
      <p:ext uri="{BB962C8B-B14F-4D97-AF65-F5344CB8AC3E}">
        <p14:creationId xmlns:p14="http://schemas.microsoft.com/office/powerpoint/2010/main" val="246115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lnSpcReduction="10000"/>
          </a:bodyPr>
          <a:lstStyle/>
          <a:p>
            <a:pPr marL="0" indent="0">
              <a:buNone/>
            </a:pPr>
            <a:r>
              <a:rPr lang="ru-RU" b="1" dirty="0">
                <a:latin typeface="Cambria" panose="02040503050406030204" pitchFamily="18" charset="0"/>
                <a:ea typeface="Cambria" panose="02040503050406030204" pitchFamily="18" charset="0"/>
              </a:rPr>
              <a:t>Внешние</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прерывания</a:t>
            </a:r>
            <a:r>
              <a:rPr lang="ru-RU" dirty="0">
                <a:latin typeface="Cambria" panose="02040503050406030204" pitchFamily="18" charset="0"/>
                <a:ea typeface="Cambria" panose="02040503050406030204" pitchFamily="18" charset="0"/>
              </a:rPr>
              <a:t> называют также </a:t>
            </a:r>
            <a:r>
              <a:rPr lang="ru-RU" b="1" dirty="0">
                <a:latin typeface="Cambria" panose="02040503050406030204" pitchFamily="18" charset="0"/>
                <a:ea typeface="Cambria" panose="02040503050406030204" pitchFamily="18" charset="0"/>
              </a:rPr>
              <a:t>аппаратными</a:t>
            </a:r>
            <a:r>
              <a:rPr lang="ru-RU" dirty="0">
                <a:latin typeface="Cambria" panose="02040503050406030204" pitchFamily="18" charset="0"/>
                <a:ea typeface="Cambria" panose="02040503050406030204" pitchFamily="18" charset="0"/>
              </a:rPr>
              <a:t>, отражая тот факт, что прерывание возникает вследствие подачи некоторой аппаратурой (например, контроллером принтера) электрического сигнала, который передается (возможно, проходя через другие блоки компьютера, например контроллер прерываний) на специальный вход прерывания процессора</a:t>
            </a:r>
          </a:p>
          <a:p>
            <a:pPr marL="0" indent="0">
              <a:buNone/>
            </a:pPr>
            <a:r>
              <a:rPr lang="ru-RU" dirty="0">
                <a:latin typeface="Cambria" panose="02040503050406030204" pitchFamily="18" charset="0"/>
                <a:ea typeface="Cambria" panose="02040503050406030204" pitchFamily="18" charset="0"/>
              </a:rPr>
              <a:t>Данный класс прерываний является </a:t>
            </a:r>
            <a:r>
              <a:rPr lang="ru-RU" b="1" dirty="0">
                <a:latin typeface="Cambria" panose="02040503050406030204" pitchFamily="18" charset="0"/>
                <a:ea typeface="Cambria" panose="02040503050406030204" pitchFamily="18" charset="0"/>
              </a:rPr>
              <a:t>асинхронным</a:t>
            </a:r>
            <a:r>
              <a:rPr lang="ru-RU" dirty="0">
                <a:latin typeface="Cambria" panose="02040503050406030204" pitchFamily="18" charset="0"/>
                <a:ea typeface="Cambria" panose="02040503050406030204" pitchFamily="18" charset="0"/>
              </a:rPr>
              <a:t> по отношению к потоку инструкций прерываемой программы. Аппаратура процессора работает так, что асинхронные прерывания возникают между выполнением двух соседних инструкций, при этом система после обработки прерывания продолжает выполнение процесса, начиная уже со следующей инструкции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557069389"/>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Внешние прерывания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5412753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Прерывания </a:t>
                      </a:r>
                      <a:r>
                        <a:rPr lang="en-US" sz="4200" dirty="0">
                          <a:latin typeface="Cambria" panose="02040503050406030204" pitchFamily="18" charset="0"/>
                          <a:ea typeface="Cambria" panose="02040503050406030204" pitchFamily="18" charset="0"/>
                          <a:cs typeface="Arial" panose="020B0604020202020204" pitchFamily="34" charset="0"/>
                        </a:rPr>
                        <a:t>Windows NT</a:t>
                      </a:r>
                      <a:endParaRPr lang="ru-RU" sz="4200" dirty="0">
                        <a:latin typeface="Cambria" panose="02040503050406030204" pitchFamily="18" charset="0"/>
                        <a:ea typeface="Cambria" panose="02040503050406030204" pitchFamily="18" charset="0"/>
                        <a:cs typeface="Arial" panose="020B0604020202020204" pitchFamily="34"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493188" cy="5123132"/>
          </a:xfrm>
        </p:spPr>
        <p:txBody>
          <a:bodyPr>
            <a:normAutofit/>
          </a:bodyPr>
          <a:lstStyle/>
          <a:p>
            <a:pPr marL="0" indent="0">
              <a:buNone/>
            </a:pPr>
            <a:r>
              <a:rPr lang="ru-RU" i="0" dirty="0">
                <a:effectLst/>
                <a:latin typeface="Cambria" panose="02040503050406030204" pitchFamily="18" charset="0"/>
                <a:ea typeface="Cambria" panose="02040503050406030204" pitchFamily="18" charset="0"/>
              </a:rPr>
              <a:t>Краткая сводка последовательности событий:</a:t>
            </a:r>
          </a:p>
          <a:p>
            <a:pPr marL="0" indent="0">
              <a:buFont typeface="+mj-lt"/>
              <a:buAutoNum type="arabicPeriod" startAt="10"/>
              <a:tabLst>
                <a:tab pos="0" algn="l"/>
              </a:tabLst>
            </a:pPr>
            <a:r>
              <a:rPr lang="ru-RU" i="0" dirty="0">
                <a:effectLst/>
                <a:latin typeface="Cambria" panose="02040503050406030204" pitchFamily="18" charset="0"/>
                <a:ea typeface="Cambria" panose="02040503050406030204" pitchFamily="18" charset="0"/>
              </a:rPr>
              <a:t>Наконец, IRQL уменьшается до 0, состояние процессора снова восстанавливается, и возобновляется выполнение изначально прерванного исходного кода пользовательского режима или режима ядра. И снова следует напомнить, что вся описанная обработка происходит в одном потоке. Этот факт подразумевает, что ISR и процедуры DPC не должны зависеть от конкретного потока (а следовательно, части конкретного процесса) для выполнения своего кода. Поток может быть любым</a:t>
            </a:r>
          </a:p>
        </p:txBody>
      </p:sp>
    </p:spTree>
    <p:extLst>
      <p:ext uri="{BB962C8B-B14F-4D97-AF65-F5344CB8AC3E}">
        <p14:creationId xmlns:p14="http://schemas.microsoft.com/office/powerpoint/2010/main" val="3161698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Особенности аппаратной реализации в микропроцессоре 8086</a:t>
            </a:r>
          </a:p>
        </p:txBody>
      </p:sp>
      <p:sp>
        <p:nvSpPr>
          <p:cNvPr id="3" name="Объект 2"/>
          <p:cNvSpPr>
            <a:spLocks noGrp="1"/>
          </p:cNvSpPr>
          <p:nvPr>
            <p:ph sz="quarter" idx="10"/>
          </p:nvPr>
        </p:nvSpPr>
        <p:spPr>
          <a:xfrm>
            <a:off x="529886" y="1664140"/>
            <a:ext cx="7199473" cy="4981695"/>
          </a:xfrm>
        </p:spPr>
        <p:txBody>
          <a:bodyPr>
            <a:normAutofit fontScale="85000" lnSpcReduction="20000"/>
          </a:bodyPr>
          <a:lstStyle/>
          <a:p>
            <a:r>
              <a:rPr lang="ru-RU" i="1" dirty="0">
                <a:solidFill>
                  <a:srgbClr val="FF0000"/>
                </a:solidFill>
              </a:rPr>
              <a:t>Два десятка последующих слайдов не нужно заучивать. Они призваны лишь нарисовать общую картину</a:t>
            </a:r>
          </a:p>
          <a:p>
            <a:r>
              <a:rPr lang="ru-RU" dirty="0"/>
              <a:t>Реализацию аппаратных прерываний рассмотрим на примере одного из простейших процессоров — основоположнике целой серии </a:t>
            </a:r>
            <a:r>
              <a:rPr lang="en-US" dirty="0"/>
              <a:t>x86 — </a:t>
            </a:r>
            <a:r>
              <a:rPr lang="ru-RU" dirty="0"/>
              <a:t>на примере микропроцессора 8086</a:t>
            </a:r>
          </a:p>
          <a:p>
            <a:r>
              <a:rPr lang="ru-RU" dirty="0"/>
              <a:t>Нас интересуют только следующие выводы:</a:t>
            </a:r>
          </a:p>
          <a:p>
            <a:r>
              <a:rPr lang="en-US" b="1" dirty="0"/>
              <a:t>NMI</a:t>
            </a:r>
            <a:r>
              <a:rPr lang="ru-RU" b="1" dirty="0"/>
              <a:t> </a:t>
            </a:r>
            <a:r>
              <a:rPr lang="ru-RU" dirty="0"/>
              <a:t>(</a:t>
            </a:r>
            <a:r>
              <a:rPr lang="en-US" dirty="0"/>
              <a:t>Non </a:t>
            </a:r>
            <a:r>
              <a:rPr lang="en-US" dirty="0" err="1"/>
              <a:t>maskable</a:t>
            </a:r>
            <a:r>
              <a:rPr lang="en-US" dirty="0"/>
              <a:t> interrupt</a:t>
            </a:r>
            <a:r>
              <a:rPr lang="ru-RU" dirty="0"/>
              <a:t>) – немаскируемое прерывание</a:t>
            </a:r>
            <a:endParaRPr lang="en-US" dirty="0"/>
          </a:p>
          <a:p>
            <a:r>
              <a:rPr lang="en-US" b="1" dirty="0"/>
              <a:t>INTR</a:t>
            </a:r>
            <a:r>
              <a:rPr lang="ru-RU" dirty="0"/>
              <a:t> (</a:t>
            </a:r>
            <a:r>
              <a:rPr lang="en-US" dirty="0"/>
              <a:t>Interrupt Request</a:t>
            </a:r>
            <a:r>
              <a:rPr lang="ru-RU" dirty="0"/>
              <a:t>) – внешнее (маскируемое) прерывание</a:t>
            </a:r>
          </a:p>
          <a:p>
            <a:r>
              <a:rPr lang="en-US" b="1" dirty="0"/>
              <a:t>INTA</a:t>
            </a:r>
            <a:r>
              <a:rPr lang="en-US" dirty="0"/>
              <a:t> </a:t>
            </a:r>
            <a:r>
              <a:rPr lang="ru-RU" dirty="0"/>
              <a:t>(</a:t>
            </a:r>
            <a:r>
              <a:rPr lang="en-US" dirty="0"/>
              <a:t>Interrupt acknowledge</a:t>
            </a:r>
            <a:r>
              <a:rPr lang="ru-RU" dirty="0"/>
              <a:t>)</a:t>
            </a:r>
            <a:r>
              <a:rPr lang="en-US" dirty="0"/>
              <a:t> </a:t>
            </a:r>
            <a:endParaRPr lang="ru-RU" dirty="0"/>
          </a:p>
          <a:p>
            <a:r>
              <a:rPr lang="en-US" b="1" dirty="0"/>
              <a:t>M/ĪŌ</a:t>
            </a:r>
            <a:r>
              <a:rPr lang="ru-RU" dirty="0"/>
              <a:t> – переключает операции с внешней памятью (= 1) и с пространством ввода-вывода (= 0)</a:t>
            </a: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7759" y="1664140"/>
            <a:ext cx="3046662" cy="4975808"/>
          </a:xfrm>
          <a:prstGeom prst="rect">
            <a:avLst/>
          </a:prstGeom>
        </p:spPr>
      </p:pic>
    </p:spTree>
    <p:extLst>
      <p:ext uri="{BB962C8B-B14F-4D97-AF65-F5344CB8AC3E}">
        <p14:creationId xmlns:p14="http://schemas.microsoft.com/office/powerpoint/2010/main" val="2432037452"/>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Регистры</a:t>
            </a:r>
          </a:p>
        </p:txBody>
      </p:sp>
      <p:sp>
        <p:nvSpPr>
          <p:cNvPr id="3" name="Объект 2"/>
          <p:cNvSpPr>
            <a:spLocks noGrp="1"/>
          </p:cNvSpPr>
          <p:nvPr>
            <p:ph sz="quarter" idx="10"/>
          </p:nvPr>
        </p:nvSpPr>
        <p:spPr>
          <a:xfrm>
            <a:off x="455995" y="1435389"/>
            <a:ext cx="6105834" cy="4981695"/>
          </a:xfrm>
        </p:spPr>
        <p:txBody>
          <a:bodyPr>
            <a:normAutofit fontScale="92500"/>
          </a:bodyPr>
          <a:lstStyle/>
          <a:p>
            <a:r>
              <a:rPr lang="ru-RU" b="1" dirty="0"/>
              <a:t>Регистр флагов</a:t>
            </a:r>
          </a:p>
          <a:p>
            <a:r>
              <a:rPr lang="ru-RU" dirty="0"/>
              <a:t>Установка флага </a:t>
            </a:r>
            <a:r>
              <a:rPr lang="en-US" dirty="0"/>
              <a:t>IF (the interrupt-enable flag) </a:t>
            </a:r>
            <a:r>
              <a:rPr lang="ru-RU" dirty="0"/>
              <a:t>разрешает процессору распознавать внешние (маскируемые) запросы на прерывание. Флаг не </a:t>
            </a:r>
            <a:r>
              <a:rPr lang="ru-RU" dirty="0" err="1"/>
              <a:t>влиеят</a:t>
            </a:r>
            <a:r>
              <a:rPr lang="ru-RU" dirty="0"/>
              <a:t> на немаскируемые и внутренне генерируемые прерывания.</a:t>
            </a:r>
          </a:p>
          <a:p>
            <a:r>
              <a:rPr lang="ru-RU" dirty="0"/>
              <a:t>Регистр указателя инструкции </a:t>
            </a:r>
            <a:r>
              <a:rPr lang="en-US" b="1" dirty="0"/>
              <a:t>IP</a:t>
            </a:r>
            <a:r>
              <a:rPr lang="en-US" dirty="0"/>
              <a:t> (Instruction Pointer)</a:t>
            </a:r>
            <a:endParaRPr lang="ru-RU" dirty="0"/>
          </a:p>
          <a:p>
            <a:r>
              <a:rPr lang="ru-RU" dirty="0"/>
              <a:t>Регистр указателя стека </a:t>
            </a:r>
            <a:r>
              <a:rPr lang="en-US" b="1" dirty="0"/>
              <a:t>SP</a:t>
            </a:r>
            <a:r>
              <a:rPr lang="en-US" dirty="0"/>
              <a:t> (Stack Pointer)</a:t>
            </a:r>
            <a:endParaRPr lang="ru-RU" dirty="0"/>
          </a:p>
          <a:p>
            <a:r>
              <a:rPr lang="ru-RU" b="1" dirty="0"/>
              <a:t>Сегментные регистры</a:t>
            </a:r>
            <a:r>
              <a:rPr lang="en-US" b="1" dirty="0"/>
              <a:t> </a:t>
            </a:r>
            <a:r>
              <a:rPr lang="en-US" dirty="0"/>
              <a:t>(CS, SS, DS, ES…)</a:t>
            </a: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1633" y="1435390"/>
            <a:ext cx="4398278" cy="2437653"/>
          </a:xfrm>
          <a:prstGeom prst="rect">
            <a:avLst/>
          </a:prstGeom>
        </p:spPr>
      </p:pic>
    </p:spTree>
    <p:extLst>
      <p:ext uri="{BB962C8B-B14F-4D97-AF65-F5344CB8AC3E}">
        <p14:creationId xmlns:p14="http://schemas.microsoft.com/office/powerpoint/2010/main" val="1375564701"/>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Микроконтроллер </a:t>
            </a:r>
            <a:r>
              <a:rPr lang="en-US" dirty="0"/>
              <a:t>8259A</a:t>
            </a:r>
            <a:endParaRPr lang="ru-RU" dirty="0"/>
          </a:p>
        </p:txBody>
      </p:sp>
      <p:sp>
        <p:nvSpPr>
          <p:cNvPr id="3" name="Объект 2"/>
          <p:cNvSpPr>
            <a:spLocks noGrp="1"/>
          </p:cNvSpPr>
          <p:nvPr>
            <p:ph sz="quarter" idx="10"/>
          </p:nvPr>
        </p:nvSpPr>
        <p:spPr>
          <a:xfrm>
            <a:off x="455995" y="1435389"/>
            <a:ext cx="8775998" cy="4981695"/>
          </a:xfrm>
        </p:spPr>
        <p:txBody>
          <a:bodyPr/>
          <a:lstStyle/>
          <a:p>
            <a:r>
              <a:rPr lang="ru-RU" dirty="0"/>
              <a:t>Программируемый микроконтроллер 8259</a:t>
            </a:r>
            <a:r>
              <a:rPr lang="en-US" dirty="0"/>
              <a:t>A </a:t>
            </a:r>
            <a:r>
              <a:rPr lang="ru-RU" dirty="0"/>
              <a:t>принимает сигналы прерываний от внешних устройств и отправляет самый приоритетный из них на микропроцессор. Номер вектора передается по контактам </a:t>
            </a:r>
            <a:r>
              <a:rPr lang="en-US" dirty="0"/>
              <a:t>D</a:t>
            </a:r>
            <a:r>
              <a:rPr lang="en-US" baseline="-25000" dirty="0"/>
              <a:t>0</a:t>
            </a:r>
            <a:r>
              <a:rPr lang="en-US" dirty="0"/>
              <a:t>-D</a:t>
            </a:r>
            <a:r>
              <a:rPr lang="en-US" baseline="-25000" dirty="0"/>
              <a:t>7</a:t>
            </a:r>
            <a:r>
              <a:rPr lang="en-US" dirty="0"/>
              <a:t>. </a:t>
            </a:r>
          </a:p>
          <a:p>
            <a:r>
              <a:rPr lang="ru-RU" dirty="0"/>
              <a:t>Позволяет избирательно маскировать отдельные источники прерываний.</a:t>
            </a:r>
          </a:p>
          <a:p>
            <a:r>
              <a:rPr lang="ru-RU" dirty="0"/>
              <a:t>Допускает каскадирование.</a:t>
            </a:r>
          </a:p>
        </p:txBody>
      </p:sp>
      <p:pic>
        <p:nvPicPr>
          <p:cNvPr id="4" name="Рисунок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096000" y="4008511"/>
            <a:ext cx="4780145" cy="2828199"/>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4198" y="447099"/>
            <a:ext cx="2186094" cy="3254609"/>
          </a:xfrm>
          <a:prstGeom prst="rect">
            <a:avLst/>
          </a:prstGeom>
        </p:spPr>
      </p:pic>
    </p:spTree>
    <p:extLst>
      <p:ext uri="{BB962C8B-B14F-4D97-AF65-F5344CB8AC3E}">
        <p14:creationId xmlns:p14="http://schemas.microsoft.com/office/powerpoint/2010/main" val="3525069853"/>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09826"/>
            <a:ext cx="10515600" cy="1247919"/>
          </a:xfrm>
        </p:spPr>
        <p:txBody>
          <a:bodyPr>
            <a:normAutofit fontScale="90000"/>
          </a:bodyPr>
          <a:lstStyle/>
          <a:p>
            <a:r>
              <a:rPr lang="ru-RU" dirty="0"/>
              <a:t>Пример обработки прерывания для </a:t>
            </a:r>
            <a:r>
              <a:rPr lang="en-US" dirty="0"/>
              <a:t>x86 </a:t>
            </a:r>
            <a:r>
              <a:rPr lang="ru-RU" dirty="0"/>
              <a:t>в реальном режиме (1 из 10)</a:t>
            </a:r>
          </a:p>
        </p:txBody>
      </p:sp>
      <p:sp>
        <p:nvSpPr>
          <p:cNvPr id="3" name="Объект 2"/>
          <p:cNvSpPr>
            <a:spLocks noGrp="1"/>
          </p:cNvSpPr>
          <p:nvPr>
            <p:ph sz="quarter" idx="10"/>
          </p:nvPr>
        </p:nvSpPr>
        <p:spPr>
          <a:xfrm>
            <a:off x="455995" y="1435389"/>
            <a:ext cx="3900629" cy="4981695"/>
          </a:xfrm>
        </p:spPr>
        <p:txBody>
          <a:bodyPr>
            <a:normAutofit fontScale="85000" lnSpcReduction="10000"/>
          </a:bodyPr>
          <a:lstStyle/>
          <a:p>
            <a:r>
              <a:rPr lang="ru-RU" dirty="0"/>
              <a:t>Состояние процессора до прерывания, в данный момент времени выполняется команда по адресу 1C20:3617</a:t>
            </a:r>
          </a:p>
          <a:p>
            <a:endParaRPr lang="ru-RU" dirty="0"/>
          </a:p>
          <a:p>
            <a:r>
              <a:rPr lang="ru-RU" i="1" dirty="0"/>
              <a:t>Примечание</a:t>
            </a:r>
            <a:r>
              <a:rPr lang="ru-RU" dirty="0"/>
              <a:t>.</a:t>
            </a:r>
          </a:p>
          <a:p>
            <a:r>
              <a:rPr lang="ru-RU" i="1" dirty="0"/>
              <a:t>Реальный адрес команды вычисляется как </a:t>
            </a:r>
            <a:r>
              <a:rPr lang="en-US" i="1" dirty="0"/>
              <a:t>IP + CS * 16:</a:t>
            </a:r>
          </a:p>
          <a:p>
            <a:r>
              <a:rPr lang="en-US" dirty="0">
                <a:latin typeface="Consolas" panose="020B0609020204030204" pitchFamily="49" charset="0"/>
              </a:rPr>
              <a:t>  </a:t>
            </a:r>
            <a:r>
              <a:rPr lang="en-US" b="1" dirty="0">
                <a:solidFill>
                  <a:srgbClr val="FF0000"/>
                </a:solidFill>
                <a:latin typeface="Consolas" panose="020B0609020204030204" pitchFamily="49" charset="0"/>
              </a:rPr>
              <a:t>1C20</a:t>
            </a:r>
            <a:r>
              <a:rPr lang="en-US" dirty="0">
                <a:latin typeface="Consolas" panose="020B0609020204030204" pitchFamily="49" charset="0"/>
              </a:rPr>
              <a:t>0</a:t>
            </a:r>
            <a:br>
              <a:rPr lang="en-US" dirty="0">
                <a:latin typeface="Consolas" panose="020B0609020204030204" pitchFamily="49" charset="0"/>
              </a:rPr>
            </a:br>
            <a:r>
              <a:rPr lang="en-US" dirty="0">
                <a:latin typeface="Consolas" panose="020B0609020204030204" pitchFamily="49" charset="0"/>
              </a:rPr>
              <a:t>+</a:t>
            </a:r>
            <a:br>
              <a:rPr lang="en-US" dirty="0">
                <a:latin typeface="Consolas" panose="020B0609020204030204" pitchFamily="49" charset="0"/>
              </a:rPr>
            </a:br>
            <a:r>
              <a:rPr lang="en-US" u="sng" dirty="0">
                <a:solidFill>
                  <a:srgbClr val="FF0000"/>
                </a:solidFill>
                <a:latin typeface="Consolas" panose="020B0609020204030204" pitchFamily="49" charset="0"/>
              </a:rPr>
              <a:t>   </a:t>
            </a:r>
            <a:r>
              <a:rPr lang="en-US" b="1" u="sng" dirty="0">
                <a:solidFill>
                  <a:srgbClr val="FF0000"/>
                </a:solidFill>
                <a:latin typeface="Consolas" panose="020B0609020204030204" pitchFamily="49" charset="0"/>
              </a:rPr>
              <a:t>3617</a:t>
            </a:r>
          </a:p>
          <a:p>
            <a:r>
              <a:rPr lang="en-US" dirty="0"/>
              <a:t>    </a:t>
            </a:r>
            <a:r>
              <a:rPr lang="en-US" b="1" dirty="0"/>
              <a:t>1F817</a:t>
            </a:r>
            <a:endParaRPr lang="ru-RU" b="1"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8746" y="1438874"/>
            <a:ext cx="6771166" cy="4978210"/>
          </a:xfrm>
          <a:prstGeom prst="rect">
            <a:avLst/>
          </a:prstGeom>
        </p:spPr>
      </p:pic>
    </p:spTree>
    <p:extLst>
      <p:ext uri="{BB962C8B-B14F-4D97-AF65-F5344CB8AC3E}">
        <p14:creationId xmlns:p14="http://schemas.microsoft.com/office/powerpoint/2010/main" val="889369987"/>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37536"/>
            <a:ext cx="10515600" cy="1210974"/>
          </a:xfrm>
        </p:spPr>
        <p:txBody>
          <a:bodyPr>
            <a:normAutofit fontScale="90000"/>
          </a:bodyPr>
          <a:lstStyle/>
          <a:p>
            <a:r>
              <a:rPr lang="ru-RU" dirty="0"/>
              <a:t>Пример обработки прерывания для </a:t>
            </a:r>
            <a:r>
              <a:rPr lang="en-US" dirty="0"/>
              <a:t>x86 </a:t>
            </a:r>
            <a:r>
              <a:rPr lang="ru-RU" dirty="0"/>
              <a:t>в реальном режиме (2 из 10)</a:t>
            </a:r>
          </a:p>
        </p:txBody>
      </p:sp>
      <p:sp>
        <p:nvSpPr>
          <p:cNvPr id="3" name="Объект 2"/>
          <p:cNvSpPr>
            <a:spLocks noGrp="1"/>
          </p:cNvSpPr>
          <p:nvPr>
            <p:ph sz="quarter" idx="10"/>
          </p:nvPr>
        </p:nvSpPr>
        <p:spPr>
          <a:xfrm>
            <a:off x="455995" y="1435389"/>
            <a:ext cx="3900629" cy="4981695"/>
          </a:xfrm>
        </p:spPr>
        <p:txBody>
          <a:bodyPr/>
          <a:lstStyle/>
          <a:p>
            <a:r>
              <a:rPr lang="ru-RU" dirty="0"/>
              <a:t>Происходит прерывание с номером 2, работа текущей команды продолжается до ее завершения</a:t>
            </a: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8746" y="1438874"/>
            <a:ext cx="6771166" cy="4978210"/>
          </a:xfrm>
          <a:prstGeom prst="rect">
            <a:avLst/>
          </a:prstGeom>
        </p:spPr>
      </p:pic>
    </p:spTree>
    <p:extLst>
      <p:ext uri="{BB962C8B-B14F-4D97-AF65-F5344CB8AC3E}">
        <p14:creationId xmlns:p14="http://schemas.microsoft.com/office/powerpoint/2010/main" val="2892436749"/>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72417"/>
            <a:ext cx="10515600" cy="1028310"/>
          </a:xfrm>
        </p:spPr>
        <p:txBody>
          <a:bodyPr>
            <a:normAutofit fontScale="90000"/>
          </a:bodyPr>
          <a:lstStyle/>
          <a:p>
            <a:r>
              <a:rPr lang="ru-RU" dirty="0"/>
              <a:t>Пример обработки прерывания для </a:t>
            </a:r>
            <a:r>
              <a:rPr lang="en-US" dirty="0"/>
              <a:t>x86 </a:t>
            </a:r>
            <a:r>
              <a:rPr lang="ru-RU" dirty="0"/>
              <a:t>в реальном режиме (3 из 10)</a:t>
            </a:r>
          </a:p>
        </p:txBody>
      </p:sp>
      <p:sp>
        <p:nvSpPr>
          <p:cNvPr id="3" name="Объект 2"/>
          <p:cNvSpPr>
            <a:spLocks noGrp="1"/>
          </p:cNvSpPr>
          <p:nvPr>
            <p:ph sz="quarter" idx="10"/>
          </p:nvPr>
        </p:nvSpPr>
        <p:spPr>
          <a:xfrm>
            <a:off x="455995" y="1435389"/>
            <a:ext cx="3900629" cy="4981695"/>
          </a:xfrm>
        </p:spPr>
        <p:txBody>
          <a:bodyPr/>
          <a:lstStyle/>
          <a:p>
            <a:r>
              <a:rPr lang="ru-RU" dirty="0"/>
              <a:t>Текущее состояние сохраняется в стек </a:t>
            </a:r>
          </a:p>
          <a:p>
            <a:r>
              <a:rPr lang="ru-RU" dirty="0"/>
              <a:t>Процессор помнит, что номер прерывания равен 2</a:t>
            </a: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8746" y="1438874"/>
            <a:ext cx="6771166" cy="4978210"/>
          </a:xfrm>
          <a:prstGeom prst="rect">
            <a:avLst/>
          </a:prstGeom>
        </p:spPr>
      </p:pic>
      <p:cxnSp>
        <p:nvCxnSpPr>
          <p:cNvPr id="6" name="Прямая со стрелкой 5"/>
          <p:cNvCxnSpPr/>
          <p:nvPr/>
        </p:nvCxnSpPr>
        <p:spPr>
          <a:xfrm>
            <a:off x="7153471" y="1990550"/>
            <a:ext cx="1488065" cy="3531914"/>
          </a:xfrm>
          <a:prstGeom prst="straightConnector1">
            <a:avLst/>
          </a:prstGeom>
          <a:ln w="28575">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2404501"/>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09708"/>
            <a:ext cx="10515600" cy="854074"/>
          </a:xfrm>
        </p:spPr>
        <p:txBody>
          <a:bodyPr>
            <a:normAutofit fontScale="90000"/>
          </a:bodyPr>
          <a:lstStyle/>
          <a:p>
            <a:r>
              <a:rPr lang="ru-RU" dirty="0"/>
              <a:t>Пример обработки прерывания для </a:t>
            </a:r>
            <a:r>
              <a:rPr lang="en-US" dirty="0"/>
              <a:t>x86 </a:t>
            </a:r>
            <a:r>
              <a:rPr lang="ru-RU" dirty="0"/>
              <a:t>в реальном режиме (4 из 10)</a:t>
            </a:r>
          </a:p>
        </p:txBody>
      </p:sp>
      <p:sp>
        <p:nvSpPr>
          <p:cNvPr id="3" name="Объект 2"/>
          <p:cNvSpPr>
            <a:spLocks noGrp="1"/>
          </p:cNvSpPr>
          <p:nvPr>
            <p:ph sz="quarter" idx="10"/>
          </p:nvPr>
        </p:nvSpPr>
        <p:spPr>
          <a:xfrm>
            <a:off x="455995" y="1435389"/>
            <a:ext cx="3900629" cy="4981695"/>
          </a:xfrm>
        </p:spPr>
        <p:txBody>
          <a:bodyPr>
            <a:normAutofit lnSpcReduction="10000"/>
          </a:bodyPr>
          <a:lstStyle/>
          <a:p>
            <a:r>
              <a:rPr lang="ru-RU" dirty="0"/>
              <a:t>Новые значения регистров загружаются из таблицы векторов прерываний </a:t>
            </a:r>
          </a:p>
          <a:p>
            <a:r>
              <a:rPr lang="ru-RU" dirty="0"/>
              <a:t>Каждый вектор занимает в памяти 4 байта. </a:t>
            </a:r>
          </a:p>
          <a:p>
            <a:r>
              <a:rPr lang="ru-RU" dirty="0"/>
              <a:t>Так как номер прерывания был 2, смещение в таблице векторов прерываний будет 8</a:t>
            </a: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4005" y="1435389"/>
            <a:ext cx="6775907" cy="4981695"/>
          </a:xfrm>
          <a:prstGeom prst="rect">
            <a:avLst/>
          </a:prstGeom>
        </p:spPr>
      </p:pic>
    </p:spTree>
    <p:extLst>
      <p:ext uri="{BB962C8B-B14F-4D97-AF65-F5344CB8AC3E}">
        <p14:creationId xmlns:p14="http://schemas.microsoft.com/office/powerpoint/2010/main" val="2806291667"/>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24766"/>
          </a:xfrm>
        </p:spPr>
        <p:txBody>
          <a:bodyPr>
            <a:normAutofit fontScale="90000"/>
          </a:bodyPr>
          <a:lstStyle/>
          <a:p>
            <a:r>
              <a:rPr lang="ru-RU" dirty="0"/>
              <a:t>Пример обработки прерывания для </a:t>
            </a:r>
            <a:r>
              <a:rPr lang="en-US" dirty="0"/>
              <a:t>x86 </a:t>
            </a:r>
            <a:r>
              <a:rPr lang="ru-RU" dirty="0"/>
              <a:t>в реальном режиме (5 из 10)</a:t>
            </a:r>
          </a:p>
        </p:txBody>
      </p:sp>
      <p:sp>
        <p:nvSpPr>
          <p:cNvPr id="3" name="Объект 2"/>
          <p:cNvSpPr>
            <a:spLocks noGrp="1"/>
          </p:cNvSpPr>
          <p:nvPr>
            <p:ph sz="quarter" idx="10"/>
          </p:nvPr>
        </p:nvSpPr>
        <p:spPr>
          <a:xfrm>
            <a:off x="455995" y="1435389"/>
            <a:ext cx="3900629" cy="4981695"/>
          </a:xfrm>
        </p:spPr>
        <p:txBody>
          <a:bodyPr/>
          <a:lstStyle/>
          <a:p>
            <a:r>
              <a:rPr lang="ru-RU" dirty="0"/>
              <a:t>Обработчик прерывания готов к выполнению</a:t>
            </a: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8746" y="1435389"/>
            <a:ext cx="6771166" cy="4978210"/>
          </a:xfrm>
          <a:prstGeom prst="rect">
            <a:avLst/>
          </a:prstGeom>
        </p:spPr>
      </p:pic>
    </p:spTree>
    <p:extLst>
      <p:ext uri="{BB962C8B-B14F-4D97-AF65-F5344CB8AC3E}">
        <p14:creationId xmlns:p14="http://schemas.microsoft.com/office/powerpoint/2010/main" val="1557909447"/>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15530"/>
          </a:xfrm>
        </p:spPr>
        <p:txBody>
          <a:bodyPr>
            <a:normAutofit fontScale="90000"/>
          </a:bodyPr>
          <a:lstStyle/>
          <a:p>
            <a:r>
              <a:rPr lang="ru-RU" dirty="0"/>
              <a:t>Пример обработки прерывания для </a:t>
            </a:r>
            <a:r>
              <a:rPr lang="en-US" dirty="0"/>
              <a:t>x86 </a:t>
            </a:r>
            <a:r>
              <a:rPr lang="ru-RU" dirty="0"/>
              <a:t>в реальном режиме (6 из 10)</a:t>
            </a:r>
          </a:p>
        </p:txBody>
      </p:sp>
      <p:sp>
        <p:nvSpPr>
          <p:cNvPr id="3" name="Объект 2"/>
          <p:cNvSpPr>
            <a:spLocks noGrp="1"/>
          </p:cNvSpPr>
          <p:nvPr>
            <p:ph sz="quarter" idx="10"/>
          </p:nvPr>
        </p:nvSpPr>
        <p:spPr>
          <a:xfrm>
            <a:off x="455995" y="1435389"/>
            <a:ext cx="3900629" cy="4981695"/>
          </a:xfrm>
        </p:spPr>
        <p:txBody>
          <a:bodyPr/>
          <a:lstStyle/>
          <a:p>
            <a:r>
              <a:rPr lang="ru-RU" dirty="0"/>
              <a:t>Выполнена первая команда обработчика прерывания</a:t>
            </a:r>
          </a:p>
          <a:p>
            <a:r>
              <a:rPr lang="ru-RU" dirty="0"/>
              <a:t>В данном случае это сохранение регистра </a:t>
            </a:r>
            <a:r>
              <a:rPr lang="en-US" dirty="0"/>
              <a:t>AX </a:t>
            </a:r>
            <a:r>
              <a:rPr lang="ru-RU" dirty="0"/>
              <a:t>в стек</a:t>
            </a:r>
          </a:p>
          <a:p>
            <a:r>
              <a:rPr lang="ru-RU" dirty="0"/>
              <a:t>Предполагается, что этот регистр обработчик будет использовать в своей работе</a:t>
            </a: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4005" y="1435389"/>
            <a:ext cx="6775907" cy="4981695"/>
          </a:xfrm>
          <a:prstGeom prst="rect">
            <a:avLst/>
          </a:prstGeom>
        </p:spPr>
      </p:pic>
    </p:spTree>
    <p:extLst>
      <p:ext uri="{BB962C8B-B14F-4D97-AF65-F5344CB8AC3E}">
        <p14:creationId xmlns:p14="http://schemas.microsoft.com/office/powerpoint/2010/main" val="62776229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b="1" dirty="0">
                <a:latin typeface="Cambria" panose="02040503050406030204" pitchFamily="18" charset="0"/>
                <a:ea typeface="Cambria" panose="02040503050406030204" pitchFamily="18" charset="0"/>
              </a:rPr>
              <a:t>Внутренние прерывания</a:t>
            </a:r>
            <a:r>
              <a:rPr lang="ru-RU" dirty="0">
                <a:latin typeface="Cambria" panose="02040503050406030204" pitchFamily="18" charset="0"/>
                <a:ea typeface="Cambria" panose="02040503050406030204" pitchFamily="18" charset="0"/>
              </a:rPr>
              <a:t>, называемые также </a:t>
            </a:r>
            <a:r>
              <a:rPr lang="ru-RU" b="1" dirty="0">
                <a:latin typeface="Cambria" panose="02040503050406030204" pitchFamily="18" charset="0"/>
                <a:ea typeface="Cambria" panose="02040503050406030204" pitchFamily="18" charset="0"/>
              </a:rPr>
              <a:t>исключениями</a:t>
            </a:r>
            <a:r>
              <a:rPr lang="ru-RU"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exception</a:t>
            </a:r>
            <a:r>
              <a:rPr lang="ru-RU" dirty="0">
                <a:latin typeface="Cambria" panose="02040503050406030204" pitchFamily="18" charset="0"/>
                <a:ea typeface="Cambria" panose="02040503050406030204" pitchFamily="18" charset="0"/>
              </a:rPr>
              <a:t>), происходят синхронно выполнению программы при появлении аварийной ситуации в ходе обработки некоторой инструкции программы</a:t>
            </a:r>
          </a:p>
          <a:p>
            <a:pPr marL="0" indent="0">
              <a:buNone/>
            </a:pPr>
            <a:r>
              <a:rPr lang="ru-RU" dirty="0">
                <a:latin typeface="Cambria" panose="02040503050406030204" pitchFamily="18" charset="0"/>
                <a:ea typeface="Cambria" panose="02040503050406030204" pitchFamily="18" charset="0"/>
              </a:rPr>
              <a:t>Примерами исключений являются деление на нуль, ошибки защиты памяти, обращения по несуществующему адресу, попытки выполнить привилегированную инструкцию в пользовательском режиме и т. п. Исключения возникают непосредственно в ходе выполнения тактов команды («внутри» выполнения)</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870550614"/>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Внутренние прерывания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75425476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89420"/>
          </a:xfrm>
        </p:spPr>
        <p:txBody>
          <a:bodyPr>
            <a:normAutofit fontScale="90000"/>
          </a:bodyPr>
          <a:lstStyle/>
          <a:p>
            <a:r>
              <a:rPr lang="ru-RU" dirty="0"/>
              <a:t>Пример обработки прерывания для </a:t>
            </a:r>
            <a:r>
              <a:rPr lang="en-US" dirty="0"/>
              <a:t>x86 </a:t>
            </a:r>
            <a:r>
              <a:rPr lang="ru-RU" dirty="0"/>
              <a:t>в реальном режиме (7 из 10)</a:t>
            </a:r>
          </a:p>
        </p:txBody>
      </p:sp>
      <p:sp>
        <p:nvSpPr>
          <p:cNvPr id="3" name="Объект 2"/>
          <p:cNvSpPr>
            <a:spLocks noGrp="1"/>
          </p:cNvSpPr>
          <p:nvPr>
            <p:ph sz="quarter" idx="10"/>
          </p:nvPr>
        </p:nvSpPr>
        <p:spPr>
          <a:xfrm>
            <a:off x="455995" y="1435389"/>
            <a:ext cx="3900629" cy="4981695"/>
          </a:xfrm>
        </p:spPr>
        <p:txBody>
          <a:bodyPr>
            <a:normAutofit fontScale="85000" lnSpcReduction="20000"/>
          </a:bodyPr>
          <a:lstStyle/>
          <a:p>
            <a:r>
              <a:rPr lang="ru-RU" dirty="0"/>
              <a:t>После завершения критической части обработчика прерывания выполнена команда </a:t>
            </a:r>
            <a:r>
              <a:rPr lang="ru-RU" b="1" dirty="0" err="1">
                <a:latin typeface="Consolas" panose="020B0609020204030204" pitchFamily="49" charset="0"/>
              </a:rPr>
              <a:t>sti</a:t>
            </a:r>
            <a:r>
              <a:rPr lang="ru-RU" dirty="0"/>
              <a:t>, после чего может быть продолжена обычная работа обработчика </a:t>
            </a:r>
          </a:p>
          <a:p>
            <a:r>
              <a:rPr lang="ru-RU" dirty="0"/>
              <a:t>В это время могут возникать более приоритетные прерывания</a:t>
            </a:r>
          </a:p>
          <a:p>
            <a:r>
              <a:rPr lang="ru-RU" dirty="0"/>
              <a:t>Благодаря стеку будет выполнен корректный выход из каждого обработчика					</a:t>
            </a:r>
          </a:p>
          <a:p>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4005" y="1435389"/>
            <a:ext cx="6775907" cy="4981695"/>
          </a:xfrm>
          <a:prstGeom prst="rect">
            <a:avLst/>
          </a:prstGeom>
        </p:spPr>
      </p:pic>
    </p:spTree>
    <p:extLst>
      <p:ext uri="{BB962C8B-B14F-4D97-AF65-F5344CB8AC3E}">
        <p14:creationId xmlns:p14="http://schemas.microsoft.com/office/powerpoint/2010/main" val="719012642"/>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752475"/>
          </a:xfrm>
        </p:spPr>
        <p:txBody>
          <a:bodyPr>
            <a:normAutofit fontScale="90000"/>
          </a:bodyPr>
          <a:lstStyle/>
          <a:p>
            <a:r>
              <a:rPr lang="ru-RU" dirty="0"/>
              <a:t>Пример обработки прерывания для </a:t>
            </a:r>
            <a:r>
              <a:rPr lang="en-US" dirty="0"/>
              <a:t>x86 </a:t>
            </a:r>
            <a:r>
              <a:rPr lang="ru-RU" dirty="0"/>
              <a:t>в реальном режиме (8 из 10)</a:t>
            </a:r>
          </a:p>
        </p:txBody>
      </p:sp>
      <p:sp>
        <p:nvSpPr>
          <p:cNvPr id="3" name="Объект 2"/>
          <p:cNvSpPr>
            <a:spLocks noGrp="1"/>
          </p:cNvSpPr>
          <p:nvPr>
            <p:ph sz="quarter" idx="10"/>
          </p:nvPr>
        </p:nvSpPr>
        <p:spPr>
          <a:xfrm>
            <a:off x="455995" y="1435389"/>
            <a:ext cx="3900629" cy="4981695"/>
          </a:xfrm>
        </p:spPr>
        <p:txBody>
          <a:bodyPr>
            <a:normAutofit lnSpcReduction="10000"/>
          </a:bodyPr>
          <a:lstStyle/>
          <a:p>
            <a:r>
              <a:rPr lang="ru-RU" dirty="0"/>
              <a:t>Выполнена команда </a:t>
            </a:r>
            <a:r>
              <a:rPr lang="ru-RU" b="1" dirty="0" err="1">
                <a:latin typeface="Consolas" panose="020B0609020204030204" pitchFamily="49" charset="0"/>
              </a:rPr>
              <a:t>cli</a:t>
            </a:r>
            <a:r>
              <a:rPr lang="ru-RU" dirty="0"/>
              <a:t> перед еще одним критическим участком (в данном случае восстановлением регистров), чтобы предотвратить прерывание этого процесса и возможное разрушение данных</a:t>
            </a:r>
          </a:p>
          <a:p>
            <a:r>
              <a:rPr lang="ru-RU" dirty="0"/>
              <a:t>Флаг разрешения прерывания сброшен в ноль			</a:t>
            </a:r>
          </a:p>
          <a:p>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4005" y="1435390"/>
            <a:ext cx="6775907" cy="4981695"/>
          </a:xfrm>
          <a:prstGeom prst="rect">
            <a:avLst/>
          </a:prstGeom>
        </p:spPr>
      </p:pic>
    </p:spTree>
    <p:extLst>
      <p:ext uri="{BB962C8B-B14F-4D97-AF65-F5344CB8AC3E}">
        <p14:creationId xmlns:p14="http://schemas.microsoft.com/office/powerpoint/2010/main" val="813637757"/>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743239"/>
          </a:xfrm>
        </p:spPr>
        <p:txBody>
          <a:bodyPr>
            <a:normAutofit fontScale="90000"/>
          </a:bodyPr>
          <a:lstStyle/>
          <a:p>
            <a:r>
              <a:rPr lang="ru-RU" dirty="0"/>
              <a:t>Пример обработки прерывания для </a:t>
            </a:r>
            <a:r>
              <a:rPr lang="en-US" dirty="0"/>
              <a:t>x86 </a:t>
            </a:r>
            <a:r>
              <a:rPr lang="ru-RU" dirty="0"/>
              <a:t>в реальном режиме (9 из 10)</a:t>
            </a:r>
          </a:p>
        </p:txBody>
      </p:sp>
      <p:sp>
        <p:nvSpPr>
          <p:cNvPr id="3" name="Объект 2"/>
          <p:cNvSpPr>
            <a:spLocks noGrp="1"/>
          </p:cNvSpPr>
          <p:nvPr>
            <p:ph sz="quarter" idx="10"/>
          </p:nvPr>
        </p:nvSpPr>
        <p:spPr>
          <a:xfrm>
            <a:off x="455995" y="1435389"/>
            <a:ext cx="3900629" cy="4981695"/>
          </a:xfrm>
        </p:spPr>
        <p:txBody>
          <a:bodyPr>
            <a:normAutofit lnSpcReduction="10000"/>
          </a:bodyPr>
          <a:lstStyle/>
          <a:p>
            <a:r>
              <a:rPr lang="ru-RU" dirty="0"/>
              <a:t>Восстановлен регистр </a:t>
            </a:r>
            <a:r>
              <a:rPr lang="en-US" dirty="0"/>
              <a:t>AX</a:t>
            </a:r>
            <a:endParaRPr lang="ru-RU" dirty="0"/>
          </a:p>
          <a:p>
            <a:r>
              <a:rPr lang="ru-RU" dirty="0"/>
              <a:t>Указатель стека увеличивается на 2, участок памяти, который ранее хранил старое значение </a:t>
            </a:r>
            <a:r>
              <a:rPr lang="en-US" dirty="0"/>
              <a:t>AX</a:t>
            </a:r>
            <a:r>
              <a:rPr lang="ru-RU" dirty="0"/>
              <a:t>, по прежнему его содержит, но на это нельзя полагаться — любые операции со стеком могут его изменить</a:t>
            </a: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4005" y="1435390"/>
            <a:ext cx="6775907" cy="4981695"/>
          </a:xfrm>
          <a:prstGeom prst="rect">
            <a:avLst/>
          </a:prstGeom>
        </p:spPr>
      </p:pic>
    </p:spTree>
    <p:extLst>
      <p:ext uri="{BB962C8B-B14F-4D97-AF65-F5344CB8AC3E}">
        <p14:creationId xmlns:p14="http://schemas.microsoft.com/office/powerpoint/2010/main" val="3445650649"/>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5995" y="556788"/>
            <a:ext cx="11466456" cy="429765"/>
          </a:xfrm>
        </p:spPr>
        <p:txBody>
          <a:bodyPr>
            <a:normAutofit fontScale="90000"/>
          </a:bodyPr>
          <a:lstStyle/>
          <a:p>
            <a:r>
              <a:rPr lang="ru-RU" dirty="0"/>
              <a:t>Пример обработки прерывания для </a:t>
            </a:r>
            <a:r>
              <a:rPr lang="en-US" dirty="0"/>
              <a:t>x86 </a:t>
            </a:r>
            <a:r>
              <a:rPr lang="ru-RU" dirty="0"/>
              <a:t>в реальном режиме (10 из 10)</a:t>
            </a:r>
          </a:p>
        </p:txBody>
      </p:sp>
      <p:sp>
        <p:nvSpPr>
          <p:cNvPr id="3" name="Объект 2"/>
          <p:cNvSpPr>
            <a:spLocks noGrp="1"/>
          </p:cNvSpPr>
          <p:nvPr>
            <p:ph sz="quarter" idx="10"/>
          </p:nvPr>
        </p:nvSpPr>
        <p:spPr>
          <a:xfrm>
            <a:off x="455995" y="1435389"/>
            <a:ext cx="3900629" cy="4981695"/>
          </a:xfrm>
        </p:spPr>
        <p:txBody>
          <a:bodyPr/>
          <a:lstStyle/>
          <a:p>
            <a:r>
              <a:rPr lang="ru-RU" dirty="0"/>
              <a:t>Восстанавливается состояние потока, прерванная программа готова к выполнению</a:t>
            </a: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4005" y="1435389"/>
            <a:ext cx="6775906" cy="4981695"/>
          </a:xfrm>
          <a:prstGeom prst="rect">
            <a:avLst/>
          </a:prstGeom>
        </p:spPr>
      </p:pic>
      <p:cxnSp>
        <p:nvCxnSpPr>
          <p:cNvPr id="6" name="Прямая со стрелкой 5"/>
          <p:cNvCxnSpPr/>
          <p:nvPr/>
        </p:nvCxnSpPr>
        <p:spPr>
          <a:xfrm flipH="1" flipV="1">
            <a:off x="7225184" y="2062266"/>
            <a:ext cx="1398423" cy="3442270"/>
          </a:xfrm>
          <a:prstGeom prst="straightConnector1">
            <a:avLst/>
          </a:prstGeom>
          <a:ln w="28575">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55218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fontScale="92500" lnSpcReduction="20000"/>
          </a:bodyPr>
          <a:lstStyle/>
          <a:p>
            <a:pPr marL="0" indent="0">
              <a:buNone/>
            </a:pPr>
            <a:r>
              <a:rPr lang="ru-RU" dirty="0">
                <a:latin typeface="Cambria" panose="02040503050406030204" pitchFamily="18" charset="0"/>
                <a:ea typeface="Cambria" panose="02040503050406030204" pitchFamily="18" charset="0"/>
              </a:rPr>
              <a:t>Исключения делятся на отказы, ловушки и аварийные завершения.</a:t>
            </a:r>
          </a:p>
          <a:p>
            <a:pPr marL="0" indent="0">
              <a:buNone/>
            </a:pPr>
            <a:r>
              <a:rPr lang="ru-RU" b="1" dirty="0">
                <a:latin typeface="Cambria" panose="02040503050406030204" pitchFamily="18" charset="0"/>
                <a:ea typeface="Cambria" panose="02040503050406030204" pitchFamily="18" charset="0"/>
              </a:rPr>
              <a:t>Отказы</a:t>
            </a:r>
            <a:r>
              <a:rPr lang="ru-RU" dirty="0">
                <a:latin typeface="Cambria" panose="02040503050406030204" pitchFamily="18" charset="0"/>
                <a:ea typeface="Cambria" panose="02040503050406030204" pitchFamily="18" charset="0"/>
              </a:rPr>
              <a:t> (</a:t>
            </a:r>
            <a:r>
              <a:rPr lang="ru-RU" b="1" dirty="0" err="1">
                <a:latin typeface="Cambria" panose="02040503050406030204" pitchFamily="18" charset="0"/>
                <a:ea typeface="Cambria" panose="02040503050406030204" pitchFamily="18" charset="0"/>
              </a:rPr>
              <a:t>faults</a:t>
            </a:r>
            <a:r>
              <a:rPr lang="ru-RU" dirty="0">
                <a:latin typeface="Cambria" panose="02040503050406030204" pitchFamily="18" charset="0"/>
                <a:ea typeface="Cambria" panose="02040503050406030204" pitchFamily="18" charset="0"/>
              </a:rPr>
              <a:t>) соответствуют некорректным ситуациям, которые выявляются до выполнения инструкции, например, при обращении по адресу, находящемуся в отсутствующей в оперативной памяти странице (страничный отказ). После обработки исключения-отказа процессор повторяет выполнения команды, которую он не смог выполнить из-за отказа</a:t>
            </a:r>
          </a:p>
          <a:p>
            <a:pPr marL="0" indent="0">
              <a:buNone/>
            </a:pPr>
            <a:r>
              <a:rPr lang="ru-RU" b="1" dirty="0">
                <a:latin typeface="Cambria" panose="02040503050406030204" pitchFamily="18" charset="0"/>
                <a:ea typeface="Cambria" panose="02040503050406030204" pitchFamily="18" charset="0"/>
              </a:rPr>
              <a:t>Ловушки</a:t>
            </a:r>
            <a:r>
              <a:rPr lang="ru-RU" dirty="0">
                <a:latin typeface="Cambria" panose="02040503050406030204" pitchFamily="18" charset="0"/>
                <a:ea typeface="Cambria" panose="02040503050406030204" pitchFamily="18" charset="0"/>
              </a:rPr>
              <a:t> (</a:t>
            </a:r>
            <a:r>
              <a:rPr lang="ru-RU" b="1" dirty="0" err="1">
                <a:latin typeface="Cambria" panose="02040503050406030204" pitchFamily="18" charset="0"/>
                <a:ea typeface="Cambria" panose="02040503050406030204" pitchFamily="18" charset="0"/>
              </a:rPr>
              <a:t>traps</a:t>
            </a:r>
            <a:r>
              <a:rPr lang="ru-RU" dirty="0">
                <a:latin typeface="Cambria" panose="02040503050406030204" pitchFamily="18" charset="0"/>
                <a:ea typeface="Cambria" panose="02040503050406030204" pitchFamily="18" charset="0"/>
              </a:rPr>
              <a:t>) обрабатываются процессором после выполнения инструкции, например, при возникновении переполнения. После обработки процессор выполняет инструкцию, следующую за той, которая вызвала исключение</a:t>
            </a:r>
          </a:p>
          <a:p>
            <a:pPr marL="0" indent="0">
              <a:buNone/>
            </a:pPr>
            <a:r>
              <a:rPr lang="ru-RU" b="1" dirty="0">
                <a:latin typeface="Cambria" panose="02040503050406030204" pitchFamily="18" charset="0"/>
                <a:ea typeface="Cambria" panose="02040503050406030204" pitchFamily="18" charset="0"/>
              </a:rPr>
              <a:t>Аварийные</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завершения</a:t>
            </a:r>
            <a:r>
              <a:rPr lang="ru-RU" dirty="0">
                <a:latin typeface="Cambria" panose="02040503050406030204" pitchFamily="18" charset="0"/>
                <a:ea typeface="Cambria" panose="02040503050406030204" pitchFamily="18" charset="0"/>
              </a:rPr>
              <a:t> (</a:t>
            </a:r>
            <a:r>
              <a:rPr lang="ru-RU" b="1" dirty="0" err="1">
                <a:latin typeface="Cambria" panose="02040503050406030204" pitchFamily="18" charset="0"/>
                <a:ea typeface="Cambria" panose="02040503050406030204" pitchFamily="18" charset="0"/>
              </a:rPr>
              <a:t>aborts</a:t>
            </a:r>
            <a:r>
              <a:rPr lang="ru-RU" dirty="0">
                <a:latin typeface="Cambria" panose="02040503050406030204" pitchFamily="18" charset="0"/>
                <a:ea typeface="Cambria" panose="02040503050406030204" pitchFamily="18" charset="0"/>
              </a:rPr>
              <a:t>) соответствуют ситуациям, когда невозможно точно определить команду, вызвавшую прерывание. Чаще всего это происходит во время серьезных отказов, связанных со сбоями в работе аппаратуры компьютера</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Внутренние прерывания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5211003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21493</TotalTime>
  <Words>5343</Words>
  <Application>Microsoft Office PowerPoint</Application>
  <PresentationFormat>Widescreen</PresentationFormat>
  <Paragraphs>301</Paragraphs>
  <Slides>83</Slides>
  <Notes>0</Notes>
  <HiddenSlides>20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83</vt:i4>
      </vt:variant>
    </vt:vector>
  </HeadingPairs>
  <TitlesOfParts>
    <vt:vector size="91" baseType="lpstr">
      <vt:lpstr>Arial</vt:lpstr>
      <vt:lpstr>Calibri</vt:lpstr>
      <vt:lpstr>Calibri Light</vt:lpstr>
      <vt:lpstr>Cambria</vt:lpstr>
      <vt:lpstr>Consolas</vt:lpstr>
      <vt:lpstr>Verdana</vt:lpstr>
      <vt:lpstr>Wingdings</vt:lpstr>
      <vt:lpstr>Тема Office</vt:lpstr>
      <vt:lpstr>Операционные системы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Операционные системы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Особенности аппаратной реализации в микропроцессоре 8086</vt:lpstr>
      <vt:lpstr>Регистры</vt:lpstr>
      <vt:lpstr>Микроконтроллер 8259A</vt:lpstr>
      <vt:lpstr>Пример обработки прерывания для x86 в реальном режиме (1 из 10)</vt:lpstr>
      <vt:lpstr>Пример обработки прерывания для x86 в реальном режиме (2 из 10)</vt:lpstr>
      <vt:lpstr>Пример обработки прерывания для x86 в реальном режиме (3 из 10)</vt:lpstr>
      <vt:lpstr>Пример обработки прерывания для x86 в реальном режиме (4 из 10)</vt:lpstr>
      <vt:lpstr>Пример обработки прерывания для x86 в реальном режиме (5 из 10)</vt:lpstr>
      <vt:lpstr>Пример обработки прерывания для x86 в реальном режиме (6 из 10)</vt:lpstr>
      <vt:lpstr>Пример обработки прерывания для x86 в реальном режиме (7 из 10)</vt:lpstr>
      <vt:lpstr>Пример обработки прерывания для x86 в реальном режиме (8 из 10)</vt:lpstr>
      <vt:lpstr>Пример обработки прерывания для x86 в реальном режиме (9 из 10)</vt:lpstr>
      <vt:lpstr>Пример обработки прерывания для x86 в реальном режиме (10 из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Pavel Bernatsky</dc:creator>
  <cp:lastModifiedBy>Pavel Bernatsky</cp:lastModifiedBy>
  <cp:revision>660</cp:revision>
  <dcterms:created xsi:type="dcterms:W3CDTF">2024-09-04T11:03:42Z</dcterms:created>
  <dcterms:modified xsi:type="dcterms:W3CDTF">2025-10-19T13:03:00Z</dcterms:modified>
</cp:coreProperties>
</file>