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322" r:id="rId3"/>
    <p:sldId id="2176" r:id="rId4"/>
    <p:sldId id="2177" r:id="rId5"/>
    <p:sldId id="2178" r:id="rId6"/>
    <p:sldId id="2179" r:id="rId7"/>
    <p:sldId id="2180" r:id="rId8"/>
    <p:sldId id="2181" r:id="rId9"/>
    <p:sldId id="2182" r:id="rId10"/>
    <p:sldId id="2183" r:id="rId11"/>
    <p:sldId id="2184" r:id="rId12"/>
    <p:sldId id="2186" r:id="rId13"/>
    <p:sldId id="2185" r:id="rId14"/>
    <p:sldId id="2187" r:id="rId15"/>
    <p:sldId id="2188" r:id="rId16"/>
    <p:sldId id="2189" r:id="rId17"/>
    <p:sldId id="2190" r:id="rId18"/>
    <p:sldId id="2191" r:id="rId19"/>
    <p:sldId id="2192" r:id="rId20"/>
    <p:sldId id="2193" r:id="rId21"/>
    <p:sldId id="2194" r:id="rId22"/>
    <p:sldId id="2195" r:id="rId23"/>
    <p:sldId id="2196" r:id="rId24"/>
    <p:sldId id="2197" r:id="rId25"/>
    <p:sldId id="2199" r:id="rId26"/>
    <p:sldId id="2200" r:id="rId27"/>
    <p:sldId id="2201" r:id="rId28"/>
    <p:sldId id="2198" r:id="rId29"/>
    <p:sldId id="2202" r:id="rId30"/>
    <p:sldId id="2203" r:id="rId31"/>
    <p:sldId id="2204" r:id="rId32"/>
    <p:sldId id="2205" r:id="rId33"/>
    <p:sldId id="2206" r:id="rId34"/>
    <p:sldId id="2207" r:id="rId35"/>
    <p:sldId id="2208" r:id="rId36"/>
    <p:sldId id="2210" r:id="rId37"/>
    <p:sldId id="2209" r:id="rId38"/>
    <p:sldId id="2211" r:id="rId39"/>
    <p:sldId id="2213" r:id="rId40"/>
    <p:sldId id="2212" r:id="rId41"/>
    <p:sldId id="2214" r:id="rId42"/>
    <p:sldId id="2215" r:id="rId43"/>
    <p:sldId id="2216" r:id="rId44"/>
    <p:sldId id="2217" r:id="rId45"/>
    <p:sldId id="2252" r:id="rId46"/>
    <p:sldId id="2218" r:id="rId47"/>
    <p:sldId id="2219" r:id="rId48"/>
    <p:sldId id="2220" r:id="rId49"/>
    <p:sldId id="2221" r:id="rId50"/>
    <p:sldId id="2222" r:id="rId51"/>
    <p:sldId id="2251" r:id="rId52"/>
    <p:sldId id="2223" r:id="rId53"/>
    <p:sldId id="2224" r:id="rId54"/>
    <p:sldId id="2225" r:id="rId55"/>
    <p:sldId id="2226" r:id="rId56"/>
    <p:sldId id="2227" r:id="rId57"/>
    <p:sldId id="2228" r:id="rId58"/>
    <p:sldId id="2229" r:id="rId59"/>
    <p:sldId id="2230" r:id="rId60"/>
    <p:sldId id="2231" r:id="rId61"/>
    <p:sldId id="2232" r:id="rId62"/>
    <p:sldId id="2233" r:id="rId63"/>
    <p:sldId id="2234" r:id="rId64"/>
    <p:sldId id="2235" r:id="rId65"/>
    <p:sldId id="2250" r:id="rId66"/>
    <p:sldId id="2236" r:id="rId67"/>
    <p:sldId id="2238" r:id="rId68"/>
    <p:sldId id="2237" r:id="rId69"/>
    <p:sldId id="2239" r:id="rId70"/>
    <p:sldId id="2240" r:id="rId71"/>
    <p:sldId id="2241" r:id="rId72"/>
    <p:sldId id="2242" r:id="rId73"/>
    <p:sldId id="2243" r:id="rId74"/>
    <p:sldId id="2244" r:id="rId75"/>
    <p:sldId id="2245" r:id="rId76"/>
    <p:sldId id="2246" r:id="rId77"/>
    <p:sldId id="2247" r:id="rId78"/>
    <p:sldId id="2248" r:id="rId79"/>
    <p:sldId id="2249" r:id="rId80"/>
    <p:sldId id="2254" r:id="rId81"/>
    <p:sldId id="2255" r:id="rId82"/>
    <p:sldId id="2253" r:id="rId83"/>
    <p:sldId id="2256" r:id="rId84"/>
    <p:sldId id="2257" r:id="rId85"/>
    <p:sldId id="2258" r:id="rId86"/>
    <p:sldId id="2175" r:id="rId87"/>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465B88BE-7067-4E01-A3DC-10AFCF848BC8}">
          <p14:sldIdLst>
            <p14:sldId id="256"/>
            <p14:sldId id="322"/>
            <p14:sldId id="2176"/>
            <p14:sldId id="2177"/>
            <p14:sldId id="2178"/>
            <p14:sldId id="2179"/>
            <p14:sldId id="2180"/>
            <p14:sldId id="2181"/>
            <p14:sldId id="2182"/>
            <p14:sldId id="2183"/>
            <p14:sldId id="2184"/>
            <p14:sldId id="2186"/>
            <p14:sldId id="2185"/>
            <p14:sldId id="2187"/>
            <p14:sldId id="2188"/>
            <p14:sldId id="2189"/>
            <p14:sldId id="2190"/>
            <p14:sldId id="2191"/>
            <p14:sldId id="2192"/>
            <p14:sldId id="2193"/>
            <p14:sldId id="2194"/>
            <p14:sldId id="2195"/>
            <p14:sldId id="2196"/>
            <p14:sldId id="2197"/>
            <p14:sldId id="2199"/>
            <p14:sldId id="2200"/>
            <p14:sldId id="2201"/>
            <p14:sldId id="2198"/>
            <p14:sldId id="2202"/>
            <p14:sldId id="2203"/>
            <p14:sldId id="2204"/>
            <p14:sldId id="2205"/>
            <p14:sldId id="2206"/>
            <p14:sldId id="2207"/>
            <p14:sldId id="2208"/>
            <p14:sldId id="2210"/>
            <p14:sldId id="2209"/>
            <p14:sldId id="2211"/>
            <p14:sldId id="2213"/>
            <p14:sldId id="2212"/>
            <p14:sldId id="2214"/>
            <p14:sldId id="2215"/>
            <p14:sldId id="2216"/>
            <p14:sldId id="2217"/>
            <p14:sldId id="2252"/>
            <p14:sldId id="2218"/>
            <p14:sldId id="2219"/>
            <p14:sldId id="2220"/>
            <p14:sldId id="2221"/>
            <p14:sldId id="2222"/>
            <p14:sldId id="2251"/>
            <p14:sldId id="2223"/>
            <p14:sldId id="2224"/>
            <p14:sldId id="2225"/>
            <p14:sldId id="2226"/>
            <p14:sldId id="2227"/>
            <p14:sldId id="2228"/>
            <p14:sldId id="2229"/>
            <p14:sldId id="2230"/>
            <p14:sldId id="2231"/>
            <p14:sldId id="2232"/>
            <p14:sldId id="2233"/>
            <p14:sldId id="2234"/>
            <p14:sldId id="2235"/>
            <p14:sldId id="2250"/>
            <p14:sldId id="2236"/>
            <p14:sldId id="2238"/>
            <p14:sldId id="2237"/>
            <p14:sldId id="2239"/>
            <p14:sldId id="2240"/>
            <p14:sldId id="2241"/>
            <p14:sldId id="2242"/>
            <p14:sldId id="2243"/>
            <p14:sldId id="2244"/>
            <p14:sldId id="2245"/>
            <p14:sldId id="2246"/>
            <p14:sldId id="2247"/>
            <p14:sldId id="2248"/>
            <p14:sldId id="2249"/>
            <p14:sldId id="2254"/>
            <p14:sldId id="2255"/>
            <p14:sldId id="2253"/>
            <p14:sldId id="2256"/>
            <p14:sldId id="2257"/>
            <p14:sldId id="2258"/>
            <p14:sldId id="217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vel Bernatsky" initials="PB" lastIdx="1" clrIdx="0">
    <p:extLst>
      <p:ext uri="{19B8F6BF-5375-455C-9EA6-DF929625EA0E}">
        <p15:presenceInfo xmlns:p15="http://schemas.microsoft.com/office/powerpoint/2012/main" userId="ccc84f90653f6d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4" d="100"/>
          <a:sy n="84" d="100"/>
        </p:scale>
        <p:origin x="6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commentAuthors" Target="commentAuthor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E1C54A-6947-426C-B525-F25AAC6D8000}" type="datetimeFigureOut">
              <a:rPr lang="LID4096" smtClean="0"/>
              <a:t>10/26/2025</a:t>
            </a:fld>
            <a:endParaRPr lang="LID4096"/>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5E16E5-A75C-4DD5-8B93-6FB68F18C130}" type="slidenum">
              <a:rPr lang="LID4096" smtClean="0"/>
              <a:t>‹#›</a:t>
            </a:fld>
            <a:endParaRPr lang="LID4096"/>
          </a:p>
        </p:txBody>
      </p:sp>
    </p:spTree>
    <p:extLst>
      <p:ext uri="{BB962C8B-B14F-4D97-AF65-F5344CB8AC3E}">
        <p14:creationId xmlns:p14="http://schemas.microsoft.com/office/powerpoint/2010/main" val="160975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24</a:t>
            </a:fld>
            <a:endParaRPr lang="LID4096"/>
          </a:p>
        </p:txBody>
      </p:sp>
    </p:spTree>
    <p:extLst>
      <p:ext uri="{BB962C8B-B14F-4D97-AF65-F5344CB8AC3E}">
        <p14:creationId xmlns:p14="http://schemas.microsoft.com/office/powerpoint/2010/main" val="1756702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33</a:t>
            </a:fld>
            <a:endParaRPr lang="LID4096"/>
          </a:p>
        </p:txBody>
      </p:sp>
    </p:spTree>
    <p:extLst>
      <p:ext uri="{BB962C8B-B14F-4D97-AF65-F5344CB8AC3E}">
        <p14:creationId xmlns:p14="http://schemas.microsoft.com/office/powerpoint/2010/main" val="25202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34</a:t>
            </a:fld>
            <a:endParaRPr lang="LID4096"/>
          </a:p>
        </p:txBody>
      </p:sp>
    </p:spTree>
    <p:extLst>
      <p:ext uri="{BB962C8B-B14F-4D97-AF65-F5344CB8AC3E}">
        <p14:creationId xmlns:p14="http://schemas.microsoft.com/office/powerpoint/2010/main" val="1810387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35</a:t>
            </a:fld>
            <a:endParaRPr lang="LID4096"/>
          </a:p>
        </p:txBody>
      </p:sp>
    </p:spTree>
    <p:extLst>
      <p:ext uri="{BB962C8B-B14F-4D97-AF65-F5344CB8AC3E}">
        <p14:creationId xmlns:p14="http://schemas.microsoft.com/office/powerpoint/2010/main" val="21489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36</a:t>
            </a:fld>
            <a:endParaRPr lang="LID4096"/>
          </a:p>
        </p:txBody>
      </p:sp>
    </p:spTree>
    <p:extLst>
      <p:ext uri="{BB962C8B-B14F-4D97-AF65-F5344CB8AC3E}">
        <p14:creationId xmlns:p14="http://schemas.microsoft.com/office/powerpoint/2010/main" val="2132407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37</a:t>
            </a:fld>
            <a:endParaRPr lang="LID4096"/>
          </a:p>
        </p:txBody>
      </p:sp>
    </p:spTree>
    <p:extLst>
      <p:ext uri="{BB962C8B-B14F-4D97-AF65-F5344CB8AC3E}">
        <p14:creationId xmlns:p14="http://schemas.microsoft.com/office/powerpoint/2010/main" val="2248886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38</a:t>
            </a:fld>
            <a:endParaRPr lang="LID4096"/>
          </a:p>
        </p:txBody>
      </p:sp>
    </p:spTree>
    <p:extLst>
      <p:ext uri="{BB962C8B-B14F-4D97-AF65-F5344CB8AC3E}">
        <p14:creationId xmlns:p14="http://schemas.microsoft.com/office/powerpoint/2010/main" val="2200624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39</a:t>
            </a:fld>
            <a:endParaRPr lang="LID4096"/>
          </a:p>
        </p:txBody>
      </p:sp>
    </p:spTree>
    <p:extLst>
      <p:ext uri="{BB962C8B-B14F-4D97-AF65-F5344CB8AC3E}">
        <p14:creationId xmlns:p14="http://schemas.microsoft.com/office/powerpoint/2010/main" val="1649740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40</a:t>
            </a:fld>
            <a:endParaRPr lang="LID4096"/>
          </a:p>
        </p:txBody>
      </p:sp>
    </p:spTree>
    <p:extLst>
      <p:ext uri="{BB962C8B-B14F-4D97-AF65-F5344CB8AC3E}">
        <p14:creationId xmlns:p14="http://schemas.microsoft.com/office/powerpoint/2010/main" val="3753503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41</a:t>
            </a:fld>
            <a:endParaRPr lang="LID4096"/>
          </a:p>
        </p:txBody>
      </p:sp>
    </p:spTree>
    <p:extLst>
      <p:ext uri="{BB962C8B-B14F-4D97-AF65-F5344CB8AC3E}">
        <p14:creationId xmlns:p14="http://schemas.microsoft.com/office/powerpoint/2010/main" val="26633628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42</a:t>
            </a:fld>
            <a:endParaRPr lang="LID4096"/>
          </a:p>
        </p:txBody>
      </p:sp>
    </p:spTree>
    <p:extLst>
      <p:ext uri="{BB962C8B-B14F-4D97-AF65-F5344CB8AC3E}">
        <p14:creationId xmlns:p14="http://schemas.microsoft.com/office/powerpoint/2010/main" val="2942652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25</a:t>
            </a:fld>
            <a:endParaRPr lang="LID4096"/>
          </a:p>
        </p:txBody>
      </p:sp>
    </p:spTree>
    <p:extLst>
      <p:ext uri="{BB962C8B-B14F-4D97-AF65-F5344CB8AC3E}">
        <p14:creationId xmlns:p14="http://schemas.microsoft.com/office/powerpoint/2010/main" val="39227609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43</a:t>
            </a:fld>
            <a:endParaRPr lang="LID4096"/>
          </a:p>
        </p:txBody>
      </p:sp>
    </p:spTree>
    <p:extLst>
      <p:ext uri="{BB962C8B-B14F-4D97-AF65-F5344CB8AC3E}">
        <p14:creationId xmlns:p14="http://schemas.microsoft.com/office/powerpoint/2010/main" val="36830839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44</a:t>
            </a:fld>
            <a:endParaRPr lang="LID4096"/>
          </a:p>
        </p:txBody>
      </p:sp>
    </p:spTree>
    <p:extLst>
      <p:ext uri="{BB962C8B-B14F-4D97-AF65-F5344CB8AC3E}">
        <p14:creationId xmlns:p14="http://schemas.microsoft.com/office/powerpoint/2010/main" val="3974321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45</a:t>
            </a:fld>
            <a:endParaRPr lang="LID4096"/>
          </a:p>
        </p:txBody>
      </p:sp>
    </p:spTree>
    <p:extLst>
      <p:ext uri="{BB962C8B-B14F-4D97-AF65-F5344CB8AC3E}">
        <p14:creationId xmlns:p14="http://schemas.microsoft.com/office/powerpoint/2010/main" val="5987657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46</a:t>
            </a:fld>
            <a:endParaRPr lang="LID4096"/>
          </a:p>
        </p:txBody>
      </p:sp>
    </p:spTree>
    <p:extLst>
      <p:ext uri="{BB962C8B-B14F-4D97-AF65-F5344CB8AC3E}">
        <p14:creationId xmlns:p14="http://schemas.microsoft.com/office/powerpoint/2010/main" val="2956992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47</a:t>
            </a:fld>
            <a:endParaRPr lang="LID4096"/>
          </a:p>
        </p:txBody>
      </p:sp>
    </p:spTree>
    <p:extLst>
      <p:ext uri="{BB962C8B-B14F-4D97-AF65-F5344CB8AC3E}">
        <p14:creationId xmlns:p14="http://schemas.microsoft.com/office/powerpoint/2010/main" val="35119561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48</a:t>
            </a:fld>
            <a:endParaRPr lang="LID4096"/>
          </a:p>
        </p:txBody>
      </p:sp>
    </p:spTree>
    <p:extLst>
      <p:ext uri="{BB962C8B-B14F-4D97-AF65-F5344CB8AC3E}">
        <p14:creationId xmlns:p14="http://schemas.microsoft.com/office/powerpoint/2010/main" val="5401857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49</a:t>
            </a:fld>
            <a:endParaRPr lang="LID4096"/>
          </a:p>
        </p:txBody>
      </p:sp>
    </p:spTree>
    <p:extLst>
      <p:ext uri="{BB962C8B-B14F-4D97-AF65-F5344CB8AC3E}">
        <p14:creationId xmlns:p14="http://schemas.microsoft.com/office/powerpoint/2010/main" val="6147344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50</a:t>
            </a:fld>
            <a:endParaRPr lang="LID4096"/>
          </a:p>
        </p:txBody>
      </p:sp>
    </p:spTree>
    <p:extLst>
      <p:ext uri="{BB962C8B-B14F-4D97-AF65-F5344CB8AC3E}">
        <p14:creationId xmlns:p14="http://schemas.microsoft.com/office/powerpoint/2010/main" val="4708976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51</a:t>
            </a:fld>
            <a:endParaRPr lang="LID4096"/>
          </a:p>
        </p:txBody>
      </p:sp>
    </p:spTree>
    <p:extLst>
      <p:ext uri="{BB962C8B-B14F-4D97-AF65-F5344CB8AC3E}">
        <p14:creationId xmlns:p14="http://schemas.microsoft.com/office/powerpoint/2010/main" val="8217116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52</a:t>
            </a:fld>
            <a:endParaRPr lang="LID4096"/>
          </a:p>
        </p:txBody>
      </p:sp>
    </p:spTree>
    <p:extLst>
      <p:ext uri="{BB962C8B-B14F-4D97-AF65-F5344CB8AC3E}">
        <p14:creationId xmlns:p14="http://schemas.microsoft.com/office/powerpoint/2010/main" val="2809739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26</a:t>
            </a:fld>
            <a:endParaRPr lang="LID4096"/>
          </a:p>
        </p:txBody>
      </p:sp>
    </p:spTree>
    <p:extLst>
      <p:ext uri="{BB962C8B-B14F-4D97-AF65-F5344CB8AC3E}">
        <p14:creationId xmlns:p14="http://schemas.microsoft.com/office/powerpoint/2010/main" val="26204731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53</a:t>
            </a:fld>
            <a:endParaRPr lang="LID4096"/>
          </a:p>
        </p:txBody>
      </p:sp>
    </p:spTree>
    <p:extLst>
      <p:ext uri="{BB962C8B-B14F-4D97-AF65-F5344CB8AC3E}">
        <p14:creationId xmlns:p14="http://schemas.microsoft.com/office/powerpoint/2010/main" val="24626665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54</a:t>
            </a:fld>
            <a:endParaRPr lang="LID4096"/>
          </a:p>
        </p:txBody>
      </p:sp>
    </p:spTree>
    <p:extLst>
      <p:ext uri="{BB962C8B-B14F-4D97-AF65-F5344CB8AC3E}">
        <p14:creationId xmlns:p14="http://schemas.microsoft.com/office/powerpoint/2010/main" val="3875959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55</a:t>
            </a:fld>
            <a:endParaRPr lang="LID4096"/>
          </a:p>
        </p:txBody>
      </p:sp>
    </p:spTree>
    <p:extLst>
      <p:ext uri="{BB962C8B-B14F-4D97-AF65-F5344CB8AC3E}">
        <p14:creationId xmlns:p14="http://schemas.microsoft.com/office/powerpoint/2010/main" val="12594548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56</a:t>
            </a:fld>
            <a:endParaRPr lang="LID4096"/>
          </a:p>
        </p:txBody>
      </p:sp>
    </p:spTree>
    <p:extLst>
      <p:ext uri="{BB962C8B-B14F-4D97-AF65-F5344CB8AC3E}">
        <p14:creationId xmlns:p14="http://schemas.microsoft.com/office/powerpoint/2010/main" val="40217943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57</a:t>
            </a:fld>
            <a:endParaRPr lang="LID4096"/>
          </a:p>
        </p:txBody>
      </p:sp>
    </p:spTree>
    <p:extLst>
      <p:ext uri="{BB962C8B-B14F-4D97-AF65-F5344CB8AC3E}">
        <p14:creationId xmlns:p14="http://schemas.microsoft.com/office/powerpoint/2010/main" val="2570037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58</a:t>
            </a:fld>
            <a:endParaRPr lang="LID4096"/>
          </a:p>
        </p:txBody>
      </p:sp>
    </p:spTree>
    <p:extLst>
      <p:ext uri="{BB962C8B-B14F-4D97-AF65-F5344CB8AC3E}">
        <p14:creationId xmlns:p14="http://schemas.microsoft.com/office/powerpoint/2010/main" val="36588316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59</a:t>
            </a:fld>
            <a:endParaRPr lang="LID4096"/>
          </a:p>
        </p:txBody>
      </p:sp>
    </p:spTree>
    <p:extLst>
      <p:ext uri="{BB962C8B-B14F-4D97-AF65-F5344CB8AC3E}">
        <p14:creationId xmlns:p14="http://schemas.microsoft.com/office/powerpoint/2010/main" val="36081091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60</a:t>
            </a:fld>
            <a:endParaRPr lang="LID4096"/>
          </a:p>
        </p:txBody>
      </p:sp>
    </p:spTree>
    <p:extLst>
      <p:ext uri="{BB962C8B-B14F-4D97-AF65-F5344CB8AC3E}">
        <p14:creationId xmlns:p14="http://schemas.microsoft.com/office/powerpoint/2010/main" val="19495029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61</a:t>
            </a:fld>
            <a:endParaRPr lang="LID4096"/>
          </a:p>
        </p:txBody>
      </p:sp>
    </p:spTree>
    <p:extLst>
      <p:ext uri="{BB962C8B-B14F-4D97-AF65-F5344CB8AC3E}">
        <p14:creationId xmlns:p14="http://schemas.microsoft.com/office/powerpoint/2010/main" val="24350321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62</a:t>
            </a:fld>
            <a:endParaRPr lang="LID4096"/>
          </a:p>
        </p:txBody>
      </p:sp>
    </p:spTree>
    <p:extLst>
      <p:ext uri="{BB962C8B-B14F-4D97-AF65-F5344CB8AC3E}">
        <p14:creationId xmlns:p14="http://schemas.microsoft.com/office/powerpoint/2010/main" val="4057337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27</a:t>
            </a:fld>
            <a:endParaRPr lang="LID4096"/>
          </a:p>
        </p:txBody>
      </p:sp>
    </p:spTree>
    <p:extLst>
      <p:ext uri="{BB962C8B-B14F-4D97-AF65-F5344CB8AC3E}">
        <p14:creationId xmlns:p14="http://schemas.microsoft.com/office/powerpoint/2010/main" val="26673816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63</a:t>
            </a:fld>
            <a:endParaRPr lang="LID4096"/>
          </a:p>
        </p:txBody>
      </p:sp>
    </p:spTree>
    <p:extLst>
      <p:ext uri="{BB962C8B-B14F-4D97-AF65-F5344CB8AC3E}">
        <p14:creationId xmlns:p14="http://schemas.microsoft.com/office/powerpoint/2010/main" val="30432596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64</a:t>
            </a:fld>
            <a:endParaRPr lang="LID4096"/>
          </a:p>
        </p:txBody>
      </p:sp>
    </p:spTree>
    <p:extLst>
      <p:ext uri="{BB962C8B-B14F-4D97-AF65-F5344CB8AC3E}">
        <p14:creationId xmlns:p14="http://schemas.microsoft.com/office/powerpoint/2010/main" val="1346685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65</a:t>
            </a:fld>
            <a:endParaRPr lang="LID4096"/>
          </a:p>
        </p:txBody>
      </p:sp>
    </p:spTree>
    <p:extLst>
      <p:ext uri="{BB962C8B-B14F-4D97-AF65-F5344CB8AC3E}">
        <p14:creationId xmlns:p14="http://schemas.microsoft.com/office/powerpoint/2010/main" val="7783688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66</a:t>
            </a:fld>
            <a:endParaRPr lang="LID4096"/>
          </a:p>
        </p:txBody>
      </p:sp>
    </p:spTree>
    <p:extLst>
      <p:ext uri="{BB962C8B-B14F-4D97-AF65-F5344CB8AC3E}">
        <p14:creationId xmlns:p14="http://schemas.microsoft.com/office/powerpoint/2010/main" val="22678761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67</a:t>
            </a:fld>
            <a:endParaRPr lang="LID4096"/>
          </a:p>
        </p:txBody>
      </p:sp>
    </p:spTree>
    <p:extLst>
      <p:ext uri="{BB962C8B-B14F-4D97-AF65-F5344CB8AC3E}">
        <p14:creationId xmlns:p14="http://schemas.microsoft.com/office/powerpoint/2010/main" val="70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68</a:t>
            </a:fld>
            <a:endParaRPr lang="LID4096"/>
          </a:p>
        </p:txBody>
      </p:sp>
    </p:spTree>
    <p:extLst>
      <p:ext uri="{BB962C8B-B14F-4D97-AF65-F5344CB8AC3E}">
        <p14:creationId xmlns:p14="http://schemas.microsoft.com/office/powerpoint/2010/main" val="7670863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69</a:t>
            </a:fld>
            <a:endParaRPr lang="LID4096"/>
          </a:p>
        </p:txBody>
      </p:sp>
    </p:spTree>
    <p:extLst>
      <p:ext uri="{BB962C8B-B14F-4D97-AF65-F5344CB8AC3E}">
        <p14:creationId xmlns:p14="http://schemas.microsoft.com/office/powerpoint/2010/main" val="12899619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70</a:t>
            </a:fld>
            <a:endParaRPr lang="LID4096"/>
          </a:p>
        </p:txBody>
      </p:sp>
    </p:spTree>
    <p:extLst>
      <p:ext uri="{BB962C8B-B14F-4D97-AF65-F5344CB8AC3E}">
        <p14:creationId xmlns:p14="http://schemas.microsoft.com/office/powerpoint/2010/main" val="27104722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71</a:t>
            </a:fld>
            <a:endParaRPr lang="LID4096"/>
          </a:p>
        </p:txBody>
      </p:sp>
    </p:spTree>
    <p:extLst>
      <p:ext uri="{BB962C8B-B14F-4D97-AF65-F5344CB8AC3E}">
        <p14:creationId xmlns:p14="http://schemas.microsoft.com/office/powerpoint/2010/main" val="9682690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72</a:t>
            </a:fld>
            <a:endParaRPr lang="LID4096"/>
          </a:p>
        </p:txBody>
      </p:sp>
    </p:spTree>
    <p:extLst>
      <p:ext uri="{BB962C8B-B14F-4D97-AF65-F5344CB8AC3E}">
        <p14:creationId xmlns:p14="http://schemas.microsoft.com/office/powerpoint/2010/main" val="2738276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28</a:t>
            </a:fld>
            <a:endParaRPr lang="LID4096"/>
          </a:p>
        </p:txBody>
      </p:sp>
    </p:spTree>
    <p:extLst>
      <p:ext uri="{BB962C8B-B14F-4D97-AF65-F5344CB8AC3E}">
        <p14:creationId xmlns:p14="http://schemas.microsoft.com/office/powerpoint/2010/main" val="13618495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73</a:t>
            </a:fld>
            <a:endParaRPr lang="LID4096"/>
          </a:p>
        </p:txBody>
      </p:sp>
    </p:spTree>
    <p:extLst>
      <p:ext uri="{BB962C8B-B14F-4D97-AF65-F5344CB8AC3E}">
        <p14:creationId xmlns:p14="http://schemas.microsoft.com/office/powerpoint/2010/main" val="35111569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74</a:t>
            </a:fld>
            <a:endParaRPr lang="LID4096"/>
          </a:p>
        </p:txBody>
      </p:sp>
    </p:spTree>
    <p:extLst>
      <p:ext uri="{BB962C8B-B14F-4D97-AF65-F5344CB8AC3E}">
        <p14:creationId xmlns:p14="http://schemas.microsoft.com/office/powerpoint/2010/main" val="35172410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75</a:t>
            </a:fld>
            <a:endParaRPr lang="LID4096"/>
          </a:p>
        </p:txBody>
      </p:sp>
    </p:spTree>
    <p:extLst>
      <p:ext uri="{BB962C8B-B14F-4D97-AF65-F5344CB8AC3E}">
        <p14:creationId xmlns:p14="http://schemas.microsoft.com/office/powerpoint/2010/main" val="34126458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76</a:t>
            </a:fld>
            <a:endParaRPr lang="LID4096"/>
          </a:p>
        </p:txBody>
      </p:sp>
    </p:spTree>
    <p:extLst>
      <p:ext uri="{BB962C8B-B14F-4D97-AF65-F5344CB8AC3E}">
        <p14:creationId xmlns:p14="http://schemas.microsoft.com/office/powerpoint/2010/main" val="3927345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77</a:t>
            </a:fld>
            <a:endParaRPr lang="LID4096"/>
          </a:p>
        </p:txBody>
      </p:sp>
    </p:spTree>
    <p:extLst>
      <p:ext uri="{BB962C8B-B14F-4D97-AF65-F5344CB8AC3E}">
        <p14:creationId xmlns:p14="http://schemas.microsoft.com/office/powerpoint/2010/main" val="96270430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78</a:t>
            </a:fld>
            <a:endParaRPr lang="LID4096"/>
          </a:p>
        </p:txBody>
      </p:sp>
    </p:spTree>
    <p:extLst>
      <p:ext uri="{BB962C8B-B14F-4D97-AF65-F5344CB8AC3E}">
        <p14:creationId xmlns:p14="http://schemas.microsoft.com/office/powerpoint/2010/main" val="3490597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79</a:t>
            </a:fld>
            <a:endParaRPr lang="LID4096"/>
          </a:p>
        </p:txBody>
      </p:sp>
    </p:spTree>
    <p:extLst>
      <p:ext uri="{BB962C8B-B14F-4D97-AF65-F5344CB8AC3E}">
        <p14:creationId xmlns:p14="http://schemas.microsoft.com/office/powerpoint/2010/main" val="360243199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80</a:t>
            </a:fld>
            <a:endParaRPr lang="LID4096"/>
          </a:p>
        </p:txBody>
      </p:sp>
    </p:spTree>
    <p:extLst>
      <p:ext uri="{BB962C8B-B14F-4D97-AF65-F5344CB8AC3E}">
        <p14:creationId xmlns:p14="http://schemas.microsoft.com/office/powerpoint/2010/main" val="41119868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81</a:t>
            </a:fld>
            <a:endParaRPr lang="LID4096"/>
          </a:p>
        </p:txBody>
      </p:sp>
    </p:spTree>
    <p:extLst>
      <p:ext uri="{BB962C8B-B14F-4D97-AF65-F5344CB8AC3E}">
        <p14:creationId xmlns:p14="http://schemas.microsoft.com/office/powerpoint/2010/main" val="392336194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82</a:t>
            </a:fld>
            <a:endParaRPr lang="LID4096"/>
          </a:p>
        </p:txBody>
      </p:sp>
    </p:spTree>
    <p:extLst>
      <p:ext uri="{BB962C8B-B14F-4D97-AF65-F5344CB8AC3E}">
        <p14:creationId xmlns:p14="http://schemas.microsoft.com/office/powerpoint/2010/main" val="2403713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29</a:t>
            </a:fld>
            <a:endParaRPr lang="LID4096"/>
          </a:p>
        </p:txBody>
      </p:sp>
    </p:spTree>
    <p:extLst>
      <p:ext uri="{BB962C8B-B14F-4D97-AF65-F5344CB8AC3E}">
        <p14:creationId xmlns:p14="http://schemas.microsoft.com/office/powerpoint/2010/main" val="427442293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83</a:t>
            </a:fld>
            <a:endParaRPr lang="LID4096"/>
          </a:p>
        </p:txBody>
      </p:sp>
    </p:spTree>
    <p:extLst>
      <p:ext uri="{BB962C8B-B14F-4D97-AF65-F5344CB8AC3E}">
        <p14:creationId xmlns:p14="http://schemas.microsoft.com/office/powerpoint/2010/main" val="6886496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84</a:t>
            </a:fld>
            <a:endParaRPr lang="LID4096"/>
          </a:p>
        </p:txBody>
      </p:sp>
    </p:spTree>
    <p:extLst>
      <p:ext uri="{BB962C8B-B14F-4D97-AF65-F5344CB8AC3E}">
        <p14:creationId xmlns:p14="http://schemas.microsoft.com/office/powerpoint/2010/main" val="18169523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85</a:t>
            </a:fld>
            <a:endParaRPr lang="LID4096"/>
          </a:p>
        </p:txBody>
      </p:sp>
    </p:spTree>
    <p:extLst>
      <p:ext uri="{BB962C8B-B14F-4D97-AF65-F5344CB8AC3E}">
        <p14:creationId xmlns:p14="http://schemas.microsoft.com/office/powerpoint/2010/main" val="2921635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30</a:t>
            </a:fld>
            <a:endParaRPr lang="LID4096"/>
          </a:p>
        </p:txBody>
      </p:sp>
    </p:spTree>
    <p:extLst>
      <p:ext uri="{BB962C8B-B14F-4D97-AF65-F5344CB8AC3E}">
        <p14:creationId xmlns:p14="http://schemas.microsoft.com/office/powerpoint/2010/main" val="1436301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31</a:t>
            </a:fld>
            <a:endParaRPr lang="LID4096"/>
          </a:p>
        </p:txBody>
      </p:sp>
    </p:spTree>
    <p:extLst>
      <p:ext uri="{BB962C8B-B14F-4D97-AF65-F5344CB8AC3E}">
        <p14:creationId xmlns:p14="http://schemas.microsoft.com/office/powerpoint/2010/main" val="578910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32</a:t>
            </a:fld>
            <a:endParaRPr lang="LID4096"/>
          </a:p>
        </p:txBody>
      </p:sp>
    </p:spTree>
    <p:extLst>
      <p:ext uri="{BB962C8B-B14F-4D97-AF65-F5344CB8AC3E}">
        <p14:creationId xmlns:p14="http://schemas.microsoft.com/office/powerpoint/2010/main" val="518288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47616F-E2AF-5AFF-C83A-FE3735AD8C68}"/>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LID4096"/>
          </a:p>
        </p:txBody>
      </p:sp>
      <p:sp>
        <p:nvSpPr>
          <p:cNvPr id="3" name="Подзаголовок 2">
            <a:extLst>
              <a:ext uri="{FF2B5EF4-FFF2-40B4-BE49-F238E27FC236}">
                <a16:creationId xmlns:a16="http://schemas.microsoft.com/office/drawing/2014/main" id="{3FF40183-988B-BA61-B91E-493895FD9C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LID4096"/>
          </a:p>
        </p:txBody>
      </p:sp>
      <p:sp>
        <p:nvSpPr>
          <p:cNvPr id="4" name="Дата 3">
            <a:extLst>
              <a:ext uri="{FF2B5EF4-FFF2-40B4-BE49-F238E27FC236}">
                <a16:creationId xmlns:a16="http://schemas.microsoft.com/office/drawing/2014/main" id="{0F93C7B4-DBE6-06CE-CFC7-F4ED4D997D4E}"/>
              </a:ext>
            </a:extLst>
          </p:cNvPr>
          <p:cNvSpPr>
            <a:spLocks noGrp="1"/>
          </p:cNvSpPr>
          <p:nvPr>
            <p:ph type="dt" sz="half" idx="10"/>
          </p:nvPr>
        </p:nvSpPr>
        <p:spPr/>
        <p:txBody>
          <a:bodyPr/>
          <a:lstStyle/>
          <a:p>
            <a:fld id="{D94700BE-7692-4207-B54B-A48E0B87749C}" type="datetimeFigureOut">
              <a:rPr lang="LID4096" smtClean="0"/>
              <a:t>10/26/2025</a:t>
            </a:fld>
            <a:endParaRPr lang="LID4096"/>
          </a:p>
        </p:txBody>
      </p:sp>
      <p:sp>
        <p:nvSpPr>
          <p:cNvPr id="5" name="Нижний колонтитул 4">
            <a:extLst>
              <a:ext uri="{FF2B5EF4-FFF2-40B4-BE49-F238E27FC236}">
                <a16:creationId xmlns:a16="http://schemas.microsoft.com/office/drawing/2014/main" id="{AB5BB8FF-A395-C430-3789-0945A5312B41}"/>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19F6F5BE-4CB2-9257-FD2E-739215DBF0C3}"/>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1095462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432ABC-7F92-53F8-6B38-14EBA795ED3A}"/>
              </a:ext>
            </a:extLst>
          </p:cNvPr>
          <p:cNvSpPr>
            <a:spLocks noGrp="1"/>
          </p:cNvSpPr>
          <p:nvPr>
            <p:ph type="title"/>
          </p:nvPr>
        </p:nvSpPr>
        <p:spPr/>
        <p:txBody>
          <a:bodyPr/>
          <a:lstStyle/>
          <a:p>
            <a:r>
              <a:rPr lang="ru-RU"/>
              <a:t>Образец заголовка</a:t>
            </a:r>
            <a:endParaRPr lang="LID4096"/>
          </a:p>
        </p:txBody>
      </p:sp>
      <p:sp>
        <p:nvSpPr>
          <p:cNvPr id="3" name="Вертикальный текст 2">
            <a:extLst>
              <a:ext uri="{FF2B5EF4-FFF2-40B4-BE49-F238E27FC236}">
                <a16:creationId xmlns:a16="http://schemas.microsoft.com/office/drawing/2014/main" id="{DC74F8DD-3073-73DB-0FEC-83EE799CF0D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FD52118E-3EA2-A9A4-2BC2-E44B3237E1B2}"/>
              </a:ext>
            </a:extLst>
          </p:cNvPr>
          <p:cNvSpPr>
            <a:spLocks noGrp="1"/>
          </p:cNvSpPr>
          <p:nvPr>
            <p:ph type="dt" sz="half" idx="10"/>
          </p:nvPr>
        </p:nvSpPr>
        <p:spPr/>
        <p:txBody>
          <a:bodyPr/>
          <a:lstStyle/>
          <a:p>
            <a:fld id="{D94700BE-7692-4207-B54B-A48E0B87749C}" type="datetimeFigureOut">
              <a:rPr lang="LID4096" smtClean="0"/>
              <a:t>10/26/2025</a:t>
            </a:fld>
            <a:endParaRPr lang="LID4096"/>
          </a:p>
        </p:txBody>
      </p:sp>
      <p:sp>
        <p:nvSpPr>
          <p:cNvPr id="5" name="Нижний колонтитул 4">
            <a:extLst>
              <a:ext uri="{FF2B5EF4-FFF2-40B4-BE49-F238E27FC236}">
                <a16:creationId xmlns:a16="http://schemas.microsoft.com/office/drawing/2014/main" id="{DF9690F8-6FA6-1F50-D67E-E66228911A2A}"/>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5D72A8B7-B8F9-CA99-A4E2-0D1A64111FD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2692678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704C6878-D0A6-5DB7-DDA4-5524F63A10D4}"/>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LID4096"/>
          </a:p>
        </p:txBody>
      </p:sp>
      <p:sp>
        <p:nvSpPr>
          <p:cNvPr id="3" name="Вертикальный текст 2">
            <a:extLst>
              <a:ext uri="{FF2B5EF4-FFF2-40B4-BE49-F238E27FC236}">
                <a16:creationId xmlns:a16="http://schemas.microsoft.com/office/drawing/2014/main" id="{74290E6A-E317-C5F4-3234-CA514674E1C7}"/>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6927F236-BB3C-2C98-8A01-D57936776076}"/>
              </a:ext>
            </a:extLst>
          </p:cNvPr>
          <p:cNvSpPr>
            <a:spLocks noGrp="1"/>
          </p:cNvSpPr>
          <p:nvPr>
            <p:ph type="dt" sz="half" idx="10"/>
          </p:nvPr>
        </p:nvSpPr>
        <p:spPr/>
        <p:txBody>
          <a:bodyPr/>
          <a:lstStyle/>
          <a:p>
            <a:fld id="{D94700BE-7692-4207-B54B-A48E0B87749C}" type="datetimeFigureOut">
              <a:rPr lang="LID4096" smtClean="0"/>
              <a:t>10/26/2025</a:t>
            </a:fld>
            <a:endParaRPr lang="LID4096"/>
          </a:p>
        </p:txBody>
      </p:sp>
      <p:sp>
        <p:nvSpPr>
          <p:cNvPr id="5" name="Нижний колонтитул 4">
            <a:extLst>
              <a:ext uri="{FF2B5EF4-FFF2-40B4-BE49-F238E27FC236}">
                <a16:creationId xmlns:a16="http://schemas.microsoft.com/office/drawing/2014/main" id="{6FB6E046-C620-4F58-405E-9C0103599089}"/>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5D06496C-B074-7D9D-1BB6-63F00672ACE4}"/>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0181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F2D562-7427-3307-029D-4B44232FB0CA}"/>
              </a:ext>
            </a:extLst>
          </p:cNvPr>
          <p:cNvSpPr>
            <a:spLocks noGrp="1"/>
          </p:cNvSpPr>
          <p:nvPr>
            <p:ph type="title"/>
          </p:nvPr>
        </p:nvSpPr>
        <p:spPr/>
        <p:txBody>
          <a:bodyPr/>
          <a:lstStyle/>
          <a:p>
            <a:r>
              <a:rPr lang="ru-RU"/>
              <a:t>Образец заголовка</a:t>
            </a:r>
            <a:endParaRPr lang="LID4096"/>
          </a:p>
        </p:txBody>
      </p:sp>
      <p:sp>
        <p:nvSpPr>
          <p:cNvPr id="3" name="Объект 2">
            <a:extLst>
              <a:ext uri="{FF2B5EF4-FFF2-40B4-BE49-F238E27FC236}">
                <a16:creationId xmlns:a16="http://schemas.microsoft.com/office/drawing/2014/main" id="{4B8B9DD3-38AD-093A-348B-69D8AF9585B0}"/>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7F409026-C297-8D81-0690-BCF909A212D2}"/>
              </a:ext>
            </a:extLst>
          </p:cNvPr>
          <p:cNvSpPr>
            <a:spLocks noGrp="1"/>
          </p:cNvSpPr>
          <p:nvPr>
            <p:ph type="dt" sz="half" idx="10"/>
          </p:nvPr>
        </p:nvSpPr>
        <p:spPr/>
        <p:txBody>
          <a:bodyPr/>
          <a:lstStyle/>
          <a:p>
            <a:fld id="{D94700BE-7692-4207-B54B-A48E0B87749C}" type="datetimeFigureOut">
              <a:rPr lang="LID4096" smtClean="0"/>
              <a:t>10/26/2025</a:t>
            </a:fld>
            <a:endParaRPr lang="LID4096"/>
          </a:p>
        </p:txBody>
      </p:sp>
      <p:sp>
        <p:nvSpPr>
          <p:cNvPr id="5" name="Нижний колонтитул 4">
            <a:extLst>
              <a:ext uri="{FF2B5EF4-FFF2-40B4-BE49-F238E27FC236}">
                <a16:creationId xmlns:a16="http://schemas.microsoft.com/office/drawing/2014/main" id="{03B93BB5-71D6-265C-76BF-7BA55253D9BB}"/>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45B812ED-7C3E-2E99-174E-7CBA5506EBC4}"/>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928364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27F112-08AD-1D83-FA9D-D723E27CAE8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LID4096"/>
          </a:p>
        </p:txBody>
      </p:sp>
      <p:sp>
        <p:nvSpPr>
          <p:cNvPr id="3" name="Текст 2">
            <a:extLst>
              <a:ext uri="{FF2B5EF4-FFF2-40B4-BE49-F238E27FC236}">
                <a16:creationId xmlns:a16="http://schemas.microsoft.com/office/drawing/2014/main" id="{C9D4462B-7C02-3784-D700-720E99BA1E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E7B8AEC1-27F7-FAA3-29A1-66B8783B85CB}"/>
              </a:ext>
            </a:extLst>
          </p:cNvPr>
          <p:cNvSpPr>
            <a:spLocks noGrp="1"/>
          </p:cNvSpPr>
          <p:nvPr>
            <p:ph type="dt" sz="half" idx="10"/>
          </p:nvPr>
        </p:nvSpPr>
        <p:spPr/>
        <p:txBody>
          <a:bodyPr/>
          <a:lstStyle/>
          <a:p>
            <a:fld id="{D94700BE-7692-4207-B54B-A48E0B87749C}" type="datetimeFigureOut">
              <a:rPr lang="LID4096" smtClean="0"/>
              <a:t>10/26/2025</a:t>
            </a:fld>
            <a:endParaRPr lang="LID4096"/>
          </a:p>
        </p:txBody>
      </p:sp>
      <p:sp>
        <p:nvSpPr>
          <p:cNvPr id="5" name="Нижний колонтитул 4">
            <a:extLst>
              <a:ext uri="{FF2B5EF4-FFF2-40B4-BE49-F238E27FC236}">
                <a16:creationId xmlns:a16="http://schemas.microsoft.com/office/drawing/2014/main" id="{359F6EE4-5AF4-CE7C-B7F4-C587BFECE7E3}"/>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C9262F68-CBA3-0915-2295-961EC87EC1B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62701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EAAB05-2830-EFAE-DE4B-ACD17427AF4B}"/>
              </a:ext>
            </a:extLst>
          </p:cNvPr>
          <p:cNvSpPr>
            <a:spLocks noGrp="1"/>
          </p:cNvSpPr>
          <p:nvPr>
            <p:ph type="title"/>
          </p:nvPr>
        </p:nvSpPr>
        <p:spPr/>
        <p:txBody>
          <a:bodyPr/>
          <a:lstStyle/>
          <a:p>
            <a:r>
              <a:rPr lang="ru-RU"/>
              <a:t>Образец заголовка</a:t>
            </a:r>
            <a:endParaRPr lang="LID4096"/>
          </a:p>
        </p:txBody>
      </p:sp>
      <p:sp>
        <p:nvSpPr>
          <p:cNvPr id="3" name="Объект 2">
            <a:extLst>
              <a:ext uri="{FF2B5EF4-FFF2-40B4-BE49-F238E27FC236}">
                <a16:creationId xmlns:a16="http://schemas.microsoft.com/office/drawing/2014/main" id="{914D6307-654D-D982-4407-B8F3D79466B9}"/>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Объект 3">
            <a:extLst>
              <a:ext uri="{FF2B5EF4-FFF2-40B4-BE49-F238E27FC236}">
                <a16:creationId xmlns:a16="http://schemas.microsoft.com/office/drawing/2014/main" id="{7E186F62-1DB1-3C6F-EA13-795572FAE52A}"/>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5" name="Дата 4">
            <a:extLst>
              <a:ext uri="{FF2B5EF4-FFF2-40B4-BE49-F238E27FC236}">
                <a16:creationId xmlns:a16="http://schemas.microsoft.com/office/drawing/2014/main" id="{D7940FA2-011F-64EB-05FB-8559EF77520E}"/>
              </a:ext>
            </a:extLst>
          </p:cNvPr>
          <p:cNvSpPr>
            <a:spLocks noGrp="1"/>
          </p:cNvSpPr>
          <p:nvPr>
            <p:ph type="dt" sz="half" idx="10"/>
          </p:nvPr>
        </p:nvSpPr>
        <p:spPr/>
        <p:txBody>
          <a:bodyPr/>
          <a:lstStyle/>
          <a:p>
            <a:fld id="{D94700BE-7692-4207-B54B-A48E0B87749C}" type="datetimeFigureOut">
              <a:rPr lang="LID4096" smtClean="0"/>
              <a:t>10/26/2025</a:t>
            </a:fld>
            <a:endParaRPr lang="LID4096"/>
          </a:p>
        </p:txBody>
      </p:sp>
      <p:sp>
        <p:nvSpPr>
          <p:cNvPr id="6" name="Нижний колонтитул 5">
            <a:extLst>
              <a:ext uri="{FF2B5EF4-FFF2-40B4-BE49-F238E27FC236}">
                <a16:creationId xmlns:a16="http://schemas.microsoft.com/office/drawing/2014/main" id="{CD7AD932-F2FD-1AF1-F4D9-F5E82D0C6875}"/>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63145922-4144-9D1A-7394-C37497389C31}"/>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69375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4C79E9-E032-A699-2CFB-44AC928323F6}"/>
              </a:ext>
            </a:extLst>
          </p:cNvPr>
          <p:cNvSpPr>
            <a:spLocks noGrp="1"/>
          </p:cNvSpPr>
          <p:nvPr>
            <p:ph type="title"/>
          </p:nvPr>
        </p:nvSpPr>
        <p:spPr>
          <a:xfrm>
            <a:off x="839788" y="365125"/>
            <a:ext cx="10515600" cy="1325563"/>
          </a:xfrm>
        </p:spPr>
        <p:txBody>
          <a:bodyPr/>
          <a:lstStyle/>
          <a:p>
            <a:r>
              <a:rPr lang="ru-RU"/>
              <a:t>Образец заголовка</a:t>
            </a:r>
            <a:endParaRPr lang="LID4096"/>
          </a:p>
        </p:txBody>
      </p:sp>
      <p:sp>
        <p:nvSpPr>
          <p:cNvPr id="3" name="Текст 2">
            <a:extLst>
              <a:ext uri="{FF2B5EF4-FFF2-40B4-BE49-F238E27FC236}">
                <a16:creationId xmlns:a16="http://schemas.microsoft.com/office/drawing/2014/main" id="{4B2F1728-CD76-7149-9437-8308AF8E6C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5E31FA6F-EC02-4DE3-6650-B80F00E860A0}"/>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5" name="Текст 4">
            <a:extLst>
              <a:ext uri="{FF2B5EF4-FFF2-40B4-BE49-F238E27FC236}">
                <a16:creationId xmlns:a16="http://schemas.microsoft.com/office/drawing/2014/main" id="{B6F9C784-C313-EF39-B97C-F19B68E627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B9EC93D1-A12D-D057-6BE7-78586123AF0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7" name="Дата 6">
            <a:extLst>
              <a:ext uri="{FF2B5EF4-FFF2-40B4-BE49-F238E27FC236}">
                <a16:creationId xmlns:a16="http://schemas.microsoft.com/office/drawing/2014/main" id="{339B00CC-01F6-7087-C302-940F9C98E580}"/>
              </a:ext>
            </a:extLst>
          </p:cNvPr>
          <p:cNvSpPr>
            <a:spLocks noGrp="1"/>
          </p:cNvSpPr>
          <p:nvPr>
            <p:ph type="dt" sz="half" idx="10"/>
          </p:nvPr>
        </p:nvSpPr>
        <p:spPr/>
        <p:txBody>
          <a:bodyPr/>
          <a:lstStyle/>
          <a:p>
            <a:fld id="{D94700BE-7692-4207-B54B-A48E0B87749C}" type="datetimeFigureOut">
              <a:rPr lang="LID4096" smtClean="0"/>
              <a:t>10/26/2025</a:t>
            </a:fld>
            <a:endParaRPr lang="LID4096"/>
          </a:p>
        </p:txBody>
      </p:sp>
      <p:sp>
        <p:nvSpPr>
          <p:cNvPr id="8" name="Нижний колонтитул 7">
            <a:extLst>
              <a:ext uri="{FF2B5EF4-FFF2-40B4-BE49-F238E27FC236}">
                <a16:creationId xmlns:a16="http://schemas.microsoft.com/office/drawing/2014/main" id="{C6EBCC5B-A9F4-C18A-35F5-2949CEAAC7AC}"/>
              </a:ext>
            </a:extLst>
          </p:cNvPr>
          <p:cNvSpPr>
            <a:spLocks noGrp="1"/>
          </p:cNvSpPr>
          <p:nvPr>
            <p:ph type="ftr" sz="quarter" idx="11"/>
          </p:nvPr>
        </p:nvSpPr>
        <p:spPr/>
        <p:txBody>
          <a:bodyPr/>
          <a:lstStyle/>
          <a:p>
            <a:endParaRPr lang="LID4096"/>
          </a:p>
        </p:txBody>
      </p:sp>
      <p:sp>
        <p:nvSpPr>
          <p:cNvPr id="9" name="Номер слайда 8">
            <a:extLst>
              <a:ext uri="{FF2B5EF4-FFF2-40B4-BE49-F238E27FC236}">
                <a16:creationId xmlns:a16="http://schemas.microsoft.com/office/drawing/2014/main" id="{E3B8B959-499F-742D-E1FF-78941C4BCAB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1110290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1B2447-25C4-6DCF-DAD4-FEDF21FF174E}"/>
              </a:ext>
            </a:extLst>
          </p:cNvPr>
          <p:cNvSpPr>
            <a:spLocks noGrp="1"/>
          </p:cNvSpPr>
          <p:nvPr>
            <p:ph type="title"/>
          </p:nvPr>
        </p:nvSpPr>
        <p:spPr/>
        <p:txBody>
          <a:bodyPr/>
          <a:lstStyle/>
          <a:p>
            <a:r>
              <a:rPr lang="ru-RU"/>
              <a:t>Образец заголовка</a:t>
            </a:r>
            <a:endParaRPr lang="LID4096"/>
          </a:p>
        </p:txBody>
      </p:sp>
      <p:sp>
        <p:nvSpPr>
          <p:cNvPr id="3" name="Дата 2">
            <a:extLst>
              <a:ext uri="{FF2B5EF4-FFF2-40B4-BE49-F238E27FC236}">
                <a16:creationId xmlns:a16="http://schemas.microsoft.com/office/drawing/2014/main" id="{F846070A-CABC-8A01-79F7-51A84F4435BC}"/>
              </a:ext>
            </a:extLst>
          </p:cNvPr>
          <p:cNvSpPr>
            <a:spLocks noGrp="1"/>
          </p:cNvSpPr>
          <p:nvPr>
            <p:ph type="dt" sz="half" idx="10"/>
          </p:nvPr>
        </p:nvSpPr>
        <p:spPr/>
        <p:txBody>
          <a:bodyPr/>
          <a:lstStyle/>
          <a:p>
            <a:fld id="{D94700BE-7692-4207-B54B-A48E0B87749C}" type="datetimeFigureOut">
              <a:rPr lang="LID4096" smtClean="0"/>
              <a:t>10/26/2025</a:t>
            </a:fld>
            <a:endParaRPr lang="LID4096"/>
          </a:p>
        </p:txBody>
      </p:sp>
      <p:sp>
        <p:nvSpPr>
          <p:cNvPr id="4" name="Нижний колонтитул 3">
            <a:extLst>
              <a:ext uri="{FF2B5EF4-FFF2-40B4-BE49-F238E27FC236}">
                <a16:creationId xmlns:a16="http://schemas.microsoft.com/office/drawing/2014/main" id="{36485DBC-EE1F-353D-3249-9E99780A5007}"/>
              </a:ext>
            </a:extLst>
          </p:cNvPr>
          <p:cNvSpPr>
            <a:spLocks noGrp="1"/>
          </p:cNvSpPr>
          <p:nvPr>
            <p:ph type="ftr" sz="quarter" idx="11"/>
          </p:nvPr>
        </p:nvSpPr>
        <p:spPr/>
        <p:txBody>
          <a:bodyPr/>
          <a:lstStyle/>
          <a:p>
            <a:endParaRPr lang="LID4096"/>
          </a:p>
        </p:txBody>
      </p:sp>
      <p:sp>
        <p:nvSpPr>
          <p:cNvPr id="5" name="Номер слайда 4">
            <a:extLst>
              <a:ext uri="{FF2B5EF4-FFF2-40B4-BE49-F238E27FC236}">
                <a16:creationId xmlns:a16="http://schemas.microsoft.com/office/drawing/2014/main" id="{1FD416B2-2B57-8CF9-D053-EF6A7AB1FEFA}"/>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236694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A9FDE4F-142C-5FCB-A615-EDAA13534AC7}"/>
              </a:ext>
            </a:extLst>
          </p:cNvPr>
          <p:cNvSpPr>
            <a:spLocks noGrp="1"/>
          </p:cNvSpPr>
          <p:nvPr>
            <p:ph type="dt" sz="half" idx="10"/>
          </p:nvPr>
        </p:nvSpPr>
        <p:spPr/>
        <p:txBody>
          <a:bodyPr/>
          <a:lstStyle/>
          <a:p>
            <a:fld id="{D94700BE-7692-4207-B54B-A48E0B87749C}" type="datetimeFigureOut">
              <a:rPr lang="LID4096" smtClean="0"/>
              <a:t>10/26/2025</a:t>
            </a:fld>
            <a:endParaRPr lang="LID4096"/>
          </a:p>
        </p:txBody>
      </p:sp>
      <p:sp>
        <p:nvSpPr>
          <p:cNvPr id="3" name="Нижний колонтитул 2">
            <a:extLst>
              <a:ext uri="{FF2B5EF4-FFF2-40B4-BE49-F238E27FC236}">
                <a16:creationId xmlns:a16="http://schemas.microsoft.com/office/drawing/2014/main" id="{0B6EB5D2-B75C-FB77-8F63-19FA53844E71}"/>
              </a:ext>
            </a:extLst>
          </p:cNvPr>
          <p:cNvSpPr>
            <a:spLocks noGrp="1"/>
          </p:cNvSpPr>
          <p:nvPr>
            <p:ph type="ftr" sz="quarter" idx="11"/>
          </p:nvPr>
        </p:nvSpPr>
        <p:spPr/>
        <p:txBody>
          <a:bodyPr/>
          <a:lstStyle/>
          <a:p>
            <a:endParaRPr lang="LID4096"/>
          </a:p>
        </p:txBody>
      </p:sp>
      <p:sp>
        <p:nvSpPr>
          <p:cNvPr id="4" name="Номер слайда 3">
            <a:extLst>
              <a:ext uri="{FF2B5EF4-FFF2-40B4-BE49-F238E27FC236}">
                <a16:creationId xmlns:a16="http://schemas.microsoft.com/office/drawing/2014/main" id="{DBB97733-0993-8A78-D35D-65EA8B9F81A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200051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D8FC8E-4425-CC0C-710F-98C6425E307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LID4096"/>
          </a:p>
        </p:txBody>
      </p:sp>
      <p:sp>
        <p:nvSpPr>
          <p:cNvPr id="3" name="Объект 2">
            <a:extLst>
              <a:ext uri="{FF2B5EF4-FFF2-40B4-BE49-F238E27FC236}">
                <a16:creationId xmlns:a16="http://schemas.microsoft.com/office/drawing/2014/main" id="{E473CCAC-EA76-40D6-17B2-7C2AFD4353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Текст 3">
            <a:extLst>
              <a:ext uri="{FF2B5EF4-FFF2-40B4-BE49-F238E27FC236}">
                <a16:creationId xmlns:a16="http://schemas.microsoft.com/office/drawing/2014/main" id="{23FDA7B0-EDAC-58A1-8AED-C4E8D631B6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7C5F31B-981C-419A-6E49-3095113FB273}"/>
              </a:ext>
            </a:extLst>
          </p:cNvPr>
          <p:cNvSpPr>
            <a:spLocks noGrp="1"/>
          </p:cNvSpPr>
          <p:nvPr>
            <p:ph type="dt" sz="half" idx="10"/>
          </p:nvPr>
        </p:nvSpPr>
        <p:spPr/>
        <p:txBody>
          <a:bodyPr/>
          <a:lstStyle/>
          <a:p>
            <a:fld id="{D94700BE-7692-4207-B54B-A48E0B87749C}" type="datetimeFigureOut">
              <a:rPr lang="LID4096" smtClean="0"/>
              <a:t>10/26/2025</a:t>
            </a:fld>
            <a:endParaRPr lang="LID4096"/>
          </a:p>
        </p:txBody>
      </p:sp>
      <p:sp>
        <p:nvSpPr>
          <p:cNvPr id="6" name="Нижний колонтитул 5">
            <a:extLst>
              <a:ext uri="{FF2B5EF4-FFF2-40B4-BE49-F238E27FC236}">
                <a16:creationId xmlns:a16="http://schemas.microsoft.com/office/drawing/2014/main" id="{098C04E2-0ACD-F790-199B-7863EDE0279D}"/>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870F2067-A078-C57A-9204-3A8B2F2607FC}"/>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392116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129DED-D98F-B6A2-AD7C-772F99A3449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LID4096"/>
          </a:p>
        </p:txBody>
      </p:sp>
      <p:sp>
        <p:nvSpPr>
          <p:cNvPr id="3" name="Рисунок 2">
            <a:extLst>
              <a:ext uri="{FF2B5EF4-FFF2-40B4-BE49-F238E27FC236}">
                <a16:creationId xmlns:a16="http://schemas.microsoft.com/office/drawing/2014/main" id="{300C5605-1482-0713-0D51-A3FAC78156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Текст 3">
            <a:extLst>
              <a:ext uri="{FF2B5EF4-FFF2-40B4-BE49-F238E27FC236}">
                <a16:creationId xmlns:a16="http://schemas.microsoft.com/office/drawing/2014/main" id="{56A60C0B-E2FB-D11A-ADBF-D996E01CFA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4DE09DD-B690-CF21-DFC4-F02331B63D5A}"/>
              </a:ext>
            </a:extLst>
          </p:cNvPr>
          <p:cNvSpPr>
            <a:spLocks noGrp="1"/>
          </p:cNvSpPr>
          <p:nvPr>
            <p:ph type="dt" sz="half" idx="10"/>
          </p:nvPr>
        </p:nvSpPr>
        <p:spPr/>
        <p:txBody>
          <a:bodyPr/>
          <a:lstStyle/>
          <a:p>
            <a:fld id="{D94700BE-7692-4207-B54B-A48E0B87749C}" type="datetimeFigureOut">
              <a:rPr lang="LID4096" smtClean="0"/>
              <a:t>10/26/2025</a:t>
            </a:fld>
            <a:endParaRPr lang="LID4096"/>
          </a:p>
        </p:txBody>
      </p:sp>
      <p:sp>
        <p:nvSpPr>
          <p:cNvPr id="6" name="Нижний колонтитул 5">
            <a:extLst>
              <a:ext uri="{FF2B5EF4-FFF2-40B4-BE49-F238E27FC236}">
                <a16:creationId xmlns:a16="http://schemas.microsoft.com/office/drawing/2014/main" id="{0D16318B-2EDE-3598-7847-C4B423955311}"/>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097F3B72-6E6E-8853-E9C1-9458DC7C6736}"/>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211409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8D0170-EF02-F5B2-75D2-863D125522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LID4096"/>
          </a:p>
        </p:txBody>
      </p:sp>
      <p:sp>
        <p:nvSpPr>
          <p:cNvPr id="3" name="Текст 2">
            <a:extLst>
              <a:ext uri="{FF2B5EF4-FFF2-40B4-BE49-F238E27FC236}">
                <a16:creationId xmlns:a16="http://schemas.microsoft.com/office/drawing/2014/main" id="{117FE9A8-6239-E8DA-5893-CC54DCF5A6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F5C7A97B-8B60-4C6E-4780-AF77C5AA11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4700BE-7692-4207-B54B-A48E0B87749C}" type="datetimeFigureOut">
              <a:rPr lang="LID4096" smtClean="0"/>
              <a:t>10/26/2025</a:t>
            </a:fld>
            <a:endParaRPr lang="LID4096"/>
          </a:p>
        </p:txBody>
      </p:sp>
      <p:sp>
        <p:nvSpPr>
          <p:cNvPr id="5" name="Нижний колонтитул 4">
            <a:extLst>
              <a:ext uri="{FF2B5EF4-FFF2-40B4-BE49-F238E27FC236}">
                <a16:creationId xmlns:a16="http://schemas.microsoft.com/office/drawing/2014/main" id="{F09804F4-87F9-55E6-92A8-EB0A9D1E61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Номер слайда 5">
            <a:extLst>
              <a:ext uri="{FF2B5EF4-FFF2-40B4-BE49-F238E27FC236}">
                <a16:creationId xmlns:a16="http://schemas.microsoft.com/office/drawing/2014/main" id="{9E4F28E9-786F-C124-9986-B7AAB37E4D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14CC9-68D5-47AD-8438-7B4A21BFF56F}" type="slidenum">
              <a:rPr lang="LID4096" smtClean="0"/>
              <a:t>‹#›</a:t>
            </a:fld>
            <a:endParaRPr lang="LID4096"/>
          </a:p>
        </p:txBody>
      </p:sp>
    </p:spTree>
    <p:extLst>
      <p:ext uri="{BB962C8B-B14F-4D97-AF65-F5344CB8AC3E}">
        <p14:creationId xmlns:p14="http://schemas.microsoft.com/office/powerpoint/2010/main" val="3500367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learn.microsoft.com/en-us/windows/win32/api/synchapi/nf-synchapi-initializecriticalsection" TargetMode="External"/><Relationship Id="rId7" Type="http://schemas.openxmlformats.org/officeDocument/2006/relationships/hyperlink" Target="https://learn.microsoft.com/en-us/windows/win32/api/synchapi/nf-synchapi-deletecriticalsection"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learn.microsoft.com/en-us/windows/win32/api/synchapi/nf-synchapi-leavecriticalsection" TargetMode="External"/><Relationship Id="rId5" Type="http://schemas.openxmlformats.org/officeDocument/2006/relationships/hyperlink" Target="https://learn.microsoft.com/en-us/windows/win32/api/synchapi/nf-synchapi-tryentercriticalsection" TargetMode="External"/><Relationship Id="rId4" Type="http://schemas.openxmlformats.org/officeDocument/2006/relationships/hyperlink" Target="https://learn.microsoft.com/en-us/windows/win32/api/synchapi/nf-synchapi-entercriticalsection"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hyperlink" Target="https://pubs.opengroup.org/onlinepubs/9799919799/functions/pthread_mutex_lock.html" TargetMode="External"/><Relationship Id="rId3" Type="http://schemas.openxmlformats.org/officeDocument/2006/relationships/hyperlink" Target="https://learn.microsoft.com/en-us/windows/win32/api/synchapi/nf-synchapi-createmutexa" TargetMode="External"/><Relationship Id="rId7" Type="http://schemas.openxmlformats.org/officeDocument/2006/relationships/hyperlink" Target="https://learn.microsoft.com/en-us/windows/win32/api/synchapi/nf-synchapi-waitformultipleobjects" TargetMode="External"/><Relationship Id="rId12" Type="http://schemas.openxmlformats.org/officeDocument/2006/relationships/hyperlink" Target="https://pubs.opengroup.org/onlinepubs/9799919799/functions/pthread_mutex_destroy.html"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s://learn.microsoft.com/en-us/windows/win32/api/synchapi/nf-synchapi-waitforsingleobject" TargetMode="External"/><Relationship Id="rId11" Type="http://schemas.openxmlformats.org/officeDocument/2006/relationships/hyperlink" Target="https://learn.microsoft.com/en-us/windows/win32/api/handleapi/nf-handleapi-closehandle" TargetMode="External"/><Relationship Id="rId5" Type="http://schemas.openxmlformats.org/officeDocument/2006/relationships/hyperlink" Target="https://pubs.opengroup.org/onlinepubs/9799919799/functions/pthread_mutex_init.html" TargetMode="External"/><Relationship Id="rId10" Type="http://schemas.openxmlformats.org/officeDocument/2006/relationships/hyperlink" Target="https://learn.microsoft.com/en-us/windows/win32/api/synchapi/nf-synchapi-releasemutex" TargetMode="External"/><Relationship Id="rId4" Type="http://schemas.openxmlformats.org/officeDocument/2006/relationships/hyperlink" Target="https://learn.microsoft.com/en-us/windows/win32/api/synchapi/nf-synchapi-openmutexw" TargetMode="External"/><Relationship Id="rId9" Type="http://schemas.openxmlformats.org/officeDocument/2006/relationships/hyperlink" Target="https://pubs.opengroup.org/onlinepubs/9799919799/functions/pthread_mutex_clocklock.html"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pubs.opengroup.org/onlinepubs/9799919799/basedefs/V1_chap04.html#tag_04_15_02"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hyperlink" Target="https://pubs.opengroup.org/onlinepubs/9799919799/basedefs/stdatomic.h.html" TargetMode="External"/><Relationship Id="rId5" Type="http://schemas.openxmlformats.org/officeDocument/2006/relationships/hyperlink" Target="https://learn.microsoft.com/en-us/windows/win32/sync/interlocked-variable-access" TargetMode="External"/><Relationship Id="rId4" Type="http://schemas.openxmlformats.org/officeDocument/2006/relationships/hyperlink" Target="https://learn.microsoft.com/en-us/windows/win32/api/synchapi/nf-synchapi-initializecriticalsectionandspincount" TargetMode="Externa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hyperlink" Target="https://learn.microsoft.com/en-us/windows/win32/api/synchapi/nf-synchapi-waitformultipleobjects" TargetMode="External"/><Relationship Id="rId13" Type="http://schemas.openxmlformats.org/officeDocument/2006/relationships/hyperlink" Target="https://learn.microsoft.com/en-us/windows/win32/api/handleapi/nf-handleapi-closehandle" TargetMode="External"/><Relationship Id="rId3" Type="http://schemas.openxmlformats.org/officeDocument/2006/relationships/hyperlink" Target="https://learn.microsoft.com/en-us/windows/desktop/api/WinBase/nf-winbase-createsemaphorea" TargetMode="External"/><Relationship Id="rId7" Type="http://schemas.openxmlformats.org/officeDocument/2006/relationships/hyperlink" Target="https://learn.microsoft.com/en-us/windows/win32/api/synchapi/nf-synchapi-waitforsingleobject" TargetMode="External"/><Relationship Id="rId12" Type="http://schemas.openxmlformats.org/officeDocument/2006/relationships/hyperlink" Target="https://pubs.opengroup.org/onlinepubs/9799919799/functions/sem_post.html" TargetMode="External"/><Relationship Id="rId2" Type="http://schemas.openxmlformats.org/officeDocument/2006/relationships/notesSlide" Target="../notesSlides/notesSlide42.xml"/><Relationship Id="rId16" Type="http://schemas.openxmlformats.org/officeDocument/2006/relationships/hyperlink" Target="https://pubs.opengroup.org/onlinepubs/9799919799/functions/sem_destroy.html" TargetMode="External"/><Relationship Id="rId1" Type="http://schemas.openxmlformats.org/officeDocument/2006/relationships/slideLayout" Target="../slideLayouts/slideLayout2.xml"/><Relationship Id="rId6" Type="http://schemas.openxmlformats.org/officeDocument/2006/relationships/hyperlink" Target="https://pubs.opengroup.org/onlinepubs/9799919799/functions/sem_init.html" TargetMode="External"/><Relationship Id="rId11" Type="http://schemas.openxmlformats.org/officeDocument/2006/relationships/hyperlink" Target="https://learn.microsoft.com/en-us/windows/win32/api/synchapi/nf-synchapi-releasesemaphore" TargetMode="External"/><Relationship Id="rId5" Type="http://schemas.openxmlformats.org/officeDocument/2006/relationships/hyperlink" Target="https://pubs.opengroup.org/onlinepubs/9799919799/functions/sem_open.html" TargetMode="External"/><Relationship Id="rId15" Type="http://schemas.openxmlformats.org/officeDocument/2006/relationships/hyperlink" Target="https://pubs.opengroup.org/onlinepubs/9799919799/functions/sem_unlink.html" TargetMode="External"/><Relationship Id="rId10" Type="http://schemas.openxmlformats.org/officeDocument/2006/relationships/hyperlink" Target="https://pubs.opengroup.org/onlinepubs/9799919799/functions/sem_getvalue.html" TargetMode="External"/><Relationship Id="rId4" Type="http://schemas.openxmlformats.org/officeDocument/2006/relationships/hyperlink" Target="https://learn.microsoft.com/en-us/windows/win32/api/synchapi/nf-synchapi-opensemaphorew" TargetMode="External"/><Relationship Id="rId9" Type="http://schemas.openxmlformats.org/officeDocument/2006/relationships/hyperlink" Target="https://pubs.opengroup.org/onlinepubs/9799919799/functions/sem_trywait.html" TargetMode="External"/><Relationship Id="rId14" Type="http://schemas.openxmlformats.org/officeDocument/2006/relationships/hyperlink" Target="https://pubs.opengroup.org/onlinepubs/9799919799/functions/sem_close.html" TargetMode="External"/></Relationships>
</file>

<file path=ppt/slides/_rels/slide6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hyperlink" Target="https://pubs.opengroup.org/onlinepubs/9799919799/functions/pthread_cond_broadcast.html" TargetMode="External"/><Relationship Id="rId3" Type="http://schemas.openxmlformats.org/officeDocument/2006/relationships/hyperlink" Target="https://learn.microsoft.com/en-us/windows/win32/api/synchapi/nf-synchapi-initializeconditionvariable" TargetMode="External"/><Relationship Id="rId7" Type="http://schemas.openxmlformats.org/officeDocument/2006/relationships/hyperlink" Target="https://learn.microsoft.com/en-us/windows/win32/api/synchapi/nf-synchapi-wakeallconditionvariable"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hyperlink" Target="https://pubs.opengroup.org/onlinepubs/9799919799/functions/pthread_cond_wait.html" TargetMode="External"/><Relationship Id="rId5" Type="http://schemas.openxmlformats.org/officeDocument/2006/relationships/hyperlink" Target="https://learn.microsoft.com/en-us/windows/win32/api/synchapi/nf-synchapi-sleepconditionvariablecs" TargetMode="External"/><Relationship Id="rId10" Type="http://schemas.openxmlformats.org/officeDocument/2006/relationships/hyperlink" Target="https://pubs.opengroup.org/onlinepubs/9799919799/functions/pthread_cond_destroy.html" TargetMode="External"/><Relationship Id="rId4" Type="http://schemas.openxmlformats.org/officeDocument/2006/relationships/hyperlink" Target="https://pubs.opengroup.org/onlinepubs/9799919799/functions/pthread_cond_init.html" TargetMode="External"/><Relationship Id="rId9" Type="http://schemas.openxmlformats.org/officeDocument/2006/relationships/hyperlink" Target="https://learn.microsoft.com/en-us/windows/win32/api/synchapi/nf-synchapi-wakeconditionvariabl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hyperlink" Target="https://pubs.opengroup.org/onlinepubs/9799919799/functions/pthread_rwlock_rdlock.html" TargetMode="External"/><Relationship Id="rId13" Type="http://schemas.openxmlformats.org/officeDocument/2006/relationships/hyperlink" Target="https://learn.microsoft.com/en-us/windows/win32/api/synchapi/nf-synchapi-releasesrwlockexclusive" TargetMode="External"/><Relationship Id="rId3" Type="http://schemas.openxmlformats.org/officeDocument/2006/relationships/hyperlink" Target="https://learn.microsoft.com/en-us/windows/win32/api/synchapi/nf-synchapi-initializesrwlock" TargetMode="External"/><Relationship Id="rId7" Type="http://schemas.openxmlformats.org/officeDocument/2006/relationships/hyperlink" Target="https://learn.microsoft.com/en-us/windows/win32/api/synchapi/nf-synchapi-releasesrwlockshared" TargetMode="External"/><Relationship Id="rId12" Type="http://schemas.openxmlformats.org/officeDocument/2006/relationships/hyperlink" Target="https://learn.microsoft.com/en-us/windows/win32/api/synchapi/nf-synchapi-tryacquiresrwlockexclusive" TargetMode="External"/><Relationship Id="rId2" Type="http://schemas.openxmlformats.org/officeDocument/2006/relationships/notesSlide" Target="../notesSlides/notesSlide49.xml"/><Relationship Id="rId16" Type="http://schemas.openxmlformats.org/officeDocument/2006/relationships/hyperlink" Target="https://pubs.opengroup.org/onlinepubs/9799919799/functions/pthread_rwlock_destroy.html" TargetMode="External"/><Relationship Id="rId1" Type="http://schemas.openxmlformats.org/officeDocument/2006/relationships/slideLayout" Target="../slideLayouts/slideLayout2.xml"/><Relationship Id="rId6" Type="http://schemas.openxmlformats.org/officeDocument/2006/relationships/hyperlink" Target="https://learn.microsoft.com/en-us/windows/win32/api/synchapi/nf-synchapi-tryacquiresrwlockshared" TargetMode="External"/><Relationship Id="rId11" Type="http://schemas.openxmlformats.org/officeDocument/2006/relationships/hyperlink" Target="https://learn.microsoft.com/en-us/windows/win32/api/synchapi/nf-synchapi-acquiresrwlockexclusive" TargetMode="External"/><Relationship Id="rId5" Type="http://schemas.openxmlformats.org/officeDocument/2006/relationships/hyperlink" Target="https://learn.microsoft.com/en-us/windows/win32/api/synchapi/nf-synchapi-acquiresrwlockshared" TargetMode="External"/><Relationship Id="rId15" Type="http://schemas.openxmlformats.org/officeDocument/2006/relationships/hyperlink" Target="https://pubs.opengroup.org/onlinepubs/9799919799/functions/pthread_rwlock_trywrlock.html" TargetMode="External"/><Relationship Id="rId10" Type="http://schemas.openxmlformats.org/officeDocument/2006/relationships/hyperlink" Target="https://pubs.opengroup.org/onlinepubs/9799919799/functions/pthread_rwlock_unlock.html" TargetMode="External"/><Relationship Id="rId4" Type="http://schemas.openxmlformats.org/officeDocument/2006/relationships/hyperlink" Target="https://pubs.opengroup.org/onlinepubs/9799919799/functions/pthread_rwlock_init.html" TargetMode="External"/><Relationship Id="rId9" Type="http://schemas.openxmlformats.org/officeDocument/2006/relationships/hyperlink" Target="https://pubs.opengroup.org/onlinepubs/9799919799/functions/pthread_rwlock_tryrdlock.html" TargetMode="External"/><Relationship Id="rId14" Type="http://schemas.openxmlformats.org/officeDocument/2006/relationships/hyperlink" Target="https://pubs.opengroup.org/onlinepubs/9799919799/functions/pthread_rwlock_wrlock.html" TargetMode="Externa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hyperlink" Target="https://pubs.opengroup.org/onlinepubs/9799919799/functions/pthread_barrier_destroy.html" TargetMode="External"/><Relationship Id="rId3" Type="http://schemas.openxmlformats.org/officeDocument/2006/relationships/hyperlink" Target="https://learn.microsoft.com/en-us/windows/desktop/api/SynchAPI/nf-synchapi-initializesynchronizationbarrier" TargetMode="External"/><Relationship Id="rId7" Type="http://schemas.openxmlformats.org/officeDocument/2006/relationships/hyperlink" Target="https://learn.microsoft.com/en-us/windows/desktop/api/SynchAPI/nf-synchapi-deletesynchronizationbarrier"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hyperlink" Target="https://pubs.opengroup.org/onlinepubs/9799919799/functions/pthread_barrier_wait.html" TargetMode="External"/><Relationship Id="rId5" Type="http://schemas.openxmlformats.org/officeDocument/2006/relationships/hyperlink" Target="https://learn.microsoft.com/en-us/windows/desktop/api/synchapi/nf-synchapi-entersynchronizationbarrier" TargetMode="External"/><Relationship Id="rId4" Type="http://schemas.openxmlformats.org/officeDocument/2006/relationships/hyperlink" Target="https://pubs.opengroup.org/onlinepubs/9799919799/functions/pthread_barrier_init.html" TargetMode="Externa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s://learn.microsoft.com/en-us/windows/win32/api/synchapi/nf-synchapi-createeventa" TargetMode="External"/><Relationship Id="rId7" Type="http://schemas.openxmlformats.org/officeDocument/2006/relationships/hyperlink" Target="https://learn.microsoft.com/en-us/windows/desktop/api/synchapi/nf-synchapi-resetevent"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hyperlink" Target="https://learn.microsoft.com/en-us/windows/desktop/api/synchapi/nf-synchapi-setevent" TargetMode="External"/><Relationship Id="rId5" Type="http://schemas.openxmlformats.org/officeDocument/2006/relationships/hyperlink" Target="https://learn.microsoft.com/en-us/windows/desktop/api/synchapi/nf-synchapi-openeventa" TargetMode="External"/><Relationship Id="rId4" Type="http://schemas.openxmlformats.org/officeDocument/2006/relationships/hyperlink" Target="https://learn.microsoft.com/en-us/windows/win32/api/synchapi/nf-synchapi-waitforsingleobject" TargetMode="External"/></Relationships>
</file>

<file path=ppt/slides/_rels/slide8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975775-7036-98AF-A483-822007F3728D}"/>
              </a:ext>
            </a:extLst>
          </p:cNvPr>
          <p:cNvSpPr>
            <a:spLocks noGrp="1"/>
          </p:cNvSpPr>
          <p:nvPr>
            <p:ph type="ctrTitle"/>
          </p:nvPr>
        </p:nvSpPr>
        <p:spPr>
          <a:xfrm>
            <a:off x="316523" y="1186961"/>
            <a:ext cx="11558954" cy="960194"/>
          </a:xfrm>
          <a:ln>
            <a:noFill/>
          </a:ln>
          <a:effectLst/>
        </p:spPr>
        <p:txBody>
          <a:bodyPr/>
          <a:lstStyle/>
          <a:p>
            <a:r>
              <a:rPr lang="ru-RU" dirty="0">
                <a:latin typeface="Cambria" panose="02040503050406030204" pitchFamily="18" charset="0"/>
                <a:ea typeface="Cambria" panose="02040503050406030204" pitchFamily="18" charset="0"/>
              </a:rPr>
              <a:t>Операционные системы</a:t>
            </a:r>
            <a:endParaRPr lang="LID4096" dirty="0">
              <a:latin typeface="Cambria" panose="02040503050406030204" pitchFamily="18" charset="0"/>
              <a:ea typeface="Cambria" panose="02040503050406030204" pitchFamily="18" charset="0"/>
            </a:endParaRPr>
          </a:p>
        </p:txBody>
      </p:sp>
      <p:sp>
        <p:nvSpPr>
          <p:cNvPr id="3" name="Подзаголовок 2">
            <a:extLst>
              <a:ext uri="{FF2B5EF4-FFF2-40B4-BE49-F238E27FC236}">
                <a16:creationId xmlns:a16="http://schemas.microsoft.com/office/drawing/2014/main" id="{0649BFEE-497D-21FD-61AE-CA3D267537F4}"/>
              </a:ext>
            </a:extLst>
          </p:cNvPr>
          <p:cNvSpPr>
            <a:spLocks noGrp="1"/>
          </p:cNvSpPr>
          <p:nvPr>
            <p:ph type="subTitle" idx="1"/>
          </p:nvPr>
        </p:nvSpPr>
        <p:spPr>
          <a:xfrm>
            <a:off x="1510810" y="3697763"/>
            <a:ext cx="9170377" cy="461839"/>
          </a:xfrm>
          <a:effectLst>
            <a:outerShdw blurRad="50800" dist="38100" dir="2700000" algn="tl" rotWithShape="0">
              <a:prstClr val="black">
                <a:alpha val="40000"/>
              </a:prstClr>
            </a:outerShdw>
          </a:effectLst>
        </p:spPr>
        <p:txBody>
          <a:bodyPr>
            <a:normAutofit lnSpcReduction="10000"/>
          </a:bodyPr>
          <a:lstStyle/>
          <a:p>
            <a:r>
              <a:rPr lang="ru-RU" sz="2800" b="1" dirty="0">
                <a:latin typeface="Verdana" panose="020B0604030504040204" pitchFamily="34" charset="0"/>
                <a:ea typeface="Verdana" panose="020B0604030504040204" pitchFamily="34" charset="0"/>
              </a:rPr>
              <a:t>Синхронизация</a:t>
            </a:r>
          </a:p>
        </p:txBody>
      </p:sp>
      <p:sp>
        <p:nvSpPr>
          <p:cNvPr id="4" name="TextBox 3">
            <a:extLst>
              <a:ext uri="{FF2B5EF4-FFF2-40B4-BE49-F238E27FC236}">
                <a16:creationId xmlns:a16="http://schemas.microsoft.com/office/drawing/2014/main" id="{6BD3AED9-28E1-DDF9-E07D-185D5DD54F4C}"/>
              </a:ext>
            </a:extLst>
          </p:cNvPr>
          <p:cNvSpPr txBox="1"/>
          <p:nvPr/>
        </p:nvSpPr>
        <p:spPr>
          <a:xfrm>
            <a:off x="3200400" y="650631"/>
            <a:ext cx="5627077" cy="369332"/>
          </a:xfrm>
          <a:prstGeom prst="rect">
            <a:avLst/>
          </a:prstGeom>
          <a:noFill/>
        </p:spPr>
        <p:txBody>
          <a:bodyPr wrap="square" rtlCol="0">
            <a:spAutoFit/>
          </a:bodyPr>
          <a:lstStyle/>
          <a:p>
            <a:endParaRPr lang="LID4096" dirty="0"/>
          </a:p>
        </p:txBody>
      </p:sp>
      <p:sp>
        <p:nvSpPr>
          <p:cNvPr id="6" name="TextBox 5">
            <a:extLst>
              <a:ext uri="{FF2B5EF4-FFF2-40B4-BE49-F238E27FC236}">
                <a16:creationId xmlns:a16="http://schemas.microsoft.com/office/drawing/2014/main" id="{A277C454-9338-E7F4-034B-E11CD51ED0FB}"/>
              </a:ext>
            </a:extLst>
          </p:cNvPr>
          <p:cNvSpPr txBox="1"/>
          <p:nvPr/>
        </p:nvSpPr>
        <p:spPr>
          <a:xfrm>
            <a:off x="5191861" y="3051019"/>
            <a:ext cx="1808277" cy="523220"/>
          </a:xfrm>
          <a:prstGeom prst="rect">
            <a:avLst/>
          </a:prstGeom>
          <a:noFill/>
        </p:spPr>
        <p:txBody>
          <a:bodyPr wrap="square">
            <a:spAutoFit/>
          </a:bodyPr>
          <a:lstStyle/>
          <a:p>
            <a:r>
              <a:rPr lang="ru-RU" sz="2800" dirty="0">
                <a:latin typeface="Cambria" panose="02040503050406030204" pitchFamily="18" charset="0"/>
                <a:ea typeface="Cambria" panose="02040503050406030204" pitchFamily="18" charset="0"/>
              </a:rPr>
              <a:t>Лекция 8</a:t>
            </a:r>
          </a:p>
        </p:txBody>
      </p:sp>
      <p:cxnSp>
        <p:nvCxnSpPr>
          <p:cNvPr id="8" name="Прямая соединительная линия 7">
            <a:extLst>
              <a:ext uri="{FF2B5EF4-FFF2-40B4-BE49-F238E27FC236}">
                <a16:creationId xmlns:a16="http://schemas.microsoft.com/office/drawing/2014/main" id="{519E2ADD-505C-77F2-DF62-A29BD8ED577A}"/>
              </a:ext>
            </a:extLst>
          </p:cNvPr>
          <p:cNvCxnSpPr/>
          <p:nvPr/>
        </p:nvCxnSpPr>
        <p:spPr>
          <a:xfrm>
            <a:off x="4339704" y="3574239"/>
            <a:ext cx="350954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1986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783436607"/>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Задача синхронизации</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4" name="Picture 3">
            <a:extLst>
              <a:ext uri="{FF2B5EF4-FFF2-40B4-BE49-F238E27FC236}">
                <a16:creationId xmlns:a16="http://schemas.microsoft.com/office/drawing/2014/main" id="{DBF1D074-9A42-5228-3E9F-EF6255B5AF54}"/>
              </a:ext>
            </a:extLst>
          </p:cNvPr>
          <p:cNvPicPr>
            <a:picLocks noChangeAspect="1"/>
          </p:cNvPicPr>
          <p:nvPr/>
        </p:nvPicPr>
        <p:blipFill>
          <a:blip r:embed="rId2"/>
          <a:stretch>
            <a:fillRect/>
          </a:stretch>
        </p:blipFill>
        <p:spPr>
          <a:xfrm>
            <a:off x="2264664" y="1499478"/>
            <a:ext cx="7662672" cy="5131408"/>
          </a:xfrm>
          <a:prstGeom prst="rect">
            <a:avLst/>
          </a:prstGeom>
        </p:spPr>
      </p:pic>
    </p:spTree>
    <p:extLst>
      <p:ext uri="{BB962C8B-B14F-4D97-AF65-F5344CB8AC3E}">
        <p14:creationId xmlns:p14="http://schemas.microsoft.com/office/powerpoint/2010/main" val="3999544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fontScale="92500" lnSpcReduction="20000"/>
          </a:bodyPr>
          <a:lstStyle/>
          <a:p>
            <a:pPr marL="0" indent="0">
              <a:buNone/>
            </a:pPr>
            <a:r>
              <a:rPr lang="ru-RU" dirty="0">
                <a:latin typeface="Cambria" panose="02040503050406030204" pitchFamily="18" charset="0"/>
                <a:ea typeface="Cambria" panose="02040503050406030204" pitchFamily="18" charset="0"/>
              </a:rPr>
              <a:t>Предположим, что в некоторый момент поток А обновляет поле Заказ записи о клиенте N:</a:t>
            </a:r>
          </a:p>
          <a:p>
            <a:pPr marL="0" indent="0">
              <a:buNone/>
            </a:pPr>
            <a:r>
              <a:rPr lang="ru-RU" dirty="0">
                <a:latin typeface="Cambria" panose="02040503050406030204" pitchFamily="18" charset="0"/>
                <a:ea typeface="Cambria" panose="02040503050406030204" pitchFamily="18" charset="0"/>
              </a:rPr>
              <a:t>1. Для этого он считывает эту запись в свой буфер (шаг A1)</a:t>
            </a:r>
          </a:p>
          <a:p>
            <a:pPr marL="0" indent="0">
              <a:buNone/>
            </a:pPr>
            <a:r>
              <a:rPr lang="ru-RU" dirty="0">
                <a:latin typeface="Cambria" panose="02040503050406030204" pitchFamily="18" charset="0"/>
                <a:ea typeface="Cambria" panose="02040503050406030204" pitchFamily="18" charset="0"/>
              </a:rPr>
              <a:t>2. Модифицирует значение поля Заказ (шаг А2), но записать запись в базу данных (шаг А3) не успевает, так как его выполнение прерывается, например, вследствие завершения кванта времени</a:t>
            </a:r>
          </a:p>
          <a:p>
            <a:pPr marL="0" indent="0">
              <a:buNone/>
            </a:pPr>
            <a:r>
              <a:rPr lang="ru-RU" dirty="0">
                <a:latin typeface="Cambria" panose="02040503050406030204" pitchFamily="18" charset="0"/>
                <a:ea typeface="Cambria" panose="02040503050406030204" pitchFamily="18" charset="0"/>
              </a:rPr>
              <a:t>Предположим также, что потоку В также потребовалось внести, сведения об оплате относительно того же клиента N. Когда подходит очередь потока В, он:</a:t>
            </a:r>
          </a:p>
          <a:p>
            <a:pPr marL="0" indent="0">
              <a:buNone/>
            </a:pPr>
            <a:r>
              <a:rPr lang="ru-RU" dirty="0">
                <a:latin typeface="Cambria" panose="02040503050406030204" pitchFamily="18" charset="0"/>
                <a:ea typeface="Cambria" panose="02040503050406030204" pitchFamily="18" charset="0"/>
              </a:rPr>
              <a:t>3. Успевает считать запись в свой буфер (шаг B1) и выполнить обновление поля</a:t>
            </a:r>
          </a:p>
          <a:p>
            <a:pPr marL="0" indent="0">
              <a:buNone/>
            </a:pPr>
            <a:r>
              <a:rPr lang="ru-RU" dirty="0">
                <a:latin typeface="Cambria" panose="02040503050406030204" pitchFamily="18" charset="0"/>
                <a:ea typeface="Cambria" panose="02040503050406030204" pitchFamily="18" charset="0"/>
              </a:rPr>
              <a:t>4. Оплата (шаг В2), а затем прерывается</a:t>
            </a:r>
          </a:p>
          <a:p>
            <a:pPr marL="0" indent="0">
              <a:buNone/>
            </a:pPr>
            <a:r>
              <a:rPr lang="ru-RU" dirty="0">
                <a:latin typeface="Cambria" panose="02040503050406030204" pitchFamily="18" charset="0"/>
                <a:ea typeface="Cambria" panose="02040503050406030204" pitchFamily="18" charset="0"/>
              </a:rPr>
              <a:t>Заметим, что в буфере у потока В находится запись о клиенте N, в которой поле Заказ имеет прежнее, не измененное значение</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065761707"/>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Задача синхронизации</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636134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lnSpcReduction="10000"/>
          </a:bodyPr>
          <a:lstStyle/>
          <a:p>
            <a:pPr marL="0" indent="0">
              <a:buNone/>
            </a:pPr>
            <a:r>
              <a:rPr lang="ru-RU" dirty="0">
                <a:latin typeface="Cambria" panose="02040503050406030204" pitchFamily="18" charset="0"/>
                <a:ea typeface="Cambria" panose="02040503050406030204" pitchFamily="18" charset="0"/>
              </a:rPr>
              <a:t>Когда в очередной раз управление будет передано потоку А, то он:</a:t>
            </a:r>
          </a:p>
          <a:p>
            <a:pPr marL="0" indent="0">
              <a:buNone/>
            </a:pPr>
            <a:r>
              <a:rPr lang="ru-RU" dirty="0">
                <a:latin typeface="Cambria" panose="02040503050406030204" pitchFamily="18" charset="0"/>
                <a:ea typeface="Cambria" panose="02040503050406030204" pitchFamily="18" charset="0"/>
              </a:rPr>
              <a:t>5. Продолжая свою работу, сделает запись о клиенте N с модифицированным полем Заказ в базу данных (шаг А3)</a:t>
            </a:r>
          </a:p>
          <a:p>
            <a:pPr marL="0" indent="0">
              <a:buNone/>
            </a:pPr>
            <a:r>
              <a:rPr lang="ru-RU" dirty="0">
                <a:latin typeface="Cambria" panose="02040503050406030204" pitchFamily="18" charset="0"/>
                <a:ea typeface="Cambria" panose="02040503050406030204" pitchFamily="18" charset="0"/>
              </a:rPr>
              <a:t>После прерывания потока А и активизации потока В последний:</a:t>
            </a:r>
          </a:p>
          <a:p>
            <a:pPr marL="0" indent="0">
              <a:buNone/>
            </a:pPr>
            <a:r>
              <a:rPr lang="ru-RU" dirty="0">
                <a:latin typeface="Cambria" panose="02040503050406030204" pitchFamily="18" charset="0"/>
                <a:ea typeface="Cambria" panose="02040503050406030204" pitchFamily="18" charset="0"/>
              </a:rPr>
              <a:t>6. Запишет в базу данных поверх только что обновленной записи о клиенте N свой вариант записи, в которой обновлено значение поля Оплата</a:t>
            </a:r>
          </a:p>
          <a:p>
            <a:pPr marL="0" indent="0">
              <a:buNone/>
            </a:pPr>
            <a:r>
              <a:rPr lang="ru-RU" dirty="0">
                <a:latin typeface="Cambria" panose="02040503050406030204" pitchFamily="18" charset="0"/>
                <a:ea typeface="Cambria" panose="02040503050406030204" pitchFamily="18" charset="0"/>
              </a:rPr>
              <a:t>Таким образом, в базе данных будут зафиксированы сведения о том, что клиент N произвел оплату, но информация о его заказе окажется потерянной (</a:t>
            </a:r>
            <a:r>
              <a:rPr lang="ru-RU" b="1" dirty="0">
                <a:latin typeface="Cambria" panose="02040503050406030204" pitchFamily="18" charset="0"/>
                <a:ea typeface="Cambria" panose="02040503050406030204" pitchFamily="18" charset="0"/>
              </a:rPr>
              <a:t>ситуация</a:t>
            </a:r>
            <a:r>
              <a:rPr lang="ru-RU" dirty="0">
                <a:latin typeface="Cambria" panose="02040503050406030204" pitchFamily="18" charset="0"/>
                <a:ea typeface="Cambria" panose="02040503050406030204" pitchFamily="18" charset="0"/>
              </a:rPr>
              <a:t> </a:t>
            </a:r>
            <a:r>
              <a:rPr lang="ru-RU" b="1" i="1" dirty="0">
                <a:latin typeface="Cambria" panose="02040503050406030204" pitchFamily="18" charset="0"/>
                <a:ea typeface="Cambria" panose="02040503050406030204" pitchFamily="18" charset="0"/>
              </a:rPr>
              <a:t>а</a:t>
            </a:r>
            <a:r>
              <a:rPr lang="ru-RU" dirty="0">
                <a:latin typeface="Cambria" panose="02040503050406030204" pitchFamily="18" charset="0"/>
                <a:ea typeface="Cambria" panose="02040503050406030204" pitchFamily="18" charset="0"/>
              </a:rPr>
              <a:t>)</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885390583"/>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Задача синхронизации</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607434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fontScale="92500" lnSpcReduction="20000"/>
          </a:bodyPr>
          <a:lstStyle/>
          <a:p>
            <a:pPr marL="0" indent="0">
              <a:buNone/>
            </a:pPr>
            <a:r>
              <a:rPr lang="ru-RU" dirty="0">
                <a:latin typeface="Cambria" panose="02040503050406030204" pitchFamily="18" charset="0"/>
                <a:ea typeface="Cambria" panose="02040503050406030204" pitchFamily="18" charset="0"/>
              </a:rPr>
              <a:t>Сложность проблемы синхронизации кроется в нерегулярности возникающих ситуаций</a:t>
            </a:r>
          </a:p>
          <a:p>
            <a:pPr marL="0" indent="0">
              <a:buNone/>
            </a:pPr>
            <a:r>
              <a:rPr lang="ru-RU" dirty="0">
                <a:latin typeface="Cambria" panose="02040503050406030204" pitchFamily="18" charset="0"/>
                <a:ea typeface="Cambria" panose="02040503050406030204" pitchFamily="18" charset="0"/>
              </a:rPr>
              <a:t>Так, в предыдущем примере можно представить и другое развитие событий: могла быть потеряна информация не о заказе, а об оплате (</a:t>
            </a:r>
            <a:r>
              <a:rPr lang="ru-RU" b="1" dirty="0">
                <a:latin typeface="Cambria" panose="02040503050406030204" pitchFamily="18" charset="0"/>
                <a:ea typeface="Cambria" panose="02040503050406030204" pitchFamily="18" charset="0"/>
              </a:rPr>
              <a:t>ситуация</a:t>
            </a:r>
            <a:r>
              <a:rPr lang="ru-RU" dirty="0">
                <a:latin typeface="Cambria" panose="02040503050406030204" pitchFamily="18" charset="0"/>
                <a:ea typeface="Cambria" panose="02040503050406030204" pitchFamily="18" charset="0"/>
              </a:rPr>
              <a:t> </a:t>
            </a:r>
            <a:r>
              <a:rPr lang="ru-RU" b="1" i="1" dirty="0">
                <a:latin typeface="Cambria" panose="02040503050406030204" pitchFamily="18" charset="0"/>
                <a:ea typeface="Cambria" panose="02040503050406030204" pitchFamily="18" charset="0"/>
              </a:rPr>
              <a:t>б</a:t>
            </a:r>
            <a:r>
              <a:rPr lang="ru-RU" dirty="0">
                <a:latin typeface="Cambria" panose="02040503050406030204" pitchFamily="18" charset="0"/>
                <a:ea typeface="Cambria" panose="02040503050406030204" pitchFamily="18" charset="0"/>
              </a:rPr>
              <a:t>). Или, напротив, все исправления могли быть успешно внесены (</a:t>
            </a:r>
            <a:r>
              <a:rPr lang="ru-RU" b="1" dirty="0">
                <a:latin typeface="Cambria" panose="02040503050406030204" pitchFamily="18" charset="0"/>
                <a:ea typeface="Cambria" panose="02040503050406030204" pitchFamily="18" charset="0"/>
              </a:rPr>
              <a:t>ситуация </a:t>
            </a:r>
            <a:r>
              <a:rPr lang="ru-RU" b="1" i="1" dirty="0">
                <a:latin typeface="Cambria" panose="02040503050406030204" pitchFamily="18" charset="0"/>
                <a:ea typeface="Cambria" panose="02040503050406030204" pitchFamily="18" charset="0"/>
              </a:rPr>
              <a:t>в</a:t>
            </a:r>
            <a:r>
              <a:rPr lang="ru-RU" dirty="0">
                <a:latin typeface="Cambria" panose="02040503050406030204" pitchFamily="18" charset="0"/>
                <a:ea typeface="Cambria" panose="02040503050406030204" pitchFamily="18" charset="0"/>
              </a:rPr>
              <a:t>)</a:t>
            </a:r>
          </a:p>
          <a:p>
            <a:pPr marL="0" indent="0">
              <a:buNone/>
            </a:pPr>
            <a:r>
              <a:rPr lang="ru-RU" dirty="0">
                <a:latin typeface="Cambria" panose="02040503050406030204" pitchFamily="18" charset="0"/>
                <a:ea typeface="Cambria" panose="02040503050406030204" pitchFamily="18" charset="0"/>
              </a:rPr>
              <a:t>Все определяется взаимными скоростями потоков и моментами их прерывания. Поэтому отладка взаимодействующих потоков является сложной задачей</a:t>
            </a:r>
          </a:p>
          <a:p>
            <a:pPr marL="0" indent="0">
              <a:buNone/>
            </a:pPr>
            <a:r>
              <a:rPr lang="ru-RU" dirty="0">
                <a:latin typeface="Cambria" panose="02040503050406030204" pitchFamily="18" charset="0"/>
                <a:ea typeface="Cambria" panose="02040503050406030204" pitchFamily="18" charset="0"/>
              </a:rPr>
              <a:t>Результаты большинства прогонов могут быть вполне приемлемыми, но до поры до времени, пока не наступит тот самый редкий случай, когда произойдет нечто таинственное и необъяснимое. К сожалению, с ростом параллелизма из-за все большего количества ядер состязательные ситуации встречаются все чаще</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226799133"/>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Задача синхронизации</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7429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4140726039"/>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Задача синхронизации</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7" name="Picture 6">
            <a:extLst>
              <a:ext uri="{FF2B5EF4-FFF2-40B4-BE49-F238E27FC236}">
                <a16:creationId xmlns:a16="http://schemas.microsoft.com/office/drawing/2014/main" id="{AFA9016D-AC03-9689-A3BC-9EA7394D9EC6}"/>
              </a:ext>
            </a:extLst>
          </p:cNvPr>
          <p:cNvPicPr>
            <a:picLocks noChangeAspect="1"/>
          </p:cNvPicPr>
          <p:nvPr/>
        </p:nvPicPr>
        <p:blipFill>
          <a:blip r:embed="rId2"/>
          <a:stretch>
            <a:fillRect/>
          </a:stretch>
        </p:blipFill>
        <p:spPr>
          <a:xfrm>
            <a:off x="2007716" y="1500939"/>
            <a:ext cx="8176568" cy="5357061"/>
          </a:xfrm>
          <a:prstGeom prst="rect">
            <a:avLst/>
          </a:prstGeom>
        </p:spPr>
      </p:pic>
    </p:spTree>
    <p:extLst>
      <p:ext uri="{BB962C8B-B14F-4D97-AF65-F5344CB8AC3E}">
        <p14:creationId xmlns:p14="http://schemas.microsoft.com/office/powerpoint/2010/main" val="497619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Ситуации подобные той, когда два или более потоков обрабатывают разделяемые данные, а конечный результат зависит от соотношения скоростей потоков, называются </a:t>
            </a:r>
            <a:r>
              <a:rPr lang="ru-RU" b="1" dirty="0">
                <a:latin typeface="Cambria" panose="02040503050406030204" pitchFamily="18" charset="0"/>
                <a:ea typeface="Cambria" panose="02040503050406030204" pitchFamily="18" charset="0"/>
              </a:rPr>
              <a:t>гонками</a:t>
            </a:r>
          </a:p>
          <a:p>
            <a:pPr marL="0" indent="0">
              <a:buNone/>
            </a:pPr>
            <a:r>
              <a:rPr lang="ru-RU" b="1" dirty="0">
                <a:latin typeface="Cambria" panose="02040503050406030204" pitchFamily="18" charset="0"/>
                <a:ea typeface="Cambria" panose="02040503050406030204" pitchFamily="18" charset="0"/>
              </a:rPr>
              <a:t>Состояние гонки </a:t>
            </a:r>
            <a:r>
              <a:rPr lang="ru-RU" dirty="0">
                <a:latin typeface="Cambria" panose="02040503050406030204" pitchFamily="18" charset="0"/>
                <a:ea typeface="Cambria" panose="02040503050406030204" pitchFamily="18" charset="0"/>
              </a:rPr>
              <a:t>– ситуация, когда несколько потоков или процессов читают и записывают элемент общих данных и конечный результат зависит от относительного времени выполнения этих потоков</a:t>
            </a:r>
          </a:p>
          <a:p>
            <a:pPr marL="0" indent="0">
              <a:buNone/>
            </a:pPr>
            <a:r>
              <a:rPr lang="ru-RU" dirty="0">
                <a:latin typeface="Cambria" panose="02040503050406030204" pitchFamily="18" charset="0"/>
                <a:ea typeface="Cambria" panose="02040503050406030204" pitchFamily="18" charset="0"/>
              </a:rPr>
              <a:t>Ситуация, когда два или более потока считывают или записывают какие-нибудь общие данные, а окончательный результат зависит от того, какой поток и когда именно выполняется, называется </a:t>
            </a:r>
            <a:r>
              <a:rPr lang="ru-RU" b="1" dirty="0">
                <a:latin typeface="Cambria" panose="02040503050406030204" pitchFamily="18" charset="0"/>
                <a:ea typeface="Cambria" panose="02040503050406030204" pitchFamily="18" charset="0"/>
              </a:rPr>
              <a:t>состязательной ситуацией</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225022192"/>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Состояние гонки</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677316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fontScale="92500"/>
          </a:bodyPr>
          <a:lstStyle/>
          <a:p>
            <a:pPr marL="0" indent="0">
              <a:buNone/>
            </a:pPr>
            <a:r>
              <a:rPr lang="ru-RU" dirty="0">
                <a:latin typeface="Cambria" panose="02040503050406030204" pitchFamily="18" charset="0"/>
                <a:ea typeface="Cambria" panose="02040503050406030204" pitchFamily="18" charset="0"/>
              </a:rPr>
              <a:t>Хотя как мы видим в разных источниках подобные ситуации называются по разному, суть от этого не меняется</a:t>
            </a:r>
          </a:p>
          <a:p>
            <a:pPr marL="0" indent="0">
              <a:buNone/>
            </a:pPr>
            <a:r>
              <a:rPr lang="ru-RU" b="1" dirty="0">
                <a:latin typeface="Cambria" panose="02040503050406030204" pitchFamily="18" charset="0"/>
                <a:ea typeface="Cambria" panose="02040503050406030204" pitchFamily="18" charset="0"/>
              </a:rPr>
              <a:t>Как же избежать состязательной ситуации? </a:t>
            </a:r>
          </a:p>
          <a:p>
            <a:pPr marL="0" indent="0">
              <a:buNone/>
            </a:pPr>
            <a:r>
              <a:rPr lang="ru-RU" dirty="0">
                <a:latin typeface="Cambria" panose="02040503050406030204" pitchFamily="18" charset="0"/>
                <a:ea typeface="Cambria" panose="02040503050406030204" pitchFamily="18" charset="0"/>
              </a:rPr>
              <a:t>Ключом к предупреждению проблемы в этой и во многих других ситуациях использования общей памяти, общих файлов и вообще чего-нибудь общего может послужить определение способа, при котором в каждый конкретный момент времени доступ к общим данным для чтения и записи может получить только один поток</a:t>
            </a:r>
          </a:p>
          <a:p>
            <a:pPr marL="0" indent="0">
              <a:buNone/>
            </a:pPr>
            <a:r>
              <a:rPr lang="ru-RU" dirty="0">
                <a:latin typeface="Cambria" panose="02040503050406030204" pitchFamily="18" charset="0"/>
                <a:ea typeface="Cambria" panose="02040503050406030204" pitchFamily="18" charset="0"/>
              </a:rPr>
              <a:t>Иными словами, нам нужен способ </a:t>
            </a:r>
            <a:r>
              <a:rPr lang="ru-RU" b="1" dirty="0">
                <a:latin typeface="Cambria" panose="02040503050406030204" pitchFamily="18" charset="0"/>
                <a:ea typeface="Cambria" panose="02040503050406030204" pitchFamily="18" charset="0"/>
              </a:rPr>
              <a:t>взаимного</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исключения</a:t>
            </a:r>
            <a:r>
              <a:rPr lang="ru-RU" dirty="0">
                <a:latin typeface="Cambria" panose="02040503050406030204" pitchFamily="18" charset="0"/>
                <a:ea typeface="Cambria" panose="02040503050406030204" pitchFamily="18" charset="0"/>
              </a:rPr>
              <a:t>, то есть некий способ, обеспечивающий правило, при котором если общие данные или файл используются одним потоком, возможность их использования всеми другими потоками исключается</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251524298"/>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Состояние гонки</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296425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Та часть программы, в которой используется доступ к общей памяти, называется </a:t>
            </a:r>
            <a:r>
              <a:rPr lang="ru-RU" b="1" dirty="0">
                <a:latin typeface="Cambria" panose="02040503050406030204" pitchFamily="18" charset="0"/>
                <a:ea typeface="Cambria" panose="02040503050406030204" pitchFamily="18" charset="0"/>
              </a:rPr>
              <a:t>критической областью </a:t>
            </a:r>
            <a:r>
              <a:rPr lang="ru-RU" dirty="0">
                <a:latin typeface="Cambria" panose="02040503050406030204" pitchFamily="18" charset="0"/>
                <a:ea typeface="Cambria" panose="02040503050406030204" pitchFamily="18" charset="0"/>
              </a:rPr>
              <a:t>или </a:t>
            </a:r>
            <a:r>
              <a:rPr lang="ru-RU" b="1" dirty="0">
                <a:latin typeface="Cambria" panose="02040503050406030204" pitchFamily="18" charset="0"/>
                <a:ea typeface="Cambria" panose="02040503050406030204" pitchFamily="18" charset="0"/>
              </a:rPr>
              <a:t>критической</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секцией</a:t>
            </a:r>
          </a:p>
          <a:p>
            <a:pPr marL="0" indent="0">
              <a:buNone/>
            </a:pPr>
            <a:r>
              <a:rPr lang="ru-RU" b="1" dirty="0">
                <a:latin typeface="Cambria" panose="02040503050406030204" pitchFamily="18" charset="0"/>
                <a:ea typeface="Cambria" panose="02040503050406030204" pitchFamily="18" charset="0"/>
              </a:rPr>
              <a:t>Критическая секция</a:t>
            </a:r>
            <a:r>
              <a:rPr lang="ru-RU" dirty="0">
                <a:latin typeface="Cambria" panose="02040503050406030204" pitchFamily="18" charset="0"/>
                <a:ea typeface="Cambria" panose="02040503050406030204" pitchFamily="18" charset="0"/>
              </a:rPr>
              <a:t> – это часть программы, результат выполнения которой может непредсказуемо меняться, если переменные, относящиеся к этой части программы, изменяются другими потоками в то время, когда выполнение этой части еще не завершено</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523509323"/>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Критическая секция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44358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Критическая секция всегда определяется по отношению к определенным </a:t>
            </a:r>
            <a:r>
              <a:rPr lang="ru-RU" b="1" dirty="0">
                <a:latin typeface="Cambria" panose="02040503050406030204" pitchFamily="18" charset="0"/>
                <a:ea typeface="Cambria" panose="02040503050406030204" pitchFamily="18" charset="0"/>
              </a:rPr>
              <a:t>критическим данным</a:t>
            </a:r>
            <a:r>
              <a:rPr lang="ru-RU" dirty="0">
                <a:latin typeface="Cambria" panose="02040503050406030204" pitchFamily="18" charset="0"/>
                <a:ea typeface="Cambria" panose="02040503050406030204" pitchFamily="18" charset="0"/>
              </a:rPr>
              <a:t>, при несогласованном изменении которых могут возникнуть нежелательные эффекты</a:t>
            </a:r>
          </a:p>
          <a:p>
            <a:pPr marL="0" indent="0">
              <a:buNone/>
            </a:pPr>
            <a:r>
              <a:rPr lang="ru-RU" dirty="0">
                <a:latin typeface="Cambria" panose="02040503050406030204" pitchFamily="18" charset="0"/>
                <a:ea typeface="Cambria" panose="02040503050406030204" pitchFamily="18" charset="0"/>
              </a:rPr>
              <a:t>Во всех потоках, работающих с критическими данными, должна быть определена критическая секция</a:t>
            </a:r>
          </a:p>
          <a:p>
            <a:pPr marL="0" indent="0">
              <a:buNone/>
            </a:pPr>
            <a:r>
              <a:rPr lang="ru-RU" dirty="0">
                <a:latin typeface="Cambria" panose="02040503050406030204" pitchFamily="18" charset="0"/>
                <a:ea typeface="Cambria" panose="02040503050406030204" pitchFamily="18" charset="0"/>
              </a:rPr>
              <a:t>Заметим, что в разных потоках критическая секция состоит, в общем случае, из разных последовательностей команд</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614613327"/>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Критические данные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743545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Если бы удалось всё выстроить таким образом, чтобы никакие два потока не находились одновременно в своих критических областях, это позволило бы избежать гонки</a:t>
            </a:r>
          </a:p>
          <a:p>
            <a:pPr marL="0" indent="0">
              <a:buNone/>
            </a:pPr>
            <a:r>
              <a:rPr lang="ru-RU" dirty="0">
                <a:latin typeface="Cambria" panose="02040503050406030204" pitchFamily="18" charset="0"/>
                <a:ea typeface="Cambria" panose="02040503050406030204" pitchFamily="18" charset="0"/>
              </a:rPr>
              <a:t>Хотя выполнение этого требования позволяет избежать состязательных ситуаций, его недостаточно для того, чтобы параллельные потоки правильно выстраивали совместную работу и эффективно использовали общие данные</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770608514"/>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Критическая секция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4163752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a:bodyPr>
          <a:lstStyle/>
          <a:p>
            <a:pPr>
              <a:buFont typeface="Wingdings" panose="05000000000000000000" pitchFamily="2" charset="2"/>
              <a:buChar char="Ø"/>
            </a:pPr>
            <a:r>
              <a:rPr lang="ru-RU" dirty="0">
                <a:latin typeface="Cambria" panose="02040503050406030204" pitchFamily="18" charset="0"/>
                <a:ea typeface="Cambria" panose="02040503050406030204" pitchFamily="18" charset="0"/>
              </a:rPr>
              <a:t>Необходимость синхронизации и гонки, понятие «критическая секция»</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Задачи синхронизации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Средства синхронизации потоков одного процесса: на основе использования системы прерываний, блокирующие переменные и семафоры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Синхронизирующие объекты ОС для синхронизации потоков разных процессов</a:t>
            </a:r>
            <a:endParaRPr lang="LID4096"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План лекции</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104100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Для приемлемого решения необходимо соблюдение четырех условий:</a:t>
            </a:r>
          </a:p>
          <a:p>
            <a:pPr marL="0" indent="0">
              <a:buNone/>
            </a:pPr>
            <a:r>
              <a:rPr lang="ru-RU" dirty="0">
                <a:latin typeface="Cambria" panose="02040503050406030204" pitchFamily="18" charset="0"/>
                <a:ea typeface="Cambria" panose="02040503050406030204" pitchFamily="18" charset="0"/>
              </a:rPr>
              <a:t>1. Два потока не могут одновременно находиться в своих критических областях</a:t>
            </a:r>
          </a:p>
          <a:p>
            <a:pPr marL="0" indent="0">
              <a:buNone/>
            </a:pPr>
            <a:r>
              <a:rPr lang="ru-RU" dirty="0">
                <a:latin typeface="Cambria" panose="02040503050406030204" pitchFamily="18" charset="0"/>
                <a:ea typeface="Cambria" panose="02040503050406030204" pitchFamily="18" charset="0"/>
              </a:rPr>
              <a:t>2. Не должны выстраиваться никакие предположения по поводу скорости или количества центральных процессоров</a:t>
            </a:r>
          </a:p>
          <a:p>
            <a:pPr marL="0" indent="0">
              <a:buNone/>
            </a:pPr>
            <a:r>
              <a:rPr lang="ru-RU" dirty="0">
                <a:latin typeface="Cambria" panose="02040503050406030204" pitchFamily="18" charset="0"/>
                <a:ea typeface="Cambria" panose="02040503050406030204" pitchFamily="18" charset="0"/>
              </a:rPr>
              <a:t>3. Никакие потоки, выполняемые за пределами своих критических областей, не могут блокироваться любым другим потоком</a:t>
            </a:r>
          </a:p>
          <a:p>
            <a:pPr marL="0" indent="0">
              <a:buNone/>
            </a:pPr>
            <a:r>
              <a:rPr lang="ru-RU" dirty="0">
                <a:latin typeface="Cambria" panose="02040503050406030204" pitchFamily="18" charset="0"/>
                <a:ea typeface="Cambria" panose="02040503050406030204" pitchFamily="18" charset="0"/>
              </a:rPr>
              <a:t>4. Потоки не должны находиться в вечном ожидании входа в свои критические области</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644949958"/>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Критическая секция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996555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155212519"/>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Критическая секция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7" name="Picture 6">
            <a:extLst>
              <a:ext uri="{FF2B5EF4-FFF2-40B4-BE49-F238E27FC236}">
                <a16:creationId xmlns:a16="http://schemas.microsoft.com/office/drawing/2014/main" id="{63400590-9813-AF9B-064F-3EC8AE6F0886}"/>
              </a:ext>
            </a:extLst>
          </p:cNvPr>
          <p:cNvPicPr>
            <a:picLocks noChangeAspect="1"/>
          </p:cNvPicPr>
          <p:nvPr/>
        </p:nvPicPr>
        <p:blipFill>
          <a:blip r:embed="rId2"/>
          <a:stretch>
            <a:fillRect/>
          </a:stretch>
        </p:blipFill>
        <p:spPr>
          <a:xfrm>
            <a:off x="1118493" y="1600613"/>
            <a:ext cx="9955014" cy="4991797"/>
          </a:xfrm>
          <a:prstGeom prst="rect">
            <a:avLst/>
          </a:prstGeom>
        </p:spPr>
      </p:pic>
    </p:spTree>
    <p:extLst>
      <p:ext uri="{BB962C8B-B14F-4D97-AF65-F5344CB8AC3E}">
        <p14:creationId xmlns:p14="http://schemas.microsoft.com/office/powerpoint/2010/main" val="3269116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Перед тем как переходить к возможным вариантам механизмов синхронизации, рассмотрим основные задачи которые отражают те проблемы, которые нам возможно предстоит решить в мультизадачной среде</a:t>
            </a:r>
          </a:p>
          <a:p>
            <a:pPr marL="0" indent="0">
              <a:buNone/>
            </a:pPr>
            <a:r>
              <a:rPr lang="ru-RU" dirty="0">
                <a:latin typeface="Cambria" panose="02040503050406030204" pitchFamily="18" charset="0"/>
                <a:ea typeface="Cambria" panose="02040503050406030204" pitchFamily="18" charset="0"/>
              </a:rPr>
              <a:t>Типовыми задачами в области синхронизации являются:</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Задача взаимного исключения</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Задача «производитель-потребитель»</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Задача «читатели-писатели»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Задача «клиент-официант»</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Задача «обедающие философы»</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Синхронизация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570422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253581"/>
          </a:xfrm>
        </p:spPr>
        <p:txBody>
          <a:bodyPr wrap="square">
            <a:normAutofit fontScale="92500" lnSpcReduction="10000"/>
          </a:bodyPr>
          <a:lstStyle/>
          <a:p>
            <a:pPr marL="0" indent="0">
              <a:buNone/>
            </a:pPr>
            <a:r>
              <a:rPr lang="ru-RU" dirty="0">
                <a:latin typeface="Cambria" panose="02040503050406030204" pitchFamily="18" charset="0"/>
                <a:ea typeface="Cambria" panose="02040503050406030204" pitchFamily="18" charset="0"/>
              </a:rPr>
              <a:t>Первую задачу мы с вами по сути рассматривали всё это время!</a:t>
            </a:r>
          </a:p>
          <a:p>
            <a:pPr marL="0" indent="0">
              <a:buNone/>
            </a:pPr>
            <a:r>
              <a:rPr lang="ru-RU" dirty="0">
                <a:latin typeface="Cambria" panose="02040503050406030204" pitchFamily="18" charset="0"/>
                <a:ea typeface="Cambria" panose="02040503050406030204" pitchFamily="18" charset="0"/>
              </a:rPr>
              <a:t>Задача взаимного исключения состоит в следующем:</a:t>
            </a:r>
          </a:p>
          <a:p>
            <a:pPr marL="0" indent="0">
              <a:buNone/>
            </a:pPr>
            <a:r>
              <a:rPr lang="ru-RU" i="1" dirty="0">
                <a:latin typeface="Cambria" panose="02040503050406030204" pitchFamily="18" charset="0"/>
                <a:ea typeface="Cambria" panose="02040503050406030204" pitchFamily="18" charset="0"/>
              </a:rPr>
              <a:t>Задача взаимного исключения заключается в необходимости гарантировать, что в каждый момент времени только один поток может выполнять критическую секцию кода, работающую с общим (разделяемым) ресурсом</a:t>
            </a:r>
          </a:p>
          <a:p>
            <a:pPr marL="0" indent="0">
              <a:buNone/>
            </a:pPr>
            <a:r>
              <a:rPr lang="ru-RU" dirty="0">
                <a:latin typeface="Cambria" panose="02040503050406030204" pitchFamily="18" charset="0"/>
                <a:ea typeface="Cambria" panose="02040503050406030204" pitchFamily="18" charset="0"/>
              </a:rPr>
              <a:t>Когда несколько параллельных потоков пытаются одновременно:</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читать/записывать данные в общую переменную</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изменять структуру данных (список, дерево, хеш-таблицу)</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обращаться к аппаратному ресурсу (порт, устройство)</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модифицировать файл или запись в базе данных</a:t>
            </a:r>
          </a:p>
          <a:p>
            <a:pPr marL="0" indent="0">
              <a:buNone/>
            </a:pPr>
            <a:r>
              <a:rPr lang="ru-RU" dirty="0">
                <a:latin typeface="Cambria" panose="02040503050406030204" pitchFamily="18" charset="0"/>
                <a:ea typeface="Cambria" panose="02040503050406030204" pitchFamily="18" charset="0"/>
              </a:rPr>
              <a:t>возникает </a:t>
            </a:r>
            <a:r>
              <a:rPr lang="ru-RU" b="1" dirty="0">
                <a:latin typeface="Cambria" panose="02040503050406030204" pitchFamily="18" charset="0"/>
                <a:ea typeface="Cambria" panose="02040503050406030204" pitchFamily="18" charset="0"/>
              </a:rPr>
              <a:t>неопределённость результата </a:t>
            </a:r>
            <a:r>
              <a:rPr lang="ru-RU" dirty="0">
                <a:latin typeface="Cambria" panose="02040503050406030204" pitchFamily="18" charset="0"/>
                <a:ea typeface="Cambria" panose="02040503050406030204" pitchFamily="18" charset="0"/>
              </a:rPr>
              <a:t>из-за непредсказуемого порядка выполнения инструкций</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591182386"/>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Задача взаимоисключений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307061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253581"/>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Успешное решение данной проблемы должно обладать по крайней мере двумя следующими свойствами: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Оно должно обеспечивать </a:t>
            </a:r>
            <a:r>
              <a:rPr lang="ru-RU" b="1" dirty="0">
                <a:latin typeface="Cambria" panose="02040503050406030204" pitchFamily="18" charset="0"/>
                <a:ea typeface="Cambria" panose="02040503050406030204" pitchFamily="18" charset="0"/>
              </a:rPr>
              <a:t>взаимное исключение</a:t>
            </a:r>
            <a:r>
              <a:rPr lang="ru-RU" dirty="0">
                <a:latin typeface="Cambria" panose="02040503050406030204" pitchFamily="18" charset="0"/>
                <a:ea typeface="Cambria" panose="02040503050406030204" pitchFamily="18" charset="0"/>
              </a:rPr>
              <a:t>: в </a:t>
            </a:r>
            <a:r>
              <a:rPr lang="ru-RU" b="1" dirty="0">
                <a:latin typeface="Cambria" panose="02040503050406030204" pitchFamily="18" charset="0"/>
                <a:ea typeface="Cambria" panose="02040503050406030204" pitchFamily="18" charset="0"/>
              </a:rPr>
              <a:t>критическую секцию </a:t>
            </a:r>
            <a:r>
              <a:rPr lang="ru-RU" dirty="0">
                <a:latin typeface="Cambria" panose="02040503050406030204" pitchFamily="18" charset="0"/>
                <a:ea typeface="Cambria" panose="02040503050406030204" pitchFamily="18" charset="0"/>
              </a:rPr>
              <a:t>в каждый момент времени может находиться только один поток</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Оно должно быть свободно от </a:t>
            </a:r>
            <a:r>
              <a:rPr lang="ru-RU" b="1" dirty="0">
                <a:latin typeface="Cambria" panose="02040503050406030204" pitchFamily="18" charset="0"/>
                <a:ea typeface="Cambria" panose="02040503050406030204" pitchFamily="18" charset="0"/>
              </a:rPr>
              <a:t>тупиковых ситуаций (</a:t>
            </a:r>
            <a:r>
              <a:rPr lang="ru-RU" b="1" dirty="0" err="1">
                <a:latin typeface="Cambria" panose="02040503050406030204" pitchFamily="18" charset="0"/>
                <a:ea typeface="Cambria" panose="02040503050406030204" pitchFamily="18" charset="0"/>
              </a:rPr>
              <a:t>deadlocks</a:t>
            </a:r>
            <a:r>
              <a:rPr lang="ru-RU" b="1" dirty="0">
                <a:latin typeface="Cambria" panose="02040503050406030204" pitchFamily="18" charset="0"/>
                <a:ea typeface="Cambria" panose="02040503050406030204" pitchFamily="18" charset="0"/>
              </a:rPr>
              <a:t>)</a:t>
            </a:r>
            <a:r>
              <a:rPr lang="ru-RU" dirty="0">
                <a:latin typeface="Cambria" panose="02040503050406030204" pitchFamily="18" charset="0"/>
                <a:ea typeface="Cambria" panose="02040503050406030204" pitchFamily="18" charset="0"/>
              </a:rPr>
              <a:t>: если потоки пытаются войти в критическую секцию, то хотя бы один из них в конечном итоге должен успешно это сделать – при условии, что ни один поток не остаётся в критическом участке постоянно</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552344219"/>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Задача взаимоисключений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820847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253581"/>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Осуществление взаимных исключений создает две дополнительные проблемы:</a:t>
            </a:r>
          </a:p>
          <a:p>
            <a:pPr marL="0" indent="0">
              <a:buNone/>
            </a:pPr>
            <a:r>
              <a:rPr lang="ru-RU" dirty="0">
                <a:latin typeface="Cambria" panose="02040503050406030204" pitchFamily="18" charset="0"/>
                <a:ea typeface="Cambria" panose="02040503050406030204" pitchFamily="18" charset="0"/>
              </a:rPr>
              <a:t>Первая проблема – </a:t>
            </a:r>
            <a:r>
              <a:rPr lang="ru-RU" b="1" dirty="0">
                <a:latin typeface="Cambria" panose="02040503050406030204" pitchFamily="18" charset="0"/>
                <a:ea typeface="Cambria" panose="02040503050406030204" pitchFamily="18" charset="0"/>
              </a:rPr>
              <a:t>взаимная блокировка </a:t>
            </a:r>
            <a:r>
              <a:rPr lang="ru-RU" dirty="0">
                <a:latin typeface="Cambria" panose="02040503050406030204" pitchFamily="18" charset="0"/>
                <a:ea typeface="Cambria" panose="02040503050406030204" pitchFamily="18" charset="0"/>
              </a:rPr>
              <a:t>(</a:t>
            </a:r>
            <a:r>
              <a:rPr lang="ru-RU" dirty="0" err="1">
                <a:latin typeface="Cambria" panose="02040503050406030204" pitchFamily="18" charset="0"/>
                <a:ea typeface="Cambria" panose="02040503050406030204" pitchFamily="18" charset="0"/>
              </a:rPr>
              <a:t>dead</a:t>
            </a:r>
            <a:r>
              <a:rPr lang="en-US" dirty="0">
                <a:latin typeface="Cambria" panose="02040503050406030204" pitchFamily="18" charset="0"/>
                <a:ea typeface="Cambria" panose="02040503050406030204" pitchFamily="18" charset="0"/>
              </a:rPr>
              <a:t>l</a:t>
            </a:r>
            <a:r>
              <a:rPr lang="ru-RU" dirty="0" err="1">
                <a:latin typeface="Cambria" panose="02040503050406030204" pitchFamily="18" charset="0"/>
                <a:ea typeface="Cambria" panose="02040503050406030204" pitchFamily="18" charset="0"/>
              </a:rPr>
              <a:t>ock</a:t>
            </a:r>
            <a:r>
              <a:rPr lang="ru-RU" dirty="0">
                <a:latin typeface="Cambria" panose="02040503050406030204" pitchFamily="18" charset="0"/>
                <a:ea typeface="Cambria" panose="02040503050406030204" pitchFamily="18" charset="0"/>
              </a:rPr>
              <a:t>)</a:t>
            </a:r>
          </a:p>
          <a:p>
            <a:pPr marL="0" indent="0">
              <a:buNone/>
            </a:pPr>
            <a:r>
              <a:rPr lang="ru-RU" dirty="0">
                <a:latin typeface="Cambria" panose="02040503050406030204" pitchFamily="18" charset="0"/>
                <a:ea typeface="Cambria" panose="02040503050406030204" pitchFamily="18" charset="0"/>
              </a:rPr>
              <a:t>Вторая проблема – </a:t>
            </a:r>
            <a:r>
              <a:rPr lang="ru-RU" b="1" dirty="0">
                <a:latin typeface="Cambria" panose="02040503050406030204" pitchFamily="18" charset="0"/>
                <a:ea typeface="Cambria" panose="02040503050406030204" pitchFamily="18" charset="0"/>
              </a:rPr>
              <a:t>голодание</a:t>
            </a:r>
            <a:r>
              <a:rPr lang="ru-RU"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starvation)</a:t>
            </a:r>
            <a:endParaRPr lang="ru-RU" dirty="0">
              <a:latin typeface="Cambria" panose="02040503050406030204" pitchFamily="18" charset="0"/>
              <a:ea typeface="Cambria" panose="02040503050406030204" pitchFamily="18" charset="0"/>
            </a:endParaRPr>
          </a:p>
          <a:p>
            <a:pPr marL="0" indent="0">
              <a:buNone/>
            </a:pPr>
            <a:r>
              <a:rPr lang="ru-RU" b="1" dirty="0">
                <a:latin typeface="Cambria" panose="02040503050406030204" pitchFamily="18" charset="0"/>
                <a:ea typeface="Cambria" panose="02040503050406030204" pitchFamily="18" charset="0"/>
              </a:rPr>
              <a:t>Взаимная блокировка</a:t>
            </a:r>
            <a:r>
              <a:rPr lang="ru-RU" dirty="0">
                <a:latin typeface="Cambria" panose="02040503050406030204" pitchFamily="18" charset="0"/>
                <a:ea typeface="Cambria" panose="02040503050406030204" pitchFamily="18" charset="0"/>
              </a:rPr>
              <a:t> – ситуация, когда два и более потоков не в состоянии работать, поскольку каждый из потоков ожидает выполнения некоторого действия другим процессом</a:t>
            </a:r>
          </a:p>
          <a:p>
            <a:pPr marL="0" indent="0">
              <a:buNone/>
            </a:pPr>
            <a:r>
              <a:rPr lang="ru-RU" b="1" dirty="0">
                <a:latin typeface="Cambria" panose="02040503050406030204" pitchFamily="18" charset="0"/>
                <a:ea typeface="Cambria" panose="02040503050406030204" pitchFamily="18" charset="0"/>
              </a:rPr>
              <a:t>Голодание</a:t>
            </a:r>
            <a:r>
              <a:rPr lang="ru-RU" dirty="0">
                <a:latin typeface="Cambria" panose="02040503050406030204" pitchFamily="18" charset="0"/>
                <a:ea typeface="Cambria" panose="02040503050406030204" pitchFamily="18" charset="0"/>
              </a:rPr>
              <a:t> – ситуация, когда запуск потока пропускается планировщиком бесконечное количество раз; хотя поток готов работать, он никогда не выбирается</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656325112"/>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Задача взаимоисключений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312210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253581"/>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Рассмотрим, например, два потока (P1 и Р2) и два ресурса (</a:t>
            </a:r>
            <a:r>
              <a:rPr lang="en-US" dirty="0">
                <a:latin typeface="Cambria" panose="02040503050406030204" pitchFamily="18" charset="0"/>
                <a:ea typeface="Cambria" panose="02040503050406030204" pitchFamily="18" charset="0"/>
              </a:rPr>
              <a:t>R1</a:t>
            </a:r>
            <a:r>
              <a:rPr lang="ru-RU" dirty="0">
                <a:latin typeface="Cambria" panose="02040503050406030204" pitchFamily="18" charset="0"/>
                <a:ea typeface="Cambria" panose="02040503050406030204" pitchFamily="18" charset="0"/>
              </a:rPr>
              <a:t> и R2)</a:t>
            </a:r>
          </a:p>
          <a:p>
            <a:pPr marL="0" indent="0">
              <a:buNone/>
            </a:pPr>
            <a:r>
              <a:rPr lang="ru-RU" dirty="0">
                <a:latin typeface="Cambria" panose="02040503050406030204" pitchFamily="18" charset="0"/>
                <a:ea typeface="Cambria" panose="02040503050406030204" pitchFamily="18" charset="0"/>
              </a:rPr>
              <a:t>Предположим, что каждому потоку для выполнения части своих функций требуется доступ к обоим ресурсам. Тогда возможно возникновение следующей ситуации: операционная система выделяет ресурс R1 потоку Р2, а ресурс R2 – потоку P1</a:t>
            </a:r>
          </a:p>
          <a:p>
            <a:pPr marL="0" indent="0">
              <a:buNone/>
            </a:pPr>
            <a:r>
              <a:rPr lang="ru-RU" dirty="0">
                <a:latin typeface="Cambria" panose="02040503050406030204" pitchFamily="18" charset="0"/>
                <a:ea typeface="Cambria" panose="02040503050406030204" pitchFamily="18" charset="0"/>
              </a:rPr>
              <a:t>В результате каждый поток ожидает получения одного из двух ресурсов; при этом ни один из них не освобождает уже имеющийся у него ресурс, ожидая получения второго ресурса для выполнения функций, требующих наличия двух ресурсов </a:t>
            </a:r>
          </a:p>
          <a:p>
            <a:pPr marL="0" indent="0">
              <a:buNone/>
            </a:pPr>
            <a:r>
              <a:rPr lang="ru-RU" dirty="0">
                <a:latin typeface="Cambria" panose="02040503050406030204" pitchFamily="18" charset="0"/>
                <a:ea typeface="Cambria" panose="02040503050406030204" pitchFamily="18" charset="0"/>
              </a:rPr>
              <a:t>В результате процессы оказываются взаимно заблокированными</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553259378"/>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Задача взаимоисключений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477243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253581"/>
          </a:xfrm>
        </p:spPr>
        <p:txBody>
          <a:bodyPr wrap="square">
            <a:normAutofit fontScale="92500" lnSpcReduction="10000"/>
          </a:bodyPr>
          <a:lstStyle/>
          <a:p>
            <a:pPr marL="0" indent="0">
              <a:buNone/>
            </a:pPr>
            <a:r>
              <a:rPr lang="ru-RU" dirty="0">
                <a:latin typeface="Cambria" panose="02040503050406030204" pitchFamily="18" charset="0"/>
                <a:ea typeface="Cambria" panose="02040503050406030204" pitchFamily="18" charset="0"/>
              </a:rPr>
              <a:t>Предположим, что у нас имеются три потока (Р1, Р2, РЗ), каждому из которых периодически требуется доступ к ресурсу R</a:t>
            </a:r>
          </a:p>
          <a:p>
            <a:pPr marL="0" indent="0">
              <a:buNone/>
            </a:pPr>
            <a:r>
              <a:rPr lang="ru-RU" dirty="0">
                <a:latin typeface="Cambria" panose="02040503050406030204" pitchFamily="18" charset="0"/>
                <a:ea typeface="Cambria" panose="02040503050406030204" pitchFamily="18" charset="0"/>
              </a:rPr>
              <a:t>Представим ситуацию, в которой P1 обладает ресурсом, а Р2 и РЗ приостановлены в ожидании освобождения ресурса. После выхода Р1 из критического раздела доступ к ресурсу будет получен одним из потоков Р2 и РЗ</a:t>
            </a:r>
          </a:p>
          <a:p>
            <a:pPr marL="0" indent="0">
              <a:buNone/>
            </a:pPr>
            <a:r>
              <a:rPr lang="ru-RU" dirty="0">
                <a:latin typeface="Cambria" panose="02040503050406030204" pitchFamily="18" charset="0"/>
                <a:ea typeface="Cambria" panose="02040503050406030204" pitchFamily="18" charset="0"/>
              </a:rPr>
              <a:t>Пусть операционная система предоставила доступ к ресурсу R потоку РЗ. Пока он работает с ресурсом, доступ к ресурсу вновь требуется потоку P1. В результате после освобождения ресурса потоком РЗ может оказаться, что операционная система вновь предоставила доступ к ресурсу потоку Р1; тем временем потоку РЗ вновь требуется доступ к ресурсу R</a:t>
            </a:r>
          </a:p>
          <a:p>
            <a:pPr marL="0" indent="0">
              <a:buNone/>
            </a:pPr>
            <a:r>
              <a:rPr lang="ru-RU" dirty="0">
                <a:latin typeface="Cambria" panose="02040503050406030204" pitchFamily="18" charset="0"/>
                <a:ea typeface="Cambria" panose="02040503050406030204" pitchFamily="18" charset="0"/>
              </a:rPr>
              <a:t>Таким образом, теоретически возможна ситуация, в которой поток Р2 никогда не получит доступа к требуемому ему ресурсу, несмотря на то что никакой взаимной блокировки в этом случае нет</a:t>
            </a:r>
            <a:endParaRPr lang="ru-RU" b="1"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468073698"/>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Задача взаимоисключений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6799439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253581"/>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Как уже говорилось поддержка синхронизации может осуществляться как на программном, так и на аппаратном уровнях</a:t>
            </a:r>
          </a:p>
          <a:p>
            <a:pPr marL="0" indent="0">
              <a:buNone/>
            </a:pPr>
            <a:r>
              <a:rPr lang="ru-RU" dirty="0">
                <a:latin typeface="Cambria" panose="02040503050406030204" pitchFamily="18" charset="0"/>
                <a:ea typeface="Cambria" panose="02040503050406030204" pitchFamily="18" charset="0"/>
              </a:rPr>
              <a:t>Среди аппаратных подходов к решению вопроса взаимоисключений можно отнести: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Отключение прерываний</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Специальные машинные команды</a:t>
            </a:r>
          </a:p>
          <a:p>
            <a:pPr marL="0" indent="0">
              <a:buNone/>
            </a:pPr>
            <a:r>
              <a:rPr lang="ru-RU" dirty="0">
                <a:latin typeface="Cambria" panose="02040503050406030204" pitchFamily="18" charset="0"/>
                <a:ea typeface="Cambria" panose="02040503050406030204" pitchFamily="18" charset="0"/>
              </a:rPr>
              <a:t>Среди программных подходов стоит отметить:</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Мьютексы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Атомарные операции</a:t>
            </a:r>
          </a:p>
          <a:p>
            <a:pPr>
              <a:buFont typeface="Wingdings" panose="05000000000000000000" pitchFamily="2" charset="2"/>
              <a:buChar char="Ø"/>
            </a:pPr>
            <a:r>
              <a:rPr lang="ru-RU" dirty="0" err="1">
                <a:latin typeface="Cambria" panose="02040503050406030204" pitchFamily="18" charset="0"/>
                <a:ea typeface="Cambria" panose="02040503050406030204" pitchFamily="18" charset="0"/>
              </a:rPr>
              <a:t>Спинлоки</a:t>
            </a: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276121306"/>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Задача взаимоисключений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7913194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253581"/>
          </a:xfrm>
        </p:spPr>
        <p:txBody>
          <a:bodyPr wrap="square">
            <a:normAutofit lnSpcReduction="10000"/>
          </a:bodyPr>
          <a:lstStyle/>
          <a:p>
            <a:pPr marL="0" indent="0">
              <a:buNone/>
            </a:pPr>
            <a:r>
              <a:rPr lang="ru-RU" dirty="0">
                <a:latin typeface="Cambria" panose="02040503050406030204" pitchFamily="18" charset="0"/>
                <a:ea typeface="Cambria" panose="02040503050406030204" pitchFamily="18" charset="0"/>
              </a:rPr>
              <a:t>В однопроцессорных системах простейшим решением является запрещение всех прерываний каждым потоком сразу после входа в критическую область и их разрешение сразу же после выхода из критической области</a:t>
            </a:r>
          </a:p>
          <a:p>
            <a:pPr marL="0" indent="0">
              <a:buNone/>
            </a:pPr>
            <a:r>
              <a:rPr lang="ru-RU" dirty="0">
                <a:latin typeface="Cambria" panose="02040503050406030204" pitchFamily="18" charset="0"/>
                <a:ea typeface="Cambria" panose="02040503050406030204" pitchFamily="18" charset="0"/>
              </a:rPr>
              <a:t>При запрещении прерываний не могут осуществляться никакие прерывания по таймеру. Поскольку центральный процессор переключается с одного потока на другой в результате таймерных или каких-нибудь других прерываний, то при выключенных прерываниях он не сможет переключиться на другой поток </a:t>
            </a:r>
          </a:p>
          <a:p>
            <a:pPr marL="0" indent="0">
              <a:buNone/>
            </a:pPr>
            <a:r>
              <a:rPr lang="ru-RU" dirty="0">
                <a:latin typeface="Cambria" panose="02040503050406030204" pitchFamily="18" charset="0"/>
                <a:ea typeface="Cambria" panose="02040503050406030204" pitchFamily="18" charset="0"/>
              </a:rPr>
              <a:t>Поскольку процесс запретил прерывания, он может исследовать и обновлять общую память, не опасаясь вмешательства со стороны любого другого потока</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4250058118"/>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Отключение прерываний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792430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Как мы уже выяснили, довольно часто процессам необходимо взаимодействовать с другими процессами и для этого ОС предоставляет некоторые механизмы взаимодействия </a:t>
            </a:r>
            <a:r>
              <a:rPr lang="en-US" dirty="0">
                <a:latin typeface="Cambria" panose="02040503050406030204" pitchFamily="18" charset="0"/>
                <a:ea typeface="Cambria" panose="02040503050406030204" pitchFamily="18" charset="0"/>
              </a:rPr>
              <a:t>IPC</a:t>
            </a:r>
          </a:p>
          <a:p>
            <a:pPr marL="0" indent="0">
              <a:buNone/>
            </a:pPr>
            <a:r>
              <a:rPr lang="ru-RU" dirty="0">
                <a:latin typeface="Cambria" panose="02040503050406030204" pitchFamily="18" charset="0"/>
                <a:ea typeface="Cambria" panose="02040503050406030204" pitchFamily="18" charset="0"/>
              </a:rPr>
              <a:t>Однако тут могут возникнуть как минимум 2 вопроса: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Не создаст ли такое взаимодействие помех в работе каждого из них?</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Есть ли какая-то строгая последовательность которой стоит придерживаться в выполнении таких процессов?</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435583073"/>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Синхронизация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233730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253581"/>
          </a:xfrm>
        </p:spPr>
        <p:txBody>
          <a:bodyPr wrap="square">
            <a:normAutofit fontScale="92500" lnSpcReduction="10000"/>
          </a:bodyPr>
          <a:lstStyle/>
          <a:p>
            <a:pPr marL="0" indent="0">
              <a:buNone/>
            </a:pPr>
            <a:r>
              <a:rPr lang="ru-RU" dirty="0">
                <a:latin typeface="Cambria" panose="02040503050406030204" pitchFamily="18" charset="0"/>
                <a:ea typeface="Cambria" panose="02040503050406030204" pitchFamily="18" charset="0"/>
              </a:rPr>
              <a:t>Поскольку критический раздел не может быть прерван, выполнение взаимоисключения гарантируется. Однако цена такого подхода высока</a:t>
            </a:r>
          </a:p>
          <a:p>
            <a:pPr marL="0" indent="0">
              <a:buNone/>
            </a:pPr>
            <a:r>
              <a:rPr lang="ru-RU" dirty="0">
                <a:latin typeface="Cambria" panose="02040503050406030204" pitchFamily="18" charset="0"/>
                <a:ea typeface="Cambria" panose="02040503050406030204" pitchFamily="18" charset="0"/>
              </a:rPr>
              <a:t>Этот подход не слишком привлекателен, поскольку абсолютно неразумно давать пользовательским потокам полномочия выключать все прерывания. Представьте, что получится, если один из них выключил и не включил прерывания?</a:t>
            </a:r>
          </a:p>
          <a:p>
            <a:pPr marL="0" indent="0">
              <a:buNone/>
            </a:pPr>
            <a:r>
              <a:rPr lang="ru-RU" dirty="0">
                <a:latin typeface="Cambria" panose="02040503050406030204" pitchFamily="18" charset="0"/>
                <a:ea typeface="Cambria" panose="02040503050406030204" pitchFamily="18" charset="0"/>
              </a:rPr>
              <a:t>Это может вызвать крах всей системы. Более того, если мы имеем дело с многопроцессорной системой (с двумя или, может быть, несколькими центральными процессорами), запрещение прерываний действует только на тот центральный процессор, на котором выполняется запретительная инструкция. Все остальные процессоры продолжат свою работу и смогут обращаться к общей памяти</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895766503"/>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Отключение прерываний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012835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253581"/>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В то же время запрещение прерываний всего на несколько инструкций зачастую является очень удобным средством для самого ядра, когда оно обновляет переменные или списки</a:t>
            </a:r>
          </a:p>
          <a:p>
            <a:pPr marL="0" indent="0">
              <a:buNone/>
            </a:pPr>
            <a:r>
              <a:rPr lang="ru-RU" dirty="0">
                <a:latin typeface="Cambria" panose="02040503050406030204" pitchFamily="18" charset="0"/>
                <a:ea typeface="Cambria" panose="02040503050406030204" pitchFamily="18" charset="0"/>
              </a:rPr>
              <a:t>К примеру, когда прерывание происходит в момент изменения состояния списка готовых процессов, может сложиться состязательная ситуация</a:t>
            </a:r>
          </a:p>
          <a:p>
            <a:pPr marL="0" indent="0">
              <a:buNone/>
            </a:pPr>
            <a:r>
              <a:rPr lang="ru-RU" dirty="0">
                <a:latin typeface="Cambria" panose="02040503050406030204" pitchFamily="18" charset="0"/>
                <a:ea typeface="Cambria" panose="02040503050406030204" pitchFamily="18" charset="0"/>
              </a:rPr>
              <a:t>Вывод здесь следующий: запрещение прерываний в большинстве своем является полезной технологией внутри самой операционной системы, но не подходит в качестве универсального механизма взаимных блокировок для пользовательских потоков (не путать с потоками уровня пользователя)</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654165683"/>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Отключение прерываний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389140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253581"/>
          </a:xfrm>
        </p:spPr>
        <p:txBody>
          <a:bodyPr wrap="square">
            <a:normAutofit lnSpcReduction="10000"/>
          </a:bodyPr>
          <a:lstStyle/>
          <a:p>
            <a:pPr marL="0" indent="0">
              <a:buNone/>
            </a:pPr>
            <a:r>
              <a:rPr lang="ru-RU" dirty="0">
                <a:latin typeface="Cambria" panose="02040503050406030204" pitchFamily="18" charset="0"/>
                <a:ea typeface="Cambria" panose="02040503050406030204" pitchFamily="18" charset="0"/>
              </a:rPr>
              <a:t>В многопроцессорной конфигурации несколько процессоров разделяют доступ к общей основной памяти</a:t>
            </a:r>
          </a:p>
          <a:p>
            <a:pPr marL="0" indent="0">
              <a:buNone/>
            </a:pPr>
            <a:r>
              <a:rPr lang="ru-RU" dirty="0">
                <a:latin typeface="Cambria" panose="02040503050406030204" pitchFamily="18" charset="0"/>
                <a:ea typeface="Cambria" panose="02040503050406030204" pitchFamily="18" charset="0"/>
              </a:rPr>
              <a:t>В этом случае отсутствует отношение «ведущий/ведомый» –  процессоры работают независимо, «на равных», и не существует механизма прерывания, на котором могли бы основываться взаимоисключения</a:t>
            </a:r>
          </a:p>
          <a:p>
            <a:pPr marL="0" indent="0">
              <a:buNone/>
            </a:pPr>
            <a:r>
              <a:rPr lang="ru-RU" dirty="0">
                <a:latin typeface="Cambria" panose="02040503050406030204" pitchFamily="18" charset="0"/>
                <a:ea typeface="Cambria" panose="02040503050406030204" pitchFamily="18" charset="0"/>
              </a:rPr>
              <a:t>На уровне аппаратного обеспечения, обращение к ячейке памяти исключает любые другие обращения к той же ячейке </a:t>
            </a:r>
          </a:p>
          <a:p>
            <a:pPr marL="0" indent="0">
              <a:buNone/>
            </a:pPr>
            <a:r>
              <a:rPr lang="ru-RU" dirty="0">
                <a:latin typeface="Cambria" panose="02040503050406030204" pitchFamily="18" charset="0"/>
                <a:ea typeface="Cambria" panose="02040503050406030204" pitchFamily="18" charset="0"/>
              </a:rPr>
              <a:t>Основываясь на этом принципе, разработчики процессоров предлагают ряд машинных команд, которые за один цикл выборки команды </a:t>
            </a:r>
            <a:r>
              <a:rPr lang="ru-RU" b="1" dirty="0">
                <a:latin typeface="Cambria" panose="02040503050406030204" pitchFamily="18" charset="0"/>
                <a:ea typeface="Cambria" panose="02040503050406030204" pitchFamily="18" charset="0"/>
              </a:rPr>
              <a:t>атомарно</a:t>
            </a:r>
            <a:r>
              <a:rPr lang="ru-RU" dirty="0">
                <a:latin typeface="Cambria" panose="02040503050406030204" pitchFamily="18" charset="0"/>
                <a:ea typeface="Cambria" panose="02040503050406030204" pitchFamily="18" charset="0"/>
              </a:rPr>
              <a:t> выполняют над ячейкой памяти два действия, такие как чтение и запись или чтение и проверка значения</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947974516"/>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Отключение прерываний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35291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253581"/>
          </a:xfrm>
        </p:spPr>
        <p:txBody>
          <a:bodyPr wrap="square">
            <a:normAutofit/>
          </a:bodyPr>
          <a:lstStyle/>
          <a:p>
            <a:pPr marL="0" indent="0">
              <a:buNone/>
            </a:pPr>
            <a:r>
              <a:rPr lang="ru-RU" b="1" dirty="0">
                <a:latin typeface="Cambria" panose="02040503050406030204" pitchFamily="18" charset="0"/>
                <a:ea typeface="Cambria" panose="02040503050406030204" pitchFamily="18" charset="0"/>
              </a:rPr>
              <a:t>Атомарная операция </a:t>
            </a:r>
            <a:r>
              <a:rPr lang="ru-RU" dirty="0">
                <a:latin typeface="Cambria" panose="02040503050406030204" pitchFamily="18" charset="0"/>
                <a:ea typeface="Cambria" panose="02040503050406030204" pitchFamily="18" charset="0"/>
              </a:rPr>
              <a:t>– функция или действие, реализованное как последовательность из одной или нескольких инструкций, представляющихся неделимыми; т.е. никакой другой процесс не может увидеть промежуточное состояние или прервать выполняющуюся операцию</a:t>
            </a:r>
          </a:p>
          <a:p>
            <a:pPr marL="0" indent="0">
              <a:buNone/>
            </a:pPr>
            <a:r>
              <a:rPr lang="ru-RU" dirty="0">
                <a:latin typeface="Cambria" panose="02040503050406030204" pitchFamily="18" charset="0"/>
                <a:ea typeface="Cambria" panose="02040503050406030204" pitchFamily="18" charset="0"/>
              </a:rPr>
              <a:t>Гарантируется выполнение последовательности инструкций как единой группы (либо не выполнение ни одной из них, без влияния на видимое состояние системы)</a:t>
            </a:r>
          </a:p>
          <a:p>
            <a:pPr marL="0" indent="0">
              <a:buNone/>
            </a:pPr>
            <a:r>
              <a:rPr lang="ru-RU" dirty="0">
                <a:latin typeface="Cambria" panose="02040503050406030204" pitchFamily="18" charset="0"/>
                <a:ea typeface="Cambria" panose="02040503050406030204" pitchFamily="18" charset="0"/>
              </a:rPr>
              <a:t>Атомарность гарантирует изоляцию от параллельно выполняющихся потоков</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689700777"/>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Атомарная операция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42834115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253581"/>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Существует две наиболее часто реализуемые машинные инструкции:</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Команда проверки и присваивания</a:t>
            </a:r>
          </a:p>
          <a:p>
            <a:pPr marL="0" indent="0">
              <a:buNone/>
            </a:pPr>
            <a:r>
              <a:rPr lang="ru-RU" dirty="0">
                <a:latin typeface="Cambria" panose="02040503050406030204" pitchFamily="18" charset="0"/>
                <a:ea typeface="Cambria" panose="02040503050406030204" pitchFamily="18" charset="0"/>
              </a:rPr>
              <a:t>Эта атомарная команда состоит из двух частей – </a:t>
            </a:r>
            <a:r>
              <a:rPr lang="ru-RU" b="1" dirty="0">
                <a:latin typeface="Cambria" panose="02040503050406030204" pitchFamily="18" charset="0"/>
                <a:ea typeface="Cambria" panose="02040503050406030204" pitchFamily="18" charset="0"/>
              </a:rPr>
              <a:t>сравнение значений</a:t>
            </a:r>
            <a:r>
              <a:rPr lang="ru-RU" dirty="0">
                <a:latin typeface="Cambria" panose="02040503050406030204" pitchFamily="18" charset="0"/>
                <a:ea typeface="Cambria" panose="02040503050406030204" pitchFamily="18" charset="0"/>
              </a:rPr>
              <a:t> в ячейке памяти и тестового значения, и, если эти значения совпадают, выполняется </a:t>
            </a:r>
            <a:r>
              <a:rPr lang="ru-RU" b="1" dirty="0">
                <a:latin typeface="Cambria" panose="02040503050406030204" pitchFamily="18" charset="0"/>
                <a:ea typeface="Cambria" panose="02040503050406030204" pitchFamily="18" charset="0"/>
              </a:rPr>
              <a:t>присваивание</a:t>
            </a:r>
            <a:r>
              <a:rPr lang="ru-RU" dirty="0">
                <a:latin typeface="Cambria" panose="02040503050406030204" pitchFamily="18" charset="0"/>
                <a:ea typeface="Cambria" panose="02040503050406030204" pitchFamily="18" charset="0"/>
              </a:rPr>
              <a:t>. Вся функция выполняется атомарно, т.е. она не может быть прервана (например, команда </a:t>
            </a:r>
            <a:r>
              <a:rPr lang="en-US" dirty="0">
                <a:latin typeface="Cambria" panose="02040503050406030204" pitchFamily="18" charset="0"/>
                <a:ea typeface="Cambria" panose="02040503050406030204" pitchFamily="18" charset="0"/>
              </a:rPr>
              <a:t>BTS* </a:t>
            </a:r>
            <a:r>
              <a:rPr lang="ru-RU" dirty="0">
                <a:latin typeface="Cambria" panose="02040503050406030204" pitchFamily="18" charset="0"/>
                <a:ea typeface="Cambria" panose="02040503050406030204" pitchFamily="18" charset="0"/>
              </a:rPr>
              <a:t>в </a:t>
            </a:r>
            <a:r>
              <a:rPr lang="en-US" dirty="0">
                <a:latin typeface="Cambria" panose="02040503050406030204" pitchFamily="18" charset="0"/>
                <a:ea typeface="Cambria" panose="02040503050406030204" pitchFamily="18" charset="0"/>
              </a:rPr>
              <a:t>x86</a:t>
            </a:r>
            <a:r>
              <a:rPr lang="ru-RU" dirty="0">
                <a:latin typeface="Cambria" panose="02040503050406030204" pitchFamily="18" charset="0"/>
                <a:ea typeface="Cambria" panose="02040503050406030204" pitchFamily="18" charset="0"/>
              </a:rPr>
              <a:t> процессорах)</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Команда обмена</a:t>
            </a:r>
          </a:p>
          <a:p>
            <a:pPr marL="0" indent="0">
              <a:buNone/>
            </a:pPr>
            <a:r>
              <a:rPr lang="ru-RU" dirty="0">
                <a:latin typeface="Cambria" panose="02040503050406030204" pitchFamily="18" charset="0"/>
                <a:ea typeface="Cambria" panose="02040503050406030204" pitchFamily="18" charset="0"/>
              </a:rPr>
              <a:t>Эта команда обменивает содержимое регистра и ячейки памяти (например, команда </a:t>
            </a:r>
            <a:r>
              <a:rPr lang="en-US" dirty="0">
                <a:latin typeface="Cambria" panose="02040503050406030204" pitchFamily="18" charset="0"/>
                <a:ea typeface="Cambria" panose="02040503050406030204" pitchFamily="18" charset="0"/>
              </a:rPr>
              <a:t>XCHG </a:t>
            </a:r>
            <a:r>
              <a:rPr lang="ru-RU" dirty="0">
                <a:latin typeface="Cambria" panose="02040503050406030204" pitchFamily="18" charset="0"/>
                <a:ea typeface="Cambria" panose="02040503050406030204" pitchFamily="18" charset="0"/>
              </a:rPr>
              <a:t>в </a:t>
            </a:r>
            <a:r>
              <a:rPr lang="en-US" dirty="0">
                <a:latin typeface="Cambria" panose="02040503050406030204" pitchFamily="18" charset="0"/>
                <a:ea typeface="Cambria" panose="02040503050406030204" pitchFamily="18" charset="0"/>
              </a:rPr>
              <a:t>x86 </a:t>
            </a:r>
            <a:r>
              <a:rPr lang="ru-RU" dirty="0">
                <a:latin typeface="Cambria" panose="02040503050406030204" pitchFamily="18" charset="0"/>
                <a:ea typeface="Cambria" panose="02040503050406030204" pitchFamily="18" charset="0"/>
              </a:rPr>
              <a:t>процессорах)</a:t>
            </a:r>
          </a:p>
          <a:p>
            <a:pPr marL="0" indent="0">
              <a:buNone/>
            </a:pPr>
            <a:r>
              <a:rPr lang="en-US" sz="2000" dirty="0">
                <a:latin typeface="Cambria" panose="02040503050406030204" pitchFamily="18" charset="0"/>
                <a:ea typeface="Cambria" panose="02040503050406030204" pitchFamily="18" charset="0"/>
              </a:rPr>
              <a:t>* </a:t>
            </a:r>
            <a:r>
              <a:rPr lang="ru-RU" sz="2000" dirty="0">
                <a:latin typeface="Cambria" panose="02040503050406030204" pitchFamily="18" charset="0"/>
                <a:ea typeface="Cambria" panose="02040503050406030204" pitchFamily="18" charset="0"/>
              </a:rPr>
              <a:t>Без модификатора </a:t>
            </a:r>
            <a:r>
              <a:rPr lang="en-US" sz="2000" dirty="0">
                <a:latin typeface="Cambria" panose="02040503050406030204" pitchFamily="18" charset="0"/>
                <a:ea typeface="Cambria" panose="02040503050406030204" pitchFamily="18" charset="0"/>
              </a:rPr>
              <a:t>LOCK </a:t>
            </a:r>
            <a:r>
              <a:rPr lang="ru-RU" sz="2000" dirty="0">
                <a:latin typeface="Cambria" panose="02040503050406030204" pitchFamily="18" charset="0"/>
                <a:ea typeface="Cambria" panose="02040503050406030204" pitchFamily="18" charset="0"/>
              </a:rPr>
              <a:t>не применима в реализации взаимоисключений</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903940628"/>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Машинные инструкции</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0036584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894609752"/>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Машинные инструкции</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11" name="Picture 10">
            <a:extLst>
              <a:ext uri="{FF2B5EF4-FFF2-40B4-BE49-F238E27FC236}">
                <a16:creationId xmlns:a16="http://schemas.microsoft.com/office/drawing/2014/main" id="{936A12F4-6F95-631C-4E39-C3C7F6631730}"/>
              </a:ext>
            </a:extLst>
          </p:cNvPr>
          <p:cNvPicPr>
            <a:picLocks noChangeAspect="1"/>
          </p:cNvPicPr>
          <p:nvPr/>
        </p:nvPicPr>
        <p:blipFill>
          <a:blip r:embed="rId3"/>
          <a:stretch>
            <a:fillRect/>
          </a:stretch>
        </p:blipFill>
        <p:spPr>
          <a:xfrm>
            <a:off x="1025652" y="1952419"/>
            <a:ext cx="5830114" cy="14765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A0C9A5C3-118E-0498-9F20-DDB7E7B6C591}"/>
              </a:ext>
            </a:extLst>
          </p:cNvPr>
          <p:cNvPicPr>
            <a:picLocks noChangeAspect="1"/>
          </p:cNvPicPr>
          <p:nvPr/>
        </p:nvPicPr>
        <p:blipFill>
          <a:blip r:embed="rId4"/>
          <a:stretch>
            <a:fillRect/>
          </a:stretch>
        </p:blipFill>
        <p:spPr>
          <a:xfrm>
            <a:off x="5481420" y="3933976"/>
            <a:ext cx="5469423" cy="19729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683615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472410473"/>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Машинные инструкции</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7" name="Picture 6">
            <a:extLst>
              <a:ext uri="{FF2B5EF4-FFF2-40B4-BE49-F238E27FC236}">
                <a16:creationId xmlns:a16="http://schemas.microsoft.com/office/drawing/2014/main" id="{CA6E77F5-FEEF-AE2C-41CC-6D3A33FBDBEA}"/>
              </a:ext>
            </a:extLst>
          </p:cNvPr>
          <p:cNvPicPr>
            <a:picLocks noChangeAspect="1"/>
          </p:cNvPicPr>
          <p:nvPr/>
        </p:nvPicPr>
        <p:blipFill>
          <a:blip r:embed="rId3"/>
          <a:stretch>
            <a:fillRect/>
          </a:stretch>
        </p:blipFill>
        <p:spPr>
          <a:xfrm>
            <a:off x="2285468" y="1526872"/>
            <a:ext cx="7621064" cy="5249008"/>
          </a:xfrm>
          <a:prstGeom prst="rect">
            <a:avLst/>
          </a:prstGeom>
        </p:spPr>
      </p:pic>
    </p:spTree>
    <p:extLst>
      <p:ext uri="{BB962C8B-B14F-4D97-AF65-F5344CB8AC3E}">
        <p14:creationId xmlns:p14="http://schemas.microsoft.com/office/powerpoint/2010/main" val="7002986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253581"/>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Свойства подхода, основанного на использовании машинных инструкций:</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Применим к любому количеству потоков при наличии как одного, так и нескольких процессоров, совместно использующих основную память</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Очень прост, а потому легко проверяем</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Может использоваться для поддержки множества критических участков; каждый из них может быть определен при помощи собственной переменной</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678994871"/>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Машинные инструкции</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3473126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253581"/>
          </a:xfrm>
        </p:spPr>
        <p:txBody>
          <a:bodyPr wrap="square">
            <a:normAutofit fontScale="92500" lnSpcReduction="20000"/>
          </a:bodyPr>
          <a:lstStyle/>
          <a:p>
            <a:pPr marL="0" indent="0">
              <a:buNone/>
            </a:pPr>
            <a:r>
              <a:rPr lang="ru-RU" dirty="0">
                <a:latin typeface="Cambria" panose="02040503050406030204" pitchFamily="18" charset="0"/>
                <a:ea typeface="Cambria" panose="02040503050406030204" pitchFamily="18" charset="0"/>
              </a:rPr>
              <a:t>Однако у такого подхода имеются и серьезные недостатки: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Используется </a:t>
            </a:r>
            <a:r>
              <a:rPr lang="ru-RU" b="1" dirty="0">
                <a:latin typeface="Cambria" panose="02040503050406030204" pitchFamily="18" charset="0"/>
                <a:ea typeface="Cambria" panose="02040503050406030204" pitchFamily="18" charset="0"/>
              </a:rPr>
              <a:t>пережидание занятости</a:t>
            </a:r>
            <a:r>
              <a:rPr lang="ru-RU" dirty="0">
                <a:latin typeface="Cambria" panose="02040503050406030204" pitchFamily="18" charset="0"/>
                <a:ea typeface="Cambria" panose="02040503050406030204" pitchFamily="18" charset="0"/>
              </a:rPr>
              <a:t>. Следовательно, в то время как поток находится в ожидании доступа к критическому участку, он продолжает потреблять процессорное время</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Возможно </a:t>
            </a:r>
            <a:r>
              <a:rPr lang="ru-RU" b="1" dirty="0">
                <a:latin typeface="Cambria" panose="02040503050406030204" pitchFamily="18" charset="0"/>
                <a:ea typeface="Cambria" panose="02040503050406030204" pitchFamily="18" charset="0"/>
              </a:rPr>
              <a:t>голодание</a:t>
            </a:r>
            <a:r>
              <a:rPr lang="ru-RU" dirty="0">
                <a:latin typeface="Cambria" panose="02040503050406030204" pitchFamily="18" charset="0"/>
                <a:ea typeface="Cambria" panose="02040503050406030204" pitchFamily="18" charset="0"/>
              </a:rPr>
              <a:t>. Если процесс покидает критический участок, а входа в него ожидают несколько других процессов, то выбор ожидающего процесса произволен. Следовательно, может оказаться, что какой-то из процессов будет ожидать входа в критический участок бесконечно</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Возможна</a:t>
            </a:r>
            <a:r>
              <a:rPr lang="ru-RU" b="1" dirty="0">
                <a:latin typeface="Cambria" panose="02040503050406030204" pitchFamily="18" charset="0"/>
                <a:ea typeface="Cambria" panose="02040503050406030204" pitchFamily="18" charset="0"/>
              </a:rPr>
              <a:t> взаимоблокировка</a:t>
            </a:r>
            <a:r>
              <a:rPr lang="ru-RU" dirty="0">
                <a:latin typeface="Cambria" panose="02040503050406030204" pitchFamily="18" charset="0"/>
                <a:ea typeface="Cambria" panose="02040503050406030204" pitchFamily="18" charset="0"/>
              </a:rPr>
              <a:t>. Особенно в однопроцессорных системах с планированием на основе приоритетов. Например, поток с более низким приоритетом войдёт в секцию (выполнит</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compare_and_swap</a:t>
            </a:r>
            <a:r>
              <a:rPr lang="ru-RU" dirty="0">
                <a:latin typeface="Cambria" panose="02040503050406030204" pitchFamily="18" charset="0"/>
                <a:ea typeface="Cambria" panose="02040503050406030204" pitchFamily="18" charset="0"/>
              </a:rPr>
              <a:t>). Первый поток прерывается вторым потоком с высоким приоритетом и тот войдёт в состояние пережидания занятости, а первый поток уже не будет выбран для исполнения в виду своего низкого приоритета</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851542946"/>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Машинные инструкции</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6503237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253581"/>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Термин </a:t>
            </a:r>
            <a:r>
              <a:rPr lang="ru-RU" b="1" dirty="0">
                <a:latin typeface="Cambria" panose="02040503050406030204" pitchFamily="18" charset="0"/>
                <a:ea typeface="Cambria" panose="02040503050406030204" pitchFamily="18" charset="0"/>
              </a:rPr>
              <a:t>пережидание занятости </a:t>
            </a:r>
            <a:r>
              <a:rPr lang="ru-RU" dirty="0">
                <a:latin typeface="Cambria" panose="02040503050406030204" pitchFamily="18" charset="0"/>
                <a:ea typeface="Cambria" panose="02040503050406030204" pitchFamily="18" charset="0"/>
              </a:rPr>
              <a:t>(</a:t>
            </a:r>
            <a:r>
              <a:rPr lang="ru-RU" dirty="0" err="1">
                <a:latin typeface="Cambria" panose="02040503050406030204" pitchFamily="18" charset="0"/>
                <a:ea typeface="Cambria" panose="02040503050406030204" pitchFamily="18" charset="0"/>
              </a:rPr>
              <a:t>busy</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waiting</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spin</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waiting</a:t>
            </a:r>
            <a:r>
              <a:rPr lang="ru-RU" dirty="0">
                <a:latin typeface="Cambria" panose="02040503050406030204" pitchFamily="18" charset="0"/>
                <a:ea typeface="Cambria" panose="02040503050406030204" pitchFamily="18" charset="0"/>
              </a:rPr>
              <a:t>) относится к методике, в соответствии с которой процесс до тех лор, пока не получит разрешение войти в критический участок, не может ничего делать, кроме как выполнять инструкции по проверке соответствующей переменной для получения разрешения на вход</a:t>
            </a:r>
          </a:p>
          <a:p>
            <a:pPr marL="0" indent="0">
              <a:buNone/>
            </a:pPr>
            <a:r>
              <a:rPr lang="ru-RU" dirty="0">
                <a:latin typeface="Cambria" panose="02040503050406030204" pitchFamily="18" charset="0"/>
                <a:ea typeface="Cambria" panose="02040503050406030204" pitchFamily="18" charset="0"/>
              </a:rPr>
              <a:t>Также данный подход носит название </a:t>
            </a:r>
            <a:r>
              <a:rPr lang="ru-RU" b="1" dirty="0">
                <a:latin typeface="Cambria" panose="02040503050406030204" pitchFamily="18" charset="0"/>
                <a:ea typeface="Cambria" panose="02040503050406030204" pitchFamily="18" charset="0"/>
              </a:rPr>
              <a:t>активным ожиданием</a:t>
            </a:r>
          </a:p>
          <a:p>
            <a:pPr marL="0" indent="0">
              <a:buNone/>
            </a:pPr>
            <a:r>
              <a:rPr lang="ru-RU" dirty="0">
                <a:latin typeface="Cambria" panose="02040503050406030204" pitchFamily="18" charset="0"/>
                <a:ea typeface="Cambria" panose="02040503050406030204" pitchFamily="18" charset="0"/>
              </a:rPr>
              <a:t>Данный принцип лежит в основе реализации </a:t>
            </a:r>
            <a:r>
              <a:rPr lang="ru-RU" b="1" dirty="0">
                <a:latin typeface="Cambria" panose="02040503050406030204" pitchFamily="18" charset="0"/>
                <a:ea typeface="Cambria" panose="02040503050406030204" pitchFamily="18" charset="0"/>
              </a:rPr>
              <a:t>спин-блокировок (</a:t>
            </a:r>
            <a:r>
              <a:rPr lang="ru-RU" b="1" dirty="0" err="1">
                <a:latin typeface="Cambria" panose="02040503050406030204" pitchFamily="18" charset="0"/>
                <a:ea typeface="Cambria" panose="02040503050406030204" pitchFamily="18" charset="0"/>
              </a:rPr>
              <a:t>спинлоков</a:t>
            </a:r>
            <a:r>
              <a:rPr lang="ru-RU" b="1" dirty="0">
                <a:latin typeface="Cambria" panose="02040503050406030204" pitchFamily="18" charset="0"/>
                <a:ea typeface="Cambria" panose="02040503050406030204" pitchFamily="18" charset="0"/>
              </a:rPr>
              <a:t>)</a:t>
            </a:r>
          </a:p>
          <a:p>
            <a:pPr marL="0" indent="0">
              <a:buNone/>
            </a:pPr>
            <a:r>
              <a:rPr lang="ru-RU" dirty="0">
                <a:latin typeface="Cambria" panose="02040503050406030204" pitchFamily="18" charset="0"/>
                <a:ea typeface="Cambria" panose="02040503050406030204" pitchFamily="18" charset="0"/>
              </a:rPr>
              <a:t>Данный подход активно используется в ситуациях когда известно что ожидание будет непродолжительным</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805897290"/>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Активное ожидание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258411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fontScale="92500" lnSpcReduction="10000"/>
          </a:bodyPr>
          <a:lstStyle/>
          <a:p>
            <a:pPr marL="0" indent="0">
              <a:buNone/>
            </a:pPr>
            <a:r>
              <a:rPr lang="ru-RU" dirty="0">
                <a:latin typeface="Cambria" panose="02040503050406030204" pitchFamily="18" charset="0"/>
                <a:ea typeface="Cambria" panose="02040503050406030204" pitchFamily="18" charset="0"/>
              </a:rPr>
              <a:t>Потребность в синхронизации потоков возникает только в мультипрограммной операционной системе и связана с совместным использованием несколькими процессами аппаратных и информационных ресурсов вычислительной системы</a:t>
            </a:r>
          </a:p>
          <a:p>
            <a:pPr marL="0" indent="0">
              <a:buNone/>
            </a:pPr>
            <a:r>
              <a:rPr lang="ru-RU" dirty="0">
                <a:latin typeface="Cambria" panose="02040503050406030204" pitchFamily="18" charset="0"/>
                <a:ea typeface="Cambria" panose="02040503050406030204" pitchFamily="18" charset="0"/>
              </a:rPr>
              <a:t>Выполнение потока в мультипрограммной среде всегда имеет </a:t>
            </a:r>
            <a:r>
              <a:rPr lang="ru-RU" b="1" i="1" dirty="0">
                <a:latin typeface="Cambria" panose="02040503050406030204" pitchFamily="18" charset="0"/>
                <a:ea typeface="Cambria" panose="02040503050406030204" pitchFamily="18" charset="0"/>
              </a:rPr>
              <a:t>асинхронный характер</a:t>
            </a:r>
            <a:r>
              <a:rPr lang="ru-RU" dirty="0">
                <a:latin typeface="Cambria" panose="02040503050406030204" pitchFamily="18" charset="0"/>
                <a:ea typeface="Cambria" panose="02040503050406030204" pitchFamily="18" charset="0"/>
              </a:rPr>
              <a:t>. Очень сложно с полной определенностью сказать, на каком этапе выполнения будет находиться процесс в определенный момент времени</a:t>
            </a:r>
          </a:p>
          <a:p>
            <a:pPr marL="0" indent="0">
              <a:buNone/>
            </a:pPr>
            <a:r>
              <a:rPr lang="ru-RU" dirty="0">
                <a:latin typeface="Cambria" panose="02040503050406030204" pitchFamily="18" charset="0"/>
                <a:ea typeface="Cambria" panose="02040503050406030204" pitchFamily="18" charset="0"/>
              </a:rPr>
              <a:t>Потоки в общем случае (когда программист не предпринял специальных мер по их синхронизации) протекают независимо, асинхронно друг другу. Это справедливо как по отношению к потокам одного процесса, выполняющим общий программный код, так и по отношению к потокам разных процессов, каждый из которых выполняет собственную программу</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Синхронизация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5965306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253581"/>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Самым простым программным способом добиться взаимного исключения потоков одного процесса являются </a:t>
            </a:r>
            <a:r>
              <a:rPr lang="ru-RU" b="1" dirty="0">
                <a:latin typeface="Cambria" panose="02040503050406030204" pitchFamily="18" charset="0"/>
                <a:ea typeface="Cambria" panose="02040503050406030204" pitchFamily="18" charset="0"/>
              </a:rPr>
              <a:t>глобальные блокирующие переменные</a:t>
            </a:r>
          </a:p>
          <a:p>
            <a:pPr marL="0" indent="0">
              <a:buNone/>
            </a:pPr>
            <a:r>
              <a:rPr lang="ru-RU" dirty="0">
                <a:latin typeface="Cambria" panose="02040503050406030204" pitchFamily="18" charset="0"/>
                <a:ea typeface="Cambria" panose="02040503050406030204" pitchFamily="18" charset="0"/>
              </a:rPr>
              <a:t>Каждому набору критических данных ставится в соответствие двоичная переменная, которой поток присваивает значение 0, когда он входит в критическую секцию, и значение 1, когда он ее покидает</a:t>
            </a:r>
          </a:p>
          <a:p>
            <a:pPr marL="0" indent="0">
              <a:buNone/>
            </a:pPr>
            <a:r>
              <a:rPr lang="ru-RU" dirty="0">
                <a:latin typeface="Cambria" panose="02040503050406030204" pitchFamily="18" charset="0"/>
                <a:ea typeface="Cambria" panose="02040503050406030204" pitchFamily="18" charset="0"/>
              </a:rPr>
              <a:t>Блокирующие переменные могут использоваться не только при доступе к разделяемым данным, но и при доступе к разделяемым ресурсам любого вида</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495725238"/>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Блокирующие переменные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9662359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5864353" cy="5253581"/>
          </a:xfrm>
        </p:spPr>
        <p:txBody>
          <a:bodyPr wrap="square">
            <a:normAutofit fontScale="92500" lnSpcReduction="20000"/>
          </a:bodyPr>
          <a:lstStyle/>
          <a:p>
            <a:pPr marL="0" indent="0">
              <a:buNone/>
            </a:pPr>
            <a:r>
              <a:rPr lang="ru-RU" dirty="0">
                <a:latin typeface="Cambria" panose="02040503050406030204" pitchFamily="18" charset="0"/>
                <a:ea typeface="Cambria" panose="02040503050406030204" pitchFamily="18" charset="0"/>
              </a:rPr>
              <a:t>Алгоритм следующий:</a:t>
            </a:r>
          </a:p>
          <a:p>
            <a:pPr marL="0" indent="0">
              <a:buNone/>
            </a:pPr>
            <a:r>
              <a:rPr lang="ru-RU" dirty="0">
                <a:latin typeface="Cambria" panose="02040503050406030204" pitchFamily="18" charset="0"/>
                <a:ea typeface="Cambria" panose="02040503050406030204" pitchFamily="18" charset="0"/>
              </a:rPr>
              <a:t>1. Перед входом в критическую секцию поток проверяет, не работает ли уже какой-нибудь поток с данными D</a:t>
            </a:r>
          </a:p>
          <a:p>
            <a:pPr marL="0" indent="0">
              <a:buNone/>
            </a:pPr>
            <a:r>
              <a:rPr lang="ru-RU" dirty="0">
                <a:latin typeface="Cambria" panose="02040503050406030204" pitchFamily="18" charset="0"/>
                <a:ea typeface="Cambria" panose="02040503050406030204" pitchFamily="18" charset="0"/>
              </a:rPr>
              <a:t>2. Если переменная F(D) установлена в 0, то данные заняты, и проверка циклически повторяется. Если же данные свободны, то есть 1, тогда значение переменной F(D) устанавливается в 0, и поток входит в критическую секцию</a:t>
            </a:r>
          </a:p>
          <a:p>
            <a:pPr marL="0" indent="0">
              <a:buNone/>
            </a:pPr>
            <a:r>
              <a:rPr lang="ru-RU" dirty="0">
                <a:latin typeface="Cambria" panose="02040503050406030204" pitchFamily="18" charset="0"/>
                <a:ea typeface="Cambria" panose="02040503050406030204" pitchFamily="18" charset="0"/>
              </a:rPr>
              <a:t>3. После того как поток выполнит все действия с данными D, значение переменной F(D) снова устанавливается равным 1</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67607714"/>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Блокирующие переменные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4" name="Picture 3">
            <a:extLst>
              <a:ext uri="{FF2B5EF4-FFF2-40B4-BE49-F238E27FC236}">
                <a16:creationId xmlns:a16="http://schemas.microsoft.com/office/drawing/2014/main" id="{2EA9A5AE-C18C-C83E-0222-6095C209C9B0}"/>
              </a:ext>
            </a:extLst>
          </p:cNvPr>
          <p:cNvPicPr>
            <a:picLocks noChangeAspect="1"/>
          </p:cNvPicPr>
          <p:nvPr/>
        </p:nvPicPr>
        <p:blipFill>
          <a:blip r:embed="rId3"/>
          <a:stretch>
            <a:fillRect/>
          </a:stretch>
        </p:blipFill>
        <p:spPr>
          <a:xfrm>
            <a:off x="6636617" y="1494691"/>
            <a:ext cx="4858915" cy="4998183"/>
          </a:xfrm>
          <a:prstGeom prst="rect">
            <a:avLst/>
          </a:prstGeom>
        </p:spPr>
      </p:pic>
    </p:spTree>
    <p:extLst>
      <p:ext uri="{BB962C8B-B14F-4D97-AF65-F5344CB8AC3E}">
        <p14:creationId xmlns:p14="http://schemas.microsoft.com/office/powerpoint/2010/main" val="26316834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253581"/>
          </a:xfrm>
        </p:spPr>
        <p:txBody>
          <a:bodyPr wrap="square">
            <a:normAutofit fontScale="92500" lnSpcReduction="10000"/>
          </a:bodyPr>
          <a:lstStyle/>
          <a:p>
            <a:pPr marL="0" indent="0">
              <a:buNone/>
            </a:pPr>
            <a:r>
              <a:rPr lang="ru-RU" dirty="0">
                <a:latin typeface="Cambria" panose="02040503050406030204" pitchFamily="18" charset="0"/>
                <a:ea typeface="Cambria" panose="02040503050406030204" pitchFamily="18" charset="0"/>
              </a:rPr>
              <a:t>Однако следует заметить, что одно ограничение на прерывания все же имеется. Нельзя прерывать поток между выполнением операций проверки и установки блокирующей переменной </a:t>
            </a:r>
          </a:p>
          <a:p>
            <a:pPr marL="0" indent="0">
              <a:buNone/>
            </a:pPr>
            <a:r>
              <a:rPr lang="ru-RU" dirty="0">
                <a:latin typeface="Cambria" panose="02040503050406030204" pitchFamily="18" charset="0"/>
                <a:ea typeface="Cambria" panose="02040503050406030204" pitchFamily="18" charset="0"/>
              </a:rPr>
              <a:t>Поясним это. Пусть в результате проверки переменной поток определил, что ресурс свободен, но сразу после этого, не успев установить переменную в 0, был прерван. За время его приостановки другой поток занял ресурс, вошел в свою критическую секцию, но также был прерван, не завершив работы с разделяемым ресурсом</a:t>
            </a:r>
          </a:p>
          <a:p>
            <a:pPr marL="0" indent="0">
              <a:buNone/>
            </a:pPr>
            <a:r>
              <a:rPr lang="ru-RU" dirty="0">
                <a:latin typeface="Cambria" panose="02040503050406030204" pitchFamily="18" charset="0"/>
                <a:ea typeface="Cambria" panose="02040503050406030204" pitchFamily="18" charset="0"/>
              </a:rPr>
              <a:t>Когда управление было возвращено первому потоку, он, считая ресурс свободным, установил признак занятости и начал выполнять свою критическую секцию. Таким образом, был нарушен принцип взаимного исключения, что потенциально может привести к нежелательным последствиям</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85527354"/>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Блокирующие переменные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2205643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253581"/>
          </a:xfrm>
        </p:spPr>
        <p:txBody>
          <a:bodyPr wrap="square">
            <a:normAutofit lnSpcReduction="10000"/>
          </a:bodyPr>
          <a:lstStyle/>
          <a:p>
            <a:pPr marL="0" indent="0">
              <a:buNone/>
            </a:pPr>
            <a:r>
              <a:rPr lang="ru-RU" dirty="0">
                <a:latin typeface="Cambria" panose="02040503050406030204" pitchFamily="18" charset="0"/>
                <a:ea typeface="Cambria" panose="02040503050406030204" pitchFamily="18" charset="0"/>
              </a:rPr>
              <a:t>Во избежание подобных проблем в системе команд многих компьютеров предусмотрена единая, неделимая команда анализа и присвоения значения логической переменной (</a:t>
            </a:r>
            <a:r>
              <a:rPr lang="en-US" dirty="0">
                <a:latin typeface="Cambria" panose="02040503050406030204" pitchFamily="18" charset="0"/>
                <a:ea typeface="Cambria" panose="02040503050406030204" pitchFamily="18" charset="0"/>
              </a:rPr>
              <a:t>BTS, BTR </a:t>
            </a:r>
            <a:r>
              <a:rPr lang="ru-RU" dirty="0">
                <a:latin typeface="Cambria" panose="02040503050406030204" pitchFamily="18" charset="0"/>
                <a:ea typeface="Cambria" panose="02040503050406030204" pitchFamily="18" charset="0"/>
              </a:rPr>
              <a:t>и </a:t>
            </a:r>
            <a:r>
              <a:rPr lang="en-US" dirty="0">
                <a:latin typeface="Cambria" panose="02040503050406030204" pitchFamily="18" charset="0"/>
                <a:ea typeface="Cambria" panose="02040503050406030204" pitchFamily="18" charset="0"/>
              </a:rPr>
              <a:t>BTC)</a:t>
            </a:r>
            <a:endParaRPr lang="ru-RU"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Если же таких команд нету, то можно использовать запрет прерываний на протяжении всей операции проверки и установки</a:t>
            </a:r>
          </a:p>
          <a:p>
            <a:pPr marL="0" indent="0">
              <a:buNone/>
            </a:pPr>
            <a:r>
              <a:rPr lang="ru-RU" dirty="0">
                <a:latin typeface="Cambria" panose="02040503050406030204" pitchFamily="18" charset="0"/>
                <a:ea typeface="Cambria" panose="02040503050406030204" pitchFamily="18" charset="0"/>
              </a:rPr>
              <a:t>Так как данный программный способ по сути является аналогичным описанному ранее аппаратному (сравнение и присваивание), то и проблемы остаются такими же</a:t>
            </a:r>
          </a:p>
          <a:p>
            <a:pPr marL="0" indent="0">
              <a:buNone/>
            </a:pPr>
            <a:r>
              <a:rPr lang="ru-RU" dirty="0">
                <a:latin typeface="Cambria" panose="02040503050406030204" pitchFamily="18" charset="0"/>
                <a:ea typeface="Cambria" panose="02040503050406030204" pitchFamily="18" charset="0"/>
              </a:rPr>
              <a:t>Чтобы потоки не занимались пережиданием занятости, в некоторых ОС вместо этого потоки переводятся в состояние ожидания</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803968068"/>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Блокирующие переменные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0801253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253581"/>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Одними из таких ОС является всё семейство </a:t>
            </a:r>
            <a:r>
              <a:rPr lang="en-US" dirty="0">
                <a:latin typeface="Cambria" panose="02040503050406030204" pitchFamily="18" charset="0"/>
                <a:ea typeface="Cambria" panose="02040503050406030204" pitchFamily="18" charset="0"/>
              </a:rPr>
              <a:t>Windows NT </a:t>
            </a:r>
            <a:r>
              <a:rPr lang="ru-RU" dirty="0">
                <a:latin typeface="Cambria" panose="02040503050406030204" pitchFamily="18" charset="0"/>
                <a:ea typeface="Cambria" panose="02040503050406030204" pitchFamily="18" charset="0"/>
              </a:rPr>
              <a:t>с их механизмом критических секций</a:t>
            </a:r>
          </a:p>
          <a:p>
            <a:pPr marL="0" indent="0">
              <a:buNone/>
            </a:pPr>
            <a:r>
              <a:rPr lang="ru-RU" dirty="0">
                <a:latin typeface="Cambria" panose="02040503050406030204" pitchFamily="18" charset="0"/>
                <a:ea typeface="Cambria" panose="02040503050406030204" pitchFamily="18" charset="0"/>
              </a:rPr>
              <a:t>Для работы с критической секцией в </a:t>
            </a:r>
            <a:r>
              <a:rPr lang="en-US" dirty="0" err="1">
                <a:latin typeface="Cambria" panose="02040503050406030204" pitchFamily="18" charset="0"/>
                <a:ea typeface="Cambria" panose="02040503050406030204" pitchFamily="18" charset="0"/>
              </a:rPr>
              <a:t>WinAPI</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существуют следующие функции: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Инициализация секции –</a:t>
            </a:r>
            <a:r>
              <a:rPr lang="en-US"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hlinkClick r:id="rId3">
                  <a:extLst>
                    <a:ext uri="{A12FA001-AC4F-418D-AE19-62706E023703}">
                      <ahyp:hlinkClr xmlns:ahyp="http://schemas.microsoft.com/office/drawing/2018/hyperlinkcolor" val="tx"/>
                    </a:ext>
                  </a:extLst>
                </a:hlinkClick>
              </a:rPr>
              <a:t>InitializeCriticalSection</a:t>
            </a:r>
            <a:endParaRPr lang="en-US" b="1"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Занятие секции – </a:t>
            </a:r>
            <a:r>
              <a:rPr lang="en-US" b="1" dirty="0" err="1">
                <a:latin typeface="Cambria" panose="02040503050406030204" pitchFamily="18" charset="0"/>
                <a:ea typeface="Cambria" panose="02040503050406030204" pitchFamily="18" charset="0"/>
                <a:hlinkClick r:id="rId4">
                  <a:extLst>
                    <a:ext uri="{A12FA001-AC4F-418D-AE19-62706E023703}">
                      <ahyp:hlinkClr xmlns:ahyp="http://schemas.microsoft.com/office/drawing/2018/hyperlinkcolor" val="tx"/>
                    </a:ext>
                  </a:extLst>
                </a:hlinkClick>
              </a:rPr>
              <a:t>EnterCriticalSection</a:t>
            </a:r>
            <a:endParaRPr lang="en-US" b="1"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Попытка занять секцию – </a:t>
            </a:r>
            <a:r>
              <a:rPr lang="en-US" b="1" dirty="0" err="1">
                <a:latin typeface="Cambria" panose="02040503050406030204" pitchFamily="18" charset="0"/>
                <a:ea typeface="Cambria" panose="02040503050406030204" pitchFamily="18" charset="0"/>
                <a:hlinkClick r:id="rId5">
                  <a:extLst>
                    <a:ext uri="{A12FA001-AC4F-418D-AE19-62706E023703}">
                      <ahyp:hlinkClr xmlns:ahyp="http://schemas.microsoft.com/office/drawing/2018/hyperlinkcolor" val="tx"/>
                    </a:ext>
                  </a:extLst>
                </a:hlinkClick>
              </a:rPr>
              <a:t>TryEnterCriticalSection</a:t>
            </a:r>
            <a:endParaRPr lang="en-US" b="1"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Выход из секции – </a:t>
            </a:r>
            <a:r>
              <a:rPr lang="en-US" b="1" dirty="0" err="1">
                <a:latin typeface="Cambria" panose="02040503050406030204" pitchFamily="18" charset="0"/>
                <a:ea typeface="Cambria" panose="02040503050406030204" pitchFamily="18" charset="0"/>
                <a:hlinkClick r:id="rId6">
                  <a:extLst>
                    <a:ext uri="{A12FA001-AC4F-418D-AE19-62706E023703}">
                      <ahyp:hlinkClr xmlns:ahyp="http://schemas.microsoft.com/office/drawing/2018/hyperlinkcolor" val="tx"/>
                    </a:ext>
                  </a:extLst>
                </a:hlinkClick>
              </a:rPr>
              <a:t>LeaveCriticalSection</a:t>
            </a:r>
            <a:endParaRPr lang="en-US" b="1"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Очистка объекта секции – </a:t>
            </a:r>
            <a:r>
              <a:rPr lang="en-US" b="1" dirty="0" err="1">
                <a:latin typeface="Cambria" panose="02040503050406030204" pitchFamily="18" charset="0"/>
                <a:ea typeface="Cambria" panose="02040503050406030204" pitchFamily="18" charset="0"/>
                <a:hlinkClick r:id="rId7">
                  <a:extLst>
                    <a:ext uri="{A12FA001-AC4F-418D-AE19-62706E023703}">
                      <ahyp:hlinkClr xmlns:ahyp="http://schemas.microsoft.com/office/drawing/2018/hyperlinkcolor" val="tx"/>
                    </a:ext>
                  </a:extLst>
                </a:hlinkClick>
              </a:rPr>
              <a:t>DeleteCriticalSection</a:t>
            </a:r>
            <a:endParaRPr lang="ru-RU" b="1"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В </a:t>
            </a:r>
            <a:r>
              <a:rPr lang="en-US" dirty="0">
                <a:latin typeface="Cambria" panose="02040503050406030204" pitchFamily="18" charset="0"/>
                <a:ea typeface="Cambria" panose="02040503050406030204" pitchFamily="18" charset="0"/>
              </a:rPr>
              <a:t>POSIX </a:t>
            </a:r>
            <a:r>
              <a:rPr lang="ru-RU" dirty="0">
                <a:latin typeface="Cambria" panose="02040503050406030204" pitchFamily="18" charset="0"/>
                <a:ea typeface="Cambria" panose="02040503050406030204" pitchFamily="18" charset="0"/>
              </a:rPr>
              <a:t>прямого аналога критическим секциям из </a:t>
            </a:r>
            <a:r>
              <a:rPr lang="en-US" dirty="0">
                <a:latin typeface="Cambria" panose="02040503050406030204" pitchFamily="18" charset="0"/>
                <a:ea typeface="Cambria" panose="02040503050406030204" pitchFamily="18" charset="0"/>
              </a:rPr>
              <a:t>Windows </a:t>
            </a:r>
            <a:r>
              <a:rPr lang="ru-RU" dirty="0">
                <a:latin typeface="Cambria" panose="02040503050406030204" pitchFamily="18" charset="0"/>
                <a:ea typeface="Cambria" panose="02040503050406030204" pitchFamily="18" charset="0"/>
              </a:rPr>
              <a:t>нету, но чем-то похожим является </a:t>
            </a:r>
            <a:r>
              <a:rPr lang="en-US" b="1" dirty="0" err="1">
                <a:latin typeface="Cambria" panose="02040503050406030204" pitchFamily="18" charset="0"/>
                <a:ea typeface="Cambria" panose="02040503050406030204" pitchFamily="18" charset="0"/>
              </a:rPr>
              <a:t>futex</a:t>
            </a:r>
            <a:endParaRPr lang="ru-RU" b="1"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401054938"/>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Критические секции</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41667214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Критические секции</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5" name="Объект 3">
            <a:extLst>
              <a:ext uri="{FF2B5EF4-FFF2-40B4-BE49-F238E27FC236}">
                <a16:creationId xmlns:a16="http://schemas.microsoft.com/office/drawing/2014/main" id="{8C6601D3-C66F-96E0-F1E2-11F14E5EC945}"/>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272911" y="1537430"/>
            <a:ext cx="6935480" cy="5081588"/>
          </a:xfrm>
          <a:prstGeom prst="rect">
            <a:avLst/>
          </a:prstGeom>
        </p:spPr>
      </p:pic>
      <p:pic>
        <p:nvPicPr>
          <p:cNvPr id="7" name="Рисунок 4">
            <a:extLst>
              <a:ext uri="{FF2B5EF4-FFF2-40B4-BE49-F238E27FC236}">
                <a16:creationId xmlns:a16="http://schemas.microsoft.com/office/drawing/2014/main" id="{D8A86DE9-CC70-1E15-941D-0EB052B7CE1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753421" y="1537430"/>
            <a:ext cx="5050074" cy="3620595"/>
          </a:xfrm>
          <a:prstGeom prst="rect">
            <a:avLst/>
          </a:prstGeom>
          <a:ln>
            <a:solidFill>
              <a:srgbClr val="00B0F0"/>
            </a:solidFill>
          </a:ln>
        </p:spPr>
      </p:pic>
      <p:pic>
        <p:nvPicPr>
          <p:cNvPr id="8" name="Рисунок 5">
            <a:extLst>
              <a:ext uri="{FF2B5EF4-FFF2-40B4-BE49-F238E27FC236}">
                <a16:creationId xmlns:a16="http://schemas.microsoft.com/office/drawing/2014/main" id="{A52BB634-9D70-EA69-D561-20C69EA845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43638" y="4629180"/>
            <a:ext cx="3866892" cy="1989838"/>
          </a:xfrm>
          <a:prstGeom prst="rect">
            <a:avLst/>
          </a:prstGeom>
        </p:spPr>
      </p:pic>
    </p:spTree>
    <p:extLst>
      <p:ext uri="{BB962C8B-B14F-4D97-AF65-F5344CB8AC3E}">
        <p14:creationId xmlns:p14="http://schemas.microsoft.com/office/powerpoint/2010/main" val="32043965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5462017" cy="5253581"/>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Критическая секция – советы: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На каждый разделяемый ресурс используйте отдельную структуру CRITICAL_SECTION</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Одновременный доступ к нескольким ресурсам</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078725243"/>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Критические секции</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4" name="Picture 3">
            <a:extLst>
              <a:ext uri="{FF2B5EF4-FFF2-40B4-BE49-F238E27FC236}">
                <a16:creationId xmlns:a16="http://schemas.microsoft.com/office/drawing/2014/main" id="{DE23D445-2353-D6AA-410C-1392CC68C63E}"/>
              </a:ext>
            </a:extLst>
          </p:cNvPr>
          <p:cNvPicPr>
            <a:picLocks noChangeAspect="1"/>
          </p:cNvPicPr>
          <p:nvPr/>
        </p:nvPicPr>
        <p:blipFill>
          <a:blip r:embed="rId3"/>
          <a:stretch>
            <a:fillRect/>
          </a:stretch>
        </p:blipFill>
        <p:spPr>
          <a:xfrm>
            <a:off x="6300216" y="18095"/>
            <a:ext cx="5706271" cy="6839905"/>
          </a:xfrm>
          <a:prstGeom prst="rect">
            <a:avLst/>
          </a:prstGeom>
        </p:spPr>
      </p:pic>
      <p:pic>
        <p:nvPicPr>
          <p:cNvPr id="5" name="Рисунок 4">
            <a:extLst>
              <a:ext uri="{FF2B5EF4-FFF2-40B4-BE49-F238E27FC236}">
                <a16:creationId xmlns:a16="http://schemas.microsoft.com/office/drawing/2014/main" id="{371D8F30-7675-FB7F-9267-EBEF9C49B6EF}"/>
              </a:ext>
            </a:extLst>
          </p:cNvPr>
          <p:cNvPicPr>
            <a:picLocks noChangeAspect="1"/>
          </p:cNvPicPr>
          <p:nvPr/>
        </p:nvPicPr>
        <p:blipFill>
          <a:blip r:embed="rId4"/>
          <a:stretch>
            <a:fillRect/>
          </a:stretch>
        </p:blipFill>
        <p:spPr>
          <a:xfrm>
            <a:off x="961644" y="4380329"/>
            <a:ext cx="4990307" cy="16733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488841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253581"/>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Другим примитивом подобным критическим секциям является объект «</a:t>
            </a:r>
            <a:r>
              <a:rPr lang="ru-RU" b="1" dirty="0">
                <a:latin typeface="Cambria" panose="02040503050406030204" pitchFamily="18" charset="0"/>
                <a:ea typeface="Cambria" panose="02040503050406030204" pitchFamily="18" charset="0"/>
              </a:rPr>
              <a:t>Мьютекс</a:t>
            </a:r>
            <a:r>
              <a:rPr lang="ru-RU"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a:t>
            </a:r>
            <a:r>
              <a:rPr lang="en-US" b="1" dirty="0">
                <a:latin typeface="Cambria" panose="02040503050406030204" pitchFamily="18" charset="0"/>
                <a:ea typeface="Cambria" panose="02040503050406030204" pitchFamily="18" charset="0"/>
              </a:rPr>
              <a:t>mutex</a:t>
            </a:r>
            <a:r>
              <a:rPr lang="en-US" dirty="0">
                <a:latin typeface="Cambria" panose="02040503050406030204" pitchFamily="18" charset="0"/>
                <a:ea typeface="Cambria" panose="02040503050406030204" pitchFamily="18" charset="0"/>
              </a:rPr>
              <a:t> – </a:t>
            </a:r>
            <a:r>
              <a:rPr lang="en-US" b="1" dirty="0">
                <a:latin typeface="Cambria" panose="02040503050406030204" pitchFamily="18" charset="0"/>
                <a:ea typeface="Cambria" panose="02040503050406030204" pitchFamily="18" charset="0"/>
              </a:rPr>
              <a:t>mut</a:t>
            </a:r>
            <a:r>
              <a:rPr lang="en-US" dirty="0">
                <a:latin typeface="Cambria" panose="02040503050406030204" pitchFamily="18" charset="0"/>
                <a:ea typeface="Cambria" panose="02040503050406030204" pitchFamily="18" charset="0"/>
              </a:rPr>
              <a:t>ual </a:t>
            </a:r>
            <a:r>
              <a:rPr lang="en-US" b="1" dirty="0">
                <a:latin typeface="Cambria" panose="02040503050406030204" pitchFamily="18" charset="0"/>
                <a:ea typeface="Cambria" panose="02040503050406030204" pitchFamily="18" charset="0"/>
              </a:rPr>
              <a:t>ex</a:t>
            </a:r>
            <a:r>
              <a:rPr lang="en-US" dirty="0">
                <a:latin typeface="Cambria" panose="02040503050406030204" pitchFamily="18" charset="0"/>
                <a:ea typeface="Cambria" panose="02040503050406030204" pitchFamily="18" charset="0"/>
              </a:rPr>
              <a:t>clusion)</a:t>
            </a:r>
            <a:endParaRPr lang="ru-RU"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По сути идентичен по своей сути объекту критической секции за исключением одного факта – он позволяет синхронизировать потоки </a:t>
            </a:r>
            <a:r>
              <a:rPr lang="ru-RU" b="1" dirty="0">
                <a:latin typeface="Cambria" panose="02040503050406030204" pitchFamily="18" charset="0"/>
                <a:ea typeface="Cambria" panose="02040503050406030204" pitchFamily="18" charset="0"/>
              </a:rPr>
              <a:t>разных </a:t>
            </a:r>
            <a:r>
              <a:rPr lang="ru-RU" dirty="0">
                <a:latin typeface="Cambria" panose="02040503050406030204" pitchFamily="18" charset="0"/>
                <a:ea typeface="Cambria" panose="02040503050406030204" pitchFamily="18" charset="0"/>
              </a:rPr>
              <a:t>процессов</a:t>
            </a:r>
          </a:p>
          <a:p>
            <a:pPr marL="0" indent="0">
              <a:buNone/>
            </a:pPr>
            <a:r>
              <a:rPr lang="ru-RU" dirty="0">
                <a:latin typeface="Cambria" panose="02040503050406030204" pitchFamily="18" charset="0"/>
                <a:ea typeface="Cambria" panose="02040503050406030204" pitchFamily="18" charset="0"/>
              </a:rPr>
              <a:t>Соответственно является объектом ядра ОС в виду необходимости работы с различными процессами</a:t>
            </a:r>
          </a:p>
          <a:p>
            <a:pPr marL="0" indent="0">
              <a:buNone/>
            </a:pPr>
            <a:r>
              <a:rPr lang="ru-RU" dirty="0">
                <a:latin typeface="Cambria" panose="02040503050406030204" pitchFamily="18" charset="0"/>
                <a:ea typeface="Cambria" panose="02040503050406030204" pitchFamily="18" charset="0"/>
              </a:rPr>
              <a:t>Соответственно для работы требует системных вызовов, а значит более дорогой в использовании по сравнению с секцией (касается только </a:t>
            </a:r>
            <a:r>
              <a:rPr lang="en-US" dirty="0">
                <a:latin typeface="Cambria" panose="02040503050406030204" pitchFamily="18" charset="0"/>
                <a:ea typeface="Cambria" panose="02040503050406030204" pitchFamily="18" charset="0"/>
              </a:rPr>
              <a:t>Windows)</a:t>
            </a:r>
          </a:p>
          <a:p>
            <a:pPr marL="0" indent="0">
              <a:buNone/>
            </a:pPr>
            <a:r>
              <a:rPr lang="ru-RU" dirty="0">
                <a:latin typeface="Cambria" panose="02040503050406030204" pitchFamily="18" charset="0"/>
                <a:ea typeface="Cambria" panose="02040503050406030204" pitchFamily="18" charset="0"/>
              </a:rPr>
              <a:t>Существует в рамках обеих рассматриваемых ОС: </a:t>
            </a:r>
            <a:r>
              <a:rPr lang="en-US" dirty="0">
                <a:latin typeface="Cambria" panose="02040503050406030204" pitchFamily="18" charset="0"/>
                <a:ea typeface="Cambria" panose="02040503050406030204" pitchFamily="18" charset="0"/>
              </a:rPr>
              <a:t>Windows </a:t>
            </a:r>
            <a:r>
              <a:rPr lang="ru-RU" dirty="0">
                <a:latin typeface="Cambria" panose="02040503050406030204" pitchFamily="18" charset="0"/>
                <a:ea typeface="Cambria" panose="02040503050406030204" pitchFamily="18" charset="0"/>
              </a:rPr>
              <a:t>и </a:t>
            </a:r>
            <a:r>
              <a:rPr lang="en-US" dirty="0">
                <a:latin typeface="Cambria" panose="02040503050406030204" pitchFamily="18" charset="0"/>
                <a:ea typeface="Cambria" panose="02040503050406030204" pitchFamily="18" charset="0"/>
              </a:rPr>
              <a:t>Linux</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57428815"/>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Мьютексы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5776186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253581"/>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Для мьютексов определены следующие правила</a:t>
            </a:r>
            <a:r>
              <a:rPr lang="en-US" dirty="0">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Если его идентификатор потока равен 0 (у самого потока не может быть такой идентификатор), мьютекс не захвачен ни одним из потоков и находится в</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свободном состоянии</a:t>
            </a:r>
            <a:endParaRPr lang="en-US"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Если его идентификатор потока не равен 0, мьютекс захвачен одним из потоков и находится в занятом состоянии</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091572429"/>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Мьютексы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1706542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3404617" cy="5253581"/>
          </a:xfrm>
        </p:spPr>
        <p:txBody>
          <a:bodyPr wrap="square">
            <a:normAutofit/>
          </a:bodyPr>
          <a:lstStyle/>
          <a:p>
            <a:pPr marL="0" indent="0">
              <a:buNone/>
            </a:pPr>
            <a:r>
              <a:rPr lang="ru-RU" sz="2800" dirty="0">
                <a:latin typeface="Cambria" panose="02040503050406030204" pitchFamily="18" charset="0"/>
                <a:ea typeface="Cambria" panose="02040503050406030204" pitchFamily="18" charset="0"/>
              </a:rPr>
              <a:t>Использование мьютекса для защиты критического участка</a:t>
            </a:r>
            <a:endParaRPr lang="LID4096" sz="2800"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028457985"/>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Мьютексы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2" name="Объект 3">
            <a:extLst>
              <a:ext uri="{FF2B5EF4-FFF2-40B4-BE49-F238E27FC236}">
                <a16:creationId xmlns:a16="http://schemas.microsoft.com/office/drawing/2014/main" id="{E72DCDBB-A98B-3366-498C-A3B54C5C92CB}"/>
              </a:ext>
            </a:extLst>
          </p:cNvPr>
          <p:cNvPicPr>
            <a:picLocks noChangeAspect="1"/>
          </p:cNvPicPr>
          <p:nvPr/>
        </p:nvPicPr>
        <p:blipFill>
          <a:blip r:embed="rId3"/>
          <a:stretch>
            <a:fillRect/>
          </a:stretch>
        </p:blipFill>
        <p:spPr>
          <a:xfrm>
            <a:off x="4671935" y="1781438"/>
            <a:ext cx="6260262" cy="46800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47971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Любое взаимодействие потоков, связанное с разделением ресурсов или обменом данными, требует их </a:t>
            </a:r>
            <a:r>
              <a:rPr lang="ru-RU" b="1" dirty="0">
                <a:latin typeface="Cambria" panose="02040503050406030204" pitchFamily="18" charset="0"/>
                <a:ea typeface="Cambria" panose="02040503050406030204" pitchFamily="18" charset="0"/>
              </a:rPr>
              <a:t>синхронизации</a:t>
            </a:r>
          </a:p>
          <a:p>
            <a:pPr marL="0" indent="0">
              <a:buNone/>
            </a:pPr>
            <a:r>
              <a:rPr lang="ru-RU" b="1" dirty="0">
                <a:latin typeface="Cambria" panose="02040503050406030204" pitchFamily="18" charset="0"/>
                <a:ea typeface="Cambria" panose="02040503050406030204" pitchFamily="18" charset="0"/>
              </a:rPr>
              <a:t>Синхронизация</a:t>
            </a:r>
            <a:r>
              <a:rPr lang="ru-RU" dirty="0">
                <a:latin typeface="Cambria" panose="02040503050406030204" pitchFamily="18" charset="0"/>
                <a:ea typeface="Cambria" panose="02040503050406030204" pitchFamily="18" charset="0"/>
              </a:rPr>
              <a:t> заключается в согласовании скоростей потоков путем приостановки одного или нескольких из них до наступления некоторого события и последующей активизации при наступлении этого события</a:t>
            </a:r>
          </a:p>
          <a:p>
            <a:pPr marL="0" indent="0">
              <a:buNone/>
            </a:pPr>
            <a:r>
              <a:rPr lang="ru-RU" dirty="0">
                <a:latin typeface="Cambria" panose="02040503050406030204" pitchFamily="18" charset="0"/>
                <a:ea typeface="Cambria" panose="02040503050406030204" pitchFamily="18" charset="0"/>
              </a:rPr>
              <a:t>Синхронизация является важной задачей как в разрезе некоторых программных ресурсов, так и в случае когда речь идёт об аппаратных ресурсах</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Синхронизация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6522026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253581"/>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Функции для работы с мьютексами</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111120503"/>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Мьютексы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graphicFrame>
        <p:nvGraphicFramePr>
          <p:cNvPr id="2" name="Таблица 6">
            <a:extLst>
              <a:ext uri="{FF2B5EF4-FFF2-40B4-BE49-F238E27FC236}">
                <a16:creationId xmlns:a16="http://schemas.microsoft.com/office/drawing/2014/main" id="{099837CA-8C27-78EE-2456-A19F098DD32E}"/>
              </a:ext>
            </a:extLst>
          </p:cNvPr>
          <p:cNvGraphicFramePr>
            <a:graphicFrameLocks noGrp="1"/>
          </p:cNvGraphicFramePr>
          <p:nvPr>
            <p:extLst>
              <p:ext uri="{D42A27DB-BD31-4B8C-83A1-F6EECF244321}">
                <p14:modId xmlns:p14="http://schemas.microsoft.com/office/powerpoint/2010/main" val="4572411"/>
              </p:ext>
            </p:extLst>
          </p:nvPr>
        </p:nvGraphicFramePr>
        <p:xfrm>
          <a:off x="1143000" y="2205529"/>
          <a:ext cx="10210800" cy="3950510"/>
        </p:xfrm>
        <a:graphic>
          <a:graphicData uri="http://schemas.openxmlformats.org/drawingml/2006/table">
            <a:tbl>
              <a:tblPr firstRow="1" bandRow="1">
                <a:tableStyleId>{5C22544A-7EE6-4342-B048-85BDC9FD1C3A}</a:tableStyleId>
              </a:tblPr>
              <a:tblGrid>
                <a:gridCol w="5105400">
                  <a:extLst>
                    <a:ext uri="{9D8B030D-6E8A-4147-A177-3AD203B41FA5}">
                      <a16:colId xmlns:a16="http://schemas.microsoft.com/office/drawing/2014/main" val="3805420538"/>
                    </a:ext>
                  </a:extLst>
                </a:gridCol>
                <a:gridCol w="5105400">
                  <a:extLst>
                    <a:ext uri="{9D8B030D-6E8A-4147-A177-3AD203B41FA5}">
                      <a16:colId xmlns:a16="http://schemas.microsoft.com/office/drawing/2014/main" val="1783500756"/>
                    </a:ext>
                  </a:extLst>
                </a:gridCol>
              </a:tblGrid>
              <a:tr h="588934">
                <a:tc>
                  <a:txBody>
                    <a:bodyPr/>
                    <a:lstStyle/>
                    <a:p>
                      <a:pPr algn="ctr"/>
                      <a:r>
                        <a:rPr lang="en-US" sz="2800" dirty="0">
                          <a:latin typeface="Cambria" panose="02040503050406030204" pitchFamily="18" charset="0"/>
                          <a:ea typeface="Cambria" panose="02040503050406030204" pitchFamily="18" charset="0"/>
                        </a:rPr>
                        <a:t>Windows</a:t>
                      </a:r>
                      <a:endParaRPr lang="LID4096" sz="2800" dirty="0">
                        <a:latin typeface="Cambria" panose="02040503050406030204" pitchFamily="18" charset="0"/>
                        <a:ea typeface="Cambria" panose="02040503050406030204" pitchFamily="18" charset="0"/>
                      </a:endParaRPr>
                    </a:p>
                  </a:txBody>
                  <a:tcPr anchor="ctr"/>
                </a:tc>
                <a:tc>
                  <a:txBody>
                    <a:bodyPr/>
                    <a:lstStyle/>
                    <a:p>
                      <a:pPr algn="ctr"/>
                      <a:r>
                        <a:rPr lang="en-US" sz="2800" dirty="0">
                          <a:latin typeface="Cambria" panose="02040503050406030204" pitchFamily="18" charset="0"/>
                          <a:ea typeface="Cambria" panose="02040503050406030204" pitchFamily="18" charset="0"/>
                        </a:rPr>
                        <a:t>POSIX</a:t>
                      </a:r>
                      <a:endParaRPr lang="LID4096" sz="2800" dirty="0">
                        <a:latin typeface="Cambria" panose="02040503050406030204" pitchFamily="18" charset="0"/>
                        <a:ea typeface="Cambria" panose="02040503050406030204" pitchFamily="18" charset="0"/>
                      </a:endParaRPr>
                    </a:p>
                  </a:txBody>
                  <a:tcPr anchor="ctr"/>
                </a:tc>
                <a:extLst>
                  <a:ext uri="{0D108BD9-81ED-4DB2-BD59-A6C34878D82A}">
                    <a16:rowId xmlns:a16="http://schemas.microsoft.com/office/drawing/2014/main" val="634457057"/>
                  </a:ext>
                </a:extLst>
              </a:tr>
              <a:tr h="588934">
                <a:tc>
                  <a:txBody>
                    <a:bodyPr/>
                    <a:lstStyle/>
                    <a:p>
                      <a:pPr algn="ctr"/>
                      <a:r>
                        <a:rPr lang="en-US" sz="2000" b="1" kern="1200" dirty="0">
                          <a:solidFill>
                            <a:schemeClr val="dk1"/>
                          </a:solidFill>
                          <a:latin typeface="Cambria" panose="02040503050406030204" pitchFamily="18" charset="0"/>
                          <a:ea typeface="Cambria" panose="02040503050406030204" pitchFamily="18" charset="0"/>
                          <a:cs typeface="+mn-cs"/>
                          <a:hlinkClick r:id="rId3">
                            <a:extLst>
                              <a:ext uri="{A12FA001-AC4F-418D-AE19-62706E023703}">
                                <ahyp:hlinkClr xmlns:ahyp="http://schemas.microsoft.com/office/drawing/2018/hyperlinkcolor" val="tx"/>
                              </a:ext>
                            </a:extLst>
                          </a:hlinkClick>
                        </a:rPr>
                        <a:t>CreateMutex</a:t>
                      </a:r>
                      <a:r>
                        <a:rPr lang="en-US" sz="2000" b="1" kern="1200" dirty="0">
                          <a:solidFill>
                            <a:schemeClr val="dk1"/>
                          </a:solidFill>
                          <a:latin typeface="Cambria" panose="02040503050406030204" pitchFamily="18" charset="0"/>
                          <a:ea typeface="Cambria" panose="02040503050406030204" pitchFamily="18" charset="0"/>
                          <a:cs typeface="+mn-cs"/>
                        </a:rPr>
                        <a:t>, </a:t>
                      </a:r>
                      <a:r>
                        <a:rPr lang="en-US" sz="2000" b="1" kern="1200" dirty="0">
                          <a:solidFill>
                            <a:schemeClr val="dk1"/>
                          </a:solidFill>
                          <a:latin typeface="Cambria" panose="02040503050406030204" pitchFamily="18" charset="0"/>
                          <a:ea typeface="Cambria" panose="02040503050406030204" pitchFamily="18" charset="0"/>
                          <a:cs typeface="+mn-cs"/>
                          <a:hlinkClick r:id="rId4">
                            <a:extLst>
                              <a:ext uri="{A12FA001-AC4F-418D-AE19-62706E023703}">
                                <ahyp:hlinkClr xmlns:ahyp="http://schemas.microsoft.com/office/drawing/2018/hyperlinkcolor" val="tx"/>
                              </a:ext>
                            </a:extLst>
                          </a:hlinkClick>
                        </a:rPr>
                        <a:t>OpenMutex</a:t>
                      </a:r>
                      <a:endParaRPr lang="en-US" sz="2000" b="1" kern="1200" dirty="0">
                        <a:solidFill>
                          <a:schemeClr val="dk1"/>
                        </a:solidFill>
                        <a:latin typeface="Cambria" panose="02040503050406030204" pitchFamily="18" charset="0"/>
                        <a:ea typeface="Cambria" panose="02040503050406030204" pitchFamily="18" charset="0"/>
                        <a:cs typeface="+mn-cs"/>
                      </a:endParaRPr>
                    </a:p>
                  </a:txBody>
                  <a:tcPr anchor="ctr"/>
                </a:tc>
                <a:tc>
                  <a:txBody>
                    <a:bodyPr/>
                    <a:lstStyle/>
                    <a:p>
                      <a:pPr algn="ctr"/>
                      <a:r>
                        <a:rPr lang="en-US" sz="2000" b="1" kern="1200" dirty="0">
                          <a:solidFill>
                            <a:schemeClr val="dk1"/>
                          </a:solidFill>
                          <a:latin typeface="Cambria" panose="02040503050406030204" pitchFamily="18" charset="0"/>
                          <a:ea typeface="Cambria" panose="02040503050406030204" pitchFamily="18" charset="0"/>
                          <a:cs typeface="+mn-cs"/>
                          <a:hlinkClick r:id="rId5">
                            <a:extLst>
                              <a:ext uri="{A12FA001-AC4F-418D-AE19-62706E023703}">
                                <ahyp:hlinkClr xmlns:ahyp="http://schemas.microsoft.com/office/drawing/2018/hyperlinkcolor" val="tx"/>
                              </a:ext>
                            </a:extLst>
                          </a:hlinkClick>
                        </a:rPr>
                        <a:t>pthread_mutex_init</a:t>
                      </a:r>
                      <a:endParaRPr lang="ru-RU" sz="2000" b="1" kern="1200" dirty="0">
                        <a:solidFill>
                          <a:schemeClr val="dk1"/>
                        </a:solidFill>
                        <a:latin typeface="Cambria" panose="02040503050406030204" pitchFamily="18" charset="0"/>
                        <a:ea typeface="Cambria" panose="02040503050406030204" pitchFamily="18" charset="0"/>
                        <a:cs typeface="+mn-cs"/>
                      </a:endParaRPr>
                    </a:p>
                  </a:txBody>
                  <a:tcPr anchor="ctr"/>
                </a:tc>
                <a:extLst>
                  <a:ext uri="{0D108BD9-81ED-4DB2-BD59-A6C34878D82A}">
                    <a16:rowId xmlns:a16="http://schemas.microsoft.com/office/drawing/2014/main" val="578648226"/>
                  </a:ext>
                </a:extLst>
              </a:tr>
              <a:tr h="588934">
                <a:tc>
                  <a:txBody>
                    <a:bodyPr/>
                    <a:lstStyle/>
                    <a:p>
                      <a:pPr algn="ctr"/>
                      <a:r>
                        <a:rPr lang="en-US" sz="2000" b="1" kern="1200" dirty="0" err="1">
                          <a:solidFill>
                            <a:schemeClr val="dk1"/>
                          </a:solidFill>
                          <a:latin typeface="Cambria" panose="02040503050406030204" pitchFamily="18" charset="0"/>
                          <a:ea typeface="Cambria" panose="02040503050406030204" pitchFamily="18" charset="0"/>
                          <a:cs typeface="+mn-cs"/>
                          <a:hlinkClick r:id="rId6">
                            <a:extLst>
                              <a:ext uri="{A12FA001-AC4F-418D-AE19-62706E023703}">
                                <ahyp:hlinkClr xmlns:ahyp="http://schemas.microsoft.com/office/drawing/2018/hyperlinkcolor" val="tx"/>
                              </a:ext>
                            </a:extLst>
                          </a:hlinkClick>
                        </a:rPr>
                        <a:t>WaitForSingleObject</a:t>
                      </a:r>
                      <a:r>
                        <a:rPr lang="en-US" sz="2000" b="1" kern="1200" dirty="0">
                          <a:solidFill>
                            <a:schemeClr val="dk1"/>
                          </a:solidFill>
                          <a:latin typeface="Cambria" panose="02040503050406030204" pitchFamily="18" charset="0"/>
                          <a:ea typeface="Cambria" panose="02040503050406030204" pitchFamily="18" charset="0"/>
                          <a:cs typeface="+mn-cs"/>
                        </a:rPr>
                        <a:t>, </a:t>
                      </a:r>
                      <a:r>
                        <a:rPr lang="en-US" sz="2000" b="1" kern="1200" dirty="0" err="1">
                          <a:solidFill>
                            <a:schemeClr val="dk1"/>
                          </a:solidFill>
                          <a:latin typeface="Cambria" panose="02040503050406030204" pitchFamily="18" charset="0"/>
                          <a:ea typeface="Cambria" panose="02040503050406030204" pitchFamily="18" charset="0"/>
                          <a:cs typeface="+mn-cs"/>
                          <a:hlinkClick r:id="rId7">
                            <a:extLst>
                              <a:ext uri="{A12FA001-AC4F-418D-AE19-62706E023703}">
                                <ahyp:hlinkClr xmlns:ahyp="http://schemas.microsoft.com/office/drawing/2018/hyperlinkcolor" val="tx"/>
                              </a:ext>
                            </a:extLst>
                          </a:hlinkClick>
                        </a:rPr>
                        <a:t>WaitForMultipleObjects</a:t>
                      </a:r>
                      <a:endParaRPr lang="LID4096" sz="2000" b="1" kern="1200" dirty="0">
                        <a:solidFill>
                          <a:schemeClr val="dk1"/>
                        </a:solidFill>
                        <a:latin typeface="Cambria" panose="02040503050406030204" pitchFamily="18" charset="0"/>
                        <a:ea typeface="Cambria" panose="02040503050406030204" pitchFamily="18" charset="0"/>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dk1"/>
                          </a:solidFill>
                          <a:latin typeface="Cambria" panose="02040503050406030204" pitchFamily="18" charset="0"/>
                          <a:ea typeface="Cambria" panose="02040503050406030204" pitchFamily="18" charset="0"/>
                          <a:cs typeface="+mn-cs"/>
                          <a:hlinkClick r:id="rId8">
                            <a:extLst>
                              <a:ext uri="{A12FA001-AC4F-418D-AE19-62706E023703}">
                                <ahyp:hlinkClr xmlns:ahyp="http://schemas.microsoft.com/office/drawing/2018/hyperlinkcolor" val="tx"/>
                              </a:ext>
                            </a:extLst>
                          </a:hlinkClick>
                        </a:rPr>
                        <a:t>pthread_mutex_lock</a:t>
                      </a:r>
                      <a:endParaRPr lang="en-US" sz="2000" b="1" kern="1200" dirty="0">
                        <a:solidFill>
                          <a:schemeClr val="dk1"/>
                        </a:solidFill>
                        <a:latin typeface="Cambria" panose="02040503050406030204" pitchFamily="18" charset="0"/>
                        <a:ea typeface="Cambria" panose="02040503050406030204" pitchFamily="18" charset="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dk1"/>
                          </a:solidFill>
                          <a:latin typeface="Cambria" panose="02040503050406030204" pitchFamily="18" charset="0"/>
                          <a:ea typeface="Cambria" panose="02040503050406030204" pitchFamily="18" charset="0"/>
                          <a:cs typeface="+mn-cs"/>
                          <a:hlinkClick r:id="rId8">
                            <a:extLst>
                              <a:ext uri="{A12FA001-AC4F-418D-AE19-62706E023703}">
                                <ahyp:hlinkClr xmlns:ahyp="http://schemas.microsoft.com/office/drawing/2018/hyperlinkcolor" val="tx"/>
                              </a:ext>
                            </a:extLst>
                          </a:hlinkClick>
                        </a:rPr>
                        <a:t>pthread_mutex_trylock</a:t>
                      </a:r>
                      <a:endParaRPr lang="en-US" sz="2000" b="1" kern="1200" dirty="0">
                        <a:solidFill>
                          <a:schemeClr val="dk1"/>
                        </a:solidFill>
                        <a:latin typeface="Cambria" panose="02040503050406030204" pitchFamily="18" charset="0"/>
                        <a:ea typeface="Cambria" panose="02040503050406030204" pitchFamily="18" charset="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dk1"/>
                          </a:solidFill>
                          <a:latin typeface="Cambria" panose="02040503050406030204" pitchFamily="18" charset="0"/>
                          <a:ea typeface="Cambria" panose="02040503050406030204" pitchFamily="18" charset="0"/>
                          <a:cs typeface="+mn-cs"/>
                          <a:hlinkClick r:id="rId9">
                            <a:extLst>
                              <a:ext uri="{A12FA001-AC4F-418D-AE19-62706E023703}">
                                <ahyp:hlinkClr xmlns:ahyp="http://schemas.microsoft.com/office/drawing/2018/hyperlinkcolor" val="tx"/>
                              </a:ext>
                            </a:extLst>
                          </a:hlinkClick>
                        </a:rPr>
                        <a:t>pthread_mutex_timedlock</a:t>
                      </a:r>
                      <a:endParaRPr lang="ru-RU" sz="2000" b="1" kern="1200" dirty="0">
                        <a:solidFill>
                          <a:schemeClr val="dk1"/>
                        </a:solidFill>
                        <a:latin typeface="Cambria" panose="02040503050406030204" pitchFamily="18" charset="0"/>
                        <a:ea typeface="Cambria" panose="02040503050406030204" pitchFamily="18" charset="0"/>
                        <a:cs typeface="+mn-cs"/>
                      </a:endParaRPr>
                    </a:p>
                  </a:txBody>
                  <a:tcPr anchor="ctr"/>
                </a:tc>
                <a:extLst>
                  <a:ext uri="{0D108BD9-81ED-4DB2-BD59-A6C34878D82A}">
                    <a16:rowId xmlns:a16="http://schemas.microsoft.com/office/drawing/2014/main" val="2818387925"/>
                  </a:ext>
                </a:extLst>
              </a:tr>
              <a:tr h="588934">
                <a:tc>
                  <a:txBody>
                    <a:bodyPr/>
                    <a:lstStyle/>
                    <a:p>
                      <a:pPr algn="ctr"/>
                      <a:r>
                        <a:rPr lang="en-US" sz="2000" b="1" kern="1200" dirty="0">
                          <a:solidFill>
                            <a:schemeClr val="dk1"/>
                          </a:solidFill>
                          <a:latin typeface="Cambria" panose="02040503050406030204" pitchFamily="18" charset="0"/>
                          <a:ea typeface="Cambria" panose="02040503050406030204" pitchFamily="18" charset="0"/>
                          <a:cs typeface="+mn-cs"/>
                          <a:hlinkClick r:id="rId10">
                            <a:extLst>
                              <a:ext uri="{A12FA001-AC4F-418D-AE19-62706E023703}">
                                <ahyp:hlinkClr xmlns:ahyp="http://schemas.microsoft.com/office/drawing/2018/hyperlinkcolor" val="tx"/>
                              </a:ext>
                            </a:extLst>
                          </a:hlinkClick>
                        </a:rPr>
                        <a:t>ReleaseMutex</a:t>
                      </a:r>
                      <a:endParaRPr lang="LID4096" sz="2000" b="1" kern="1200" dirty="0">
                        <a:solidFill>
                          <a:schemeClr val="dk1"/>
                        </a:solidFill>
                        <a:latin typeface="Cambria" panose="02040503050406030204" pitchFamily="18" charset="0"/>
                        <a:ea typeface="Cambria" panose="02040503050406030204" pitchFamily="18" charset="0"/>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dk1"/>
                          </a:solidFill>
                          <a:latin typeface="Cambria" panose="02040503050406030204" pitchFamily="18" charset="0"/>
                          <a:ea typeface="Cambria" panose="02040503050406030204" pitchFamily="18" charset="0"/>
                          <a:cs typeface="+mn-cs"/>
                          <a:hlinkClick r:id="rId8">
                            <a:extLst>
                              <a:ext uri="{A12FA001-AC4F-418D-AE19-62706E023703}">
                                <ahyp:hlinkClr xmlns:ahyp="http://schemas.microsoft.com/office/drawing/2018/hyperlinkcolor" val="tx"/>
                              </a:ext>
                            </a:extLst>
                          </a:hlinkClick>
                        </a:rPr>
                        <a:t>pthread_mutex_unlock</a:t>
                      </a:r>
                      <a:endParaRPr lang="ru-RU" sz="2000" b="1" kern="1200" dirty="0">
                        <a:solidFill>
                          <a:schemeClr val="dk1"/>
                        </a:solidFill>
                        <a:latin typeface="Cambria" panose="02040503050406030204" pitchFamily="18" charset="0"/>
                        <a:ea typeface="Cambria" panose="02040503050406030204" pitchFamily="18" charset="0"/>
                        <a:cs typeface="+mn-cs"/>
                      </a:endParaRPr>
                    </a:p>
                  </a:txBody>
                  <a:tcPr anchor="ctr"/>
                </a:tc>
                <a:extLst>
                  <a:ext uri="{0D108BD9-81ED-4DB2-BD59-A6C34878D82A}">
                    <a16:rowId xmlns:a16="http://schemas.microsoft.com/office/drawing/2014/main" val="801655220"/>
                  </a:ext>
                </a:extLst>
              </a:tr>
              <a:tr h="588934">
                <a:tc>
                  <a:txBody>
                    <a:bodyPr/>
                    <a:lstStyle/>
                    <a:p>
                      <a:pPr algn="ctr"/>
                      <a:r>
                        <a:rPr lang="en-US" sz="2000" b="1" kern="1200" dirty="0">
                          <a:solidFill>
                            <a:schemeClr val="dk1"/>
                          </a:solidFill>
                          <a:latin typeface="Cambria" panose="02040503050406030204" pitchFamily="18" charset="0"/>
                          <a:ea typeface="Cambria" panose="02040503050406030204" pitchFamily="18" charset="0"/>
                          <a:cs typeface="+mn-cs"/>
                          <a:hlinkClick r:id="rId11">
                            <a:extLst>
                              <a:ext uri="{A12FA001-AC4F-418D-AE19-62706E023703}">
                                <ahyp:hlinkClr xmlns:ahyp="http://schemas.microsoft.com/office/drawing/2018/hyperlinkcolor" val="tx"/>
                              </a:ext>
                            </a:extLst>
                          </a:hlinkClick>
                        </a:rPr>
                        <a:t>CloseHandle</a:t>
                      </a:r>
                      <a:endParaRPr lang="LID4096" sz="2000" b="1" kern="1200" dirty="0">
                        <a:solidFill>
                          <a:schemeClr val="dk1"/>
                        </a:solidFill>
                        <a:latin typeface="Cambria" panose="02040503050406030204" pitchFamily="18" charset="0"/>
                        <a:ea typeface="Cambria" panose="02040503050406030204" pitchFamily="18" charset="0"/>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dk1"/>
                          </a:solidFill>
                          <a:latin typeface="Cambria" panose="02040503050406030204" pitchFamily="18" charset="0"/>
                          <a:ea typeface="Cambria" panose="02040503050406030204" pitchFamily="18" charset="0"/>
                          <a:cs typeface="+mn-cs"/>
                          <a:hlinkClick r:id="rId12">
                            <a:extLst>
                              <a:ext uri="{A12FA001-AC4F-418D-AE19-62706E023703}">
                                <ahyp:hlinkClr xmlns:ahyp="http://schemas.microsoft.com/office/drawing/2018/hyperlinkcolor" val="tx"/>
                              </a:ext>
                            </a:extLst>
                          </a:hlinkClick>
                        </a:rPr>
                        <a:t>pthread_mutex_destroy</a:t>
                      </a:r>
                      <a:endParaRPr lang="ru-RU" sz="2000" b="1" kern="1200" dirty="0">
                        <a:solidFill>
                          <a:schemeClr val="dk1"/>
                        </a:solidFill>
                        <a:latin typeface="Cambria" panose="02040503050406030204" pitchFamily="18" charset="0"/>
                        <a:ea typeface="Cambria" panose="02040503050406030204" pitchFamily="18" charset="0"/>
                        <a:cs typeface="+mn-cs"/>
                      </a:endParaRPr>
                    </a:p>
                  </a:txBody>
                  <a:tcPr anchor="ctr"/>
                </a:tc>
                <a:extLst>
                  <a:ext uri="{0D108BD9-81ED-4DB2-BD59-A6C34878D82A}">
                    <a16:rowId xmlns:a16="http://schemas.microsoft.com/office/drawing/2014/main" val="1093594233"/>
                  </a:ext>
                </a:extLst>
              </a:tr>
              <a:tr h="588934">
                <a:tc>
                  <a:txBody>
                    <a:bodyPr/>
                    <a:lstStyle/>
                    <a:p>
                      <a:pPr algn="ctr"/>
                      <a:endParaRPr lang="LID4096" sz="2000" b="1" kern="1200" dirty="0">
                        <a:solidFill>
                          <a:schemeClr val="dk1"/>
                        </a:solidFill>
                        <a:latin typeface="Cambria" panose="02040503050406030204" pitchFamily="18" charset="0"/>
                        <a:ea typeface="Cambria" panose="02040503050406030204" pitchFamily="18" charset="0"/>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2000" b="1" kern="1200" dirty="0">
                        <a:solidFill>
                          <a:schemeClr val="dk1"/>
                        </a:solidFill>
                        <a:latin typeface="Cambria" panose="02040503050406030204" pitchFamily="18" charset="0"/>
                        <a:ea typeface="Cambria" panose="02040503050406030204" pitchFamily="18" charset="0"/>
                        <a:cs typeface="+mn-cs"/>
                      </a:endParaRPr>
                    </a:p>
                  </a:txBody>
                  <a:tcPr anchor="ctr"/>
                </a:tc>
                <a:extLst>
                  <a:ext uri="{0D108BD9-81ED-4DB2-BD59-A6C34878D82A}">
                    <a16:rowId xmlns:a16="http://schemas.microsoft.com/office/drawing/2014/main" val="3436418253"/>
                  </a:ext>
                </a:extLst>
              </a:tr>
            </a:tbl>
          </a:graphicData>
        </a:graphic>
      </p:graphicFrame>
    </p:spTree>
    <p:extLst>
      <p:ext uri="{BB962C8B-B14F-4D97-AF65-F5344CB8AC3E}">
        <p14:creationId xmlns:p14="http://schemas.microsoft.com/office/powerpoint/2010/main" val="789952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Мьютексы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4" name="Рисунок 9">
            <a:extLst>
              <a:ext uri="{FF2B5EF4-FFF2-40B4-BE49-F238E27FC236}">
                <a16:creationId xmlns:a16="http://schemas.microsoft.com/office/drawing/2014/main" id="{28B32264-7C63-B750-54C2-57988502907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323338" y="1969263"/>
            <a:ext cx="5437371" cy="4352953"/>
          </a:xfrm>
          <a:prstGeom prst="rect">
            <a:avLst/>
          </a:prstGeom>
          <a:ln>
            <a:solidFill>
              <a:srgbClr val="00B0F0"/>
            </a:solidFill>
          </a:ln>
        </p:spPr>
      </p:pic>
      <p:pic>
        <p:nvPicPr>
          <p:cNvPr id="5" name="Объект 8">
            <a:extLst>
              <a:ext uri="{FF2B5EF4-FFF2-40B4-BE49-F238E27FC236}">
                <a16:creationId xmlns:a16="http://schemas.microsoft.com/office/drawing/2014/main" id="{C754A8B9-6673-2117-E466-9082CE474283}"/>
              </a:ext>
            </a:extLst>
          </p:cNvPr>
          <p:cNvPicPr>
            <a:picLocks noGrp="1" noChangeAspect="1"/>
          </p:cNvPicPr>
          <p:nvPr/>
        </p:nvPicPr>
        <p:blipFill>
          <a:blip r:embed="rId4">
            <a:extLst>
              <a:ext uri="{28A0092B-C50C-407E-A947-70E740481C1C}">
                <a14:useLocalDpi xmlns:a14="http://schemas.microsoft.com/office/drawing/2010/main" val="0"/>
              </a:ext>
            </a:extLst>
          </a:blip>
          <a:stretch>
            <a:fillRect/>
          </a:stretch>
        </p:blipFill>
        <p:spPr>
          <a:xfrm>
            <a:off x="230124" y="1969263"/>
            <a:ext cx="6059445" cy="4523611"/>
          </a:xfrm>
          <a:prstGeom prst="rect">
            <a:avLst/>
          </a:prstGeom>
        </p:spPr>
      </p:pic>
    </p:spTree>
    <p:extLst>
      <p:ext uri="{BB962C8B-B14F-4D97-AF65-F5344CB8AC3E}">
        <p14:creationId xmlns:p14="http://schemas.microsoft.com/office/powerpoint/2010/main" val="3452591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253581"/>
          </a:xfrm>
        </p:spPr>
        <p:txBody>
          <a:bodyPr wrap="square">
            <a:normAutofit/>
          </a:bodyPr>
          <a:lstStyle/>
          <a:p>
            <a:pPr marL="0" indent="0">
              <a:buNone/>
            </a:pPr>
            <a:r>
              <a:rPr lang="ru-RU" sz="2800" dirty="0">
                <a:latin typeface="Cambria" panose="02040503050406030204" pitchFamily="18" charset="0"/>
                <a:ea typeface="Cambria" panose="02040503050406030204" pitchFamily="18" charset="0"/>
              </a:rPr>
              <a:t>Сравнение критических секций и мьютексов в</a:t>
            </a:r>
            <a:r>
              <a:rPr lang="en-US" sz="2800" dirty="0">
                <a:latin typeface="Cambria" panose="02040503050406030204" pitchFamily="18" charset="0"/>
                <a:ea typeface="Cambria" panose="02040503050406030204" pitchFamily="18" charset="0"/>
              </a:rPr>
              <a:t> Windows</a:t>
            </a:r>
            <a:endParaRPr lang="LID4096" sz="2800" dirty="0"/>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5787286"/>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Мьютексы </a:t>
                      </a:r>
                      <a:r>
                        <a:rPr lang="en-US" sz="4400" dirty="0">
                          <a:latin typeface="Cambria" panose="02040503050406030204" pitchFamily="18" charset="0"/>
                          <a:ea typeface="Cambria" panose="02040503050406030204" pitchFamily="18" charset="0"/>
                        </a:rPr>
                        <a:t>vs </a:t>
                      </a:r>
                      <a:r>
                        <a:rPr lang="ru-RU" sz="4400" dirty="0">
                          <a:latin typeface="Cambria" panose="02040503050406030204" pitchFamily="18" charset="0"/>
                          <a:ea typeface="Cambria" panose="02040503050406030204" pitchFamily="18" charset="0"/>
                        </a:rPr>
                        <a:t>Критические секции</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4" name="Рисунок 9">
            <a:extLst>
              <a:ext uri="{FF2B5EF4-FFF2-40B4-BE49-F238E27FC236}">
                <a16:creationId xmlns:a16="http://schemas.microsoft.com/office/drawing/2014/main" id="{6754B755-5AD2-EC91-CE94-5BB8E27046DA}"/>
              </a:ext>
            </a:extLst>
          </p:cNvPr>
          <p:cNvPicPr>
            <a:picLocks noChangeAspect="1"/>
          </p:cNvPicPr>
          <p:nvPr/>
        </p:nvPicPr>
        <p:blipFill>
          <a:blip r:embed="rId3"/>
          <a:stretch>
            <a:fillRect/>
          </a:stretch>
        </p:blipFill>
        <p:spPr>
          <a:xfrm>
            <a:off x="1398650" y="2010372"/>
            <a:ext cx="9353550" cy="4667250"/>
          </a:xfrm>
          <a:prstGeom prst="rect">
            <a:avLst/>
          </a:prstGeom>
        </p:spPr>
      </p:pic>
    </p:spTree>
    <p:extLst>
      <p:ext uri="{BB962C8B-B14F-4D97-AF65-F5344CB8AC3E}">
        <p14:creationId xmlns:p14="http://schemas.microsoft.com/office/powerpoint/2010/main" val="9594212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107277"/>
          </a:xfrm>
        </p:spPr>
        <p:txBody>
          <a:bodyPr wrap="square">
            <a:normAutofit/>
          </a:bodyPr>
          <a:lstStyle/>
          <a:p>
            <a:pPr marL="0" indent="0">
              <a:buNone/>
            </a:pPr>
            <a:r>
              <a:rPr lang="ru-RU" sz="2800" dirty="0">
                <a:latin typeface="Cambria" panose="02040503050406030204" pitchFamily="18" charset="0"/>
                <a:ea typeface="Cambria" panose="02040503050406030204" pitchFamily="18" charset="0"/>
              </a:rPr>
              <a:t>Также стоит упомянуть, что если вы всё же согласны на присутствие активного ожидания без перехода в состояние ожидания, то можно воспользоваться </a:t>
            </a:r>
            <a:r>
              <a:rPr lang="ru-RU" sz="2800" b="1" dirty="0" err="1">
                <a:latin typeface="Cambria" panose="02040503050406030204" pitchFamily="18" charset="0"/>
                <a:ea typeface="Cambria" panose="02040503050406030204" pitchFamily="18" charset="0"/>
              </a:rPr>
              <a:t>спинлоками</a:t>
            </a:r>
            <a:endParaRPr lang="ru-RU" sz="2800" b="1"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dirty="0" err="1">
                <a:latin typeface="Cambria" panose="02040503050406030204" pitchFamily="18" charset="0"/>
                <a:ea typeface="Cambria" panose="02040503050406030204" pitchFamily="18" charset="0"/>
              </a:rPr>
              <a:t>Спинлок</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WinAPI</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 только на уровне ядра,</a:t>
            </a:r>
            <a:r>
              <a:rPr lang="en-US"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hlinkClick r:id="rId3">
                  <a:extLst>
                    <a:ext uri="{A12FA001-AC4F-418D-AE19-62706E023703}">
                      <ahyp:hlinkClr xmlns:ahyp="http://schemas.microsoft.com/office/drawing/2018/hyperlinkcolor" val="tx"/>
                    </a:ext>
                  </a:extLst>
                </a:hlinkClick>
              </a:rPr>
              <a:t>POSIX</a:t>
            </a:r>
            <a:r>
              <a:rPr lang="en-US" dirty="0">
                <a:latin typeface="Cambria" panose="02040503050406030204" pitchFamily="18" charset="0"/>
                <a:ea typeface="Cambria" panose="02040503050406030204" pitchFamily="18" charset="0"/>
              </a:rPr>
              <a:t>)</a:t>
            </a: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dirty="0" err="1">
                <a:latin typeface="Cambria" panose="02040503050406030204" pitchFamily="18" charset="0"/>
                <a:ea typeface="Cambria" panose="02040503050406030204" pitchFamily="18" charset="0"/>
              </a:rPr>
              <a:t>Спинлок</a:t>
            </a:r>
            <a:r>
              <a:rPr lang="ru-RU" dirty="0">
                <a:latin typeface="Cambria" panose="02040503050406030204" pitchFamily="18" charset="0"/>
                <a:ea typeface="Cambria" panose="02040503050406030204" pitchFamily="18" charset="0"/>
              </a:rPr>
              <a:t> в критической секции (</a:t>
            </a:r>
            <a:r>
              <a:rPr lang="en-US" sz="2000" dirty="0" err="1">
                <a:latin typeface="Cambria" panose="02040503050406030204" pitchFamily="18" charset="0"/>
                <a:ea typeface="Cambria" panose="02040503050406030204" pitchFamily="18" charset="0"/>
                <a:hlinkClick r:id="rId4">
                  <a:extLst>
                    <a:ext uri="{A12FA001-AC4F-418D-AE19-62706E023703}">
                      <ahyp:hlinkClr xmlns:ahyp="http://schemas.microsoft.com/office/drawing/2018/hyperlinkcolor" val="tx"/>
                    </a:ext>
                  </a:extLst>
                </a:hlinkClick>
              </a:rPr>
              <a:t>InitializeCriticalSectionAndSpinCount</a:t>
            </a:r>
            <a:r>
              <a:rPr lang="ru-RU" dirty="0">
                <a:latin typeface="Cambria" panose="02040503050406030204" pitchFamily="18" charset="0"/>
                <a:ea typeface="Cambria" panose="02040503050406030204" pitchFamily="18" charset="0"/>
              </a:rPr>
              <a:t>)</a:t>
            </a:r>
          </a:p>
          <a:p>
            <a:pPr marL="0" indent="0">
              <a:buNone/>
            </a:pPr>
            <a:r>
              <a:rPr lang="ru-RU" sz="2800" dirty="0">
                <a:latin typeface="Cambria" panose="02040503050406030204" pitchFamily="18" charset="0"/>
                <a:ea typeface="Cambria" panose="02040503050406030204" pitchFamily="18" charset="0"/>
              </a:rPr>
              <a:t>Также можно поработать с атомарными операциями напрямую, если захочется реализовать какой-то примитив на их основе</a:t>
            </a:r>
          </a:p>
          <a:p>
            <a:pPr marL="0" indent="0">
              <a:buNone/>
            </a:pPr>
            <a:r>
              <a:rPr lang="ru-RU" dirty="0">
                <a:latin typeface="Cambria" panose="02040503050406030204" pitchFamily="18" charset="0"/>
                <a:ea typeface="Cambria" panose="02040503050406030204" pitchFamily="18" charset="0"/>
              </a:rPr>
              <a:t>Атомарные операции</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hlinkClick r:id="rId5">
                  <a:extLst>
                    <a:ext uri="{A12FA001-AC4F-418D-AE19-62706E023703}">
                      <ahyp:hlinkClr xmlns:ahyp="http://schemas.microsoft.com/office/drawing/2018/hyperlinkcolor" val="tx"/>
                    </a:ext>
                  </a:extLst>
                </a:hlinkClick>
              </a:rPr>
              <a:t>WinAPI</a:t>
            </a:r>
            <a:r>
              <a:rPr lang="en-US"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hlinkClick r:id="rId6">
                  <a:extLst>
                    <a:ext uri="{A12FA001-AC4F-418D-AE19-62706E023703}">
                      <ahyp:hlinkClr xmlns:ahyp="http://schemas.microsoft.com/office/drawing/2018/hyperlinkcolor" val="tx"/>
                    </a:ext>
                  </a:extLst>
                </a:hlinkClick>
              </a:rPr>
              <a:t>POSIX</a:t>
            </a:r>
            <a:r>
              <a:rPr lang="en-US" dirty="0">
                <a:latin typeface="Cambria" panose="02040503050406030204" pitchFamily="18" charset="0"/>
                <a:ea typeface="Cambria" panose="02040503050406030204" pitchFamily="18" charset="0"/>
              </a:rPr>
              <a:t>)</a:t>
            </a: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558484008"/>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err="1">
                          <a:latin typeface="Cambria" panose="02040503050406030204" pitchFamily="18" charset="0"/>
                          <a:ea typeface="Cambria" panose="02040503050406030204" pitchFamily="18" charset="0"/>
                        </a:rPr>
                        <a:t>Спинлок</a:t>
                      </a:r>
                      <a:r>
                        <a:rPr lang="ru-RU" sz="4400" dirty="0">
                          <a:latin typeface="Cambria" panose="02040503050406030204" pitchFamily="18" charset="0"/>
                          <a:ea typeface="Cambria" panose="02040503050406030204" pitchFamily="18" charset="0"/>
                        </a:rPr>
                        <a:t> и атомарные действия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7227944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10727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Это конечно всё хорошо, но что если разделяемый ресурс не один?</a:t>
            </a:r>
          </a:p>
          <a:p>
            <a:pPr marL="0" indent="0">
              <a:buNone/>
            </a:pPr>
            <a:r>
              <a:rPr lang="ru-RU" dirty="0">
                <a:latin typeface="Cambria" panose="02040503050406030204" pitchFamily="18" charset="0"/>
                <a:ea typeface="Cambria" panose="02040503050406030204" pitchFamily="18" charset="0"/>
              </a:rPr>
              <a:t>В качестве примера рассмотрим задачу производителя и потребителя (также известную как задача ограниченного буфера) </a:t>
            </a:r>
          </a:p>
          <a:p>
            <a:pPr marL="0" indent="0">
              <a:buNone/>
            </a:pPr>
            <a:r>
              <a:rPr lang="ru-RU" dirty="0">
                <a:latin typeface="Cambria" panose="02040503050406030204" pitchFamily="18" charset="0"/>
                <a:ea typeface="Cambria" panose="02040503050406030204" pitchFamily="18" charset="0"/>
              </a:rPr>
              <a:t>Два потока используют общий буфер фиксированного размера. Один из них, производитель, помещает информацию в буфер, а другой, потребитель, извлекает ее оттуда</a:t>
            </a:r>
          </a:p>
          <a:p>
            <a:pPr marL="0" indent="0">
              <a:buNone/>
            </a:pPr>
            <a:r>
              <a:rPr lang="ru-RU" dirty="0">
                <a:latin typeface="Cambria" panose="02040503050406030204" pitchFamily="18" charset="0"/>
                <a:ea typeface="Cambria" panose="02040503050406030204" pitchFamily="18" charset="0"/>
              </a:rPr>
              <a:t>Пусть буфер состоит из N ячеек, каждая из которых может содержать одну запись</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553747669"/>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Задача писателя и читателя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7307133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10727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В общем случае поток-писатель и поток-читатель могут иметь различные скорости и обращаться к буферу с переменной интенсивностью</a:t>
            </a:r>
          </a:p>
          <a:p>
            <a:pPr marL="0" indent="0">
              <a:buNone/>
            </a:pPr>
            <a:r>
              <a:rPr lang="ru-RU" dirty="0">
                <a:latin typeface="Cambria" panose="02040503050406030204" pitchFamily="18" charset="0"/>
                <a:ea typeface="Cambria" panose="02040503050406030204" pitchFamily="18" charset="0"/>
              </a:rPr>
              <a:t>В один период скорость записи может превышать скорость чтения, в другой – наоборот. Для правильной совместной работы поток-писатель должен приостанавливаться, когда все буферы оказываются занятыми, и активизироваться при освобождении хотя бы одного буфера</a:t>
            </a:r>
          </a:p>
          <a:p>
            <a:pPr marL="0" indent="0">
              <a:buNone/>
            </a:pPr>
            <a:r>
              <a:rPr lang="ru-RU" dirty="0">
                <a:latin typeface="Cambria" panose="02040503050406030204" pitchFamily="18" charset="0"/>
                <a:ea typeface="Cambria" panose="02040503050406030204" pitchFamily="18" charset="0"/>
              </a:rPr>
              <a:t>Напротив, поток-читатель должен приостанавливаться, когда все буферы пусты, и активизироваться при появлении хотя бы одной записи</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294648876"/>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Задача писателя и читателя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3853111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10727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В таком случае нам на помощь приходит обобщение блокирующих переменных, так называемые </a:t>
            </a:r>
            <a:r>
              <a:rPr lang="ru-RU" b="1" dirty="0">
                <a:latin typeface="Cambria" panose="02040503050406030204" pitchFamily="18" charset="0"/>
                <a:ea typeface="Cambria" panose="02040503050406030204" pitchFamily="18" charset="0"/>
              </a:rPr>
              <a:t>семафоры </a:t>
            </a:r>
            <a:r>
              <a:rPr lang="ru-RU" b="1" dirty="0" err="1">
                <a:latin typeface="Cambria" panose="02040503050406030204" pitchFamily="18" charset="0"/>
                <a:ea typeface="Cambria" panose="02040503050406030204" pitchFamily="18" charset="0"/>
              </a:rPr>
              <a:t>Дейкстры</a:t>
            </a:r>
            <a:r>
              <a:rPr lang="ru-RU" b="1"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или же просто </a:t>
            </a:r>
            <a:r>
              <a:rPr lang="ru-RU" b="1" dirty="0">
                <a:latin typeface="Cambria" panose="02040503050406030204" pitchFamily="18" charset="0"/>
                <a:ea typeface="Cambria" panose="02040503050406030204" pitchFamily="18" charset="0"/>
              </a:rPr>
              <a:t>семафоры</a:t>
            </a:r>
          </a:p>
          <a:p>
            <a:pPr marL="0" indent="0">
              <a:buNone/>
            </a:pPr>
            <a:r>
              <a:rPr lang="ru-RU" dirty="0">
                <a:latin typeface="Cambria" panose="02040503050406030204" pitchFamily="18" charset="0"/>
                <a:ea typeface="Cambria" panose="02040503050406030204" pitchFamily="18" charset="0"/>
              </a:rPr>
              <a:t>Вместо двоичных переменных </a:t>
            </a:r>
            <a:r>
              <a:rPr lang="ru-RU" b="1" dirty="0" err="1">
                <a:latin typeface="Cambria" panose="02040503050406030204" pitchFamily="18" charset="0"/>
                <a:ea typeface="Cambria" panose="02040503050406030204" pitchFamily="18" charset="0"/>
              </a:rPr>
              <a:t>Дейкстра</a:t>
            </a:r>
            <a:r>
              <a:rPr lang="ru-RU" b="1"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предложил использовать переменные, которые могут принимать произвольные </a:t>
            </a:r>
            <a:r>
              <a:rPr lang="ru-RU" b="1" dirty="0">
                <a:latin typeface="Cambria" panose="02040503050406030204" pitchFamily="18" charset="0"/>
                <a:ea typeface="Cambria" panose="02040503050406030204" pitchFamily="18" charset="0"/>
              </a:rPr>
              <a:t>целые</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неотрицательные значения</a:t>
            </a:r>
          </a:p>
          <a:p>
            <a:pPr marL="0" indent="0">
              <a:buNone/>
            </a:pPr>
            <a:r>
              <a:rPr lang="ru-RU" dirty="0">
                <a:latin typeface="Cambria" panose="02040503050406030204" pitchFamily="18" charset="0"/>
                <a:ea typeface="Cambria" panose="02040503050406030204" pitchFamily="18" charset="0"/>
              </a:rPr>
              <a:t>Такие переменные, используемые для синхронизации вычислительных процессов, получили название </a:t>
            </a:r>
            <a:r>
              <a:rPr lang="ru-RU" b="1" dirty="0">
                <a:latin typeface="Cambria" panose="02040503050406030204" pitchFamily="18" charset="0"/>
                <a:ea typeface="Cambria" panose="02040503050406030204" pitchFamily="18" charset="0"/>
              </a:rPr>
              <a:t>семафоров</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928088101"/>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Семафоры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9792256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107277"/>
          </a:xfrm>
        </p:spPr>
        <p:txBody>
          <a:bodyPr wrap="square">
            <a:normAutofit fontScale="92500" lnSpcReduction="10000"/>
          </a:bodyPr>
          <a:lstStyle/>
          <a:p>
            <a:pPr marL="0" indent="0">
              <a:buNone/>
            </a:pPr>
            <a:r>
              <a:rPr lang="ru-RU" dirty="0">
                <a:latin typeface="Cambria" panose="02040503050406030204" pitchFamily="18" charset="0"/>
                <a:ea typeface="Cambria" panose="02040503050406030204" pitchFamily="18" charset="0"/>
              </a:rPr>
              <a:t>Для работы с семафорами вводятся два примитива, традиционно обозначаемых Р и V. Пусть переменная </a:t>
            </a:r>
            <a:r>
              <a:rPr lang="en-US" dirty="0">
                <a:latin typeface="Cambria" panose="02040503050406030204" pitchFamily="18" charset="0"/>
                <a:ea typeface="Cambria" panose="02040503050406030204" pitchFamily="18" charset="0"/>
              </a:rPr>
              <a:t>S</a:t>
            </a:r>
            <a:r>
              <a:rPr lang="ru-RU" dirty="0">
                <a:latin typeface="Cambria" panose="02040503050406030204" pitchFamily="18" charset="0"/>
                <a:ea typeface="Cambria" panose="02040503050406030204" pitchFamily="18" charset="0"/>
              </a:rPr>
              <a:t> представляет собой семафор. Тогда действия</a:t>
            </a:r>
            <a:r>
              <a:rPr lang="en-US" dirty="0">
                <a:latin typeface="Cambria" panose="02040503050406030204" pitchFamily="18" charset="0"/>
                <a:ea typeface="Cambria" panose="02040503050406030204" pitchFamily="18" charset="0"/>
              </a:rPr>
              <a:t> V</a:t>
            </a:r>
            <a:r>
              <a:rPr lang="ru-RU" dirty="0">
                <a:latin typeface="Cambria" panose="02040503050406030204" pitchFamily="18" charset="0"/>
                <a:ea typeface="Cambria" panose="02040503050406030204" pitchFamily="18" charset="0"/>
              </a:rPr>
              <a:t>(</a:t>
            </a:r>
            <a:r>
              <a:rPr lang="en-US" dirty="0">
                <a:latin typeface="Cambria" panose="02040503050406030204" pitchFamily="18" charset="0"/>
                <a:ea typeface="Cambria" panose="02040503050406030204" pitchFamily="18" charset="0"/>
              </a:rPr>
              <a:t>S</a:t>
            </a:r>
            <a:r>
              <a:rPr lang="ru-RU" dirty="0">
                <a:latin typeface="Cambria" panose="02040503050406030204" pitchFamily="18" charset="0"/>
                <a:ea typeface="Cambria" panose="02040503050406030204" pitchFamily="18" charset="0"/>
              </a:rPr>
              <a:t>) и P(S) определяются следующим образом</a:t>
            </a:r>
            <a:r>
              <a:rPr lang="en-US" dirty="0">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V(S) </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Переменная S увеличивается на 1 единым действием. Выборка, наращивание и запоминание не могут быть прерваны. К переменной S нет доступа другим потокам во время выполнения этой операции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Р(</a:t>
            </a:r>
            <a:r>
              <a:rPr lang="en-US" dirty="0">
                <a:latin typeface="Cambria" panose="02040503050406030204" pitchFamily="18" charset="0"/>
                <a:ea typeface="Cambria" panose="02040503050406030204" pitchFamily="18" charset="0"/>
              </a:rPr>
              <a:t>S</a:t>
            </a:r>
            <a:r>
              <a:rPr lang="ru-RU"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a:t>
            </a:r>
            <a:r>
              <a:rPr lang="ru-RU" dirty="0">
                <a:latin typeface="Cambria" panose="02040503050406030204" pitchFamily="18" charset="0"/>
                <a:ea typeface="Cambria" panose="02040503050406030204" pitchFamily="18" charset="0"/>
              </a:rPr>
              <a:t> Уменьшение </a:t>
            </a:r>
            <a:r>
              <a:rPr lang="en-US" dirty="0">
                <a:latin typeface="Cambria" panose="02040503050406030204" pitchFamily="18" charset="0"/>
                <a:ea typeface="Cambria" panose="02040503050406030204" pitchFamily="18" charset="0"/>
              </a:rPr>
              <a:t>S</a:t>
            </a:r>
            <a:r>
              <a:rPr lang="ru-RU" dirty="0">
                <a:latin typeface="Cambria" panose="02040503050406030204" pitchFamily="18" charset="0"/>
                <a:ea typeface="Cambria" panose="02040503050406030204" pitchFamily="18" charset="0"/>
              </a:rPr>
              <a:t> на 1, если это возможно. Если S – 0</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и невозможно</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уменьшить </a:t>
            </a:r>
            <a:r>
              <a:rPr lang="en-US" dirty="0">
                <a:latin typeface="Cambria" panose="02040503050406030204" pitchFamily="18" charset="0"/>
                <a:ea typeface="Cambria" panose="02040503050406030204" pitchFamily="18" charset="0"/>
              </a:rPr>
              <a:t>S</a:t>
            </a:r>
            <a:r>
              <a:rPr lang="ru-RU" dirty="0">
                <a:latin typeface="Cambria" panose="02040503050406030204" pitchFamily="18" charset="0"/>
                <a:ea typeface="Cambria" panose="02040503050406030204" pitchFamily="18" charset="0"/>
              </a:rPr>
              <a:t>, оставаясь в области целых неотрицательных значений, то в этом</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случае поток, вызывающий операцию Р, ждет, пока это уменьшение станет</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возможным.</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Успешная проверка и уменьшение также является атомарной операцией</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462045705"/>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Семафоры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40200174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10727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Никакие прерывания во время выполнения примитивов V и Р недопустимы</a:t>
            </a:r>
          </a:p>
          <a:p>
            <a:pPr marL="0" indent="0">
              <a:buNone/>
            </a:pPr>
            <a:r>
              <a:rPr lang="ru-RU" dirty="0">
                <a:latin typeface="Cambria" panose="02040503050406030204" pitchFamily="18" charset="0"/>
                <a:ea typeface="Cambria" panose="02040503050406030204" pitchFamily="18" charset="0"/>
              </a:rPr>
              <a:t>В частном случае, когда семафор </a:t>
            </a:r>
            <a:r>
              <a:rPr lang="en-US" dirty="0">
                <a:latin typeface="Cambria" panose="02040503050406030204" pitchFamily="18" charset="0"/>
                <a:ea typeface="Cambria" panose="02040503050406030204" pitchFamily="18" charset="0"/>
              </a:rPr>
              <a:t>S </a:t>
            </a:r>
            <a:r>
              <a:rPr lang="ru-RU" dirty="0">
                <a:latin typeface="Cambria" panose="02040503050406030204" pitchFamily="18" charset="0"/>
                <a:ea typeface="Cambria" panose="02040503050406030204" pitchFamily="18" charset="0"/>
              </a:rPr>
              <a:t>может принимать только значения 0 и 1, он превращается в блокирующую переменную, которую по этой причине часто</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называют </a:t>
            </a:r>
            <a:r>
              <a:rPr lang="ru-RU" b="1" dirty="0">
                <a:latin typeface="Cambria" panose="02040503050406030204" pitchFamily="18" charset="0"/>
                <a:ea typeface="Cambria" panose="02040503050406030204" pitchFamily="18" charset="0"/>
              </a:rPr>
              <a:t>двоичным семафором</a:t>
            </a:r>
            <a:endParaRPr lang="en-US" b="1"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Операция Р заключает в себе потенциальную</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возможность перехода потока, который ее выполняет, в состояние ожидания,</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в то время как операция </a:t>
            </a:r>
            <a:r>
              <a:rPr lang="en-US" dirty="0">
                <a:latin typeface="Cambria" panose="02040503050406030204" pitchFamily="18" charset="0"/>
                <a:ea typeface="Cambria" panose="02040503050406030204" pitchFamily="18" charset="0"/>
              </a:rPr>
              <a:t>V</a:t>
            </a:r>
            <a:r>
              <a:rPr lang="ru-RU" dirty="0">
                <a:latin typeface="Cambria" panose="02040503050406030204" pitchFamily="18" charset="0"/>
                <a:ea typeface="Cambria" panose="02040503050406030204" pitchFamily="18" charset="0"/>
              </a:rPr>
              <a:t> может при некоторых обстоятельствах активизировать другой поток, приостановленный операцией Р</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36081554"/>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Семафоры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4385245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107277"/>
          </a:xfrm>
        </p:spPr>
        <p:txBody>
          <a:bodyPr wrap="square">
            <a:normAutofit fontScale="92500" lnSpcReduction="10000"/>
          </a:bodyPr>
          <a:lstStyle/>
          <a:p>
            <a:pPr marL="0" indent="0">
              <a:buNone/>
            </a:pPr>
            <a:r>
              <a:rPr lang="ru-RU" dirty="0">
                <a:latin typeface="Cambria" panose="02040503050406030204" pitchFamily="18" charset="0"/>
                <a:ea typeface="Cambria" panose="02040503050406030204" pitchFamily="18" charset="0"/>
              </a:rPr>
              <a:t>Возвращаясь к задаче, введем два семафора: е – число пустых ячеек буфера и </a:t>
            </a:r>
            <a:r>
              <a:rPr lang="en-US" dirty="0">
                <a:latin typeface="Cambria" panose="02040503050406030204" pitchFamily="18" charset="0"/>
                <a:ea typeface="Cambria" panose="02040503050406030204" pitchFamily="18" charset="0"/>
              </a:rPr>
              <a:t>f</a:t>
            </a:r>
            <a:r>
              <a:rPr lang="ru-RU"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a:t>
            </a:r>
            <a:r>
              <a:rPr lang="ru-RU" dirty="0">
                <a:latin typeface="Cambria" panose="02040503050406030204" pitchFamily="18" charset="0"/>
                <a:ea typeface="Cambria" panose="02040503050406030204" pitchFamily="18" charset="0"/>
              </a:rPr>
              <a:t> число заполненных ячеек буфера, причем в исходном состоянии е = N, а </a:t>
            </a:r>
            <a:r>
              <a:rPr lang="en-US" dirty="0">
                <a:latin typeface="Cambria" panose="02040503050406030204" pitchFamily="18" charset="0"/>
                <a:ea typeface="Cambria" panose="02040503050406030204" pitchFamily="18" charset="0"/>
              </a:rPr>
              <a:t>f</a:t>
            </a:r>
            <a:r>
              <a:rPr lang="ru-RU" dirty="0">
                <a:latin typeface="Cambria" panose="02040503050406030204" pitchFamily="18" charset="0"/>
                <a:ea typeface="Cambria" panose="02040503050406030204" pitchFamily="18" charset="0"/>
              </a:rPr>
              <a:t> = 0. Тогда работа потоков с общим буфером может быть описана следующим образом:</a:t>
            </a:r>
          </a:p>
          <a:p>
            <a:pPr marL="0" indent="0">
              <a:buNone/>
            </a:pPr>
            <a:r>
              <a:rPr lang="ru-RU" dirty="0">
                <a:latin typeface="Cambria" panose="02040503050406030204" pitchFamily="18" charset="0"/>
                <a:ea typeface="Cambria" panose="02040503050406030204" pitchFamily="18" charset="0"/>
              </a:rPr>
              <a:t>Поток-писатель, прежде всего, выполняет операцию Р(е), с помощью которой он проверяет, имеются ли в буферном пуле незаполненные буферы. В соответствии с семантикой операции Р, если семафор е равен 0 (то есть свободных ячеек в данный момент нет), то поток-писатель переходит в состояние ожидания. Если же значением е является положительное число, то он уменьшает число свободных ячеек, записывает данные в очередную ячейку и после этого наращивает число занятых ячеек операцией V(</a:t>
            </a:r>
            <a:r>
              <a:rPr lang="en-US" dirty="0">
                <a:latin typeface="Cambria" panose="02040503050406030204" pitchFamily="18" charset="0"/>
                <a:ea typeface="Cambria" panose="02040503050406030204" pitchFamily="18" charset="0"/>
              </a:rPr>
              <a:t>f</a:t>
            </a:r>
            <a:r>
              <a:rPr lang="ru-RU" dirty="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Поток-читатель действует аналогичным образом с той разницей, что он начинает работу</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с проверки наличия заполненных ячеек, а после чтения данных наращивает</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количество свободных ячеек</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964526328"/>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Семафоры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066520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lnSpcReduction="10000"/>
          </a:bodyPr>
          <a:lstStyle/>
          <a:p>
            <a:pPr marL="0" indent="0">
              <a:buNone/>
            </a:pPr>
            <a:r>
              <a:rPr lang="ru-RU" i="1" dirty="0">
                <a:latin typeface="Cambria" panose="02040503050406030204" pitchFamily="18" charset="0"/>
                <a:ea typeface="Cambria" panose="02040503050406030204" pitchFamily="18" charset="0"/>
              </a:rPr>
              <a:t>Например, поток-получатель должен обращаться за данными только после того, как они помещены в буфер потоком-отправителем. Если же поток получатель обратился к данным до момента их поступления в буфер, то он должен быть приостановлен</a:t>
            </a:r>
          </a:p>
          <a:p>
            <a:pPr marL="0" indent="0">
              <a:buNone/>
            </a:pPr>
            <a:r>
              <a:rPr lang="ru-RU" i="1" dirty="0">
                <a:latin typeface="Cambria" panose="02040503050406030204" pitchFamily="18" charset="0"/>
                <a:ea typeface="Cambria" panose="02040503050406030204" pitchFamily="18" charset="0"/>
              </a:rPr>
              <a:t>В случае с аппаратными ресурсами, например, активному потоку требуется доступ к последовательному порту, а с этим портом в монопольном режиме работает другой поток, находящийся в данный момент в состоянии ожидания, то ОС приостанавливает активный поток и не активизирует его до тех пор, пока нужный ему порт не освободится. Часто нужна также синхронизация с событиями, внешними по отношению к вычислительной системе, например реакции на нажатие комбинации клавиш </a:t>
            </a:r>
            <a:r>
              <a:rPr lang="ru-RU" i="1" dirty="0" err="1">
                <a:latin typeface="Cambria" panose="02040503050406030204" pitchFamily="18" charset="0"/>
                <a:ea typeface="Cambria" panose="02040503050406030204" pitchFamily="18" charset="0"/>
              </a:rPr>
              <a:t>Ctrl+C</a:t>
            </a:r>
            <a:endParaRPr lang="ru-RU" i="1"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Синхронизация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1331000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6643DD3-ED2C-77DF-7456-8D9E3BA630EF}"/>
              </a:ext>
            </a:extLst>
          </p:cNvPr>
          <p:cNvPicPr>
            <a:picLocks noGrp="1" noChangeAspect="1"/>
          </p:cNvPicPr>
          <p:nvPr>
            <p:ph idx="1"/>
          </p:nvPr>
        </p:nvPicPr>
        <p:blipFill>
          <a:blip r:embed="rId3"/>
          <a:stretch>
            <a:fillRect/>
          </a:stretch>
        </p:blipFill>
        <p:spPr>
          <a:xfrm>
            <a:off x="1396290" y="1605153"/>
            <a:ext cx="9399419" cy="5106988"/>
          </a:xfrm>
        </p:spPr>
      </p:pic>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980114257"/>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Семафоры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1660462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107277"/>
          </a:xfrm>
        </p:spPr>
        <p:txBody>
          <a:bodyPr wrap="square">
            <a:normAutofit fontScale="92500"/>
          </a:bodyPr>
          <a:lstStyle/>
          <a:p>
            <a:pPr marL="0" indent="0">
              <a:buNone/>
            </a:pPr>
            <a:r>
              <a:rPr lang="ru-RU" dirty="0">
                <a:latin typeface="Cambria" panose="02040503050406030204" pitchFamily="18" charset="0"/>
                <a:ea typeface="Cambria" panose="02040503050406030204" pitchFamily="18" charset="0"/>
              </a:rPr>
              <a:t>В данном случае предпочтительнее использовать семафоры вместо блокирующих переменных. Действительно, критическим ресурсом здесь является буфер, который может быть представлен как набор идентичных ресурсов – отдельных ячеек, а, значит, с буфером могут работать сразу несколько потоков, и именно столько, сколько буферов в нем содержится</a:t>
            </a:r>
          </a:p>
          <a:p>
            <a:pPr marL="0" indent="0">
              <a:buNone/>
            </a:pPr>
            <a:r>
              <a:rPr lang="ru-RU" dirty="0">
                <a:latin typeface="Cambria" panose="02040503050406030204" pitchFamily="18" charset="0"/>
                <a:ea typeface="Cambria" panose="02040503050406030204" pitchFamily="18" charset="0"/>
              </a:rPr>
              <a:t>Использование двоичной переменной не позволяет организовать доступ к критическому ресурсу более чем одному потоку. Семафор же решает задачу синхронизации более гибко, допуская к разделяемому пулу ресурсов заданное количество потоков</a:t>
            </a:r>
          </a:p>
          <a:p>
            <a:pPr marL="0" indent="0">
              <a:buNone/>
            </a:pPr>
            <a:r>
              <a:rPr lang="ru-RU" dirty="0">
                <a:latin typeface="Cambria" panose="02040503050406030204" pitchFamily="18" charset="0"/>
                <a:ea typeface="Cambria" panose="02040503050406030204" pitchFamily="18" charset="0"/>
              </a:rPr>
              <a:t>Так, в нашем примере с буфером могут работать максимум N потоков, часть из которых может быть писателями, а часть – читателями</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78411630"/>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Семафоры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4202156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10727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Таким образом, семафоры позволяют эффективно решать задачу синхронизации доступа к ресурсным пулам, таким, например, как набор идентичных в функциональном назначении внешних устройств (модемов, принтеров, портов), или набор областей памяти одинаковой величины, или набор информационных структур</a:t>
            </a:r>
          </a:p>
          <a:p>
            <a:pPr marL="0" indent="0">
              <a:buNone/>
            </a:pPr>
            <a:r>
              <a:rPr lang="ru-RU" dirty="0">
                <a:latin typeface="Cambria" panose="02040503050406030204" pitchFamily="18" charset="0"/>
                <a:ea typeface="Cambria" panose="02040503050406030204" pitchFamily="18" charset="0"/>
              </a:rPr>
              <a:t>Во всех этих и подобных им случаях с помощью семафоров можно организовать доступ к разделяемым ресурсам </a:t>
            </a:r>
            <a:r>
              <a:rPr lang="ru-RU" b="1" dirty="0">
                <a:latin typeface="Cambria" panose="02040503050406030204" pitchFamily="18" charset="0"/>
                <a:ea typeface="Cambria" panose="02040503050406030204" pitchFamily="18" charset="0"/>
              </a:rPr>
              <a:t>сразу</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нескольких</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потоков</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595604664"/>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Семафоры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771861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10727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Семафор может использоваться и в качестве блокирующей переменной</a:t>
            </a:r>
          </a:p>
          <a:p>
            <a:pPr marL="0" indent="0">
              <a:buNone/>
            </a:pPr>
            <a:r>
              <a:rPr lang="ru-RU" dirty="0">
                <a:latin typeface="Cambria" panose="02040503050406030204" pitchFamily="18" charset="0"/>
                <a:ea typeface="Cambria" panose="02040503050406030204" pitchFamily="18" charset="0"/>
              </a:rPr>
              <a:t>В рассмотренном примере для того, чтобы исключить коллизии при работе с разделяемой областью памяти, будем считать, что запись в буфер и считывание из буфера являются критическими секциями. Взаимное исключение будем обеспечивать с помощью двоичного семафора b</a:t>
            </a:r>
            <a:endParaRPr lang="ru-RU" b="1"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444076231"/>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Семафоры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5051832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110320416"/>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Семафоры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4" name="Picture 3">
            <a:extLst>
              <a:ext uri="{FF2B5EF4-FFF2-40B4-BE49-F238E27FC236}">
                <a16:creationId xmlns:a16="http://schemas.microsoft.com/office/drawing/2014/main" id="{DD9F1339-8E9C-E87F-7FB0-50649D005846}"/>
              </a:ext>
            </a:extLst>
          </p:cNvPr>
          <p:cNvPicPr>
            <a:picLocks noChangeAspect="1"/>
          </p:cNvPicPr>
          <p:nvPr/>
        </p:nvPicPr>
        <p:blipFill>
          <a:blip r:embed="rId3"/>
          <a:stretch>
            <a:fillRect/>
          </a:stretch>
        </p:blipFill>
        <p:spPr>
          <a:xfrm>
            <a:off x="2502543" y="1584828"/>
            <a:ext cx="7186913" cy="5108579"/>
          </a:xfrm>
          <a:prstGeom prst="rect">
            <a:avLst/>
          </a:prstGeom>
        </p:spPr>
      </p:pic>
    </p:spTree>
    <p:extLst>
      <p:ext uri="{BB962C8B-B14F-4D97-AF65-F5344CB8AC3E}">
        <p14:creationId xmlns:p14="http://schemas.microsoft.com/office/powerpoint/2010/main" val="41560237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10727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Для управления семафором и </a:t>
            </a:r>
            <a:r>
              <a:rPr lang="en-US" dirty="0" err="1">
                <a:latin typeface="Cambria" panose="02040503050406030204" pitchFamily="18" charset="0"/>
                <a:ea typeface="Cambria" panose="02040503050406030204" pitchFamily="18" charset="0"/>
              </a:rPr>
              <a:t>WinAPI</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и </a:t>
            </a:r>
            <a:r>
              <a:rPr lang="en-US" dirty="0">
                <a:latin typeface="Cambria" panose="02040503050406030204" pitchFamily="18" charset="0"/>
                <a:ea typeface="Cambria" panose="02040503050406030204" pitchFamily="18" charset="0"/>
              </a:rPr>
              <a:t>POSIX </a:t>
            </a:r>
            <a:r>
              <a:rPr lang="ru-RU" dirty="0">
                <a:latin typeface="Cambria" panose="02040503050406030204" pitchFamily="18" charset="0"/>
                <a:ea typeface="Cambria" panose="02040503050406030204" pitchFamily="18" charset="0"/>
              </a:rPr>
              <a:t>предоставляют свой набор функций</a:t>
            </a:r>
            <a:endParaRPr lang="ru-RU" b="1"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Семафоры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graphicFrame>
        <p:nvGraphicFramePr>
          <p:cNvPr id="2" name="Таблица 6">
            <a:extLst>
              <a:ext uri="{FF2B5EF4-FFF2-40B4-BE49-F238E27FC236}">
                <a16:creationId xmlns:a16="http://schemas.microsoft.com/office/drawing/2014/main" id="{16453ECC-5959-C578-3460-6F3009924D57}"/>
              </a:ext>
            </a:extLst>
          </p:cNvPr>
          <p:cNvGraphicFramePr>
            <a:graphicFrameLocks noGrp="1"/>
          </p:cNvGraphicFramePr>
          <p:nvPr>
            <p:extLst>
              <p:ext uri="{D42A27DB-BD31-4B8C-83A1-F6EECF244321}">
                <p14:modId xmlns:p14="http://schemas.microsoft.com/office/powerpoint/2010/main" val="3274806005"/>
              </p:ext>
            </p:extLst>
          </p:nvPr>
        </p:nvGraphicFramePr>
        <p:xfrm>
          <a:off x="990600" y="2542364"/>
          <a:ext cx="10210800" cy="4062616"/>
        </p:xfrm>
        <a:graphic>
          <a:graphicData uri="http://schemas.openxmlformats.org/drawingml/2006/table">
            <a:tbl>
              <a:tblPr firstRow="1" bandRow="1">
                <a:tableStyleId>{5C22544A-7EE6-4342-B048-85BDC9FD1C3A}</a:tableStyleId>
              </a:tblPr>
              <a:tblGrid>
                <a:gridCol w="5105400">
                  <a:extLst>
                    <a:ext uri="{9D8B030D-6E8A-4147-A177-3AD203B41FA5}">
                      <a16:colId xmlns:a16="http://schemas.microsoft.com/office/drawing/2014/main" val="3805420538"/>
                    </a:ext>
                  </a:extLst>
                </a:gridCol>
                <a:gridCol w="5105400">
                  <a:extLst>
                    <a:ext uri="{9D8B030D-6E8A-4147-A177-3AD203B41FA5}">
                      <a16:colId xmlns:a16="http://schemas.microsoft.com/office/drawing/2014/main" val="1783500756"/>
                    </a:ext>
                  </a:extLst>
                </a:gridCol>
              </a:tblGrid>
              <a:tr h="588934">
                <a:tc>
                  <a:txBody>
                    <a:bodyPr/>
                    <a:lstStyle/>
                    <a:p>
                      <a:pPr algn="ctr"/>
                      <a:r>
                        <a:rPr lang="en-US" sz="2800" dirty="0">
                          <a:latin typeface="Cambria" panose="02040503050406030204" pitchFamily="18" charset="0"/>
                          <a:ea typeface="Cambria" panose="02040503050406030204" pitchFamily="18" charset="0"/>
                        </a:rPr>
                        <a:t>Windows</a:t>
                      </a:r>
                      <a:endParaRPr lang="LID4096" sz="2800" dirty="0">
                        <a:latin typeface="Cambria" panose="02040503050406030204" pitchFamily="18" charset="0"/>
                        <a:ea typeface="Cambria" panose="02040503050406030204" pitchFamily="18" charset="0"/>
                      </a:endParaRPr>
                    </a:p>
                  </a:txBody>
                  <a:tcPr anchor="ctr"/>
                </a:tc>
                <a:tc>
                  <a:txBody>
                    <a:bodyPr/>
                    <a:lstStyle/>
                    <a:p>
                      <a:pPr algn="ctr"/>
                      <a:r>
                        <a:rPr lang="en-US" sz="2800" dirty="0">
                          <a:latin typeface="Cambria" panose="02040503050406030204" pitchFamily="18" charset="0"/>
                          <a:ea typeface="Cambria" panose="02040503050406030204" pitchFamily="18" charset="0"/>
                        </a:rPr>
                        <a:t>POSIX</a:t>
                      </a:r>
                      <a:endParaRPr lang="LID4096" sz="2800" dirty="0">
                        <a:latin typeface="Cambria" panose="02040503050406030204" pitchFamily="18" charset="0"/>
                        <a:ea typeface="Cambria" panose="02040503050406030204" pitchFamily="18" charset="0"/>
                      </a:endParaRPr>
                    </a:p>
                  </a:txBody>
                  <a:tcPr anchor="ctr"/>
                </a:tc>
                <a:extLst>
                  <a:ext uri="{0D108BD9-81ED-4DB2-BD59-A6C34878D82A}">
                    <a16:rowId xmlns:a16="http://schemas.microsoft.com/office/drawing/2014/main" val="634457057"/>
                  </a:ext>
                </a:extLst>
              </a:tr>
              <a:tr h="588934">
                <a:tc>
                  <a:txBody>
                    <a:bodyPr/>
                    <a:lstStyle/>
                    <a:p>
                      <a:pPr algn="ctr"/>
                      <a:r>
                        <a:rPr lang="en-US" sz="2000" b="1" kern="1200" dirty="0">
                          <a:solidFill>
                            <a:schemeClr val="dk1"/>
                          </a:solidFill>
                          <a:latin typeface="Cambria" panose="02040503050406030204" pitchFamily="18" charset="0"/>
                          <a:ea typeface="Cambria" panose="02040503050406030204" pitchFamily="18" charset="0"/>
                          <a:cs typeface="+mn-cs"/>
                          <a:hlinkClick r:id="rId3">
                            <a:extLst>
                              <a:ext uri="{A12FA001-AC4F-418D-AE19-62706E023703}">
                                <ahyp:hlinkClr xmlns:ahyp="http://schemas.microsoft.com/office/drawing/2018/hyperlinkcolor" val="tx"/>
                              </a:ext>
                            </a:extLst>
                          </a:hlinkClick>
                        </a:rPr>
                        <a:t>CreateSemaphore</a:t>
                      </a:r>
                      <a:r>
                        <a:rPr lang="en-US" sz="2000" b="1" kern="1200" dirty="0">
                          <a:solidFill>
                            <a:schemeClr val="dk1"/>
                          </a:solidFill>
                          <a:latin typeface="Cambria" panose="02040503050406030204" pitchFamily="18" charset="0"/>
                          <a:ea typeface="Cambria" panose="02040503050406030204" pitchFamily="18" charset="0"/>
                          <a:cs typeface="+mn-cs"/>
                        </a:rPr>
                        <a:t>, </a:t>
                      </a:r>
                      <a:r>
                        <a:rPr lang="en-US" sz="2000" b="1" kern="1200" dirty="0">
                          <a:solidFill>
                            <a:schemeClr val="dk1"/>
                          </a:solidFill>
                          <a:latin typeface="Cambria" panose="02040503050406030204" pitchFamily="18" charset="0"/>
                          <a:ea typeface="Cambria" panose="02040503050406030204" pitchFamily="18" charset="0"/>
                          <a:cs typeface="+mn-cs"/>
                          <a:hlinkClick r:id="rId4">
                            <a:extLst>
                              <a:ext uri="{A12FA001-AC4F-418D-AE19-62706E023703}">
                                <ahyp:hlinkClr xmlns:ahyp="http://schemas.microsoft.com/office/drawing/2018/hyperlinkcolor" val="tx"/>
                              </a:ext>
                            </a:extLst>
                          </a:hlinkClick>
                        </a:rPr>
                        <a:t>OpenSemaphore</a:t>
                      </a:r>
                      <a:endParaRPr lang="en-US" sz="2000" b="1" kern="1200" dirty="0">
                        <a:solidFill>
                          <a:schemeClr val="dk1"/>
                        </a:solidFill>
                        <a:latin typeface="Cambria" panose="02040503050406030204" pitchFamily="18" charset="0"/>
                        <a:ea typeface="Cambria" panose="02040503050406030204" pitchFamily="18" charset="0"/>
                        <a:cs typeface="+mn-cs"/>
                      </a:endParaRPr>
                    </a:p>
                  </a:txBody>
                  <a:tcPr anchor="ctr"/>
                </a:tc>
                <a:tc>
                  <a:txBody>
                    <a:bodyPr/>
                    <a:lstStyle/>
                    <a:p>
                      <a:pPr algn="ctr"/>
                      <a:r>
                        <a:rPr lang="en-US" sz="2000" b="1" kern="1200" dirty="0" err="1">
                          <a:solidFill>
                            <a:schemeClr val="tx1"/>
                          </a:solidFill>
                          <a:latin typeface="Cambria" panose="02040503050406030204" pitchFamily="18" charset="0"/>
                          <a:ea typeface="Cambria" panose="02040503050406030204" pitchFamily="18" charset="0"/>
                          <a:cs typeface="+mn-cs"/>
                          <a:hlinkClick r:id="rId5">
                            <a:extLst>
                              <a:ext uri="{A12FA001-AC4F-418D-AE19-62706E023703}">
                                <ahyp:hlinkClr xmlns:ahyp="http://schemas.microsoft.com/office/drawing/2018/hyperlinkcolor" val="tx"/>
                              </a:ext>
                            </a:extLst>
                          </a:hlinkClick>
                        </a:rPr>
                        <a:t>sem_open</a:t>
                      </a:r>
                      <a:r>
                        <a:rPr lang="en-US" sz="2000" b="1" kern="1200" dirty="0">
                          <a:solidFill>
                            <a:schemeClr val="tx1"/>
                          </a:solidFill>
                          <a:latin typeface="Cambria" panose="02040503050406030204" pitchFamily="18" charset="0"/>
                          <a:ea typeface="Cambria" panose="02040503050406030204" pitchFamily="18" charset="0"/>
                          <a:cs typeface="+mn-cs"/>
                        </a:rPr>
                        <a:t> (named) </a:t>
                      </a:r>
                      <a:r>
                        <a:rPr lang="ru-RU" sz="2000" b="1" kern="1200" dirty="0">
                          <a:solidFill>
                            <a:schemeClr val="tx1"/>
                          </a:solidFill>
                          <a:latin typeface="Cambria" panose="02040503050406030204" pitchFamily="18" charset="0"/>
                          <a:ea typeface="Cambria" panose="02040503050406030204" pitchFamily="18" charset="0"/>
                          <a:cs typeface="+mn-cs"/>
                        </a:rPr>
                        <a:t>/</a:t>
                      </a:r>
                      <a:r>
                        <a:rPr lang="en-US" sz="2000" b="1" kern="1200" dirty="0">
                          <a:solidFill>
                            <a:schemeClr val="tx1"/>
                          </a:solidFill>
                          <a:latin typeface="Cambria" panose="02040503050406030204" pitchFamily="18" charset="0"/>
                          <a:ea typeface="Cambria" panose="02040503050406030204" pitchFamily="18" charset="0"/>
                          <a:cs typeface="+mn-cs"/>
                        </a:rPr>
                        <a:t> </a:t>
                      </a:r>
                      <a:r>
                        <a:rPr lang="en-US" sz="2000" b="1" kern="1200" dirty="0" err="1">
                          <a:solidFill>
                            <a:schemeClr val="tx1"/>
                          </a:solidFill>
                          <a:latin typeface="Cambria" panose="02040503050406030204" pitchFamily="18" charset="0"/>
                          <a:ea typeface="Cambria" panose="02040503050406030204" pitchFamily="18" charset="0"/>
                          <a:cs typeface="+mn-cs"/>
                          <a:hlinkClick r:id="rId6">
                            <a:extLst>
                              <a:ext uri="{A12FA001-AC4F-418D-AE19-62706E023703}">
                                <ahyp:hlinkClr xmlns:ahyp="http://schemas.microsoft.com/office/drawing/2018/hyperlinkcolor" val="tx"/>
                              </a:ext>
                            </a:extLst>
                          </a:hlinkClick>
                        </a:rPr>
                        <a:t>sem_init</a:t>
                      </a:r>
                      <a:r>
                        <a:rPr lang="en-US" sz="2000" b="1" kern="1200" dirty="0">
                          <a:solidFill>
                            <a:schemeClr val="tx1"/>
                          </a:solidFill>
                          <a:latin typeface="Cambria" panose="02040503050406030204" pitchFamily="18" charset="0"/>
                          <a:ea typeface="Cambria" panose="02040503050406030204" pitchFamily="18" charset="0"/>
                          <a:cs typeface="+mn-cs"/>
                        </a:rPr>
                        <a:t> (unnamed)</a:t>
                      </a:r>
                      <a:endParaRPr lang="ru-RU" sz="2000" b="1" kern="1200" dirty="0">
                        <a:solidFill>
                          <a:schemeClr val="tx1"/>
                        </a:solidFill>
                        <a:latin typeface="Cambria" panose="02040503050406030204" pitchFamily="18" charset="0"/>
                        <a:ea typeface="Cambria" panose="02040503050406030204" pitchFamily="18" charset="0"/>
                        <a:cs typeface="+mn-cs"/>
                      </a:endParaRPr>
                    </a:p>
                  </a:txBody>
                  <a:tcPr anchor="ctr"/>
                </a:tc>
                <a:extLst>
                  <a:ext uri="{0D108BD9-81ED-4DB2-BD59-A6C34878D82A}">
                    <a16:rowId xmlns:a16="http://schemas.microsoft.com/office/drawing/2014/main" val="578648226"/>
                  </a:ext>
                </a:extLst>
              </a:tr>
              <a:tr h="588934">
                <a:tc>
                  <a:txBody>
                    <a:bodyPr/>
                    <a:lstStyle/>
                    <a:p>
                      <a:pPr algn="ctr"/>
                      <a:r>
                        <a:rPr lang="en-US" sz="2000" b="1" kern="1200" dirty="0" err="1">
                          <a:solidFill>
                            <a:schemeClr val="dk1"/>
                          </a:solidFill>
                          <a:latin typeface="Cambria" panose="02040503050406030204" pitchFamily="18" charset="0"/>
                          <a:ea typeface="Cambria" panose="02040503050406030204" pitchFamily="18" charset="0"/>
                          <a:cs typeface="+mn-cs"/>
                          <a:hlinkClick r:id="rId7">
                            <a:extLst>
                              <a:ext uri="{A12FA001-AC4F-418D-AE19-62706E023703}">
                                <ahyp:hlinkClr xmlns:ahyp="http://schemas.microsoft.com/office/drawing/2018/hyperlinkcolor" val="tx"/>
                              </a:ext>
                            </a:extLst>
                          </a:hlinkClick>
                        </a:rPr>
                        <a:t>WaitForSingleObject</a:t>
                      </a:r>
                      <a:r>
                        <a:rPr lang="en-US" sz="2000" b="1" kern="1200" dirty="0">
                          <a:solidFill>
                            <a:schemeClr val="dk1"/>
                          </a:solidFill>
                          <a:latin typeface="Cambria" panose="02040503050406030204" pitchFamily="18" charset="0"/>
                          <a:ea typeface="Cambria" panose="02040503050406030204" pitchFamily="18" charset="0"/>
                          <a:cs typeface="+mn-cs"/>
                        </a:rPr>
                        <a:t>, </a:t>
                      </a:r>
                      <a:r>
                        <a:rPr lang="en-US" sz="2000" b="1" kern="1200" dirty="0" err="1">
                          <a:solidFill>
                            <a:schemeClr val="dk1"/>
                          </a:solidFill>
                          <a:latin typeface="Cambria" panose="02040503050406030204" pitchFamily="18" charset="0"/>
                          <a:ea typeface="Cambria" panose="02040503050406030204" pitchFamily="18" charset="0"/>
                          <a:cs typeface="+mn-cs"/>
                          <a:hlinkClick r:id="rId8">
                            <a:extLst>
                              <a:ext uri="{A12FA001-AC4F-418D-AE19-62706E023703}">
                                <ahyp:hlinkClr xmlns:ahyp="http://schemas.microsoft.com/office/drawing/2018/hyperlinkcolor" val="tx"/>
                              </a:ext>
                            </a:extLst>
                          </a:hlinkClick>
                        </a:rPr>
                        <a:t>WaitForMultipleObjects</a:t>
                      </a:r>
                      <a:endParaRPr lang="LID4096" sz="2000" b="1" kern="1200" dirty="0">
                        <a:solidFill>
                          <a:schemeClr val="dk1"/>
                        </a:solidFill>
                        <a:latin typeface="Cambria" panose="02040503050406030204" pitchFamily="18" charset="0"/>
                        <a:ea typeface="Cambria" panose="02040503050406030204" pitchFamily="18" charset="0"/>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kern="1200" dirty="0" err="1">
                          <a:solidFill>
                            <a:schemeClr val="tx1"/>
                          </a:solidFill>
                          <a:latin typeface="Cambria" panose="02040503050406030204" pitchFamily="18" charset="0"/>
                          <a:ea typeface="Cambria" panose="02040503050406030204" pitchFamily="18" charset="0"/>
                          <a:cs typeface="+mn-cs"/>
                          <a:hlinkClick r:id="rId9">
                            <a:extLst>
                              <a:ext uri="{A12FA001-AC4F-418D-AE19-62706E023703}">
                                <ahyp:hlinkClr xmlns:ahyp="http://schemas.microsoft.com/office/drawing/2018/hyperlinkcolor" val="tx"/>
                              </a:ext>
                            </a:extLst>
                          </a:hlinkClick>
                        </a:rPr>
                        <a:t>sem_wait</a:t>
                      </a:r>
                      <a:endParaRPr lang="ru-RU" sz="2000" b="1" kern="1200" dirty="0">
                        <a:solidFill>
                          <a:schemeClr val="tx1"/>
                        </a:solidFill>
                        <a:latin typeface="Cambria" panose="02040503050406030204" pitchFamily="18" charset="0"/>
                        <a:ea typeface="Cambria" panose="02040503050406030204" pitchFamily="18" charset="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ru-RU" sz="2000" b="1" kern="1200" dirty="0">
                          <a:solidFill>
                            <a:schemeClr val="tx1"/>
                          </a:solidFill>
                          <a:latin typeface="Cambria" panose="02040503050406030204" pitchFamily="18" charset="0"/>
                          <a:ea typeface="Cambria" panose="02040503050406030204" pitchFamily="18" charset="0"/>
                          <a:cs typeface="+mn-cs"/>
                        </a:rPr>
                        <a:t> </a:t>
                      </a:r>
                      <a:r>
                        <a:rPr lang="en-US" sz="2000" b="1" kern="1200" dirty="0" err="1">
                          <a:solidFill>
                            <a:schemeClr val="tx1"/>
                          </a:solidFill>
                          <a:latin typeface="Cambria" panose="02040503050406030204" pitchFamily="18" charset="0"/>
                          <a:ea typeface="Cambria" panose="02040503050406030204" pitchFamily="18" charset="0"/>
                          <a:cs typeface="+mn-cs"/>
                          <a:hlinkClick r:id="rId10">
                            <a:extLst>
                              <a:ext uri="{A12FA001-AC4F-418D-AE19-62706E023703}">
                                <ahyp:hlinkClr xmlns:ahyp="http://schemas.microsoft.com/office/drawing/2018/hyperlinkcolor" val="tx"/>
                              </a:ext>
                            </a:extLst>
                          </a:hlinkClick>
                        </a:rPr>
                        <a:t>sem_getvalue</a:t>
                      </a:r>
                      <a:endParaRPr lang="ru-RU" sz="2000" b="1" kern="1200" dirty="0">
                        <a:solidFill>
                          <a:schemeClr val="tx1"/>
                        </a:solidFill>
                        <a:latin typeface="Cambria" panose="02040503050406030204" pitchFamily="18" charset="0"/>
                        <a:ea typeface="Cambria" panose="02040503050406030204" pitchFamily="18" charset="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tx1"/>
                          </a:solidFill>
                          <a:latin typeface="Cambria" panose="02040503050406030204" pitchFamily="18" charset="0"/>
                          <a:ea typeface="Cambria" panose="02040503050406030204" pitchFamily="18" charset="0"/>
                          <a:cs typeface="+mn-cs"/>
                        </a:rPr>
                        <a:t> </a:t>
                      </a:r>
                      <a:r>
                        <a:rPr lang="en-US" sz="2000" b="1" kern="1200" dirty="0" err="1">
                          <a:solidFill>
                            <a:schemeClr val="tx1"/>
                          </a:solidFill>
                          <a:latin typeface="Cambria" panose="02040503050406030204" pitchFamily="18" charset="0"/>
                          <a:ea typeface="Cambria" panose="02040503050406030204" pitchFamily="18" charset="0"/>
                          <a:cs typeface="+mn-cs"/>
                          <a:hlinkClick r:id="rId9">
                            <a:extLst>
                              <a:ext uri="{A12FA001-AC4F-418D-AE19-62706E023703}">
                                <ahyp:hlinkClr xmlns:ahyp="http://schemas.microsoft.com/office/drawing/2018/hyperlinkcolor" val="tx"/>
                              </a:ext>
                            </a:extLst>
                          </a:hlinkClick>
                        </a:rPr>
                        <a:t>sem_trywait</a:t>
                      </a:r>
                      <a:endParaRPr lang="ru-RU" sz="2000" b="1" kern="1200" dirty="0">
                        <a:solidFill>
                          <a:schemeClr val="tx1"/>
                        </a:solidFill>
                        <a:latin typeface="Cambria" panose="02040503050406030204" pitchFamily="18" charset="0"/>
                        <a:ea typeface="Cambria" panose="02040503050406030204" pitchFamily="18" charset="0"/>
                        <a:cs typeface="+mn-cs"/>
                      </a:endParaRPr>
                    </a:p>
                  </a:txBody>
                  <a:tcPr anchor="ctr"/>
                </a:tc>
                <a:extLst>
                  <a:ext uri="{0D108BD9-81ED-4DB2-BD59-A6C34878D82A}">
                    <a16:rowId xmlns:a16="http://schemas.microsoft.com/office/drawing/2014/main" val="2818387925"/>
                  </a:ext>
                </a:extLst>
              </a:tr>
              <a:tr h="588934">
                <a:tc>
                  <a:txBody>
                    <a:bodyPr/>
                    <a:lstStyle/>
                    <a:p>
                      <a:pPr algn="ctr"/>
                      <a:r>
                        <a:rPr lang="en-US" sz="2000" b="1" kern="1200" dirty="0">
                          <a:solidFill>
                            <a:schemeClr val="dk1"/>
                          </a:solidFill>
                          <a:latin typeface="Cambria" panose="02040503050406030204" pitchFamily="18" charset="0"/>
                          <a:ea typeface="Cambria" panose="02040503050406030204" pitchFamily="18" charset="0"/>
                          <a:cs typeface="+mn-cs"/>
                          <a:hlinkClick r:id="rId11">
                            <a:extLst>
                              <a:ext uri="{A12FA001-AC4F-418D-AE19-62706E023703}">
                                <ahyp:hlinkClr xmlns:ahyp="http://schemas.microsoft.com/office/drawing/2018/hyperlinkcolor" val="tx"/>
                              </a:ext>
                            </a:extLst>
                          </a:hlinkClick>
                        </a:rPr>
                        <a:t>ReleaseSemaphore</a:t>
                      </a:r>
                      <a:endParaRPr lang="LID4096" sz="2000" b="1" kern="1200" dirty="0">
                        <a:solidFill>
                          <a:schemeClr val="dk1"/>
                        </a:solidFill>
                        <a:latin typeface="Cambria" panose="02040503050406030204" pitchFamily="18" charset="0"/>
                        <a:ea typeface="Cambria" panose="02040503050406030204" pitchFamily="18" charset="0"/>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kern="1200" dirty="0" err="1">
                          <a:solidFill>
                            <a:schemeClr val="tx1"/>
                          </a:solidFill>
                          <a:latin typeface="Cambria" panose="02040503050406030204" pitchFamily="18" charset="0"/>
                          <a:ea typeface="Cambria" panose="02040503050406030204" pitchFamily="18" charset="0"/>
                          <a:cs typeface="+mn-cs"/>
                          <a:hlinkClick r:id="rId12">
                            <a:extLst>
                              <a:ext uri="{A12FA001-AC4F-418D-AE19-62706E023703}">
                                <ahyp:hlinkClr xmlns:ahyp="http://schemas.microsoft.com/office/drawing/2018/hyperlinkcolor" val="tx"/>
                              </a:ext>
                            </a:extLst>
                          </a:hlinkClick>
                        </a:rPr>
                        <a:t>sem_post</a:t>
                      </a:r>
                      <a:endParaRPr lang="ru-RU" sz="2000" b="1" kern="1200" dirty="0">
                        <a:solidFill>
                          <a:schemeClr val="tx1"/>
                        </a:solidFill>
                        <a:latin typeface="Cambria" panose="02040503050406030204" pitchFamily="18" charset="0"/>
                        <a:ea typeface="Cambria" panose="02040503050406030204" pitchFamily="18" charset="0"/>
                        <a:cs typeface="+mn-cs"/>
                      </a:endParaRPr>
                    </a:p>
                  </a:txBody>
                  <a:tcPr anchor="ctr"/>
                </a:tc>
                <a:extLst>
                  <a:ext uri="{0D108BD9-81ED-4DB2-BD59-A6C34878D82A}">
                    <a16:rowId xmlns:a16="http://schemas.microsoft.com/office/drawing/2014/main" val="801655220"/>
                  </a:ext>
                </a:extLst>
              </a:tr>
              <a:tr h="588934">
                <a:tc>
                  <a:txBody>
                    <a:bodyPr/>
                    <a:lstStyle/>
                    <a:p>
                      <a:pPr algn="ctr"/>
                      <a:r>
                        <a:rPr lang="en-US" sz="2000" b="1" kern="1200" dirty="0" err="1">
                          <a:solidFill>
                            <a:schemeClr val="dk1"/>
                          </a:solidFill>
                          <a:latin typeface="Cambria" panose="02040503050406030204" pitchFamily="18" charset="0"/>
                          <a:ea typeface="Cambria" panose="02040503050406030204" pitchFamily="18" charset="0"/>
                          <a:cs typeface="+mn-cs"/>
                          <a:hlinkClick r:id="rId13">
                            <a:extLst>
                              <a:ext uri="{A12FA001-AC4F-418D-AE19-62706E023703}">
                                <ahyp:hlinkClr xmlns:ahyp="http://schemas.microsoft.com/office/drawing/2018/hyperlinkcolor" val="tx"/>
                              </a:ext>
                            </a:extLst>
                          </a:hlinkClick>
                        </a:rPr>
                        <a:t>CloseHandle</a:t>
                      </a:r>
                      <a:endParaRPr lang="LID4096" sz="2000" b="1" kern="1200" dirty="0">
                        <a:solidFill>
                          <a:schemeClr val="dk1"/>
                        </a:solidFill>
                        <a:latin typeface="Cambria" panose="02040503050406030204" pitchFamily="18" charset="0"/>
                        <a:ea typeface="Cambria" panose="02040503050406030204" pitchFamily="18" charset="0"/>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kern="1200" dirty="0" err="1">
                          <a:solidFill>
                            <a:schemeClr val="tx1"/>
                          </a:solidFill>
                          <a:latin typeface="Cambria" panose="02040503050406030204" pitchFamily="18" charset="0"/>
                          <a:ea typeface="Cambria" panose="02040503050406030204" pitchFamily="18" charset="0"/>
                          <a:cs typeface="+mn-cs"/>
                          <a:hlinkClick r:id="rId14">
                            <a:extLst>
                              <a:ext uri="{A12FA001-AC4F-418D-AE19-62706E023703}">
                                <ahyp:hlinkClr xmlns:ahyp="http://schemas.microsoft.com/office/drawing/2018/hyperlinkcolor" val="tx"/>
                              </a:ext>
                            </a:extLst>
                          </a:hlinkClick>
                        </a:rPr>
                        <a:t>sem_close</a:t>
                      </a:r>
                      <a:r>
                        <a:rPr lang="ru-RU" sz="2000" b="1" kern="1200" dirty="0">
                          <a:solidFill>
                            <a:schemeClr val="tx1"/>
                          </a:solidFill>
                          <a:latin typeface="Cambria" panose="02040503050406030204" pitchFamily="18" charset="0"/>
                          <a:ea typeface="Cambria" panose="02040503050406030204" pitchFamily="18" charset="0"/>
                          <a:cs typeface="+mn-cs"/>
                        </a:rPr>
                        <a:t>, </a:t>
                      </a:r>
                      <a:r>
                        <a:rPr lang="en-US" sz="2000" b="1" kern="1200" dirty="0" err="1">
                          <a:solidFill>
                            <a:schemeClr val="tx1"/>
                          </a:solidFill>
                          <a:latin typeface="Cambria" panose="02040503050406030204" pitchFamily="18" charset="0"/>
                          <a:ea typeface="Cambria" panose="02040503050406030204" pitchFamily="18" charset="0"/>
                          <a:cs typeface="+mn-cs"/>
                          <a:hlinkClick r:id="rId15">
                            <a:extLst>
                              <a:ext uri="{A12FA001-AC4F-418D-AE19-62706E023703}">
                                <ahyp:hlinkClr xmlns:ahyp="http://schemas.microsoft.com/office/drawing/2018/hyperlinkcolor" val="tx"/>
                              </a:ext>
                            </a:extLst>
                          </a:hlinkClick>
                        </a:rPr>
                        <a:t>sem_unlink</a:t>
                      </a:r>
                      <a:r>
                        <a:rPr lang="en-US" sz="2000" b="1" kern="1200" dirty="0">
                          <a:solidFill>
                            <a:schemeClr val="tx1"/>
                          </a:solidFill>
                          <a:latin typeface="Cambria" panose="02040503050406030204" pitchFamily="18" charset="0"/>
                          <a:ea typeface="Cambria" panose="02040503050406030204" pitchFamily="18" charset="0"/>
                          <a:cs typeface="+mn-cs"/>
                        </a:rPr>
                        <a:t> (named) / </a:t>
                      </a:r>
                      <a:r>
                        <a:rPr lang="en-US" sz="2000" b="1" kern="1200" dirty="0" err="1">
                          <a:solidFill>
                            <a:schemeClr val="tx1"/>
                          </a:solidFill>
                          <a:latin typeface="Cambria" panose="02040503050406030204" pitchFamily="18" charset="0"/>
                          <a:ea typeface="Cambria" panose="02040503050406030204" pitchFamily="18" charset="0"/>
                          <a:cs typeface="+mn-cs"/>
                          <a:hlinkClick r:id="rId16">
                            <a:extLst>
                              <a:ext uri="{A12FA001-AC4F-418D-AE19-62706E023703}">
                                <ahyp:hlinkClr xmlns:ahyp="http://schemas.microsoft.com/office/drawing/2018/hyperlinkcolor" val="tx"/>
                              </a:ext>
                            </a:extLst>
                          </a:hlinkClick>
                        </a:rPr>
                        <a:t>sem_destroy</a:t>
                      </a:r>
                      <a:r>
                        <a:rPr lang="en-US" sz="2000" b="1" kern="1200" dirty="0">
                          <a:solidFill>
                            <a:schemeClr val="tx1"/>
                          </a:solidFill>
                          <a:latin typeface="Cambria" panose="02040503050406030204" pitchFamily="18" charset="0"/>
                          <a:ea typeface="Cambria" panose="02040503050406030204" pitchFamily="18" charset="0"/>
                          <a:cs typeface="+mn-cs"/>
                        </a:rPr>
                        <a:t> (unnamed)</a:t>
                      </a:r>
                      <a:endParaRPr lang="ru-RU" sz="2000" b="1" kern="1200" dirty="0">
                        <a:solidFill>
                          <a:schemeClr val="tx1"/>
                        </a:solidFill>
                        <a:latin typeface="Cambria" panose="02040503050406030204" pitchFamily="18" charset="0"/>
                        <a:ea typeface="Cambria" panose="02040503050406030204" pitchFamily="18" charset="0"/>
                        <a:cs typeface="+mn-cs"/>
                      </a:endParaRPr>
                    </a:p>
                  </a:txBody>
                  <a:tcPr anchor="ctr"/>
                </a:tc>
                <a:extLst>
                  <a:ext uri="{0D108BD9-81ED-4DB2-BD59-A6C34878D82A}">
                    <a16:rowId xmlns:a16="http://schemas.microsoft.com/office/drawing/2014/main" val="1093594233"/>
                  </a:ext>
                </a:extLst>
              </a:tr>
              <a:tr h="588934">
                <a:tc>
                  <a:txBody>
                    <a:bodyPr/>
                    <a:lstStyle/>
                    <a:p>
                      <a:pPr algn="ctr"/>
                      <a:endParaRPr lang="LID4096" sz="2000" b="1" kern="1200" dirty="0">
                        <a:solidFill>
                          <a:schemeClr val="dk1"/>
                        </a:solidFill>
                        <a:latin typeface="Cambria" panose="02040503050406030204" pitchFamily="18" charset="0"/>
                        <a:ea typeface="Cambria" panose="02040503050406030204" pitchFamily="18" charset="0"/>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2000" b="1" kern="1200" dirty="0">
                        <a:solidFill>
                          <a:schemeClr val="dk1"/>
                        </a:solidFill>
                        <a:latin typeface="Cambria" panose="02040503050406030204" pitchFamily="18" charset="0"/>
                        <a:ea typeface="Cambria" panose="02040503050406030204" pitchFamily="18" charset="0"/>
                        <a:cs typeface="+mn-cs"/>
                      </a:endParaRPr>
                    </a:p>
                  </a:txBody>
                  <a:tcPr anchor="ctr"/>
                </a:tc>
                <a:extLst>
                  <a:ext uri="{0D108BD9-81ED-4DB2-BD59-A6C34878D82A}">
                    <a16:rowId xmlns:a16="http://schemas.microsoft.com/office/drawing/2014/main" val="3436418253"/>
                  </a:ext>
                </a:extLst>
              </a:tr>
            </a:tbl>
          </a:graphicData>
        </a:graphic>
      </p:graphicFrame>
    </p:spTree>
    <p:extLst>
      <p:ext uri="{BB962C8B-B14F-4D97-AF65-F5344CB8AC3E}">
        <p14:creationId xmlns:p14="http://schemas.microsoft.com/office/powerpoint/2010/main" val="7969454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815569987"/>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Семафоры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7" name="Объект 3">
            <a:extLst>
              <a:ext uri="{FF2B5EF4-FFF2-40B4-BE49-F238E27FC236}">
                <a16:creationId xmlns:a16="http://schemas.microsoft.com/office/drawing/2014/main" id="{B119F641-8784-E4D0-F3D6-905A2EA8F616}"/>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367284" y="1576532"/>
            <a:ext cx="6360917" cy="5039961"/>
          </a:xfrm>
          <a:prstGeom prst="rect">
            <a:avLst/>
          </a:prstGeom>
        </p:spPr>
      </p:pic>
      <p:pic>
        <p:nvPicPr>
          <p:cNvPr id="8" name="Рисунок 4">
            <a:extLst>
              <a:ext uri="{FF2B5EF4-FFF2-40B4-BE49-F238E27FC236}">
                <a16:creationId xmlns:a16="http://schemas.microsoft.com/office/drawing/2014/main" id="{897DD3CA-9267-A86D-4912-4B508BC7F0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0377" y="1576532"/>
            <a:ext cx="6077491" cy="4367101"/>
          </a:xfrm>
          <a:prstGeom prst="rect">
            <a:avLst/>
          </a:prstGeom>
        </p:spPr>
      </p:pic>
    </p:spTree>
    <p:extLst>
      <p:ext uri="{BB962C8B-B14F-4D97-AF65-F5344CB8AC3E}">
        <p14:creationId xmlns:p14="http://schemas.microsoft.com/office/powerpoint/2010/main" val="1711250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10727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Ещё одним вариантом решения этой задачи является использование так называемых </a:t>
            </a:r>
            <a:r>
              <a:rPr lang="ru-RU" b="1" dirty="0">
                <a:latin typeface="Cambria" panose="02040503050406030204" pitchFamily="18" charset="0"/>
                <a:ea typeface="Cambria" panose="02040503050406030204" pitchFamily="18" charset="0"/>
              </a:rPr>
              <a:t>условных переменных (</a:t>
            </a:r>
            <a:r>
              <a:rPr lang="en-US" b="1" dirty="0">
                <a:latin typeface="Cambria" panose="02040503050406030204" pitchFamily="18" charset="0"/>
                <a:ea typeface="Cambria" panose="02040503050406030204" pitchFamily="18" charset="0"/>
              </a:rPr>
              <a:t>conditional variables</a:t>
            </a:r>
            <a:r>
              <a:rPr lang="ru-RU" b="1" dirty="0">
                <a:latin typeface="Cambria" panose="02040503050406030204" pitchFamily="18" charset="0"/>
                <a:ea typeface="Cambria" panose="02040503050406030204" pitchFamily="18" charset="0"/>
              </a:rPr>
              <a:t>)</a:t>
            </a:r>
            <a:endParaRPr lang="en-US" b="1"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Для решения задачи самих переменных будет недостаточно, обычно используется в паре с ними некоторый блокирующий механизм который будет оберегать общие данные с которыми ведётся работа несколькими потоками (обычно мьютекс)</a:t>
            </a:r>
          </a:p>
          <a:p>
            <a:pPr marL="0" indent="0">
              <a:buNone/>
            </a:pPr>
            <a:r>
              <a:rPr lang="ru-RU" dirty="0">
                <a:latin typeface="Cambria" panose="02040503050406030204" pitchFamily="18" charset="0"/>
                <a:ea typeface="Cambria" panose="02040503050406030204" pitchFamily="18" charset="0"/>
              </a:rPr>
              <a:t>Сами же условные переменные используются для информирования о некоторых событиях или о выполнении условий необходимых для продолжения работы программы (в этой задаче например появление данных или освобождение ячейки)</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215686817"/>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Условные переменные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389504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217005"/>
          </a:xfrm>
        </p:spPr>
        <p:txBody>
          <a:bodyPr wrap="square">
            <a:normAutofit fontScale="92500"/>
          </a:bodyPr>
          <a:lstStyle/>
          <a:p>
            <a:pPr marL="0" indent="0">
              <a:buNone/>
            </a:pPr>
            <a:r>
              <a:rPr lang="ru-RU" dirty="0">
                <a:latin typeface="Cambria" panose="02040503050406030204" pitchFamily="18" charset="0"/>
                <a:ea typeface="Cambria" panose="02040503050406030204" pitchFamily="18" charset="0"/>
              </a:rPr>
              <a:t>Мьютексы хороши для разрешения или блокирования доступа к критической области. Условные переменные позволяют потокам блокироваться до выполнения конкретных условий</a:t>
            </a:r>
          </a:p>
          <a:p>
            <a:pPr marL="0" indent="0">
              <a:buNone/>
            </a:pPr>
            <a:r>
              <a:rPr lang="ru-RU" dirty="0">
                <a:latin typeface="Cambria" panose="02040503050406030204" pitchFamily="18" charset="0"/>
                <a:ea typeface="Cambria" panose="02040503050406030204" pitchFamily="18" charset="0"/>
              </a:rPr>
              <a:t>Если говорить о задаче производителя-потребителя: один поток что-то помещает в буфер, а другой это что-то из него извлекает</a:t>
            </a:r>
          </a:p>
          <a:p>
            <a:pPr marL="0" indent="0">
              <a:buNone/>
            </a:pPr>
            <a:r>
              <a:rPr lang="ru-RU" dirty="0">
                <a:latin typeface="Cambria" panose="02040503050406030204" pitchFamily="18" charset="0"/>
                <a:ea typeface="Cambria" panose="02040503050406030204" pitchFamily="18" charset="0"/>
              </a:rPr>
              <a:t>Если производитель обнаружил отсутствие в буфере свободных мест, он вынужден блокироваться до тех пор, пока они не появятся. Мьютексы предоставляют возможность производить проверку атомарно, без вмешательства со стороны других потоков, но обнаружив, что буфер заполнен, производитель нуждается в способе блокировки с последующей активизацией</a:t>
            </a:r>
          </a:p>
          <a:p>
            <a:pPr marL="0" indent="0">
              <a:buNone/>
            </a:pPr>
            <a:r>
              <a:rPr lang="ru-RU" dirty="0">
                <a:latin typeface="Cambria" panose="02040503050406030204" pitchFamily="18" charset="0"/>
                <a:ea typeface="Cambria" panose="02040503050406030204" pitchFamily="18" charset="0"/>
              </a:rPr>
              <a:t>Именно этот способ и предоставляется условными переменными</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806709658"/>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Условные переменные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742519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107277"/>
          </a:xfrm>
        </p:spPr>
        <p:txBody>
          <a:bodyPr wrap="square">
            <a:normAutofit lnSpcReduction="10000"/>
          </a:bodyPr>
          <a:lstStyle/>
          <a:p>
            <a:pPr marL="0" indent="0">
              <a:buNone/>
            </a:pPr>
            <a:r>
              <a:rPr lang="ru-RU" dirty="0">
                <a:latin typeface="Cambria" panose="02040503050406030204" pitchFamily="18" charset="0"/>
                <a:ea typeface="Cambria" panose="02040503050406030204" pitchFamily="18" charset="0"/>
              </a:rPr>
              <a:t>Функции для работы с условными переменными</a:t>
            </a: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В </a:t>
            </a:r>
            <a:r>
              <a:rPr lang="en-US" dirty="0">
                <a:latin typeface="Cambria" panose="02040503050406030204" pitchFamily="18" charset="0"/>
                <a:ea typeface="Cambria" panose="02040503050406030204" pitchFamily="18" charset="0"/>
              </a:rPr>
              <a:t>Windows </a:t>
            </a:r>
            <a:r>
              <a:rPr lang="ru-RU" dirty="0">
                <a:latin typeface="Cambria" panose="02040503050406030204" pitchFamily="18" charset="0"/>
                <a:ea typeface="Cambria" panose="02040503050406030204" pitchFamily="18" charset="0"/>
              </a:rPr>
              <a:t>условные переменные используются в критической секцией и не могу использоваться между процессами</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686553208"/>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Условные переменные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graphicFrame>
        <p:nvGraphicFramePr>
          <p:cNvPr id="2" name="Таблица 6">
            <a:extLst>
              <a:ext uri="{FF2B5EF4-FFF2-40B4-BE49-F238E27FC236}">
                <a16:creationId xmlns:a16="http://schemas.microsoft.com/office/drawing/2014/main" id="{61E4EBB3-19C9-15DD-3DDC-405E75C1B57D}"/>
              </a:ext>
            </a:extLst>
          </p:cNvPr>
          <p:cNvGraphicFramePr>
            <a:graphicFrameLocks noGrp="1"/>
          </p:cNvGraphicFramePr>
          <p:nvPr>
            <p:extLst>
              <p:ext uri="{D42A27DB-BD31-4B8C-83A1-F6EECF244321}">
                <p14:modId xmlns:p14="http://schemas.microsoft.com/office/powerpoint/2010/main" val="1242572785"/>
              </p:ext>
            </p:extLst>
          </p:nvPr>
        </p:nvGraphicFramePr>
        <p:xfrm>
          <a:off x="990600" y="2085164"/>
          <a:ext cx="10210800" cy="3533604"/>
        </p:xfrm>
        <a:graphic>
          <a:graphicData uri="http://schemas.openxmlformats.org/drawingml/2006/table">
            <a:tbl>
              <a:tblPr firstRow="1" bandRow="1">
                <a:tableStyleId>{5C22544A-7EE6-4342-B048-85BDC9FD1C3A}</a:tableStyleId>
              </a:tblPr>
              <a:tblGrid>
                <a:gridCol w="5105400">
                  <a:extLst>
                    <a:ext uri="{9D8B030D-6E8A-4147-A177-3AD203B41FA5}">
                      <a16:colId xmlns:a16="http://schemas.microsoft.com/office/drawing/2014/main" val="3805420538"/>
                    </a:ext>
                  </a:extLst>
                </a:gridCol>
                <a:gridCol w="5105400">
                  <a:extLst>
                    <a:ext uri="{9D8B030D-6E8A-4147-A177-3AD203B41FA5}">
                      <a16:colId xmlns:a16="http://schemas.microsoft.com/office/drawing/2014/main" val="1783500756"/>
                    </a:ext>
                  </a:extLst>
                </a:gridCol>
              </a:tblGrid>
              <a:tr h="588934">
                <a:tc>
                  <a:txBody>
                    <a:bodyPr/>
                    <a:lstStyle/>
                    <a:p>
                      <a:pPr algn="ctr"/>
                      <a:r>
                        <a:rPr lang="en-US" sz="2800" dirty="0">
                          <a:latin typeface="Cambria" panose="02040503050406030204" pitchFamily="18" charset="0"/>
                          <a:ea typeface="Cambria" panose="02040503050406030204" pitchFamily="18" charset="0"/>
                        </a:rPr>
                        <a:t>Windows</a:t>
                      </a:r>
                      <a:endParaRPr lang="LID4096" sz="2800" dirty="0">
                        <a:latin typeface="Cambria" panose="02040503050406030204" pitchFamily="18" charset="0"/>
                        <a:ea typeface="Cambria" panose="02040503050406030204" pitchFamily="18" charset="0"/>
                      </a:endParaRPr>
                    </a:p>
                  </a:txBody>
                  <a:tcPr anchor="ctr"/>
                </a:tc>
                <a:tc>
                  <a:txBody>
                    <a:bodyPr/>
                    <a:lstStyle/>
                    <a:p>
                      <a:pPr algn="ctr"/>
                      <a:r>
                        <a:rPr lang="en-US" sz="2800" dirty="0">
                          <a:latin typeface="Cambria" panose="02040503050406030204" pitchFamily="18" charset="0"/>
                          <a:ea typeface="Cambria" panose="02040503050406030204" pitchFamily="18" charset="0"/>
                        </a:rPr>
                        <a:t>POSIX</a:t>
                      </a:r>
                      <a:endParaRPr lang="LID4096" sz="2800" dirty="0">
                        <a:latin typeface="Cambria" panose="02040503050406030204" pitchFamily="18" charset="0"/>
                        <a:ea typeface="Cambria" panose="02040503050406030204" pitchFamily="18" charset="0"/>
                      </a:endParaRPr>
                    </a:p>
                  </a:txBody>
                  <a:tcPr anchor="ctr"/>
                </a:tc>
                <a:extLst>
                  <a:ext uri="{0D108BD9-81ED-4DB2-BD59-A6C34878D82A}">
                    <a16:rowId xmlns:a16="http://schemas.microsoft.com/office/drawing/2014/main" val="634457057"/>
                  </a:ext>
                </a:extLst>
              </a:tr>
              <a:tr h="588934">
                <a:tc>
                  <a:txBody>
                    <a:bodyPr/>
                    <a:lstStyle/>
                    <a:p>
                      <a:pPr algn="ctr"/>
                      <a:r>
                        <a:rPr lang="en-US" sz="2000" b="1" kern="1200" dirty="0" err="1">
                          <a:solidFill>
                            <a:schemeClr val="tx1"/>
                          </a:solidFill>
                          <a:latin typeface="Cambria" panose="02040503050406030204" pitchFamily="18" charset="0"/>
                          <a:ea typeface="Cambria" panose="02040503050406030204" pitchFamily="18" charset="0"/>
                          <a:cs typeface="+mn-cs"/>
                          <a:hlinkClick r:id="rId3">
                            <a:extLst>
                              <a:ext uri="{A12FA001-AC4F-418D-AE19-62706E023703}">
                                <ahyp:hlinkClr xmlns:ahyp="http://schemas.microsoft.com/office/drawing/2018/hyperlinkcolor" val="tx"/>
                              </a:ext>
                            </a:extLst>
                          </a:hlinkClick>
                        </a:rPr>
                        <a:t>InitializeConditionVariable</a:t>
                      </a:r>
                      <a:endParaRPr lang="en-US" sz="2000" b="1" kern="1200" dirty="0">
                        <a:solidFill>
                          <a:schemeClr val="tx1"/>
                        </a:solidFill>
                        <a:latin typeface="Cambria" panose="02040503050406030204" pitchFamily="18" charset="0"/>
                        <a:ea typeface="Cambria" panose="02040503050406030204" pitchFamily="18" charset="0"/>
                        <a:cs typeface="+mn-cs"/>
                      </a:endParaRPr>
                    </a:p>
                  </a:txBody>
                  <a:tcPr anchor="ctr"/>
                </a:tc>
                <a:tc>
                  <a:txBody>
                    <a:bodyPr/>
                    <a:lstStyle/>
                    <a:p>
                      <a:pPr algn="ctr"/>
                      <a:r>
                        <a:rPr lang="en-US" sz="2000" b="1" kern="1200" dirty="0" err="1">
                          <a:solidFill>
                            <a:schemeClr val="tx1"/>
                          </a:solidFill>
                          <a:latin typeface="Cambria" panose="02040503050406030204" pitchFamily="18" charset="0"/>
                          <a:ea typeface="Cambria" panose="02040503050406030204" pitchFamily="18" charset="0"/>
                          <a:cs typeface="+mn-cs"/>
                          <a:hlinkClick r:id="rId4">
                            <a:extLst>
                              <a:ext uri="{A12FA001-AC4F-418D-AE19-62706E023703}">
                                <ahyp:hlinkClr xmlns:ahyp="http://schemas.microsoft.com/office/drawing/2018/hyperlinkcolor" val="tx"/>
                              </a:ext>
                            </a:extLst>
                          </a:hlinkClick>
                        </a:rPr>
                        <a:t>pthread_cond_init</a:t>
                      </a:r>
                      <a:endParaRPr lang="ru-RU" sz="2000" b="1" kern="1200" dirty="0">
                        <a:solidFill>
                          <a:schemeClr val="tx1"/>
                        </a:solidFill>
                        <a:latin typeface="Cambria" panose="02040503050406030204" pitchFamily="18" charset="0"/>
                        <a:ea typeface="Cambria" panose="02040503050406030204" pitchFamily="18" charset="0"/>
                        <a:cs typeface="+mn-cs"/>
                      </a:endParaRPr>
                    </a:p>
                  </a:txBody>
                  <a:tcPr anchor="ctr"/>
                </a:tc>
                <a:extLst>
                  <a:ext uri="{0D108BD9-81ED-4DB2-BD59-A6C34878D82A}">
                    <a16:rowId xmlns:a16="http://schemas.microsoft.com/office/drawing/2014/main" val="578648226"/>
                  </a:ext>
                </a:extLst>
              </a:tr>
              <a:tr h="588934">
                <a:tc>
                  <a:txBody>
                    <a:bodyPr/>
                    <a:lstStyle/>
                    <a:p>
                      <a:pPr algn="ctr"/>
                      <a:r>
                        <a:rPr lang="en-US" sz="2000" b="1" kern="1200" dirty="0" err="1">
                          <a:solidFill>
                            <a:schemeClr val="tx1"/>
                          </a:solidFill>
                          <a:latin typeface="Cambria" panose="02040503050406030204" pitchFamily="18" charset="0"/>
                          <a:ea typeface="Cambria" panose="02040503050406030204" pitchFamily="18" charset="0"/>
                          <a:cs typeface="+mn-cs"/>
                          <a:hlinkClick r:id="rId5">
                            <a:extLst>
                              <a:ext uri="{A12FA001-AC4F-418D-AE19-62706E023703}">
                                <ahyp:hlinkClr xmlns:ahyp="http://schemas.microsoft.com/office/drawing/2018/hyperlinkcolor" val="tx"/>
                              </a:ext>
                            </a:extLst>
                          </a:hlinkClick>
                        </a:rPr>
                        <a:t>SleepConditionVariableCS</a:t>
                      </a:r>
                      <a:endParaRPr lang="LID4096" sz="2000" b="1" kern="1200" dirty="0">
                        <a:solidFill>
                          <a:schemeClr val="tx1"/>
                        </a:solidFill>
                        <a:latin typeface="Cambria" panose="02040503050406030204" pitchFamily="18" charset="0"/>
                        <a:ea typeface="Cambria" panose="02040503050406030204" pitchFamily="18" charset="0"/>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kern="1200" dirty="0" err="1">
                          <a:solidFill>
                            <a:schemeClr val="tx1"/>
                          </a:solidFill>
                          <a:latin typeface="Cambria" panose="02040503050406030204" pitchFamily="18" charset="0"/>
                          <a:ea typeface="Cambria" panose="02040503050406030204" pitchFamily="18" charset="0"/>
                          <a:cs typeface="+mn-cs"/>
                          <a:hlinkClick r:id="rId6">
                            <a:extLst>
                              <a:ext uri="{A12FA001-AC4F-418D-AE19-62706E023703}">
                                <ahyp:hlinkClr xmlns:ahyp="http://schemas.microsoft.com/office/drawing/2018/hyperlinkcolor" val="tx"/>
                              </a:ext>
                            </a:extLst>
                          </a:hlinkClick>
                        </a:rPr>
                        <a:t>pthread_cond_wait</a:t>
                      </a:r>
                      <a:endParaRPr lang="ru-RU" sz="2000" b="1" kern="1200" dirty="0">
                        <a:solidFill>
                          <a:schemeClr val="tx1"/>
                        </a:solidFill>
                        <a:latin typeface="Cambria" panose="02040503050406030204" pitchFamily="18" charset="0"/>
                        <a:ea typeface="Cambria" panose="02040503050406030204" pitchFamily="18" charset="0"/>
                        <a:cs typeface="+mn-cs"/>
                      </a:endParaRPr>
                    </a:p>
                  </a:txBody>
                  <a:tcPr anchor="ctr"/>
                </a:tc>
                <a:extLst>
                  <a:ext uri="{0D108BD9-81ED-4DB2-BD59-A6C34878D82A}">
                    <a16:rowId xmlns:a16="http://schemas.microsoft.com/office/drawing/2014/main" val="2818387925"/>
                  </a:ext>
                </a:extLst>
              </a:tr>
              <a:tr h="588934">
                <a:tc>
                  <a:txBody>
                    <a:bodyPr/>
                    <a:lstStyle/>
                    <a:p>
                      <a:pPr algn="ctr"/>
                      <a:r>
                        <a:rPr lang="en-US" sz="2000" b="1" dirty="0" err="1">
                          <a:solidFill>
                            <a:schemeClr val="tx1"/>
                          </a:solidFill>
                          <a:latin typeface="Cambria" panose="02040503050406030204" pitchFamily="18" charset="0"/>
                          <a:ea typeface="Cambria" panose="02040503050406030204" pitchFamily="18" charset="0"/>
                          <a:hlinkClick r:id="rId7">
                            <a:extLst>
                              <a:ext uri="{A12FA001-AC4F-418D-AE19-62706E023703}">
                                <ahyp:hlinkClr xmlns:ahyp="http://schemas.microsoft.com/office/drawing/2018/hyperlinkcolor" val="tx"/>
                              </a:ext>
                            </a:extLst>
                          </a:hlinkClick>
                        </a:rPr>
                        <a:t>WakeAllConditionVariable</a:t>
                      </a:r>
                      <a:endParaRPr lang="ru-RU" sz="2000" b="1" dirty="0">
                        <a:solidFill>
                          <a:schemeClr val="tx1"/>
                        </a:solidFill>
                        <a:latin typeface="Cambria" panose="02040503050406030204" pitchFamily="18" charset="0"/>
                        <a:ea typeface="Cambria" panose="020405030504060302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kern="1200" dirty="0" err="1">
                          <a:solidFill>
                            <a:schemeClr val="tx1"/>
                          </a:solidFill>
                          <a:latin typeface="Cambria" panose="02040503050406030204" pitchFamily="18" charset="0"/>
                          <a:ea typeface="Cambria" panose="02040503050406030204" pitchFamily="18" charset="0"/>
                          <a:cs typeface="+mn-cs"/>
                          <a:hlinkClick r:id="rId8">
                            <a:extLst>
                              <a:ext uri="{A12FA001-AC4F-418D-AE19-62706E023703}">
                                <ahyp:hlinkClr xmlns:ahyp="http://schemas.microsoft.com/office/drawing/2018/hyperlinkcolor" val="tx"/>
                              </a:ext>
                            </a:extLst>
                          </a:hlinkClick>
                        </a:rPr>
                        <a:t>pthread_cond_broadcast</a:t>
                      </a:r>
                      <a:endParaRPr lang="ru-RU" sz="2000" b="1" kern="1200" dirty="0">
                        <a:solidFill>
                          <a:schemeClr val="tx1"/>
                        </a:solidFill>
                        <a:latin typeface="Cambria" panose="02040503050406030204" pitchFamily="18" charset="0"/>
                        <a:ea typeface="Cambria" panose="02040503050406030204" pitchFamily="18" charset="0"/>
                        <a:cs typeface="+mn-cs"/>
                      </a:endParaRPr>
                    </a:p>
                  </a:txBody>
                  <a:tcPr anchor="ctr"/>
                </a:tc>
                <a:extLst>
                  <a:ext uri="{0D108BD9-81ED-4DB2-BD59-A6C34878D82A}">
                    <a16:rowId xmlns:a16="http://schemas.microsoft.com/office/drawing/2014/main" val="801655220"/>
                  </a:ext>
                </a:extLst>
              </a:tr>
              <a:tr h="588934">
                <a:tc>
                  <a:txBody>
                    <a:bodyPr/>
                    <a:lstStyle/>
                    <a:p>
                      <a:pPr algn="ctr"/>
                      <a:r>
                        <a:rPr lang="en-US" sz="2000" b="1" dirty="0" err="1">
                          <a:solidFill>
                            <a:schemeClr val="tx1"/>
                          </a:solidFill>
                          <a:latin typeface="Cambria" panose="02040503050406030204" pitchFamily="18" charset="0"/>
                          <a:ea typeface="Cambria" panose="02040503050406030204" pitchFamily="18" charset="0"/>
                          <a:hlinkClick r:id="rId9">
                            <a:extLst>
                              <a:ext uri="{A12FA001-AC4F-418D-AE19-62706E023703}">
                                <ahyp:hlinkClr xmlns:ahyp="http://schemas.microsoft.com/office/drawing/2018/hyperlinkcolor" val="tx"/>
                              </a:ext>
                            </a:extLst>
                          </a:hlinkClick>
                        </a:rPr>
                        <a:t>WakeConditionVariable</a:t>
                      </a:r>
                      <a:endParaRPr lang="LID4096" sz="2000" b="1" kern="1200" dirty="0">
                        <a:solidFill>
                          <a:schemeClr val="tx1"/>
                        </a:solidFill>
                        <a:latin typeface="Cambria" panose="02040503050406030204" pitchFamily="18" charset="0"/>
                        <a:ea typeface="Cambria" panose="02040503050406030204" pitchFamily="18" charset="0"/>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kern="1200" dirty="0" err="1">
                          <a:solidFill>
                            <a:schemeClr val="tx1"/>
                          </a:solidFill>
                          <a:latin typeface="Cambria" panose="02040503050406030204" pitchFamily="18" charset="0"/>
                          <a:ea typeface="Cambria" panose="02040503050406030204" pitchFamily="18" charset="0"/>
                          <a:cs typeface="+mn-cs"/>
                          <a:hlinkClick r:id="rId8">
                            <a:extLst>
                              <a:ext uri="{A12FA001-AC4F-418D-AE19-62706E023703}">
                                <ahyp:hlinkClr xmlns:ahyp="http://schemas.microsoft.com/office/drawing/2018/hyperlinkcolor" val="tx"/>
                              </a:ext>
                            </a:extLst>
                          </a:hlinkClick>
                        </a:rPr>
                        <a:t>pthread_cond_signal</a:t>
                      </a:r>
                      <a:endParaRPr lang="ru-RU" sz="2000" b="1" kern="1200" dirty="0">
                        <a:solidFill>
                          <a:schemeClr val="tx1"/>
                        </a:solidFill>
                        <a:latin typeface="Cambria" panose="02040503050406030204" pitchFamily="18" charset="0"/>
                        <a:ea typeface="Cambria" panose="02040503050406030204" pitchFamily="18" charset="0"/>
                        <a:cs typeface="+mn-cs"/>
                      </a:endParaRPr>
                    </a:p>
                  </a:txBody>
                  <a:tcPr anchor="ctr"/>
                </a:tc>
                <a:extLst>
                  <a:ext uri="{0D108BD9-81ED-4DB2-BD59-A6C34878D82A}">
                    <a16:rowId xmlns:a16="http://schemas.microsoft.com/office/drawing/2014/main" val="1093594233"/>
                  </a:ext>
                </a:extLst>
              </a:tr>
              <a:tr h="588934">
                <a:tc>
                  <a:txBody>
                    <a:bodyPr/>
                    <a:lstStyle/>
                    <a:p>
                      <a:pPr algn="ctr"/>
                      <a:endParaRPr lang="LID4096" sz="2000" b="1" kern="1200" dirty="0">
                        <a:solidFill>
                          <a:schemeClr val="tx1"/>
                        </a:solidFill>
                        <a:latin typeface="Cambria" panose="02040503050406030204" pitchFamily="18" charset="0"/>
                        <a:ea typeface="Cambria" panose="02040503050406030204" pitchFamily="18" charset="0"/>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kern="1200" dirty="0" err="1">
                          <a:solidFill>
                            <a:schemeClr val="tx1"/>
                          </a:solidFill>
                          <a:latin typeface="Cambria" panose="02040503050406030204" pitchFamily="18" charset="0"/>
                          <a:ea typeface="Cambria" panose="02040503050406030204" pitchFamily="18" charset="0"/>
                          <a:cs typeface="+mn-cs"/>
                          <a:hlinkClick r:id="rId10">
                            <a:extLst>
                              <a:ext uri="{A12FA001-AC4F-418D-AE19-62706E023703}">
                                <ahyp:hlinkClr xmlns:ahyp="http://schemas.microsoft.com/office/drawing/2018/hyperlinkcolor" val="tx"/>
                              </a:ext>
                            </a:extLst>
                          </a:hlinkClick>
                        </a:rPr>
                        <a:t>pthread_cond_destroy</a:t>
                      </a:r>
                      <a:endParaRPr lang="ru-RU" sz="2000" b="1" kern="1200" dirty="0">
                        <a:solidFill>
                          <a:schemeClr val="tx1"/>
                        </a:solidFill>
                        <a:latin typeface="Cambria" panose="02040503050406030204" pitchFamily="18" charset="0"/>
                        <a:ea typeface="Cambria" panose="02040503050406030204" pitchFamily="18" charset="0"/>
                        <a:cs typeface="+mn-cs"/>
                      </a:endParaRPr>
                    </a:p>
                  </a:txBody>
                  <a:tcPr anchor="ctr"/>
                </a:tc>
                <a:extLst>
                  <a:ext uri="{0D108BD9-81ED-4DB2-BD59-A6C34878D82A}">
                    <a16:rowId xmlns:a16="http://schemas.microsoft.com/office/drawing/2014/main" val="3436418253"/>
                  </a:ext>
                </a:extLst>
              </a:tr>
            </a:tbl>
          </a:graphicData>
        </a:graphic>
      </p:graphicFrame>
    </p:spTree>
    <p:extLst>
      <p:ext uri="{BB962C8B-B14F-4D97-AF65-F5344CB8AC3E}">
        <p14:creationId xmlns:p14="http://schemas.microsoft.com/office/powerpoint/2010/main" val="3592859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fontScale="92500"/>
          </a:bodyPr>
          <a:lstStyle/>
          <a:p>
            <a:pPr marL="0" indent="0">
              <a:buNone/>
            </a:pPr>
            <a:r>
              <a:rPr lang="ru-RU" dirty="0">
                <a:latin typeface="Cambria" panose="02040503050406030204" pitchFamily="18" charset="0"/>
                <a:ea typeface="Cambria" panose="02040503050406030204" pitchFamily="18" charset="0"/>
              </a:rPr>
              <a:t>Для синхронизации потоков прикладных программ программист может использовать как </a:t>
            </a:r>
            <a:r>
              <a:rPr lang="ru-RU" b="1" dirty="0">
                <a:latin typeface="Cambria" panose="02040503050406030204" pitchFamily="18" charset="0"/>
                <a:ea typeface="Cambria" panose="02040503050406030204" pitchFamily="18" charset="0"/>
              </a:rPr>
              <a:t>собственные средства и приемы синхронизации</a:t>
            </a:r>
            <a:r>
              <a:rPr lang="ru-RU" dirty="0">
                <a:latin typeface="Cambria" panose="02040503050406030204" pitchFamily="18" charset="0"/>
                <a:ea typeface="Cambria" panose="02040503050406030204" pitchFamily="18" charset="0"/>
              </a:rPr>
              <a:t>, так и </a:t>
            </a:r>
            <a:r>
              <a:rPr lang="ru-RU" b="1" dirty="0">
                <a:latin typeface="Cambria" panose="02040503050406030204" pitchFamily="18" charset="0"/>
                <a:ea typeface="Cambria" panose="02040503050406030204" pitchFamily="18" charset="0"/>
              </a:rPr>
              <a:t>средства операционной системы</a:t>
            </a:r>
          </a:p>
          <a:p>
            <a:pPr marL="0" indent="0">
              <a:buNone/>
            </a:pPr>
            <a:r>
              <a:rPr lang="ru-RU" dirty="0">
                <a:latin typeface="Cambria" panose="02040503050406030204" pitchFamily="18" charset="0"/>
                <a:ea typeface="Cambria" panose="02040503050406030204" pitchFamily="18" charset="0"/>
              </a:rPr>
              <a:t>Например, два потока одного прикладного процесса могут координировать свою работу с помощью доступной для них обоих глобальной, логической переменной, которая устанавливается в единицу при осуществлении некоторого события, например выработки одним потоком данных, нужных для продолжения работы другого</a:t>
            </a:r>
          </a:p>
          <a:p>
            <a:pPr marL="0" indent="0">
              <a:buNone/>
            </a:pPr>
            <a:r>
              <a:rPr lang="ru-RU" dirty="0">
                <a:latin typeface="Cambria" panose="02040503050406030204" pitchFamily="18" charset="0"/>
                <a:ea typeface="Cambria" panose="02040503050406030204" pitchFamily="18" charset="0"/>
              </a:rPr>
              <a:t>Однако во многих случаях более эффективными или даже единственно возможными являются средства синхронизации, предоставляемые операционной системой в форме системных вызовов</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Синхронизация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0295726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107277"/>
          </a:xfrm>
        </p:spPr>
        <p:txBody>
          <a:bodyPr wrap="square">
            <a:normAutofit fontScale="92500" lnSpcReduction="10000"/>
          </a:bodyPr>
          <a:lstStyle/>
          <a:p>
            <a:pPr marL="0" indent="0">
              <a:buNone/>
            </a:pPr>
            <a:r>
              <a:rPr lang="ru-RU" dirty="0">
                <a:latin typeface="Cambria" panose="02040503050406030204" pitchFamily="18" charset="0"/>
                <a:ea typeface="Cambria" panose="02040503050406030204" pitchFamily="18" charset="0"/>
              </a:rPr>
              <a:t>Теперь возникает новый вопрос: А что если доступ должен обеспечиваться множеству потоков сразу?</a:t>
            </a:r>
          </a:p>
          <a:p>
            <a:pPr marL="0" indent="0">
              <a:buNone/>
            </a:pPr>
            <a:r>
              <a:rPr lang="ru-RU" dirty="0">
                <a:latin typeface="Cambria" panose="02040503050406030204" pitchFamily="18" charset="0"/>
                <a:ea typeface="Cambria" panose="02040503050406030204" pitchFamily="18" charset="0"/>
              </a:rPr>
              <a:t>Здесь к нам приходит другая общеизвестная задача – задача читателей и писателей</a:t>
            </a:r>
          </a:p>
          <a:p>
            <a:pPr marL="0" indent="0">
              <a:buNone/>
            </a:pPr>
            <a:r>
              <a:rPr lang="ru-RU" dirty="0">
                <a:latin typeface="Cambria" panose="02040503050406030204" pitchFamily="18" charset="0"/>
                <a:ea typeface="Cambria" panose="02040503050406030204" pitchFamily="18" charset="0"/>
              </a:rPr>
              <a:t>В ней моделируется доступ к базе данных. Представим, к примеру, систему бронирования авиабилетов, в которой есть множество соревнующихся процессов, желающих обратиться к ней для чтения и записи</a:t>
            </a:r>
          </a:p>
          <a:p>
            <a:pPr marL="0" indent="0">
              <a:buNone/>
            </a:pPr>
            <a:r>
              <a:rPr lang="ru-RU" dirty="0">
                <a:latin typeface="Cambria" panose="02040503050406030204" pitchFamily="18" charset="0"/>
                <a:ea typeface="Cambria" panose="02040503050406030204" pitchFamily="18" charset="0"/>
              </a:rPr>
              <a:t>Вполне допустимо наличие нескольких потоков, одновременно считывающих информацию из базы данных, но если один поток обновляет базу данных (проводит операцию записи), никакой другой поток не может получить доступ к базе данных даже для чтения информации </a:t>
            </a:r>
          </a:p>
          <a:p>
            <a:pPr marL="0" indent="0">
              <a:buNone/>
            </a:pPr>
            <a:r>
              <a:rPr lang="ru-RU" dirty="0">
                <a:latin typeface="Cambria" panose="02040503050406030204" pitchFamily="18" charset="0"/>
                <a:ea typeface="Cambria" panose="02040503050406030204" pitchFamily="18" charset="0"/>
              </a:rPr>
              <a:t>Вопрос в том, как создать программу для читателей и писателей? </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63662029"/>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marL="0" indent="0">
                        <a:buNone/>
                      </a:pPr>
                      <a:r>
                        <a:rPr lang="en-US" sz="4400" dirty="0">
                          <a:latin typeface="Cambria" panose="02040503050406030204" pitchFamily="18" charset="0"/>
                          <a:ea typeface="Cambria" panose="02040503050406030204" pitchFamily="18" charset="0"/>
                        </a:rPr>
                        <a:t>RW</a:t>
                      </a:r>
                      <a:r>
                        <a:rPr lang="ru-RU" sz="4400" dirty="0">
                          <a:latin typeface="Cambria" panose="02040503050406030204" pitchFamily="18" charset="0"/>
                          <a:ea typeface="Cambria" panose="02040503050406030204" pitchFamily="18" charset="0"/>
                        </a:rPr>
                        <a:t>-</a:t>
                      </a:r>
                      <a:r>
                        <a:rPr lang="en-US" sz="4400" dirty="0">
                          <a:latin typeface="Cambria" panose="02040503050406030204" pitchFamily="18" charset="0"/>
                          <a:ea typeface="Cambria" panose="02040503050406030204" pitchFamily="18" charset="0"/>
                        </a:rPr>
                        <a:t>lock</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1843998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107277"/>
          </a:xfrm>
        </p:spPr>
        <p:txBody>
          <a:bodyPr wrap="square">
            <a:normAutofit lnSpcReduction="10000"/>
          </a:bodyPr>
          <a:lstStyle/>
          <a:p>
            <a:pPr marL="0" indent="0">
              <a:buNone/>
            </a:pPr>
            <a:r>
              <a:rPr lang="ru-RU" dirty="0">
                <a:latin typeface="Cambria" panose="02040503050406030204" pitchFamily="18" charset="0"/>
                <a:ea typeface="Cambria" panose="02040503050406030204" pitchFamily="18" charset="0"/>
              </a:rPr>
              <a:t>Самым каноничным решением является использование </a:t>
            </a:r>
            <a:r>
              <a:rPr lang="en-US" b="1" dirty="0">
                <a:latin typeface="Cambria" panose="02040503050406030204" pitchFamily="18" charset="0"/>
                <a:ea typeface="Cambria" panose="02040503050406030204" pitchFamily="18" charset="0"/>
              </a:rPr>
              <a:t>RW-</a:t>
            </a:r>
            <a:r>
              <a:rPr lang="ru-RU" b="1" dirty="0" err="1">
                <a:latin typeface="Cambria" panose="02040503050406030204" pitchFamily="18" charset="0"/>
                <a:ea typeface="Cambria" panose="02040503050406030204" pitchFamily="18" charset="0"/>
              </a:rPr>
              <a:t>локов</a:t>
            </a:r>
            <a:r>
              <a:rPr lang="ru-RU" b="1" dirty="0">
                <a:latin typeface="Cambria" panose="02040503050406030204" pitchFamily="18" charset="0"/>
                <a:ea typeface="Cambria" panose="02040503050406030204" pitchFamily="18" charset="0"/>
              </a:rPr>
              <a:t> (</a:t>
            </a:r>
            <a:r>
              <a:rPr lang="en-US" b="1" dirty="0">
                <a:latin typeface="Cambria" panose="02040503050406030204" pitchFamily="18" charset="0"/>
                <a:ea typeface="Cambria" panose="02040503050406030204" pitchFamily="18" charset="0"/>
              </a:rPr>
              <a:t>Readers–Writer Lock)</a:t>
            </a:r>
          </a:p>
          <a:p>
            <a:pPr marL="0" indent="0">
              <a:buNone/>
            </a:pPr>
            <a:r>
              <a:rPr lang="ru-RU" dirty="0">
                <a:latin typeface="Cambria" panose="02040503050406030204" pitchFamily="18" charset="0"/>
                <a:ea typeface="Cambria" panose="02040503050406030204" pitchFamily="18" charset="0"/>
              </a:rPr>
              <a:t>Данный примитив оптимизирован для случая когда у нас очень много операций чтения и изредка происходят операции записи</a:t>
            </a:r>
          </a:p>
          <a:p>
            <a:pPr marL="0" indent="0">
              <a:buNone/>
            </a:pPr>
            <a:r>
              <a:rPr lang="en-US" dirty="0">
                <a:latin typeface="Cambria" panose="02040503050406030204" pitchFamily="18" charset="0"/>
                <a:ea typeface="Cambria" panose="02040503050406030204" pitchFamily="18" charset="0"/>
              </a:rPr>
              <a:t>RW</a:t>
            </a:r>
            <a:r>
              <a:rPr lang="ru-RU" dirty="0">
                <a:latin typeface="Cambria" panose="02040503050406030204" pitchFamily="18" charset="0"/>
                <a:ea typeface="Cambria" panose="02040503050406030204" pitchFamily="18" charset="0"/>
              </a:rPr>
              <a:t>-</a:t>
            </a:r>
            <a:r>
              <a:rPr lang="en-US" dirty="0">
                <a:latin typeface="Cambria" panose="02040503050406030204" pitchFamily="18" charset="0"/>
                <a:ea typeface="Cambria" panose="02040503050406030204" pitchFamily="18" charset="0"/>
              </a:rPr>
              <a:t>lock </a:t>
            </a:r>
            <a:r>
              <a:rPr lang="ru-RU" dirty="0">
                <a:latin typeface="Cambria" panose="02040503050406030204" pitchFamily="18" charset="0"/>
                <a:ea typeface="Cambria" panose="02040503050406030204" pitchFamily="18" charset="0"/>
              </a:rPr>
              <a:t>разрешает параллельный доступ для операций, выполняемых только на чтение, тогда как операции записи требуют эксклюзивного доступа. Это означает, что несколько потоков могут считывать данные одновременно, но для записи или изменения данных необходима исключительная блокировка. Когда поток-писатель выполняет запись данных, все остальные писатели и читатели блокируются </a:t>
            </a:r>
            <a:r>
              <a:rPr lang="en-US" dirty="0">
                <a:latin typeface="Cambria" panose="02040503050406030204" pitchFamily="18" charset="0"/>
                <a:ea typeface="Cambria" panose="02040503050406030204" pitchFamily="18" charset="0"/>
              </a:rPr>
              <a:t>–</a:t>
            </a:r>
            <a:r>
              <a:rPr lang="ru-RU" dirty="0">
                <a:latin typeface="Cambria" panose="02040503050406030204" pitchFamily="18" charset="0"/>
                <a:ea typeface="Cambria" panose="02040503050406030204" pitchFamily="18" charset="0"/>
              </a:rPr>
              <a:t> вплоть до завершения операции записи</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853498144"/>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marL="0" indent="0">
                        <a:buNone/>
                      </a:pPr>
                      <a:r>
                        <a:rPr lang="en-US" sz="4400" dirty="0">
                          <a:latin typeface="Cambria" panose="02040503050406030204" pitchFamily="18" charset="0"/>
                          <a:ea typeface="Cambria" panose="02040503050406030204" pitchFamily="18" charset="0"/>
                        </a:rPr>
                        <a:t>RW</a:t>
                      </a:r>
                      <a:r>
                        <a:rPr lang="ru-RU" sz="4400" dirty="0">
                          <a:latin typeface="Cambria" panose="02040503050406030204" pitchFamily="18" charset="0"/>
                          <a:ea typeface="Cambria" panose="02040503050406030204" pitchFamily="18" charset="0"/>
                        </a:rPr>
                        <a:t>-</a:t>
                      </a:r>
                      <a:r>
                        <a:rPr lang="en-US" sz="4400" dirty="0">
                          <a:latin typeface="Cambria" panose="02040503050406030204" pitchFamily="18" charset="0"/>
                          <a:ea typeface="Cambria" panose="02040503050406030204" pitchFamily="18" charset="0"/>
                        </a:rPr>
                        <a:t>lock</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9093683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10727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Функции для работы с </a:t>
            </a:r>
            <a:r>
              <a:rPr lang="en-US" dirty="0">
                <a:latin typeface="Cambria" panose="02040503050406030204" pitchFamily="18" charset="0"/>
                <a:ea typeface="Cambria" panose="02040503050406030204" pitchFamily="18" charset="0"/>
              </a:rPr>
              <a:t>RW</a:t>
            </a:r>
            <a:r>
              <a:rPr lang="ru-RU" dirty="0">
                <a:latin typeface="Cambria" panose="02040503050406030204" pitchFamily="18" charset="0"/>
                <a:ea typeface="Cambria" panose="02040503050406030204" pitchFamily="18" charset="0"/>
              </a:rPr>
              <a:t>-</a:t>
            </a:r>
            <a:r>
              <a:rPr lang="en-US" dirty="0">
                <a:latin typeface="Cambria" panose="02040503050406030204" pitchFamily="18" charset="0"/>
                <a:ea typeface="Cambria" panose="02040503050406030204" pitchFamily="18" charset="0"/>
              </a:rPr>
              <a:t>locks</a:t>
            </a: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81084923"/>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marL="0" indent="0">
                        <a:buNone/>
                      </a:pPr>
                      <a:r>
                        <a:rPr lang="en-US" sz="4400" dirty="0">
                          <a:latin typeface="Cambria" panose="02040503050406030204" pitchFamily="18" charset="0"/>
                          <a:ea typeface="Cambria" panose="02040503050406030204" pitchFamily="18" charset="0"/>
                        </a:rPr>
                        <a:t>RW</a:t>
                      </a:r>
                      <a:r>
                        <a:rPr lang="ru-RU" sz="4400" dirty="0">
                          <a:latin typeface="Cambria" panose="02040503050406030204" pitchFamily="18" charset="0"/>
                          <a:ea typeface="Cambria" panose="02040503050406030204" pitchFamily="18" charset="0"/>
                        </a:rPr>
                        <a:t>-</a:t>
                      </a:r>
                      <a:r>
                        <a:rPr lang="en-US" sz="4400" dirty="0">
                          <a:latin typeface="Cambria" panose="02040503050406030204" pitchFamily="18" charset="0"/>
                          <a:ea typeface="Cambria" panose="02040503050406030204" pitchFamily="18" charset="0"/>
                        </a:rPr>
                        <a:t>lock</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graphicFrame>
        <p:nvGraphicFramePr>
          <p:cNvPr id="2" name="Таблица 6">
            <a:extLst>
              <a:ext uri="{FF2B5EF4-FFF2-40B4-BE49-F238E27FC236}">
                <a16:creationId xmlns:a16="http://schemas.microsoft.com/office/drawing/2014/main" id="{61E4EBB3-19C9-15DD-3DDC-405E75C1B57D}"/>
              </a:ext>
            </a:extLst>
          </p:cNvPr>
          <p:cNvGraphicFramePr>
            <a:graphicFrameLocks noGrp="1"/>
          </p:cNvGraphicFramePr>
          <p:nvPr>
            <p:extLst>
              <p:ext uri="{D42A27DB-BD31-4B8C-83A1-F6EECF244321}">
                <p14:modId xmlns:p14="http://schemas.microsoft.com/office/powerpoint/2010/main" val="2597561911"/>
              </p:ext>
            </p:extLst>
          </p:nvPr>
        </p:nvGraphicFramePr>
        <p:xfrm>
          <a:off x="990600" y="2204036"/>
          <a:ext cx="10210800" cy="4367416"/>
        </p:xfrm>
        <a:graphic>
          <a:graphicData uri="http://schemas.openxmlformats.org/drawingml/2006/table">
            <a:tbl>
              <a:tblPr firstRow="1" bandRow="1">
                <a:tableStyleId>{5C22544A-7EE6-4342-B048-85BDC9FD1C3A}</a:tableStyleId>
              </a:tblPr>
              <a:tblGrid>
                <a:gridCol w="5105400">
                  <a:extLst>
                    <a:ext uri="{9D8B030D-6E8A-4147-A177-3AD203B41FA5}">
                      <a16:colId xmlns:a16="http://schemas.microsoft.com/office/drawing/2014/main" val="3805420538"/>
                    </a:ext>
                  </a:extLst>
                </a:gridCol>
                <a:gridCol w="5105400">
                  <a:extLst>
                    <a:ext uri="{9D8B030D-6E8A-4147-A177-3AD203B41FA5}">
                      <a16:colId xmlns:a16="http://schemas.microsoft.com/office/drawing/2014/main" val="1783500756"/>
                    </a:ext>
                  </a:extLst>
                </a:gridCol>
              </a:tblGrid>
              <a:tr h="588934">
                <a:tc>
                  <a:txBody>
                    <a:bodyPr/>
                    <a:lstStyle/>
                    <a:p>
                      <a:pPr algn="ctr"/>
                      <a:r>
                        <a:rPr lang="en-US" sz="2800" dirty="0">
                          <a:latin typeface="Cambria" panose="02040503050406030204" pitchFamily="18" charset="0"/>
                          <a:ea typeface="Cambria" panose="02040503050406030204" pitchFamily="18" charset="0"/>
                        </a:rPr>
                        <a:t>Windows</a:t>
                      </a:r>
                      <a:endParaRPr lang="LID4096" sz="2800" dirty="0">
                        <a:latin typeface="Cambria" panose="02040503050406030204" pitchFamily="18" charset="0"/>
                        <a:ea typeface="Cambria" panose="02040503050406030204" pitchFamily="18" charset="0"/>
                      </a:endParaRPr>
                    </a:p>
                  </a:txBody>
                  <a:tcPr anchor="ctr"/>
                </a:tc>
                <a:tc>
                  <a:txBody>
                    <a:bodyPr/>
                    <a:lstStyle/>
                    <a:p>
                      <a:pPr algn="ctr"/>
                      <a:r>
                        <a:rPr lang="en-US" sz="2800" dirty="0">
                          <a:latin typeface="Cambria" panose="02040503050406030204" pitchFamily="18" charset="0"/>
                          <a:ea typeface="Cambria" panose="02040503050406030204" pitchFamily="18" charset="0"/>
                        </a:rPr>
                        <a:t>POSIX</a:t>
                      </a:r>
                      <a:endParaRPr lang="LID4096" sz="2800" dirty="0">
                        <a:latin typeface="Cambria" panose="02040503050406030204" pitchFamily="18" charset="0"/>
                        <a:ea typeface="Cambria" panose="02040503050406030204" pitchFamily="18" charset="0"/>
                      </a:endParaRPr>
                    </a:p>
                  </a:txBody>
                  <a:tcPr anchor="ctr"/>
                </a:tc>
                <a:extLst>
                  <a:ext uri="{0D108BD9-81ED-4DB2-BD59-A6C34878D82A}">
                    <a16:rowId xmlns:a16="http://schemas.microsoft.com/office/drawing/2014/main" val="634457057"/>
                  </a:ext>
                </a:extLst>
              </a:tr>
              <a:tr h="588934">
                <a:tc>
                  <a:txBody>
                    <a:bodyPr/>
                    <a:lstStyle/>
                    <a:p>
                      <a:pPr algn="ctr"/>
                      <a:r>
                        <a:rPr lang="en-US" sz="2000" b="1" dirty="0" err="1">
                          <a:solidFill>
                            <a:schemeClr val="tx1"/>
                          </a:solidFill>
                          <a:latin typeface="Cambria" panose="02040503050406030204" pitchFamily="18" charset="0"/>
                          <a:ea typeface="Cambria" panose="02040503050406030204" pitchFamily="18" charset="0"/>
                          <a:hlinkClick r:id="rId3">
                            <a:extLst>
                              <a:ext uri="{A12FA001-AC4F-418D-AE19-62706E023703}">
                                <ahyp:hlinkClr xmlns:ahyp="http://schemas.microsoft.com/office/drawing/2018/hyperlinkcolor" val="tx"/>
                              </a:ext>
                            </a:extLst>
                          </a:hlinkClick>
                        </a:rPr>
                        <a:t>InitializeSRWLock</a:t>
                      </a:r>
                      <a:endParaRPr lang="en-US" sz="2000" b="1" kern="1200" dirty="0">
                        <a:solidFill>
                          <a:schemeClr val="tx1"/>
                        </a:solidFill>
                        <a:latin typeface="Cambria" panose="02040503050406030204" pitchFamily="18" charset="0"/>
                        <a:ea typeface="Cambria" panose="02040503050406030204" pitchFamily="18" charset="0"/>
                        <a:cs typeface="+mn-cs"/>
                      </a:endParaRPr>
                    </a:p>
                  </a:txBody>
                  <a:tcPr anchor="ctr"/>
                </a:tc>
                <a:tc>
                  <a:txBody>
                    <a:bodyPr/>
                    <a:lstStyle/>
                    <a:p>
                      <a:pPr algn="ctr"/>
                      <a:r>
                        <a:rPr lang="en-US" sz="2000" b="1" kern="1200" dirty="0" err="1">
                          <a:solidFill>
                            <a:schemeClr val="tx1"/>
                          </a:solidFill>
                          <a:latin typeface="Cambria" panose="02040503050406030204" pitchFamily="18" charset="0"/>
                          <a:ea typeface="Cambria" panose="02040503050406030204" pitchFamily="18" charset="0"/>
                          <a:cs typeface="+mn-cs"/>
                          <a:hlinkClick r:id="rId4">
                            <a:extLst>
                              <a:ext uri="{A12FA001-AC4F-418D-AE19-62706E023703}">
                                <ahyp:hlinkClr xmlns:ahyp="http://schemas.microsoft.com/office/drawing/2018/hyperlinkcolor" val="tx"/>
                              </a:ext>
                            </a:extLst>
                          </a:hlinkClick>
                        </a:rPr>
                        <a:t>pthread_rwlock_init</a:t>
                      </a:r>
                      <a:r>
                        <a:rPr lang="en-US" sz="2000" b="1" kern="1200" dirty="0">
                          <a:solidFill>
                            <a:schemeClr val="tx1"/>
                          </a:solidFill>
                          <a:latin typeface="Cambria" panose="02040503050406030204" pitchFamily="18" charset="0"/>
                          <a:ea typeface="Cambria" panose="02040503050406030204" pitchFamily="18" charset="0"/>
                          <a:cs typeface="+mn-cs"/>
                          <a:hlinkClick r:id="rId4">
                            <a:extLst>
                              <a:ext uri="{A12FA001-AC4F-418D-AE19-62706E023703}">
                                <ahyp:hlinkClr xmlns:ahyp="http://schemas.microsoft.com/office/drawing/2018/hyperlinkcolor" val="tx"/>
                              </a:ext>
                            </a:extLst>
                          </a:hlinkClick>
                        </a:rPr>
                        <a:t> </a:t>
                      </a:r>
                      <a:endParaRPr lang="ru-RU" sz="2000" b="1" kern="1200" dirty="0">
                        <a:solidFill>
                          <a:schemeClr val="tx1"/>
                        </a:solidFill>
                        <a:latin typeface="Cambria" panose="02040503050406030204" pitchFamily="18" charset="0"/>
                        <a:ea typeface="Cambria" panose="02040503050406030204" pitchFamily="18" charset="0"/>
                        <a:cs typeface="+mn-cs"/>
                      </a:endParaRPr>
                    </a:p>
                  </a:txBody>
                  <a:tcPr anchor="ctr"/>
                </a:tc>
                <a:extLst>
                  <a:ext uri="{0D108BD9-81ED-4DB2-BD59-A6C34878D82A}">
                    <a16:rowId xmlns:a16="http://schemas.microsoft.com/office/drawing/2014/main" val="578648226"/>
                  </a:ext>
                </a:extLst>
              </a:tr>
              <a:tr h="588934">
                <a:tc>
                  <a:txBody>
                    <a:bodyPr/>
                    <a:lstStyle/>
                    <a:p>
                      <a:pPr algn="ctr"/>
                      <a:r>
                        <a:rPr lang="en-US" sz="2000" b="1" dirty="0" err="1">
                          <a:solidFill>
                            <a:schemeClr val="tx1"/>
                          </a:solidFill>
                          <a:latin typeface="Cambria" panose="02040503050406030204" pitchFamily="18" charset="0"/>
                          <a:ea typeface="Cambria" panose="02040503050406030204" pitchFamily="18" charset="0"/>
                          <a:hlinkClick r:id="rId5">
                            <a:extLst>
                              <a:ext uri="{A12FA001-AC4F-418D-AE19-62706E023703}">
                                <ahyp:hlinkClr xmlns:ahyp="http://schemas.microsoft.com/office/drawing/2018/hyperlinkcolor" val="tx"/>
                              </a:ext>
                            </a:extLst>
                          </a:hlinkClick>
                        </a:rPr>
                        <a:t>AcquireSRWLockShared</a:t>
                      </a:r>
                      <a:endParaRPr lang="ru-RU" sz="2000" b="1" dirty="0">
                        <a:solidFill>
                          <a:schemeClr val="tx1"/>
                        </a:solidFill>
                        <a:latin typeface="Cambria" panose="02040503050406030204" pitchFamily="18" charset="0"/>
                        <a:ea typeface="Cambria" panose="02040503050406030204" pitchFamily="18" charset="0"/>
                      </a:endParaRPr>
                    </a:p>
                    <a:p>
                      <a:pPr algn="ctr"/>
                      <a:r>
                        <a:rPr lang="en-US" sz="2000" b="1" dirty="0" err="1">
                          <a:solidFill>
                            <a:schemeClr val="tx1"/>
                          </a:solidFill>
                          <a:latin typeface="Cambria" panose="02040503050406030204" pitchFamily="18" charset="0"/>
                          <a:ea typeface="Cambria" panose="02040503050406030204" pitchFamily="18" charset="0"/>
                          <a:hlinkClick r:id="rId6">
                            <a:extLst>
                              <a:ext uri="{A12FA001-AC4F-418D-AE19-62706E023703}">
                                <ahyp:hlinkClr xmlns:ahyp="http://schemas.microsoft.com/office/drawing/2018/hyperlinkcolor" val="tx"/>
                              </a:ext>
                            </a:extLst>
                          </a:hlinkClick>
                        </a:rPr>
                        <a:t>TryAcquireSRWLockShared</a:t>
                      </a:r>
                      <a:endParaRPr lang="ru-RU" sz="2000" b="1" dirty="0">
                        <a:solidFill>
                          <a:schemeClr val="tx1"/>
                        </a:solidFill>
                        <a:latin typeface="Cambria" panose="02040503050406030204" pitchFamily="18" charset="0"/>
                        <a:ea typeface="Cambria" panose="02040503050406030204" pitchFamily="18" charset="0"/>
                      </a:endParaRPr>
                    </a:p>
                    <a:p>
                      <a:pPr algn="ctr"/>
                      <a:r>
                        <a:rPr lang="en-US" sz="2000" b="1" dirty="0" err="1">
                          <a:solidFill>
                            <a:schemeClr val="tx1"/>
                          </a:solidFill>
                          <a:latin typeface="Cambria" panose="02040503050406030204" pitchFamily="18" charset="0"/>
                          <a:ea typeface="Cambria" panose="02040503050406030204" pitchFamily="18" charset="0"/>
                          <a:hlinkClick r:id="rId7">
                            <a:extLst>
                              <a:ext uri="{A12FA001-AC4F-418D-AE19-62706E023703}">
                                <ahyp:hlinkClr xmlns:ahyp="http://schemas.microsoft.com/office/drawing/2018/hyperlinkcolor" val="tx"/>
                              </a:ext>
                            </a:extLst>
                          </a:hlinkClick>
                        </a:rPr>
                        <a:t>ReleaseSRWLockShared</a:t>
                      </a:r>
                      <a:endParaRPr lang="ru-RU" sz="2000" b="1" dirty="0">
                        <a:solidFill>
                          <a:schemeClr val="tx1"/>
                        </a:solidFill>
                        <a:latin typeface="Cambria" panose="02040503050406030204" pitchFamily="18" charset="0"/>
                        <a:ea typeface="Cambria" panose="020405030504060302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kern="1200" dirty="0" err="1">
                          <a:solidFill>
                            <a:schemeClr val="tx1"/>
                          </a:solidFill>
                          <a:latin typeface="Cambria" panose="02040503050406030204" pitchFamily="18" charset="0"/>
                          <a:ea typeface="Cambria" panose="02040503050406030204" pitchFamily="18" charset="0"/>
                          <a:cs typeface="+mn-cs"/>
                          <a:hlinkClick r:id="rId8">
                            <a:extLst>
                              <a:ext uri="{A12FA001-AC4F-418D-AE19-62706E023703}">
                                <ahyp:hlinkClr xmlns:ahyp="http://schemas.microsoft.com/office/drawing/2018/hyperlinkcolor" val="tx"/>
                              </a:ext>
                            </a:extLst>
                          </a:hlinkClick>
                        </a:rPr>
                        <a:t>pthread_rwlock_rdlock</a:t>
                      </a:r>
                      <a:endParaRPr lang="ru-RU" sz="2000" b="1" kern="1200" dirty="0">
                        <a:solidFill>
                          <a:schemeClr val="tx1"/>
                        </a:solidFill>
                        <a:latin typeface="Cambria" panose="02040503050406030204" pitchFamily="18" charset="0"/>
                        <a:ea typeface="Cambria" panose="02040503050406030204" pitchFamily="18" charset="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kern="1200" dirty="0" err="1">
                          <a:solidFill>
                            <a:schemeClr val="tx1"/>
                          </a:solidFill>
                          <a:latin typeface="Cambria" panose="02040503050406030204" pitchFamily="18" charset="0"/>
                          <a:ea typeface="Cambria" panose="02040503050406030204" pitchFamily="18" charset="0"/>
                          <a:cs typeface="+mn-cs"/>
                          <a:hlinkClick r:id="rId9">
                            <a:extLst>
                              <a:ext uri="{A12FA001-AC4F-418D-AE19-62706E023703}">
                                <ahyp:hlinkClr xmlns:ahyp="http://schemas.microsoft.com/office/drawing/2018/hyperlinkcolor" val="tx"/>
                              </a:ext>
                            </a:extLst>
                          </a:hlinkClick>
                        </a:rPr>
                        <a:t>pthread_rwlock_tryrdlock</a:t>
                      </a:r>
                      <a:endParaRPr lang="ru-RU" sz="2000" b="1" kern="1200" dirty="0">
                        <a:solidFill>
                          <a:schemeClr val="tx1"/>
                        </a:solidFill>
                        <a:latin typeface="Cambria" panose="02040503050406030204" pitchFamily="18" charset="0"/>
                        <a:ea typeface="Cambria" panose="02040503050406030204" pitchFamily="18" charset="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kern="1200" dirty="0" err="1">
                          <a:solidFill>
                            <a:schemeClr val="tx1"/>
                          </a:solidFill>
                          <a:latin typeface="Cambria" panose="02040503050406030204" pitchFamily="18" charset="0"/>
                          <a:ea typeface="Cambria" panose="02040503050406030204" pitchFamily="18" charset="0"/>
                          <a:cs typeface="+mn-cs"/>
                          <a:hlinkClick r:id="rId10">
                            <a:extLst>
                              <a:ext uri="{A12FA001-AC4F-418D-AE19-62706E023703}">
                                <ahyp:hlinkClr xmlns:ahyp="http://schemas.microsoft.com/office/drawing/2018/hyperlinkcolor" val="tx"/>
                              </a:ext>
                            </a:extLst>
                          </a:hlinkClick>
                        </a:rPr>
                        <a:t>pthread_rwlock_unlock</a:t>
                      </a:r>
                      <a:endParaRPr lang="ru-RU" sz="2000" b="1" kern="1200" dirty="0">
                        <a:solidFill>
                          <a:schemeClr val="tx1"/>
                        </a:solidFill>
                        <a:latin typeface="Cambria" panose="02040503050406030204" pitchFamily="18" charset="0"/>
                        <a:ea typeface="Cambria" panose="02040503050406030204" pitchFamily="18" charset="0"/>
                        <a:cs typeface="+mn-cs"/>
                      </a:endParaRPr>
                    </a:p>
                  </a:txBody>
                  <a:tcPr anchor="ctr"/>
                </a:tc>
                <a:extLst>
                  <a:ext uri="{0D108BD9-81ED-4DB2-BD59-A6C34878D82A}">
                    <a16:rowId xmlns:a16="http://schemas.microsoft.com/office/drawing/2014/main" val="2818387925"/>
                  </a:ext>
                </a:extLst>
              </a:tr>
              <a:tr h="873774">
                <a:tc>
                  <a:txBody>
                    <a:bodyPr/>
                    <a:lstStyle/>
                    <a:p>
                      <a:pPr algn="ctr"/>
                      <a:r>
                        <a:rPr lang="en-US" sz="2000" b="1" dirty="0" err="1">
                          <a:solidFill>
                            <a:schemeClr val="tx1"/>
                          </a:solidFill>
                          <a:latin typeface="Cambria" panose="02040503050406030204" pitchFamily="18" charset="0"/>
                          <a:ea typeface="Cambria" panose="02040503050406030204" pitchFamily="18" charset="0"/>
                          <a:hlinkClick r:id="rId11">
                            <a:extLst>
                              <a:ext uri="{A12FA001-AC4F-418D-AE19-62706E023703}">
                                <ahyp:hlinkClr xmlns:ahyp="http://schemas.microsoft.com/office/drawing/2018/hyperlinkcolor" val="tx"/>
                              </a:ext>
                            </a:extLst>
                          </a:hlinkClick>
                        </a:rPr>
                        <a:t>AcquireSRWLockExclusive</a:t>
                      </a:r>
                      <a:endParaRPr lang="ru-RU" sz="2000" b="1" dirty="0">
                        <a:solidFill>
                          <a:schemeClr val="tx1"/>
                        </a:solidFill>
                        <a:latin typeface="Cambria" panose="02040503050406030204" pitchFamily="18" charset="0"/>
                        <a:ea typeface="Cambria" panose="02040503050406030204" pitchFamily="18" charset="0"/>
                      </a:endParaRPr>
                    </a:p>
                    <a:p>
                      <a:pPr algn="ctr"/>
                      <a:r>
                        <a:rPr lang="en-US" sz="2000" b="1" dirty="0" err="1">
                          <a:solidFill>
                            <a:schemeClr val="tx1"/>
                          </a:solidFill>
                          <a:latin typeface="Cambria" panose="02040503050406030204" pitchFamily="18" charset="0"/>
                          <a:ea typeface="Cambria" panose="02040503050406030204" pitchFamily="18" charset="0"/>
                          <a:hlinkClick r:id="rId12">
                            <a:extLst>
                              <a:ext uri="{A12FA001-AC4F-418D-AE19-62706E023703}">
                                <ahyp:hlinkClr xmlns:ahyp="http://schemas.microsoft.com/office/drawing/2018/hyperlinkcolor" val="tx"/>
                              </a:ext>
                            </a:extLst>
                          </a:hlinkClick>
                        </a:rPr>
                        <a:t>TryAcquireSRWLockExclusive</a:t>
                      </a:r>
                      <a:endParaRPr lang="ru-RU" sz="2000" b="1" dirty="0">
                        <a:solidFill>
                          <a:schemeClr val="tx1"/>
                        </a:solidFill>
                        <a:latin typeface="Cambria" panose="02040503050406030204" pitchFamily="18" charset="0"/>
                        <a:ea typeface="Cambria" panose="02040503050406030204" pitchFamily="18" charset="0"/>
                      </a:endParaRPr>
                    </a:p>
                    <a:p>
                      <a:pPr algn="ctr"/>
                      <a:r>
                        <a:rPr lang="en-US" sz="2000" b="1" dirty="0" err="1">
                          <a:solidFill>
                            <a:schemeClr val="tx1"/>
                          </a:solidFill>
                          <a:latin typeface="Cambria" panose="02040503050406030204" pitchFamily="18" charset="0"/>
                          <a:ea typeface="Cambria" panose="02040503050406030204" pitchFamily="18" charset="0"/>
                          <a:hlinkClick r:id="rId13">
                            <a:extLst>
                              <a:ext uri="{A12FA001-AC4F-418D-AE19-62706E023703}">
                                <ahyp:hlinkClr xmlns:ahyp="http://schemas.microsoft.com/office/drawing/2018/hyperlinkcolor" val="tx"/>
                              </a:ext>
                            </a:extLst>
                          </a:hlinkClick>
                        </a:rPr>
                        <a:t>ReleaseSRWLockExclusive</a:t>
                      </a:r>
                      <a:endParaRPr lang="ru-RU" sz="2000" b="1" dirty="0">
                        <a:solidFill>
                          <a:schemeClr val="tx1"/>
                        </a:solidFill>
                        <a:latin typeface="Cambria" panose="02040503050406030204" pitchFamily="18" charset="0"/>
                        <a:ea typeface="Cambria" panose="020405030504060302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kern="1200" dirty="0" err="1">
                          <a:solidFill>
                            <a:schemeClr val="tx1"/>
                          </a:solidFill>
                          <a:latin typeface="Cambria" panose="02040503050406030204" pitchFamily="18" charset="0"/>
                          <a:ea typeface="Cambria" panose="02040503050406030204" pitchFamily="18" charset="0"/>
                          <a:cs typeface="+mn-cs"/>
                          <a:hlinkClick r:id="rId14">
                            <a:extLst>
                              <a:ext uri="{A12FA001-AC4F-418D-AE19-62706E023703}">
                                <ahyp:hlinkClr xmlns:ahyp="http://schemas.microsoft.com/office/drawing/2018/hyperlinkcolor" val="tx"/>
                              </a:ext>
                            </a:extLst>
                          </a:hlinkClick>
                        </a:rPr>
                        <a:t>pthread_rwlock_wrlock</a:t>
                      </a:r>
                      <a:endParaRPr lang="ru-RU" sz="2000" b="1" kern="1200" dirty="0">
                        <a:solidFill>
                          <a:schemeClr val="tx1"/>
                        </a:solidFill>
                        <a:latin typeface="Cambria" panose="02040503050406030204" pitchFamily="18" charset="0"/>
                        <a:ea typeface="Cambria" panose="02040503050406030204" pitchFamily="18" charset="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kern="1200" dirty="0" err="1">
                          <a:solidFill>
                            <a:schemeClr val="tx1"/>
                          </a:solidFill>
                          <a:latin typeface="Cambria" panose="02040503050406030204" pitchFamily="18" charset="0"/>
                          <a:ea typeface="Cambria" panose="02040503050406030204" pitchFamily="18" charset="0"/>
                          <a:cs typeface="+mn-cs"/>
                          <a:hlinkClick r:id="rId15">
                            <a:extLst>
                              <a:ext uri="{A12FA001-AC4F-418D-AE19-62706E023703}">
                                <ahyp:hlinkClr xmlns:ahyp="http://schemas.microsoft.com/office/drawing/2018/hyperlinkcolor" val="tx"/>
                              </a:ext>
                            </a:extLst>
                          </a:hlinkClick>
                        </a:rPr>
                        <a:t>pthread_rwlock_trywrlock</a:t>
                      </a:r>
                      <a:endParaRPr lang="ru-RU" sz="2000" b="1" kern="1200" dirty="0">
                        <a:solidFill>
                          <a:schemeClr val="tx1"/>
                        </a:solidFill>
                        <a:latin typeface="Cambria" panose="02040503050406030204" pitchFamily="18" charset="0"/>
                        <a:ea typeface="Cambria" panose="02040503050406030204" pitchFamily="18" charset="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kern="1200" dirty="0" err="1">
                          <a:solidFill>
                            <a:schemeClr val="tx1"/>
                          </a:solidFill>
                          <a:latin typeface="Cambria" panose="02040503050406030204" pitchFamily="18" charset="0"/>
                          <a:ea typeface="Cambria" panose="02040503050406030204" pitchFamily="18" charset="0"/>
                          <a:cs typeface="+mn-cs"/>
                          <a:hlinkClick r:id="rId10">
                            <a:extLst>
                              <a:ext uri="{A12FA001-AC4F-418D-AE19-62706E023703}">
                                <ahyp:hlinkClr xmlns:ahyp="http://schemas.microsoft.com/office/drawing/2018/hyperlinkcolor" val="tx"/>
                              </a:ext>
                            </a:extLst>
                          </a:hlinkClick>
                        </a:rPr>
                        <a:t>pthread_rwlock_unlock</a:t>
                      </a:r>
                      <a:endParaRPr lang="ru-RU" sz="2000" b="1" kern="1200" dirty="0">
                        <a:solidFill>
                          <a:schemeClr val="tx1"/>
                        </a:solidFill>
                        <a:latin typeface="Cambria" panose="02040503050406030204" pitchFamily="18" charset="0"/>
                        <a:ea typeface="Cambria" panose="02040503050406030204" pitchFamily="18" charset="0"/>
                        <a:cs typeface="+mn-cs"/>
                      </a:endParaRPr>
                    </a:p>
                  </a:txBody>
                  <a:tcPr anchor="ctr"/>
                </a:tc>
                <a:extLst>
                  <a:ext uri="{0D108BD9-81ED-4DB2-BD59-A6C34878D82A}">
                    <a16:rowId xmlns:a16="http://schemas.microsoft.com/office/drawing/2014/main" val="801655220"/>
                  </a:ext>
                </a:extLst>
              </a:tr>
              <a:tr h="588934">
                <a:tc>
                  <a:txBody>
                    <a:bodyPr/>
                    <a:lstStyle/>
                    <a:p>
                      <a:pPr algn="ctr"/>
                      <a:endParaRPr lang="LID4096" sz="2000" b="1" kern="1200" dirty="0">
                        <a:solidFill>
                          <a:schemeClr val="tx1"/>
                        </a:solidFill>
                        <a:latin typeface="Cambria" panose="02040503050406030204" pitchFamily="18" charset="0"/>
                        <a:ea typeface="Cambria" panose="02040503050406030204" pitchFamily="18" charset="0"/>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kern="1200" dirty="0" err="1">
                          <a:solidFill>
                            <a:schemeClr val="tx1"/>
                          </a:solidFill>
                          <a:latin typeface="Cambria" panose="02040503050406030204" pitchFamily="18" charset="0"/>
                          <a:ea typeface="Cambria" panose="02040503050406030204" pitchFamily="18" charset="0"/>
                          <a:cs typeface="+mn-cs"/>
                          <a:hlinkClick r:id="rId16">
                            <a:extLst>
                              <a:ext uri="{A12FA001-AC4F-418D-AE19-62706E023703}">
                                <ahyp:hlinkClr xmlns:ahyp="http://schemas.microsoft.com/office/drawing/2018/hyperlinkcolor" val="tx"/>
                              </a:ext>
                            </a:extLst>
                          </a:hlinkClick>
                        </a:rPr>
                        <a:t>pthread_rwlock_destroy</a:t>
                      </a:r>
                      <a:endParaRPr lang="ru-RU" sz="2000" b="1" kern="1200" dirty="0">
                        <a:solidFill>
                          <a:schemeClr val="tx1"/>
                        </a:solidFill>
                        <a:latin typeface="Cambria" panose="02040503050406030204" pitchFamily="18" charset="0"/>
                        <a:ea typeface="Cambria" panose="02040503050406030204" pitchFamily="18" charset="0"/>
                        <a:cs typeface="+mn-cs"/>
                      </a:endParaRPr>
                    </a:p>
                  </a:txBody>
                  <a:tcPr anchor="ctr"/>
                </a:tc>
                <a:extLst>
                  <a:ext uri="{0D108BD9-81ED-4DB2-BD59-A6C34878D82A}">
                    <a16:rowId xmlns:a16="http://schemas.microsoft.com/office/drawing/2014/main" val="1093594233"/>
                  </a:ext>
                </a:extLst>
              </a:tr>
              <a:tr h="588934">
                <a:tc>
                  <a:txBody>
                    <a:bodyPr/>
                    <a:lstStyle/>
                    <a:p>
                      <a:pPr algn="ctr"/>
                      <a:endParaRPr lang="LID4096" sz="2000" b="1" kern="1200" dirty="0">
                        <a:solidFill>
                          <a:schemeClr val="tx1"/>
                        </a:solidFill>
                        <a:latin typeface="Cambria" panose="02040503050406030204" pitchFamily="18" charset="0"/>
                        <a:ea typeface="Cambria" panose="02040503050406030204" pitchFamily="18" charset="0"/>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2000" b="1" kern="1200" dirty="0">
                        <a:solidFill>
                          <a:schemeClr val="tx1"/>
                        </a:solidFill>
                        <a:latin typeface="Cambria" panose="02040503050406030204" pitchFamily="18" charset="0"/>
                        <a:ea typeface="Cambria" panose="02040503050406030204" pitchFamily="18" charset="0"/>
                        <a:cs typeface="+mn-cs"/>
                      </a:endParaRPr>
                    </a:p>
                  </a:txBody>
                  <a:tcPr anchor="ctr"/>
                </a:tc>
                <a:extLst>
                  <a:ext uri="{0D108BD9-81ED-4DB2-BD59-A6C34878D82A}">
                    <a16:rowId xmlns:a16="http://schemas.microsoft.com/office/drawing/2014/main" val="3436418253"/>
                  </a:ext>
                </a:extLst>
              </a:tr>
            </a:tbl>
          </a:graphicData>
        </a:graphic>
      </p:graphicFrame>
    </p:spTree>
    <p:extLst>
      <p:ext uri="{BB962C8B-B14F-4D97-AF65-F5344CB8AC3E}">
        <p14:creationId xmlns:p14="http://schemas.microsoft.com/office/powerpoint/2010/main" val="38933253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10727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Пока есть хотя бы один читатель, никакой писатель не сможет занять </a:t>
            </a:r>
            <a:r>
              <a:rPr lang="en-US" dirty="0">
                <a:latin typeface="Cambria" panose="02040503050406030204" pitchFamily="18" charset="0"/>
                <a:ea typeface="Cambria" panose="02040503050406030204" pitchFamily="18" charset="0"/>
              </a:rPr>
              <a:t>RW</a:t>
            </a:r>
            <a:r>
              <a:rPr lang="ru-RU" dirty="0">
                <a:latin typeface="Cambria" panose="02040503050406030204" pitchFamily="18" charset="0"/>
                <a:ea typeface="Cambria" panose="02040503050406030204" pitchFamily="18" charset="0"/>
              </a:rPr>
              <a:t>-</a:t>
            </a:r>
            <a:r>
              <a:rPr lang="en-US" dirty="0">
                <a:latin typeface="Cambria" panose="02040503050406030204" pitchFamily="18" charset="0"/>
                <a:ea typeface="Cambria" panose="02040503050406030204" pitchFamily="18" charset="0"/>
              </a:rPr>
              <a:t>lock</a:t>
            </a:r>
          </a:p>
          <a:p>
            <a:pPr marL="0" indent="0">
              <a:buNone/>
            </a:pPr>
            <a:r>
              <a:rPr lang="ru-RU" dirty="0">
                <a:latin typeface="Cambria" panose="02040503050406030204" pitchFamily="18" charset="0"/>
                <a:ea typeface="Cambria" panose="02040503050406030204" pitchFamily="18" charset="0"/>
              </a:rPr>
              <a:t>Писатели ожидают освобождения всех читателей</a:t>
            </a:r>
          </a:p>
          <a:p>
            <a:pPr marL="0" indent="0">
              <a:buNone/>
            </a:pPr>
            <a:r>
              <a:rPr lang="ru-RU" dirty="0">
                <a:latin typeface="Cambria" panose="02040503050406030204" pitchFamily="18" charset="0"/>
                <a:ea typeface="Cambria" panose="02040503050406030204" pitchFamily="18" charset="0"/>
              </a:rPr>
              <a:t>В зависимости от реализации читатели могут добавляться даже при имеющейся заявке на блокировку от писателя: приоритет читателя или приоритет писателя</a:t>
            </a:r>
          </a:p>
          <a:p>
            <a:pPr marL="0" indent="0">
              <a:buNone/>
            </a:pPr>
            <a:r>
              <a:rPr lang="ru-RU" dirty="0">
                <a:latin typeface="Cambria" panose="02040503050406030204" pitchFamily="18" charset="0"/>
                <a:ea typeface="Cambria" panose="02040503050406030204" pitchFamily="18" charset="0"/>
              </a:rPr>
              <a:t>Порядок предоставления блокировки читателям или писателем (все попытки блокировки при её невозможности вносятся в очередь ожидания) не гарантируется и не является честным (не </a:t>
            </a:r>
            <a:r>
              <a:rPr lang="en-US" dirty="0">
                <a:latin typeface="Cambria" panose="02040503050406030204" pitchFamily="18" charset="0"/>
                <a:ea typeface="Cambria" panose="02040503050406030204" pitchFamily="18" charset="0"/>
              </a:rPr>
              <a:t>FIFO)</a:t>
            </a: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920363675"/>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marL="0" indent="0">
                        <a:buNone/>
                      </a:pPr>
                      <a:r>
                        <a:rPr lang="en-US" sz="4400" dirty="0">
                          <a:latin typeface="Cambria" panose="02040503050406030204" pitchFamily="18" charset="0"/>
                          <a:ea typeface="Cambria" panose="02040503050406030204" pitchFamily="18" charset="0"/>
                        </a:rPr>
                        <a:t>RW</a:t>
                      </a:r>
                      <a:r>
                        <a:rPr lang="ru-RU" sz="4400" dirty="0">
                          <a:latin typeface="Cambria" panose="02040503050406030204" pitchFamily="18" charset="0"/>
                          <a:ea typeface="Cambria" panose="02040503050406030204" pitchFamily="18" charset="0"/>
                        </a:rPr>
                        <a:t>-</a:t>
                      </a:r>
                      <a:r>
                        <a:rPr lang="en-US" sz="4400" dirty="0">
                          <a:latin typeface="Cambria" panose="02040503050406030204" pitchFamily="18" charset="0"/>
                          <a:ea typeface="Cambria" panose="02040503050406030204" pitchFamily="18" charset="0"/>
                        </a:rPr>
                        <a:t>lock</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3917230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10727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Ещё одним вариантом ситуации когда потребуется особая синхронизация является синхронизация групп потоков</a:t>
            </a:r>
          </a:p>
          <a:p>
            <a:pPr marL="0" indent="0">
              <a:buNone/>
            </a:pPr>
            <a:r>
              <a:rPr lang="ru-RU" dirty="0">
                <a:latin typeface="Cambria" panose="02040503050406030204" pitchFamily="18" charset="0"/>
                <a:ea typeface="Cambria" panose="02040503050406030204" pitchFamily="18" charset="0"/>
              </a:rPr>
              <a:t>Некоторые приложения разбиты на фазы и следуют правилу, согласно которому ни один из потоков не может перейти к следующей фазе, пока все потоки не будут готовы перейти к следующей фазе</a:t>
            </a:r>
          </a:p>
          <a:p>
            <a:pPr marL="0" indent="0">
              <a:buNone/>
            </a:pPr>
            <a:r>
              <a:rPr lang="ru-RU" dirty="0">
                <a:latin typeface="Cambria" panose="02040503050406030204" pitchFamily="18" charset="0"/>
                <a:ea typeface="Cambria" panose="02040503050406030204" pitchFamily="18" charset="0"/>
              </a:rPr>
              <a:t>Добиться выполнения этого правила можно с помощью </a:t>
            </a:r>
            <a:r>
              <a:rPr lang="ru-RU" b="1" dirty="0">
                <a:latin typeface="Cambria" panose="02040503050406030204" pitchFamily="18" charset="0"/>
                <a:ea typeface="Cambria" panose="02040503050406030204" pitchFamily="18" charset="0"/>
              </a:rPr>
              <a:t>барьеров</a:t>
            </a:r>
            <a:r>
              <a:rPr lang="ru-RU" dirty="0">
                <a:latin typeface="Cambria" panose="02040503050406030204" pitchFamily="18" charset="0"/>
                <a:ea typeface="Cambria" panose="02040503050406030204" pitchFamily="18" charset="0"/>
              </a:rPr>
              <a:t>, поставленных в конце каждой фазы. Когда поток достигает барьера, он блокируется до тех пор, пока этого барьера не достигнут все остальные потоки</a:t>
            </a:r>
          </a:p>
          <a:p>
            <a:pPr marL="0" indent="0">
              <a:buNone/>
            </a:pPr>
            <a:r>
              <a:rPr lang="ru-RU" dirty="0">
                <a:latin typeface="Cambria" panose="02040503050406030204" pitchFamily="18" charset="0"/>
                <a:ea typeface="Cambria" panose="02040503050406030204" pitchFamily="18" charset="0"/>
              </a:rPr>
              <a:t>Это позволяет синхронизировать группы процессов </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086717600"/>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Барьеры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7936934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399061444"/>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Барьеры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7" name="Picture 6">
            <a:extLst>
              <a:ext uri="{FF2B5EF4-FFF2-40B4-BE49-F238E27FC236}">
                <a16:creationId xmlns:a16="http://schemas.microsoft.com/office/drawing/2014/main" id="{0270B408-2C32-B450-B182-E3DA4AAF7FEF}"/>
              </a:ext>
            </a:extLst>
          </p:cNvPr>
          <p:cNvPicPr>
            <a:picLocks noChangeAspect="1"/>
          </p:cNvPicPr>
          <p:nvPr/>
        </p:nvPicPr>
        <p:blipFill>
          <a:blip r:embed="rId3"/>
          <a:stretch>
            <a:fillRect/>
          </a:stretch>
        </p:blipFill>
        <p:spPr>
          <a:xfrm>
            <a:off x="608834" y="1867383"/>
            <a:ext cx="10974332" cy="4001058"/>
          </a:xfrm>
          <a:prstGeom prst="rect">
            <a:avLst/>
          </a:prstGeom>
        </p:spPr>
      </p:pic>
    </p:spTree>
    <p:extLst>
      <p:ext uri="{BB962C8B-B14F-4D97-AF65-F5344CB8AC3E}">
        <p14:creationId xmlns:p14="http://schemas.microsoft.com/office/powerpoint/2010/main" val="11610132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10727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В качестве примера задачи, для решения которой нужны барьеры, рассмотрим обычную в физике или в машиностроении задачу затухания</a:t>
            </a:r>
          </a:p>
          <a:p>
            <a:pPr marL="0" indent="0">
              <a:buNone/>
            </a:pPr>
            <a:r>
              <a:rPr lang="ru-RU" dirty="0">
                <a:latin typeface="Cambria" panose="02040503050406030204" pitchFamily="18" charset="0"/>
                <a:ea typeface="Cambria" panose="02040503050406030204" pitchFamily="18" charset="0"/>
              </a:rPr>
              <a:t>Обычно это матрица, содержащая некоторые исходные значения. Эти значения могут представлять собой температуру в разных точках листа металла. Замысел может состоять в определении скорости распространения разогрева от пламени, воздействующего на один из его углов</a:t>
            </a:r>
          </a:p>
          <a:p>
            <a:pPr marL="0" indent="0">
              <a:buNone/>
            </a:pPr>
            <a:r>
              <a:rPr lang="ru-RU" dirty="0">
                <a:latin typeface="Cambria" panose="02040503050406030204" pitchFamily="18" charset="0"/>
                <a:ea typeface="Cambria" panose="02040503050406030204" pitchFamily="18" charset="0"/>
              </a:rPr>
              <a:t>Начиная с текущих значений, к матрице для получения ее следующей версии применяется преобразование, соответствующее, к примеру, законам термодинамики, чтобы посмотреть все температурные показания через время ΔT</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747530535"/>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Барьеры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94967691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107277"/>
          </a:xfrm>
        </p:spPr>
        <p:txBody>
          <a:bodyPr wrap="square">
            <a:normAutofit fontScale="92500" lnSpcReduction="10000"/>
          </a:bodyPr>
          <a:lstStyle/>
          <a:p>
            <a:pPr marL="0" indent="0">
              <a:buNone/>
            </a:pPr>
            <a:r>
              <a:rPr lang="ru-RU" dirty="0">
                <a:latin typeface="Cambria" panose="02040503050406030204" pitchFamily="18" charset="0"/>
                <a:ea typeface="Cambria" panose="02040503050406030204" pitchFamily="18" charset="0"/>
              </a:rPr>
              <a:t>Затем процесс повторяется снова и снова, представляя температурные значения в виде функции, зависящей от времени нагревания листа. Со временем алгоритм производит серию матриц, каждая из которых соответствует заданной отметке времени</a:t>
            </a:r>
          </a:p>
          <a:p>
            <a:pPr marL="0" indent="0">
              <a:buNone/>
            </a:pPr>
            <a:r>
              <a:rPr lang="ru-RU" dirty="0">
                <a:latin typeface="Cambria" panose="02040503050406030204" pitchFamily="18" charset="0"/>
                <a:ea typeface="Cambria" panose="02040503050406030204" pitchFamily="18" charset="0"/>
              </a:rPr>
              <a:t>Теперь представим, что матрица имеет слишком большие размеры (скажем, миллион на миллион) и для ускорения ее вычисления требуется использование параллельных процессов (возможно, на многопроцессорной машине)</a:t>
            </a:r>
          </a:p>
          <a:p>
            <a:pPr marL="0" indent="0">
              <a:buNone/>
            </a:pPr>
            <a:r>
              <a:rPr lang="ru-RU" dirty="0">
                <a:latin typeface="Cambria" panose="02040503050406030204" pitchFamily="18" charset="0"/>
                <a:ea typeface="Cambria" panose="02040503050406030204" pitchFamily="18" charset="0"/>
              </a:rPr>
              <a:t>Разные процессы работают над разными частями матрицы, вычисляя новые элементы матрицы на основе прежних значений в соответствии с законами физики. Но ни один процесс не может приступить к итерации n + 1, пока не завершится итерация n, то есть пока все процессы не завершат текущую работу</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205855200"/>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Барьеры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96837748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10727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Функции для работы с барьерами</a:t>
            </a: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858120356"/>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Барьеры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graphicFrame>
        <p:nvGraphicFramePr>
          <p:cNvPr id="2" name="Таблица 6">
            <a:extLst>
              <a:ext uri="{FF2B5EF4-FFF2-40B4-BE49-F238E27FC236}">
                <a16:creationId xmlns:a16="http://schemas.microsoft.com/office/drawing/2014/main" id="{61E4EBB3-19C9-15DD-3DDC-405E75C1B57D}"/>
              </a:ext>
            </a:extLst>
          </p:cNvPr>
          <p:cNvGraphicFramePr>
            <a:graphicFrameLocks noGrp="1"/>
          </p:cNvGraphicFramePr>
          <p:nvPr>
            <p:extLst>
              <p:ext uri="{D42A27DB-BD31-4B8C-83A1-F6EECF244321}">
                <p14:modId xmlns:p14="http://schemas.microsoft.com/office/powerpoint/2010/main" val="2747719242"/>
              </p:ext>
            </p:extLst>
          </p:nvPr>
        </p:nvGraphicFramePr>
        <p:xfrm>
          <a:off x="990600" y="2204036"/>
          <a:ext cx="10210800" cy="3818444"/>
        </p:xfrm>
        <a:graphic>
          <a:graphicData uri="http://schemas.openxmlformats.org/drawingml/2006/table">
            <a:tbl>
              <a:tblPr firstRow="1" bandRow="1">
                <a:tableStyleId>{5C22544A-7EE6-4342-B048-85BDC9FD1C3A}</a:tableStyleId>
              </a:tblPr>
              <a:tblGrid>
                <a:gridCol w="5105400">
                  <a:extLst>
                    <a:ext uri="{9D8B030D-6E8A-4147-A177-3AD203B41FA5}">
                      <a16:colId xmlns:a16="http://schemas.microsoft.com/office/drawing/2014/main" val="3805420538"/>
                    </a:ext>
                  </a:extLst>
                </a:gridCol>
                <a:gridCol w="5105400">
                  <a:extLst>
                    <a:ext uri="{9D8B030D-6E8A-4147-A177-3AD203B41FA5}">
                      <a16:colId xmlns:a16="http://schemas.microsoft.com/office/drawing/2014/main" val="1783500756"/>
                    </a:ext>
                  </a:extLst>
                </a:gridCol>
              </a:tblGrid>
              <a:tr h="588934">
                <a:tc>
                  <a:txBody>
                    <a:bodyPr/>
                    <a:lstStyle/>
                    <a:p>
                      <a:pPr algn="ctr"/>
                      <a:r>
                        <a:rPr lang="en-US" sz="2800" dirty="0">
                          <a:latin typeface="Cambria" panose="02040503050406030204" pitchFamily="18" charset="0"/>
                          <a:ea typeface="Cambria" panose="02040503050406030204" pitchFamily="18" charset="0"/>
                        </a:rPr>
                        <a:t>Windows</a:t>
                      </a:r>
                      <a:endParaRPr lang="LID4096" sz="2800" dirty="0">
                        <a:latin typeface="Cambria" panose="02040503050406030204" pitchFamily="18" charset="0"/>
                        <a:ea typeface="Cambria" panose="02040503050406030204" pitchFamily="18" charset="0"/>
                      </a:endParaRPr>
                    </a:p>
                  </a:txBody>
                  <a:tcPr anchor="ctr"/>
                </a:tc>
                <a:tc>
                  <a:txBody>
                    <a:bodyPr/>
                    <a:lstStyle/>
                    <a:p>
                      <a:pPr algn="ctr"/>
                      <a:r>
                        <a:rPr lang="en-US" sz="2800" dirty="0">
                          <a:latin typeface="Cambria" panose="02040503050406030204" pitchFamily="18" charset="0"/>
                          <a:ea typeface="Cambria" panose="02040503050406030204" pitchFamily="18" charset="0"/>
                        </a:rPr>
                        <a:t>POSIX</a:t>
                      </a:r>
                      <a:endParaRPr lang="LID4096" sz="2800" dirty="0">
                        <a:latin typeface="Cambria" panose="02040503050406030204" pitchFamily="18" charset="0"/>
                        <a:ea typeface="Cambria" panose="02040503050406030204" pitchFamily="18" charset="0"/>
                      </a:endParaRPr>
                    </a:p>
                  </a:txBody>
                  <a:tcPr anchor="ctr"/>
                </a:tc>
                <a:extLst>
                  <a:ext uri="{0D108BD9-81ED-4DB2-BD59-A6C34878D82A}">
                    <a16:rowId xmlns:a16="http://schemas.microsoft.com/office/drawing/2014/main" val="634457057"/>
                  </a:ext>
                </a:extLst>
              </a:tr>
              <a:tr h="588934">
                <a:tc>
                  <a:txBody>
                    <a:bodyPr/>
                    <a:lstStyle/>
                    <a:p>
                      <a:pPr algn="ctr"/>
                      <a:r>
                        <a:rPr lang="en-US" sz="2000" b="1" dirty="0" err="1">
                          <a:solidFill>
                            <a:schemeClr val="tx1"/>
                          </a:solidFill>
                          <a:latin typeface="Cambria" panose="02040503050406030204" pitchFamily="18" charset="0"/>
                          <a:ea typeface="Cambria" panose="02040503050406030204" pitchFamily="18" charset="0"/>
                          <a:hlinkClick r:id="rId3">
                            <a:extLst>
                              <a:ext uri="{A12FA001-AC4F-418D-AE19-62706E023703}">
                                <ahyp:hlinkClr xmlns:ahyp="http://schemas.microsoft.com/office/drawing/2018/hyperlinkcolor" val="tx"/>
                              </a:ext>
                            </a:extLst>
                          </a:hlinkClick>
                        </a:rPr>
                        <a:t>InitializeSynchronizationBarrier</a:t>
                      </a:r>
                      <a:r>
                        <a:rPr lang="en-US" sz="2000" dirty="0">
                          <a:solidFill>
                            <a:schemeClr val="tx1"/>
                          </a:solidFill>
                          <a:latin typeface="Cambria" panose="02040503050406030204" pitchFamily="18" charset="0"/>
                          <a:ea typeface="Cambria" panose="02040503050406030204" pitchFamily="18" charset="0"/>
                        </a:rPr>
                        <a:t> </a:t>
                      </a:r>
                      <a:endParaRPr lang="en-US" sz="2000" b="1" kern="1200" dirty="0">
                        <a:solidFill>
                          <a:schemeClr val="tx1"/>
                        </a:solidFill>
                        <a:latin typeface="Cambria" panose="02040503050406030204" pitchFamily="18" charset="0"/>
                        <a:ea typeface="Cambria" panose="02040503050406030204" pitchFamily="18" charset="0"/>
                        <a:cs typeface="+mn-cs"/>
                      </a:endParaRPr>
                    </a:p>
                  </a:txBody>
                  <a:tcPr anchor="ctr"/>
                </a:tc>
                <a:tc>
                  <a:txBody>
                    <a:bodyPr/>
                    <a:lstStyle/>
                    <a:p>
                      <a:pPr algn="ctr"/>
                      <a:r>
                        <a:rPr lang="en-US" sz="2000" b="1" dirty="0" err="1">
                          <a:solidFill>
                            <a:schemeClr val="tx1"/>
                          </a:solidFill>
                          <a:latin typeface="Cambria" panose="02040503050406030204" pitchFamily="18" charset="0"/>
                          <a:ea typeface="Cambria" panose="02040503050406030204" pitchFamily="18" charset="0"/>
                          <a:hlinkClick r:id="rId4">
                            <a:extLst>
                              <a:ext uri="{A12FA001-AC4F-418D-AE19-62706E023703}">
                                <ahyp:hlinkClr xmlns:ahyp="http://schemas.microsoft.com/office/drawing/2018/hyperlinkcolor" val="tx"/>
                              </a:ext>
                            </a:extLst>
                          </a:hlinkClick>
                        </a:rPr>
                        <a:t>pthread_barrier_init</a:t>
                      </a:r>
                      <a:endParaRPr lang="ru-RU" sz="2000" b="1" kern="1200" dirty="0">
                        <a:solidFill>
                          <a:schemeClr val="tx1"/>
                        </a:solidFill>
                        <a:latin typeface="Cambria" panose="02040503050406030204" pitchFamily="18" charset="0"/>
                        <a:ea typeface="Cambria" panose="02040503050406030204" pitchFamily="18" charset="0"/>
                        <a:cs typeface="+mn-cs"/>
                      </a:endParaRPr>
                    </a:p>
                  </a:txBody>
                  <a:tcPr anchor="ctr"/>
                </a:tc>
                <a:extLst>
                  <a:ext uri="{0D108BD9-81ED-4DB2-BD59-A6C34878D82A}">
                    <a16:rowId xmlns:a16="http://schemas.microsoft.com/office/drawing/2014/main" val="578648226"/>
                  </a:ext>
                </a:extLst>
              </a:tr>
              <a:tr h="588934">
                <a:tc>
                  <a:txBody>
                    <a:bodyPr/>
                    <a:lstStyle/>
                    <a:p>
                      <a:pPr algn="ctr"/>
                      <a:r>
                        <a:rPr lang="en-US" sz="2000" b="1" dirty="0" err="1">
                          <a:solidFill>
                            <a:schemeClr val="tx1"/>
                          </a:solidFill>
                          <a:latin typeface="Cambria" panose="02040503050406030204" pitchFamily="18" charset="0"/>
                          <a:ea typeface="Cambria" panose="02040503050406030204" pitchFamily="18" charset="0"/>
                          <a:hlinkClick r:id="rId5">
                            <a:extLst>
                              <a:ext uri="{A12FA001-AC4F-418D-AE19-62706E023703}">
                                <ahyp:hlinkClr xmlns:ahyp="http://schemas.microsoft.com/office/drawing/2018/hyperlinkcolor" val="tx"/>
                              </a:ext>
                            </a:extLst>
                          </a:hlinkClick>
                        </a:rPr>
                        <a:t>EnterSynchronizationBarrier</a:t>
                      </a:r>
                      <a:r>
                        <a:rPr lang="en-US" sz="2000" dirty="0">
                          <a:solidFill>
                            <a:schemeClr val="tx1"/>
                          </a:solidFill>
                          <a:latin typeface="Cambria" panose="02040503050406030204" pitchFamily="18" charset="0"/>
                          <a:ea typeface="Cambria" panose="02040503050406030204" pitchFamily="18" charset="0"/>
                        </a:rPr>
                        <a:t> </a:t>
                      </a:r>
                      <a:endParaRPr lang="ru-RU" sz="2000" b="1" dirty="0">
                        <a:solidFill>
                          <a:schemeClr val="tx1"/>
                        </a:solidFill>
                        <a:latin typeface="Cambria" panose="02040503050406030204" pitchFamily="18" charset="0"/>
                        <a:ea typeface="Cambria" panose="020405030504060302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err="1">
                          <a:solidFill>
                            <a:schemeClr val="tx1"/>
                          </a:solidFill>
                          <a:latin typeface="Cambria" panose="02040503050406030204" pitchFamily="18" charset="0"/>
                          <a:ea typeface="Cambria" panose="02040503050406030204" pitchFamily="18" charset="0"/>
                          <a:hlinkClick r:id="rId6">
                            <a:extLst>
                              <a:ext uri="{A12FA001-AC4F-418D-AE19-62706E023703}">
                                <ahyp:hlinkClr xmlns:ahyp="http://schemas.microsoft.com/office/drawing/2018/hyperlinkcolor" val="tx"/>
                              </a:ext>
                            </a:extLst>
                          </a:hlinkClick>
                        </a:rPr>
                        <a:t>pthread_barrier_wait</a:t>
                      </a:r>
                      <a:endParaRPr lang="ru-RU" sz="2000" b="1" kern="1200" dirty="0">
                        <a:solidFill>
                          <a:schemeClr val="tx1"/>
                        </a:solidFill>
                        <a:latin typeface="Cambria" panose="02040503050406030204" pitchFamily="18" charset="0"/>
                        <a:ea typeface="Cambria" panose="02040503050406030204" pitchFamily="18" charset="0"/>
                        <a:cs typeface="+mn-cs"/>
                      </a:endParaRPr>
                    </a:p>
                  </a:txBody>
                  <a:tcPr anchor="ctr"/>
                </a:tc>
                <a:extLst>
                  <a:ext uri="{0D108BD9-81ED-4DB2-BD59-A6C34878D82A}">
                    <a16:rowId xmlns:a16="http://schemas.microsoft.com/office/drawing/2014/main" val="2818387925"/>
                  </a:ext>
                </a:extLst>
              </a:tr>
              <a:tr h="873774">
                <a:tc>
                  <a:txBody>
                    <a:bodyPr/>
                    <a:lstStyle/>
                    <a:p>
                      <a:pPr algn="ctr"/>
                      <a:r>
                        <a:rPr lang="en-US" sz="2000" b="1" dirty="0" err="1">
                          <a:solidFill>
                            <a:schemeClr val="tx1"/>
                          </a:solidFill>
                          <a:latin typeface="Cambria" panose="02040503050406030204" pitchFamily="18" charset="0"/>
                          <a:ea typeface="Cambria" panose="02040503050406030204" pitchFamily="18" charset="0"/>
                          <a:hlinkClick r:id="rId7">
                            <a:extLst>
                              <a:ext uri="{A12FA001-AC4F-418D-AE19-62706E023703}">
                                <ahyp:hlinkClr xmlns:ahyp="http://schemas.microsoft.com/office/drawing/2018/hyperlinkcolor" val="tx"/>
                              </a:ext>
                            </a:extLst>
                          </a:hlinkClick>
                        </a:rPr>
                        <a:t>DeleteSynchronizationBarrier</a:t>
                      </a:r>
                      <a:endParaRPr lang="ru-RU" sz="2000" b="1" dirty="0">
                        <a:solidFill>
                          <a:schemeClr val="tx1"/>
                        </a:solidFill>
                        <a:latin typeface="Cambria" panose="02040503050406030204" pitchFamily="18" charset="0"/>
                        <a:ea typeface="Cambria" panose="020405030504060302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err="1">
                          <a:solidFill>
                            <a:schemeClr val="tx1"/>
                          </a:solidFill>
                          <a:latin typeface="Cambria" panose="02040503050406030204" pitchFamily="18" charset="0"/>
                          <a:ea typeface="Cambria" panose="02040503050406030204" pitchFamily="18" charset="0"/>
                          <a:hlinkClick r:id="rId8">
                            <a:extLst>
                              <a:ext uri="{A12FA001-AC4F-418D-AE19-62706E023703}">
                                <ahyp:hlinkClr xmlns:ahyp="http://schemas.microsoft.com/office/drawing/2018/hyperlinkcolor" val="tx"/>
                              </a:ext>
                            </a:extLst>
                          </a:hlinkClick>
                        </a:rPr>
                        <a:t>pthread_barrier_destroy</a:t>
                      </a:r>
                      <a:endParaRPr lang="ru-RU" sz="2000" b="1" kern="1200" dirty="0">
                        <a:solidFill>
                          <a:schemeClr val="tx1"/>
                        </a:solidFill>
                        <a:latin typeface="Cambria" panose="02040503050406030204" pitchFamily="18" charset="0"/>
                        <a:ea typeface="Cambria" panose="02040503050406030204" pitchFamily="18" charset="0"/>
                        <a:cs typeface="+mn-cs"/>
                      </a:endParaRPr>
                    </a:p>
                  </a:txBody>
                  <a:tcPr anchor="ctr"/>
                </a:tc>
                <a:extLst>
                  <a:ext uri="{0D108BD9-81ED-4DB2-BD59-A6C34878D82A}">
                    <a16:rowId xmlns:a16="http://schemas.microsoft.com/office/drawing/2014/main" val="801655220"/>
                  </a:ext>
                </a:extLst>
              </a:tr>
              <a:tr h="588934">
                <a:tc>
                  <a:txBody>
                    <a:bodyPr/>
                    <a:lstStyle/>
                    <a:p>
                      <a:pPr algn="ctr"/>
                      <a:endParaRPr lang="LID4096" sz="2000" b="1" kern="1200" dirty="0">
                        <a:solidFill>
                          <a:schemeClr val="tx1"/>
                        </a:solidFill>
                        <a:latin typeface="Cambria" panose="02040503050406030204" pitchFamily="18" charset="0"/>
                        <a:ea typeface="Cambria" panose="02040503050406030204" pitchFamily="18" charset="0"/>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2000" b="1" kern="1200" dirty="0">
                        <a:solidFill>
                          <a:schemeClr val="tx1"/>
                        </a:solidFill>
                        <a:latin typeface="Cambria" panose="02040503050406030204" pitchFamily="18" charset="0"/>
                        <a:ea typeface="Cambria" panose="02040503050406030204" pitchFamily="18" charset="0"/>
                        <a:cs typeface="+mn-cs"/>
                      </a:endParaRPr>
                    </a:p>
                  </a:txBody>
                  <a:tcPr anchor="ctr"/>
                </a:tc>
                <a:extLst>
                  <a:ext uri="{0D108BD9-81ED-4DB2-BD59-A6C34878D82A}">
                    <a16:rowId xmlns:a16="http://schemas.microsoft.com/office/drawing/2014/main" val="1093594233"/>
                  </a:ext>
                </a:extLst>
              </a:tr>
              <a:tr h="588934">
                <a:tc>
                  <a:txBody>
                    <a:bodyPr/>
                    <a:lstStyle/>
                    <a:p>
                      <a:pPr algn="ctr"/>
                      <a:endParaRPr lang="LID4096" sz="2000" b="1" kern="1200" dirty="0">
                        <a:solidFill>
                          <a:schemeClr val="tx1"/>
                        </a:solidFill>
                        <a:latin typeface="Cambria" panose="02040503050406030204" pitchFamily="18" charset="0"/>
                        <a:ea typeface="Cambria" panose="02040503050406030204" pitchFamily="18" charset="0"/>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2000" b="1" kern="1200" dirty="0">
                        <a:solidFill>
                          <a:schemeClr val="tx1"/>
                        </a:solidFill>
                        <a:latin typeface="Cambria" panose="02040503050406030204" pitchFamily="18" charset="0"/>
                        <a:ea typeface="Cambria" panose="02040503050406030204" pitchFamily="18" charset="0"/>
                        <a:cs typeface="+mn-cs"/>
                      </a:endParaRPr>
                    </a:p>
                  </a:txBody>
                  <a:tcPr anchor="ctr"/>
                </a:tc>
                <a:extLst>
                  <a:ext uri="{0D108BD9-81ED-4DB2-BD59-A6C34878D82A}">
                    <a16:rowId xmlns:a16="http://schemas.microsoft.com/office/drawing/2014/main" val="3436418253"/>
                  </a:ext>
                </a:extLst>
              </a:tr>
            </a:tbl>
          </a:graphicData>
        </a:graphic>
      </p:graphicFrame>
    </p:spTree>
    <p:extLst>
      <p:ext uri="{BB962C8B-B14F-4D97-AF65-F5344CB8AC3E}">
        <p14:creationId xmlns:p14="http://schemas.microsoft.com/office/powerpoint/2010/main" val="17617983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10727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Кроме уже упомянутых примитивов синхронизации </a:t>
            </a:r>
            <a:r>
              <a:rPr lang="en-US" dirty="0">
                <a:latin typeface="Cambria" panose="02040503050406030204" pitchFamily="18" charset="0"/>
                <a:ea typeface="Cambria" panose="02040503050406030204" pitchFamily="18" charset="0"/>
              </a:rPr>
              <a:t>Windows </a:t>
            </a:r>
            <a:r>
              <a:rPr lang="ru-RU" dirty="0">
                <a:latin typeface="Cambria" panose="02040503050406030204" pitchFamily="18" charset="0"/>
                <a:ea typeface="Cambria" panose="02040503050406030204" pitchFamily="18" charset="0"/>
              </a:rPr>
              <a:t>предоставляет еще такой механизм как </a:t>
            </a:r>
            <a:r>
              <a:rPr lang="ru-RU" b="1" dirty="0">
                <a:latin typeface="Cambria" panose="02040503050406030204" pitchFamily="18" charset="0"/>
                <a:ea typeface="Cambria" panose="02040503050406030204" pitchFamily="18" charset="0"/>
              </a:rPr>
              <a:t>События (</a:t>
            </a:r>
            <a:r>
              <a:rPr lang="en-US" b="1" dirty="0">
                <a:latin typeface="Cambria" panose="02040503050406030204" pitchFamily="18" charset="0"/>
                <a:ea typeface="Cambria" panose="02040503050406030204" pitchFamily="18" charset="0"/>
              </a:rPr>
              <a:t>Events)</a:t>
            </a:r>
            <a:endParaRPr lang="ru-RU" b="1" dirty="0">
              <a:latin typeface="Cambria" panose="02040503050406030204" pitchFamily="18" charset="0"/>
              <a:ea typeface="Cambria" panose="02040503050406030204" pitchFamily="18" charset="0"/>
            </a:endParaRPr>
          </a:p>
          <a:p>
            <a:pPr marL="0" indent="0">
              <a:buNone/>
            </a:pPr>
            <a:r>
              <a:rPr lang="ru-RU" b="1" dirty="0">
                <a:latin typeface="Cambria" panose="02040503050406030204" pitchFamily="18" charset="0"/>
                <a:ea typeface="Cambria" panose="02040503050406030204" pitchFamily="18" charset="0"/>
              </a:rPr>
              <a:t>События </a:t>
            </a:r>
            <a:r>
              <a:rPr lang="ru-RU" dirty="0">
                <a:latin typeface="Cambria" panose="02040503050406030204" pitchFamily="18" charset="0"/>
                <a:ea typeface="Cambria" panose="02040503050406030204" pitchFamily="18" charset="0"/>
              </a:rPr>
              <a:t>это такой примитив который позволяет вручную перевести его в сигнальное состояние</a:t>
            </a:r>
          </a:p>
          <a:p>
            <a:pPr marL="0" indent="0">
              <a:buNone/>
            </a:pPr>
            <a:r>
              <a:rPr lang="ru-RU" dirty="0">
                <a:latin typeface="Cambria" panose="02040503050406030204" pitchFamily="18" charset="0"/>
                <a:ea typeface="Cambria" panose="02040503050406030204" pitchFamily="18" charset="0"/>
              </a:rPr>
              <a:t>Ах да, все объекты</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синхронизации </a:t>
            </a:r>
            <a:r>
              <a:rPr lang="en-US" dirty="0">
                <a:latin typeface="Cambria" panose="02040503050406030204" pitchFamily="18" charset="0"/>
                <a:ea typeface="Cambria" panose="02040503050406030204" pitchFamily="18" charset="0"/>
              </a:rPr>
              <a:t>Windows </a:t>
            </a:r>
            <a:r>
              <a:rPr lang="ru-RU" dirty="0">
                <a:latin typeface="Cambria" panose="02040503050406030204" pitchFamily="18" charset="0"/>
                <a:ea typeface="Cambria" panose="02040503050406030204" pitchFamily="18" charset="0"/>
              </a:rPr>
              <a:t>по сути имеют два состояния сигнальное или несигнальное</a:t>
            </a:r>
          </a:p>
          <a:p>
            <a:pPr marL="0" indent="0">
              <a:buNone/>
            </a:pPr>
            <a:r>
              <a:rPr lang="ru-RU" dirty="0">
                <a:latin typeface="Cambria" panose="02040503050406030204" pitchFamily="18" charset="0"/>
                <a:ea typeface="Cambria" panose="02040503050406030204" pitchFamily="18" charset="0"/>
              </a:rPr>
              <a:t>По сути когда вы вызываете функцию </a:t>
            </a:r>
            <a:r>
              <a:rPr lang="en-US" dirty="0">
                <a:latin typeface="Cambria" panose="02040503050406030204" pitchFamily="18" charset="0"/>
                <a:ea typeface="Cambria" panose="02040503050406030204" pitchFamily="18" charset="0"/>
              </a:rPr>
              <a:t>wait </a:t>
            </a:r>
            <a:r>
              <a:rPr lang="ru-RU" dirty="0">
                <a:latin typeface="Cambria" panose="02040503050406030204" pitchFamily="18" charset="0"/>
                <a:ea typeface="Cambria" panose="02040503050406030204" pitchFamily="18" charset="0"/>
              </a:rPr>
              <a:t>или </a:t>
            </a:r>
            <a:r>
              <a:rPr lang="en-US" dirty="0" err="1">
                <a:latin typeface="Cambria" panose="02040503050406030204" pitchFamily="18" charset="0"/>
                <a:ea typeface="Cambria" panose="02040503050406030204" pitchFamily="18" charset="0"/>
              </a:rPr>
              <a:t>WaitForSingleObject</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вы ожидаете перехода какого-либо объекта в сигнальное состояние</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534266617"/>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События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119018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Пренебрежение вопросами синхронизации в многопоточной системе может привести к неправильному решению задачи или даже к краху системы. Рассмотрим, например, задачу ведения базы данных клиентов некоторого предприятия:</a:t>
            </a:r>
          </a:p>
          <a:p>
            <a:pPr marL="0" indent="0">
              <a:buNone/>
            </a:pPr>
            <a:r>
              <a:rPr lang="ru-RU" dirty="0">
                <a:latin typeface="Cambria" panose="02040503050406030204" pitchFamily="18" charset="0"/>
                <a:ea typeface="Cambria" panose="02040503050406030204" pitchFamily="18" charset="0"/>
              </a:rPr>
              <a:t>Каждому клиенту отводится отдельная запись в базе данных, в которой среди прочих полей имеются поля Заказ и Оплата </a:t>
            </a:r>
          </a:p>
          <a:p>
            <a:pPr marL="0" indent="0">
              <a:buNone/>
            </a:pPr>
            <a:r>
              <a:rPr lang="ru-RU" dirty="0">
                <a:latin typeface="Cambria" panose="02040503050406030204" pitchFamily="18" charset="0"/>
                <a:ea typeface="Cambria" panose="02040503050406030204" pitchFamily="18" charset="0"/>
              </a:rPr>
              <a:t>Программа, ведущая базу данных, оформлена как единый процесс, имеющий несколько потоков, в том числе поток А, который заносит в базу данных информацию о заказах, поступивших от клиентов, и поток В, который фиксирует в базе данных сведения об оплате клиентами выставленных счетов</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416590025"/>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Задача синхронизации</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8672397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107277"/>
          </a:xfrm>
        </p:spPr>
        <p:txBody>
          <a:bodyPr wrap="square">
            <a:normAutofit fontScale="92500"/>
          </a:bodyPr>
          <a:lstStyle/>
          <a:p>
            <a:pPr marL="0" indent="0">
              <a:buNone/>
            </a:pPr>
            <a:r>
              <a:rPr lang="ru-RU" dirty="0">
                <a:latin typeface="Cambria" panose="02040503050406030204" pitchFamily="18" charset="0"/>
                <a:ea typeface="Cambria" panose="02040503050406030204" pitchFamily="18" charset="0"/>
              </a:rPr>
              <a:t>Существуют два типа объекта события:</a:t>
            </a:r>
          </a:p>
          <a:p>
            <a:pPr marL="0" indent="0">
              <a:buNone/>
            </a:pPr>
            <a:r>
              <a:rPr lang="ru-RU" b="1" dirty="0">
                <a:latin typeface="Cambria" panose="02040503050406030204" pitchFamily="18" charset="0"/>
                <a:ea typeface="Cambria" panose="02040503050406030204" pitchFamily="18" charset="0"/>
              </a:rPr>
              <a:t>Событие сброса вручную</a:t>
            </a:r>
            <a:r>
              <a:rPr lang="ru-RU" dirty="0">
                <a:latin typeface="Cambria" panose="02040503050406030204" pitchFamily="18" charset="0"/>
                <a:ea typeface="Cambria" panose="02040503050406030204" pitchFamily="18" charset="0"/>
              </a:rPr>
              <a:t>. Объект события, состояние которого остается сигнальным до тех пор, пока функция </a:t>
            </a:r>
            <a:r>
              <a:rPr lang="ru-RU" dirty="0" err="1">
                <a:latin typeface="Cambria" panose="02040503050406030204" pitchFamily="18" charset="0"/>
                <a:ea typeface="Cambria" panose="02040503050406030204" pitchFamily="18" charset="0"/>
              </a:rPr>
              <a:t>ResetEvent</a:t>
            </a:r>
            <a:r>
              <a:rPr lang="ru-RU" dirty="0">
                <a:latin typeface="Cambria" panose="02040503050406030204" pitchFamily="18" charset="0"/>
                <a:ea typeface="Cambria" panose="02040503050406030204" pitchFamily="18" charset="0"/>
              </a:rPr>
              <a:t> явно не будет сброшена на незначимую. Во время передачи сигнала можно освободить любое количество ожидающих потоков или потоков, которые впоследствии указывают один и тот же объект события в одной из функций ожидания</a:t>
            </a:r>
          </a:p>
          <a:p>
            <a:pPr marL="0" indent="0">
              <a:buNone/>
            </a:pPr>
            <a:r>
              <a:rPr lang="ru-RU" b="1" dirty="0">
                <a:latin typeface="Cambria" panose="02040503050406030204" pitchFamily="18" charset="0"/>
                <a:ea typeface="Cambria" panose="02040503050406030204" pitchFamily="18" charset="0"/>
              </a:rPr>
              <a:t>Событие автоматического сброса</a:t>
            </a:r>
            <a:r>
              <a:rPr lang="ru-RU" dirty="0">
                <a:latin typeface="Cambria" panose="02040503050406030204" pitchFamily="18" charset="0"/>
                <a:ea typeface="Cambria" panose="02040503050406030204" pitchFamily="18" charset="0"/>
              </a:rPr>
              <a:t>. Объект события, состояние которого остается сигнальным до тех пор, пока не будет освобожден один поток ожидания, в этот момент система автоматически устанавливает состояние без знака. Если ожидающих потоков нет, состояние объекта события остается сигнальным </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018834192"/>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События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11595132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253581"/>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Для работы с событиями в </a:t>
            </a:r>
            <a:r>
              <a:rPr lang="en-US" dirty="0" err="1">
                <a:latin typeface="Cambria" panose="02040503050406030204" pitchFamily="18" charset="0"/>
                <a:ea typeface="Cambria" panose="02040503050406030204" pitchFamily="18" charset="0"/>
              </a:rPr>
              <a:t>WinAPI</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существуют следующие функции: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Создание объекта события –</a:t>
            </a:r>
            <a:r>
              <a:rPr lang="en-US"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hlinkClick r:id="rId3">
                  <a:extLst>
                    <a:ext uri="{A12FA001-AC4F-418D-AE19-62706E023703}">
                      <ahyp:hlinkClr xmlns:ahyp="http://schemas.microsoft.com/office/drawing/2018/hyperlinkcolor" val="tx"/>
                    </a:ext>
                  </a:extLst>
                </a:hlinkClick>
              </a:rPr>
              <a:t>CreateEvent</a:t>
            </a:r>
            <a:endParaRPr lang="ru-RU" b="1"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Ожидание сигнального состояния – </a:t>
            </a:r>
            <a:r>
              <a:rPr lang="en-US" b="1" dirty="0" err="1">
                <a:latin typeface="Cambria" panose="02040503050406030204" pitchFamily="18" charset="0"/>
                <a:ea typeface="Cambria" panose="02040503050406030204" pitchFamily="18" charset="0"/>
                <a:hlinkClick r:id="rId4">
                  <a:extLst>
                    <a:ext uri="{A12FA001-AC4F-418D-AE19-62706E023703}">
                      <ahyp:hlinkClr xmlns:ahyp="http://schemas.microsoft.com/office/drawing/2018/hyperlinkcolor" val="tx"/>
                    </a:ext>
                  </a:extLst>
                </a:hlinkClick>
              </a:rPr>
              <a:t>WaitForSingleObject</a:t>
            </a:r>
            <a:r>
              <a:rPr lang="en-US" dirty="0">
                <a:latin typeface="Cambria" panose="02040503050406030204" pitchFamily="18" charset="0"/>
                <a:ea typeface="Cambria" panose="02040503050406030204" pitchFamily="18" charset="0"/>
              </a:rPr>
              <a:t> </a:t>
            </a: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Получение существующего объекта по имени – </a:t>
            </a:r>
            <a:r>
              <a:rPr lang="en-US" b="1" dirty="0" err="1">
                <a:latin typeface="Cambria" panose="02040503050406030204" pitchFamily="18" charset="0"/>
                <a:ea typeface="Cambria" panose="02040503050406030204" pitchFamily="18" charset="0"/>
                <a:hlinkClick r:id="rId5">
                  <a:extLst>
                    <a:ext uri="{A12FA001-AC4F-418D-AE19-62706E023703}">
                      <ahyp:hlinkClr xmlns:ahyp="http://schemas.microsoft.com/office/drawing/2018/hyperlinkcolor" val="tx"/>
                    </a:ext>
                  </a:extLst>
                </a:hlinkClick>
              </a:rPr>
              <a:t>OpenEvent</a:t>
            </a:r>
            <a:endParaRPr lang="ru-RU" b="1"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Установка события в сигнальное состояние – </a:t>
            </a:r>
            <a:r>
              <a:rPr lang="en-US" b="1" dirty="0" err="1">
                <a:latin typeface="Cambria" panose="02040503050406030204" pitchFamily="18" charset="0"/>
                <a:ea typeface="Cambria" panose="02040503050406030204" pitchFamily="18" charset="0"/>
                <a:hlinkClick r:id="rId6">
                  <a:extLst>
                    <a:ext uri="{A12FA001-AC4F-418D-AE19-62706E023703}">
                      <ahyp:hlinkClr xmlns:ahyp="http://schemas.microsoft.com/office/drawing/2018/hyperlinkcolor" val="tx"/>
                    </a:ext>
                  </a:extLst>
                </a:hlinkClick>
              </a:rPr>
              <a:t>SetEvent</a:t>
            </a:r>
            <a:endParaRPr lang="ru-RU" b="1"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Установка несигнального состояния – </a:t>
            </a:r>
            <a:r>
              <a:rPr lang="en-US" b="1" dirty="0" err="1">
                <a:latin typeface="Cambria" panose="02040503050406030204" pitchFamily="18" charset="0"/>
                <a:ea typeface="Cambria" panose="02040503050406030204" pitchFamily="18" charset="0"/>
                <a:hlinkClick r:id="rId7">
                  <a:extLst>
                    <a:ext uri="{A12FA001-AC4F-418D-AE19-62706E023703}">
                      <ahyp:hlinkClr xmlns:ahyp="http://schemas.microsoft.com/office/drawing/2018/hyperlinkcolor" val="tx"/>
                    </a:ext>
                  </a:extLst>
                </a:hlinkClick>
              </a:rPr>
              <a:t>ResetEvent</a:t>
            </a:r>
            <a:endParaRPr lang="ru-RU" b="1" dirty="0">
              <a:latin typeface="Cambria" panose="02040503050406030204" pitchFamily="18" charset="0"/>
              <a:ea typeface="Cambria" panose="02040503050406030204" pitchFamily="18" charset="0"/>
            </a:endParaRPr>
          </a:p>
          <a:p>
            <a:pPr marL="0" indent="0">
              <a:buNone/>
            </a:pPr>
            <a:endParaRPr lang="ru-RU" b="1" dirty="0">
              <a:latin typeface="Cambria" panose="02040503050406030204" pitchFamily="18" charset="0"/>
              <a:ea typeface="Cambria" panose="02040503050406030204" pitchFamily="18" charset="0"/>
            </a:endParaRPr>
          </a:p>
          <a:p>
            <a:pPr marL="0" indent="0">
              <a:buNone/>
            </a:pPr>
            <a:endParaRPr lang="ru-RU" dirty="0"/>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831821260"/>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События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0667903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544515535"/>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События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7" name="Рисунок 3">
            <a:extLst>
              <a:ext uri="{FF2B5EF4-FFF2-40B4-BE49-F238E27FC236}">
                <a16:creationId xmlns:a16="http://schemas.microsoft.com/office/drawing/2014/main" id="{1B28A4A1-2A2A-93A7-9382-0A524B11F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282" y="1491107"/>
            <a:ext cx="6384236" cy="5241251"/>
          </a:xfrm>
          <a:prstGeom prst="rect">
            <a:avLst/>
          </a:prstGeom>
        </p:spPr>
      </p:pic>
      <p:pic>
        <p:nvPicPr>
          <p:cNvPr id="8" name="Рисунок 4">
            <a:extLst>
              <a:ext uri="{FF2B5EF4-FFF2-40B4-BE49-F238E27FC236}">
                <a16:creationId xmlns:a16="http://schemas.microsoft.com/office/drawing/2014/main" id="{B278ABDB-0897-AD26-07E2-45740BB087F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513461" y="1491108"/>
            <a:ext cx="5491404" cy="2590254"/>
          </a:xfrm>
          <a:prstGeom prst="rect">
            <a:avLst/>
          </a:prstGeom>
        </p:spPr>
      </p:pic>
    </p:spTree>
    <p:extLst>
      <p:ext uri="{BB962C8B-B14F-4D97-AF65-F5344CB8AC3E}">
        <p14:creationId xmlns:p14="http://schemas.microsoft.com/office/powerpoint/2010/main" val="69929944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107277"/>
          </a:xfrm>
        </p:spPr>
        <p:txBody>
          <a:bodyPr wrap="square">
            <a:normAutofit fontScale="92500" lnSpcReduction="10000"/>
          </a:bodyPr>
          <a:lstStyle/>
          <a:p>
            <a:pPr marL="0" indent="0">
              <a:buNone/>
            </a:pPr>
            <a:r>
              <a:rPr lang="ru-RU" dirty="0">
                <a:latin typeface="Cambria" panose="02040503050406030204" pitchFamily="18" charset="0"/>
                <a:ea typeface="Cambria" panose="02040503050406030204" pitchFamily="18" charset="0"/>
              </a:rPr>
              <a:t>Синхронизация тесно связана с планированием потоков:</a:t>
            </a:r>
          </a:p>
          <a:p>
            <a:pPr marL="0" indent="0">
              <a:buNone/>
            </a:pPr>
            <a:r>
              <a:rPr lang="ru-RU" dirty="0">
                <a:latin typeface="Cambria" panose="02040503050406030204" pitchFamily="18" charset="0"/>
                <a:ea typeface="Cambria" panose="02040503050406030204" pitchFamily="18" charset="0"/>
              </a:rPr>
              <a:t>Во-первых, любое обращение потока с системным вызовом вида </a:t>
            </a:r>
            <a:r>
              <a:rPr lang="ru-RU" dirty="0" err="1">
                <a:latin typeface="Cambria" panose="02040503050406030204" pitchFamily="18" charset="0"/>
                <a:ea typeface="Cambria" panose="02040503050406030204" pitchFamily="18" charset="0"/>
              </a:rPr>
              <a:t>Wait</a:t>
            </a:r>
            <a:r>
              <a:rPr lang="ru-RU" dirty="0">
                <a:latin typeface="Cambria" panose="02040503050406030204" pitchFamily="18" charset="0"/>
                <a:ea typeface="Cambria" panose="02040503050406030204" pitchFamily="18" charset="0"/>
              </a:rPr>
              <a:t>(X) влечет за собой действия в подсистеме планирования – этот поток снимается с выполнения и помещается в очередь ожидающих потоков, а из очереди готовых потоков выбирается и активизируется новый поток</a:t>
            </a:r>
          </a:p>
          <a:p>
            <a:pPr marL="0" indent="0">
              <a:buNone/>
            </a:pPr>
            <a:r>
              <a:rPr lang="ru-RU" dirty="0">
                <a:latin typeface="Cambria" panose="02040503050406030204" pitchFamily="18" charset="0"/>
                <a:ea typeface="Cambria" panose="02040503050406030204" pitchFamily="18" charset="0"/>
              </a:rPr>
              <a:t>Во-вторых, при переходе объекта в сигнальное состояние (в результате выполнения некоторого потока – либо системного, либо прикладного) ожидающий этот объект поток (или потоки) переводится в очередь готовых к выполнению потоков</a:t>
            </a:r>
          </a:p>
          <a:p>
            <a:pPr marL="0" indent="0">
              <a:buNone/>
            </a:pPr>
            <a:r>
              <a:rPr lang="ru-RU" dirty="0">
                <a:latin typeface="Cambria" panose="02040503050406030204" pitchFamily="18" charset="0"/>
                <a:ea typeface="Cambria" panose="02040503050406030204" pitchFamily="18" charset="0"/>
              </a:rPr>
              <a:t>В обоих случаях осуществляется перепланирование потоков, при этом если в ОС предусмотрены изменяемые приоритеты и/или кванты времени, то они пересчитываются по правилам, принятым в этой операционной системе</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036989825"/>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Синхронизация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4044657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107277"/>
          </a:xfrm>
        </p:spPr>
        <p:txBody>
          <a:bodyPr wrap="square">
            <a:normAutofit fontScale="92500" lnSpcReduction="20000"/>
          </a:bodyPr>
          <a:lstStyle/>
          <a:p>
            <a:pPr marL="0" indent="0">
              <a:buNone/>
            </a:pPr>
            <a:r>
              <a:rPr lang="ru-RU" dirty="0">
                <a:latin typeface="Cambria" panose="02040503050406030204" pitchFamily="18" charset="0"/>
                <a:ea typeface="Cambria" panose="02040503050406030204" pitchFamily="18" charset="0"/>
              </a:rPr>
              <a:t>Рассмотрим несколько примеров, когда в качестве синхронизирующих объектов используются </a:t>
            </a:r>
            <a:r>
              <a:rPr lang="ru-RU" b="1" dirty="0">
                <a:latin typeface="Cambria" panose="02040503050406030204" pitchFamily="18" charset="0"/>
                <a:ea typeface="Cambria" panose="02040503050406030204" pitchFamily="18" charset="0"/>
              </a:rPr>
              <a:t>файлы</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потоки</a:t>
            </a:r>
            <a:r>
              <a:rPr lang="ru-RU" dirty="0">
                <a:latin typeface="Cambria" panose="02040503050406030204" pitchFamily="18" charset="0"/>
                <a:ea typeface="Cambria" panose="02040503050406030204" pitchFamily="18" charset="0"/>
              </a:rPr>
              <a:t> и </a:t>
            </a:r>
            <a:r>
              <a:rPr lang="ru-RU" b="1" dirty="0">
                <a:latin typeface="Cambria" panose="02040503050406030204" pitchFamily="18" charset="0"/>
                <a:ea typeface="Cambria" panose="02040503050406030204" pitchFamily="18" charset="0"/>
              </a:rPr>
              <a:t>процессы</a:t>
            </a:r>
          </a:p>
          <a:p>
            <a:pPr marL="0" indent="0">
              <a:buNone/>
            </a:pPr>
            <a:r>
              <a:rPr lang="ru-RU" dirty="0">
                <a:latin typeface="Cambria" panose="02040503050406030204" pitchFamily="18" charset="0"/>
                <a:ea typeface="Cambria" panose="02040503050406030204" pitchFamily="18" charset="0"/>
              </a:rPr>
              <a:t>Пусть программа приложения построена так, что для выполнения запросов, поступающих из сети, основной поток создает вспомогательные серверные потоки. При поступлении от пользователя команды завершения приложения основной поток должен дождаться завершения всех серверных потоков и только после этого завершится сам</a:t>
            </a:r>
          </a:p>
          <a:p>
            <a:pPr marL="0" indent="0">
              <a:buNone/>
            </a:pPr>
            <a:r>
              <a:rPr lang="ru-RU" dirty="0">
                <a:latin typeface="Cambria" panose="02040503050406030204" pitchFamily="18" charset="0"/>
                <a:ea typeface="Cambria" panose="02040503050406030204" pitchFamily="18" charset="0"/>
              </a:rPr>
              <a:t>Другой пример. Пусть выполнение некоторого приложения требует последовательных работ-этапов. Для каждого этапа имеется свой отдельный процесс. Сигналом для начала работы каждого следующего процесса является завершение предыдущего. Для реализации такой логики работы необходимо в каждом процессе, кроме первого, предусмотреть выполнение системного вызова </a:t>
            </a:r>
            <a:r>
              <a:rPr lang="ru-RU" dirty="0" err="1">
                <a:latin typeface="Cambria" panose="02040503050406030204" pitchFamily="18" charset="0"/>
                <a:ea typeface="Cambria" panose="02040503050406030204" pitchFamily="18" charset="0"/>
              </a:rPr>
              <a:t>Wait</a:t>
            </a:r>
            <a:r>
              <a:rPr lang="ru-RU" dirty="0">
                <a:latin typeface="Cambria" panose="02040503050406030204" pitchFamily="18" charset="0"/>
                <a:ea typeface="Cambria" panose="02040503050406030204" pitchFamily="18" charset="0"/>
              </a:rPr>
              <a:t>(X), в котором синхронизирующим объектом является предшествующий поток</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163724093"/>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Синхронизация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1224501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10727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Объект-файл, переход которого в сигнальное состояние соответствует завершению операции ввода-вывода этого файла, используется в тех случаях, когда поток, инициировавший эту операцию, решает дождаться ее завершения прежде, чем продолжить свои вычисления</a:t>
            </a:r>
          </a:p>
          <a:p>
            <a:pPr marL="0" indent="0">
              <a:buNone/>
            </a:pPr>
            <a:r>
              <a:rPr lang="ru-RU" dirty="0">
                <a:latin typeface="Cambria" panose="02040503050406030204" pitchFamily="18" charset="0"/>
                <a:ea typeface="Cambria" panose="02040503050406030204" pitchFamily="18" charset="0"/>
              </a:rPr>
              <a:t>Однако круг событий, с которыми потоку может потребоваться синхронизировать свое выполнение, отнюдь не исчерпывается завершением потока, процесса или операции ввода-вывода. Поэтому в ОС, как правило, имеются и другие, более универсальные объекты синхронизации, такие как мы рассмотрели ранее в лекции</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4248878565"/>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Синхронизация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67235741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975775-7036-98AF-A483-822007F3728D}"/>
              </a:ext>
            </a:extLst>
          </p:cNvPr>
          <p:cNvSpPr>
            <a:spLocks noGrp="1"/>
          </p:cNvSpPr>
          <p:nvPr>
            <p:ph type="ctrTitle"/>
          </p:nvPr>
        </p:nvSpPr>
        <p:spPr>
          <a:xfrm>
            <a:off x="316523" y="1186961"/>
            <a:ext cx="11558954" cy="960194"/>
          </a:xfrm>
          <a:ln>
            <a:noFill/>
          </a:ln>
          <a:effectLst/>
        </p:spPr>
        <p:txBody>
          <a:bodyPr/>
          <a:lstStyle/>
          <a:p>
            <a:r>
              <a:rPr lang="ru-RU" dirty="0">
                <a:latin typeface="Cambria" panose="02040503050406030204" pitchFamily="18" charset="0"/>
                <a:ea typeface="Cambria" panose="02040503050406030204" pitchFamily="18" charset="0"/>
              </a:rPr>
              <a:t>Операционные системы</a:t>
            </a:r>
            <a:endParaRPr lang="LID4096" dirty="0">
              <a:latin typeface="Cambria" panose="02040503050406030204" pitchFamily="18" charset="0"/>
              <a:ea typeface="Cambria" panose="02040503050406030204" pitchFamily="18" charset="0"/>
            </a:endParaRPr>
          </a:p>
        </p:txBody>
      </p:sp>
      <p:sp>
        <p:nvSpPr>
          <p:cNvPr id="3" name="Подзаголовок 2">
            <a:extLst>
              <a:ext uri="{FF2B5EF4-FFF2-40B4-BE49-F238E27FC236}">
                <a16:creationId xmlns:a16="http://schemas.microsoft.com/office/drawing/2014/main" id="{0649BFEE-497D-21FD-61AE-CA3D267537F4}"/>
              </a:ext>
            </a:extLst>
          </p:cNvPr>
          <p:cNvSpPr>
            <a:spLocks noGrp="1"/>
          </p:cNvSpPr>
          <p:nvPr>
            <p:ph type="subTitle" idx="1"/>
          </p:nvPr>
        </p:nvSpPr>
        <p:spPr>
          <a:xfrm>
            <a:off x="1510810" y="3697763"/>
            <a:ext cx="9170377" cy="461839"/>
          </a:xfrm>
          <a:effectLst>
            <a:outerShdw blurRad="50800" dist="38100" dir="2700000" algn="tl" rotWithShape="0">
              <a:prstClr val="black">
                <a:alpha val="40000"/>
              </a:prstClr>
            </a:outerShdw>
          </a:effectLst>
        </p:spPr>
        <p:txBody>
          <a:bodyPr>
            <a:normAutofit lnSpcReduction="10000"/>
          </a:bodyPr>
          <a:lstStyle/>
          <a:p>
            <a:r>
              <a:rPr lang="ru-RU" sz="2800" b="1" dirty="0">
                <a:latin typeface="Verdana" panose="020B0604030504040204" pitchFamily="34" charset="0"/>
                <a:ea typeface="Verdana" panose="020B0604030504040204" pitchFamily="34" charset="0"/>
              </a:rPr>
              <a:t>Синхронизация</a:t>
            </a:r>
          </a:p>
        </p:txBody>
      </p:sp>
      <p:sp>
        <p:nvSpPr>
          <p:cNvPr id="4" name="TextBox 3">
            <a:extLst>
              <a:ext uri="{FF2B5EF4-FFF2-40B4-BE49-F238E27FC236}">
                <a16:creationId xmlns:a16="http://schemas.microsoft.com/office/drawing/2014/main" id="{6BD3AED9-28E1-DDF9-E07D-185D5DD54F4C}"/>
              </a:ext>
            </a:extLst>
          </p:cNvPr>
          <p:cNvSpPr txBox="1"/>
          <p:nvPr/>
        </p:nvSpPr>
        <p:spPr>
          <a:xfrm>
            <a:off x="3200400" y="650631"/>
            <a:ext cx="5627077" cy="369332"/>
          </a:xfrm>
          <a:prstGeom prst="rect">
            <a:avLst/>
          </a:prstGeom>
          <a:noFill/>
        </p:spPr>
        <p:txBody>
          <a:bodyPr wrap="square" rtlCol="0">
            <a:spAutoFit/>
          </a:bodyPr>
          <a:lstStyle/>
          <a:p>
            <a:endParaRPr lang="LID4096" dirty="0"/>
          </a:p>
        </p:txBody>
      </p:sp>
      <p:sp>
        <p:nvSpPr>
          <p:cNvPr id="6" name="TextBox 5">
            <a:extLst>
              <a:ext uri="{FF2B5EF4-FFF2-40B4-BE49-F238E27FC236}">
                <a16:creationId xmlns:a16="http://schemas.microsoft.com/office/drawing/2014/main" id="{A277C454-9338-E7F4-034B-E11CD51ED0FB}"/>
              </a:ext>
            </a:extLst>
          </p:cNvPr>
          <p:cNvSpPr txBox="1"/>
          <p:nvPr/>
        </p:nvSpPr>
        <p:spPr>
          <a:xfrm>
            <a:off x="5191861" y="3051019"/>
            <a:ext cx="1808277" cy="523220"/>
          </a:xfrm>
          <a:prstGeom prst="rect">
            <a:avLst/>
          </a:prstGeom>
          <a:noFill/>
        </p:spPr>
        <p:txBody>
          <a:bodyPr wrap="square">
            <a:spAutoFit/>
          </a:bodyPr>
          <a:lstStyle/>
          <a:p>
            <a:r>
              <a:rPr lang="ru-RU" sz="2800" dirty="0">
                <a:latin typeface="Cambria" panose="02040503050406030204" pitchFamily="18" charset="0"/>
                <a:ea typeface="Cambria" panose="02040503050406030204" pitchFamily="18" charset="0"/>
              </a:rPr>
              <a:t>Лекция 8</a:t>
            </a:r>
          </a:p>
        </p:txBody>
      </p:sp>
      <p:cxnSp>
        <p:nvCxnSpPr>
          <p:cNvPr id="8" name="Прямая соединительная линия 7">
            <a:extLst>
              <a:ext uri="{FF2B5EF4-FFF2-40B4-BE49-F238E27FC236}">
                <a16:creationId xmlns:a16="http://schemas.microsoft.com/office/drawing/2014/main" id="{519E2ADD-505C-77F2-DF62-A29BD8ED577A}"/>
              </a:ext>
            </a:extLst>
          </p:cNvPr>
          <p:cNvCxnSpPr/>
          <p:nvPr/>
        </p:nvCxnSpPr>
        <p:spPr>
          <a:xfrm>
            <a:off x="4339704" y="3574239"/>
            <a:ext cx="350954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72084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Оба эти потока совместно работают над общим файлом базы данных, используя однотипные алгоритмы, включающие три шага:</a:t>
            </a:r>
          </a:p>
          <a:p>
            <a:pPr marL="0" indent="0">
              <a:buNone/>
            </a:pPr>
            <a:r>
              <a:rPr lang="ru-RU" dirty="0">
                <a:latin typeface="Cambria" panose="02040503050406030204" pitchFamily="18" charset="0"/>
                <a:ea typeface="Cambria" panose="02040503050406030204" pitchFamily="18" charset="0"/>
              </a:rPr>
              <a:t>1. Считать из файла базы данных в буфер запись о клиенте с заданным идентификатором</a:t>
            </a:r>
          </a:p>
          <a:p>
            <a:pPr marL="0" indent="0">
              <a:buNone/>
            </a:pPr>
            <a:r>
              <a:rPr lang="ru-RU" dirty="0">
                <a:latin typeface="Cambria" panose="02040503050406030204" pitchFamily="18" charset="0"/>
                <a:ea typeface="Cambria" panose="02040503050406030204" pitchFamily="18" charset="0"/>
              </a:rPr>
              <a:t>2. Внести новое значение в поле Заказ (для потока А) или Оплата (для потока В)</a:t>
            </a:r>
          </a:p>
          <a:p>
            <a:pPr marL="0" indent="0">
              <a:buNone/>
            </a:pPr>
            <a:r>
              <a:rPr lang="ru-RU" dirty="0">
                <a:latin typeface="Cambria" panose="02040503050406030204" pitchFamily="18" charset="0"/>
                <a:ea typeface="Cambria" panose="02040503050406030204" pitchFamily="18" charset="0"/>
              </a:rPr>
              <a:t>3. Вернуть модифицированную запись в файл базы данных</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4111226995"/>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Задача синхронизации</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99189069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24974</TotalTime>
  <Words>5878</Words>
  <Application>Microsoft Office PowerPoint</Application>
  <PresentationFormat>Widescreen</PresentationFormat>
  <Paragraphs>487</Paragraphs>
  <Slides>86</Slides>
  <Notes>62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86</vt:i4>
      </vt:variant>
    </vt:vector>
  </HeadingPairs>
  <TitlesOfParts>
    <vt:vector size="93" baseType="lpstr">
      <vt:lpstr>Arial</vt:lpstr>
      <vt:lpstr>Calibri</vt:lpstr>
      <vt:lpstr>Calibri Light</vt:lpstr>
      <vt:lpstr>Cambria</vt:lpstr>
      <vt:lpstr>Verdana</vt:lpstr>
      <vt:lpstr>Wingdings</vt:lpstr>
      <vt:lpstr>Тема Office</vt:lpstr>
      <vt:lpstr>Операционные системы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Операционные системы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Pavel Bernatsky</dc:creator>
  <cp:lastModifiedBy>Pavel Bernatsky</cp:lastModifiedBy>
  <cp:revision>902</cp:revision>
  <dcterms:created xsi:type="dcterms:W3CDTF">2024-09-04T11:03:42Z</dcterms:created>
  <dcterms:modified xsi:type="dcterms:W3CDTF">2025-10-26T16:55:55Z</dcterms:modified>
</cp:coreProperties>
</file>