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5"/>
  </p:notesMasterIdLst>
  <p:sldIdLst>
    <p:sldId id="256" r:id="rId2"/>
    <p:sldId id="257" r:id="rId3"/>
    <p:sldId id="258" r:id="rId4"/>
    <p:sldId id="259" r:id="rId5"/>
    <p:sldId id="260" r:id="rId6"/>
    <p:sldId id="261" r:id="rId7"/>
    <p:sldId id="262" r:id="rId8"/>
    <p:sldId id="265" r:id="rId9"/>
    <p:sldId id="264" r:id="rId10"/>
    <p:sldId id="263"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4DC"/>
    <a:srgbClr val="41A4FF"/>
    <a:srgbClr val="5A96CD"/>
    <a:srgbClr val="4E8D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p:cViewPr>
        <p:scale>
          <a:sx n="83" d="100"/>
          <a:sy n="83" d="100"/>
        </p:scale>
        <p:origin x="643" y="62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CEB0B-D237-4C9D-A4BB-ABC67898DB56}" type="datetimeFigureOut">
              <a:rPr lang="en-IN" smtClean="0"/>
              <a:t>07-06-2024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C41EB-6714-43CE-8CF7-B1D675397A97}" type="slidenum">
              <a:rPr lang="en-IN" smtClean="0"/>
              <a:t>‹#›</a:t>
            </a:fld>
            <a:endParaRPr lang="en-IN"/>
          </a:p>
        </p:txBody>
      </p:sp>
    </p:spTree>
    <p:extLst>
      <p:ext uri="{BB962C8B-B14F-4D97-AF65-F5344CB8AC3E}">
        <p14:creationId xmlns:p14="http://schemas.microsoft.com/office/powerpoint/2010/main" val="3222574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6FC41EB-6714-43CE-8CF7-B1D675397A97}" type="slidenum">
              <a:rPr lang="en-IN" smtClean="0"/>
              <a:t>5</a:t>
            </a:fld>
            <a:endParaRPr lang="en-IN"/>
          </a:p>
        </p:txBody>
      </p:sp>
    </p:spTree>
    <p:extLst>
      <p:ext uri="{BB962C8B-B14F-4D97-AF65-F5344CB8AC3E}">
        <p14:creationId xmlns:p14="http://schemas.microsoft.com/office/powerpoint/2010/main" val="19456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2C8A-8AD0-297E-8EC1-B7FA98AA2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CAD3DB-643C-9FED-B04B-9C77816435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90E222-AACD-29B1-A97D-1E638FD414B6}"/>
              </a:ext>
            </a:extLst>
          </p:cNvPr>
          <p:cNvSpPr>
            <a:spLocks noGrp="1"/>
          </p:cNvSpPr>
          <p:nvPr>
            <p:ph type="dt" sz="half" idx="10"/>
          </p:nvPr>
        </p:nvSpPr>
        <p:spPr/>
        <p:txBody>
          <a:bodyPr/>
          <a:lstStyle/>
          <a:p>
            <a:fld id="{63A1C593-65D0-4073-BCC9-577B9352EA97}" type="datetimeFigureOut">
              <a:rPr lang="en-US" smtClean="0"/>
              <a:t>07-Jun-24</a:t>
            </a:fld>
            <a:endParaRPr lang="en-US"/>
          </a:p>
        </p:txBody>
      </p:sp>
      <p:sp>
        <p:nvSpPr>
          <p:cNvPr id="5" name="Footer Placeholder 4">
            <a:extLst>
              <a:ext uri="{FF2B5EF4-FFF2-40B4-BE49-F238E27FC236}">
                <a16:creationId xmlns:a16="http://schemas.microsoft.com/office/drawing/2014/main" id="{78BCC066-78FD-0172-8E77-461C399B8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4B8AA-4BBA-BC50-A99E-D664F0532265}"/>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7115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0662-44F8-F1AA-673B-1BD46E1138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07DF1A-2B0B-1E34-57B0-B0A65ABAE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D78CF8-65BD-1D32-F23D-1E3A7BC20EF1}"/>
              </a:ext>
            </a:extLst>
          </p:cNvPr>
          <p:cNvSpPr>
            <a:spLocks noGrp="1"/>
          </p:cNvSpPr>
          <p:nvPr>
            <p:ph type="dt" sz="half" idx="10"/>
          </p:nvPr>
        </p:nvSpPr>
        <p:spPr/>
        <p:txBody>
          <a:bodyPr/>
          <a:lstStyle/>
          <a:p>
            <a:fld id="{63A1C593-65D0-4073-BCC9-577B9352EA97}" type="datetimeFigureOut">
              <a:rPr lang="en-US" smtClean="0"/>
              <a:t>07-Jun-24</a:t>
            </a:fld>
            <a:endParaRPr lang="en-US"/>
          </a:p>
        </p:txBody>
      </p:sp>
      <p:sp>
        <p:nvSpPr>
          <p:cNvPr id="5" name="Footer Placeholder 4">
            <a:extLst>
              <a:ext uri="{FF2B5EF4-FFF2-40B4-BE49-F238E27FC236}">
                <a16:creationId xmlns:a16="http://schemas.microsoft.com/office/drawing/2014/main" id="{398C7F9D-EE57-885D-3CFC-FCBC0FF02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D2E6D-E33B-37B9-9D19-B42AA36E1E29}"/>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1285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134FE4-27C2-A8C1-45A5-F8E634ABAD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101FDF-7EDE-94C0-E2E0-C368DA024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0580D0-B76E-2B7B-64D4-94F6EE066203}"/>
              </a:ext>
            </a:extLst>
          </p:cNvPr>
          <p:cNvSpPr>
            <a:spLocks noGrp="1"/>
          </p:cNvSpPr>
          <p:nvPr>
            <p:ph type="dt" sz="half" idx="10"/>
          </p:nvPr>
        </p:nvSpPr>
        <p:spPr/>
        <p:txBody>
          <a:bodyPr/>
          <a:lstStyle/>
          <a:p>
            <a:fld id="{63A1C593-65D0-4073-BCC9-577B9352EA97}" type="datetimeFigureOut">
              <a:rPr lang="en-US" smtClean="0"/>
              <a:t>07-Jun-24</a:t>
            </a:fld>
            <a:endParaRPr lang="en-US"/>
          </a:p>
        </p:txBody>
      </p:sp>
      <p:sp>
        <p:nvSpPr>
          <p:cNvPr id="5" name="Footer Placeholder 4">
            <a:extLst>
              <a:ext uri="{FF2B5EF4-FFF2-40B4-BE49-F238E27FC236}">
                <a16:creationId xmlns:a16="http://schemas.microsoft.com/office/drawing/2014/main" id="{48D174BE-FF2B-E84B-E1E1-D0B301ED5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2BC78-85DB-821C-F9FF-24E4D281FCF5}"/>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1949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FBE2-5678-E309-1B7B-4DB43358E0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5B3777-376E-6502-D87A-28F0D3354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F35CCA-81C3-2EE3-0CC4-7EC615B0F744}"/>
              </a:ext>
            </a:extLst>
          </p:cNvPr>
          <p:cNvSpPr>
            <a:spLocks noGrp="1"/>
          </p:cNvSpPr>
          <p:nvPr>
            <p:ph type="dt" sz="half" idx="10"/>
          </p:nvPr>
        </p:nvSpPr>
        <p:spPr/>
        <p:txBody>
          <a:bodyPr/>
          <a:lstStyle/>
          <a:p>
            <a:fld id="{63A1C593-65D0-4073-BCC9-577B9352EA97}" type="datetimeFigureOut">
              <a:rPr lang="en-US" smtClean="0"/>
              <a:t>07-Jun-24</a:t>
            </a:fld>
            <a:endParaRPr lang="en-US"/>
          </a:p>
        </p:txBody>
      </p:sp>
      <p:sp>
        <p:nvSpPr>
          <p:cNvPr id="5" name="Footer Placeholder 4">
            <a:extLst>
              <a:ext uri="{FF2B5EF4-FFF2-40B4-BE49-F238E27FC236}">
                <a16:creationId xmlns:a16="http://schemas.microsoft.com/office/drawing/2014/main" id="{457532F8-E1C5-90FA-3B7B-4A6B66F45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06181-E985-B99D-9246-A262ECB925B8}"/>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193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3F03-0B73-C486-8235-ACD6DC2436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9364EC-B66B-CE06-10A7-11B2A4BAFE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B672FF-8083-0DC4-4C77-5A400A8F55FE}"/>
              </a:ext>
            </a:extLst>
          </p:cNvPr>
          <p:cNvSpPr>
            <a:spLocks noGrp="1"/>
          </p:cNvSpPr>
          <p:nvPr>
            <p:ph type="dt" sz="half" idx="10"/>
          </p:nvPr>
        </p:nvSpPr>
        <p:spPr/>
        <p:txBody>
          <a:bodyPr/>
          <a:lstStyle/>
          <a:p>
            <a:fld id="{63A1C593-65D0-4073-BCC9-577B9352EA97}" type="datetimeFigureOut">
              <a:rPr lang="en-US" smtClean="0"/>
              <a:t>07-Jun-24</a:t>
            </a:fld>
            <a:endParaRPr lang="en-US"/>
          </a:p>
        </p:txBody>
      </p:sp>
      <p:sp>
        <p:nvSpPr>
          <p:cNvPr id="5" name="Footer Placeholder 4">
            <a:extLst>
              <a:ext uri="{FF2B5EF4-FFF2-40B4-BE49-F238E27FC236}">
                <a16:creationId xmlns:a16="http://schemas.microsoft.com/office/drawing/2014/main" id="{35656B60-9192-8516-1285-FF922CE29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13134D-B63D-B688-94DD-E2B22F57AE33}"/>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91530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972E-8981-8693-EBC1-C8DCA9397B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3A88CE-6D06-3DAE-C742-9A436EF9C7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EC1904-20BE-91C5-1754-70230E7555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AC26F2-6167-D81A-9027-5F319146427D}"/>
              </a:ext>
            </a:extLst>
          </p:cNvPr>
          <p:cNvSpPr>
            <a:spLocks noGrp="1"/>
          </p:cNvSpPr>
          <p:nvPr>
            <p:ph type="dt" sz="half" idx="10"/>
          </p:nvPr>
        </p:nvSpPr>
        <p:spPr/>
        <p:txBody>
          <a:bodyPr/>
          <a:lstStyle/>
          <a:p>
            <a:fld id="{63A1C593-65D0-4073-BCC9-577B9352EA97}" type="datetimeFigureOut">
              <a:rPr lang="en-US" smtClean="0"/>
              <a:t>07-Jun-24</a:t>
            </a:fld>
            <a:endParaRPr lang="en-US"/>
          </a:p>
        </p:txBody>
      </p:sp>
      <p:sp>
        <p:nvSpPr>
          <p:cNvPr id="6" name="Footer Placeholder 5">
            <a:extLst>
              <a:ext uri="{FF2B5EF4-FFF2-40B4-BE49-F238E27FC236}">
                <a16:creationId xmlns:a16="http://schemas.microsoft.com/office/drawing/2014/main" id="{8B447D47-8FFA-9412-5764-BE07C48D84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906196-44F9-6178-CF9A-6B5257E7294B}"/>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778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4B58-6EAF-D242-3783-4B18D32641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9E40DF-86E1-8496-CDDD-ABA3DC7FE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3284D2-6A55-39E8-E428-13D4FC3D0B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E63528-364E-1754-B021-57C9487C8C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29394-4988-42C8-065B-7FEB56322C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76D77E-39A4-055F-8EAF-F0E8E7EDB7C6}"/>
              </a:ext>
            </a:extLst>
          </p:cNvPr>
          <p:cNvSpPr>
            <a:spLocks noGrp="1"/>
          </p:cNvSpPr>
          <p:nvPr>
            <p:ph type="dt" sz="half" idx="10"/>
          </p:nvPr>
        </p:nvSpPr>
        <p:spPr/>
        <p:txBody>
          <a:bodyPr/>
          <a:lstStyle/>
          <a:p>
            <a:fld id="{63A1C593-65D0-4073-BCC9-577B9352EA97}" type="datetimeFigureOut">
              <a:rPr lang="en-US" smtClean="0"/>
              <a:t>07-Jun-24</a:t>
            </a:fld>
            <a:endParaRPr lang="en-US"/>
          </a:p>
        </p:txBody>
      </p:sp>
      <p:sp>
        <p:nvSpPr>
          <p:cNvPr id="8" name="Footer Placeholder 7">
            <a:extLst>
              <a:ext uri="{FF2B5EF4-FFF2-40B4-BE49-F238E27FC236}">
                <a16:creationId xmlns:a16="http://schemas.microsoft.com/office/drawing/2014/main" id="{E2F02B06-D782-1420-2159-9167F1390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F7FF25-E93C-8C50-4F4D-9D08C03F83E4}"/>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0837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2DC3-2CB5-EC6A-C002-736CAE6EA1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8EBD9A-D11D-FBD1-4E3F-9129F6D2D29E}"/>
              </a:ext>
            </a:extLst>
          </p:cNvPr>
          <p:cNvSpPr>
            <a:spLocks noGrp="1"/>
          </p:cNvSpPr>
          <p:nvPr>
            <p:ph type="dt" sz="half" idx="10"/>
          </p:nvPr>
        </p:nvSpPr>
        <p:spPr/>
        <p:txBody>
          <a:bodyPr/>
          <a:lstStyle/>
          <a:p>
            <a:fld id="{63A1C593-65D0-4073-BCC9-577B9352EA97}" type="datetimeFigureOut">
              <a:rPr lang="en-US" smtClean="0"/>
              <a:t>07-Jun-24</a:t>
            </a:fld>
            <a:endParaRPr lang="en-US"/>
          </a:p>
        </p:txBody>
      </p:sp>
      <p:sp>
        <p:nvSpPr>
          <p:cNvPr id="4" name="Footer Placeholder 3">
            <a:extLst>
              <a:ext uri="{FF2B5EF4-FFF2-40B4-BE49-F238E27FC236}">
                <a16:creationId xmlns:a16="http://schemas.microsoft.com/office/drawing/2014/main" id="{F04DCF8F-72F3-4D35-359B-986FD590F2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06C296-E140-5187-F72A-2A954A070344}"/>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247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D1F3C6-665C-825A-E220-0FCACB4B48B3}"/>
              </a:ext>
            </a:extLst>
          </p:cNvPr>
          <p:cNvSpPr>
            <a:spLocks noGrp="1"/>
          </p:cNvSpPr>
          <p:nvPr>
            <p:ph type="dt" sz="half" idx="10"/>
          </p:nvPr>
        </p:nvSpPr>
        <p:spPr/>
        <p:txBody>
          <a:bodyPr/>
          <a:lstStyle/>
          <a:p>
            <a:fld id="{63A1C593-65D0-4073-BCC9-577B9352EA97}" type="datetimeFigureOut">
              <a:rPr lang="en-US" smtClean="0"/>
              <a:t>07-Jun-24</a:t>
            </a:fld>
            <a:endParaRPr lang="en-US"/>
          </a:p>
        </p:txBody>
      </p:sp>
      <p:sp>
        <p:nvSpPr>
          <p:cNvPr id="3" name="Footer Placeholder 2">
            <a:extLst>
              <a:ext uri="{FF2B5EF4-FFF2-40B4-BE49-F238E27FC236}">
                <a16:creationId xmlns:a16="http://schemas.microsoft.com/office/drawing/2014/main" id="{7DCDCE36-B9BE-ECE0-0717-2AE02D1659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6C21D5-B5F8-8FF6-6424-459477484BB5}"/>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5382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73B9-4466-C88D-F1EF-094A63A47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C8A61F-E3FF-7455-121C-961E8CC7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AEEB8F-2570-C726-137E-FB6F4FA93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53BBE-EE55-CA6A-39DF-D6B3E512081F}"/>
              </a:ext>
            </a:extLst>
          </p:cNvPr>
          <p:cNvSpPr>
            <a:spLocks noGrp="1"/>
          </p:cNvSpPr>
          <p:nvPr>
            <p:ph type="dt" sz="half" idx="10"/>
          </p:nvPr>
        </p:nvSpPr>
        <p:spPr/>
        <p:txBody>
          <a:bodyPr/>
          <a:lstStyle/>
          <a:p>
            <a:fld id="{63A1C593-65D0-4073-BCC9-577B9352EA97}" type="datetimeFigureOut">
              <a:rPr lang="en-US" smtClean="0"/>
              <a:t>07-Jun-24</a:t>
            </a:fld>
            <a:endParaRPr lang="en-US"/>
          </a:p>
        </p:txBody>
      </p:sp>
      <p:sp>
        <p:nvSpPr>
          <p:cNvPr id="6" name="Footer Placeholder 5">
            <a:extLst>
              <a:ext uri="{FF2B5EF4-FFF2-40B4-BE49-F238E27FC236}">
                <a16:creationId xmlns:a16="http://schemas.microsoft.com/office/drawing/2014/main" id="{0D99A58D-7A9E-3275-020A-0B82025AE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D378B-3CF2-701D-A499-749027267451}"/>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8593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00-98D8-A37B-3F2B-17D2369FB8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6E5C68-9F68-893C-48E5-8A3029B2B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564554-9401-70B1-BAD3-44CF16BBC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D44B7C-2734-0DD6-58CB-E56FEB774093}"/>
              </a:ext>
            </a:extLst>
          </p:cNvPr>
          <p:cNvSpPr>
            <a:spLocks noGrp="1"/>
          </p:cNvSpPr>
          <p:nvPr>
            <p:ph type="dt" sz="half" idx="10"/>
          </p:nvPr>
        </p:nvSpPr>
        <p:spPr/>
        <p:txBody>
          <a:bodyPr/>
          <a:lstStyle/>
          <a:p>
            <a:fld id="{63A1C593-65D0-4073-BCC9-577B9352EA97}" type="datetimeFigureOut">
              <a:rPr lang="en-US" smtClean="0"/>
              <a:t>07-Jun-24</a:t>
            </a:fld>
            <a:endParaRPr lang="en-US"/>
          </a:p>
        </p:txBody>
      </p:sp>
      <p:sp>
        <p:nvSpPr>
          <p:cNvPr id="6" name="Footer Placeholder 5">
            <a:extLst>
              <a:ext uri="{FF2B5EF4-FFF2-40B4-BE49-F238E27FC236}">
                <a16:creationId xmlns:a16="http://schemas.microsoft.com/office/drawing/2014/main" id="{6389E74E-34F0-0C2C-C336-C3CF8311C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BA3FE-D250-6ED7-1723-1855C4ACF3BC}"/>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6070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8D8D">
            <a:alpha val="60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7951E5-E64A-C7E7-AAC8-DCCB0A2A9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1BFCE8-E538-0E28-69AF-23421DD83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B1E8FE-C645-380D-DBB6-6A9EA0A48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07-Jun-24</a:t>
            </a:fld>
            <a:endParaRPr lang="en-US"/>
          </a:p>
        </p:txBody>
      </p:sp>
      <p:sp>
        <p:nvSpPr>
          <p:cNvPr id="5" name="Footer Placeholder 4">
            <a:extLst>
              <a:ext uri="{FF2B5EF4-FFF2-40B4-BE49-F238E27FC236}">
                <a16:creationId xmlns:a16="http://schemas.microsoft.com/office/drawing/2014/main" id="{2AEF5AC2-8478-165C-C2B3-82D8D83B37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6228CA-B080-4355-3C8E-DF0D27CB9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0027461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view?r=eyJrIjoiYzQ2NGZiNjItYjg1NS00YTlhLTkzMmYtNWNhODZlMmRhNTMxIiwidCI6ImRmODY3OWNkLWE4MGUtNDVkOC05OWFjLWM4M2VkN2ZmOTVhMCJ9" TargetMode="External"/><Relationship Id="rId2" Type="http://schemas.openxmlformats.org/officeDocument/2006/relationships/hyperlink" Target="https://www.kaggle.com/datasets/blastchar/telco-customer-chur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E8D8D">
            <a:alpha val="80000"/>
          </a:srgbClr>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4081310-E58D-9E5B-AB3A-21E078738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5781" y="4209790"/>
            <a:ext cx="2980438" cy="2770221"/>
          </a:xfrm>
          <a:prstGeom prst="rect">
            <a:avLst/>
          </a:prstGeom>
        </p:spPr>
      </p:pic>
      <p:sp>
        <p:nvSpPr>
          <p:cNvPr id="8" name="TextBox 7">
            <a:extLst>
              <a:ext uri="{FF2B5EF4-FFF2-40B4-BE49-F238E27FC236}">
                <a16:creationId xmlns:a16="http://schemas.microsoft.com/office/drawing/2014/main" id="{A84B7378-F988-9A27-D857-D8CBAE58CE29}"/>
              </a:ext>
            </a:extLst>
          </p:cNvPr>
          <p:cNvSpPr txBox="1"/>
          <p:nvPr/>
        </p:nvSpPr>
        <p:spPr>
          <a:xfrm>
            <a:off x="1029477" y="679358"/>
            <a:ext cx="10133045" cy="3143809"/>
          </a:xfrm>
          <a:prstGeom prst="rect">
            <a:avLst/>
          </a:prstGeom>
          <a:noFill/>
          <a:effectLst>
            <a:glow rad="1905000">
              <a:schemeClr val="accent2">
                <a:satMod val="175000"/>
                <a:alpha val="40000"/>
              </a:schemeClr>
            </a:glow>
            <a:innerShdw blurRad="508000">
              <a:schemeClr val="bg1"/>
            </a:innerShdw>
          </a:effectLst>
        </p:spPr>
        <p:txBody>
          <a:bodyPr wrap="square">
            <a:spAutoFit/>
          </a:bodyPr>
          <a:lstStyle/>
          <a:p>
            <a:pPr marL="0" marR="0" algn="ctr">
              <a:lnSpc>
                <a:spcPct val="107000"/>
              </a:lnSpc>
              <a:spcBef>
                <a:spcPts val="0"/>
              </a:spcBef>
              <a:spcAft>
                <a:spcPts val="800"/>
              </a:spcAft>
            </a:pPr>
            <a:r>
              <a:rPr lang="en-IN" sz="5400" b="1" kern="100" dirty="0">
                <a:effectLst/>
                <a:latin typeface="Cambria" panose="02040503050406030204" pitchFamily="18" charset="0"/>
                <a:ea typeface="Calibri" panose="020F0502020204030204" pitchFamily="34" charset="0"/>
                <a:cs typeface="Times New Roman" panose="02020603050405020304" pitchFamily="18" charset="0"/>
              </a:rPr>
              <a:t>TELECOMMUNICATION CUSTOMER CHURN ANALYSIS REPORT</a:t>
            </a:r>
          </a:p>
          <a:p>
            <a:pPr marL="0" marR="0" algn="ctr">
              <a:lnSpc>
                <a:spcPct val="107000"/>
              </a:lnSpc>
              <a:spcBef>
                <a:spcPts val="0"/>
              </a:spcBef>
              <a:spcAft>
                <a:spcPts val="800"/>
              </a:spcAft>
            </a:pPr>
            <a:r>
              <a:rPr lang="en-IN" sz="1400" kern="100" dirty="0">
                <a:latin typeface="Cambria" panose="02040503050406030204" pitchFamily="18" charset="0"/>
                <a:ea typeface="Calibri" panose="020F0502020204030204" pitchFamily="34" charset="0"/>
                <a:cs typeface="Times New Roman" panose="02020603050405020304" pitchFamily="18" charset="0"/>
              </a:rPr>
              <a:t>Presented by : MANMATHNATH MAHANTA</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5" name="Table 14">
            <a:extLst>
              <a:ext uri="{FF2B5EF4-FFF2-40B4-BE49-F238E27FC236}">
                <a16:creationId xmlns:a16="http://schemas.microsoft.com/office/drawing/2014/main" id="{ACCF48E5-1242-D983-5247-D7F266A245D3}"/>
              </a:ext>
            </a:extLst>
          </p:cNvPr>
          <p:cNvGraphicFramePr>
            <a:graphicFrameLocks noGrp="1"/>
          </p:cNvGraphicFramePr>
          <p:nvPr>
            <p:extLst>
              <p:ext uri="{D42A27DB-BD31-4B8C-83A1-F6EECF244321}">
                <p14:modId xmlns:p14="http://schemas.microsoft.com/office/powerpoint/2010/main" val="3465254771"/>
              </p:ext>
            </p:extLst>
          </p:nvPr>
        </p:nvGraphicFramePr>
        <p:xfrm>
          <a:off x="1" y="0"/>
          <a:ext cx="12207239" cy="6858000"/>
        </p:xfrm>
        <a:graphic>
          <a:graphicData uri="http://schemas.openxmlformats.org/drawingml/2006/table">
            <a:tbl>
              <a:tblPr/>
              <a:tblGrid>
                <a:gridCol w="12207239">
                  <a:extLst>
                    <a:ext uri="{9D8B030D-6E8A-4147-A177-3AD203B41FA5}">
                      <a16:colId xmlns:a16="http://schemas.microsoft.com/office/drawing/2014/main" val="3658306330"/>
                    </a:ext>
                  </a:extLst>
                </a:gridCol>
              </a:tblGrid>
              <a:tr h="6858000">
                <a:tc>
                  <a:txBody>
                    <a:bodyPr/>
                    <a:lstStyle/>
                    <a:p>
                      <a:endParaRPr lang="en-IN" dirty="0"/>
                    </a:p>
                  </a:txBody>
                  <a:tcPr>
                    <a:lnL w="12700" cmpd="sng">
                      <a:solidFill>
                        <a:schemeClr val="tx1"/>
                      </a:solidFill>
                      <a:prstDash val="lgDashDot"/>
                    </a:lnL>
                    <a:lnR w="12700" cmpd="sng">
                      <a:solidFill>
                        <a:schemeClr val="tx1"/>
                      </a:solidFill>
                      <a:prstDash val="lgDashDot"/>
                    </a:lnR>
                    <a:lnT w="12700" cmpd="sng">
                      <a:solidFill>
                        <a:schemeClr val="tx1"/>
                      </a:solidFill>
                      <a:prstDash val="lgDashDot"/>
                    </a:lnT>
                    <a:lnB w="12700" cmpd="sng">
                      <a:solidFill>
                        <a:schemeClr val="tx1"/>
                      </a:solidFill>
                      <a:prstDash val="lgDashDot"/>
                    </a:lnB>
                  </a:tcPr>
                </a:tc>
                <a:extLst>
                  <a:ext uri="{0D108BD9-81ED-4DB2-BD59-A6C34878D82A}">
                    <a16:rowId xmlns:a16="http://schemas.microsoft.com/office/drawing/2014/main" val="2916384584"/>
                  </a:ext>
                </a:extLst>
              </a:tr>
            </a:tbl>
          </a:graphicData>
        </a:graphic>
      </p:graphicFrame>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E8D8D">
            <a:alpha val="8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EA5FED-D9D7-EAE0-816C-495C1BFF58B3}"/>
              </a:ext>
            </a:extLst>
          </p:cNvPr>
          <p:cNvSpPr txBox="1"/>
          <p:nvPr/>
        </p:nvSpPr>
        <p:spPr>
          <a:xfrm>
            <a:off x="318790" y="637809"/>
            <a:ext cx="6744483" cy="2002087"/>
          </a:xfrm>
          <a:prstGeom prst="rect">
            <a:avLst/>
          </a:prstGeom>
          <a:noFill/>
        </p:spPr>
        <p:txBody>
          <a:bodyPr wrap="square">
            <a:spAutoFit/>
          </a:bodyPr>
          <a:lstStyle/>
          <a:p>
            <a:pPr marL="0" marR="0" algn="just">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Internet Service-wise Churn</a:t>
            </a:r>
          </a:p>
          <a:p>
            <a:pPr marL="0" marR="0" algn="just">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Consider the impact of the type of internet service on customer satisfaction:</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Fiber Optic</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Despite being a premium service, customers using Fiber Optic tend to churn more, possibly due to unmet expectations or service issues.</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DSL and No Internet Service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These customers exhibit lower churn rates, indicating a higher level of satisfaction or fewer available alternatives.</a:t>
            </a:r>
          </a:p>
        </p:txBody>
      </p:sp>
      <p:pic>
        <p:nvPicPr>
          <p:cNvPr id="5" name="Picture 4">
            <a:extLst>
              <a:ext uri="{FF2B5EF4-FFF2-40B4-BE49-F238E27FC236}">
                <a16:creationId xmlns:a16="http://schemas.microsoft.com/office/drawing/2014/main" id="{07F2EC0B-5661-F7DA-4CEF-2DB90C2E6AC2}"/>
              </a:ext>
            </a:extLst>
          </p:cNvPr>
          <p:cNvPicPr>
            <a:picLocks noChangeAspect="1"/>
          </p:cNvPicPr>
          <p:nvPr/>
        </p:nvPicPr>
        <p:blipFill>
          <a:blip r:embed="rId2"/>
          <a:stretch>
            <a:fillRect/>
          </a:stretch>
        </p:blipFill>
        <p:spPr>
          <a:xfrm>
            <a:off x="7316525" y="637809"/>
            <a:ext cx="4766619" cy="2002087"/>
          </a:xfrm>
          <a:prstGeom prst="rect">
            <a:avLst/>
          </a:prstGeom>
        </p:spPr>
      </p:pic>
      <p:sp>
        <p:nvSpPr>
          <p:cNvPr id="6" name="TextBox 5">
            <a:extLst>
              <a:ext uri="{FF2B5EF4-FFF2-40B4-BE49-F238E27FC236}">
                <a16:creationId xmlns:a16="http://schemas.microsoft.com/office/drawing/2014/main" id="{00FBEC96-60CA-9711-6817-9FEA908D8051}"/>
              </a:ext>
            </a:extLst>
          </p:cNvPr>
          <p:cNvSpPr txBox="1"/>
          <p:nvPr/>
        </p:nvSpPr>
        <p:spPr>
          <a:xfrm>
            <a:off x="318790" y="3429000"/>
            <a:ext cx="6744483" cy="2489015"/>
          </a:xfrm>
          <a:prstGeom prst="rect">
            <a:avLst/>
          </a:prstGeom>
          <a:noFill/>
        </p:spPr>
        <p:txBody>
          <a:bodyPr wrap="square">
            <a:spAutoFit/>
          </a:bodyPr>
          <a:lstStyle/>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Payment Method-wise Churn</a:t>
            </a:r>
          </a:p>
          <a:p>
            <a:pPr marL="0" marR="0" algn="just">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Imagine the different experiences customers have based on their payment methods:</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Electronic Check</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This group faces the highest churn rate, potentially due to the convenience or inconvenience associated with this payment method.</a:t>
            </a:r>
          </a:p>
          <a:p>
            <a:pPr algn="just"/>
            <a:r>
              <a:rPr lang="en-IN" sz="1600" b="1" dirty="0">
                <a:effectLst/>
                <a:latin typeface="Calibri" panose="020F0502020204030204" pitchFamily="34" charset="0"/>
                <a:ea typeface="Calibri" panose="020F0502020204030204" pitchFamily="34" charset="0"/>
                <a:cs typeface="Times New Roman" panose="02020603050405020304" pitchFamily="18" charset="0"/>
              </a:rPr>
              <a:t>Credit Card and Bank Transfer</a:t>
            </a:r>
            <a:r>
              <a:rPr lang="en-IN" sz="1600" dirty="0">
                <a:effectLst/>
                <a:latin typeface="Calibri" panose="020F0502020204030204" pitchFamily="34" charset="0"/>
                <a:ea typeface="Calibri" panose="020F0502020204030204" pitchFamily="34" charset="0"/>
                <a:cs typeface="Times New Roman" panose="02020603050405020304" pitchFamily="18" charset="0"/>
              </a:rPr>
              <a:t>: Customers using these methods show greater satisfaction and loyalty, possibly due to the ease and reliability of these payment options.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2D0D68F-8A29-4BDB-6DB4-8F4A3E50D6DC}"/>
              </a:ext>
            </a:extLst>
          </p:cNvPr>
          <p:cNvPicPr>
            <a:picLocks noChangeAspect="1"/>
          </p:cNvPicPr>
          <p:nvPr/>
        </p:nvPicPr>
        <p:blipFill>
          <a:blip r:embed="rId3"/>
          <a:stretch>
            <a:fillRect/>
          </a:stretch>
        </p:blipFill>
        <p:spPr>
          <a:xfrm>
            <a:off x="7316526" y="3514996"/>
            <a:ext cx="4766618" cy="2317022"/>
          </a:xfrm>
          <a:prstGeom prst="rect">
            <a:avLst/>
          </a:prstGeom>
        </p:spPr>
      </p:pic>
    </p:spTree>
    <p:extLst>
      <p:ext uri="{BB962C8B-B14F-4D97-AF65-F5344CB8AC3E}">
        <p14:creationId xmlns:p14="http://schemas.microsoft.com/office/powerpoint/2010/main" val="4081064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E8D8D">
            <a:alpha val="8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EA5FED-D9D7-EAE0-816C-495C1BFF58B3}"/>
              </a:ext>
            </a:extLst>
          </p:cNvPr>
          <p:cNvSpPr txBox="1"/>
          <p:nvPr/>
        </p:nvSpPr>
        <p:spPr>
          <a:xfrm>
            <a:off x="318790" y="637809"/>
            <a:ext cx="11568410" cy="4930581"/>
          </a:xfrm>
          <a:prstGeom prst="rect">
            <a:avLst/>
          </a:prstGeom>
          <a:noFill/>
        </p:spPr>
        <p:txBody>
          <a:bodyPr wrap="square">
            <a:spAutoFit/>
          </a:bodyPr>
          <a:lstStyle/>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Service Usage and Churn</a:t>
            </a:r>
          </a:p>
          <a:p>
            <a:pPr marL="0" marR="0" algn="just">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Picture the varied landscape of service usage among customers:</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Phone Service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Customers without phone service tend to churn more, indicating that phone service is a crucial component of customer satisfaction.</a:t>
            </a:r>
          </a:p>
          <a:p>
            <a:pPr marL="0" marR="0" algn="just">
              <a:lnSpc>
                <a:spcPct val="107000"/>
              </a:lnSpc>
              <a:spcBef>
                <a:spcPts val="0"/>
              </a:spcBef>
              <a:spcAft>
                <a:spcPts val="800"/>
              </a:spcAft>
            </a:pP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Online Backup and Security Services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Those who use these services are less likely to churn, highlighting the value they find in additional security and backup options.</a:t>
            </a:r>
          </a:p>
          <a:p>
            <a:pPr marL="0" marR="0" algn="just">
              <a:lnSpc>
                <a:spcPct val="107000"/>
              </a:lnSpc>
              <a:spcBef>
                <a:spcPts val="0"/>
              </a:spcBef>
              <a:spcAft>
                <a:spcPts val="800"/>
              </a:spcAft>
            </a:pP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0330E53A-8C74-CEC4-4DA4-57B427EBF476}"/>
              </a:ext>
            </a:extLst>
          </p:cNvPr>
          <p:cNvPicPr>
            <a:picLocks noChangeAspect="1"/>
          </p:cNvPicPr>
          <p:nvPr/>
        </p:nvPicPr>
        <p:blipFill rotWithShape="1">
          <a:blip r:embed="rId2"/>
          <a:srcRect t="2926" r="2500" b="4037"/>
          <a:stretch/>
        </p:blipFill>
        <p:spPr>
          <a:xfrm>
            <a:off x="3490137" y="1921639"/>
            <a:ext cx="5690124" cy="1291969"/>
          </a:xfrm>
          <a:prstGeom prst="rect">
            <a:avLst/>
          </a:prstGeom>
        </p:spPr>
      </p:pic>
      <p:pic>
        <p:nvPicPr>
          <p:cNvPr id="4" name="Picture 3">
            <a:extLst>
              <a:ext uri="{FF2B5EF4-FFF2-40B4-BE49-F238E27FC236}">
                <a16:creationId xmlns:a16="http://schemas.microsoft.com/office/drawing/2014/main" id="{E8FA129B-8DD6-6C30-4902-31A6704F3612}"/>
              </a:ext>
            </a:extLst>
          </p:cNvPr>
          <p:cNvPicPr>
            <a:picLocks noChangeAspect="1"/>
          </p:cNvPicPr>
          <p:nvPr/>
        </p:nvPicPr>
        <p:blipFill>
          <a:blip r:embed="rId3"/>
          <a:stretch>
            <a:fillRect/>
          </a:stretch>
        </p:blipFill>
        <p:spPr>
          <a:xfrm>
            <a:off x="7694154" y="3004029"/>
            <a:ext cx="1486107" cy="209579"/>
          </a:xfrm>
          <a:prstGeom prst="rect">
            <a:avLst/>
          </a:prstGeom>
        </p:spPr>
      </p:pic>
      <p:pic>
        <p:nvPicPr>
          <p:cNvPr id="14" name="Picture 13">
            <a:extLst>
              <a:ext uri="{FF2B5EF4-FFF2-40B4-BE49-F238E27FC236}">
                <a16:creationId xmlns:a16="http://schemas.microsoft.com/office/drawing/2014/main" id="{B42F2968-ABB3-199F-F68E-86756B88CCB3}"/>
              </a:ext>
            </a:extLst>
          </p:cNvPr>
          <p:cNvPicPr>
            <a:picLocks noChangeAspect="1"/>
          </p:cNvPicPr>
          <p:nvPr/>
        </p:nvPicPr>
        <p:blipFill rotWithShape="1">
          <a:blip r:embed="rId4"/>
          <a:srcRect l="925" t="8400" b="2237"/>
          <a:stretch/>
        </p:blipFill>
        <p:spPr>
          <a:xfrm>
            <a:off x="6109990" y="4024544"/>
            <a:ext cx="5777210" cy="1873959"/>
          </a:xfrm>
          <a:prstGeom prst="rect">
            <a:avLst/>
          </a:prstGeom>
        </p:spPr>
      </p:pic>
      <p:sp>
        <p:nvSpPr>
          <p:cNvPr id="15" name="TextBox 14">
            <a:extLst>
              <a:ext uri="{FF2B5EF4-FFF2-40B4-BE49-F238E27FC236}">
                <a16:creationId xmlns:a16="http://schemas.microsoft.com/office/drawing/2014/main" id="{0A7ED2B5-750D-8CE3-9D57-06E578EED628}"/>
              </a:ext>
            </a:extLst>
          </p:cNvPr>
          <p:cNvSpPr txBox="1"/>
          <p:nvPr/>
        </p:nvSpPr>
        <p:spPr>
          <a:xfrm>
            <a:off x="2456281" y="5898503"/>
            <a:ext cx="1502228" cy="523220"/>
          </a:xfrm>
          <a:prstGeom prst="rect">
            <a:avLst/>
          </a:prstGeom>
          <a:noFill/>
        </p:spPr>
        <p:txBody>
          <a:bodyPr wrap="square" rtlCol="0">
            <a:spAutoFit/>
          </a:bodyPr>
          <a:lstStyle/>
          <a:p>
            <a:pPr algn="ctr"/>
            <a:r>
              <a:rPr lang="en-IN" sz="1400" dirty="0"/>
              <a:t>Online Backup Services</a:t>
            </a:r>
          </a:p>
        </p:txBody>
      </p:sp>
      <p:pic>
        <p:nvPicPr>
          <p:cNvPr id="21" name="Picture 20">
            <a:extLst>
              <a:ext uri="{FF2B5EF4-FFF2-40B4-BE49-F238E27FC236}">
                <a16:creationId xmlns:a16="http://schemas.microsoft.com/office/drawing/2014/main" id="{9502BA7C-2125-A95D-B6DC-4C1F867EFF78}"/>
              </a:ext>
            </a:extLst>
          </p:cNvPr>
          <p:cNvPicPr>
            <a:picLocks noChangeAspect="1"/>
          </p:cNvPicPr>
          <p:nvPr/>
        </p:nvPicPr>
        <p:blipFill>
          <a:blip r:embed="rId5"/>
          <a:stretch>
            <a:fillRect/>
          </a:stretch>
        </p:blipFill>
        <p:spPr>
          <a:xfrm>
            <a:off x="119245" y="4024544"/>
            <a:ext cx="5940491" cy="1873959"/>
          </a:xfrm>
          <a:prstGeom prst="rect">
            <a:avLst/>
          </a:prstGeom>
        </p:spPr>
      </p:pic>
      <p:sp>
        <p:nvSpPr>
          <p:cNvPr id="22" name="TextBox 21">
            <a:extLst>
              <a:ext uri="{FF2B5EF4-FFF2-40B4-BE49-F238E27FC236}">
                <a16:creationId xmlns:a16="http://schemas.microsoft.com/office/drawing/2014/main" id="{E75FD2B7-F959-8B84-EA65-9C872BC9428A}"/>
              </a:ext>
            </a:extLst>
          </p:cNvPr>
          <p:cNvSpPr txBox="1"/>
          <p:nvPr/>
        </p:nvSpPr>
        <p:spPr>
          <a:xfrm>
            <a:off x="8437207" y="5898503"/>
            <a:ext cx="1502228" cy="523220"/>
          </a:xfrm>
          <a:prstGeom prst="rect">
            <a:avLst/>
          </a:prstGeom>
          <a:noFill/>
        </p:spPr>
        <p:txBody>
          <a:bodyPr wrap="square" rtlCol="0">
            <a:spAutoFit/>
          </a:bodyPr>
          <a:lstStyle/>
          <a:p>
            <a:pPr algn="ctr"/>
            <a:r>
              <a:rPr lang="en-IN" sz="1400" dirty="0"/>
              <a:t>Online Security Services</a:t>
            </a:r>
          </a:p>
        </p:txBody>
      </p:sp>
      <p:pic>
        <p:nvPicPr>
          <p:cNvPr id="23" name="Picture 22">
            <a:extLst>
              <a:ext uri="{FF2B5EF4-FFF2-40B4-BE49-F238E27FC236}">
                <a16:creationId xmlns:a16="http://schemas.microsoft.com/office/drawing/2014/main" id="{C7699ABB-8D16-FE80-D0FE-5488DAD53D22}"/>
              </a:ext>
            </a:extLst>
          </p:cNvPr>
          <p:cNvPicPr>
            <a:picLocks noChangeAspect="1"/>
          </p:cNvPicPr>
          <p:nvPr/>
        </p:nvPicPr>
        <p:blipFill>
          <a:blip r:embed="rId3"/>
          <a:stretch>
            <a:fillRect/>
          </a:stretch>
        </p:blipFill>
        <p:spPr>
          <a:xfrm>
            <a:off x="5233982" y="5898503"/>
            <a:ext cx="1486107" cy="209579"/>
          </a:xfrm>
          <a:prstGeom prst="rect">
            <a:avLst/>
          </a:prstGeom>
        </p:spPr>
      </p:pic>
    </p:spTree>
    <p:extLst>
      <p:ext uri="{BB962C8B-B14F-4D97-AF65-F5344CB8AC3E}">
        <p14:creationId xmlns:p14="http://schemas.microsoft.com/office/powerpoint/2010/main" val="274012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E8D8D">
            <a:alpha val="8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EA5FED-D9D7-EAE0-816C-495C1BFF58B3}"/>
              </a:ext>
            </a:extLst>
          </p:cNvPr>
          <p:cNvSpPr txBox="1"/>
          <p:nvPr/>
        </p:nvSpPr>
        <p:spPr>
          <a:xfrm>
            <a:off x="318790" y="180600"/>
            <a:ext cx="11568410" cy="4394216"/>
          </a:xfrm>
          <a:prstGeom prst="rect">
            <a:avLst/>
          </a:prstGeom>
          <a:noFill/>
        </p:spPr>
        <p:txBody>
          <a:bodyPr wrap="square">
            <a:spAutoFit/>
          </a:bodyPr>
          <a:lstStyle/>
          <a:p>
            <a:pPr marL="0" marR="0" algn="just">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Streaming Services (Movies and TV):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Customers who subscribe to streaming services are generally more satisfied and loyal.</a:t>
            </a:r>
          </a:p>
          <a:p>
            <a:pPr marL="0" marR="0" algn="just">
              <a:lnSpc>
                <a:spcPct val="107000"/>
              </a:lnSpc>
              <a:spcBef>
                <a:spcPts val="0"/>
              </a:spcBef>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Multiple Lines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Having multiple lines is associated with higher churn, possibly due to complexity or higher costs.</a:t>
            </a:r>
          </a:p>
          <a:p>
            <a:pPr marL="0" marR="0" algn="just">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Tech Support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Access to tech support services significantly reduces churn, as customers appreciate the help they receive with technical issues.</a:t>
            </a:r>
          </a:p>
        </p:txBody>
      </p:sp>
      <p:pic>
        <p:nvPicPr>
          <p:cNvPr id="4" name="Picture 3">
            <a:extLst>
              <a:ext uri="{FF2B5EF4-FFF2-40B4-BE49-F238E27FC236}">
                <a16:creationId xmlns:a16="http://schemas.microsoft.com/office/drawing/2014/main" id="{E8FA129B-8DD6-6C30-4902-31A6704F3612}"/>
              </a:ext>
            </a:extLst>
          </p:cNvPr>
          <p:cNvPicPr>
            <a:picLocks noChangeAspect="1"/>
          </p:cNvPicPr>
          <p:nvPr/>
        </p:nvPicPr>
        <p:blipFill>
          <a:blip r:embed="rId2"/>
          <a:stretch>
            <a:fillRect/>
          </a:stretch>
        </p:blipFill>
        <p:spPr>
          <a:xfrm>
            <a:off x="5410950" y="3031011"/>
            <a:ext cx="1486107" cy="209579"/>
          </a:xfrm>
          <a:prstGeom prst="rect">
            <a:avLst/>
          </a:prstGeom>
        </p:spPr>
      </p:pic>
      <p:pic>
        <p:nvPicPr>
          <p:cNvPr id="5" name="Picture 4">
            <a:extLst>
              <a:ext uri="{FF2B5EF4-FFF2-40B4-BE49-F238E27FC236}">
                <a16:creationId xmlns:a16="http://schemas.microsoft.com/office/drawing/2014/main" id="{501954C7-3827-2B49-C43C-A5076E32E6C2}"/>
              </a:ext>
            </a:extLst>
          </p:cNvPr>
          <p:cNvPicPr>
            <a:picLocks noChangeAspect="1"/>
          </p:cNvPicPr>
          <p:nvPr/>
        </p:nvPicPr>
        <p:blipFill>
          <a:blip r:embed="rId3"/>
          <a:stretch>
            <a:fillRect/>
          </a:stretch>
        </p:blipFill>
        <p:spPr>
          <a:xfrm>
            <a:off x="318790" y="823701"/>
            <a:ext cx="5777210" cy="2213407"/>
          </a:xfrm>
          <a:prstGeom prst="rect">
            <a:avLst/>
          </a:prstGeom>
        </p:spPr>
      </p:pic>
      <p:sp>
        <p:nvSpPr>
          <p:cNvPr id="6" name="TextBox 5">
            <a:extLst>
              <a:ext uri="{FF2B5EF4-FFF2-40B4-BE49-F238E27FC236}">
                <a16:creationId xmlns:a16="http://schemas.microsoft.com/office/drawing/2014/main" id="{5B6CDDCD-20DE-D121-C813-FA6CB3F38827}"/>
              </a:ext>
            </a:extLst>
          </p:cNvPr>
          <p:cNvSpPr txBox="1"/>
          <p:nvPr/>
        </p:nvSpPr>
        <p:spPr>
          <a:xfrm>
            <a:off x="2750195" y="3057696"/>
            <a:ext cx="914400" cy="307777"/>
          </a:xfrm>
          <a:prstGeom prst="rect">
            <a:avLst/>
          </a:prstGeom>
          <a:noFill/>
        </p:spPr>
        <p:txBody>
          <a:bodyPr wrap="square" rtlCol="0">
            <a:spAutoFit/>
          </a:bodyPr>
          <a:lstStyle/>
          <a:p>
            <a:pPr algn="ctr"/>
            <a:r>
              <a:rPr lang="en-IN" sz="1400" dirty="0"/>
              <a:t>TV</a:t>
            </a:r>
          </a:p>
        </p:txBody>
      </p:sp>
      <p:pic>
        <p:nvPicPr>
          <p:cNvPr id="8" name="Picture 7">
            <a:extLst>
              <a:ext uri="{FF2B5EF4-FFF2-40B4-BE49-F238E27FC236}">
                <a16:creationId xmlns:a16="http://schemas.microsoft.com/office/drawing/2014/main" id="{0FDF0364-0ABB-CF50-6718-F79AAB3D2A75}"/>
              </a:ext>
            </a:extLst>
          </p:cNvPr>
          <p:cNvPicPr>
            <a:picLocks noChangeAspect="1"/>
          </p:cNvPicPr>
          <p:nvPr/>
        </p:nvPicPr>
        <p:blipFill>
          <a:blip r:embed="rId4"/>
          <a:stretch>
            <a:fillRect/>
          </a:stretch>
        </p:blipFill>
        <p:spPr>
          <a:xfrm>
            <a:off x="6195808" y="817604"/>
            <a:ext cx="5777210" cy="2213407"/>
          </a:xfrm>
          <a:prstGeom prst="rect">
            <a:avLst/>
          </a:prstGeom>
        </p:spPr>
      </p:pic>
      <p:sp>
        <p:nvSpPr>
          <p:cNvPr id="9" name="TextBox 8">
            <a:extLst>
              <a:ext uri="{FF2B5EF4-FFF2-40B4-BE49-F238E27FC236}">
                <a16:creationId xmlns:a16="http://schemas.microsoft.com/office/drawing/2014/main" id="{4AA848FA-F72F-7033-72A3-F845DC3E7815}"/>
              </a:ext>
            </a:extLst>
          </p:cNvPr>
          <p:cNvSpPr txBox="1"/>
          <p:nvPr/>
        </p:nvSpPr>
        <p:spPr>
          <a:xfrm>
            <a:off x="9224372" y="3016483"/>
            <a:ext cx="914400" cy="307777"/>
          </a:xfrm>
          <a:prstGeom prst="rect">
            <a:avLst/>
          </a:prstGeom>
          <a:noFill/>
        </p:spPr>
        <p:txBody>
          <a:bodyPr wrap="square" rtlCol="0">
            <a:spAutoFit/>
          </a:bodyPr>
          <a:lstStyle/>
          <a:p>
            <a:pPr algn="ctr"/>
            <a:r>
              <a:rPr lang="en-IN" sz="1400" dirty="0"/>
              <a:t>MOVIE</a:t>
            </a:r>
          </a:p>
        </p:txBody>
      </p:sp>
      <p:pic>
        <p:nvPicPr>
          <p:cNvPr id="13" name="Picture 12">
            <a:extLst>
              <a:ext uri="{FF2B5EF4-FFF2-40B4-BE49-F238E27FC236}">
                <a16:creationId xmlns:a16="http://schemas.microsoft.com/office/drawing/2014/main" id="{A1575F8C-D3B0-3375-6ED1-07303F6A50B8}"/>
              </a:ext>
            </a:extLst>
          </p:cNvPr>
          <p:cNvPicPr>
            <a:picLocks noChangeAspect="1"/>
          </p:cNvPicPr>
          <p:nvPr/>
        </p:nvPicPr>
        <p:blipFill rotWithShape="1">
          <a:blip r:embed="rId5"/>
          <a:srcRect l="711" t="11733" r="1507" b="4862"/>
          <a:stretch/>
        </p:blipFill>
        <p:spPr>
          <a:xfrm>
            <a:off x="357667" y="4500386"/>
            <a:ext cx="5699455" cy="1595535"/>
          </a:xfrm>
          <a:prstGeom prst="rect">
            <a:avLst/>
          </a:prstGeom>
        </p:spPr>
      </p:pic>
      <p:pic>
        <p:nvPicPr>
          <p:cNvPr id="16" name="Picture 15">
            <a:extLst>
              <a:ext uri="{FF2B5EF4-FFF2-40B4-BE49-F238E27FC236}">
                <a16:creationId xmlns:a16="http://schemas.microsoft.com/office/drawing/2014/main" id="{93F395D5-E576-1B2F-6685-C888BEA27B9C}"/>
              </a:ext>
            </a:extLst>
          </p:cNvPr>
          <p:cNvPicPr>
            <a:picLocks noChangeAspect="1"/>
          </p:cNvPicPr>
          <p:nvPr/>
        </p:nvPicPr>
        <p:blipFill rotWithShape="1">
          <a:blip r:embed="rId6"/>
          <a:srcRect l="536" t="14234" r="818"/>
          <a:stretch/>
        </p:blipFill>
        <p:spPr>
          <a:xfrm>
            <a:off x="6195808" y="4500386"/>
            <a:ext cx="5777210" cy="1588553"/>
          </a:xfrm>
          <a:prstGeom prst="rect">
            <a:avLst/>
          </a:prstGeom>
        </p:spPr>
      </p:pic>
      <p:sp>
        <p:nvSpPr>
          <p:cNvPr id="17" name="TextBox 16">
            <a:extLst>
              <a:ext uri="{FF2B5EF4-FFF2-40B4-BE49-F238E27FC236}">
                <a16:creationId xmlns:a16="http://schemas.microsoft.com/office/drawing/2014/main" id="{04869938-89D2-52FD-FA20-48F2F3D0D286}"/>
              </a:ext>
            </a:extLst>
          </p:cNvPr>
          <p:cNvSpPr txBox="1"/>
          <p:nvPr/>
        </p:nvSpPr>
        <p:spPr>
          <a:xfrm>
            <a:off x="2750195" y="6095921"/>
            <a:ext cx="1033362" cy="307777"/>
          </a:xfrm>
          <a:prstGeom prst="rect">
            <a:avLst/>
          </a:prstGeom>
          <a:noFill/>
        </p:spPr>
        <p:txBody>
          <a:bodyPr wrap="square" rtlCol="0">
            <a:spAutoFit/>
          </a:bodyPr>
          <a:lstStyle/>
          <a:p>
            <a:pPr algn="ctr"/>
            <a:r>
              <a:rPr lang="en-IN" sz="1400" dirty="0"/>
              <a:t>MULTI LINE</a:t>
            </a:r>
          </a:p>
        </p:txBody>
      </p:sp>
      <p:sp>
        <p:nvSpPr>
          <p:cNvPr id="18" name="TextBox 17">
            <a:extLst>
              <a:ext uri="{FF2B5EF4-FFF2-40B4-BE49-F238E27FC236}">
                <a16:creationId xmlns:a16="http://schemas.microsoft.com/office/drawing/2014/main" id="{311595F9-A1A2-6376-85F2-6C0CF437E1DB}"/>
              </a:ext>
            </a:extLst>
          </p:cNvPr>
          <p:cNvSpPr txBox="1"/>
          <p:nvPr/>
        </p:nvSpPr>
        <p:spPr>
          <a:xfrm>
            <a:off x="9084413" y="6098789"/>
            <a:ext cx="914400" cy="523220"/>
          </a:xfrm>
          <a:prstGeom prst="rect">
            <a:avLst/>
          </a:prstGeom>
          <a:noFill/>
        </p:spPr>
        <p:txBody>
          <a:bodyPr wrap="square" rtlCol="0">
            <a:spAutoFit/>
          </a:bodyPr>
          <a:lstStyle/>
          <a:p>
            <a:pPr algn="ctr"/>
            <a:r>
              <a:rPr lang="en-IN" sz="1400" dirty="0"/>
              <a:t>TECH SUPPORT</a:t>
            </a:r>
          </a:p>
        </p:txBody>
      </p:sp>
    </p:spTree>
    <p:extLst>
      <p:ext uri="{BB962C8B-B14F-4D97-AF65-F5344CB8AC3E}">
        <p14:creationId xmlns:p14="http://schemas.microsoft.com/office/powerpoint/2010/main" val="307889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E8D8D">
            <a:alpha val="80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026F21-D2F8-5869-6B13-7BB45BAC540B}"/>
              </a:ext>
            </a:extLst>
          </p:cNvPr>
          <p:cNvSpPr txBox="1"/>
          <p:nvPr/>
        </p:nvSpPr>
        <p:spPr>
          <a:xfrm>
            <a:off x="226290" y="162625"/>
            <a:ext cx="11739419" cy="6701322"/>
          </a:xfrm>
          <a:prstGeom prst="rect">
            <a:avLst/>
          </a:prstGeom>
          <a:noFill/>
        </p:spPr>
        <p:txBody>
          <a:bodyPr wrap="square" rtlCol="0">
            <a:spAutoFit/>
          </a:bodyPr>
          <a:lstStyle/>
          <a:p>
            <a:pPr marL="0" marR="0" algn="ctr">
              <a:lnSpc>
                <a:spcPct val="107000"/>
              </a:lnSpc>
              <a:spcBef>
                <a:spcPts val="0"/>
              </a:spcBef>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RECOMMENDATIONS</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1. Focus on Retention Programs for New Customers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Develop engaging strategies for new customers, especially within their first year, to make them feel valued and reduce early churn.</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2. Promote Long-term Contracts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Encourage customers to switch to one-year or two-year contracts through attractive promotions or discounts, fostering a sense of stability and commitment.</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3. Improve Fiber Optic Service Quality</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Address any issues related to Fiber Optic services to meet customer expectations and reduce dissatisfaction.</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4. Enhance Payment Experience: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Simplify the payment process and offer incentives for using methods with lower churn rates, such as credit cards and bank transfers.</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5. Expand Service Offerings: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Promote additional services like online backup, security, and streaming to enhance customer satisfaction and retention.</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6. Personalized Support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Provide personalized support and tech assistance to increase customer satisfaction and foster loyalty.</a:t>
            </a:r>
          </a:p>
          <a:p>
            <a:pPr marL="0" marR="0" algn="just">
              <a:lnSpc>
                <a:spcPct val="107000"/>
              </a:lnSpc>
              <a:spcBef>
                <a:spcPts val="0"/>
              </a:spcBef>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N" sz="3200" b="1" kern="100" dirty="0">
                <a:effectLst/>
                <a:latin typeface="Calibri" panose="020F0502020204030204" pitchFamily="34" charset="0"/>
                <a:ea typeface="Calibri" panose="020F0502020204030204" pitchFamily="34" charset="0"/>
                <a:cs typeface="Times New Roman" panose="02020603050405020304" pitchFamily="18" charset="0"/>
              </a:rPr>
              <a:t>CONCLUSION</a:t>
            </a:r>
          </a:p>
          <a:p>
            <a:pPr marL="0" marR="0" algn="just">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My journey through the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customer churn data</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has revealed valuable insights into the factors driving customer loyalty and attrition. By understanding these patterns, we can develop targeted strategies to reduce churn and enhance customer satisfaction, ultimately leading to a more robust and successful business.</a:t>
            </a:r>
          </a:p>
          <a:p>
            <a:endParaRPr lang="en-IN" dirty="0"/>
          </a:p>
        </p:txBody>
      </p:sp>
      <p:sp>
        <p:nvSpPr>
          <p:cNvPr id="10" name="Rectangle 9">
            <a:extLst>
              <a:ext uri="{FF2B5EF4-FFF2-40B4-BE49-F238E27FC236}">
                <a16:creationId xmlns:a16="http://schemas.microsoft.com/office/drawing/2014/main" id="{CB7FA18F-3E70-EEF7-365B-FE386145BF34}"/>
              </a:ext>
            </a:extLst>
          </p:cNvPr>
          <p:cNvSpPr/>
          <p:nvPr/>
        </p:nvSpPr>
        <p:spPr>
          <a:xfrm>
            <a:off x="0" y="6550223"/>
            <a:ext cx="12192000" cy="3077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2D6CFB37-DA36-23C3-D37C-E5F81C16147B}"/>
              </a:ext>
            </a:extLst>
          </p:cNvPr>
          <p:cNvSpPr txBox="1"/>
          <p:nvPr/>
        </p:nvSpPr>
        <p:spPr>
          <a:xfrm>
            <a:off x="-1" y="6541486"/>
            <a:ext cx="1293092" cy="307777"/>
          </a:xfrm>
          <a:prstGeom prst="rect">
            <a:avLst/>
          </a:prstGeom>
          <a:noFill/>
          <a:ln>
            <a:solidFill>
              <a:schemeClr val="tx1"/>
            </a:solidFill>
          </a:ln>
        </p:spPr>
        <p:txBody>
          <a:bodyPr wrap="square" rtlCol="0">
            <a:spAutoFit/>
          </a:bodyPr>
          <a:lstStyle/>
          <a:p>
            <a:pPr algn="ctr"/>
            <a:r>
              <a:rPr lang="en-IN" sz="1400" b="1" dirty="0">
                <a:hlinkClick r:id="rId2"/>
              </a:rPr>
              <a:t>DATA SOURCE </a:t>
            </a:r>
            <a:endParaRPr lang="en-IN" sz="1400" b="1" dirty="0"/>
          </a:p>
        </p:txBody>
      </p:sp>
      <p:sp>
        <p:nvSpPr>
          <p:cNvPr id="11" name="TextBox 10">
            <a:extLst>
              <a:ext uri="{FF2B5EF4-FFF2-40B4-BE49-F238E27FC236}">
                <a16:creationId xmlns:a16="http://schemas.microsoft.com/office/drawing/2014/main" id="{0694B1C0-5604-F002-4F83-7F522B1451D3}"/>
              </a:ext>
            </a:extLst>
          </p:cNvPr>
          <p:cNvSpPr txBox="1"/>
          <p:nvPr/>
        </p:nvSpPr>
        <p:spPr>
          <a:xfrm>
            <a:off x="10603345" y="6539008"/>
            <a:ext cx="1588655" cy="307777"/>
          </a:xfrm>
          <a:prstGeom prst="rect">
            <a:avLst/>
          </a:prstGeom>
          <a:noFill/>
          <a:ln>
            <a:solidFill>
              <a:schemeClr val="tx1"/>
            </a:solidFill>
          </a:ln>
        </p:spPr>
        <p:txBody>
          <a:bodyPr wrap="square" rtlCol="0">
            <a:spAutoFit/>
          </a:bodyPr>
          <a:lstStyle/>
          <a:p>
            <a:pPr algn="ctr"/>
            <a:r>
              <a:rPr lang="en-IN" sz="1400" b="1" dirty="0">
                <a:hlinkClick r:id="rId3"/>
              </a:rPr>
              <a:t>LIVE DASHBOARD</a:t>
            </a:r>
            <a:endParaRPr lang="en-IN" sz="1400" b="1" dirty="0"/>
          </a:p>
        </p:txBody>
      </p:sp>
    </p:spTree>
    <p:extLst>
      <p:ext uri="{BB962C8B-B14F-4D97-AF65-F5344CB8AC3E}">
        <p14:creationId xmlns:p14="http://schemas.microsoft.com/office/powerpoint/2010/main" val="401441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E8D8D">
            <a:alpha val="80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175059-6620-7361-3C6C-69639A13BE5A}"/>
              </a:ext>
            </a:extLst>
          </p:cNvPr>
          <p:cNvSpPr txBox="1"/>
          <p:nvPr/>
        </p:nvSpPr>
        <p:spPr>
          <a:xfrm>
            <a:off x="2004524" y="447870"/>
            <a:ext cx="8182947" cy="584775"/>
          </a:xfrm>
          <a:prstGeom prst="rect">
            <a:avLst/>
          </a:prstGeom>
          <a:noFill/>
        </p:spPr>
        <p:txBody>
          <a:bodyPr wrap="square" rtlCol="0">
            <a:spAutoFit/>
          </a:bodyPr>
          <a:lstStyle/>
          <a:p>
            <a:pPr algn="ctr"/>
            <a:r>
              <a:rPr lang="en-IN" sz="3200" b="1" dirty="0"/>
              <a:t>INTRODUCTION</a:t>
            </a:r>
          </a:p>
        </p:txBody>
      </p:sp>
      <p:sp>
        <p:nvSpPr>
          <p:cNvPr id="3" name="TextBox 2">
            <a:extLst>
              <a:ext uri="{FF2B5EF4-FFF2-40B4-BE49-F238E27FC236}">
                <a16:creationId xmlns:a16="http://schemas.microsoft.com/office/drawing/2014/main" id="{ABE2595E-ED7D-5758-1282-600EB62975B5}"/>
              </a:ext>
            </a:extLst>
          </p:cNvPr>
          <p:cNvSpPr txBox="1"/>
          <p:nvPr/>
        </p:nvSpPr>
        <p:spPr>
          <a:xfrm>
            <a:off x="300131" y="1720840"/>
            <a:ext cx="11591731" cy="3416320"/>
          </a:xfrm>
          <a:prstGeom prst="rect">
            <a:avLst/>
          </a:prstGeom>
          <a:noFill/>
        </p:spPr>
        <p:txBody>
          <a:bodyPr wrap="square" rtlCol="0">
            <a:spAutoFit/>
          </a:bodyPr>
          <a:lstStyle/>
          <a:p>
            <a:pPr algn="just"/>
            <a:r>
              <a:rPr lang="en-IN" sz="2400" kern="100" dirty="0">
                <a:effectLst/>
                <a:ea typeface="Calibri" panose="020F0502020204030204" pitchFamily="34" charset="0"/>
                <a:cs typeface="Times New Roman" panose="02020603050405020304" pitchFamily="18" charset="0"/>
              </a:rPr>
              <a:t>Imagine running a bustling telecommunications company, where thousands of customers rely on your services for their everyday communication needs. One day, you notice a steady stream of customers leaving for competitors. This phenomenon, known as customer churn, can significantly impact your business. Understanding why customers leave and predicting who might leave next is crucial for sustaining your business. Our project delves into the intricacies of customer churn in a telecommunications company, uncovering the hidden patterns and factors that drive customers away. Our ultimate goal is to provide actionable insights that can help retain customers and enhance their satisfaction.</a:t>
            </a:r>
          </a:p>
          <a:p>
            <a:pPr algn="just"/>
            <a:endParaRPr lang="en-IN" sz="2400" dirty="0"/>
          </a:p>
        </p:txBody>
      </p:sp>
    </p:spTree>
    <p:extLst>
      <p:ext uri="{BB962C8B-B14F-4D97-AF65-F5344CB8AC3E}">
        <p14:creationId xmlns:p14="http://schemas.microsoft.com/office/powerpoint/2010/main" val="63149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E8D8D">
            <a:alpha val="80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D8F470-9936-E3CD-ABFE-8F0D18089DF1}"/>
              </a:ext>
            </a:extLst>
          </p:cNvPr>
          <p:cNvSpPr txBox="1"/>
          <p:nvPr/>
        </p:nvSpPr>
        <p:spPr>
          <a:xfrm>
            <a:off x="2004524" y="447870"/>
            <a:ext cx="8182947" cy="595932"/>
          </a:xfrm>
          <a:prstGeom prst="rect">
            <a:avLst/>
          </a:prstGeom>
          <a:noFill/>
        </p:spPr>
        <p:txBody>
          <a:bodyPr wrap="square" rtlCol="0">
            <a:spAutoFit/>
          </a:bodyPr>
          <a:lstStyle/>
          <a:p>
            <a:pPr marR="0" lvl="0" algn="ctr">
              <a:lnSpc>
                <a:spcPct val="107000"/>
              </a:lnSpc>
              <a:spcBef>
                <a:spcPts val="0"/>
              </a:spcBef>
              <a:spcAft>
                <a:spcPts val="800"/>
              </a:spcAft>
            </a:pPr>
            <a:r>
              <a:rPr lang="en-IN" sz="3200" b="1" kern="100" dirty="0">
                <a:effectLst/>
                <a:ea typeface="Calibri" panose="020F0502020204030204" pitchFamily="34" charset="0"/>
                <a:cs typeface="Times New Roman" panose="02020603050405020304" pitchFamily="18" charset="0"/>
              </a:rPr>
              <a:t>KEY TERMS AND CONCEPTS</a:t>
            </a:r>
            <a:endParaRPr lang="en-IN" sz="3200" kern="100" dirty="0">
              <a:effectLs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E82A197-2CD2-AD8A-BA2A-9659E626D619}"/>
              </a:ext>
            </a:extLst>
          </p:cNvPr>
          <p:cNvSpPr txBox="1"/>
          <p:nvPr/>
        </p:nvSpPr>
        <p:spPr>
          <a:xfrm>
            <a:off x="300131" y="1084897"/>
            <a:ext cx="11591731" cy="5017527"/>
          </a:xfrm>
          <a:prstGeom prst="rect">
            <a:avLst/>
          </a:prstGeom>
          <a:noFill/>
        </p:spPr>
        <p:txBody>
          <a:bodyPr wrap="square" rtlCol="0">
            <a:spAutoFit/>
          </a:bodyPr>
          <a:lstStyle/>
          <a:p>
            <a:pPr marL="457200" marR="0">
              <a:lnSpc>
                <a:spcPct val="107000"/>
              </a:lnSpc>
              <a:spcBef>
                <a:spcPts val="0"/>
              </a:spcBef>
              <a:spcAft>
                <a:spcPts val="0"/>
              </a:spcAft>
            </a:pPr>
            <a:endParaRPr lang="en-IN" sz="2000" kern="100" dirty="0">
              <a:effectLst/>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000" kern="100" dirty="0">
                <a:effectLst/>
                <a:ea typeface="Calibri" panose="020F0502020204030204" pitchFamily="34" charset="0"/>
                <a:cs typeface="Times New Roman" panose="02020603050405020304" pitchFamily="18" charset="0"/>
              </a:rPr>
              <a:t>Before we dive into the analysis, let's familiarize ourselves with some key terms:</a:t>
            </a:r>
          </a:p>
          <a:p>
            <a:pPr marL="457200" marR="0">
              <a:lnSpc>
                <a:spcPct val="107000"/>
              </a:lnSpc>
              <a:spcBef>
                <a:spcPts val="0"/>
              </a:spcBef>
              <a:spcAft>
                <a:spcPts val="0"/>
              </a:spcAft>
            </a:pPr>
            <a:endParaRPr lang="en-IN" sz="20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b="1" kern="100" dirty="0">
                <a:effectLst/>
                <a:ea typeface="Calibri" panose="020F0502020204030204" pitchFamily="34" charset="0"/>
                <a:cs typeface="Times New Roman" panose="02020603050405020304" pitchFamily="18" charset="0"/>
              </a:rPr>
              <a:t>Churn</a:t>
            </a:r>
            <a:r>
              <a:rPr lang="en-IN" sz="2000" kern="100" dirty="0">
                <a:effectLst/>
                <a:ea typeface="Calibri" panose="020F0502020204030204" pitchFamily="34" charset="0"/>
                <a:cs typeface="Times New Roman" panose="02020603050405020304" pitchFamily="18" charset="0"/>
              </a:rPr>
              <a:t>: This is when customers stop using your service. In our dataset, it's recorded as 'Yes' for those who left and 'No' for those who stayed.</a:t>
            </a:r>
          </a:p>
          <a:p>
            <a:pPr marL="342900" marR="0" lvl="0" indent="-342900">
              <a:lnSpc>
                <a:spcPct val="107000"/>
              </a:lnSpc>
              <a:spcBef>
                <a:spcPts val="0"/>
              </a:spcBef>
              <a:spcAft>
                <a:spcPts val="0"/>
              </a:spcAft>
              <a:buFont typeface="Symbol" panose="05050102010706020507" pitchFamily="18" charset="2"/>
              <a:buChar char=""/>
            </a:pPr>
            <a:r>
              <a:rPr lang="en-IN" sz="2000" b="1" kern="100" dirty="0">
                <a:effectLst/>
                <a:ea typeface="Calibri" panose="020F0502020204030204" pitchFamily="34" charset="0"/>
                <a:cs typeface="Times New Roman" panose="02020603050405020304" pitchFamily="18" charset="0"/>
              </a:rPr>
              <a:t>Tenure</a:t>
            </a:r>
            <a:r>
              <a:rPr lang="en-IN" sz="2000" kern="100" dirty="0">
                <a:effectLst/>
                <a:ea typeface="Calibri" panose="020F0502020204030204" pitchFamily="34" charset="0"/>
                <a:cs typeface="Times New Roman" panose="02020603050405020304" pitchFamily="18" charset="0"/>
              </a:rPr>
              <a:t>: This represents how long a customer has been with the company. It's a strong indicator of customer loyalty.</a:t>
            </a:r>
          </a:p>
          <a:p>
            <a:pPr marL="342900" marR="0" lvl="0" indent="-342900">
              <a:lnSpc>
                <a:spcPct val="107000"/>
              </a:lnSpc>
              <a:spcBef>
                <a:spcPts val="0"/>
              </a:spcBef>
              <a:spcAft>
                <a:spcPts val="0"/>
              </a:spcAft>
              <a:buFont typeface="Symbol" panose="05050102010706020507" pitchFamily="18" charset="2"/>
              <a:buChar char=""/>
            </a:pPr>
            <a:r>
              <a:rPr lang="en-IN" sz="2000" b="1" kern="100" dirty="0">
                <a:effectLst/>
                <a:ea typeface="Calibri" panose="020F0502020204030204" pitchFamily="34" charset="0"/>
                <a:cs typeface="Times New Roman" panose="02020603050405020304" pitchFamily="18" charset="0"/>
              </a:rPr>
              <a:t>Contract</a:t>
            </a:r>
            <a:r>
              <a:rPr lang="en-IN" sz="2000" kern="100" dirty="0">
                <a:effectLst/>
                <a:ea typeface="Calibri" panose="020F0502020204030204" pitchFamily="34" charset="0"/>
                <a:cs typeface="Times New Roman" panose="02020603050405020304" pitchFamily="18" charset="0"/>
              </a:rPr>
              <a:t>: Customers can choose between different contract types such as month-to-month, one year, or two years. The type of contract influences their likelihood of staying.</a:t>
            </a:r>
          </a:p>
          <a:p>
            <a:pPr marL="342900" marR="0" lvl="0" indent="-342900">
              <a:lnSpc>
                <a:spcPct val="107000"/>
              </a:lnSpc>
              <a:spcBef>
                <a:spcPts val="0"/>
              </a:spcBef>
              <a:spcAft>
                <a:spcPts val="0"/>
              </a:spcAft>
              <a:buFont typeface="Symbol" panose="05050102010706020507" pitchFamily="18" charset="2"/>
              <a:buChar char=""/>
            </a:pPr>
            <a:r>
              <a:rPr lang="en-IN" sz="2000" b="1" kern="100" dirty="0">
                <a:effectLst/>
                <a:ea typeface="Calibri" panose="020F0502020204030204" pitchFamily="34" charset="0"/>
                <a:cs typeface="Times New Roman" panose="02020603050405020304" pitchFamily="18" charset="0"/>
              </a:rPr>
              <a:t>Internet Service</a:t>
            </a:r>
            <a:r>
              <a:rPr lang="en-IN" sz="2000" kern="100" dirty="0">
                <a:effectLst/>
                <a:ea typeface="Calibri" panose="020F0502020204030204" pitchFamily="34" charset="0"/>
                <a:cs typeface="Times New Roman" panose="02020603050405020304" pitchFamily="18" charset="0"/>
              </a:rPr>
              <a:t>: The type of internet service (DSL, Fiber optic, or no internet) affects customer satisfaction and, consequently, their decision to stay or leave.</a:t>
            </a:r>
          </a:p>
          <a:p>
            <a:pPr marL="342900" marR="0" lvl="0" indent="-342900">
              <a:lnSpc>
                <a:spcPct val="107000"/>
              </a:lnSpc>
              <a:spcBef>
                <a:spcPts val="0"/>
              </a:spcBef>
              <a:spcAft>
                <a:spcPts val="0"/>
              </a:spcAft>
              <a:buFont typeface="Symbol" panose="05050102010706020507" pitchFamily="18" charset="2"/>
              <a:buChar char=""/>
            </a:pPr>
            <a:r>
              <a:rPr lang="en-IN" sz="2000" b="1" kern="100" dirty="0">
                <a:effectLst/>
                <a:ea typeface="Calibri" panose="020F0502020204030204" pitchFamily="34" charset="0"/>
                <a:cs typeface="Times New Roman" panose="02020603050405020304" pitchFamily="18" charset="0"/>
              </a:rPr>
              <a:t>Payment Method</a:t>
            </a:r>
            <a:r>
              <a:rPr lang="en-IN" sz="2000" kern="100" dirty="0">
                <a:effectLst/>
                <a:ea typeface="Calibri" panose="020F0502020204030204" pitchFamily="34" charset="0"/>
                <a:cs typeface="Times New Roman" panose="02020603050405020304" pitchFamily="18" charset="0"/>
              </a:rPr>
              <a:t>: How customers pay their bills (electronic check, mailed check, bank transfer, credit card) can also impact their satisfaction and loyalty.</a:t>
            </a:r>
          </a:p>
          <a:p>
            <a:pPr marL="342900" marR="0" lvl="0" indent="-342900">
              <a:lnSpc>
                <a:spcPct val="107000"/>
              </a:lnSpc>
              <a:spcBef>
                <a:spcPts val="0"/>
              </a:spcBef>
              <a:spcAft>
                <a:spcPts val="800"/>
              </a:spcAft>
              <a:buFont typeface="Symbol" panose="05050102010706020507" pitchFamily="18" charset="2"/>
              <a:buChar char=""/>
            </a:pPr>
            <a:r>
              <a:rPr lang="en-IN" sz="2000" b="1" kern="100" dirty="0">
                <a:effectLst/>
                <a:ea typeface="Calibri" panose="020F0502020204030204" pitchFamily="34" charset="0"/>
                <a:cs typeface="Times New Roman" panose="02020603050405020304" pitchFamily="18" charset="0"/>
              </a:rPr>
              <a:t>Partner and Dependents</a:t>
            </a:r>
            <a:r>
              <a:rPr lang="en-IN" sz="2000" kern="100" dirty="0">
                <a:effectLst/>
                <a:ea typeface="Calibri" panose="020F0502020204030204" pitchFamily="34" charset="0"/>
                <a:cs typeface="Times New Roman" panose="02020603050405020304" pitchFamily="18" charset="0"/>
              </a:rPr>
              <a:t>: Whether customers have a partner or dependents can influence their churn decisions.</a:t>
            </a:r>
          </a:p>
        </p:txBody>
      </p:sp>
    </p:spTree>
    <p:extLst>
      <p:ext uri="{BB962C8B-B14F-4D97-AF65-F5344CB8AC3E}">
        <p14:creationId xmlns:p14="http://schemas.microsoft.com/office/powerpoint/2010/main" val="404046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E8D8D">
            <a:alpha val="80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4382A3-7FD8-5683-629A-7345C3F7D127}"/>
              </a:ext>
            </a:extLst>
          </p:cNvPr>
          <p:cNvSpPr txBox="1"/>
          <p:nvPr/>
        </p:nvSpPr>
        <p:spPr>
          <a:xfrm>
            <a:off x="2004524" y="447870"/>
            <a:ext cx="8182947" cy="595932"/>
          </a:xfrm>
          <a:prstGeom prst="rect">
            <a:avLst/>
          </a:prstGeom>
          <a:noFill/>
        </p:spPr>
        <p:txBody>
          <a:bodyPr wrap="square" rtlCol="0">
            <a:spAutoFit/>
          </a:bodyPr>
          <a:lstStyle/>
          <a:p>
            <a:pPr marR="0" lvl="0" algn="ctr">
              <a:lnSpc>
                <a:spcPct val="107000"/>
              </a:lnSpc>
              <a:spcBef>
                <a:spcPts val="0"/>
              </a:spcBef>
              <a:spcAft>
                <a:spcPts val="800"/>
              </a:spcAft>
            </a:pPr>
            <a:r>
              <a:rPr lang="en-IN" sz="3200" b="1" kern="100" dirty="0">
                <a:effectLst/>
                <a:ea typeface="Calibri" panose="020F0502020204030204" pitchFamily="34" charset="0"/>
                <a:cs typeface="Times New Roman" panose="02020603050405020304" pitchFamily="18" charset="0"/>
              </a:rPr>
              <a:t>OBJECTIVES</a:t>
            </a:r>
            <a:endParaRPr lang="en-IN" sz="3200" kern="100" dirty="0">
              <a:effectLs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895633B-F457-3603-E27A-AD9833E1F6F3}"/>
              </a:ext>
            </a:extLst>
          </p:cNvPr>
          <p:cNvSpPr txBox="1"/>
          <p:nvPr/>
        </p:nvSpPr>
        <p:spPr>
          <a:xfrm>
            <a:off x="300131" y="2566841"/>
            <a:ext cx="11591731" cy="1724318"/>
          </a:xfrm>
          <a:prstGeom prst="rect">
            <a:avLst/>
          </a:prstGeom>
          <a:noFill/>
        </p:spPr>
        <p:txBody>
          <a:bodyPr wrap="square" rtlCol="0">
            <a:spAutoFit/>
          </a:bodyPr>
          <a:lstStyle/>
          <a:p>
            <a:pPr marL="514350" marR="0">
              <a:lnSpc>
                <a:spcPct val="107000"/>
              </a:lnSpc>
              <a:spcBef>
                <a:spcPts val="0"/>
              </a:spcBef>
              <a:spcAft>
                <a:spcPts val="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Aim of the Analysis :</a:t>
            </a:r>
          </a:p>
          <a:p>
            <a:pPr marL="342900" marR="0" lvl="0" indent="-342900">
              <a:lnSpc>
                <a:spcPct val="107000"/>
              </a:lnSpc>
              <a:spcBef>
                <a:spcPts val="0"/>
              </a:spcBef>
              <a:spcAft>
                <a:spcPts val="0"/>
              </a:spcAft>
              <a:buFont typeface="+mj-lt"/>
              <a:buAutoNum type="arabicPeriod"/>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Investigate customer churn using a comprehensive telecommunications dataset.</a:t>
            </a:r>
          </a:p>
          <a:p>
            <a:pPr marL="342900" marR="0" lvl="0" indent="-342900">
              <a:lnSpc>
                <a:spcPct val="107000"/>
              </a:lnSpc>
              <a:spcBef>
                <a:spcPts val="0"/>
              </a:spcBef>
              <a:spcAft>
                <a:spcPts val="0"/>
              </a:spcAft>
              <a:buFont typeface="+mj-lt"/>
              <a:buAutoNum type="arabicPeriod"/>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Identify key factors influencing churn.</a:t>
            </a:r>
          </a:p>
          <a:p>
            <a:pPr marL="342900" marR="0" lvl="0" indent="-342900">
              <a:lnSpc>
                <a:spcPct val="107000"/>
              </a:lnSpc>
              <a:spcBef>
                <a:spcPts val="0"/>
              </a:spcBef>
              <a:spcAft>
                <a:spcPts val="0"/>
              </a:spcAft>
              <a:buFont typeface="+mj-lt"/>
              <a:buAutoNum type="arabicPeriod"/>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Develop a predictive model to pinpoint likely churners.</a:t>
            </a:r>
          </a:p>
          <a:p>
            <a:pPr marL="342900" marR="0" lvl="0" indent="-342900">
              <a:lnSpc>
                <a:spcPct val="107000"/>
              </a:lnSpc>
              <a:spcBef>
                <a:spcPts val="0"/>
              </a:spcBef>
              <a:spcAft>
                <a:spcPts val="800"/>
              </a:spcAft>
              <a:buFont typeface="+mj-lt"/>
              <a:buAutoNum type="arabicPeriod"/>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Offer actionable recommendations to reduce churn and enhance customer satisfaction.</a:t>
            </a:r>
          </a:p>
        </p:txBody>
      </p:sp>
    </p:spTree>
    <p:extLst>
      <p:ext uri="{BB962C8B-B14F-4D97-AF65-F5344CB8AC3E}">
        <p14:creationId xmlns:p14="http://schemas.microsoft.com/office/powerpoint/2010/main" val="335463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E8D8D">
            <a:alpha val="80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82842E-650C-1712-CB85-473DDA23742A}"/>
              </a:ext>
            </a:extLst>
          </p:cNvPr>
          <p:cNvSpPr txBox="1"/>
          <p:nvPr/>
        </p:nvSpPr>
        <p:spPr>
          <a:xfrm>
            <a:off x="2004521" y="28840"/>
            <a:ext cx="8182947" cy="595932"/>
          </a:xfrm>
          <a:prstGeom prst="rect">
            <a:avLst/>
          </a:prstGeom>
          <a:noFill/>
        </p:spPr>
        <p:txBody>
          <a:bodyPr wrap="square" rtlCol="0">
            <a:spAutoFit/>
          </a:bodyPr>
          <a:lstStyle/>
          <a:p>
            <a:pPr marR="0" lvl="0" algn="ctr">
              <a:lnSpc>
                <a:spcPct val="107000"/>
              </a:lnSpc>
              <a:spcBef>
                <a:spcPts val="0"/>
              </a:spcBef>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DATASET OVERVIEW</a:t>
            </a:r>
            <a:endParaRPr lang="en-IN" sz="4800" kern="100" dirty="0">
              <a:effectLs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3FD9FCA6-6352-5F51-1343-3A200A4BC1E2}"/>
              </a:ext>
            </a:extLst>
          </p:cNvPr>
          <p:cNvSpPr txBox="1"/>
          <p:nvPr/>
        </p:nvSpPr>
        <p:spPr>
          <a:xfrm>
            <a:off x="300130" y="1043802"/>
            <a:ext cx="11591731" cy="1065676"/>
          </a:xfrm>
          <a:prstGeom prst="rect">
            <a:avLst/>
          </a:prstGeom>
          <a:noFill/>
        </p:spPr>
        <p:txBody>
          <a:bodyPr wrap="square" rtlCol="0">
            <a:spAutoFit/>
          </a:bodyPr>
          <a:lstStyle/>
          <a:p>
            <a:pPr marL="514350" marR="0">
              <a:lnSpc>
                <a:spcPct val="107000"/>
              </a:lnSpc>
              <a:spcBef>
                <a:spcPts val="0"/>
              </a:spcBef>
              <a:spcAft>
                <a:spcPts val="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Imagine sifting through a vast dataset containing information about 7043 customers. Picture each row as a story of an individual customer, complete with their service preferences, payment habits, and personal details. As we explore these stories, certain patterns begin to emerge.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7DF5314-F510-38C3-BAFC-0340594B83A1}"/>
              </a:ext>
            </a:extLst>
          </p:cNvPr>
          <p:cNvSpPr txBox="1"/>
          <p:nvPr/>
        </p:nvSpPr>
        <p:spPr>
          <a:xfrm>
            <a:off x="300131" y="2351606"/>
            <a:ext cx="11591730" cy="3579891"/>
          </a:xfrm>
          <a:prstGeom prst="rect">
            <a:avLst/>
          </a:prstGeom>
          <a:noFill/>
        </p:spPr>
        <p:txBody>
          <a:bodyPr wrap="square">
            <a:spAutoFit/>
          </a:bodyPr>
          <a:lstStyle/>
          <a:p>
            <a:pPr marL="0" marR="0" algn="just">
              <a:lnSpc>
                <a:spcPct val="107000"/>
              </a:lnSpc>
              <a:spcBef>
                <a:spcPts val="0"/>
              </a:spcBef>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Total Customers: </a:t>
            </a:r>
            <a:r>
              <a:rPr lang="en-IN" kern="100" dirty="0">
                <a:effectLst/>
                <a:latin typeface="Calibri" panose="020F0502020204030204" pitchFamily="34" charset="0"/>
                <a:ea typeface="Calibri" panose="020F0502020204030204" pitchFamily="34" charset="0"/>
                <a:cs typeface="Times New Roman" panose="02020603050405020304" pitchFamily="18" charset="0"/>
              </a:rPr>
              <a:t>Envision a bustling city of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7043</a:t>
            </a:r>
            <a:r>
              <a:rPr lang="en-IN" kern="100" dirty="0">
                <a:effectLst/>
                <a:latin typeface="Calibri" panose="020F0502020204030204" pitchFamily="34" charset="0"/>
                <a:ea typeface="Calibri" panose="020F0502020204030204" pitchFamily="34" charset="0"/>
                <a:cs typeface="Times New Roman" panose="02020603050405020304" pitchFamily="18" charset="0"/>
              </a:rPr>
              <a:t> individuals, each with unique preferences and behaviours.</a:t>
            </a:r>
          </a:p>
          <a:p>
            <a:pPr marL="0" marR="0" algn="just">
              <a:spcBef>
                <a:spcPts val="0"/>
              </a:spcBef>
              <a:spcAft>
                <a:spcPts val="200"/>
              </a:spcAft>
            </a:pPr>
            <a:endParaRPr lang="en-IN" sz="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Average Monthly Charges: </a:t>
            </a:r>
            <a:r>
              <a:rPr lang="en-IN" kern="100" dirty="0">
                <a:effectLst/>
                <a:latin typeface="Calibri" panose="020F0502020204030204" pitchFamily="34" charset="0"/>
                <a:ea typeface="Calibri" panose="020F0502020204030204" pitchFamily="34" charset="0"/>
                <a:cs typeface="Times New Roman" panose="02020603050405020304" pitchFamily="18" charset="0"/>
              </a:rPr>
              <a:t>Picture a typical customer paying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 64.76 </a:t>
            </a:r>
            <a:r>
              <a:rPr lang="en-IN" kern="100" dirty="0">
                <a:effectLst/>
                <a:latin typeface="Calibri" panose="020F0502020204030204" pitchFamily="34" charset="0"/>
                <a:ea typeface="Calibri" panose="020F0502020204030204" pitchFamily="34" charset="0"/>
                <a:cs typeface="Times New Roman" panose="02020603050405020304" pitchFamily="18" charset="0"/>
              </a:rPr>
              <a:t>each month, a crucial detail in understanding their satisfaction levels.</a:t>
            </a:r>
          </a:p>
          <a:p>
            <a:pPr marL="0" marR="0" algn="just">
              <a:lnSpc>
                <a:spcPct val="107000"/>
              </a:lnSpc>
              <a:spcBef>
                <a:spcPts val="0"/>
              </a:spcBef>
            </a:pPr>
            <a:endParaRPr lang="en-IN" sz="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pPr>
            <a:endParaRPr lang="en-IN" sz="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pPr>
            <a:endParaRPr lang="en-IN" sz="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Churn Rate: </a:t>
            </a:r>
            <a:r>
              <a:rPr lang="en-IN" kern="100" dirty="0">
                <a:effectLst/>
                <a:latin typeface="Calibri" panose="020F0502020204030204" pitchFamily="34" charset="0"/>
                <a:ea typeface="Calibri" panose="020F0502020204030204" pitchFamily="34" charset="0"/>
                <a:cs typeface="Times New Roman" panose="02020603050405020304" pitchFamily="18" charset="0"/>
              </a:rPr>
              <a:t>Out of the entire customer base, approximately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26.54% </a:t>
            </a:r>
            <a:r>
              <a:rPr lang="en-IN" kern="100" dirty="0">
                <a:effectLst/>
                <a:latin typeface="Calibri" panose="020F0502020204030204" pitchFamily="34" charset="0"/>
                <a:ea typeface="Calibri" panose="020F0502020204030204" pitchFamily="34" charset="0"/>
                <a:cs typeface="Times New Roman" panose="02020603050405020304" pitchFamily="18" charset="0"/>
              </a:rPr>
              <a:t>have decided to leave, highlighting a significant challenge for the company.</a:t>
            </a:r>
          </a:p>
          <a:p>
            <a:pPr marL="0" marR="0" algn="just">
              <a:lnSpc>
                <a:spcPct val="107000"/>
              </a:lnSpc>
              <a:spcBef>
                <a:spcPts val="0"/>
              </a:spcBef>
              <a:spcAft>
                <a:spcPts val="800"/>
              </a:spcAft>
            </a:pPr>
            <a:endParaRPr lang="en-IN" sz="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Retained Customers: </a:t>
            </a:r>
            <a:r>
              <a:rPr lang="en-IN" kern="100" dirty="0">
                <a:effectLst/>
                <a:latin typeface="Calibri" panose="020F0502020204030204" pitchFamily="34" charset="0"/>
                <a:ea typeface="Calibri" panose="020F0502020204030204" pitchFamily="34" charset="0"/>
                <a:cs typeface="Times New Roman" panose="02020603050405020304" pitchFamily="18" charset="0"/>
              </a:rPr>
              <a:t>Despite the churn,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5174</a:t>
            </a:r>
            <a:r>
              <a:rPr lang="en-IN" kern="100" dirty="0">
                <a:effectLst/>
                <a:latin typeface="Calibri" panose="020F0502020204030204" pitchFamily="34" charset="0"/>
                <a:ea typeface="Calibri" panose="020F0502020204030204" pitchFamily="34" charset="0"/>
                <a:cs typeface="Times New Roman" panose="02020603050405020304" pitchFamily="18" charset="0"/>
              </a:rPr>
              <a:t> customers have chosen to stay, presenting an opportunity to build stronger relationships.</a:t>
            </a:r>
          </a:p>
          <a:p>
            <a:pPr marL="0" marR="0" algn="just">
              <a:lnSpc>
                <a:spcPct val="107000"/>
              </a:lnSpc>
              <a:spcBef>
                <a:spcPts val="0"/>
              </a:spcBef>
              <a:spcAft>
                <a:spcPts val="800"/>
              </a:spcAft>
            </a:pPr>
            <a:endParaRPr lang="en-IN" sz="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Churned Customers: 1869</a:t>
            </a:r>
            <a:r>
              <a:rPr lang="en-IN" kern="100" dirty="0">
                <a:effectLst/>
                <a:latin typeface="Calibri" panose="020F0502020204030204" pitchFamily="34" charset="0"/>
                <a:ea typeface="Calibri" panose="020F0502020204030204" pitchFamily="34" charset="0"/>
                <a:cs typeface="Times New Roman" panose="02020603050405020304" pitchFamily="18" charset="0"/>
              </a:rPr>
              <a:t> customers have left, each carrying a unique reason for their departure.</a:t>
            </a:r>
          </a:p>
        </p:txBody>
      </p:sp>
    </p:spTree>
    <p:extLst>
      <p:ext uri="{BB962C8B-B14F-4D97-AF65-F5344CB8AC3E}">
        <p14:creationId xmlns:p14="http://schemas.microsoft.com/office/powerpoint/2010/main" val="55932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E8D8D">
            <a:alpha val="80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A05BB-CC9A-8563-91F6-088A381106C6}"/>
              </a:ext>
            </a:extLst>
          </p:cNvPr>
          <p:cNvSpPr txBox="1"/>
          <p:nvPr/>
        </p:nvSpPr>
        <p:spPr>
          <a:xfrm>
            <a:off x="2004526" y="41877"/>
            <a:ext cx="8182947" cy="595932"/>
          </a:xfrm>
          <a:prstGeom prst="rect">
            <a:avLst/>
          </a:prstGeom>
          <a:noFill/>
        </p:spPr>
        <p:txBody>
          <a:bodyPr wrap="square" rtlCol="0">
            <a:spAutoFit/>
          </a:bodyPr>
          <a:lstStyle/>
          <a:p>
            <a:pPr marR="0" lvl="0" algn="ctr">
              <a:lnSpc>
                <a:spcPct val="107000"/>
              </a:lnSpc>
              <a:spcBef>
                <a:spcPts val="0"/>
              </a:spcBef>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ANALYSIS</a:t>
            </a:r>
            <a:endParaRPr lang="en-IN" sz="3200" b="1" kern="100" dirty="0">
              <a:effectLst/>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458719F-933B-14F2-A260-16D75695E8B8}"/>
              </a:ext>
            </a:extLst>
          </p:cNvPr>
          <p:cNvSpPr txBox="1"/>
          <p:nvPr/>
        </p:nvSpPr>
        <p:spPr>
          <a:xfrm>
            <a:off x="318790" y="1043802"/>
            <a:ext cx="5777210" cy="5140190"/>
          </a:xfrm>
          <a:prstGeom prst="rect">
            <a:avLst/>
          </a:prstGeom>
          <a:noFill/>
        </p:spPr>
        <p:txBody>
          <a:bodyPr wrap="square">
            <a:spAutoFit/>
          </a:bodyPr>
          <a:lstStyle/>
          <a:p>
            <a:pPr marL="0" marR="0" algn="just">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Contract Distribution</a:t>
            </a:r>
          </a:p>
          <a:p>
            <a:pPr marL="0" marR="0" algn="just">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Imagine a marketplace where customers choose different types of contracts based on their needs:</a:t>
            </a:r>
          </a:p>
          <a:p>
            <a:pPr marL="0" marR="0" algn="just">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Month-to-month contracts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Over half of the customers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(55.02%)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prefer the flexibility of month-to-month contracts. However, this flexibility often translates into a higher likelihood of leaving.</a:t>
            </a:r>
          </a:p>
          <a:p>
            <a:pPr marL="0" marR="0" algn="just">
              <a:lnSpc>
                <a:spcPct val="107000"/>
              </a:lnSpc>
              <a:spcBef>
                <a:spcPts val="0"/>
              </a:spcBef>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One-year contracts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About one-fifth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(20.91%)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opt for the stability of a one-year contract, showing a moderate level of commitment.</a:t>
            </a:r>
          </a:p>
          <a:p>
            <a:pPr marL="0" marR="0" algn="just">
              <a:lnSpc>
                <a:spcPct val="107000"/>
              </a:lnSpc>
              <a:spcBef>
                <a:spcPts val="0"/>
              </a:spcBef>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Two-year contracts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Another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24.07%</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of customers commit to two-year contracts, indicating a stronger loyalty to the company. Contract Distribution</a:t>
            </a:r>
          </a:p>
        </p:txBody>
      </p:sp>
      <p:pic>
        <p:nvPicPr>
          <p:cNvPr id="6" name="Picture 5">
            <a:extLst>
              <a:ext uri="{FF2B5EF4-FFF2-40B4-BE49-F238E27FC236}">
                <a16:creationId xmlns:a16="http://schemas.microsoft.com/office/drawing/2014/main" id="{1C2D15C0-600D-422A-EAAC-112876C2BE5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6445" t="6157" r="19863" b="2354"/>
          <a:stretch/>
        </p:blipFill>
        <p:spPr>
          <a:xfrm>
            <a:off x="7085045" y="1296956"/>
            <a:ext cx="4587551" cy="4814596"/>
          </a:xfrm>
          <a:prstGeom prst="rect">
            <a:avLst/>
          </a:prstGeom>
        </p:spPr>
      </p:pic>
    </p:spTree>
    <p:extLst>
      <p:ext uri="{BB962C8B-B14F-4D97-AF65-F5344CB8AC3E}">
        <p14:creationId xmlns:p14="http://schemas.microsoft.com/office/powerpoint/2010/main" val="252817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E8D8D">
            <a:alpha val="8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CD8D2-74CF-57C2-20A7-286205EC3925}"/>
              </a:ext>
            </a:extLst>
          </p:cNvPr>
          <p:cNvSpPr txBox="1"/>
          <p:nvPr/>
        </p:nvSpPr>
        <p:spPr>
          <a:xfrm>
            <a:off x="318791" y="637809"/>
            <a:ext cx="6847120" cy="2870786"/>
          </a:xfrm>
          <a:prstGeom prst="rect">
            <a:avLst/>
          </a:prstGeom>
          <a:noFill/>
        </p:spPr>
        <p:txBody>
          <a:bodyPr wrap="square">
            <a:spAutoFit/>
          </a:bodyPr>
          <a:lstStyle/>
          <a:p>
            <a:pPr marL="0" marR="0" algn="just">
              <a:lnSpc>
                <a:spcPct val="107000"/>
              </a:lnSpc>
              <a:spcBef>
                <a:spcPts val="0"/>
              </a:spcBef>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Payment Method Distribution</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Consider how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customers prefer to handle their payments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Electronic Check: One-third of the customers </a:t>
            </a:r>
            <a:r>
              <a:rPr lang="en-IN" sz="1600" b="1" kern="100" dirty="0">
                <a:solidFill>
                  <a:srgbClr val="5A96CD"/>
                </a:solidFill>
                <a:effectLst/>
                <a:latin typeface="Calibri" panose="020F0502020204030204" pitchFamily="34" charset="0"/>
                <a:ea typeface="Calibri" panose="020F0502020204030204" pitchFamily="34" charset="0"/>
                <a:cs typeface="Times New Roman" panose="02020603050405020304" pitchFamily="18" charset="0"/>
              </a:rPr>
              <a:t>(33.58%)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use electronic checks, a method associated with higher churn.</a:t>
            </a:r>
          </a:p>
          <a:p>
            <a:pPr marL="0" marR="0" algn="just">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Mailed Check: Nearly a quarter </a:t>
            </a:r>
            <a:r>
              <a:rPr lang="en-IN" sz="1600" b="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(22.89%)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still rely on traditional mailed checks.</a:t>
            </a:r>
          </a:p>
          <a:p>
            <a:pPr algn="just"/>
            <a:r>
              <a:rPr lang="en-IN" sz="1600" dirty="0">
                <a:effectLst/>
                <a:latin typeface="Calibri" panose="020F0502020204030204" pitchFamily="34" charset="0"/>
                <a:ea typeface="Calibri" panose="020F0502020204030204" pitchFamily="34" charset="0"/>
                <a:cs typeface="Times New Roman" panose="02020603050405020304" pitchFamily="18" charset="0"/>
              </a:rPr>
              <a:t>Bank Transfer and Credit Card: The rest of the customers are almost evenly split between bank transfers </a:t>
            </a:r>
            <a:r>
              <a:rPr lang="en-IN" sz="16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(21.92%) </a:t>
            </a:r>
            <a:r>
              <a:rPr lang="en-IN" sz="1600" dirty="0">
                <a:effectLst/>
                <a:latin typeface="Calibri" panose="020F0502020204030204" pitchFamily="34" charset="0"/>
                <a:ea typeface="Calibri" panose="020F0502020204030204" pitchFamily="34" charset="0"/>
                <a:cs typeface="Times New Roman" panose="02020603050405020304" pitchFamily="18" charset="0"/>
              </a:rPr>
              <a:t>and credit card payments </a:t>
            </a:r>
            <a:r>
              <a:rPr lang="en-IN" sz="16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(21.61%), </a:t>
            </a:r>
            <a:r>
              <a:rPr lang="en-IN" sz="1600" dirty="0">
                <a:effectLst/>
                <a:latin typeface="Calibri" panose="020F0502020204030204" pitchFamily="34" charset="0"/>
                <a:ea typeface="Calibri" panose="020F0502020204030204" pitchFamily="34" charset="0"/>
                <a:cs typeface="Times New Roman" panose="02020603050405020304" pitchFamily="18" charset="0"/>
              </a:rPr>
              <a:t>both of which are associated with lower churn rates.</a:t>
            </a:r>
          </a:p>
          <a:p>
            <a:pPr algn="just"/>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83CE830-8FDC-947D-07A6-FEA937D2AC57}"/>
              </a:ext>
            </a:extLst>
          </p:cNvPr>
          <p:cNvPicPr>
            <a:picLocks noChangeAspect="1"/>
          </p:cNvPicPr>
          <p:nvPr/>
        </p:nvPicPr>
        <p:blipFill>
          <a:blip r:embed="rId2"/>
          <a:stretch>
            <a:fillRect/>
          </a:stretch>
        </p:blipFill>
        <p:spPr>
          <a:xfrm>
            <a:off x="8175830" y="325233"/>
            <a:ext cx="3762693" cy="3103767"/>
          </a:xfrm>
          <a:prstGeom prst="rect">
            <a:avLst/>
          </a:prstGeom>
        </p:spPr>
      </p:pic>
      <p:sp>
        <p:nvSpPr>
          <p:cNvPr id="9" name="TextBox 8">
            <a:extLst>
              <a:ext uri="{FF2B5EF4-FFF2-40B4-BE49-F238E27FC236}">
                <a16:creationId xmlns:a16="http://schemas.microsoft.com/office/drawing/2014/main" id="{844CFED8-475D-F25C-4764-F477F1E54839}"/>
              </a:ext>
            </a:extLst>
          </p:cNvPr>
          <p:cNvSpPr txBox="1"/>
          <p:nvPr/>
        </p:nvSpPr>
        <p:spPr>
          <a:xfrm>
            <a:off x="318791" y="3565788"/>
            <a:ext cx="7764630" cy="3158557"/>
          </a:xfrm>
          <a:prstGeom prst="rect">
            <a:avLst/>
          </a:prstGeom>
          <a:noFill/>
        </p:spPr>
        <p:txBody>
          <a:bodyPr wrap="square">
            <a:spAutoFit/>
          </a:bodyPr>
          <a:lstStyle/>
          <a:p>
            <a:pPr marL="0" marR="0" algn="just">
              <a:lnSpc>
                <a:spcPct val="107000"/>
              </a:lnSpc>
              <a:spcBef>
                <a:spcPts val="0"/>
              </a:spcBef>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Customer Demographics</a:t>
            </a:r>
          </a:p>
          <a:p>
            <a:pPr marL="0" marR="0" algn="just">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Imagine the diverse tapestry of customers, each bringing their unique backgrounds and life situations:</a:t>
            </a:r>
          </a:p>
          <a:p>
            <a:pPr marL="0" marR="0" algn="just">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Gender Distribution: The customer base is nearly evenly split between males </a:t>
            </a:r>
            <a:r>
              <a:rPr lang="en-IN" sz="1600" kern="100" dirty="0">
                <a:solidFill>
                  <a:srgbClr val="41A4FF"/>
                </a:solidFill>
                <a:effectLst/>
                <a:latin typeface="Calibri" panose="020F0502020204030204" pitchFamily="34" charset="0"/>
                <a:ea typeface="Calibri" panose="020F0502020204030204" pitchFamily="34" charset="0"/>
                <a:cs typeface="Times New Roman" panose="02020603050405020304" pitchFamily="18" charset="0"/>
              </a:rPr>
              <a:t>(3555)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and females </a:t>
            </a:r>
            <a:r>
              <a:rPr lang="en-IN" sz="1600" kern="100" dirty="0">
                <a:solidFill>
                  <a:srgbClr val="F3B4DC"/>
                </a:solidFill>
                <a:effectLst/>
                <a:latin typeface="Calibri" panose="020F0502020204030204" pitchFamily="34" charset="0"/>
                <a:ea typeface="Calibri" panose="020F0502020204030204" pitchFamily="34" charset="0"/>
                <a:cs typeface="Times New Roman" panose="02020603050405020304" pitchFamily="18" charset="0"/>
              </a:rPr>
              <a:t>(3488),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each group showing different patterns in their behaviour and loyalty.</a:t>
            </a:r>
          </a:p>
          <a:p>
            <a:pPr marL="0" marR="0" algn="just">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Senior Citizens: Picture a segment of the population (1142 individuals) as senior citizens, who might have different service needs and expectations compared to the younger majority (5901).</a:t>
            </a:r>
          </a:p>
          <a:p>
            <a:pPr marL="0" marR="0" algn="just">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Partners: Consider how having a partner influences customer decisions, with 3402 customers having partners and 3641 without.</a:t>
            </a:r>
          </a:p>
        </p:txBody>
      </p:sp>
      <p:pic>
        <p:nvPicPr>
          <p:cNvPr id="11" name="Picture 10">
            <a:extLst>
              <a:ext uri="{FF2B5EF4-FFF2-40B4-BE49-F238E27FC236}">
                <a16:creationId xmlns:a16="http://schemas.microsoft.com/office/drawing/2014/main" id="{FE7C6110-65E8-9ABE-132C-A0D42656502A}"/>
              </a:ext>
            </a:extLst>
          </p:cNvPr>
          <p:cNvPicPr>
            <a:picLocks noChangeAspect="1"/>
          </p:cNvPicPr>
          <p:nvPr/>
        </p:nvPicPr>
        <p:blipFill>
          <a:blip r:embed="rId3"/>
          <a:stretch>
            <a:fillRect/>
          </a:stretch>
        </p:blipFill>
        <p:spPr>
          <a:xfrm>
            <a:off x="8860785" y="3638604"/>
            <a:ext cx="3077738" cy="2980032"/>
          </a:xfrm>
          <a:prstGeom prst="rect">
            <a:avLst/>
          </a:prstGeom>
        </p:spPr>
      </p:pic>
    </p:spTree>
    <p:extLst>
      <p:ext uri="{BB962C8B-B14F-4D97-AF65-F5344CB8AC3E}">
        <p14:creationId xmlns:p14="http://schemas.microsoft.com/office/powerpoint/2010/main" val="78769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E8D8D">
            <a:alpha val="80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A05BB-CC9A-8563-91F6-088A381106C6}"/>
              </a:ext>
            </a:extLst>
          </p:cNvPr>
          <p:cNvSpPr txBox="1"/>
          <p:nvPr/>
        </p:nvSpPr>
        <p:spPr>
          <a:xfrm>
            <a:off x="2004526" y="41877"/>
            <a:ext cx="8182947" cy="595932"/>
          </a:xfrm>
          <a:prstGeom prst="rect">
            <a:avLst/>
          </a:prstGeom>
          <a:noFill/>
        </p:spPr>
        <p:txBody>
          <a:bodyPr wrap="square" rtlCol="0">
            <a:spAutoFit/>
          </a:bodyPr>
          <a:lstStyle/>
          <a:p>
            <a:pPr marR="0" lvl="0" algn="ctr">
              <a:lnSpc>
                <a:spcPct val="107000"/>
              </a:lnSpc>
              <a:spcBef>
                <a:spcPts val="0"/>
              </a:spcBef>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CHURN ANALYSIS</a:t>
            </a:r>
            <a:endParaRPr lang="en-IN" sz="4800" b="1" kern="100" dirty="0">
              <a:effectLs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EB36D21-CFF4-E06D-A440-37D254D5AE75}"/>
              </a:ext>
            </a:extLst>
          </p:cNvPr>
          <p:cNvSpPr txBox="1"/>
          <p:nvPr/>
        </p:nvSpPr>
        <p:spPr>
          <a:xfrm>
            <a:off x="318790" y="637809"/>
            <a:ext cx="11605731" cy="2002087"/>
          </a:xfrm>
          <a:prstGeom prst="rect">
            <a:avLst/>
          </a:prstGeom>
          <a:noFill/>
        </p:spPr>
        <p:txBody>
          <a:bodyPr wrap="square">
            <a:spAutoFit/>
          </a:bodyPr>
          <a:lstStyle/>
          <a:p>
            <a:pPr marL="0" marR="0" algn="just">
              <a:lnSpc>
                <a:spcPct val="107000"/>
              </a:lnSpc>
              <a:spcBef>
                <a:spcPts val="0"/>
              </a:spcBef>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Tenure-wise Churn</a:t>
            </a:r>
          </a:p>
          <a:p>
            <a:pPr marL="0" marR="0" algn="just">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Imagine customers embarking on a journey with the company:</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Early Stages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In the initial months, many customers (especially those within the first year) seem to evaluate the service critically. If dissatisfied, they are more likely to leave early.</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Established Customers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As tenure increases, customers become more integrated and loyal, leading to lower churn rates. This trend suggests that the longer customers stay, the more likely they are to continue their journey with the company.</a:t>
            </a:r>
          </a:p>
        </p:txBody>
      </p:sp>
      <p:pic>
        <p:nvPicPr>
          <p:cNvPr id="5" name="Picture 4">
            <a:extLst>
              <a:ext uri="{FF2B5EF4-FFF2-40B4-BE49-F238E27FC236}">
                <a16:creationId xmlns:a16="http://schemas.microsoft.com/office/drawing/2014/main" id="{B5366C20-6D06-65F4-AE91-E36ED0B2F924}"/>
              </a:ext>
            </a:extLst>
          </p:cNvPr>
          <p:cNvPicPr>
            <a:picLocks noChangeAspect="1"/>
          </p:cNvPicPr>
          <p:nvPr/>
        </p:nvPicPr>
        <p:blipFill>
          <a:blip r:embed="rId2"/>
          <a:stretch>
            <a:fillRect/>
          </a:stretch>
        </p:blipFill>
        <p:spPr>
          <a:xfrm>
            <a:off x="318790" y="2761862"/>
            <a:ext cx="11605731" cy="4054262"/>
          </a:xfrm>
          <a:prstGeom prst="rect">
            <a:avLst/>
          </a:prstGeom>
        </p:spPr>
      </p:pic>
    </p:spTree>
    <p:extLst>
      <p:ext uri="{BB962C8B-B14F-4D97-AF65-F5344CB8AC3E}">
        <p14:creationId xmlns:p14="http://schemas.microsoft.com/office/powerpoint/2010/main" val="87896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E8D8D">
            <a:alpha val="80000"/>
          </a:srgb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119FAD-90CC-F429-8C49-A28C4B73A4F3}"/>
              </a:ext>
            </a:extLst>
          </p:cNvPr>
          <p:cNvSpPr txBox="1"/>
          <p:nvPr/>
        </p:nvSpPr>
        <p:spPr>
          <a:xfrm>
            <a:off x="318790" y="637809"/>
            <a:ext cx="6744483" cy="2265557"/>
          </a:xfrm>
          <a:prstGeom prst="rect">
            <a:avLst/>
          </a:prstGeom>
          <a:noFill/>
        </p:spPr>
        <p:txBody>
          <a:bodyPr wrap="square">
            <a:spAutoFit/>
          </a:bodyPr>
          <a:lstStyle/>
          <a:p>
            <a:pPr marL="0" marR="0" algn="just">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Gender-wise Churn</a:t>
            </a:r>
          </a:p>
          <a:p>
            <a:pPr marL="0" marR="0" algn="just">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Envision the nuanced differences between male and female customers:</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Male Customers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They exhibit a slightly higher tendency to churn, which could be influenced by various factors such as service expectations and personal preferences.</a:t>
            </a:r>
          </a:p>
          <a:p>
            <a:pPr marL="0" marR="0" algn="just">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Female Customers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While their churn rate is slightly lower, understanding their unique needs could help tailor retention strategies more effectively.</a:t>
            </a:r>
          </a:p>
        </p:txBody>
      </p:sp>
      <p:pic>
        <p:nvPicPr>
          <p:cNvPr id="9" name="Picture 8">
            <a:extLst>
              <a:ext uri="{FF2B5EF4-FFF2-40B4-BE49-F238E27FC236}">
                <a16:creationId xmlns:a16="http://schemas.microsoft.com/office/drawing/2014/main" id="{A5C6681C-2ED3-9D59-C47F-7C132A6F9914}"/>
              </a:ext>
            </a:extLst>
          </p:cNvPr>
          <p:cNvPicPr>
            <a:picLocks noChangeAspect="1"/>
          </p:cNvPicPr>
          <p:nvPr/>
        </p:nvPicPr>
        <p:blipFill rotWithShape="1">
          <a:blip r:embed="rId2"/>
          <a:srcRect l="21390" r="28901" b="95069"/>
          <a:stretch/>
        </p:blipFill>
        <p:spPr>
          <a:xfrm>
            <a:off x="7508987" y="1301104"/>
            <a:ext cx="4564824" cy="162837"/>
          </a:xfrm>
          <a:prstGeom prst="rect">
            <a:avLst/>
          </a:prstGeom>
        </p:spPr>
      </p:pic>
      <p:pic>
        <p:nvPicPr>
          <p:cNvPr id="11" name="Picture 10">
            <a:extLst>
              <a:ext uri="{FF2B5EF4-FFF2-40B4-BE49-F238E27FC236}">
                <a16:creationId xmlns:a16="http://schemas.microsoft.com/office/drawing/2014/main" id="{CED9A25B-4DFD-2223-D63A-19640C7D8E5A}"/>
              </a:ext>
            </a:extLst>
          </p:cNvPr>
          <p:cNvPicPr>
            <a:picLocks noChangeAspect="1"/>
          </p:cNvPicPr>
          <p:nvPr/>
        </p:nvPicPr>
        <p:blipFill rotWithShape="1">
          <a:blip r:embed="rId2"/>
          <a:srcRect t="33976"/>
          <a:stretch/>
        </p:blipFill>
        <p:spPr>
          <a:xfrm>
            <a:off x="7508987" y="1468456"/>
            <a:ext cx="4564824" cy="1083735"/>
          </a:xfrm>
          <a:prstGeom prst="rect">
            <a:avLst/>
          </a:prstGeom>
        </p:spPr>
      </p:pic>
      <p:sp>
        <p:nvSpPr>
          <p:cNvPr id="12" name="TextBox 11">
            <a:extLst>
              <a:ext uri="{FF2B5EF4-FFF2-40B4-BE49-F238E27FC236}">
                <a16:creationId xmlns:a16="http://schemas.microsoft.com/office/drawing/2014/main" id="{D1248263-9869-707E-7E5C-52BAB0C29260}"/>
              </a:ext>
            </a:extLst>
          </p:cNvPr>
          <p:cNvSpPr txBox="1"/>
          <p:nvPr/>
        </p:nvSpPr>
        <p:spPr>
          <a:xfrm>
            <a:off x="318790" y="3429000"/>
            <a:ext cx="6744483" cy="2529026"/>
          </a:xfrm>
          <a:prstGeom prst="rect">
            <a:avLst/>
          </a:prstGeom>
          <a:noFill/>
        </p:spPr>
        <p:txBody>
          <a:bodyPr wrap="square">
            <a:spAutoFit/>
          </a:bodyPr>
          <a:lstStyle/>
          <a:p>
            <a:pPr marL="0" marR="0" algn="just">
              <a:lnSpc>
                <a:spcPct val="107000"/>
              </a:lnSpc>
              <a:spcBef>
                <a:spcPts val="0"/>
              </a:spcBef>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Contract-wise Churn</a:t>
            </a:r>
          </a:p>
          <a:p>
            <a:pPr marL="0" marR="0">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Think about the commitment levels reflected in contract choices:</a:t>
            </a:r>
          </a:p>
          <a:p>
            <a:pPr marL="0" marR="0">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Month-to-month contracts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These customers, who prioritize flexibility, exhibit the highest churn rates. They are constantly reassessing their options and may leave if dissatisfied.</a:t>
            </a:r>
          </a:p>
          <a:p>
            <a:pPr marL="0" marR="0">
              <a:lnSpc>
                <a:spcPct val="107000"/>
              </a:lnSpc>
              <a:spcBef>
                <a:spcPts val="0"/>
              </a:spcBef>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One-year and Two-year contracts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Customers with longer commitments show more loyalty, with significantly lower churn rates. These contracts provide stability and a sense of ongoing relationship with the company.</a:t>
            </a:r>
          </a:p>
        </p:txBody>
      </p:sp>
      <p:pic>
        <p:nvPicPr>
          <p:cNvPr id="14" name="Picture 13">
            <a:extLst>
              <a:ext uri="{FF2B5EF4-FFF2-40B4-BE49-F238E27FC236}">
                <a16:creationId xmlns:a16="http://schemas.microsoft.com/office/drawing/2014/main" id="{02F6F943-BE79-3A34-D150-E610B749EAFB}"/>
              </a:ext>
            </a:extLst>
          </p:cNvPr>
          <p:cNvPicPr>
            <a:picLocks noChangeAspect="1"/>
          </p:cNvPicPr>
          <p:nvPr/>
        </p:nvPicPr>
        <p:blipFill>
          <a:blip r:embed="rId3"/>
          <a:stretch>
            <a:fillRect/>
          </a:stretch>
        </p:blipFill>
        <p:spPr>
          <a:xfrm>
            <a:off x="7508987" y="3657601"/>
            <a:ext cx="4564824" cy="2300426"/>
          </a:xfrm>
          <a:prstGeom prst="rect">
            <a:avLst/>
          </a:prstGeom>
        </p:spPr>
      </p:pic>
    </p:spTree>
    <p:extLst>
      <p:ext uri="{BB962C8B-B14F-4D97-AF65-F5344CB8AC3E}">
        <p14:creationId xmlns:p14="http://schemas.microsoft.com/office/powerpoint/2010/main" val="2557360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1499</Words>
  <Application>Microsoft Office PowerPoint</Application>
  <PresentationFormat>Widescreen</PresentationFormat>
  <Paragraphs>112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Lenovo</dc:creator>
  <cp:lastModifiedBy>Manmath Mahanta</cp:lastModifiedBy>
  <cp:revision>3</cp:revision>
  <dcterms:created xsi:type="dcterms:W3CDTF">2024-06-07T16:38:10Z</dcterms:created>
  <dcterms:modified xsi:type="dcterms:W3CDTF">2024-06-07T19:59:29Z</dcterms:modified>
</cp:coreProperties>
</file>