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61" r:id="rId3"/>
    <p:sldId id="265" r:id="rId4"/>
    <p:sldId id="264" r:id="rId5"/>
    <p:sldId id="263"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5C8A88-75AE-4D23-8F6C-855E98BF046D}" type="datetimeFigureOut">
              <a:rPr lang="en-US" smtClean="0"/>
              <a:pPr/>
              <a:t>25-May-17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711197-2008-4A95-916B-110443E806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EC711197-2008-4A95-916B-110443E806C3}"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E5DEF16-7A4E-4326-AB8B-9180DF92A8D4}" type="datetimeFigureOut">
              <a:rPr lang="en-US" smtClean="0"/>
              <a:pPr/>
              <a:t>25-May-17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45E8704-1CAB-4A0C-9C1E-2CEBCBDFABA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5DEF16-7A4E-4326-AB8B-9180DF92A8D4}" type="datetimeFigureOut">
              <a:rPr lang="en-US" smtClean="0"/>
              <a:pPr/>
              <a:t>25-May-17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5E8704-1CAB-4A0C-9C1E-2CEBCBDFAB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5DEF16-7A4E-4326-AB8B-9180DF92A8D4}" type="datetimeFigureOut">
              <a:rPr lang="en-US" smtClean="0"/>
              <a:pPr/>
              <a:t>25-May-17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5E8704-1CAB-4A0C-9C1E-2CEBCBDFAB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5DEF16-7A4E-4326-AB8B-9180DF92A8D4}" type="datetimeFigureOut">
              <a:rPr lang="en-US" smtClean="0"/>
              <a:pPr/>
              <a:t>25-May-17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5E8704-1CAB-4A0C-9C1E-2CEBCBDFABA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E5DEF16-7A4E-4326-AB8B-9180DF92A8D4}" type="datetimeFigureOut">
              <a:rPr lang="en-US" smtClean="0"/>
              <a:pPr/>
              <a:t>25-May-17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5E8704-1CAB-4A0C-9C1E-2CEBCBDFABA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E5DEF16-7A4E-4326-AB8B-9180DF92A8D4}" type="datetimeFigureOut">
              <a:rPr lang="en-US" smtClean="0"/>
              <a:pPr/>
              <a:t>25-May-17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5E8704-1CAB-4A0C-9C1E-2CEBCBDFABA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E5DEF16-7A4E-4326-AB8B-9180DF92A8D4}" type="datetimeFigureOut">
              <a:rPr lang="en-US" smtClean="0"/>
              <a:pPr/>
              <a:t>25-May-17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45E8704-1CAB-4A0C-9C1E-2CEBCBDFAB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E5DEF16-7A4E-4326-AB8B-9180DF92A8D4}" type="datetimeFigureOut">
              <a:rPr lang="en-US" smtClean="0"/>
              <a:pPr/>
              <a:t>25-May-17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45E8704-1CAB-4A0C-9C1E-2CEBCBDFABA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E5DEF16-7A4E-4326-AB8B-9180DF92A8D4}" type="datetimeFigureOut">
              <a:rPr lang="en-US" smtClean="0"/>
              <a:pPr/>
              <a:t>25-May-17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45E8704-1CAB-4A0C-9C1E-2CEBCBDFAB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E5DEF16-7A4E-4326-AB8B-9180DF92A8D4}" type="datetimeFigureOut">
              <a:rPr lang="en-US" smtClean="0"/>
              <a:pPr/>
              <a:t>25-May-17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5E8704-1CAB-4A0C-9C1E-2CEBCBDFAB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E5DEF16-7A4E-4326-AB8B-9180DF92A8D4}" type="datetimeFigureOut">
              <a:rPr lang="en-US" smtClean="0"/>
              <a:pPr/>
              <a:t>25-May-17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45E8704-1CAB-4A0C-9C1E-2CEBCBDFABA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E5DEF16-7A4E-4326-AB8B-9180DF92A8D4}" type="datetimeFigureOut">
              <a:rPr lang="en-US" smtClean="0"/>
              <a:pPr/>
              <a:t>25-May-17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45E8704-1CAB-4A0C-9C1E-2CEBCBDFAB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ogin.salesforce.com/packaging/installPackage.apexp?p0=04t6F000001IMy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ogin.salesforc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smtClean="0">
                <a:latin typeface="Times New Roman" pitchFamily="18" charset="0"/>
                <a:cs typeface="Times New Roman" pitchFamily="18" charset="0"/>
              </a:rPr>
              <a:t>SHOPAHOLIC</a:t>
            </a:r>
            <a:endParaRPr lang="en-US" u="sng"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92500" lnSpcReduction="10000"/>
          </a:bodyPr>
          <a:lstStyle/>
          <a:p>
            <a:pPr algn="ctr"/>
            <a:r>
              <a:rPr lang="en-US" dirty="0" smtClean="0">
                <a:latin typeface="Times New Roman" pitchFamily="18" charset="0"/>
                <a:cs typeface="Times New Roman" pitchFamily="18" charset="0"/>
              </a:rPr>
              <a:t>SALESFORCE CRM(Customer Relationship Management)</a:t>
            </a:r>
          </a:p>
          <a:p>
            <a:pPr algn="ctr"/>
            <a:r>
              <a:rPr lang="en-US" b="1" dirty="0" smtClean="0">
                <a:latin typeface="Times New Roman" pitchFamily="18" charset="0"/>
                <a:cs typeface="Times New Roman" pitchFamily="18" charset="0"/>
              </a:rPr>
              <a:t>CLOUD APPLICATION</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spcBef>
                <a:spcPct val="20000"/>
              </a:spcBef>
              <a:buNone/>
              <a:defRPr/>
            </a:pPr>
            <a:endParaRPr lang="en-IN" sz="3600" dirty="0" smtClean="0">
              <a:solidFill>
                <a:srgbClr val="00B0F0"/>
              </a:solidFill>
            </a:endParaRPr>
          </a:p>
          <a:p>
            <a:pPr algn="ctr">
              <a:spcBef>
                <a:spcPct val="20000"/>
              </a:spcBef>
              <a:buNone/>
              <a:defRPr/>
            </a:pPr>
            <a:r>
              <a:rPr lang="en-IN" sz="3100" dirty="0" smtClean="0">
                <a:latin typeface="Times New Roman" pitchFamily="18" charset="0"/>
                <a:cs typeface="Times New Roman" pitchFamily="18" charset="0"/>
              </a:rPr>
              <a:t>There are two main type of relationships in </a:t>
            </a:r>
            <a:r>
              <a:rPr lang="en-IN" sz="3100" dirty="0" err="1" smtClean="0">
                <a:latin typeface="Times New Roman" pitchFamily="18" charset="0"/>
                <a:cs typeface="Times New Roman" pitchFamily="18" charset="0"/>
              </a:rPr>
              <a:t>Salesforce</a:t>
            </a:r>
            <a:endParaRPr lang="en-IN" sz="3100" dirty="0" smtClean="0">
              <a:latin typeface="Times New Roman" pitchFamily="18" charset="0"/>
              <a:cs typeface="Times New Roman" pitchFamily="18" charset="0"/>
            </a:endParaRPr>
          </a:p>
          <a:p>
            <a:pPr>
              <a:spcBef>
                <a:spcPct val="20000"/>
              </a:spcBef>
              <a:defRPr/>
            </a:pPr>
            <a:endParaRPr lang="en-IN" sz="3600" dirty="0" smtClean="0"/>
          </a:p>
          <a:p>
            <a:pPr algn="just">
              <a:spcBef>
                <a:spcPct val="20000"/>
              </a:spcBef>
              <a:buClrTx/>
              <a:buFont typeface="Wingdings" pitchFamily="2" charset="2"/>
              <a:buChar char="Ø"/>
              <a:defRPr/>
            </a:pPr>
            <a:r>
              <a:rPr lang="en-IN" sz="3600" dirty="0" smtClean="0"/>
              <a:t>	</a:t>
            </a:r>
            <a:r>
              <a:rPr lang="en-IN" sz="2400" dirty="0" smtClean="0">
                <a:latin typeface="Times New Roman" pitchFamily="18" charset="0"/>
                <a:cs typeface="Times New Roman" pitchFamily="18" charset="0"/>
              </a:rPr>
              <a:t>Master-detail Relationship: It is Parent-Child relationship that 	controls behaviour of detail object. They are tightly coupled. 	Maximum 2 Master-Detail relationship can be created in 	</a:t>
            </a:r>
            <a:r>
              <a:rPr lang="en-IN" sz="2400" dirty="0" err="1" smtClean="0">
                <a:latin typeface="Times New Roman" pitchFamily="18" charset="0"/>
                <a:cs typeface="Times New Roman" pitchFamily="18" charset="0"/>
              </a:rPr>
              <a:t>Salesforce</a:t>
            </a:r>
            <a:r>
              <a:rPr lang="en-IN" sz="2400" dirty="0" smtClean="0">
                <a:latin typeface="Times New Roman" pitchFamily="18" charset="0"/>
                <a:cs typeface="Times New Roman" pitchFamily="18" charset="0"/>
              </a:rPr>
              <a:t> for detail object</a:t>
            </a:r>
          </a:p>
          <a:p>
            <a:pPr algn="just">
              <a:spcBef>
                <a:spcPct val="20000"/>
              </a:spcBef>
              <a:buClrTx/>
              <a:buFont typeface="Wingdings" pitchFamily="2" charset="2"/>
              <a:buChar char="Ø"/>
              <a:defRPr/>
            </a:pPr>
            <a:endParaRPr lang="en-IN" sz="2900" dirty="0" smtClean="0">
              <a:latin typeface="Times New Roman" pitchFamily="18" charset="0"/>
              <a:cs typeface="Times New Roman" pitchFamily="18" charset="0"/>
            </a:endParaRPr>
          </a:p>
          <a:p>
            <a:pPr algn="just">
              <a:spcBef>
                <a:spcPct val="20000"/>
              </a:spcBef>
              <a:buClrTx/>
              <a:buFont typeface="Wingdings" pitchFamily="2" charset="2"/>
              <a:buChar char="Ø"/>
              <a:defRPr/>
            </a:pPr>
            <a:r>
              <a:rPr lang="en-IN" sz="29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Lookup Relationship : It is type of relation which link two objects 	together, but has no effect on deletion or security. They are 	loosely coupled. Max 25 lookup relationship per child can be 	created</a:t>
            </a:r>
            <a:r>
              <a:rPr lang="en-IN" sz="2900" dirty="0" smtClean="0">
                <a:latin typeface="Times New Roman" pitchFamily="18" charset="0"/>
                <a:cs typeface="Times New Roman" pitchFamily="18" charset="0"/>
              </a:rPr>
              <a:t>.</a:t>
            </a:r>
          </a:p>
          <a:p>
            <a:pPr>
              <a:buNone/>
            </a:pPr>
            <a:endParaRPr lang="en-US" dirty="0"/>
          </a:p>
        </p:txBody>
      </p:sp>
      <p:sp>
        <p:nvSpPr>
          <p:cNvPr id="3" name="Title 2"/>
          <p:cNvSpPr>
            <a:spLocks noGrp="1"/>
          </p:cNvSpPr>
          <p:nvPr>
            <p:ph type="title"/>
          </p:nvPr>
        </p:nvSpPr>
        <p:spPr/>
        <p:txBody>
          <a:bodyPr>
            <a:noAutofit/>
          </a:bodyPr>
          <a:lstStyle/>
          <a:p>
            <a:pPr algn="ctr"/>
            <a:r>
              <a:rPr lang="en-US" sz="3600" dirty="0" smtClean="0">
                <a:latin typeface="Times New Roman" pitchFamily="18" charset="0"/>
                <a:cs typeface="Times New Roman" pitchFamily="18" charset="0"/>
              </a:rPr>
              <a:t>RELATIONSHIPS BETWEEN OBJECTS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algn="just">
              <a:buNone/>
            </a:pPr>
            <a:r>
              <a:rPr lang="en-US" sz="8000" b="1" dirty="0" smtClean="0">
                <a:latin typeface="Times New Roman" pitchFamily="18" charset="0"/>
                <a:cs typeface="Times New Roman" pitchFamily="18" charset="0"/>
              </a:rPr>
              <a:t>Check Quantity With a Validation Rule</a:t>
            </a:r>
          </a:p>
          <a:p>
            <a:pPr algn="just">
              <a:buNone/>
            </a:pPr>
            <a:endParaRPr lang="en-US" sz="8000" dirty="0" smtClean="0">
              <a:latin typeface="Times New Roman" pitchFamily="18" charset="0"/>
              <a:cs typeface="Times New Roman" pitchFamily="18" charset="0"/>
            </a:endParaRPr>
          </a:p>
          <a:p>
            <a:pPr algn="just">
              <a:buClrTx/>
              <a:buFont typeface="Wingdings" pitchFamily="2" charset="2"/>
              <a:buChar char="Ø"/>
            </a:pPr>
            <a:r>
              <a:rPr lang="en-US" sz="8000" dirty="0" smtClean="0">
                <a:latin typeface="Times New Roman" pitchFamily="18" charset="0"/>
                <a:cs typeface="Times New Roman" pitchFamily="18" charset="0"/>
              </a:rPr>
              <a:t>Navigate back to the Line Item custom object page by clicking </a:t>
            </a:r>
            <a:r>
              <a:rPr lang="en-US" sz="8000" b="1" i="1" dirty="0" smtClean="0">
                <a:latin typeface="Times New Roman" pitchFamily="18" charset="0"/>
                <a:cs typeface="Times New Roman" pitchFamily="18" charset="0"/>
              </a:rPr>
              <a:t>Your Name </a:t>
            </a:r>
            <a:r>
              <a:rPr lang="en-US" sz="8000" dirty="0" smtClean="0">
                <a:latin typeface="Times New Roman" pitchFamily="18" charset="0"/>
                <a:cs typeface="Times New Roman" pitchFamily="18" charset="0"/>
              </a:rPr>
              <a:t>&gt;</a:t>
            </a:r>
            <a:r>
              <a:rPr lang="en-US" sz="8000" b="1" dirty="0" smtClean="0">
                <a:latin typeface="Times New Roman" pitchFamily="18" charset="0"/>
                <a:cs typeface="Times New Roman" pitchFamily="18" charset="0"/>
              </a:rPr>
              <a:t>Setup </a:t>
            </a:r>
            <a:r>
              <a:rPr lang="en-US" sz="8000" dirty="0" smtClean="0">
                <a:latin typeface="Times New Roman" pitchFamily="18" charset="0"/>
                <a:cs typeface="Times New Roman" pitchFamily="18" charset="0"/>
              </a:rPr>
              <a:t>&gt;</a:t>
            </a:r>
            <a:r>
              <a:rPr lang="en-US" sz="8000" b="1" dirty="0" smtClean="0">
                <a:latin typeface="Times New Roman" pitchFamily="18" charset="0"/>
                <a:cs typeface="Times New Roman" pitchFamily="18" charset="0"/>
              </a:rPr>
              <a:t>Create </a:t>
            </a:r>
            <a:r>
              <a:rPr lang="en-US" sz="8000" dirty="0" smtClean="0">
                <a:latin typeface="Times New Roman" pitchFamily="18" charset="0"/>
                <a:cs typeface="Times New Roman" pitchFamily="18" charset="0"/>
              </a:rPr>
              <a:t>&gt;</a:t>
            </a:r>
            <a:r>
              <a:rPr lang="en-US" sz="8000" b="1" dirty="0" smtClean="0">
                <a:latin typeface="Times New Roman" pitchFamily="18" charset="0"/>
                <a:cs typeface="Times New Roman" pitchFamily="18" charset="0"/>
              </a:rPr>
              <a:t>Objects </a:t>
            </a:r>
            <a:r>
              <a:rPr lang="en-US" sz="8000" dirty="0" smtClean="0">
                <a:latin typeface="Times New Roman" pitchFamily="18" charset="0"/>
                <a:cs typeface="Times New Roman" pitchFamily="18" charset="0"/>
              </a:rPr>
              <a:t>&gt;</a:t>
            </a:r>
            <a:r>
              <a:rPr lang="en-US" sz="8000" b="1" dirty="0" smtClean="0">
                <a:latin typeface="Times New Roman" pitchFamily="18" charset="0"/>
                <a:cs typeface="Times New Roman" pitchFamily="18" charset="0"/>
              </a:rPr>
              <a:t>Line Item</a:t>
            </a:r>
            <a:r>
              <a:rPr lang="en-US" sz="8000" dirty="0" smtClean="0">
                <a:latin typeface="Times New Roman" pitchFamily="18" charset="0"/>
                <a:cs typeface="Times New Roman" pitchFamily="18" charset="0"/>
              </a:rPr>
              <a:t>.</a:t>
            </a:r>
          </a:p>
          <a:p>
            <a:pPr algn="just">
              <a:buClrTx/>
              <a:buFont typeface="Wingdings" pitchFamily="2" charset="2"/>
              <a:buChar char="Ø"/>
            </a:pPr>
            <a:r>
              <a:rPr lang="en-US" sz="8000" b="1"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Scroll down to the Validation Rules related list, and click </a:t>
            </a:r>
            <a:r>
              <a:rPr lang="en-US" sz="8000" b="1" dirty="0" smtClean="0">
                <a:latin typeface="Times New Roman" pitchFamily="18" charset="0"/>
                <a:cs typeface="Times New Roman" pitchFamily="18" charset="0"/>
              </a:rPr>
              <a:t>New</a:t>
            </a:r>
            <a:r>
              <a:rPr lang="en-US" sz="8000" dirty="0" smtClean="0">
                <a:latin typeface="Times New Roman" pitchFamily="18" charset="0"/>
                <a:cs typeface="Times New Roman" pitchFamily="18" charset="0"/>
              </a:rPr>
              <a:t>.</a:t>
            </a:r>
          </a:p>
          <a:p>
            <a:pPr algn="just">
              <a:buClrTx/>
              <a:buFont typeface="Wingdings" pitchFamily="2" charset="2"/>
              <a:buChar char="Ø"/>
            </a:pPr>
            <a:r>
              <a:rPr lang="en-US" sz="8000" dirty="0" smtClean="0">
                <a:latin typeface="Times New Roman" pitchFamily="18" charset="0"/>
                <a:cs typeface="Times New Roman" pitchFamily="18" charset="0"/>
              </a:rPr>
              <a:t>In the Rule Name field, enter Order in stock.</a:t>
            </a:r>
          </a:p>
          <a:p>
            <a:pPr algn="just">
              <a:buClrTx/>
              <a:buFont typeface="Wingdings" pitchFamily="2" charset="2"/>
              <a:buChar char="Ø"/>
            </a:pPr>
            <a:r>
              <a:rPr lang="en-US" sz="8000" dirty="0" smtClean="0">
                <a:latin typeface="Times New Roman" pitchFamily="18" charset="0"/>
                <a:cs typeface="Times New Roman" pitchFamily="18" charset="0"/>
              </a:rPr>
              <a:t>In the Error Condition Formula area, click </a:t>
            </a:r>
            <a:r>
              <a:rPr lang="en-US" sz="8000" b="1" dirty="0" smtClean="0">
                <a:latin typeface="Times New Roman" pitchFamily="18" charset="0"/>
                <a:cs typeface="Times New Roman" pitchFamily="18" charset="0"/>
              </a:rPr>
              <a:t>Insert Field </a:t>
            </a:r>
            <a:r>
              <a:rPr lang="en-US" sz="8000" dirty="0" smtClean="0">
                <a:latin typeface="Times New Roman" pitchFamily="18" charset="0"/>
                <a:cs typeface="Times New Roman" pitchFamily="18" charset="0"/>
              </a:rPr>
              <a:t>to open the Insert Field popup window.</a:t>
            </a:r>
          </a:p>
          <a:p>
            <a:pPr algn="just">
              <a:buNone/>
            </a:pPr>
            <a:r>
              <a:rPr lang="en-US" sz="8000" b="1" dirty="0" smtClean="0">
                <a:latin typeface="Times New Roman" pitchFamily="18" charset="0"/>
                <a:cs typeface="Times New Roman" pitchFamily="18" charset="0"/>
              </a:rPr>
              <a:t>		a. </a:t>
            </a:r>
            <a:r>
              <a:rPr lang="en-US" sz="8000" dirty="0" smtClean="0">
                <a:latin typeface="Times New Roman" pitchFamily="18" charset="0"/>
                <a:cs typeface="Times New Roman" pitchFamily="18" charset="0"/>
              </a:rPr>
              <a:t>Select Line Item &gt; in the first column.</a:t>
            </a:r>
          </a:p>
          <a:p>
            <a:pPr algn="just">
              <a:buNone/>
            </a:pPr>
            <a:r>
              <a:rPr lang="en-US" sz="8000" b="1" dirty="0" smtClean="0">
                <a:latin typeface="Times New Roman" pitchFamily="18" charset="0"/>
                <a:cs typeface="Times New Roman" pitchFamily="18" charset="0"/>
              </a:rPr>
              <a:t>		b. </a:t>
            </a:r>
            <a:r>
              <a:rPr lang="en-US" sz="8000" dirty="0" smtClean="0">
                <a:latin typeface="Times New Roman" pitchFamily="18" charset="0"/>
                <a:cs typeface="Times New Roman" pitchFamily="18" charset="0"/>
              </a:rPr>
              <a:t>Select Merchandise &gt; in the second column.</a:t>
            </a:r>
          </a:p>
          <a:p>
            <a:pPr algn="just">
              <a:buNone/>
            </a:pPr>
            <a:r>
              <a:rPr lang="en-US" sz="8000" b="1" dirty="0" smtClean="0">
                <a:latin typeface="Times New Roman" pitchFamily="18" charset="0"/>
                <a:cs typeface="Times New Roman" pitchFamily="18" charset="0"/>
              </a:rPr>
              <a:t>		c. </a:t>
            </a:r>
            <a:r>
              <a:rPr lang="en-US" sz="8000" dirty="0" smtClean="0">
                <a:latin typeface="Times New Roman" pitchFamily="18" charset="0"/>
                <a:cs typeface="Times New Roman" pitchFamily="18" charset="0"/>
              </a:rPr>
              <a:t>Select Total Inventory in the third column.</a:t>
            </a:r>
          </a:p>
          <a:p>
            <a:pPr algn="just">
              <a:buNone/>
            </a:pPr>
            <a:r>
              <a:rPr lang="en-US" sz="8000" b="1" dirty="0" smtClean="0">
                <a:latin typeface="Times New Roman" pitchFamily="18" charset="0"/>
                <a:cs typeface="Times New Roman" pitchFamily="18" charset="0"/>
              </a:rPr>
              <a:t>		d. </a:t>
            </a:r>
            <a:r>
              <a:rPr lang="en-US" sz="8000" dirty="0" smtClean="0">
                <a:latin typeface="Times New Roman" pitchFamily="18" charset="0"/>
                <a:cs typeface="Times New Roman" pitchFamily="18" charset="0"/>
              </a:rPr>
              <a:t>Click </a:t>
            </a:r>
            <a:r>
              <a:rPr lang="en-US" sz="8000" b="1" dirty="0" smtClean="0">
                <a:latin typeface="Times New Roman" pitchFamily="18" charset="0"/>
                <a:cs typeface="Times New Roman" pitchFamily="18" charset="0"/>
              </a:rPr>
              <a:t>Insert</a:t>
            </a:r>
            <a:r>
              <a:rPr lang="en-US" sz="8000" dirty="0" smtClean="0">
                <a:latin typeface="Times New Roman" pitchFamily="18" charset="0"/>
                <a:cs typeface="Times New Roman" pitchFamily="18" charset="0"/>
              </a:rPr>
              <a:t>.</a:t>
            </a:r>
          </a:p>
          <a:p>
            <a:pPr algn="just">
              <a:buNone/>
            </a:pPr>
            <a:r>
              <a:rPr lang="en-US" sz="8000" b="1" dirty="0" smtClean="0">
                <a:latin typeface="Times New Roman" pitchFamily="18" charset="0"/>
                <a:cs typeface="Times New Roman" pitchFamily="18" charset="0"/>
              </a:rPr>
              <a:t>		e. </a:t>
            </a:r>
            <a:r>
              <a:rPr lang="en-US" sz="8000" dirty="0" smtClean="0">
                <a:latin typeface="Times New Roman" pitchFamily="18" charset="0"/>
                <a:cs typeface="Times New Roman" pitchFamily="18" charset="0"/>
              </a:rPr>
              <a:t>Type the less-than symbol &lt; so that the formula looks like this:</a:t>
            </a:r>
          </a:p>
          <a:p>
            <a:pPr algn="just">
              <a:buNone/>
            </a:pPr>
            <a:r>
              <a:rPr lang="en-US" sz="8000" dirty="0" smtClean="0">
                <a:latin typeface="Times New Roman" pitchFamily="18" charset="0"/>
                <a:cs typeface="Times New Roman" pitchFamily="18" charset="0"/>
              </a:rPr>
              <a:t>		    </a:t>
            </a:r>
            <a:r>
              <a:rPr lang="en-US" sz="8000" dirty="0" err="1" smtClean="0">
                <a:latin typeface="Times New Roman" pitchFamily="18" charset="0"/>
                <a:cs typeface="Times New Roman" pitchFamily="18" charset="0"/>
              </a:rPr>
              <a:t>Merchandise__r.Total_Inventory__c</a:t>
            </a:r>
            <a:r>
              <a:rPr lang="en-US" sz="8000" dirty="0" smtClean="0">
                <a:latin typeface="Times New Roman" pitchFamily="18" charset="0"/>
                <a:cs typeface="Times New Roman" pitchFamily="18" charset="0"/>
              </a:rPr>
              <a:t>&lt;</a:t>
            </a:r>
          </a:p>
          <a:p>
            <a:pPr algn="just"/>
            <a:endParaRPr lang="en-US" sz="80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Autofit/>
          </a:bodyPr>
          <a:lstStyle/>
          <a:p>
            <a:pPr algn="ctr"/>
            <a:r>
              <a:rPr lang="en-US" sz="3600" dirty="0" smtClean="0">
                <a:latin typeface="Times New Roman" pitchFamily="18" charset="0"/>
                <a:cs typeface="Times New Roman" pitchFamily="18" charset="0"/>
              </a:rPr>
              <a:t>USE OF FORMULA  AND VALIDATION RULES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buNone/>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Complete formula is	</a:t>
            </a:r>
          </a:p>
          <a:p>
            <a:pPr algn="just">
              <a:buNone/>
            </a:pPr>
            <a:r>
              <a:rPr lang="en-US" sz="2100" b="1" dirty="0" smtClean="0">
                <a:latin typeface="Times New Roman" pitchFamily="18" charset="0"/>
                <a:cs typeface="Times New Roman" pitchFamily="18" charset="0"/>
              </a:rPr>
              <a:t>IF(</a:t>
            </a:r>
          </a:p>
          <a:p>
            <a:pPr algn="just">
              <a:buNone/>
            </a:pPr>
            <a:r>
              <a:rPr lang="en-US" sz="2100" b="1" dirty="0" smtClean="0">
                <a:latin typeface="Times New Roman" pitchFamily="18" charset="0"/>
                <a:cs typeface="Times New Roman" pitchFamily="18" charset="0"/>
              </a:rPr>
              <a:t>  ISNEW(),</a:t>
            </a:r>
          </a:p>
          <a:p>
            <a:pPr algn="just">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Merchandise__r.Quantity__c</a:t>
            </a:r>
            <a:r>
              <a:rPr lang="en-US" sz="2100" b="1" dirty="0" smtClean="0">
                <a:latin typeface="Times New Roman" pitchFamily="18" charset="0"/>
                <a:cs typeface="Times New Roman" pitchFamily="18" charset="0"/>
              </a:rPr>
              <a:t>  &lt;  </a:t>
            </a:r>
            <a:r>
              <a:rPr lang="en-US" sz="2100" b="1" dirty="0" err="1" smtClean="0">
                <a:latin typeface="Times New Roman" pitchFamily="18" charset="0"/>
                <a:cs typeface="Times New Roman" pitchFamily="18" charset="0"/>
              </a:rPr>
              <a:t>Unit_Sold__c</a:t>
            </a:r>
            <a:r>
              <a:rPr lang="en-US" sz="2100" b="1" dirty="0" smtClean="0">
                <a:latin typeface="Times New Roman" pitchFamily="18" charset="0"/>
                <a:cs typeface="Times New Roman" pitchFamily="18" charset="0"/>
              </a:rPr>
              <a:t> ,</a:t>
            </a:r>
          </a:p>
          <a:p>
            <a:pPr algn="just">
              <a:buNone/>
            </a:pPr>
            <a:r>
              <a:rPr lang="en-US" sz="2100" b="1" dirty="0" smtClean="0">
                <a:latin typeface="Times New Roman" pitchFamily="18" charset="0"/>
                <a:cs typeface="Times New Roman" pitchFamily="18" charset="0"/>
              </a:rPr>
              <a:t>  IF(</a:t>
            </a:r>
          </a:p>
          <a:p>
            <a:pPr algn="just">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Unit_Sold__c</a:t>
            </a:r>
            <a:r>
              <a:rPr lang="en-US" sz="2100" b="1" dirty="0" smtClean="0">
                <a:latin typeface="Times New Roman" pitchFamily="18" charset="0"/>
                <a:cs typeface="Times New Roman" pitchFamily="18" charset="0"/>
              </a:rPr>
              <a:t>  &lt;  PRIORVALUE( </a:t>
            </a:r>
            <a:r>
              <a:rPr lang="en-US" sz="2100" b="1" dirty="0" err="1" smtClean="0">
                <a:latin typeface="Times New Roman" pitchFamily="18" charset="0"/>
                <a:cs typeface="Times New Roman" pitchFamily="18" charset="0"/>
              </a:rPr>
              <a:t>Unit_Sold__c</a:t>
            </a:r>
            <a:r>
              <a:rPr lang="en-US" sz="2100" b="1" dirty="0" smtClean="0">
                <a:latin typeface="Times New Roman" pitchFamily="18" charset="0"/>
                <a:cs typeface="Times New Roman" pitchFamily="18" charset="0"/>
              </a:rPr>
              <a:t> ) ,</a:t>
            </a:r>
          </a:p>
          <a:p>
            <a:pPr algn="just">
              <a:buNone/>
            </a:pPr>
            <a:r>
              <a:rPr lang="en-US" sz="2100" b="1" dirty="0" smtClean="0">
                <a:latin typeface="Times New Roman" pitchFamily="18" charset="0"/>
                <a:cs typeface="Times New Roman" pitchFamily="18" charset="0"/>
              </a:rPr>
              <a:t>  FALSE,</a:t>
            </a:r>
          </a:p>
          <a:p>
            <a:pPr algn="just">
              <a:buNone/>
            </a:pPr>
            <a:r>
              <a:rPr lang="en-US" sz="2100" b="1" dirty="0" smtClean="0">
                <a:latin typeface="Times New Roman" pitchFamily="18" charset="0"/>
                <a:cs typeface="Times New Roman" pitchFamily="18" charset="0"/>
              </a:rPr>
              <a:t>      </a:t>
            </a:r>
            <a:r>
              <a:rPr lang="en-US" sz="2100" b="1" dirty="0" err="1" smtClean="0">
                <a:latin typeface="Times New Roman" pitchFamily="18" charset="0"/>
                <a:cs typeface="Times New Roman" pitchFamily="18" charset="0"/>
              </a:rPr>
              <a:t>Merchandise__r.Quantity__c</a:t>
            </a:r>
            <a:r>
              <a:rPr lang="en-US" sz="2100" b="1" dirty="0" smtClean="0">
                <a:latin typeface="Times New Roman" pitchFamily="18" charset="0"/>
                <a:cs typeface="Times New Roman" pitchFamily="18" charset="0"/>
              </a:rPr>
              <a:t>  &lt; ( </a:t>
            </a:r>
            <a:r>
              <a:rPr lang="en-US" sz="2100" b="1" dirty="0" err="1" smtClean="0">
                <a:latin typeface="Times New Roman" pitchFamily="18" charset="0"/>
                <a:cs typeface="Times New Roman" pitchFamily="18" charset="0"/>
              </a:rPr>
              <a:t>Unit_Sold__c</a:t>
            </a:r>
            <a:r>
              <a:rPr lang="en-US" sz="2100" b="1" dirty="0" smtClean="0">
                <a:latin typeface="Times New Roman" pitchFamily="18" charset="0"/>
                <a:cs typeface="Times New Roman" pitchFamily="18" charset="0"/>
              </a:rPr>
              <a:t> -PRIORVALUE( </a:t>
            </a:r>
            <a:r>
              <a:rPr lang="en-US" sz="2100" b="1" dirty="0" err="1" smtClean="0">
                <a:latin typeface="Times New Roman" pitchFamily="18" charset="0"/>
                <a:cs typeface="Times New Roman" pitchFamily="18" charset="0"/>
              </a:rPr>
              <a:t>Unit_Sold__c</a:t>
            </a:r>
            <a:r>
              <a:rPr lang="en-US" sz="2100" b="1" dirty="0" smtClean="0">
                <a:latin typeface="Times New Roman" pitchFamily="18" charset="0"/>
                <a:cs typeface="Times New Roman" pitchFamily="18" charset="0"/>
              </a:rPr>
              <a:t> ))</a:t>
            </a:r>
          </a:p>
          <a:p>
            <a:pPr algn="just">
              <a:buNone/>
            </a:pPr>
            <a:r>
              <a:rPr lang="en-US" sz="2100" b="1" dirty="0" smtClean="0">
                <a:latin typeface="Times New Roman" pitchFamily="18" charset="0"/>
                <a:cs typeface="Times New Roman" pitchFamily="18" charset="0"/>
              </a:rPr>
              <a:t>))</a:t>
            </a:r>
          </a:p>
          <a:p>
            <a:pPr algn="just">
              <a:buClrTx/>
              <a:buFont typeface="Wingdings" pitchFamily="2" charset="2"/>
              <a:buChar char="Ø"/>
            </a:pPr>
            <a:r>
              <a:rPr lang="en-US" sz="2200" dirty="0" smtClean="0">
                <a:latin typeface="Times New Roman" pitchFamily="18" charset="0"/>
                <a:cs typeface="Times New Roman" pitchFamily="18" charset="0"/>
              </a:rPr>
              <a:t>Click </a:t>
            </a:r>
            <a:r>
              <a:rPr lang="en-US" sz="2200" b="1" dirty="0" smtClean="0">
                <a:latin typeface="Times New Roman" pitchFamily="18" charset="0"/>
                <a:cs typeface="Times New Roman" pitchFamily="18" charset="0"/>
              </a:rPr>
              <a:t>Check Syntax </a:t>
            </a:r>
            <a:r>
              <a:rPr lang="en-US" sz="2200" dirty="0" smtClean="0">
                <a:latin typeface="Times New Roman" pitchFamily="18" charset="0"/>
                <a:cs typeface="Times New Roman" pitchFamily="18" charset="0"/>
              </a:rPr>
              <a:t>to make sure there are no errors. If you do find errors, fix them before proceeding.</a:t>
            </a:r>
          </a:p>
          <a:p>
            <a:pPr algn="just">
              <a:buClrTx/>
              <a:buFont typeface="Wingdings" pitchFamily="2" charset="2"/>
              <a:buChar char="Ø"/>
            </a:pPr>
            <a:r>
              <a:rPr lang="en-US" sz="2200" dirty="0" smtClean="0">
                <a:latin typeface="Times New Roman" pitchFamily="18" charset="0"/>
                <a:cs typeface="Times New Roman" pitchFamily="18" charset="0"/>
              </a:rPr>
              <a:t>In the Error Message field, enter this item is out of stock.</a:t>
            </a:r>
          </a:p>
          <a:p>
            <a:pPr algn="just">
              <a:buClrTx/>
              <a:buFont typeface="Wingdings" pitchFamily="2" charset="2"/>
              <a:buChar char="Ø"/>
            </a:pPr>
            <a:r>
              <a:rPr lang="en-US" sz="2200" dirty="0" smtClean="0">
                <a:latin typeface="Times New Roman" pitchFamily="18" charset="0"/>
                <a:cs typeface="Times New Roman" pitchFamily="18" charset="0"/>
              </a:rPr>
              <a:t>For the Error Location, select Field, then choose Units Sold from the drop-down list.</a:t>
            </a:r>
          </a:p>
          <a:p>
            <a:pPr algn="just">
              <a:buClrTx/>
              <a:buFont typeface="Wingdings" pitchFamily="2" charset="2"/>
              <a:buChar char="Ø"/>
            </a:pPr>
            <a:r>
              <a:rPr lang="en-US" sz="2200" dirty="0" smtClean="0">
                <a:latin typeface="Times New Roman" pitchFamily="18" charset="0"/>
                <a:cs typeface="Times New Roman" pitchFamily="18" charset="0"/>
              </a:rPr>
              <a:t>Click </a:t>
            </a:r>
            <a:r>
              <a:rPr lang="en-US" sz="2200" b="1" dirty="0" smtClean="0">
                <a:latin typeface="Times New Roman" pitchFamily="18" charset="0"/>
                <a:cs typeface="Times New Roman" pitchFamily="18" charset="0"/>
              </a:rPr>
              <a:t>Save.</a:t>
            </a:r>
            <a:endParaRPr lang="en-US" sz="2200" dirty="0"/>
          </a:p>
        </p:txBody>
      </p:sp>
      <p:sp>
        <p:nvSpPr>
          <p:cNvPr id="3" name="Title 2"/>
          <p:cNvSpPr>
            <a:spLocks noGrp="1"/>
          </p:cNvSpPr>
          <p:nvPr>
            <p:ph type="title"/>
          </p:nvPr>
        </p:nvSpPr>
        <p:spPr/>
        <p:txBody>
          <a:bodyPr>
            <a:noAutofit/>
          </a:bodyPr>
          <a:lstStyle/>
          <a:p>
            <a:pPr algn="ctr"/>
            <a:r>
              <a:rPr lang="en-US" sz="3600" dirty="0" smtClean="0">
                <a:latin typeface="Times New Roman" pitchFamily="18" charset="0"/>
                <a:cs typeface="Times New Roman" pitchFamily="18" charset="0"/>
              </a:rPr>
              <a:t>USE OF FORMULA  AND VALIDATION RULES</a:t>
            </a:r>
            <a:endParaRPr 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alidation rule.png"/>
          <p:cNvPicPr>
            <a:picLocks noGrp="1" noChangeAspect="1"/>
          </p:cNvPicPr>
          <p:nvPr>
            <p:ph idx="1"/>
          </p:nvPr>
        </p:nvPicPr>
        <p:blipFill>
          <a:blip r:embed="rId2"/>
          <a:stretch>
            <a:fillRect/>
          </a:stretch>
        </p:blipFill>
        <p:spPr>
          <a:xfrm>
            <a:off x="685800" y="1371600"/>
            <a:ext cx="7696200" cy="5331229"/>
          </a:xfrm>
        </p:spPr>
      </p:pic>
      <p:sp>
        <p:nvSpPr>
          <p:cNvPr id="3" name="Title 2"/>
          <p:cNvSpPr>
            <a:spLocks noGrp="1"/>
          </p:cNvSpPr>
          <p:nvPr>
            <p:ph type="title"/>
          </p:nvPr>
        </p:nvSpPr>
        <p:spPr/>
        <p:txBody>
          <a:bodyPr>
            <a:noAutofit/>
          </a:bodyPr>
          <a:lstStyle/>
          <a:p>
            <a:pPr algn="ctr"/>
            <a:r>
              <a:rPr lang="en-US" sz="3600" dirty="0" smtClean="0">
                <a:latin typeface="Times New Roman" pitchFamily="18" charset="0"/>
                <a:cs typeface="Times New Roman" pitchFamily="18" charset="0"/>
              </a:rPr>
              <a:t>SCREENSHOT OF VALIDATION RULE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b="1" dirty="0" smtClean="0">
                <a:latin typeface="Times New Roman" pitchFamily="18" charset="0"/>
                <a:cs typeface="Times New Roman" pitchFamily="18" charset="0"/>
              </a:rPr>
              <a:t>Reports</a:t>
            </a:r>
            <a:r>
              <a:rPr lang="en-US" sz="2000" dirty="0" smtClean="0">
                <a:latin typeface="Times New Roman" pitchFamily="18" charset="0"/>
                <a:cs typeface="Times New Roman" pitchFamily="18" charset="0"/>
              </a:rPr>
              <a:t> :  report is a list of records that meet the criteria you define. It’s displayed in </a:t>
            </a:r>
            <a:r>
              <a:rPr lang="en-US" sz="2000" dirty="0" err="1" smtClean="0">
                <a:latin typeface="Times New Roman" pitchFamily="18" charset="0"/>
                <a:cs typeface="Times New Roman" pitchFamily="18" charset="0"/>
              </a:rPr>
              <a:t>Salesforce</a:t>
            </a:r>
            <a:r>
              <a:rPr lang="en-US" sz="2000" dirty="0" smtClean="0">
                <a:latin typeface="Times New Roman" pitchFamily="18" charset="0"/>
                <a:cs typeface="Times New Roman" pitchFamily="18" charset="0"/>
              </a:rPr>
              <a:t> in rows and columns, and can be filtered, grouped, or displayed in a graphical chart.</a:t>
            </a:r>
          </a:p>
          <a:p>
            <a:pPr algn="just">
              <a:buNone/>
            </a:pP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Dashboards</a:t>
            </a:r>
            <a:r>
              <a:rPr lang="en-US" sz="2000" dirty="0" smtClean="0">
                <a:latin typeface="Times New Roman" pitchFamily="18" charset="0"/>
                <a:cs typeface="Times New Roman" pitchFamily="18" charset="0"/>
              </a:rPr>
              <a:t> : A dashboard is a visual display of key metrics and trends for records in your org. The relationship between a dashboard component and report is 1:1; for each dashboard component, there is a single underlying report. However, you can use the same report in multiple dashboard components on a single dashboard (e.g., use the same report in both a bar chart and pie chart). Multiple dashboard components can be shown together on a single dashboard page layout, creating a powerful visual display and a way to consume multiple reports that often have a common theme, like sales performance, customer support, etc.</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US" sz="3600" dirty="0" smtClean="0">
                <a:latin typeface="Times New Roman" pitchFamily="18" charset="0"/>
                <a:cs typeface="Times New Roman" pitchFamily="18" charset="0"/>
              </a:rPr>
              <a:t>CREATING REPORTS AND DASHBOARDS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762000"/>
          </a:xfrm>
        </p:spPr>
        <p:txBody>
          <a:bodyPr>
            <a:normAutofit/>
          </a:bodyPr>
          <a:lstStyle/>
          <a:p>
            <a:pPr algn="ctr"/>
            <a:r>
              <a:rPr lang="en-US" sz="3600" dirty="0" smtClean="0">
                <a:latin typeface="Times New Roman" pitchFamily="18" charset="0"/>
                <a:cs typeface="Times New Roman" pitchFamily="18" charset="0"/>
              </a:rPr>
              <a:t>SCREENSHOTS OF REPORTS</a:t>
            </a:r>
            <a:endParaRPr lang="en-US" sz="3600" dirty="0">
              <a:latin typeface="Times New Roman" pitchFamily="18" charset="0"/>
              <a:cs typeface="Times New Roman" pitchFamily="18" charset="0"/>
            </a:endParaRPr>
          </a:p>
        </p:txBody>
      </p:sp>
      <p:pic>
        <p:nvPicPr>
          <p:cNvPr id="4" name="Picture 3" descr="tabular report.png"/>
          <p:cNvPicPr>
            <a:picLocks noChangeAspect="1"/>
          </p:cNvPicPr>
          <p:nvPr/>
        </p:nvPicPr>
        <p:blipFill>
          <a:blip r:embed="rId2"/>
          <a:stretch>
            <a:fillRect/>
          </a:stretch>
        </p:blipFill>
        <p:spPr>
          <a:xfrm>
            <a:off x="0" y="838200"/>
            <a:ext cx="9144000" cy="5486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normAutofit/>
          </a:bodyPr>
          <a:lstStyle/>
          <a:p>
            <a:pPr algn="ctr"/>
            <a:r>
              <a:rPr lang="en-US" sz="3600" dirty="0" smtClean="0">
                <a:latin typeface="Times New Roman" pitchFamily="18" charset="0"/>
                <a:cs typeface="Times New Roman" pitchFamily="18" charset="0"/>
              </a:rPr>
              <a:t>SCREENSHOTS OF REPORTS</a:t>
            </a:r>
            <a:endParaRPr lang="en-US" sz="3600" dirty="0">
              <a:latin typeface="Times New Roman" pitchFamily="18" charset="0"/>
              <a:cs typeface="Times New Roman" pitchFamily="18" charset="0"/>
            </a:endParaRPr>
          </a:p>
        </p:txBody>
      </p:sp>
      <p:pic>
        <p:nvPicPr>
          <p:cNvPr id="4" name="Picture 3" descr="summary report.png"/>
          <p:cNvPicPr>
            <a:picLocks noChangeAspect="1"/>
          </p:cNvPicPr>
          <p:nvPr/>
        </p:nvPicPr>
        <p:blipFill>
          <a:blip r:embed="rId2"/>
          <a:stretch>
            <a:fillRect/>
          </a:stretch>
        </p:blipFill>
        <p:spPr>
          <a:xfrm>
            <a:off x="1343024" y="685800"/>
            <a:ext cx="6734175" cy="606870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normAutofit/>
          </a:bodyPr>
          <a:lstStyle/>
          <a:p>
            <a:pPr algn="ctr"/>
            <a:r>
              <a:rPr lang="en-US" sz="3600" dirty="0" smtClean="0">
                <a:latin typeface="Times New Roman" pitchFamily="18" charset="0"/>
                <a:cs typeface="Times New Roman" pitchFamily="18" charset="0"/>
              </a:rPr>
              <a:t>SCREENSHOTS OF DASHBOARDS</a:t>
            </a:r>
            <a:endParaRPr lang="en-US" sz="3600" dirty="0"/>
          </a:p>
        </p:txBody>
      </p:sp>
      <p:pic>
        <p:nvPicPr>
          <p:cNvPr id="4" name="Picture 3" descr="dashboard.png"/>
          <p:cNvPicPr>
            <a:picLocks noChangeAspect="1"/>
          </p:cNvPicPr>
          <p:nvPr/>
        </p:nvPicPr>
        <p:blipFill>
          <a:blip r:embed="rId2"/>
          <a:stretch>
            <a:fillRect/>
          </a:stretch>
        </p:blipFill>
        <p:spPr>
          <a:xfrm>
            <a:off x="0" y="1371599"/>
            <a:ext cx="9144000" cy="510540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ClrTx/>
              <a:buFont typeface="Wingdings" pitchFamily="2" charset="2"/>
              <a:buChar char="Ø"/>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Select Setup</a:t>
            </a:r>
          </a:p>
          <a:p>
            <a:pPr algn="just">
              <a:buClrTx/>
              <a:buFont typeface="Wingdings" pitchFamily="2" charset="2"/>
              <a:buChar char="Ø"/>
            </a:pPr>
            <a:r>
              <a:rPr lang="en-US" sz="2000" dirty="0" smtClean="0">
                <a:latin typeface="Times New Roman" pitchFamily="18" charset="0"/>
                <a:cs typeface="Times New Roman" pitchFamily="18" charset="0"/>
              </a:rPr>
              <a:t>Then in Administer ,select Communication Templates and then e-mail templates.</a:t>
            </a:r>
          </a:p>
          <a:p>
            <a:pPr algn="just">
              <a:buClrTx/>
              <a:buFont typeface="Wingdings" pitchFamily="2" charset="2"/>
              <a:buChar char="Ø"/>
            </a:pPr>
            <a:r>
              <a:rPr lang="en-US" sz="2000" dirty="0" smtClean="0">
                <a:latin typeface="Times New Roman" pitchFamily="18" charset="0"/>
                <a:cs typeface="Times New Roman" pitchFamily="18" charset="0"/>
              </a:rPr>
              <a:t>Select new and select the type of email template you want to create.</a:t>
            </a:r>
          </a:p>
          <a:p>
            <a:pPr algn="just">
              <a:buClrTx/>
              <a:buFont typeface="Wingdings" pitchFamily="2" charset="2"/>
              <a:buChar char="Ø"/>
            </a:pPr>
            <a:r>
              <a:rPr lang="en-US" sz="2000" dirty="0" smtClean="0">
                <a:latin typeface="Times New Roman" pitchFamily="18" charset="0"/>
                <a:cs typeface="Times New Roman" pitchFamily="18" charset="0"/>
              </a:rPr>
              <a:t>Give name to the template and enter the text or merge fields in plain text area.</a:t>
            </a:r>
          </a:p>
          <a:p>
            <a:pPr algn="just">
              <a:buClrTx/>
              <a:buFont typeface="Wingdings" pitchFamily="2" charset="2"/>
              <a:buChar char="Ø"/>
            </a:pPr>
            <a:r>
              <a:rPr lang="en-US" sz="2000" dirty="0" smtClean="0">
                <a:latin typeface="Times New Roman" pitchFamily="18" charset="0"/>
                <a:cs typeface="Times New Roman" pitchFamily="18" charset="0"/>
              </a:rPr>
              <a:t>Select the available for use option to make the email template available.</a:t>
            </a:r>
          </a:p>
          <a:p>
            <a:pPr algn="just">
              <a:buClrTx/>
              <a:buFont typeface="Wingdings" pitchFamily="2" charset="2"/>
              <a:buChar char="Ø"/>
            </a:pPr>
            <a:r>
              <a:rPr lang="en-US" sz="2000" dirty="0" smtClean="0">
                <a:latin typeface="Times New Roman" pitchFamily="18" charset="0"/>
                <a:cs typeface="Times New Roman" pitchFamily="18" charset="0"/>
              </a:rPr>
              <a:t>After doing all the above steps ,save your template and test it by sending it to your mail.</a:t>
            </a:r>
          </a:p>
          <a:p>
            <a:pPr algn="just">
              <a:buClrTx/>
              <a:buFont typeface="Wingdings" pitchFamily="2" charset="2"/>
              <a:buChar char="Ø"/>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ADDING E-MAIL SERVICES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noAutofit/>
          </a:bodyPr>
          <a:lstStyle/>
          <a:p>
            <a:pPr algn="ctr"/>
            <a:r>
              <a:rPr lang="en-US" sz="3600" dirty="0" smtClean="0">
                <a:latin typeface="Times New Roman" pitchFamily="18" charset="0"/>
                <a:cs typeface="Times New Roman" pitchFamily="18" charset="0"/>
              </a:rPr>
              <a:t>SCREENSHOT OF E-MAIL TEMPLATE</a:t>
            </a:r>
            <a:endParaRPr lang="en-US" sz="3600" dirty="0">
              <a:latin typeface="Times New Roman" pitchFamily="18" charset="0"/>
              <a:cs typeface="Times New Roman" pitchFamily="18" charset="0"/>
            </a:endParaRPr>
          </a:p>
        </p:txBody>
      </p:sp>
      <p:pic>
        <p:nvPicPr>
          <p:cNvPr id="4" name="Picture 3" descr="text template.png"/>
          <p:cNvPicPr>
            <a:picLocks noChangeAspect="1"/>
          </p:cNvPicPr>
          <p:nvPr/>
        </p:nvPicPr>
        <p:blipFill>
          <a:blip r:embed="rId2"/>
          <a:stretch>
            <a:fillRect/>
          </a:stretch>
        </p:blipFill>
        <p:spPr>
          <a:xfrm>
            <a:off x="152400" y="1253124"/>
            <a:ext cx="8839200" cy="484287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10000"/>
              </a:lnSpc>
              <a:buNone/>
            </a:pPr>
            <a:r>
              <a:rPr lang="en-US" sz="2600" dirty="0" smtClean="0">
                <a:latin typeface="Times New Roman" pitchFamily="18" charset="0"/>
                <a:cs typeface="Times New Roman" pitchFamily="18" charset="0"/>
              </a:rPr>
              <a:t>	INTRODUCTION TO </a:t>
            </a:r>
            <a:r>
              <a:rPr lang="en-US" sz="2600" dirty="0" err="1" smtClean="0">
                <a:latin typeface="Times New Roman" pitchFamily="18" charset="0"/>
                <a:cs typeface="Times New Roman" pitchFamily="18" charset="0"/>
              </a:rPr>
              <a:t>SFDC:</a:t>
            </a:r>
            <a:r>
              <a:rPr lang="en-US" sz="2200" dirty="0" err="1" smtClean="0">
                <a:latin typeface="Times New Roman" pitchFamily="18" charset="0"/>
                <a:cs typeface="Times New Roman" pitchFamily="18" charset="0"/>
              </a:rPr>
              <a:t>The</a:t>
            </a:r>
            <a:r>
              <a:rPr lang="en-US" sz="26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company was founded in 1999 by former Oracle executive Marc </a:t>
            </a:r>
            <a:r>
              <a:rPr lang="en-US" sz="2200" dirty="0" err="1" smtClean="0">
                <a:latin typeface="Times New Roman" pitchFamily="18" charset="0"/>
                <a:cs typeface="Times New Roman" pitchFamily="18" charset="0"/>
              </a:rPr>
              <a:t>Benioff</a:t>
            </a:r>
            <a:r>
              <a:rPr lang="en-US" sz="2200" dirty="0" smtClean="0">
                <a:latin typeface="Times New Roman" pitchFamily="18" charset="0"/>
                <a:cs typeface="Times New Roman" pitchFamily="18" charset="0"/>
              </a:rPr>
              <a:t>, Parker Harris, Dave </a:t>
            </a:r>
            <a:r>
              <a:rPr lang="en-US" sz="2200" dirty="0" err="1" smtClean="0">
                <a:latin typeface="Times New Roman" pitchFamily="18" charset="0"/>
                <a:cs typeface="Times New Roman" pitchFamily="18" charset="0"/>
              </a:rPr>
              <a:t>Moellenhoff</a:t>
            </a:r>
            <a:r>
              <a:rPr lang="en-US" sz="2200" dirty="0" smtClean="0">
                <a:latin typeface="Times New Roman" pitchFamily="18" charset="0"/>
                <a:cs typeface="Times New Roman" pitchFamily="18" charset="0"/>
              </a:rPr>
              <a:t>, and Frank Dominguez as a company specializing in software as a service(</a:t>
            </a:r>
            <a:r>
              <a:rPr lang="en-US" sz="2200" dirty="0" err="1" smtClean="0">
                <a:latin typeface="Times New Roman" pitchFamily="18" charset="0"/>
                <a:cs typeface="Times New Roman" pitchFamily="18" charset="0"/>
              </a:rPr>
              <a:t>SaaS</a:t>
            </a:r>
            <a:r>
              <a:rPr lang="en-US" sz="2200" dirty="0" smtClean="0">
                <a:latin typeface="Times New Roman" pitchFamily="18" charset="0"/>
                <a:cs typeface="Times New Roman" pitchFamily="18" charset="0"/>
              </a:rPr>
              <a:t>).</a:t>
            </a:r>
          </a:p>
          <a:p>
            <a:pPr algn="just">
              <a:lnSpc>
                <a:spcPct val="110000"/>
              </a:lnSpc>
              <a:buNone/>
            </a:pPr>
            <a:endParaRPr lang="en-US" sz="2200" dirty="0" smtClean="0">
              <a:latin typeface="Times New Roman" pitchFamily="18" charset="0"/>
              <a:cs typeface="Times New Roman" pitchFamily="18" charset="0"/>
            </a:endParaRPr>
          </a:p>
          <a:p>
            <a:pPr>
              <a:lnSpc>
                <a:spcPct val="110000"/>
              </a:lnSpc>
              <a:buNone/>
            </a:pPr>
            <a:r>
              <a:rPr lang="en-US" sz="2400" dirty="0" smtClean="0">
                <a:latin typeface="Times New Roman" pitchFamily="18" charset="0"/>
                <a:cs typeface="Times New Roman" pitchFamily="18" charset="0"/>
              </a:rPr>
              <a:t>	Salesforce.com offers Force.com as its on-demand platform. Force.com features breakthrough </a:t>
            </a:r>
            <a:r>
              <a:rPr lang="en-US" sz="2400" dirty="0" err="1" smtClean="0">
                <a:latin typeface="Times New Roman" pitchFamily="18" charset="0"/>
                <a:cs typeface="Times New Roman" pitchFamily="18" charset="0"/>
              </a:rPr>
              <a:t>Visualforce</a:t>
            </a:r>
            <a:r>
              <a:rPr lang="en-US" sz="2400" dirty="0" smtClean="0">
                <a:latin typeface="Times New Roman" pitchFamily="18" charset="0"/>
                <a:cs typeface="Times New Roman" pitchFamily="18" charset="0"/>
              </a:rPr>
              <a:t> technology, which allows customers, developers, and ISVs to design any app, for any user, anywhere with the world’s first User Interface-as-a-Service. The Force.com platform offers global infrastructure and services for database, logic, workflow, integration, user interface, and application exchange</a:t>
            </a:r>
            <a:r>
              <a:rPr lang="en-US" dirty="0" smtClean="0"/>
              <a:t>. </a:t>
            </a:r>
          </a:p>
          <a:p>
            <a:pPr>
              <a:buNone/>
            </a:pPr>
            <a:endParaRPr lang="en-US" dirty="0" smtClean="0"/>
          </a:p>
          <a:p>
            <a:pPr>
              <a:buNone/>
            </a:pPr>
            <a:endParaRPr lang="en-US" dirty="0"/>
          </a:p>
        </p:txBody>
      </p:sp>
      <p:sp>
        <p:nvSpPr>
          <p:cNvPr id="3" name="Title 2"/>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SALESFORCE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rmAutofit/>
          </a:bodyPr>
          <a:lstStyle/>
          <a:p>
            <a:pPr algn="just">
              <a:buNone/>
            </a:pPr>
            <a:r>
              <a:rPr lang="en-US" dirty="0" smtClean="0"/>
              <a:t>	</a:t>
            </a:r>
            <a:r>
              <a:rPr lang="en-US" sz="2200" dirty="0" err="1" smtClean="0">
                <a:latin typeface="Times New Roman" pitchFamily="18" charset="0"/>
                <a:cs typeface="Times New Roman" pitchFamily="18" charset="0"/>
              </a:rPr>
              <a:t>Visualforce</a:t>
            </a:r>
            <a:r>
              <a:rPr lang="en-US" sz="2200" dirty="0" smtClean="0">
                <a:latin typeface="Times New Roman" pitchFamily="18" charset="0"/>
                <a:cs typeface="Times New Roman" pitchFamily="18" charset="0"/>
              </a:rPr>
              <a:t> is a web development framework that enables developers to build sophisticated, custom user interfaces for mobile and desktop apps that can be hosted on the Force.com platform.</a:t>
            </a:r>
          </a:p>
          <a:p>
            <a:pPr algn="just">
              <a:buNone/>
            </a:pP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Visualforce</a:t>
            </a:r>
            <a:r>
              <a:rPr lang="en-US" sz="2200" dirty="0" smtClean="0">
                <a:latin typeface="Times New Roman" pitchFamily="18" charset="0"/>
                <a:cs typeface="Times New Roman" pitchFamily="18" charset="0"/>
              </a:rPr>
              <a:t> uses the traditional model–view–controller (MVC) paradigm. It includes sophisticated built-in controllers to handle standard actions and data access, providing simple and tight integration with the Force.com database. When using the standard controller, you don’t need to write the code for the controller. However, you can extend the standard controller to add new functionality or create custom controllers from scratch.</a:t>
            </a:r>
          </a:p>
          <a:p>
            <a:endParaRPr lang="en-US" dirty="0"/>
          </a:p>
        </p:txBody>
      </p:sp>
      <p:sp>
        <p:nvSpPr>
          <p:cNvPr id="3" name="Title 2"/>
          <p:cNvSpPr>
            <a:spLocks noGrp="1"/>
          </p:cNvSpPr>
          <p:nvPr>
            <p:ph type="title"/>
          </p:nvPr>
        </p:nvSpPr>
        <p:spPr>
          <a:xfrm>
            <a:off x="457200" y="-228600"/>
            <a:ext cx="8229600" cy="1143000"/>
          </a:xfrm>
        </p:spPr>
        <p:txBody>
          <a:bodyPr>
            <a:normAutofit/>
          </a:bodyPr>
          <a:lstStyle/>
          <a:p>
            <a:pPr algn="ctr"/>
            <a:r>
              <a:rPr lang="en-US" sz="3600" dirty="0" smtClean="0">
                <a:latin typeface="Times New Roman" pitchFamily="18" charset="0"/>
                <a:cs typeface="Times New Roman" pitchFamily="18" charset="0"/>
              </a:rPr>
              <a:t>VISUAL FORCE PAGES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ClrTx/>
              <a:buFont typeface="Wingdings" pitchFamily="2" charset="2"/>
              <a:buChar char="Ø"/>
            </a:pPr>
            <a:r>
              <a:rPr lang="en-US" sz="2000" dirty="0" smtClean="0">
                <a:latin typeface="Times New Roman" pitchFamily="18" charset="0"/>
                <a:cs typeface="Times New Roman" pitchFamily="18" charset="0"/>
              </a:rPr>
              <a:t>In the upper right, click your name, and then click </a:t>
            </a:r>
            <a:r>
              <a:rPr lang="en-US" sz="2000" b="1" dirty="0" smtClean="0">
                <a:latin typeface="Times New Roman" pitchFamily="18" charset="0"/>
                <a:cs typeface="Times New Roman" pitchFamily="18" charset="0"/>
              </a:rPr>
              <a:t>Developer Console</a:t>
            </a:r>
            <a:r>
              <a:rPr lang="en-US" sz="2000" dirty="0" smtClean="0">
                <a:latin typeface="Times New Roman" pitchFamily="18" charset="0"/>
                <a:cs typeface="Times New Roman" pitchFamily="18" charset="0"/>
              </a:rPr>
              <a:t> from the menu.</a:t>
            </a:r>
          </a:p>
          <a:p>
            <a:pPr algn="just">
              <a:buClrTx/>
              <a:buFont typeface="Wingdings" pitchFamily="2" charset="2"/>
              <a:buChar char="Ø"/>
            </a:pPr>
            <a:r>
              <a:rPr lang="en-US" sz="2000" dirty="0" smtClean="0">
                <a:latin typeface="Times New Roman" pitchFamily="18" charset="0"/>
                <a:cs typeface="Times New Roman" pitchFamily="18" charset="0"/>
              </a:rPr>
              <a:t>In Developer Console, select </a:t>
            </a:r>
            <a:r>
              <a:rPr lang="en-US" sz="2000" b="1" dirty="0" smtClean="0">
                <a:latin typeface="Times New Roman" pitchFamily="18" charset="0"/>
                <a:cs typeface="Times New Roman" pitchFamily="18" charset="0"/>
              </a:rPr>
              <a:t>File</a:t>
            </a:r>
            <a:r>
              <a:rPr lang="en-US" sz="2000" dirty="0" smtClean="0">
                <a:latin typeface="Times New Roman" pitchFamily="18" charset="0"/>
                <a:cs typeface="Times New Roman" pitchFamily="18" charset="0"/>
              </a:rPr>
              <a:t> &gt; </a:t>
            </a:r>
            <a:r>
              <a:rPr lang="en-US" sz="2000" b="1" dirty="0" smtClean="0">
                <a:latin typeface="Times New Roman" pitchFamily="18" charset="0"/>
                <a:cs typeface="Times New Roman" pitchFamily="18" charset="0"/>
              </a:rPr>
              <a:t>New</a:t>
            </a:r>
            <a:r>
              <a:rPr lang="en-US" sz="2000" dirty="0" smtClean="0">
                <a:latin typeface="Times New Roman" pitchFamily="18" charset="0"/>
                <a:cs typeface="Times New Roman" pitchFamily="18" charset="0"/>
              </a:rPr>
              <a:t> &gt; </a:t>
            </a:r>
            <a:r>
              <a:rPr lang="en-US" sz="2000" b="1" dirty="0" err="1" smtClean="0">
                <a:latin typeface="Times New Roman" pitchFamily="18" charset="0"/>
                <a:cs typeface="Times New Roman" pitchFamily="18" charset="0"/>
              </a:rPr>
              <a:t>Visualforce</a:t>
            </a:r>
            <a:r>
              <a:rPr lang="en-US" sz="2000" b="1" dirty="0" smtClean="0">
                <a:latin typeface="Times New Roman" pitchFamily="18" charset="0"/>
                <a:cs typeface="Times New Roman" pitchFamily="18" charset="0"/>
              </a:rPr>
              <a:t> Page</a:t>
            </a:r>
            <a:r>
              <a:rPr lang="en-US" sz="2000" dirty="0" smtClean="0">
                <a:latin typeface="Times New Roman" pitchFamily="18" charset="0"/>
                <a:cs typeface="Times New Roman" pitchFamily="18" charset="0"/>
              </a:rPr>
              <a:t>.</a:t>
            </a:r>
          </a:p>
          <a:p>
            <a:pPr algn="just">
              <a:buClrTx/>
              <a:buFont typeface="Wingdings" pitchFamily="2" charset="2"/>
              <a:buChar char="Ø"/>
            </a:pPr>
            <a:r>
              <a:rPr lang="en-US" sz="2000" dirty="0" smtClean="0">
                <a:latin typeface="Times New Roman" pitchFamily="18" charset="0"/>
                <a:cs typeface="Times New Roman" pitchFamily="18" charset="0"/>
              </a:rPr>
              <a:t>Name the page and then click </a:t>
            </a:r>
            <a:r>
              <a:rPr lang="en-US" sz="2000" b="1" dirty="0" smtClean="0">
                <a:latin typeface="Times New Roman" pitchFamily="18" charset="0"/>
                <a:cs typeface="Times New Roman" pitchFamily="18" charset="0"/>
              </a:rPr>
              <a:t>OK</a:t>
            </a:r>
            <a:r>
              <a:rPr lang="en-US" sz="2000" dirty="0" smtClean="0">
                <a:latin typeface="Times New Roman" pitchFamily="18" charset="0"/>
                <a:cs typeface="Times New Roman" pitchFamily="18" charset="0"/>
              </a:rPr>
              <a:t>. If you've never used the Source Code Editor before, click </a:t>
            </a:r>
            <a:r>
              <a:rPr lang="en-US" sz="2000" b="1" dirty="0" smtClean="0">
                <a:latin typeface="Times New Roman" pitchFamily="18" charset="0"/>
                <a:cs typeface="Times New Roman" pitchFamily="18" charset="0"/>
              </a:rPr>
              <a:t>Start Tour</a:t>
            </a:r>
            <a:r>
              <a:rPr lang="en-US" sz="2000" dirty="0" smtClean="0">
                <a:latin typeface="Times New Roman" pitchFamily="18" charset="0"/>
                <a:cs typeface="Times New Roman" pitchFamily="18" charset="0"/>
              </a:rPr>
              <a:t> and follow along.</a:t>
            </a:r>
          </a:p>
          <a:p>
            <a:pPr algn="just">
              <a:buClrTx/>
              <a:buFont typeface="Wingdings" pitchFamily="2" charset="2"/>
              <a:buChar char="Ø"/>
            </a:pPr>
            <a:r>
              <a:rPr lang="en-US" sz="2000" dirty="0" smtClean="0">
                <a:latin typeface="Times New Roman" pitchFamily="18" charset="0"/>
                <a:cs typeface="Times New Roman" pitchFamily="18" charset="0"/>
              </a:rPr>
              <a:t>In the new page, enter </a:t>
            </a:r>
            <a:r>
              <a:rPr lang="en-US" sz="2000" b="1" dirty="0" smtClean="0">
                <a:latin typeface="Times New Roman" pitchFamily="18" charset="0"/>
                <a:cs typeface="Times New Roman" pitchFamily="18" charset="0"/>
              </a:rPr>
              <a:t>code</a:t>
            </a:r>
            <a:r>
              <a:rPr lang="en-US" sz="2000" dirty="0" smtClean="0">
                <a:latin typeface="Times New Roman" pitchFamily="18" charset="0"/>
                <a:cs typeface="Times New Roman" pitchFamily="18" charset="0"/>
              </a:rPr>
              <a:t> inside the </a:t>
            </a:r>
            <a:r>
              <a:rPr lang="en-US" sz="2000" dirty="0" err="1" smtClean="0">
                <a:latin typeface="Times New Roman" pitchFamily="18" charset="0"/>
                <a:cs typeface="Times New Roman" pitchFamily="18" charset="0"/>
              </a:rPr>
              <a:t>apex:page</a:t>
            </a:r>
            <a:r>
              <a:rPr lang="en-US" sz="2000" dirty="0" smtClean="0">
                <a:latin typeface="Times New Roman" pitchFamily="18" charset="0"/>
                <a:cs typeface="Times New Roman" pitchFamily="18" charset="0"/>
              </a:rPr>
              <a:t> component</a:t>
            </a:r>
            <a:r>
              <a:rPr lang="en-US" dirty="0" smtClean="0"/>
              <a:t> </a:t>
            </a:r>
          </a:p>
          <a:p>
            <a:pPr algn="just">
              <a:buClrTx/>
              <a:buFont typeface="Wingdings" pitchFamily="2" charset="2"/>
              <a:buChar char="Ø"/>
            </a:pPr>
            <a:r>
              <a:rPr lang="en-US" sz="2000" dirty="0" smtClean="0">
                <a:latin typeface="Times New Roman" pitchFamily="18" charset="0"/>
                <a:cs typeface="Times New Roman" pitchFamily="18" charset="0"/>
              </a:rPr>
              <a:t>In the Developer Console, save the page by selecting </a:t>
            </a:r>
            <a:r>
              <a:rPr lang="en-US" sz="2000" b="1" dirty="0" smtClean="0">
                <a:latin typeface="Times New Roman" pitchFamily="18" charset="0"/>
                <a:cs typeface="Times New Roman" pitchFamily="18" charset="0"/>
              </a:rPr>
              <a:t>File</a:t>
            </a:r>
            <a:r>
              <a:rPr lang="en-US" sz="2000" dirty="0" smtClean="0">
                <a:latin typeface="Times New Roman" pitchFamily="18" charset="0"/>
                <a:cs typeface="Times New Roman" pitchFamily="18" charset="0"/>
              </a:rPr>
              <a:t> &gt; </a:t>
            </a:r>
            <a:r>
              <a:rPr lang="en-US" sz="2000" b="1" dirty="0" smtClean="0">
                <a:latin typeface="Times New Roman" pitchFamily="18" charset="0"/>
                <a:cs typeface="Times New Roman" pitchFamily="18" charset="0"/>
              </a:rPr>
              <a:t>Save</a:t>
            </a:r>
            <a:r>
              <a:rPr lang="en-US" sz="2000" dirty="0" smtClean="0">
                <a:latin typeface="Times New Roman" pitchFamily="18" charset="0"/>
                <a:cs typeface="Times New Roman" pitchFamily="18" charset="0"/>
              </a:rPr>
              <a:t>.</a:t>
            </a:r>
          </a:p>
          <a:p>
            <a:pPr algn="just">
              <a:buClrTx/>
              <a:buFont typeface="Wingdings" pitchFamily="2" charset="2"/>
              <a:buChar char="Ø"/>
            </a:pPr>
            <a:r>
              <a:rPr lang="en-US" sz="2000" dirty="0" smtClean="0">
                <a:latin typeface="Times New Roman" pitchFamily="18" charset="0"/>
                <a:cs typeface="Times New Roman" pitchFamily="18" charset="0"/>
              </a:rPr>
              <a:t>Above the code line numbers, click </a:t>
            </a:r>
            <a:r>
              <a:rPr lang="en-US" sz="2000" b="1" dirty="0" smtClean="0">
                <a:latin typeface="Times New Roman" pitchFamily="18" charset="0"/>
                <a:cs typeface="Times New Roman" pitchFamily="18" charset="0"/>
              </a:rPr>
              <a:t>Preview</a:t>
            </a:r>
            <a:r>
              <a:rPr lang="en-US" sz="2000" dirty="0" smtClean="0">
                <a:latin typeface="Times New Roman" pitchFamily="18" charset="0"/>
                <a:cs typeface="Times New Roman" pitchFamily="18" charset="0"/>
              </a:rPr>
              <a:t>. You see a blank page with the text "Hello" that you added, but also notice the URL at the top. </a:t>
            </a:r>
          </a:p>
          <a:p>
            <a:pPr algn="just">
              <a:buClrTx/>
              <a:buFont typeface="Wingdings" pitchFamily="2" charset="2"/>
              <a:buChar char="Ø"/>
            </a:pPr>
            <a:endParaRPr lang="en-US" dirty="0" smtClean="0"/>
          </a:p>
          <a:p>
            <a:endParaRPr lang="en-US" dirty="0"/>
          </a:p>
        </p:txBody>
      </p:sp>
      <p:sp>
        <p:nvSpPr>
          <p:cNvPr id="3" name="Title 2"/>
          <p:cNvSpPr>
            <a:spLocks noGrp="1"/>
          </p:cNvSpPr>
          <p:nvPr>
            <p:ph type="title"/>
          </p:nvPr>
        </p:nvSpPr>
        <p:spPr/>
        <p:txBody>
          <a:bodyPr>
            <a:normAutofit/>
          </a:bodyPr>
          <a:lstStyle/>
          <a:p>
            <a:pPr algn="just"/>
            <a:r>
              <a:rPr lang="en-US" sz="3600" dirty="0" smtClean="0">
                <a:latin typeface="Times New Roman" pitchFamily="18" charset="0"/>
                <a:cs typeface="Times New Roman" pitchFamily="18" charset="0"/>
              </a:rPr>
              <a:t>CREATING A VISUAL FORCE PAGE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Autofit/>
          </a:bodyPr>
          <a:lstStyle/>
          <a:p>
            <a:pPr algn="ctr"/>
            <a:r>
              <a:rPr lang="en-US" sz="3600" dirty="0" smtClean="0">
                <a:latin typeface="Times New Roman" pitchFamily="18" charset="0"/>
                <a:cs typeface="Times New Roman" pitchFamily="18" charset="0"/>
              </a:rPr>
              <a:t>SCREENSHOT OF VISUAL FORCE PAGE</a:t>
            </a:r>
            <a:endParaRPr lang="en-US" sz="3600" dirty="0">
              <a:latin typeface="Times New Roman" pitchFamily="18" charset="0"/>
              <a:cs typeface="Times New Roman" pitchFamily="18" charset="0"/>
            </a:endParaRPr>
          </a:p>
        </p:txBody>
      </p:sp>
      <p:pic>
        <p:nvPicPr>
          <p:cNvPr id="4" name="Picture 3" descr="vfpage.png"/>
          <p:cNvPicPr>
            <a:picLocks noChangeAspect="1"/>
          </p:cNvPicPr>
          <p:nvPr/>
        </p:nvPicPr>
        <p:blipFill>
          <a:blip r:embed="rId2"/>
          <a:stretch>
            <a:fillRect/>
          </a:stretch>
        </p:blipFill>
        <p:spPr>
          <a:xfrm>
            <a:off x="990600" y="1219200"/>
            <a:ext cx="7315200" cy="56388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ClrTx/>
              <a:buFont typeface="Wingdings" pitchFamily="2" charset="2"/>
              <a:buChar char="Ø"/>
            </a:pPr>
            <a:r>
              <a:rPr lang="en-US" sz="2000" dirty="0" smtClean="0">
                <a:latin typeface="Times New Roman" pitchFamily="18" charset="0"/>
                <a:cs typeface="Times New Roman" pitchFamily="18" charset="0"/>
              </a:rPr>
              <a:t>Click on Setup and then create and then select package.</a:t>
            </a:r>
          </a:p>
          <a:p>
            <a:pPr algn="just">
              <a:buClrTx/>
              <a:buFont typeface="Wingdings" pitchFamily="2" charset="2"/>
              <a:buChar char="Ø"/>
            </a:pPr>
            <a:r>
              <a:rPr lang="en-US" sz="2000" dirty="0" smtClean="0">
                <a:latin typeface="Times New Roman" pitchFamily="18" charset="0"/>
                <a:cs typeface="Times New Roman" pitchFamily="18" charset="0"/>
              </a:rPr>
              <a:t>Create a new package for your application by clicking on new button.</a:t>
            </a:r>
          </a:p>
          <a:p>
            <a:pPr algn="just">
              <a:buClrTx/>
              <a:buFont typeface="Wingdings" pitchFamily="2" charset="2"/>
              <a:buChar char="Ø"/>
            </a:pPr>
            <a:r>
              <a:rPr lang="en-US" sz="2000" dirty="0" smtClean="0">
                <a:latin typeface="Times New Roman" pitchFamily="18" charset="0"/>
                <a:cs typeface="Times New Roman" pitchFamily="18" charset="0"/>
              </a:rPr>
              <a:t>Give name to your package and start adding components in the package.</a:t>
            </a:r>
          </a:p>
          <a:p>
            <a:pPr algn="just">
              <a:buClrTx/>
              <a:buFont typeface="Wingdings" pitchFamily="2" charset="2"/>
              <a:buChar char="Ø"/>
            </a:pPr>
            <a:r>
              <a:rPr lang="en-US" sz="2000" dirty="0" smtClean="0">
                <a:latin typeface="Times New Roman" pitchFamily="18" charset="0"/>
                <a:cs typeface="Times New Roman" pitchFamily="18" charset="0"/>
              </a:rPr>
              <a:t>After adding all the components click on upload button and from there give the version details of your application and then upload.</a:t>
            </a:r>
          </a:p>
          <a:p>
            <a:pPr algn="just">
              <a:buClrTx/>
              <a:buFont typeface="Wingdings" pitchFamily="2" charset="2"/>
              <a:buChar char="Ø"/>
            </a:pPr>
            <a:r>
              <a:rPr lang="en-US" sz="2000" dirty="0" smtClean="0">
                <a:latin typeface="Times New Roman" pitchFamily="18" charset="0"/>
                <a:cs typeface="Times New Roman" pitchFamily="18" charset="0"/>
              </a:rPr>
              <a:t>After that you will get a link and when any other </a:t>
            </a:r>
            <a:r>
              <a:rPr lang="en-US" sz="2000" dirty="0" err="1" smtClean="0">
                <a:latin typeface="Times New Roman" pitchFamily="18" charset="0"/>
                <a:cs typeface="Times New Roman" pitchFamily="18" charset="0"/>
              </a:rPr>
              <a:t>salesforce</a:t>
            </a:r>
            <a:r>
              <a:rPr lang="en-US" sz="2000" dirty="0" smtClean="0">
                <a:latin typeface="Times New Roman" pitchFamily="18" charset="0"/>
                <a:cs typeface="Times New Roman" pitchFamily="18" charset="0"/>
              </a:rPr>
              <a:t> user go to that link your application will be installed on that user’s system when he/she clicks install this application button.</a:t>
            </a:r>
          </a:p>
          <a:p>
            <a:pPr algn="just">
              <a:buClrTx/>
              <a:buNone/>
            </a:pPr>
            <a:endParaRPr lang="en-US" sz="2000" dirty="0" smtClean="0">
              <a:latin typeface="Times New Roman" pitchFamily="18" charset="0"/>
              <a:cs typeface="Times New Roman" pitchFamily="18" charset="0"/>
            </a:endParaRPr>
          </a:p>
          <a:p>
            <a:pPr algn="ctr">
              <a:buClrTx/>
              <a:buNone/>
            </a:pPr>
            <a:r>
              <a:rPr lang="en-US" sz="2000" b="1" dirty="0" smtClean="0">
                <a:latin typeface="Times New Roman" pitchFamily="18" charset="0"/>
                <a:cs typeface="Times New Roman" pitchFamily="18" charset="0"/>
              </a:rPr>
              <a:t>LINK OF SHOPAHOLIC APPLICATION</a:t>
            </a:r>
          </a:p>
          <a:p>
            <a:pPr algn="just">
              <a:buClrTx/>
              <a:buNone/>
            </a:pPr>
            <a:r>
              <a:rPr lang="en-US" sz="2000" b="1" dirty="0" smtClean="0">
                <a:latin typeface="Times New Roman" pitchFamily="18" charset="0"/>
                <a:cs typeface="Times New Roman" pitchFamily="18" charset="0"/>
                <a:hlinkClick r:id="rId2"/>
              </a:rPr>
              <a:t>https://login.salesforce.com/packaging/installPackage.apexp?p0=04t6F000001IMyE</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UPLOADING YOUR APPLICATION</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81670"/>
            <a:ext cx="6813084"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 ALL…..</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5" name="Picture 4" descr="salesforcelogo.png"/>
          <p:cNvPicPr>
            <a:picLocks noChangeAspect="1"/>
          </p:cNvPicPr>
          <p:nvPr/>
        </p:nvPicPr>
        <p:blipFill>
          <a:blip r:embed="rId2"/>
          <a:stretch>
            <a:fillRect/>
          </a:stretch>
        </p:blipFill>
        <p:spPr>
          <a:xfrm>
            <a:off x="4419600" y="3505200"/>
            <a:ext cx="4324350" cy="21526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buNone/>
            </a:pPr>
            <a:r>
              <a:rPr lang="en-US" dirty="0" smtClean="0"/>
              <a:t>	</a:t>
            </a:r>
            <a:r>
              <a:rPr lang="en-US" sz="2600" dirty="0" smtClean="0">
                <a:latin typeface="Times New Roman" pitchFamily="18" charset="0"/>
                <a:cs typeface="Times New Roman" pitchFamily="18" charset="0"/>
              </a:rPr>
              <a:t>An app is a set of tabs. In this step you'll create a Shopping app, including a Merchandise object and tab. Later, you'll add fields to the Merchandise object, as well as additional objects and tabs to the Shopaholic app.</a:t>
            </a:r>
          </a:p>
          <a:p>
            <a:pPr algn="just">
              <a:buNone/>
            </a:pP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Launch your browser and go to </a:t>
            </a:r>
            <a:r>
              <a:rPr lang="en-US" sz="2600" b="1" u="sng" dirty="0" smtClean="0">
                <a:latin typeface="Times New Roman" pitchFamily="18" charset="0"/>
                <a:cs typeface="Times New Roman" pitchFamily="18" charset="0"/>
                <a:hlinkClick r:id="rId2"/>
              </a:rPr>
              <a:t>https://login.salesforce.com</a:t>
            </a:r>
            <a:r>
              <a:rPr lang="en-US" sz="2600" b="1" dirty="0" smtClean="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Enter your username (in the form of an email address) and password.</a:t>
            </a:r>
          </a:p>
          <a:p>
            <a:pPr algn="just"/>
            <a:r>
              <a:rPr lang="en-US" sz="2600" dirty="0" smtClean="0">
                <a:latin typeface="Times New Roman" pitchFamily="18" charset="0"/>
                <a:cs typeface="Times New Roman" pitchFamily="18" charset="0"/>
              </a:rPr>
              <a:t>Click </a:t>
            </a:r>
            <a:r>
              <a:rPr lang="en-US" sz="2600" b="1" dirty="0" smtClean="0">
                <a:latin typeface="Times New Roman" pitchFamily="18" charset="0"/>
                <a:cs typeface="Times New Roman" pitchFamily="18" charset="0"/>
              </a:rPr>
              <a:t>Setup </a:t>
            </a:r>
            <a:r>
              <a:rPr lang="en-US" sz="2600" dirty="0" smtClean="0">
                <a:latin typeface="Times New Roman" pitchFamily="18" charset="0"/>
                <a:cs typeface="Times New Roman" pitchFamily="18" charset="0"/>
              </a:rPr>
              <a:t>in the upper right corner, and then click </a:t>
            </a:r>
            <a:r>
              <a:rPr lang="en-US" sz="2600" b="1" dirty="0" smtClean="0">
                <a:latin typeface="Times New Roman" pitchFamily="18" charset="0"/>
                <a:cs typeface="Times New Roman" pitchFamily="18" charset="0"/>
              </a:rPr>
              <a:t>Create </a:t>
            </a:r>
            <a:r>
              <a:rPr lang="en-US" sz="2600" dirty="0" smtClean="0">
                <a:latin typeface="Times New Roman" pitchFamily="18" charset="0"/>
                <a:cs typeface="Times New Roman" pitchFamily="18" charset="0"/>
              </a:rPr>
              <a:t>&gt;</a:t>
            </a:r>
            <a:r>
              <a:rPr lang="en-US" sz="2600" b="1" dirty="0" smtClean="0">
                <a:latin typeface="Times New Roman" pitchFamily="18" charset="0"/>
                <a:cs typeface="Times New Roman" pitchFamily="18" charset="0"/>
              </a:rPr>
              <a:t>Apps </a:t>
            </a:r>
            <a:r>
              <a:rPr lang="en-US" sz="2600" dirty="0" smtClean="0">
                <a:latin typeface="Times New Roman" pitchFamily="18" charset="0"/>
                <a:cs typeface="Times New Roman" pitchFamily="18" charset="0"/>
              </a:rPr>
              <a:t>in the sidebar menu.</a:t>
            </a:r>
          </a:p>
          <a:p>
            <a:pPr algn="just"/>
            <a:r>
              <a:rPr lang="en-US" sz="2600" dirty="0" smtClean="0">
                <a:latin typeface="Times New Roman" pitchFamily="18" charset="0"/>
                <a:cs typeface="Times New Roman" pitchFamily="18" charset="0"/>
              </a:rPr>
              <a:t>Click </a:t>
            </a:r>
            <a:r>
              <a:rPr lang="en-US" sz="2600" b="1" dirty="0" smtClean="0">
                <a:latin typeface="Times New Roman" pitchFamily="18" charset="0"/>
                <a:cs typeface="Times New Roman" pitchFamily="18" charset="0"/>
              </a:rPr>
              <a:t>Quick Start</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In the Force.com Quick Start overlay, enter the app and object details.</a:t>
            </a:r>
          </a:p>
          <a:p>
            <a:pPr algn="just">
              <a:buNone/>
            </a:pPr>
            <a:r>
              <a:rPr lang="en-US" sz="2600" dirty="0" smtClean="0">
                <a:latin typeface="Times New Roman" pitchFamily="18" charset="0"/>
                <a:cs typeface="Times New Roman" pitchFamily="18" charset="0"/>
              </a:rPr>
              <a:t>		• For the App Label, type Warehouse</a:t>
            </a:r>
          </a:p>
          <a:p>
            <a:pPr algn="just">
              <a:buNone/>
            </a:pPr>
            <a:r>
              <a:rPr lang="en-US" sz="2600" dirty="0" smtClean="0">
                <a:latin typeface="Times New Roman" pitchFamily="18" charset="0"/>
                <a:cs typeface="Times New Roman" pitchFamily="18" charset="0"/>
              </a:rPr>
              <a:t>		• For the Plural Label, type Merchandise.</a:t>
            </a:r>
          </a:p>
          <a:p>
            <a:pPr algn="just">
              <a:buNone/>
            </a:pPr>
            <a:r>
              <a:rPr lang="en-US" sz="2600" dirty="0" smtClean="0">
                <a:latin typeface="Times New Roman" pitchFamily="18" charset="0"/>
                <a:cs typeface="Times New Roman" pitchFamily="18" charset="0"/>
              </a:rPr>
              <a:t>		• For the Singular Label, type Merchandise.</a:t>
            </a:r>
          </a:p>
          <a:p>
            <a:pPr algn="just"/>
            <a:r>
              <a:rPr lang="en-US" sz="2600" dirty="0" smtClean="0">
                <a:latin typeface="Times New Roman" pitchFamily="18" charset="0"/>
                <a:cs typeface="Times New Roman" pitchFamily="18" charset="0"/>
              </a:rPr>
              <a:t>Click </a:t>
            </a:r>
            <a:r>
              <a:rPr lang="en-US" sz="2600" b="1" dirty="0" smtClean="0">
                <a:latin typeface="Times New Roman" pitchFamily="18" charset="0"/>
                <a:cs typeface="Times New Roman" pitchFamily="18" charset="0"/>
              </a:rPr>
              <a:t>Create </a:t>
            </a:r>
            <a:r>
              <a:rPr lang="en-US" sz="2600" dirty="0" smtClean="0">
                <a:latin typeface="Times New Roman" pitchFamily="18" charset="0"/>
                <a:cs typeface="Times New Roman" pitchFamily="18" charset="0"/>
              </a:rPr>
              <a:t>to finish creating your new object.</a:t>
            </a:r>
          </a:p>
          <a:p>
            <a:pPr algn="just"/>
            <a:r>
              <a:rPr lang="en-US" sz="2600" dirty="0" smtClean="0">
                <a:latin typeface="Times New Roman" pitchFamily="18" charset="0"/>
                <a:cs typeface="Times New Roman" pitchFamily="18" charset="0"/>
              </a:rPr>
              <a:t>Click </a:t>
            </a:r>
            <a:r>
              <a:rPr lang="en-US" sz="2600" b="1" dirty="0" smtClean="0">
                <a:latin typeface="Times New Roman" pitchFamily="18" charset="0"/>
                <a:cs typeface="Times New Roman" pitchFamily="18" charset="0"/>
              </a:rPr>
              <a:t>Go To My App </a:t>
            </a:r>
            <a:r>
              <a:rPr lang="en-US" sz="2600" dirty="0" smtClean="0">
                <a:latin typeface="Times New Roman" pitchFamily="18" charset="0"/>
                <a:cs typeface="Times New Roman" pitchFamily="18" charset="0"/>
              </a:rPr>
              <a:t>to see your new app.</a:t>
            </a:r>
          </a:p>
          <a:p>
            <a:endParaRPr lang="en-US" dirty="0"/>
          </a:p>
        </p:txBody>
      </p:sp>
      <p:sp>
        <p:nvSpPr>
          <p:cNvPr id="3" name="Title 2"/>
          <p:cNvSpPr>
            <a:spLocks noGrp="1"/>
          </p:cNvSpPr>
          <p:nvPr>
            <p:ph type="title"/>
          </p:nvPr>
        </p:nvSpPr>
        <p:spPr/>
        <p:txBody>
          <a:bodyPr>
            <a:normAutofit fontScale="90000"/>
          </a:bodyPr>
          <a:lstStyle/>
          <a:p>
            <a:pPr algn="ctr"/>
            <a:r>
              <a:rPr lang="en-US" sz="3600" dirty="0" smtClean="0">
                <a:latin typeface="Times New Roman" pitchFamily="18" charset="0"/>
                <a:cs typeface="Times New Roman" pitchFamily="18" charset="0"/>
              </a:rPr>
              <a:t>CREATING AN APPLICATION,OBJECTS AND ITS FIELDS(SHOPAHOLIC)</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3600" dirty="0" smtClean="0">
                <a:latin typeface="Times New Roman" pitchFamily="18" charset="0"/>
                <a:cs typeface="Times New Roman" pitchFamily="18" charset="0"/>
              </a:rPr>
              <a:t>SCREENSHOT OF SHOPAHOLIC APPLICATION</a:t>
            </a:r>
            <a:endParaRPr lang="en-US" sz="3600" dirty="0">
              <a:latin typeface="Times New Roman" pitchFamily="18" charset="0"/>
              <a:cs typeface="Times New Roman" pitchFamily="18" charset="0"/>
            </a:endParaRPr>
          </a:p>
        </p:txBody>
      </p:sp>
      <p:pic>
        <p:nvPicPr>
          <p:cNvPr id="4" name="Picture 3" descr="app shot.png"/>
          <p:cNvPicPr>
            <a:picLocks noChangeAspect="1"/>
          </p:cNvPicPr>
          <p:nvPr/>
        </p:nvPicPr>
        <p:blipFill>
          <a:blip r:embed="rId2"/>
          <a:stretch>
            <a:fillRect/>
          </a:stretch>
        </p:blipFill>
        <p:spPr>
          <a:xfrm>
            <a:off x="76200" y="1611022"/>
            <a:ext cx="8991600" cy="441022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bjects shot.png"/>
          <p:cNvPicPr>
            <a:picLocks noGrp="1" noChangeAspect="1"/>
          </p:cNvPicPr>
          <p:nvPr>
            <p:ph idx="1"/>
          </p:nvPr>
        </p:nvPicPr>
        <p:blipFill>
          <a:blip r:embed="rId3"/>
          <a:stretch>
            <a:fillRect/>
          </a:stretch>
        </p:blipFill>
        <p:spPr>
          <a:xfrm>
            <a:off x="76200" y="1219200"/>
            <a:ext cx="9006188" cy="3810000"/>
          </a:xfrm>
        </p:spPr>
      </p:pic>
      <p:sp>
        <p:nvSpPr>
          <p:cNvPr id="3" name="Title 2"/>
          <p:cNvSpPr>
            <a:spLocks noGrp="1"/>
          </p:cNvSpPr>
          <p:nvPr>
            <p:ph type="title"/>
          </p:nvPr>
        </p:nvSpPr>
        <p:spPr>
          <a:xfrm>
            <a:off x="457200" y="274638"/>
            <a:ext cx="8229600" cy="334962"/>
          </a:xfrm>
        </p:spPr>
        <p:txBody>
          <a:bodyPr>
            <a:noAutofit/>
          </a:bodyPr>
          <a:lstStyle/>
          <a:p>
            <a:pPr algn="ctr"/>
            <a:r>
              <a:rPr lang="en-US" sz="3600" dirty="0" smtClean="0">
                <a:latin typeface="Times New Roman" pitchFamily="18" charset="0"/>
                <a:cs typeface="Times New Roman" pitchFamily="18" charset="0"/>
              </a:rPr>
              <a:t>SCREENSHOT OF OBJECTS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3600" dirty="0" smtClean="0">
                <a:latin typeface="Times New Roman" pitchFamily="18" charset="0"/>
                <a:cs typeface="Times New Roman" pitchFamily="18" charset="0"/>
              </a:rPr>
              <a:t>SCREENSHOT OF FIELDS IN OBJECTS</a:t>
            </a:r>
            <a:endParaRPr lang="en-US" sz="3600" dirty="0">
              <a:latin typeface="Times New Roman" pitchFamily="18" charset="0"/>
              <a:cs typeface="Times New Roman" pitchFamily="18" charset="0"/>
            </a:endParaRPr>
          </a:p>
        </p:txBody>
      </p:sp>
      <p:pic>
        <p:nvPicPr>
          <p:cNvPr id="4" name="Picture 3" descr="fields shot.png"/>
          <p:cNvPicPr>
            <a:picLocks noChangeAspect="1"/>
          </p:cNvPicPr>
          <p:nvPr/>
        </p:nvPicPr>
        <p:blipFill>
          <a:blip r:embed="rId2"/>
          <a:stretch>
            <a:fillRect/>
          </a:stretch>
        </p:blipFill>
        <p:spPr>
          <a:xfrm>
            <a:off x="228600" y="1295400"/>
            <a:ext cx="8686800" cy="524672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ClrTx/>
              <a:buNone/>
            </a:pPr>
            <a:endParaRPr lang="en-US" sz="2000" dirty="0" smtClean="0">
              <a:latin typeface="Times New Roman" pitchFamily="18" charset="0"/>
              <a:cs typeface="Times New Roman" pitchFamily="18" charset="0"/>
            </a:endParaRPr>
          </a:p>
          <a:p>
            <a:pPr algn="just">
              <a:buClrTx/>
              <a:buFont typeface="Wingdings" pitchFamily="2" charset="2"/>
              <a:buChar char="Ø"/>
            </a:pPr>
            <a:r>
              <a:rPr lang="en-US" sz="2000" dirty="0" smtClean="0">
                <a:latin typeface="Times New Roman" pitchFamily="18" charset="0"/>
                <a:cs typeface="Times New Roman" pitchFamily="18" charset="0"/>
              </a:rPr>
              <a:t>Select the Shopaholic app from the Force.com app menu.</a:t>
            </a:r>
          </a:p>
          <a:p>
            <a:pPr algn="just">
              <a:buClrTx/>
              <a:buFont typeface="Wingdings" pitchFamily="2" charset="2"/>
              <a:buChar char="Ø"/>
            </a:pPr>
            <a:r>
              <a:rPr lang="en-US" sz="2000" dirty="0" smtClean="0">
                <a:latin typeface="Times New Roman" pitchFamily="18" charset="0"/>
                <a:cs typeface="Times New Roman" pitchFamily="18" charset="0"/>
              </a:rPr>
              <a:t>Click the Merchandise tab and then click </a:t>
            </a:r>
            <a:r>
              <a:rPr lang="en-US" sz="2000" b="1" dirty="0" smtClean="0">
                <a:latin typeface="Times New Roman" pitchFamily="18" charset="0"/>
                <a:cs typeface="Times New Roman" pitchFamily="18" charset="0"/>
              </a:rPr>
              <a:t>New </a:t>
            </a:r>
            <a:r>
              <a:rPr lang="en-US" sz="2000" dirty="0" smtClean="0">
                <a:latin typeface="Times New Roman" pitchFamily="18" charset="0"/>
                <a:cs typeface="Times New Roman" pitchFamily="18" charset="0"/>
              </a:rPr>
              <a:t>to create a new product.</a:t>
            </a:r>
          </a:p>
          <a:p>
            <a:pPr algn="just">
              <a:buClrTx/>
              <a:buFont typeface="Wingdings" pitchFamily="2" charset="2"/>
              <a:buChar char="Ø"/>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Fill in all the fields.</a:t>
            </a:r>
          </a:p>
          <a:p>
            <a:pPr algn="just">
              <a:buClrTx/>
              <a:buNone/>
            </a:pPr>
            <a:r>
              <a:rPr lang="en-US" sz="2000" dirty="0" smtClean="0">
                <a:latin typeface="Times New Roman" pitchFamily="18" charset="0"/>
                <a:cs typeface="Times New Roman" pitchFamily="18" charset="0"/>
              </a:rPr>
              <a:t>		• In the Merchandise Name field enter any 	   	   	   	   Merchandise Name</a:t>
            </a:r>
          </a:p>
          <a:p>
            <a:pPr algn="just">
              <a:buClrTx/>
              <a:buNone/>
            </a:pPr>
            <a:r>
              <a:rPr lang="en-US" sz="2000" dirty="0" smtClean="0">
                <a:latin typeface="Times New Roman" pitchFamily="18" charset="0"/>
                <a:cs typeface="Times New Roman" pitchFamily="18" charset="0"/>
              </a:rPr>
              <a:t>		• For Description field enter description.</a:t>
            </a:r>
          </a:p>
          <a:p>
            <a:pPr algn="just">
              <a:buClrTx/>
              <a:buNone/>
            </a:pPr>
            <a:r>
              <a:rPr lang="en-US" sz="2000" dirty="0" smtClean="0">
                <a:latin typeface="Times New Roman" pitchFamily="18" charset="0"/>
                <a:cs typeface="Times New Roman" pitchFamily="18" charset="0"/>
              </a:rPr>
              <a:t>		• In the Price field enter any price value.</a:t>
            </a:r>
          </a:p>
          <a:p>
            <a:pPr algn="just">
              <a:buClrTx/>
              <a:buNone/>
            </a:pPr>
            <a:r>
              <a:rPr lang="en-US" sz="2000" dirty="0" smtClean="0">
                <a:latin typeface="Times New Roman" pitchFamily="18" charset="0"/>
                <a:cs typeface="Times New Roman" pitchFamily="18" charset="0"/>
              </a:rPr>
              <a:t>		• In the Quantity field enter quantity of 		   	  	   merchandise.</a:t>
            </a:r>
          </a:p>
          <a:p>
            <a:pPr algn="just">
              <a:buClrTx/>
              <a:buFont typeface="Wingdings" pitchFamily="2" charset="2"/>
              <a:buChar char="Ø"/>
            </a:pPr>
            <a:r>
              <a:rPr lang="en-US" sz="2000" dirty="0" smtClean="0">
                <a:latin typeface="Times New Roman" pitchFamily="18" charset="0"/>
                <a:cs typeface="Times New Roman" pitchFamily="18" charset="0"/>
              </a:rPr>
              <a:t>Click </a:t>
            </a:r>
            <a:r>
              <a:rPr lang="en-US" sz="2000" b="1" dirty="0" smtClean="0">
                <a:latin typeface="Times New Roman" pitchFamily="18" charset="0"/>
                <a:cs typeface="Times New Roman" pitchFamily="18" charset="0"/>
              </a:rPr>
              <a:t>Save</a:t>
            </a:r>
            <a:r>
              <a:rPr lang="en-US" sz="2000" dirty="0" smtClean="0">
                <a:latin typeface="Times New Roman" pitchFamily="18" charset="0"/>
                <a:cs typeface="Times New Roman" pitchFamily="18" charset="0"/>
              </a:rPr>
              <a:t>.</a:t>
            </a:r>
          </a:p>
          <a:p>
            <a:pPr>
              <a:buClrTx/>
              <a:buFont typeface="Wingdings" pitchFamily="2" charset="2"/>
              <a:buChar char="Ø"/>
            </a:pPr>
            <a:endParaRPr lang="en-US" dirty="0"/>
          </a:p>
        </p:txBody>
      </p:sp>
      <p:sp>
        <p:nvSpPr>
          <p:cNvPr id="3" name="Title 2"/>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CREATING A RECORD</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normAutofit fontScale="90000"/>
          </a:bodyPr>
          <a:lstStyle/>
          <a:p>
            <a:pPr algn="ctr"/>
            <a:r>
              <a:rPr lang="en-US" sz="3600" dirty="0" smtClean="0">
                <a:latin typeface="Times New Roman" pitchFamily="18" charset="0"/>
                <a:cs typeface="Times New Roman" pitchFamily="18" charset="0"/>
              </a:rPr>
              <a:t>SCREENSHOT OF RECORDS IN MERCHANDISE OBJECT</a:t>
            </a:r>
            <a:endParaRPr lang="en-US" sz="3600" dirty="0">
              <a:latin typeface="Times New Roman" pitchFamily="18" charset="0"/>
              <a:cs typeface="Times New Roman" pitchFamily="18" charset="0"/>
            </a:endParaRPr>
          </a:p>
        </p:txBody>
      </p:sp>
      <p:pic>
        <p:nvPicPr>
          <p:cNvPr id="4" name="Picture 3" descr="merchandise.png"/>
          <p:cNvPicPr>
            <a:picLocks noChangeAspect="1"/>
          </p:cNvPicPr>
          <p:nvPr/>
        </p:nvPicPr>
        <p:blipFill>
          <a:blip r:embed="rId2"/>
          <a:stretch>
            <a:fillRect/>
          </a:stretch>
        </p:blipFill>
        <p:spPr>
          <a:xfrm>
            <a:off x="0" y="1143000"/>
            <a:ext cx="8839200" cy="2221656"/>
          </a:xfrm>
          <a:prstGeom prst="rect">
            <a:avLst/>
          </a:prstGeom>
        </p:spPr>
      </p:pic>
      <p:pic>
        <p:nvPicPr>
          <p:cNvPr id="5" name="Picture 4" descr="tshirts.png"/>
          <p:cNvPicPr>
            <a:picLocks noChangeAspect="1"/>
          </p:cNvPicPr>
          <p:nvPr/>
        </p:nvPicPr>
        <p:blipFill>
          <a:blip r:embed="rId3"/>
          <a:stretch>
            <a:fillRect/>
          </a:stretch>
        </p:blipFill>
        <p:spPr>
          <a:xfrm>
            <a:off x="381000" y="3577836"/>
            <a:ext cx="8229600" cy="305156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1328"/>
            <a:ext cx="8229600" cy="4525963"/>
          </a:xfrm>
        </p:spPr>
        <p:txBody>
          <a:bodyPr>
            <a:normAutofit lnSpcReduction="10000"/>
          </a:bodyPr>
          <a:lstStyle/>
          <a:p>
            <a:pPr algn="just">
              <a:buNone/>
            </a:pPr>
            <a:r>
              <a:rPr lang="en-US" sz="2000" dirty="0" smtClean="0">
                <a:latin typeface="Times New Roman" pitchFamily="18" charset="0"/>
                <a:cs typeface="Times New Roman" pitchFamily="18" charset="0"/>
              </a:rPr>
              <a:t>	Other than the Merchandise object there are some other objects and their corresponding fields which has to be created in Shopaholic </a:t>
            </a:r>
            <a:r>
              <a:rPr lang="en-US" sz="2000" dirty="0" err="1" smtClean="0">
                <a:latin typeface="Times New Roman" pitchFamily="18" charset="0"/>
                <a:cs typeface="Times New Roman" pitchFamily="18" charset="0"/>
              </a:rPr>
              <a:t>Application.Those</a:t>
            </a:r>
            <a:r>
              <a:rPr lang="en-US" sz="2000" dirty="0" smtClean="0">
                <a:latin typeface="Times New Roman" pitchFamily="18" charset="0"/>
                <a:cs typeface="Times New Roman" pitchFamily="18" charset="0"/>
              </a:rPr>
              <a:t> objects and fields are: </a:t>
            </a:r>
          </a:p>
          <a:p>
            <a:pPr algn="just">
              <a:buNone/>
            </a:pPr>
            <a:endParaRPr lang="en-US" sz="2000" dirty="0" smtClean="0">
              <a:latin typeface="Times New Roman" pitchFamily="18" charset="0"/>
              <a:cs typeface="Times New Roman" pitchFamily="18" charset="0"/>
            </a:endParaRPr>
          </a:p>
          <a:p>
            <a:pPr algn="just">
              <a:buClrTx/>
              <a:buFont typeface="Wingdings" pitchFamily="2" charset="2"/>
              <a:buChar char="Ø"/>
            </a:pPr>
            <a:r>
              <a:rPr lang="en-US" sz="2000" dirty="0" smtClean="0">
                <a:latin typeface="Times New Roman" pitchFamily="18" charset="0"/>
                <a:cs typeface="Times New Roman" pitchFamily="18" charset="0"/>
              </a:rPr>
              <a:t>Invoice Statement having fields :</a:t>
            </a:r>
          </a:p>
          <a:p>
            <a:pPr lvl="1" algn="just">
              <a:buClrTx/>
              <a:buFont typeface="Arial" pitchFamily="34" charset="0"/>
              <a:buChar char="•"/>
            </a:pPr>
            <a:r>
              <a:rPr lang="en-US" sz="1600" dirty="0" smtClean="0">
                <a:latin typeface="Times New Roman" pitchFamily="18" charset="0"/>
                <a:cs typeface="Times New Roman" pitchFamily="18" charset="0"/>
              </a:rPr>
              <a:t>Invoice Statement Name</a:t>
            </a:r>
          </a:p>
          <a:p>
            <a:pPr lvl="1" algn="just">
              <a:buClrTx/>
              <a:buFont typeface="Arial" pitchFamily="34" charset="0"/>
              <a:buChar char="•"/>
            </a:pPr>
            <a:r>
              <a:rPr lang="en-US" sz="1600" dirty="0" smtClean="0">
                <a:latin typeface="Times New Roman" pitchFamily="18" charset="0"/>
                <a:cs typeface="Times New Roman" pitchFamily="18" charset="0"/>
              </a:rPr>
              <a:t>Contact(to whom that invoice belongs)</a:t>
            </a:r>
          </a:p>
          <a:p>
            <a:pPr lvl="1" algn="just">
              <a:buClrTx/>
              <a:buFont typeface="Arial" pitchFamily="34" charset="0"/>
              <a:buChar char="•"/>
            </a:pPr>
            <a:r>
              <a:rPr lang="en-US" sz="1600" dirty="0" smtClean="0">
                <a:latin typeface="Times New Roman" pitchFamily="18" charset="0"/>
                <a:cs typeface="Times New Roman" pitchFamily="18" charset="0"/>
              </a:rPr>
              <a:t>Description</a:t>
            </a:r>
          </a:p>
          <a:p>
            <a:pPr lvl="1" algn="just">
              <a:buClrTx/>
              <a:buFont typeface="Arial" pitchFamily="34" charset="0"/>
              <a:buChar char="•"/>
            </a:pPr>
            <a:r>
              <a:rPr lang="en-US" sz="1600" dirty="0" smtClean="0">
                <a:latin typeface="Times New Roman" pitchFamily="18" charset="0"/>
                <a:cs typeface="Times New Roman" pitchFamily="18" charset="0"/>
              </a:rPr>
              <a:t>Status(either it is </a:t>
            </a:r>
            <a:r>
              <a:rPr lang="en-US" sz="1600" dirty="0" err="1" smtClean="0">
                <a:latin typeface="Times New Roman" pitchFamily="18" charset="0"/>
                <a:cs typeface="Times New Roman" pitchFamily="18" charset="0"/>
              </a:rPr>
              <a:t>open,close</a:t>
            </a:r>
            <a:r>
              <a:rPr lang="en-US" sz="1600" dirty="0" smtClean="0">
                <a:latin typeface="Times New Roman" pitchFamily="18" charset="0"/>
                <a:cs typeface="Times New Roman" pitchFamily="18" charset="0"/>
              </a:rPr>
              <a:t> or pending for merchandise)	</a:t>
            </a:r>
          </a:p>
          <a:p>
            <a:pPr lvl="1" algn="just">
              <a:buClrTx/>
              <a:buNone/>
            </a:pPr>
            <a:endParaRPr lang="en-US" sz="2000" dirty="0" smtClean="0">
              <a:latin typeface="Times New Roman" pitchFamily="18" charset="0"/>
              <a:cs typeface="Times New Roman" pitchFamily="18" charset="0"/>
            </a:endParaRPr>
          </a:p>
          <a:p>
            <a:pPr algn="just">
              <a:buClrTx/>
              <a:buFont typeface="Wingdings" pitchFamily="2" charset="2"/>
              <a:buChar char="Ø"/>
            </a:pPr>
            <a:r>
              <a:rPr lang="en-US" sz="2000" dirty="0" smtClean="0">
                <a:latin typeface="Times New Roman" pitchFamily="18" charset="0"/>
                <a:cs typeface="Times New Roman" pitchFamily="18" charset="0"/>
              </a:rPr>
              <a:t>Line Item having fields:</a:t>
            </a:r>
          </a:p>
          <a:p>
            <a:pPr lvl="1" algn="just">
              <a:buClrTx/>
              <a:buFont typeface="Wingdings" pitchFamily="2" charset="2"/>
              <a:buChar char="§"/>
            </a:pPr>
            <a:r>
              <a:rPr lang="en-US" sz="1600" dirty="0" smtClean="0">
                <a:latin typeface="Times New Roman" pitchFamily="18" charset="0"/>
                <a:cs typeface="Times New Roman" pitchFamily="18" charset="0"/>
              </a:rPr>
              <a:t>Line Item Name</a:t>
            </a:r>
          </a:p>
          <a:p>
            <a:pPr lvl="1" algn="just">
              <a:buClrTx/>
              <a:buFont typeface="Wingdings" pitchFamily="2" charset="2"/>
              <a:buChar char="§"/>
            </a:pPr>
            <a:r>
              <a:rPr lang="en-US" sz="1600" dirty="0" smtClean="0">
                <a:latin typeface="Times New Roman" pitchFamily="18" charset="0"/>
                <a:cs typeface="Times New Roman" pitchFamily="18" charset="0"/>
              </a:rPr>
              <a:t>Unit Price</a:t>
            </a:r>
          </a:p>
          <a:p>
            <a:pPr lvl="1" algn="just">
              <a:buClrTx/>
              <a:buFont typeface="Wingdings" pitchFamily="2" charset="2"/>
              <a:buChar char="§"/>
            </a:pPr>
            <a:r>
              <a:rPr lang="en-US" sz="1600" dirty="0" smtClean="0">
                <a:latin typeface="Times New Roman" pitchFamily="18" charset="0"/>
                <a:cs typeface="Times New Roman" pitchFamily="18" charset="0"/>
              </a:rPr>
              <a:t>Unit Sold</a:t>
            </a:r>
          </a:p>
          <a:p>
            <a:pPr lvl="1" algn="just">
              <a:buClrTx/>
              <a:buFont typeface="Wingdings" pitchFamily="2" charset="2"/>
              <a:buChar char="§"/>
            </a:pPr>
            <a:r>
              <a:rPr lang="en-US" sz="1600" dirty="0" smtClean="0">
                <a:latin typeface="Times New Roman" pitchFamily="18" charset="0"/>
                <a:cs typeface="Times New Roman" pitchFamily="18" charset="0"/>
              </a:rPr>
              <a:t>Invoice Statement(Look up Relationship)</a:t>
            </a:r>
          </a:p>
          <a:p>
            <a:pPr lvl="1" algn="just">
              <a:buClrTx/>
              <a:buFont typeface="Wingdings" pitchFamily="2" charset="2"/>
              <a:buChar char="§"/>
            </a:pPr>
            <a:r>
              <a:rPr lang="en-US" sz="1600" dirty="0" smtClean="0">
                <a:latin typeface="Times New Roman" pitchFamily="18" charset="0"/>
                <a:cs typeface="Times New Roman" pitchFamily="18" charset="0"/>
              </a:rPr>
              <a:t>Merchandise(Look up Relationship)</a:t>
            </a:r>
          </a:p>
        </p:txBody>
      </p:sp>
      <p:sp>
        <p:nvSpPr>
          <p:cNvPr id="3" name="Title 2"/>
          <p:cNvSpPr>
            <a:spLocks noGrp="1"/>
          </p:cNvSpPr>
          <p:nvPr>
            <p:ph type="title"/>
          </p:nvPr>
        </p:nvSpPr>
        <p:spPr/>
        <p:txBody>
          <a:bodyPr>
            <a:normAutofit fontScale="90000"/>
          </a:bodyPr>
          <a:lstStyle/>
          <a:p>
            <a:pPr algn="ctr"/>
            <a:r>
              <a:rPr lang="en-US" sz="3600" dirty="0" smtClean="0">
                <a:latin typeface="Times New Roman" pitchFamily="18" charset="0"/>
                <a:cs typeface="Times New Roman" pitchFamily="18" charset="0"/>
              </a:rPr>
              <a:t>OTHER OBJECTS AND THEIR FIELDS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179</TotalTime>
  <Words>408</Words>
  <Application>Microsoft Office PowerPoint</Application>
  <PresentationFormat>On-screen Show (4:3)</PresentationFormat>
  <Paragraphs>122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SHOPAHOLIC</vt:lpstr>
      <vt:lpstr>SALESFORCE</vt:lpstr>
      <vt:lpstr>CREATING AN APPLICATION,OBJECTS AND ITS FIELDS(SHOPAHOLIC)</vt:lpstr>
      <vt:lpstr>SCREENSHOT OF SHOPAHOLIC APPLICATION</vt:lpstr>
      <vt:lpstr>SCREENSHOT OF OBJECTS</vt:lpstr>
      <vt:lpstr>SCREENSHOT OF FIELDS IN OBJECTS</vt:lpstr>
      <vt:lpstr>CREATING A RECORD</vt:lpstr>
      <vt:lpstr>SCREENSHOT OF RECORDS IN MERCHANDISE OBJECT</vt:lpstr>
      <vt:lpstr>OTHER OBJECTS AND THEIR FIELDS</vt:lpstr>
      <vt:lpstr>RELATIONSHIPS BETWEEN OBJECTS</vt:lpstr>
      <vt:lpstr>USE OF FORMULA  AND VALIDATION RULES</vt:lpstr>
      <vt:lpstr>USE OF FORMULA  AND VALIDATION RULES</vt:lpstr>
      <vt:lpstr>SCREENSHOT OF VALIDATION RULE</vt:lpstr>
      <vt:lpstr>CREATING REPORTS AND DASHBOARDS</vt:lpstr>
      <vt:lpstr>SCREENSHOTS OF REPORTS</vt:lpstr>
      <vt:lpstr>SCREENSHOTS OF REPORTS</vt:lpstr>
      <vt:lpstr>SCREENSHOTS OF DASHBOARDS</vt:lpstr>
      <vt:lpstr>ADDING E-MAIL SERVICES</vt:lpstr>
      <vt:lpstr>SCREENSHOT OF E-MAIL TEMPLATE</vt:lpstr>
      <vt:lpstr>VISUAL FORCE PAGES</vt:lpstr>
      <vt:lpstr>CREATING A VISUAL FORCE PAGE</vt:lpstr>
      <vt:lpstr>SCREENSHOT OF VISUAL FORCE PAGE</vt:lpstr>
      <vt:lpstr>UPLOADING YOUR APPLICATION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SHOPAHOLIC</dc:title>
  <dc:creator>Udit Chawla</dc:creator>
  <cp:lastModifiedBy>Udit Chawla</cp:lastModifiedBy>
  <cp:revision>32</cp:revision>
  <dcterms:created xsi:type="dcterms:W3CDTF">2017-05-24T16:23:54Z</dcterms:created>
  <dcterms:modified xsi:type="dcterms:W3CDTF">2017-05-25T05:37:27Z</dcterms:modified>
</cp:coreProperties>
</file>