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BCB"/>
    <a:srgbClr val="86DC9E"/>
    <a:srgbClr val="C0F8D1"/>
    <a:srgbClr val="FAF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4658"/>
  </p:normalViewPr>
  <p:slideViewPr>
    <p:cSldViewPr snapToGrid="0">
      <p:cViewPr varScale="1">
        <p:scale>
          <a:sx n="120" d="100"/>
          <a:sy n="120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924E-5CD7-40AC-23EE-D7ADBFB35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6F3AB-E727-EEB6-7CDB-F77314E6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78CF-0157-5542-CDC3-C3E7917B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CE87-5275-D939-8F2A-7A970506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08F9-2C20-A792-151A-A335F223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0A82-706B-5BF8-32A9-EA8FCF30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65658-40D2-2650-E469-CB5B01A6F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F604-8D6C-2582-99A7-2D718091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840D-66C5-D59A-A067-30D4BABD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CBED-571F-0192-DAC0-72B79E17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EB230-9C3C-C174-87F8-8574222E3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93A80-B0CC-68D7-3199-2BBF9793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0A49-766B-2ADA-B729-9E9C6F16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2E6A-41EB-3AA8-75F6-2E77DD26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7668-F960-2DC6-9BE0-A4B93FDB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E8E2-30EB-E765-6883-A784D004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71B58-0BDD-FB45-3882-A4325D46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FD0F-6866-9D67-767A-F76E9927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1078-1B38-F11F-5F3C-30C131B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630F-C51B-80BF-B381-B98B4664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3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CEA5-FB24-3F8D-25A5-2798843D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F4A0D-8AEA-500E-62FE-4C303227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37B5-7C4F-00FE-931E-0186E4C8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16C8-5E6F-7DA6-4ECF-48C200C9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6308-A809-C9B0-F94D-169F01A9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4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E0-9DA6-4285-C4DD-3EA1004F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3AAE-6C9F-E095-4E2F-4093E8957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638F-F778-D3B8-768E-5A2E918B5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2525-68E3-9815-D306-A1D608F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F168-3A7D-214A-74A0-F3CED766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FAB6-21F2-FC51-62CB-CE11ACCF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C382-8121-547D-C995-C4C6C6A0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5FB8-D1F3-035D-0CDD-81255676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F72B9-7680-569B-9FC6-E9DD5795E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BA5F1-6EAC-AE0A-2736-542D815D3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B35EE-F5E5-D30E-A3CD-4F744DEE8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DEA2F-8774-2E0F-3954-AAF89B73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637F8-CFDE-7F7C-0DF5-15D5CBFE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2F385-52BB-4501-6A98-9EBDE9D9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FB96-A5D9-1212-C567-E96BC727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34FBC-24BC-95FF-BDAF-A74F79C8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77642-E7F9-187C-8027-FBA3FA67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F95D1-B669-5CC6-DDBF-77C13DFF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9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EF0EC-C8C1-2855-8F4B-DF578DB8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FBBC0-971A-1D86-5EE6-C47B519C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C8F0E-2D9E-AF31-3528-07AA2B34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4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95C6-BE27-7FA8-8911-B275B20D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68C6-BABD-0F78-2862-40279B8D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395AC-B51B-2630-5EC5-021271226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06CA-B17B-A03B-003E-A4C75E9F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A9734-D83A-83D5-E4B0-9191C69C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4F382-FC90-7B42-A58E-56EEE55E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32E1-1F6B-4035-2EC0-72FCBC5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585CE-4829-EAC5-1AEC-721E441C9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C41D1-FF0C-CFC0-1085-4CF81E83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D3DDD-EF00-2D19-DACA-2C880062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7B5B-F2BC-1D03-2CBE-EC381719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61876-D561-23EC-D6F6-0BE84DBC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E9ECB-F96F-B5FC-8EFE-A80D9629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425EC-05BF-BBF0-32E3-B3FD428C0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CB15-BF1A-8E53-C0BF-69D8D89C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29EFB-78D2-864B-837E-CE84FE92DC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9936-FFDB-388E-3D82-7C7D29607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5369-A0A6-819A-C6DA-EC6A59BF7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E11D7-7BFC-E941-933F-FDFFC4A5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7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odinginfinite.com/creating-scheduler-task-seconds-minutes-hours-days/" TargetMode="External"/><Relationship Id="rId7" Type="http://schemas.openxmlformats.org/officeDocument/2006/relationships/hyperlink" Target="https://www.template.fondazione.it/default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7.svg"/><Relationship Id="rId5" Type="http://schemas.openxmlformats.org/officeDocument/2006/relationships/hyperlink" Target="https://www.flickr.com/photos/kenjarvisphotos/5361799211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jpg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90E7-7634-33FA-1CAD-45D9839E8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36231-62C7-F472-E97F-C3E4FBAB2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5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60E9B33-9484-C10A-B17F-0BE38621DD27}"/>
              </a:ext>
            </a:extLst>
          </p:cNvPr>
          <p:cNvSpPr/>
          <p:nvPr/>
        </p:nvSpPr>
        <p:spPr>
          <a:xfrm>
            <a:off x="871747" y="390552"/>
            <a:ext cx="2592012" cy="63288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613D96-9EAE-39FF-1A64-7F8DB9F8CC0F}"/>
              </a:ext>
            </a:extLst>
          </p:cNvPr>
          <p:cNvSpPr/>
          <p:nvPr/>
        </p:nvSpPr>
        <p:spPr>
          <a:xfrm>
            <a:off x="4491726" y="390552"/>
            <a:ext cx="3272112" cy="63288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34110C-1E15-4791-A23C-E10E3D6B9832}"/>
              </a:ext>
            </a:extLst>
          </p:cNvPr>
          <p:cNvSpPr/>
          <p:nvPr/>
        </p:nvSpPr>
        <p:spPr>
          <a:xfrm>
            <a:off x="8874332" y="318499"/>
            <a:ext cx="2951224" cy="632888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2D61D0E-0EDD-4BEF-C25F-8A9F188A5DB0}"/>
              </a:ext>
            </a:extLst>
          </p:cNvPr>
          <p:cNvSpPr/>
          <p:nvPr/>
        </p:nvSpPr>
        <p:spPr>
          <a:xfrm>
            <a:off x="3716436" y="1801441"/>
            <a:ext cx="636998" cy="1438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alendar with a clock and a clock on it&#10;&#10;AI-generated content may be incorrect.">
            <a:extLst>
              <a:ext uri="{FF2B5EF4-FFF2-40B4-BE49-F238E27FC236}">
                <a16:creationId xmlns:a16="http://schemas.microsoft.com/office/drawing/2014/main" id="{435E3B11-7C71-6F8E-3A50-89659D52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4560" y="564020"/>
            <a:ext cx="1557749" cy="1069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01A8E9-433A-0258-354C-49B9991C8317}"/>
              </a:ext>
            </a:extLst>
          </p:cNvPr>
          <p:cNvSpPr txBox="1"/>
          <p:nvPr/>
        </p:nvSpPr>
        <p:spPr>
          <a:xfrm>
            <a:off x="5319579" y="1654393"/>
            <a:ext cx="156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Scheduling in RIS (CT, MRI, XRAY)</a:t>
            </a:r>
          </a:p>
        </p:txBody>
      </p:sp>
      <p:pic>
        <p:nvPicPr>
          <p:cNvPr id="27" name="Picture 26" descr="A medical equipment in a hospital&#10;&#10;AI-generated content may be incorrect.">
            <a:extLst>
              <a:ext uri="{FF2B5EF4-FFF2-40B4-BE49-F238E27FC236}">
                <a16:creationId xmlns:a16="http://schemas.microsoft.com/office/drawing/2014/main" id="{FF57CF54-89DE-CD69-965F-BB4BC8340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01466" y="558839"/>
            <a:ext cx="1667928" cy="1013107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A3ABC7F7-1F1C-E434-4FDA-B1587668D773}"/>
              </a:ext>
            </a:extLst>
          </p:cNvPr>
          <p:cNvSpPr/>
          <p:nvPr/>
        </p:nvSpPr>
        <p:spPr>
          <a:xfrm>
            <a:off x="7877841" y="970433"/>
            <a:ext cx="824368" cy="1438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BB4887-8AE3-A23C-08F0-A4B9C14D1B63}"/>
              </a:ext>
            </a:extLst>
          </p:cNvPr>
          <p:cNvSpPr txBox="1"/>
          <p:nvPr/>
        </p:nvSpPr>
        <p:spPr>
          <a:xfrm>
            <a:off x="9713853" y="1622115"/>
            <a:ext cx="15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Exam</a:t>
            </a:r>
          </a:p>
          <a:p>
            <a:r>
              <a:rPr lang="en-US" sz="1200" dirty="0"/>
              <a:t>Radiology/Imaging</a:t>
            </a:r>
          </a:p>
          <a:p>
            <a:r>
              <a:rPr lang="en-US" sz="1200" dirty="0"/>
              <a:t>(Based on modality)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11AC7678-85B4-2672-5C88-A6C59C42A9CA}"/>
              </a:ext>
            </a:extLst>
          </p:cNvPr>
          <p:cNvSpPr/>
          <p:nvPr/>
        </p:nvSpPr>
        <p:spPr>
          <a:xfrm>
            <a:off x="9793345" y="2882721"/>
            <a:ext cx="1561672" cy="134454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PACS Server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Storage Archiving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(PACS System DICOM)</a:t>
            </a:r>
          </a:p>
        </p:txBody>
      </p:sp>
      <p:pic>
        <p:nvPicPr>
          <p:cNvPr id="37" name="Picture 36" descr="A computer monitor and a phone&#10;&#10;AI-generated content may be incorrect.">
            <a:extLst>
              <a:ext uri="{FF2B5EF4-FFF2-40B4-BE49-F238E27FC236}">
                <a16:creationId xmlns:a16="http://schemas.microsoft.com/office/drawing/2014/main" id="{4816DC4B-E937-CE82-D2A4-73BD6999D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545522" y="4579955"/>
            <a:ext cx="1739928" cy="111924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413736C-B243-8F9E-2718-ADA372A57312}"/>
              </a:ext>
            </a:extLst>
          </p:cNvPr>
          <p:cNvSpPr txBox="1"/>
          <p:nvPr/>
        </p:nvSpPr>
        <p:spPr>
          <a:xfrm>
            <a:off x="9788493" y="5699204"/>
            <a:ext cx="1739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PACS Client workstation/devices</a:t>
            </a:r>
          </a:p>
          <a:p>
            <a:r>
              <a:rPr lang="en-US" sz="1200" dirty="0"/>
              <a:t>(Review for reporting the DICOMs)</a:t>
            </a: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8DA5E53D-D471-5227-1A57-820AA7A3662B}"/>
              </a:ext>
            </a:extLst>
          </p:cNvPr>
          <p:cNvSpPr/>
          <p:nvPr/>
        </p:nvSpPr>
        <p:spPr>
          <a:xfrm>
            <a:off x="10510465" y="4294597"/>
            <a:ext cx="147991" cy="395135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0941FA1B-6392-7A68-65CD-4835118BE212}"/>
              </a:ext>
            </a:extLst>
          </p:cNvPr>
          <p:cNvSpPr/>
          <p:nvPr/>
        </p:nvSpPr>
        <p:spPr>
          <a:xfrm rot="5400000">
            <a:off x="10258692" y="2497969"/>
            <a:ext cx="503546" cy="16689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7B834F-025A-4644-6FB4-FF53582F1F1F}"/>
              </a:ext>
            </a:extLst>
          </p:cNvPr>
          <p:cNvSpPr txBox="1"/>
          <p:nvPr/>
        </p:nvSpPr>
        <p:spPr>
          <a:xfrm rot="16200000">
            <a:off x="8746734" y="3228944"/>
            <a:ext cx="885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PACS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563BDF9-1356-C5B3-2CD4-06C16DEF9A07}"/>
              </a:ext>
            </a:extLst>
          </p:cNvPr>
          <p:cNvSpPr/>
          <p:nvPr/>
        </p:nvSpPr>
        <p:spPr>
          <a:xfrm rot="10800000">
            <a:off x="7839177" y="5699203"/>
            <a:ext cx="945223" cy="1438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B8F788-970E-C486-968E-D3B00C051AB3}"/>
              </a:ext>
            </a:extLst>
          </p:cNvPr>
          <p:cNvSpPr txBox="1"/>
          <p:nvPr/>
        </p:nvSpPr>
        <p:spPr>
          <a:xfrm>
            <a:off x="8016515" y="5933855"/>
            <a:ext cx="685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DICOM Images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52FB0B-C0E7-4F29-ACE3-3D94D0EBF130}"/>
              </a:ext>
            </a:extLst>
          </p:cNvPr>
          <p:cNvSpPr txBox="1"/>
          <p:nvPr/>
        </p:nvSpPr>
        <p:spPr>
          <a:xfrm rot="16200000">
            <a:off x="4466263" y="3354935"/>
            <a:ext cx="90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RIS</a:t>
            </a:r>
          </a:p>
        </p:txBody>
      </p:sp>
      <p:sp>
        <p:nvSpPr>
          <p:cNvPr id="51" name="Direct Access Storage 50">
            <a:extLst>
              <a:ext uri="{FF2B5EF4-FFF2-40B4-BE49-F238E27FC236}">
                <a16:creationId xmlns:a16="http://schemas.microsoft.com/office/drawing/2014/main" id="{83B567FE-0BF3-7989-2286-4641DB49E55E}"/>
              </a:ext>
            </a:extLst>
          </p:cNvPr>
          <p:cNvSpPr/>
          <p:nvPr/>
        </p:nvSpPr>
        <p:spPr>
          <a:xfrm>
            <a:off x="5522226" y="2492689"/>
            <a:ext cx="1712785" cy="708917"/>
          </a:xfrm>
          <a:prstGeom prst="flowChartMagneticDru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Patient’s historical  Records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B46A1A-86A0-DD43-2538-A220BCDF1E13}"/>
              </a:ext>
            </a:extLst>
          </p:cNvPr>
          <p:cNvCxnSpPr>
            <a:cxnSpLocks/>
          </p:cNvCxnSpPr>
          <p:nvPr/>
        </p:nvCxnSpPr>
        <p:spPr>
          <a:xfrm flipV="1">
            <a:off x="6343300" y="3282884"/>
            <a:ext cx="0" cy="589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ight Arrow 63">
            <a:extLst>
              <a:ext uri="{FF2B5EF4-FFF2-40B4-BE49-F238E27FC236}">
                <a16:creationId xmlns:a16="http://schemas.microsoft.com/office/drawing/2014/main" id="{87F27B2F-1B80-BF3D-6F07-3048909CB49F}"/>
              </a:ext>
            </a:extLst>
          </p:cNvPr>
          <p:cNvSpPr/>
          <p:nvPr/>
        </p:nvSpPr>
        <p:spPr>
          <a:xfrm rot="10800000">
            <a:off x="3696788" y="5792681"/>
            <a:ext cx="631582" cy="13315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22CAD3-4EA6-0090-7BA8-17EC5CF3872E}"/>
              </a:ext>
            </a:extLst>
          </p:cNvPr>
          <p:cNvSpPr txBox="1"/>
          <p:nvPr/>
        </p:nvSpPr>
        <p:spPr>
          <a:xfrm rot="16200000">
            <a:off x="585296" y="3340729"/>
            <a:ext cx="90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HIS</a:t>
            </a:r>
          </a:p>
        </p:txBody>
      </p:sp>
      <p:sp>
        <p:nvSpPr>
          <p:cNvPr id="69" name="Wave 68">
            <a:extLst>
              <a:ext uri="{FF2B5EF4-FFF2-40B4-BE49-F238E27FC236}">
                <a16:creationId xmlns:a16="http://schemas.microsoft.com/office/drawing/2014/main" id="{4C4ACE53-A3ED-9F51-2A71-A24092478EB3}"/>
              </a:ext>
            </a:extLst>
          </p:cNvPr>
          <p:cNvSpPr/>
          <p:nvPr/>
        </p:nvSpPr>
        <p:spPr>
          <a:xfrm>
            <a:off x="1300129" y="518112"/>
            <a:ext cx="1541124" cy="904641"/>
          </a:xfrm>
          <a:prstGeom prst="wave">
            <a:avLst>
              <a:gd name="adj1" fmla="val 12500"/>
              <a:gd name="adj2" fmla="val -1333"/>
            </a:avLst>
          </a:prstGeom>
          <a:solidFill>
            <a:srgbClr val="FAF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Patient Admission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(ADT HL7 )</a:t>
            </a:r>
          </a:p>
          <a:p>
            <a:pPr algn="ctr"/>
            <a:endParaRPr lang="en-US" sz="1200" dirty="0"/>
          </a:p>
        </p:txBody>
      </p:sp>
      <p:sp>
        <p:nvSpPr>
          <p:cNvPr id="70" name="Wave 69">
            <a:extLst>
              <a:ext uri="{FF2B5EF4-FFF2-40B4-BE49-F238E27FC236}">
                <a16:creationId xmlns:a16="http://schemas.microsoft.com/office/drawing/2014/main" id="{1906BDA7-9FE9-0BD4-C5B7-D302530B5053}"/>
              </a:ext>
            </a:extLst>
          </p:cNvPr>
          <p:cNvSpPr/>
          <p:nvPr/>
        </p:nvSpPr>
        <p:spPr>
          <a:xfrm>
            <a:off x="1752140" y="1517812"/>
            <a:ext cx="1541124" cy="1073204"/>
          </a:xfrm>
          <a:prstGeom prst="wave">
            <a:avLst>
              <a:gd name="adj1" fmla="val 12500"/>
              <a:gd name="adj2" fmla="val 0"/>
            </a:avLst>
          </a:prstGeom>
          <a:solidFill>
            <a:srgbClr val="FAF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Imaging Order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(HL7 ORM)</a:t>
            </a:r>
          </a:p>
          <a:p>
            <a:pPr algn="ctr"/>
            <a:endParaRPr lang="en-US" sz="1200" dirty="0"/>
          </a:p>
        </p:txBody>
      </p:sp>
      <p:sp>
        <p:nvSpPr>
          <p:cNvPr id="71" name="Wave 70">
            <a:extLst>
              <a:ext uri="{FF2B5EF4-FFF2-40B4-BE49-F238E27FC236}">
                <a16:creationId xmlns:a16="http://schemas.microsoft.com/office/drawing/2014/main" id="{DC61398B-4E27-998C-BBB6-261F41F21B11}"/>
              </a:ext>
            </a:extLst>
          </p:cNvPr>
          <p:cNvSpPr/>
          <p:nvPr/>
        </p:nvSpPr>
        <p:spPr>
          <a:xfrm>
            <a:off x="4702857" y="5326455"/>
            <a:ext cx="1913698" cy="1257543"/>
          </a:xfrm>
          <a:prstGeom prst="wave">
            <a:avLst>
              <a:gd name="adj1" fmla="val 12500"/>
              <a:gd name="adj2" fmla="val 0"/>
            </a:avLst>
          </a:prstGeom>
          <a:solidFill>
            <a:srgbClr val="FAF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Imaging  Results/Reports generated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(HL7 ORU)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Sequential Access Storage 72">
            <a:extLst>
              <a:ext uri="{FF2B5EF4-FFF2-40B4-BE49-F238E27FC236}">
                <a16:creationId xmlns:a16="http://schemas.microsoft.com/office/drawing/2014/main" id="{E4B8B0B1-C50B-ADAF-848C-1D67CD95949D}"/>
              </a:ext>
            </a:extLst>
          </p:cNvPr>
          <p:cNvSpPr/>
          <p:nvPr/>
        </p:nvSpPr>
        <p:spPr>
          <a:xfrm>
            <a:off x="5425293" y="3953733"/>
            <a:ext cx="1836013" cy="1257543"/>
          </a:xfrm>
          <a:prstGeom prst="flowChartMagneticTape">
            <a:avLst/>
          </a:prstGeom>
          <a:solidFill>
            <a:srgbClr val="C0F8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DICOM Images from PACS are  linked with patient info stored in RIS</a:t>
            </a:r>
          </a:p>
        </p:txBody>
      </p:sp>
      <p:sp>
        <p:nvSpPr>
          <p:cNvPr id="76" name="Up-down Arrow 75">
            <a:extLst>
              <a:ext uri="{FF2B5EF4-FFF2-40B4-BE49-F238E27FC236}">
                <a16:creationId xmlns:a16="http://schemas.microsoft.com/office/drawing/2014/main" id="{4D7B6ABC-4A24-1357-A161-40C12B7E94A0}"/>
              </a:ext>
            </a:extLst>
          </p:cNvPr>
          <p:cNvSpPr/>
          <p:nvPr/>
        </p:nvSpPr>
        <p:spPr>
          <a:xfrm rot="16200000" flipH="1">
            <a:off x="3887111" y="2389090"/>
            <a:ext cx="164568" cy="92657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B32B63-0AE0-1FBF-8016-4AF84E7BAEB1}"/>
              </a:ext>
            </a:extLst>
          </p:cNvPr>
          <p:cNvSpPr txBox="1"/>
          <p:nvPr/>
        </p:nvSpPr>
        <p:spPr>
          <a:xfrm>
            <a:off x="3532510" y="2543764"/>
            <a:ext cx="9642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Patient EMR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3EB2F7-9FC2-D53A-3889-64457087937D}"/>
              </a:ext>
            </a:extLst>
          </p:cNvPr>
          <p:cNvSpPr txBox="1"/>
          <p:nvPr/>
        </p:nvSpPr>
        <p:spPr>
          <a:xfrm>
            <a:off x="3590090" y="1454338"/>
            <a:ext cx="96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HL7 ORM message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FCC840-BDDC-38F5-54EA-5F4330CF727E}"/>
              </a:ext>
            </a:extLst>
          </p:cNvPr>
          <p:cNvSpPr txBox="1"/>
          <p:nvPr/>
        </p:nvSpPr>
        <p:spPr>
          <a:xfrm>
            <a:off x="3599754" y="5964632"/>
            <a:ext cx="96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HL7 ORU message</a:t>
            </a:r>
          </a:p>
        </p:txBody>
      </p:sp>
      <p:pic>
        <p:nvPicPr>
          <p:cNvPr id="82" name="Graphic 81" descr="Sling with solid fill">
            <a:extLst>
              <a:ext uri="{FF2B5EF4-FFF2-40B4-BE49-F238E27FC236}">
                <a16:creationId xmlns:a16="http://schemas.microsoft.com/office/drawing/2014/main" id="{C59E07E1-797F-E6E1-3171-DE6D904FAE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53494" y="349429"/>
            <a:ext cx="914400" cy="914400"/>
          </a:xfrm>
          <a:prstGeom prst="rect">
            <a:avLst/>
          </a:prstGeom>
        </p:spPr>
      </p:pic>
      <p:sp>
        <p:nvSpPr>
          <p:cNvPr id="83" name="Right Arrow 82">
            <a:extLst>
              <a:ext uri="{FF2B5EF4-FFF2-40B4-BE49-F238E27FC236}">
                <a16:creationId xmlns:a16="http://schemas.microsoft.com/office/drawing/2014/main" id="{7E3E038B-9289-7839-B737-2DD45AA0D34B}"/>
              </a:ext>
            </a:extLst>
          </p:cNvPr>
          <p:cNvSpPr/>
          <p:nvPr/>
        </p:nvSpPr>
        <p:spPr>
          <a:xfrm>
            <a:off x="729887" y="736727"/>
            <a:ext cx="456239" cy="13980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Graphic 86" descr="Computer with solid fill">
            <a:extLst>
              <a:ext uri="{FF2B5EF4-FFF2-40B4-BE49-F238E27FC236}">
                <a16:creationId xmlns:a16="http://schemas.microsoft.com/office/drawing/2014/main" id="{FD32631E-D0AE-AD46-3B5A-E169E72722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5037" y="5416345"/>
            <a:ext cx="914400" cy="914400"/>
          </a:xfrm>
          <a:prstGeom prst="rect">
            <a:avLst/>
          </a:prstGeom>
        </p:spPr>
      </p:pic>
      <p:pic>
        <p:nvPicPr>
          <p:cNvPr id="89" name="Graphic 88" descr="Doctor male with solid fill">
            <a:extLst>
              <a:ext uri="{FF2B5EF4-FFF2-40B4-BE49-F238E27FC236}">
                <a16:creationId xmlns:a16="http://schemas.microsoft.com/office/drawing/2014/main" id="{EDB18A24-4A4B-A574-644A-ECE284EBB8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0705" y="5450342"/>
            <a:ext cx="914400" cy="9144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E614C32-6F27-4C7E-4F88-0F2CE8926FEA}"/>
              </a:ext>
            </a:extLst>
          </p:cNvPr>
          <p:cNvSpPr txBox="1"/>
          <p:nvPr/>
        </p:nvSpPr>
        <p:spPr>
          <a:xfrm>
            <a:off x="1465400" y="6267837"/>
            <a:ext cx="156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Doctor reviews reports</a:t>
            </a:r>
          </a:p>
        </p:txBody>
      </p:sp>
    </p:spTree>
    <p:extLst>
      <p:ext uri="{BB962C8B-B14F-4D97-AF65-F5344CB8AC3E}">
        <p14:creationId xmlns:p14="http://schemas.microsoft.com/office/powerpoint/2010/main" val="220811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68FD7F-0850-DD6E-C653-E1E40ED7CE2F}"/>
              </a:ext>
            </a:extLst>
          </p:cNvPr>
          <p:cNvSpPr/>
          <p:nvPr/>
        </p:nvSpPr>
        <p:spPr>
          <a:xfrm>
            <a:off x="573425" y="1258652"/>
            <a:ext cx="2421465" cy="545560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6968-F403-1F15-863C-5C6069D78839}"/>
              </a:ext>
            </a:extLst>
          </p:cNvPr>
          <p:cNvSpPr/>
          <p:nvPr/>
        </p:nvSpPr>
        <p:spPr>
          <a:xfrm>
            <a:off x="4878956" y="1263829"/>
            <a:ext cx="2454572" cy="545560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89C68-C9CA-BFA9-7D28-94DC1DC77F07}"/>
              </a:ext>
            </a:extLst>
          </p:cNvPr>
          <p:cNvSpPr/>
          <p:nvPr/>
        </p:nvSpPr>
        <p:spPr>
          <a:xfrm>
            <a:off x="8784400" y="1249494"/>
            <a:ext cx="2220513" cy="545560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73E836E-7A0F-4419-202B-54028B6575AF}"/>
              </a:ext>
            </a:extLst>
          </p:cNvPr>
          <p:cNvSpPr/>
          <p:nvPr/>
        </p:nvSpPr>
        <p:spPr>
          <a:xfrm>
            <a:off x="3325812" y="2447738"/>
            <a:ext cx="1201366" cy="14994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4BCC192-867D-2516-A734-284EFC62C52A}"/>
              </a:ext>
            </a:extLst>
          </p:cNvPr>
          <p:cNvSpPr/>
          <p:nvPr/>
        </p:nvSpPr>
        <p:spPr>
          <a:xfrm>
            <a:off x="7487421" y="5663726"/>
            <a:ext cx="1092576" cy="1438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3DC69-16D1-8875-9534-901292496C4E}"/>
              </a:ext>
            </a:extLst>
          </p:cNvPr>
          <p:cNvSpPr txBox="1"/>
          <p:nvPr/>
        </p:nvSpPr>
        <p:spPr>
          <a:xfrm rot="16200000">
            <a:off x="8496908" y="3391961"/>
            <a:ext cx="1344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HEALTHCARE PROVIDERS/PHARMACY</a:t>
            </a:r>
            <a:endParaRPr lang="en-US" sz="1400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04FBD2E-6C2F-C11F-DB27-8220B8648B2F}"/>
              </a:ext>
            </a:extLst>
          </p:cNvPr>
          <p:cNvSpPr/>
          <p:nvPr/>
        </p:nvSpPr>
        <p:spPr>
          <a:xfrm rot="10800000">
            <a:off x="7470148" y="5228752"/>
            <a:ext cx="1067213" cy="14383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41F8F-F0DE-A81E-EBBE-DE078D66EB7F}"/>
              </a:ext>
            </a:extLst>
          </p:cNvPr>
          <p:cNvSpPr txBox="1"/>
          <p:nvPr/>
        </p:nvSpPr>
        <p:spPr>
          <a:xfrm rot="16200000">
            <a:off x="4598210" y="3631263"/>
            <a:ext cx="904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PAYER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189460D-3073-CFA3-CD03-8BB51D9C48CD}"/>
              </a:ext>
            </a:extLst>
          </p:cNvPr>
          <p:cNvSpPr/>
          <p:nvPr/>
        </p:nvSpPr>
        <p:spPr>
          <a:xfrm rot="10800000">
            <a:off x="3289247" y="2813565"/>
            <a:ext cx="1211035" cy="14994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37CE8-9CEA-374C-6B90-E40118C80BAC}"/>
              </a:ext>
            </a:extLst>
          </p:cNvPr>
          <p:cNvSpPr txBox="1"/>
          <p:nvPr/>
        </p:nvSpPr>
        <p:spPr>
          <a:xfrm rot="16200000">
            <a:off x="252374" y="3571545"/>
            <a:ext cx="1259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SPONSOR</a:t>
            </a:r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BBB0AEBA-F5D0-D87B-35D2-AC231C56CF95}"/>
              </a:ext>
            </a:extLst>
          </p:cNvPr>
          <p:cNvSpPr/>
          <p:nvPr/>
        </p:nvSpPr>
        <p:spPr>
          <a:xfrm>
            <a:off x="3389875" y="1291906"/>
            <a:ext cx="1017673" cy="607619"/>
          </a:xfrm>
          <a:prstGeom prst="wave">
            <a:avLst>
              <a:gd name="adj1" fmla="val 12500"/>
              <a:gd name="adj2" fmla="val -1333"/>
            </a:avLst>
          </a:prstGeom>
          <a:solidFill>
            <a:srgbClr val="FAF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Enrollment &amp; Maintenance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(834 X12 )</a:t>
            </a:r>
          </a:p>
          <a:p>
            <a:pPr algn="ctr"/>
            <a:endParaRPr lang="en-US" sz="1200" dirty="0"/>
          </a:p>
        </p:txBody>
      </p:sp>
      <p:sp>
        <p:nvSpPr>
          <p:cNvPr id="27" name="Wave 26">
            <a:extLst>
              <a:ext uri="{FF2B5EF4-FFF2-40B4-BE49-F238E27FC236}">
                <a16:creationId xmlns:a16="http://schemas.microsoft.com/office/drawing/2014/main" id="{C46598C1-72EE-B871-765A-F1FDFA72D150}"/>
              </a:ext>
            </a:extLst>
          </p:cNvPr>
          <p:cNvSpPr/>
          <p:nvPr/>
        </p:nvSpPr>
        <p:spPr>
          <a:xfrm rot="21445659">
            <a:off x="3348149" y="1873227"/>
            <a:ext cx="1097434" cy="555325"/>
          </a:xfrm>
          <a:prstGeom prst="wave">
            <a:avLst>
              <a:gd name="adj1" fmla="val 12500"/>
              <a:gd name="adj2" fmla="val -2866"/>
            </a:avLst>
          </a:prstGeom>
          <a:solidFill>
            <a:srgbClr val="FAF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Premium Payment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(820 X12)</a:t>
            </a:r>
          </a:p>
          <a:p>
            <a:pPr algn="ctr"/>
            <a:endParaRPr lang="en-US" sz="1200" dirty="0"/>
          </a:p>
        </p:txBody>
      </p:sp>
      <p:sp>
        <p:nvSpPr>
          <p:cNvPr id="28" name="Wave 27">
            <a:extLst>
              <a:ext uri="{FF2B5EF4-FFF2-40B4-BE49-F238E27FC236}">
                <a16:creationId xmlns:a16="http://schemas.microsoft.com/office/drawing/2014/main" id="{5AC6B34E-77C3-DD9F-977B-B0E566E8505E}"/>
              </a:ext>
            </a:extLst>
          </p:cNvPr>
          <p:cNvSpPr/>
          <p:nvPr/>
        </p:nvSpPr>
        <p:spPr>
          <a:xfrm>
            <a:off x="3434006" y="3015948"/>
            <a:ext cx="1023486" cy="607619"/>
          </a:xfrm>
          <a:prstGeom prst="wave">
            <a:avLst>
              <a:gd name="adj1" fmla="val 12500"/>
              <a:gd name="adj2" fmla="val 0"/>
            </a:avLst>
          </a:prstGeom>
          <a:solidFill>
            <a:srgbClr val="FAF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Acknowledgement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(999 X12)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4" name="Graphic 33" descr="Sling with solid fill">
            <a:extLst>
              <a:ext uri="{FF2B5EF4-FFF2-40B4-BE49-F238E27FC236}">
                <a16:creationId xmlns:a16="http://schemas.microsoft.com/office/drawing/2014/main" id="{30BFDDFD-769D-40A8-8DD7-A64B5E7E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1375" y="478299"/>
            <a:ext cx="914400" cy="914400"/>
          </a:xfrm>
          <a:prstGeom prst="rect">
            <a:avLst/>
          </a:prstGeom>
        </p:spPr>
      </p:pic>
      <p:pic>
        <p:nvPicPr>
          <p:cNvPr id="37" name="Graphic 36" descr="Doctor male with solid fill">
            <a:extLst>
              <a:ext uri="{FF2B5EF4-FFF2-40B4-BE49-F238E27FC236}">
                <a16:creationId xmlns:a16="http://schemas.microsoft.com/office/drawing/2014/main" id="{01FE5116-86DB-1E2D-851C-3CE442D36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4656" y="1442325"/>
            <a:ext cx="914400" cy="9144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3D3CF5F-EE6A-C36B-449C-7A65C71445BC}"/>
              </a:ext>
            </a:extLst>
          </p:cNvPr>
          <p:cNvSpPr/>
          <p:nvPr/>
        </p:nvSpPr>
        <p:spPr>
          <a:xfrm>
            <a:off x="1051649" y="1821466"/>
            <a:ext cx="1654942" cy="12742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Medicaid Agencies</a:t>
            </a:r>
          </a:p>
          <a:p>
            <a:pPr algn="ctr"/>
            <a:r>
              <a:rPr lang="en-US" sz="1000" dirty="0"/>
              <a:t>(Determine Medicaid eligibility based on MAGI)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737F1E-A1A6-23BA-5257-A2BA9C591818}"/>
              </a:ext>
            </a:extLst>
          </p:cNvPr>
          <p:cNvSpPr/>
          <p:nvPr/>
        </p:nvSpPr>
        <p:spPr>
          <a:xfrm>
            <a:off x="1091829" y="4013165"/>
            <a:ext cx="1654942" cy="12742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Employer</a:t>
            </a:r>
            <a:endParaRPr lang="en-US" sz="1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F722AC-C7C9-470B-D094-A9AB3272FF9B}"/>
              </a:ext>
            </a:extLst>
          </p:cNvPr>
          <p:cNvSpPr/>
          <p:nvPr/>
        </p:nvSpPr>
        <p:spPr>
          <a:xfrm>
            <a:off x="5330145" y="3095711"/>
            <a:ext cx="1890117" cy="15290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Managed Care Organizations</a:t>
            </a:r>
          </a:p>
          <a:p>
            <a:pPr algn="ctr"/>
            <a:r>
              <a:rPr lang="en-US" sz="1000" dirty="0"/>
              <a:t>(MCOs)</a:t>
            </a:r>
            <a:br>
              <a:rPr lang="en-US" sz="1000" dirty="0"/>
            </a:br>
            <a:endParaRPr lang="en-US" sz="1000" dirty="0"/>
          </a:p>
          <a:p>
            <a:pPr algn="ctr"/>
            <a:r>
              <a:rPr lang="en-US" sz="1000" dirty="0"/>
              <a:t>OR</a:t>
            </a:r>
          </a:p>
          <a:p>
            <a:pPr algn="ctr"/>
            <a:r>
              <a:rPr lang="en-US" sz="1400" dirty="0"/>
              <a:t>Insurance companies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</p:txBody>
      </p:sp>
      <p:sp>
        <p:nvSpPr>
          <p:cNvPr id="40" name="Wave 39">
            <a:extLst>
              <a:ext uri="{FF2B5EF4-FFF2-40B4-BE49-F238E27FC236}">
                <a16:creationId xmlns:a16="http://schemas.microsoft.com/office/drawing/2014/main" id="{01217F8F-FB19-04A9-B01D-A3D69A985D28}"/>
              </a:ext>
            </a:extLst>
          </p:cNvPr>
          <p:cNvSpPr/>
          <p:nvPr/>
        </p:nvSpPr>
        <p:spPr>
          <a:xfrm>
            <a:off x="7452158" y="4401680"/>
            <a:ext cx="1154455" cy="792551"/>
          </a:xfrm>
          <a:prstGeom prst="wave">
            <a:avLst>
              <a:gd name="adj1" fmla="val 12500"/>
              <a:gd name="adj2" fmla="val -1333"/>
            </a:avLst>
          </a:prstGeom>
          <a:solidFill>
            <a:srgbClr val="FAF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Eligibility Benefit Inquiry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(270 X12)</a:t>
            </a:r>
          </a:p>
          <a:p>
            <a:pPr algn="ctr"/>
            <a:endParaRPr lang="en-US" sz="1200" dirty="0"/>
          </a:p>
        </p:txBody>
      </p:sp>
      <p:sp>
        <p:nvSpPr>
          <p:cNvPr id="41" name="Wave 40">
            <a:extLst>
              <a:ext uri="{FF2B5EF4-FFF2-40B4-BE49-F238E27FC236}">
                <a16:creationId xmlns:a16="http://schemas.microsoft.com/office/drawing/2014/main" id="{BBDA1F35-2B0C-C2D1-5966-4AD31E1859CB}"/>
              </a:ext>
            </a:extLst>
          </p:cNvPr>
          <p:cNvSpPr/>
          <p:nvPr/>
        </p:nvSpPr>
        <p:spPr>
          <a:xfrm>
            <a:off x="7514037" y="5848038"/>
            <a:ext cx="1092576" cy="856062"/>
          </a:xfrm>
          <a:prstGeom prst="wave">
            <a:avLst>
              <a:gd name="adj1" fmla="val 12500"/>
              <a:gd name="adj2" fmla="val 0"/>
            </a:avLst>
          </a:prstGeom>
          <a:solidFill>
            <a:srgbClr val="FAFB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Eligibility Benefit Response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(271 X12)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78198295-B6DD-1551-AE74-A4A7B4B04798}"/>
              </a:ext>
            </a:extLst>
          </p:cNvPr>
          <p:cNvSpPr/>
          <p:nvPr/>
        </p:nvSpPr>
        <p:spPr>
          <a:xfrm>
            <a:off x="5330145" y="5112335"/>
            <a:ext cx="1764390" cy="1069916"/>
          </a:xfrm>
          <a:prstGeom prst="foldedCorner">
            <a:avLst/>
          </a:prstGeom>
          <a:solidFill>
            <a:srgbClr val="C1DB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Perform Patient Matching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Validate Coverage 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Provider Credentialing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Validate CPT proc 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Build eligibility response</a:t>
            </a:r>
          </a:p>
          <a:p>
            <a:pPr algn="ctr"/>
            <a:endParaRPr lang="en-US" dirty="0"/>
          </a:p>
        </p:txBody>
      </p:sp>
      <p:sp>
        <p:nvSpPr>
          <p:cNvPr id="43" name="Folded Corner 42">
            <a:extLst>
              <a:ext uri="{FF2B5EF4-FFF2-40B4-BE49-F238E27FC236}">
                <a16:creationId xmlns:a16="http://schemas.microsoft.com/office/drawing/2014/main" id="{3762A9E3-A9CA-7DB5-8A68-D3DE3434887F}"/>
              </a:ext>
            </a:extLst>
          </p:cNvPr>
          <p:cNvSpPr/>
          <p:nvPr/>
        </p:nvSpPr>
        <p:spPr>
          <a:xfrm>
            <a:off x="5204417" y="1723320"/>
            <a:ext cx="1890117" cy="1069916"/>
          </a:xfrm>
          <a:prstGeom prst="foldedCorner">
            <a:avLst/>
          </a:prstGeom>
          <a:solidFill>
            <a:srgbClr val="C1DB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Update Member Roster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Track </a:t>
            </a:r>
            <a:r>
              <a:rPr lang="en-IN" sz="1000" dirty="0" err="1">
                <a:solidFill>
                  <a:schemeClr val="tx1"/>
                </a:solidFill>
              </a:rPr>
              <a:t>Enrollment</a:t>
            </a:r>
            <a:r>
              <a:rPr lang="en-IN" sz="1000" dirty="0">
                <a:solidFill>
                  <a:schemeClr val="tx1"/>
                </a:solidFill>
              </a:rPr>
              <a:t>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Ensure Accurate Coverage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/>
                </a:solidFill>
              </a:rPr>
              <a:t>Respond to 834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8396BD-3274-78E6-0745-2FCD8975A7CB}"/>
              </a:ext>
            </a:extLst>
          </p:cNvPr>
          <p:cNvSpPr txBox="1"/>
          <p:nvPr/>
        </p:nvSpPr>
        <p:spPr>
          <a:xfrm>
            <a:off x="3148783" y="499126"/>
            <a:ext cx="453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ENROLLMENT &amp; ELIGIBILITY FLOW</a:t>
            </a:r>
          </a:p>
        </p:txBody>
      </p:sp>
      <p:sp>
        <p:nvSpPr>
          <p:cNvPr id="45" name="Bent Up Arrow 44">
            <a:extLst>
              <a:ext uri="{FF2B5EF4-FFF2-40B4-BE49-F238E27FC236}">
                <a16:creationId xmlns:a16="http://schemas.microsoft.com/office/drawing/2014/main" id="{DA0C0A4F-DBD2-811D-2B31-03BE13B17B0A}"/>
              </a:ext>
            </a:extLst>
          </p:cNvPr>
          <p:cNvSpPr/>
          <p:nvPr/>
        </p:nvSpPr>
        <p:spPr>
          <a:xfrm rot="5400000" flipV="1">
            <a:off x="11209056" y="1304687"/>
            <a:ext cx="379141" cy="654421"/>
          </a:xfrm>
          <a:prstGeom prst="bentUpArrow">
            <a:avLst>
              <a:gd name="adj1" fmla="val 25000"/>
              <a:gd name="adj2" fmla="val 25000"/>
              <a:gd name="adj3" fmla="val 198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10686</TotalTime>
  <Words>187</Words>
  <Application>Microsoft Macintosh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Manmeet Chadha</dc:creator>
  <cp:lastModifiedBy>Manmeet Chadha</cp:lastModifiedBy>
  <cp:revision>18</cp:revision>
  <dcterms:created xsi:type="dcterms:W3CDTF">2025-02-23T13:53:57Z</dcterms:created>
  <dcterms:modified xsi:type="dcterms:W3CDTF">2025-04-01T15:56:21Z</dcterms:modified>
</cp:coreProperties>
</file>