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36" r:id="rId2"/>
    <p:sldId id="337" r:id="rId3"/>
    <p:sldId id="329" r:id="rId4"/>
    <p:sldId id="314" r:id="rId5"/>
    <p:sldId id="330" r:id="rId6"/>
    <p:sldId id="341" r:id="rId7"/>
    <p:sldId id="331" r:id="rId8"/>
    <p:sldId id="323" r:id="rId9"/>
    <p:sldId id="332" r:id="rId10"/>
    <p:sldId id="340" r:id="rId11"/>
    <p:sldId id="316" r:id="rId12"/>
    <p:sldId id="317" r:id="rId13"/>
    <p:sldId id="322" r:id="rId14"/>
    <p:sldId id="319" r:id="rId15"/>
    <p:sldId id="333" r:id="rId16"/>
    <p:sldId id="276" r:id="rId17"/>
    <p:sldId id="277" r:id="rId18"/>
    <p:sldId id="334" r:id="rId19"/>
    <p:sldId id="325" r:id="rId20"/>
    <p:sldId id="327" r:id="rId21"/>
    <p:sldId id="33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8"/>
  </p:normalViewPr>
  <p:slideViewPr>
    <p:cSldViewPr snapToGrid="0">
      <p:cViewPr varScale="1">
        <p:scale>
          <a:sx n="104" d="100"/>
          <a:sy n="104" d="100"/>
        </p:scale>
        <p:origin x="232"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0B78-B266-8317-303F-D79B04DB2D4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E656638-74B0-D7B9-CC78-9BC8185CC8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931ABA9-C126-3728-26B1-8D5F670FC869}"/>
              </a:ext>
            </a:extLst>
          </p:cNvPr>
          <p:cNvSpPr>
            <a:spLocks noGrp="1"/>
          </p:cNvSpPr>
          <p:nvPr>
            <p:ph type="dt" sz="half" idx="10"/>
          </p:nvPr>
        </p:nvSpPr>
        <p:spPr/>
        <p:txBody>
          <a:bodyPr/>
          <a:lstStyle/>
          <a:p>
            <a:fld id="{E8B2527F-0846-E147-BD50-1976E53BAC3D}" type="datetimeFigureOut">
              <a:rPr lang="en-US" smtClean="0"/>
              <a:t>4/1/25</a:t>
            </a:fld>
            <a:endParaRPr lang="en-US"/>
          </a:p>
        </p:txBody>
      </p:sp>
      <p:sp>
        <p:nvSpPr>
          <p:cNvPr id="5" name="Footer Placeholder 4">
            <a:extLst>
              <a:ext uri="{FF2B5EF4-FFF2-40B4-BE49-F238E27FC236}">
                <a16:creationId xmlns:a16="http://schemas.microsoft.com/office/drawing/2014/main" id="{A50098C9-2883-361F-813E-0944D4445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3286F-78D2-8D4B-29B3-60A7AF20EC8E}"/>
              </a:ext>
            </a:extLst>
          </p:cNvPr>
          <p:cNvSpPr>
            <a:spLocks noGrp="1"/>
          </p:cNvSpPr>
          <p:nvPr>
            <p:ph type="sldNum" sz="quarter" idx="12"/>
          </p:nvPr>
        </p:nvSpPr>
        <p:spPr/>
        <p:txBody>
          <a:bodyPr/>
          <a:lstStyle/>
          <a:p>
            <a:fld id="{24A36DEA-46EE-FC44-8B10-201417340CB1}" type="slidenum">
              <a:rPr lang="en-US" smtClean="0"/>
              <a:t>‹#›</a:t>
            </a:fld>
            <a:endParaRPr lang="en-US"/>
          </a:p>
        </p:txBody>
      </p:sp>
    </p:spTree>
    <p:extLst>
      <p:ext uri="{BB962C8B-B14F-4D97-AF65-F5344CB8AC3E}">
        <p14:creationId xmlns:p14="http://schemas.microsoft.com/office/powerpoint/2010/main" val="69345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180F-212E-267D-6A61-AE43890369B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7AF61B8-A822-17F9-744E-4B973356BCD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86D029D-40CD-924A-E350-35B41F3890E5}"/>
              </a:ext>
            </a:extLst>
          </p:cNvPr>
          <p:cNvSpPr>
            <a:spLocks noGrp="1"/>
          </p:cNvSpPr>
          <p:nvPr>
            <p:ph type="dt" sz="half" idx="10"/>
          </p:nvPr>
        </p:nvSpPr>
        <p:spPr/>
        <p:txBody>
          <a:bodyPr/>
          <a:lstStyle/>
          <a:p>
            <a:fld id="{E8B2527F-0846-E147-BD50-1976E53BAC3D}" type="datetimeFigureOut">
              <a:rPr lang="en-US" smtClean="0"/>
              <a:t>4/1/25</a:t>
            </a:fld>
            <a:endParaRPr lang="en-US"/>
          </a:p>
        </p:txBody>
      </p:sp>
      <p:sp>
        <p:nvSpPr>
          <p:cNvPr id="5" name="Footer Placeholder 4">
            <a:extLst>
              <a:ext uri="{FF2B5EF4-FFF2-40B4-BE49-F238E27FC236}">
                <a16:creationId xmlns:a16="http://schemas.microsoft.com/office/drawing/2014/main" id="{F39D07B8-B9C1-022F-5AA3-3F79B632C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88C34-7D1A-AC89-8227-E8EB9646FA67}"/>
              </a:ext>
            </a:extLst>
          </p:cNvPr>
          <p:cNvSpPr>
            <a:spLocks noGrp="1"/>
          </p:cNvSpPr>
          <p:nvPr>
            <p:ph type="sldNum" sz="quarter" idx="12"/>
          </p:nvPr>
        </p:nvSpPr>
        <p:spPr/>
        <p:txBody>
          <a:bodyPr/>
          <a:lstStyle/>
          <a:p>
            <a:fld id="{24A36DEA-46EE-FC44-8B10-201417340CB1}" type="slidenum">
              <a:rPr lang="en-US" smtClean="0"/>
              <a:t>‹#›</a:t>
            </a:fld>
            <a:endParaRPr lang="en-US"/>
          </a:p>
        </p:txBody>
      </p:sp>
    </p:spTree>
    <p:extLst>
      <p:ext uri="{BB962C8B-B14F-4D97-AF65-F5344CB8AC3E}">
        <p14:creationId xmlns:p14="http://schemas.microsoft.com/office/powerpoint/2010/main" val="185906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9152AD-14C5-14F7-CCEF-D11B3CC5229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A5B622A-D3BF-9492-BED7-11F68B6817B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065DAC-321E-6A4D-52E0-F1C11C5C173B}"/>
              </a:ext>
            </a:extLst>
          </p:cNvPr>
          <p:cNvSpPr>
            <a:spLocks noGrp="1"/>
          </p:cNvSpPr>
          <p:nvPr>
            <p:ph type="dt" sz="half" idx="10"/>
          </p:nvPr>
        </p:nvSpPr>
        <p:spPr/>
        <p:txBody>
          <a:bodyPr/>
          <a:lstStyle/>
          <a:p>
            <a:fld id="{E8B2527F-0846-E147-BD50-1976E53BAC3D}" type="datetimeFigureOut">
              <a:rPr lang="en-US" smtClean="0"/>
              <a:t>4/1/25</a:t>
            </a:fld>
            <a:endParaRPr lang="en-US"/>
          </a:p>
        </p:txBody>
      </p:sp>
      <p:sp>
        <p:nvSpPr>
          <p:cNvPr id="5" name="Footer Placeholder 4">
            <a:extLst>
              <a:ext uri="{FF2B5EF4-FFF2-40B4-BE49-F238E27FC236}">
                <a16:creationId xmlns:a16="http://schemas.microsoft.com/office/drawing/2014/main" id="{1000FA4A-06CE-F7EA-F5FF-CEB773017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D4B76-E153-F196-1F70-D85648A0E150}"/>
              </a:ext>
            </a:extLst>
          </p:cNvPr>
          <p:cNvSpPr>
            <a:spLocks noGrp="1"/>
          </p:cNvSpPr>
          <p:nvPr>
            <p:ph type="sldNum" sz="quarter" idx="12"/>
          </p:nvPr>
        </p:nvSpPr>
        <p:spPr/>
        <p:txBody>
          <a:bodyPr/>
          <a:lstStyle/>
          <a:p>
            <a:fld id="{24A36DEA-46EE-FC44-8B10-201417340CB1}" type="slidenum">
              <a:rPr lang="en-US" smtClean="0"/>
              <a:t>‹#›</a:t>
            </a:fld>
            <a:endParaRPr lang="en-US"/>
          </a:p>
        </p:txBody>
      </p:sp>
    </p:spTree>
    <p:extLst>
      <p:ext uri="{BB962C8B-B14F-4D97-AF65-F5344CB8AC3E}">
        <p14:creationId xmlns:p14="http://schemas.microsoft.com/office/powerpoint/2010/main" val="254268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536715" y="3140683"/>
            <a:ext cx="3533200" cy="576600"/>
          </a:xfrm>
          <a:prstGeom prst="rect">
            <a:avLst/>
          </a:prstGeom>
          <a:noFill/>
          <a:ln>
            <a:noFill/>
          </a:ln>
        </p:spPr>
        <p:txBody>
          <a:bodyPr lIns="91425" tIns="91425" rIns="91425" bIns="91425" anchor="ctr" anchorCtr="0"/>
          <a:lstStyle>
            <a:lvl1pPr marL="0" marR="0" lvl="0" indent="0" algn="ctr" rtl="0">
              <a:lnSpc>
                <a:spcPct val="77083"/>
              </a:lnSpc>
              <a:spcBef>
                <a:spcPts val="0"/>
              </a:spcBef>
              <a:buClr>
                <a:schemeClr val="dk2"/>
              </a:buClr>
              <a:buFont typeface="Arial"/>
              <a:buNone/>
              <a:defRPr sz="2000" b="0" i="0" u="none" strike="noStrike" cap="none">
                <a:solidFill>
                  <a:schemeClr val="dk1"/>
                </a:solidFill>
                <a:latin typeface="Helvetica Neue"/>
                <a:ea typeface="Helvetica Neue"/>
                <a:cs typeface="Helvetica Neue"/>
                <a:sym typeface="Helvetica Neue"/>
              </a:defRPr>
            </a:lvl1pPr>
            <a:lvl2pPr marL="742950" marR="0" lvl="1" indent="-234315" algn="l" rtl="0">
              <a:spcBef>
                <a:spcPts val="0"/>
              </a:spcBef>
              <a:buClr>
                <a:schemeClr val="dk2"/>
              </a:buClr>
              <a:buSzPct val="45000"/>
              <a:buFont typeface="Noto Sans Symbols"/>
              <a:buChar char="○"/>
              <a:defRPr sz="1800" b="0" i="0" u="none" strike="noStrike" cap="none">
                <a:solidFill>
                  <a:schemeClr val="dk1"/>
                </a:solidFill>
                <a:latin typeface="Helvetica Neue"/>
                <a:ea typeface="Helvetica Neue"/>
                <a:cs typeface="Helvetica Neue"/>
                <a:sym typeface="Helvetica Neue"/>
              </a:defRPr>
            </a:lvl2pPr>
            <a:lvl3pPr marL="1143000" marR="0" lvl="2" indent="-172719" algn="l" rtl="0">
              <a:spcBef>
                <a:spcPts val="0"/>
              </a:spcBef>
              <a:buClr>
                <a:schemeClr val="dk2"/>
              </a:buClr>
              <a:buSzPct val="55000"/>
              <a:buFont typeface="Noto Sans Symbols"/>
              <a:buChar char="◉"/>
              <a:defRPr sz="1600" b="0" i="0" u="none" strike="noStrike" cap="none">
                <a:solidFill>
                  <a:schemeClr val="dk1"/>
                </a:solidFill>
                <a:latin typeface="Helvetica Neue"/>
                <a:ea typeface="Helvetica Neue"/>
                <a:cs typeface="Helvetica Neue"/>
                <a:sym typeface="Helvetica Neue"/>
              </a:defRPr>
            </a:lvl3pPr>
            <a:lvl4pPr marL="1600200" marR="0" lvl="3" indent="-139700" algn="l" rtl="0">
              <a:spcBef>
                <a:spcPts val="0"/>
              </a:spcBef>
              <a:buClr>
                <a:schemeClr val="dk2"/>
              </a:buClr>
              <a:buSzPct val="100000"/>
              <a:buFont typeface="Noto Sans Symbols"/>
              <a:buChar char="▪"/>
              <a:defRPr sz="1400" b="0" i="0" u="none" strike="noStrike" cap="none">
                <a:solidFill>
                  <a:schemeClr val="dk1"/>
                </a:solidFill>
                <a:latin typeface="Helvetica Neue"/>
                <a:ea typeface="Helvetica Neue"/>
                <a:cs typeface="Helvetica Neue"/>
                <a:sym typeface="Helvetica Neue"/>
              </a:defRPr>
            </a:lvl4pPr>
            <a:lvl5pPr marL="2057400" marR="0" lvl="4" indent="-186689" algn="l" rtl="0">
              <a:spcBef>
                <a:spcPts val="0"/>
              </a:spcBef>
              <a:buClr>
                <a:schemeClr val="dk2"/>
              </a:buClr>
              <a:buSzPct val="55000"/>
              <a:buFont typeface="Noto Sans Symbols"/>
              <a:buChar char="◻"/>
              <a:defRPr sz="1200" b="0" i="0" u="none" strike="noStrike" cap="none">
                <a:solidFill>
                  <a:schemeClr val="dk1"/>
                </a:solidFill>
                <a:latin typeface="Helvetica Neue"/>
                <a:ea typeface="Helvetica Neue"/>
                <a:cs typeface="Helvetica Neue"/>
                <a:sym typeface="Helvetica Neue"/>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260371" y="2522327"/>
            <a:ext cx="7591200" cy="1692899"/>
          </a:xfrm>
          <a:prstGeom prst="rect">
            <a:avLst/>
          </a:prstGeom>
          <a:noFill/>
          <a:ln>
            <a:noFill/>
          </a:ln>
        </p:spPr>
        <p:txBody>
          <a:bodyPr lIns="91425" tIns="91425" rIns="91425" bIns="91425" anchor="ctr" anchorCtr="0"/>
          <a:lstStyle>
            <a:lvl1pPr marL="89320" marR="0" lvl="0" indent="151979" algn="l" rtl="0">
              <a:lnSpc>
                <a:spcPct val="100000"/>
              </a:lnSpc>
              <a:spcBef>
                <a:spcPts val="1350"/>
              </a:spcBef>
              <a:spcAft>
                <a:spcPts val="0"/>
              </a:spcAft>
              <a:buClr>
                <a:schemeClr val="lt2"/>
              </a:buClr>
              <a:buSzPct val="100000"/>
              <a:buFont typeface="Arial"/>
              <a:buChar char=" "/>
              <a:defRPr sz="2000" b="0" i="0" u="none" strike="noStrike" cap="none">
                <a:solidFill>
                  <a:schemeClr val="dk1"/>
                </a:solidFill>
                <a:latin typeface="Helvetica Neue"/>
                <a:ea typeface="Helvetica Neue"/>
                <a:cs typeface="Helvetica Neue"/>
                <a:sym typeface="Helvetica Neue"/>
              </a:defRPr>
            </a:lvl1pPr>
            <a:lvl2pPr marL="213178" marR="0" lvl="1" indent="16056" algn="l" rtl="0">
              <a:lnSpc>
                <a:spcPct val="100000"/>
              </a:lnSpc>
              <a:spcBef>
                <a:spcPts val="225"/>
              </a:spcBef>
              <a:buClr>
                <a:schemeClr val="lt2"/>
              </a:buClr>
              <a:buSzPct val="45000"/>
              <a:buFont typeface="Arial"/>
              <a:buChar char="•"/>
              <a:defRPr sz="1800" b="0" i="0" u="none" strike="noStrike" cap="none">
                <a:solidFill>
                  <a:schemeClr val="dk1"/>
                </a:solidFill>
                <a:latin typeface="Helvetica Neue"/>
                <a:ea typeface="Helvetica Neue"/>
                <a:cs typeface="Helvetica Neue"/>
                <a:sym typeface="Helvetica Neue"/>
              </a:defRPr>
            </a:lvl2pPr>
            <a:lvl3pPr marL="342991" marR="0" lvl="2" indent="4988" algn="l" rtl="0">
              <a:lnSpc>
                <a:spcPct val="100000"/>
              </a:lnSpc>
              <a:spcBef>
                <a:spcPts val="225"/>
              </a:spcBef>
              <a:buClr>
                <a:schemeClr val="lt2"/>
              </a:buClr>
              <a:buSzPct val="55000"/>
              <a:buFont typeface="Arial"/>
              <a:buChar char="•"/>
              <a:defRPr sz="1600" b="0" i="0" u="none" strike="noStrike" cap="none">
                <a:solidFill>
                  <a:schemeClr val="dk1"/>
                </a:solidFill>
                <a:latin typeface="Helvetica Neue"/>
                <a:ea typeface="Helvetica Neue"/>
                <a:cs typeface="Helvetica Neue"/>
                <a:sym typeface="Helvetica Neue"/>
              </a:defRPr>
            </a:lvl3pPr>
            <a:lvl4pPr marL="84556" marR="0" lvl="3" indent="-8356" algn="l" rtl="0">
              <a:lnSpc>
                <a:spcPct val="100000"/>
              </a:lnSpc>
              <a:spcBef>
                <a:spcPts val="225"/>
              </a:spcBef>
              <a:buClr>
                <a:schemeClr val="lt2"/>
              </a:buClr>
              <a:buFont typeface="Arial"/>
              <a:buNone/>
              <a:defRPr sz="1400" b="0" i="0" u="none" strike="noStrike" cap="none">
                <a:solidFill>
                  <a:schemeClr val="dk1"/>
                </a:solidFill>
                <a:latin typeface="Helvetica Neue"/>
                <a:ea typeface="Helvetica Neue"/>
                <a:cs typeface="Helvetica Neue"/>
                <a:sym typeface="Helvetica Neue"/>
              </a:defRPr>
            </a:lvl4pPr>
            <a:lvl5pPr marL="644300" marR="0" lvl="4" indent="-18190" algn="l" rtl="0">
              <a:lnSpc>
                <a:spcPct val="100000"/>
              </a:lnSpc>
              <a:spcBef>
                <a:spcPts val="225"/>
              </a:spcBef>
              <a:buClr>
                <a:schemeClr val="dk1"/>
              </a:buClr>
              <a:buSzPct val="55000"/>
              <a:buFont typeface="Arial"/>
              <a:buChar char="-"/>
              <a:defRPr sz="1200" b="0" i="0" u="none" strike="noStrike" cap="none">
                <a:solidFill>
                  <a:schemeClr val="dk1"/>
                </a:solidFill>
                <a:latin typeface="Helvetica Neue"/>
                <a:ea typeface="Helvetica Neue"/>
                <a:cs typeface="Helvetica Neue"/>
                <a:sym typeface="Helvetica Neue"/>
              </a:defRPr>
            </a:lvl5pPr>
            <a:lvl6pPr marL="685982" marR="0" lvl="5" indent="-182" algn="l" rtl="0">
              <a:spcBef>
                <a:spcPts val="210"/>
              </a:spcBef>
              <a:buClr>
                <a:schemeClr val="lt1"/>
              </a:buClr>
              <a:buFont typeface="Arial"/>
              <a:buNone/>
              <a:defRPr sz="2000" b="0" i="0" u="none" strike="noStrike" cap="none">
                <a:solidFill>
                  <a:schemeClr val="dk1"/>
                </a:solidFill>
                <a:latin typeface="Calibri"/>
                <a:ea typeface="Calibri"/>
                <a:cs typeface="Calibri"/>
                <a:sym typeface="Calibri"/>
              </a:defRPr>
            </a:lvl6pPr>
            <a:lvl7pPr marL="857478" marR="0" lvl="6" indent="-6578" algn="l" rtl="0">
              <a:spcBef>
                <a:spcPts val="180"/>
              </a:spcBef>
              <a:buClr>
                <a:schemeClr val="lt1"/>
              </a:buClr>
              <a:buFont typeface="Arial"/>
              <a:buNone/>
              <a:defRPr sz="2000" b="0" i="0" u="none" strike="noStrike" cap="none">
                <a:solidFill>
                  <a:schemeClr val="dk1"/>
                </a:solidFill>
                <a:latin typeface="Calibri"/>
                <a:ea typeface="Calibri"/>
                <a:cs typeface="Calibri"/>
                <a:sym typeface="Calibri"/>
              </a:defRPr>
            </a:lvl7pPr>
            <a:lvl8pPr marL="3061633" marR="0" lvl="7" indent="24466" algn="l" rtl="0">
              <a:spcBef>
                <a:spcPts val="36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469851" marR="0" lvl="8" indent="22649" algn="l" rtl="0">
              <a:spcBef>
                <a:spcPts val="36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28975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4639-5AEE-7E45-ACB6-DF81C961827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D42AED3-776E-594B-36CD-230587D8C33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BCBB7F-A8AD-F7A3-F283-4822B21EBB67}"/>
              </a:ext>
            </a:extLst>
          </p:cNvPr>
          <p:cNvSpPr>
            <a:spLocks noGrp="1"/>
          </p:cNvSpPr>
          <p:nvPr>
            <p:ph type="dt" sz="half" idx="10"/>
          </p:nvPr>
        </p:nvSpPr>
        <p:spPr/>
        <p:txBody>
          <a:bodyPr/>
          <a:lstStyle/>
          <a:p>
            <a:fld id="{E8B2527F-0846-E147-BD50-1976E53BAC3D}" type="datetimeFigureOut">
              <a:rPr lang="en-US" smtClean="0"/>
              <a:t>4/1/25</a:t>
            </a:fld>
            <a:endParaRPr lang="en-US"/>
          </a:p>
        </p:txBody>
      </p:sp>
      <p:sp>
        <p:nvSpPr>
          <p:cNvPr id="5" name="Footer Placeholder 4">
            <a:extLst>
              <a:ext uri="{FF2B5EF4-FFF2-40B4-BE49-F238E27FC236}">
                <a16:creationId xmlns:a16="http://schemas.microsoft.com/office/drawing/2014/main" id="{7E1F10F2-0F42-3E66-339F-A2781EA1A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B3D2F-5B9F-0008-9482-1894EFAF9199}"/>
              </a:ext>
            </a:extLst>
          </p:cNvPr>
          <p:cNvSpPr>
            <a:spLocks noGrp="1"/>
          </p:cNvSpPr>
          <p:nvPr>
            <p:ph type="sldNum" sz="quarter" idx="12"/>
          </p:nvPr>
        </p:nvSpPr>
        <p:spPr/>
        <p:txBody>
          <a:bodyPr/>
          <a:lstStyle/>
          <a:p>
            <a:fld id="{24A36DEA-46EE-FC44-8B10-201417340CB1}" type="slidenum">
              <a:rPr lang="en-US" smtClean="0"/>
              <a:t>‹#›</a:t>
            </a:fld>
            <a:endParaRPr lang="en-US"/>
          </a:p>
        </p:txBody>
      </p:sp>
    </p:spTree>
    <p:extLst>
      <p:ext uri="{BB962C8B-B14F-4D97-AF65-F5344CB8AC3E}">
        <p14:creationId xmlns:p14="http://schemas.microsoft.com/office/powerpoint/2010/main" val="364212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62CC-D140-731A-A530-BBB96CFF71F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E359A99-70DF-B612-236E-1BAFDC7EBD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575C678-770B-928E-FF8D-CC5A8C2262D8}"/>
              </a:ext>
            </a:extLst>
          </p:cNvPr>
          <p:cNvSpPr>
            <a:spLocks noGrp="1"/>
          </p:cNvSpPr>
          <p:nvPr>
            <p:ph type="dt" sz="half" idx="10"/>
          </p:nvPr>
        </p:nvSpPr>
        <p:spPr/>
        <p:txBody>
          <a:bodyPr/>
          <a:lstStyle/>
          <a:p>
            <a:fld id="{E8B2527F-0846-E147-BD50-1976E53BAC3D}" type="datetimeFigureOut">
              <a:rPr lang="en-US" smtClean="0"/>
              <a:t>4/1/25</a:t>
            </a:fld>
            <a:endParaRPr lang="en-US"/>
          </a:p>
        </p:txBody>
      </p:sp>
      <p:sp>
        <p:nvSpPr>
          <p:cNvPr id="5" name="Footer Placeholder 4">
            <a:extLst>
              <a:ext uri="{FF2B5EF4-FFF2-40B4-BE49-F238E27FC236}">
                <a16:creationId xmlns:a16="http://schemas.microsoft.com/office/drawing/2014/main" id="{742747DC-B26C-C8BA-088B-5ADEC9BE5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1A2D1D-BF99-EADF-5EAF-FB223F563B07}"/>
              </a:ext>
            </a:extLst>
          </p:cNvPr>
          <p:cNvSpPr>
            <a:spLocks noGrp="1"/>
          </p:cNvSpPr>
          <p:nvPr>
            <p:ph type="sldNum" sz="quarter" idx="12"/>
          </p:nvPr>
        </p:nvSpPr>
        <p:spPr/>
        <p:txBody>
          <a:bodyPr/>
          <a:lstStyle/>
          <a:p>
            <a:fld id="{24A36DEA-46EE-FC44-8B10-201417340CB1}" type="slidenum">
              <a:rPr lang="en-US" smtClean="0"/>
              <a:t>‹#›</a:t>
            </a:fld>
            <a:endParaRPr lang="en-US"/>
          </a:p>
        </p:txBody>
      </p:sp>
    </p:spTree>
    <p:extLst>
      <p:ext uri="{BB962C8B-B14F-4D97-AF65-F5344CB8AC3E}">
        <p14:creationId xmlns:p14="http://schemas.microsoft.com/office/powerpoint/2010/main" val="1200256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1F36-C973-8132-52B9-D3DCBB0B53B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93C8AFC-B820-EE48-FB22-ABDC0EB0A8B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D043ADB-664F-DF1B-0029-2AA2A25FC1F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1DB2F8A-B673-356B-FA7B-C4E22A502C1F}"/>
              </a:ext>
            </a:extLst>
          </p:cNvPr>
          <p:cNvSpPr>
            <a:spLocks noGrp="1"/>
          </p:cNvSpPr>
          <p:nvPr>
            <p:ph type="dt" sz="half" idx="10"/>
          </p:nvPr>
        </p:nvSpPr>
        <p:spPr/>
        <p:txBody>
          <a:bodyPr/>
          <a:lstStyle/>
          <a:p>
            <a:fld id="{E8B2527F-0846-E147-BD50-1976E53BAC3D}" type="datetimeFigureOut">
              <a:rPr lang="en-US" smtClean="0"/>
              <a:t>4/1/25</a:t>
            </a:fld>
            <a:endParaRPr lang="en-US"/>
          </a:p>
        </p:txBody>
      </p:sp>
      <p:sp>
        <p:nvSpPr>
          <p:cNvPr id="6" name="Footer Placeholder 5">
            <a:extLst>
              <a:ext uri="{FF2B5EF4-FFF2-40B4-BE49-F238E27FC236}">
                <a16:creationId xmlns:a16="http://schemas.microsoft.com/office/drawing/2014/main" id="{F83ADD52-55AE-0750-2F9D-F9A9E86310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F552A-B28B-0A92-A612-F62BC1DECA10}"/>
              </a:ext>
            </a:extLst>
          </p:cNvPr>
          <p:cNvSpPr>
            <a:spLocks noGrp="1"/>
          </p:cNvSpPr>
          <p:nvPr>
            <p:ph type="sldNum" sz="quarter" idx="12"/>
          </p:nvPr>
        </p:nvSpPr>
        <p:spPr/>
        <p:txBody>
          <a:bodyPr/>
          <a:lstStyle/>
          <a:p>
            <a:fld id="{24A36DEA-46EE-FC44-8B10-201417340CB1}" type="slidenum">
              <a:rPr lang="en-US" smtClean="0"/>
              <a:t>‹#›</a:t>
            </a:fld>
            <a:endParaRPr lang="en-US"/>
          </a:p>
        </p:txBody>
      </p:sp>
    </p:spTree>
    <p:extLst>
      <p:ext uri="{BB962C8B-B14F-4D97-AF65-F5344CB8AC3E}">
        <p14:creationId xmlns:p14="http://schemas.microsoft.com/office/powerpoint/2010/main" val="44600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CE23-70A9-3220-17A1-064E8784D81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54CBCD-1C83-4B15-237C-D766E44EE5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A397900-CBC6-9389-10B1-3906AB64EED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5D31B71-F7E1-C350-9635-508A441D6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60577F0-B155-829D-2181-9C4D10AF282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117BA5B-1F20-0ABC-88B8-DCB9FF04C824}"/>
              </a:ext>
            </a:extLst>
          </p:cNvPr>
          <p:cNvSpPr>
            <a:spLocks noGrp="1"/>
          </p:cNvSpPr>
          <p:nvPr>
            <p:ph type="dt" sz="half" idx="10"/>
          </p:nvPr>
        </p:nvSpPr>
        <p:spPr/>
        <p:txBody>
          <a:bodyPr/>
          <a:lstStyle/>
          <a:p>
            <a:fld id="{E8B2527F-0846-E147-BD50-1976E53BAC3D}" type="datetimeFigureOut">
              <a:rPr lang="en-US" smtClean="0"/>
              <a:t>4/1/25</a:t>
            </a:fld>
            <a:endParaRPr lang="en-US"/>
          </a:p>
        </p:txBody>
      </p:sp>
      <p:sp>
        <p:nvSpPr>
          <p:cNvPr id="8" name="Footer Placeholder 7">
            <a:extLst>
              <a:ext uri="{FF2B5EF4-FFF2-40B4-BE49-F238E27FC236}">
                <a16:creationId xmlns:a16="http://schemas.microsoft.com/office/drawing/2014/main" id="{B191A709-4403-1359-160B-C14359AAD5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CDEA70-5038-88F9-0C7F-B5367CE11EEB}"/>
              </a:ext>
            </a:extLst>
          </p:cNvPr>
          <p:cNvSpPr>
            <a:spLocks noGrp="1"/>
          </p:cNvSpPr>
          <p:nvPr>
            <p:ph type="sldNum" sz="quarter" idx="12"/>
          </p:nvPr>
        </p:nvSpPr>
        <p:spPr/>
        <p:txBody>
          <a:bodyPr/>
          <a:lstStyle/>
          <a:p>
            <a:fld id="{24A36DEA-46EE-FC44-8B10-201417340CB1}" type="slidenum">
              <a:rPr lang="en-US" smtClean="0"/>
              <a:t>‹#›</a:t>
            </a:fld>
            <a:endParaRPr lang="en-US"/>
          </a:p>
        </p:txBody>
      </p:sp>
    </p:spTree>
    <p:extLst>
      <p:ext uri="{BB962C8B-B14F-4D97-AF65-F5344CB8AC3E}">
        <p14:creationId xmlns:p14="http://schemas.microsoft.com/office/powerpoint/2010/main" val="76150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E41D-3CE5-F8FC-2BC3-56A01DCFB61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A49A6FD-96E0-4211-DB71-7CA8CC1D8CF7}"/>
              </a:ext>
            </a:extLst>
          </p:cNvPr>
          <p:cNvSpPr>
            <a:spLocks noGrp="1"/>
          </p:cNvSpPr>
          <p:nvPr>
            <p:ph type="dt" sz="half" idx="10"/>
          </p:nvPr>
        </p:nvSpPr>
        <p:spPr/>
        <p:txBody>
          <a:bodyPr/>
          <a:lstStyle/>
          <a:p>
            <a:fld id="{E8B2527F-0846-E147-BD50-1976E53BAC3D}" type="datetimeFigureOut">
              <a:rPr lang="en-US" smtClean="0"/>
              <a:t>4/1/25</a:t>
            </a:fld>
            <a:endParaRPr lang="en-US"/>
          </a:p>
        </p:txBody>
      </p:sp>
      <p:sp>
        <p:nvSpPr>
          <p:cNvPr id="4" name="Footer Placeholder 3">
            <a:extLst>
              <a:ext uri="{FF2B5EF4-FFF2-40B4-BE49-F238E27FC236}">
                <a16:creationId xmlns:a16="http://schemas.microsoft.com/office/drawing/2014/main" id="{75DA323E-9384-2177-161A-7F4D14E54D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98F63E-0B12-3CED-B7FC-9FCF5F3BA8E2}"/>
              </a:ext>
            </a:extLst>
          </p:cNvPr>
          <p:cNvSpPr>
            <a:spLocks noGrp="1"/>
          </p:cNvSpPr>
          <p:nvPr>
            <p:ph type="sldNum" sz="quarter" idx="12"/>
          </p:nvPr>
        </p:nvSpPr>
        <p:spPr/>
        <p:txBody>
          <a:bodyPr/>
          <a:lstStyle/>
          <a:p>
            <a:fld id="{24A36DEA-46EE-FC44-8B10-201417340CB1}" type="slidenum">
              <a:rPr lang="en-US" smtClean="0"/>
              <a:t>‹#›</a:t>
            </a:fld>
            <a:endParaRPr lang="en-US"/>
          </a:p>
        </p:txBody>
      </p:sp>
    </p:spTree>
    <p:extLst>
      <p:ext uri="{BB962C8B-B14F-4D97-AF65-F5344CB8AC3E}">
        <p14:creationId xmlns:p14="http://schemas.microsoft.com/office/powerpoint/2010/main" val="420194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15C1A-4BED-F5E6-6DEF-8B43D810ED48}"/>
              </a:ext>
            </a:extLst>
          </p:cNvPr>
          <p:cNvSpPr>
            <a:spLocks noGrp="1"/>
          </p:cNvSpPr>
          <p:nvPr>
            <p:ph type="dt" sz="half" idx="10"/>
          </p:nvPr>
        </p:nvSpPr>
        <p:spPr/>
        <p:txBody>
          <a:bodyPr/>
          <a:lstStyle/>
          <a:p>
            <a:fld id="{E8B2527F-0846-E147-BD50-1976E53BAC3D}" type="datetimeFigureOut">
              <a:rPr lang="en-US" smtClean="0"/>
              <a:t>4/1/25</a:t>
            </a:fld>
            <a:endParaRPr lang="en-US"/>
          </a:p>
        </p:txBody>
      </p:sp>
      <p:sp>
        <p:nvSpPr>
          <p:cNvPr id="3" name="Footer Placeholder 2">
            <a:extLst>
              <a:ext uri="{FF2B5EF4-FFF2-40B4-BE49-F238E27FC236}">
                <a16:creationId xmlns:a16="http://schemas.microsoft.com/office/drawing/2014/main" id="{AFD36DCC-A813-9168-BBC0-B2E53A0B6A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3E490C-8065-5BD3-26F3-4C5FD7940EE9}"/>
              </a:ext>
            </a:extLst>
          </p:cNvPr>
          <p:cNvSpPr>
            <a:spLocks noGrp="1"/>
          </p:cNvSpPr>
          <p:nvPr>
            <p:ph type="sldNum" sz="quarter" idx="12"/>
          </p:nvPr>
        </p:nvSpPr>
        <p:spPr/>
        <p:txBody>
          <a:bodyPr/>
          <a:lstStyle/>
          <a:p>
            <a:fld id="{24A36DEA-46EE-FC44-8B10-201417340CB1}" type="slidenum">
              <a:rPr lang="en-US" smtClean="0"/>
              <a:t>‹#›</a:t>
            </a:fld>
            <a:endParaRPr lang="en-US"/>
          </a:p>
        </p:txBody>
      </p:sp>
    </p:spTree>
    <p:extLst>
      <p:ext uri="{BB962C8B-B14F-4D97-AF65-F5344CB8AC3E}">
        <p14:creationId xmlns:p14="http://schemas.microsoft.com/office/powerpoint/2010/main" val="297879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4DA1-14DB-3667-04B2-34FE377358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88AF0BF-7E82-0F3B-9372-F2E0FF0373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8C4B44A-EDEA-CAC0-8458-9E4185DCB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5A0B0CA-2ABC-91B1-C845-7F83353A9F6D}"/>
              </a:ext>
            </a:extLst>
          </p:cNvPr>
          <p:cNvSpPr>
            <a:spLocks noGrp="1"/>
          </p:cNvSpPr>
          <p:nvPr>
            <p:ph type="dt" sz="half" idx="10"/>
          </p:nvPr>
        </p:nvSpPr>
        <p:spPr/>
        <p:txBody>
          <a:bodyPr/>
          <a:lstStyle/>
          <a:p>
            <a:fld id="{E8B2527F-0846-E147-BD50-1976E53BAC3D}" type="datetimeFigureOut">
              <a:rPr lang="en-US" smtClean="0"/>
              <a:t>4/1/25</a:t>
            </a:fld>
            <a:endParaRPr lang="en-US"/>
          </a:p>
        </p:txBody>
      </p:sp>
      <p:sp>
        <p:nvSpPr>
          <p:cNvPr id="6" name="Footer Placeholder 5">
            <a:extLst>
              <a:ext uri="{FF2B5EF4-FFF2-40B4-BE49-F238E27FC236}">
                <a16:creationId xmlns:a16="http://schemas.microsoft.com/office/drawing/2014/main" id="{98F8AA67-07BC-8B28-D7C7-C3107A429D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A308B8-D823-6CA5-F5F9-22582FA9247D}"/>
              </a:ext>
            </a:extLst>
          </p:cNvPr>
          <p:cNvSpPr>
            <a:spLocks noGrp="1"/>
          </p:cNvSpPr>
          <p:nvPr>
            <p:ph type="sldNum" sz="quarter" idx="12"/>
          </p:nvPr>
        </p:nvSpPr>
        <p:spPr/>
        <p:txBody>
          <a:bodyPr/>
          <a:lstStyle/>
          <a:p>
            <a:fld id="{24A36DEA-46EE-FC44-8B10-201417340CB1}" type="slidenum">
              <a:rPr lang="en-US" smtClean="0"/>
              <a:t>‹#›</a:t>
            </a:fld>
            <a:endParaRPr lang="en-US"/>
          </a:p>
        </p:txBody>
      </p:sp>
    </p:spTree>
    <p:extLst>
      <p:ext uri="{BB962C8B-B14F-4D97-AF65-F5344CB8AC3E}">
        <p14:creationId xmlns:p14="http://schemas.microsoft.com/office/powerpoint/2010/main" val="14619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C518-289E-4EF4-1F8C-C68092925C3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C1D578E-AE2E-A1FD-0C8D-819F23DA2C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B1BA6E-FF60-90E6-F0BC-7002937D6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AF69E22-757F-4E78-1DAA-9744AE81917C}"/>
              </a:ext>
            </a:extLst>
          </p:cNvPr>
          <p:cNvSpPr>
            <a:spLocks noGrp="1"/>
          </p:cNvSpPr>
          <p:nvPr>
            <p:ph type="dt" sz="half" idx="10"/>
          </p:nvPr>
        </p:nvSpPr>
        <p:spPr/>
        <p:txBody>
          <a:bodyPr/>
          <a:lstStyle/>
          <a:p>
            <a:fld id="{E8B2527F-0846-E147-BD50-1976E53BAC3D}" type="datetimeFigureOut">
              <a:rPr lang="en-US" smtClean="0"/>
              <a:t>4/1/25</a:t>
            </a:fld>
            <a:endParaRPr lang="en-US"/>
          </a:p>
        </p:txBody>
      </p:sp>
      <p:sp>
        <p:nvSpPr>
          <p:cNvPr id="6" name="Footer Placeholder 5">
            <a:extLst>
              <a:ext uri="{FF2B5EF4-FFF2-40B4-BE49-F238E27FC236}">
                <a16:creationId xmlns:a16="http://schemas.microsoft.com/office/drawing/2014/main" id="{C1088127-B3CD-75D7-2484-36172FC4BC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7E4ED-4DB3-7E13-A305-61DC01DAD00D}"/>
              </a:ext>
            </a:extLst>
          </p:cNvPr>
          <p:cNvSpPr>
            <a:spLocks noGrp="1"/>
          </p:cNvSpPr>
          <p:nvPr>
            <p:ph type="sldNum" sz="quarter" idx="12"/>
          </p:nvPr>
        </p:nvSpPr>
        <p:spPr/>
        <p:txBody>
          <a:bodyPr/>
          <a:lstStyle/>
          <a:p>
            <a:fld id="{24A36DEA-46EE-FC44-8B10-201417340CB1}" type="slidenum">
              <a:rPr lang="en-US" smtClean="0"/>
              <a:t>‹#›</a:t>
            </a:fld>
            <a:endParaRPr lang="en-US"/>
          </a:p>
        </p:txBody>
      </p:sp>
    </p:spTree>
    <p:extLst>
      <p:ext uri="{BB962C8B-B14F-4D97-AF65-F5344CB8AC3E}">
        <p14:creationId xmlns:p14="http://schemas.microsoft.com/office/powerpoint/2010/main" val="3230483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4B7478-964A-3A72-0576-FDA74599CA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0CFBD-EDA6-8309-96E5-6CE812091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577FB-E354-4E12-D75C-D01CEA5225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B2527F-0846-E147-BD50-1976E53BAC3D}" type="datetimeFigureOut">
              <a:rPr lang="en-US" smtClean="0"/>
              <a:t>4/1/25</a:t>
            </a:fld>
            <a:endParaRPr lang="en-US"/>
          </a:p>
        </p:txBody>
      </p:sp>
      <p:sp>
        <p:nvSpPr>
          <p:cNvPr id="5" name="Footer Placeholder 4">
            <a:extLst>
              <a:ext uri="{FF2B5EF4-FFF2-40B4-BE49-F238E27FC236}">
                <a16:creationId xmlns:a16="http://schemas.microsoft.com/office/drawing/2014/main" id="{FFC26588-9776-7EE9-8150-41298493B2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B30C1DB-8536-F46F-A318-7B9C5E85E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A36DEA-46EE-FC44-8B10-201417340CB1}" type="slidenum">
              <a:rPr lang="en-US" smtClean="0"/>
              <a:t>‹#›</a:t>
            </a:fld>
            <a:endParaRPr lang="en-US"/>
          </a:p>
        </p:txBody>
      </p:sp>
    </p:spTree>
    <p:extLst>
      <p:ext uri="{BB962C8B-B14F-4D97-AF65-F5344CB8AC3E}">
        <p14:creationId xmlns:p14="http://schemas.microsoft.com/office/powerpoint/2010/main" val="631508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7/06/relationships/model3d" Target="../media/model3d1.glb"/><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www.madrimasd.org/blogs/sostenibilidad_responsabilidad_social/2012/07/01/132028" TargetMode="External"/><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33EA56-70B6-4A35-A962-C3FED00D0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1" y="0"/>
            <a:ext cx="7311544" cy="4876800"/>
          </a:xfrm>
          <a:prstGeom prst="rect">
            <a:avLst/>
          </a:prstGeom>
        </p:spPr>
      </p:pic>
      <p:sp>
        <p:nvSpPr>
          <p:cNvPr id="2" name="Rectangle 1">
            <a:extLst>
              <a:ext uri="{FF2B5EF4-FFF2-40B4-BE49-F238E27FC236}">
                <a16:creationId xmlns:a16="http://schemas.microsoft.com/office/drawing/2014/main" id="{2BE2B293-A91E-4711-B5CF-A6D79019DFD9}"/>
              </a:ext>
            </a:extLst>
          </p:cNvPr>
          <p:cNvSpPr/>
          <p:nvPr/>
        </p:nvSpPr>
        <p:spPr>
          <a:xfrm>
            <a:off x="609600" y="4876800"/>
            <a:ext cx="10896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hape 46">
            <a:extLst>
              <a:ext uri="{FF2B5EF4-FFF2-40B4-BE49-F238E27FC236}">
                <a16:creationId xmlns:a16="http://schemas.microsoft.com/office/drawing/2014/main" id="{0F962FDE-1212-4BA9-ADBC-D8EDF353528F}"/>
              </a:ext>
            </a:extLst>
          </p:cNvPr>
          <p:cNvSpPr txBox="1">
            <a:spLocks/>
          </p:cNvSpPr>
          <p:nvPr/>
        </p:nvSpPr>
        <p:spPr>
          <a:xfrm>
            <a:off x="609600" y="4572000"/>
            <a:ext cx="10896600" cy="1371278"/>
          </a:xfrm>
          <a:prstGeom prst="rect">
            <a:avLst/>
          </a:prstGeom>
          <a:noFill/>
          <a:ln>
            <a:noFill/>
          </a:ln>
        </p:spPr>
        <p:txBody>
          <a:bodyPr vert="horz" lIns="91425" tIns="45700" rIns="91425" bIns="45700" rtlCol="0" anchor="ctr" anchorCtr="0">
            <a:noAutofit/>
          </a:bodyPr>
          <a:lstStyle>
            <a:lvl1pPr algn="l" defTabSz="914400" rtl="0" eaLnBrk="1" latinLnBrk="0" hangingPunct="1">
              <a:lnSpc>
                <a:spcPct val="90000"/>
              </a:lnSpc>
              <a:spcBef>
                <a:spcPct val="0"/>
              </a:spcBef>
              <a:buNone/>
              <a:defRPr lang="en-US" sz="3200" b="1" kern="1200">
                <a:solidFill>
                  <a:schemeClr val="tx1"/>
                </a:solidFill>
                <a:latin typeface="Arial" pitchFamily="34" charset="0"/>
                <a:ea typeface="Verdana" pitchFamily="34" charset="0"/>
                <a:cs typeface="Arial" pitchFamily="34" charset="0"/>
              </a:defRPr>
            </a:lvl1pPr>
          </a:lstStyle>
          <a:p>
            <a:pPr algn="ctr">
              <a:lnSpc>
                <a:spcPct val="100000"/>
              </a:lnSpc>
              <a:spcBef>
                <a:spcPts val="0"/>
              </a:spcBef>
              <a:buClr>
                <a:schemeClr val="lt1"/>
              </a:buClr>
              <a:buSzPct val="25000"/>
            </a:pPr>
            <a:r>
              <a:rPr lang="en-US" sz="5400" dirty="0">
                <a:latin typeface="Colonna MT" panose="04020805060202030203" pitchFamily="82" charset="0"/>
              </a:rPr>
              <a:t>TESTING APPROACH &amp; STRATEGY</a:t>
            </a:r>
          </a:p>
        </p:txBody>
      </p:sp>
    </p:spTree>
    <p:extLst>
      <p:ext uri="{BB962C8B-B14F-4D97-AF65-F5344CB8AC3E}">
        <p14:creationId xmlns:p14="http://schemas.microsoft.com/office/powerpoint/2010/main" val="1095398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634B3E-D682-46E8-A14E-5B0F923D5F2A}"/>
              </a:ext>
            </a:extLst>
          </p:cNvPr>
          <p:cNvSpPr txBox="1">
            <a:spLocks/>
          </p:cNvSpPr>
          <p:nvPr/>
        </p:nvSpPr>
        <p:spPr>
          <a:xfrm>
            <a:off x="609441" y="274639"/>
            <a:ext cx="10969943" cy="711081"/>
          </a:xfrm>
          <a:prstGeom prst="rect">
            <a:avLst/>
          </a:prstGeom>
        </p:spPr>
        <p:txBody>
          <a:bodyPr/>
          <a:lstStyle>
            <a:lvl1pPr algn="l" defTabSz="914400" rtl="0" eaLnBrk="1" latinLnBrk="0" hangingPunct="1">
              <a:lnSpc>
                <a:spcPct val="90000"/>
              </a:lnSpc>
              <a:spcBef>
                <a:spcPct val="0"/>
              </a:spcBef>
              <a:buNone/>
              <a:defRPr lang="en-US" sz="3200" b="1" kern="1200">
                <a:solidFill>
                  <a:schemeClr val="tx1"/>
                </a:solidFill>
                <a:latin typeface="Arial" pitchFamily="34" charset="0"/>
                <a:ea typeface="Verdana" pitchFamily="34" charset="0"/>
                <a:cs typeface="Arial" pitchFamily="34" charset="0"/>
              </a:defRPr>
            </a:lvl1pPr>
          </a:lstStyle>
          <a:p>
            <a:r>
              <a:rPr lang="en-US" dirty="0"/>
              <a:t>Risk-based Testing and Product Quality</a:t>
            </a:r>
            <a:endParaRPr lang="en-IN" dirty="0">
              <a:solidFill>
                <a:schemeClr val="tx1">
                  <a:lumMod val="75000"/>
                  <a:lumOff val="25000"/>
                </a:schemeClr>
              </a:solidFill>
              <a:latin typeface="+mj-lt"/>
            </a:endParaRPr>
          </a:p>
        </p:txBody>
      </p:sp>
      <p:sp>
        <p:nvSpPr>
          <p:cNvPr id="5" name="Freeform: Shape 4">
            <a:extLst>
              <a:ext uri="{FF2B5EF4-FFF2-40B4-BE49-F238E27FC236}">
                <a16:creationId xmlns:a16="http://schemas.microsoft.com/office/drawing/2014/main" id="{9A366D0F-DD75-4C9A-84E1-A84E6F19CB1F}"/>
              </a:ext>
            </a:extLst>
          </p:cNvPr>
          <p:cNvSpPr/>
          <p:nvPr/>
        </p:nvSpPr>
        <p:spPr>
          <a:xfrm>
            <a:off x="1028499" y="2293393"/>
            <a:ext cx="10131826" cy="2722104"/>
          </a:xfrm>
          <a:custGeom>
            <a:avLst/>
            <a:gdLst>
              <a:gd name="connsiteX0" fmla="*/ 0 w 7744408"/>
              <a:gd name="connsiteY0" fmla="*/ 2472612 h 2472612"/>
              <a:gd name="connsiteX1" fmla="*/ 1819469 w 7744408"/>
              <a:gd name="connsiteY1" fmla="*/ 774441 h 2472612"/>
              <a:gd name="connsiteX2" fmla="*/ 5047861 w 7744408"/>
              <a:gd name="connsiteY2" fmla="*/ 1819469 h 2472612"/>
              <a:gd name="connsiteX3" fmla="*/ 7744408 w 7744408"/>
              <a:gd name="connsiteY3" fmla="*/ 0 h 2472612"/>
              <a:gd name="connsiteX0" fmla="*/ 0 w 7744408"/>
              <a:gd name="connsiteY0" fmla="*/ 2472612 h 2472612"/>
              <a:gd name="connsiteX1" fmla="*/ 1841605 w 7744408"/>
              <a:gd name="connsiteY1" fmla="*/ 1017037 h 2472612"/>
              <a:gd name="connsiteX2" fmla="*/ 5047861 w 7744408"/>
              <a:gd name="connsiteY2" fmla="*/ 1819469 h 2472612"/>
              <a:gd name="connsiteX3" fmla="*/ 7744408 w 7744408"/>
              <a:gd name="connsiteY3" fmla="*/ 0 h 2472612"/>
              <a:gd name="connsiteX0" fmla="*/ 0 w 7552562"/>
              <a:gd name="connsiteY0" fmla="*/ 2565918 h 2565918"/>
              <a:gd name="connsiteX1" fmla="*/ 1841605 w 7552562"/>
              <a:gd name="connsiteY1" fmla="*/ 1110343 h 2565918"/>
              <a:gd name="connsiteX2" fmla="*/ 5047861 w 7552562"/>
              <a:gd name="connsiteY2" fmla="*/ 1912775 h 2565918"/>
              <a:gd name="connsiteX3" fmla="*/ 7552562 w 7552562"/>
              <a:gd name="connsiteY3" fmla="*/ 0 h 2565918"/>
              <a:gd name="connsiteX0" fmla="*/ 0 w 7552562"/>
              <a:gd name="connsiteY0" fmla="*/ 2565918 h 2565918"/>
              <a:gd name="connsiteX1" fmla="*/ 1841605 w 7552562"/>
              <a:gd name="connsiteY1" fmla="*/ 1110343 h 2565918"/>
              <a:gd name="connsiteX2" fmla="*/ 5047861 w 7552562"/>
              <a:gd name="connsiteY2" fmla="*/ 1912775 h 2565918"/>
              <a:gd name="connsiteX3" fmla="*/ 7552562 w 7552562"/>
              <a:gd name="connsiteY3" fmla="*/ 0 h 2565918"/>
            </a:gdLst>
            <a:ahLst/>
            <a:cxnLst>
              <a:cxn ang="0">
                <a:pos x="connsiteX0" y="connsiteY0"/>
              </a:cxn>
              <a:cxn ang="0">
                <a:pos x="connsiteX1" y="connsiteY1"/>
              </a:cxn>
              <a:cxn ang="0">
                <a:pos x="connsiteX2" y="connsiteY2"/>
              </a:cxn>
              <a:cxn ang="0">
                <a:pos x="connsiteX3" y="connsiteY3"/>
              </a:cxn>
            </a:cxnLst>
            <a:rect l="l" t="t" r="r" b="b"/>
            <a:pathLst>
              <a:path w="7552562" h="2565918">
                <a:moveTo>
                  <a:pt x="0" y="2565918"/>
                </a:moveTo>
                <a:cubicBezTo>
                  <a:pt x="489079" y="1771261"/>
                  <a:pt x="1000295" y="1219200"/>
                  <a:pt x="1841605" y="1110343"/>
                </a:cubicBezTo>
                <a:cubicBezTo>
                  <a:pt x="2682915" y="1001486"/>
                  <a:pt x="4096035" y="2097832"/>
                  <a:pt x="5047861" y="1912775"/>
                </a:cubicBezTo>
                <a:cubicBezTo>
                  <a:pt x="5999687" y="1727718"/>
                  <a:pt x="6860364" y="1041141"/>
                  <a:pt x="7552562" y="0"/>
                </a:cubicBezTo>
              </a:path>
            </a:pathLst>
          </a:custGeom>
          <a:noFill/>
          <a:ln w="76200">
            <a:gradFill flip="none" rotWithShape="1">
              <a:gsLst>
                <a:gs pos="0">
                  <a:schemeClr val="accent1"/>
                </a:gs>
                <a:gs pos="100000">
                  <a:schemeClr val="accent2"/>
                </a:gs>
              </a:gsLst>
              <a:lin ang="0" scaled="1"/>
              <a:tileRect/>
            </a:gradFill>
          </a:ln>
          <a:effectLst>
            <a:outerShdw blurRad="50800" dist="203200" dir="2700000" algn="tl"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grpSp>
        <p:nvGrpSpPr>
          <p:cNvPr id="6" name="Group 5">
            <a:extLst>
              <a:ext uri="{FF2B5EF4-FFF2-40B4-BE49-F238E27FC236}">
                <a16:creationId xmlns:a16="http://schemas.microsoft.com/office/drawing/2014/main" id="{B047C363-EDB1-4203-8546-444253168990}"/>
              </a:ext>
            </a:extLst>
          </p:cNvPr>
          <p:cNvGrpSpPr/>
          <p:nvPr/>
        </p:nvGrpSpPr>
        <p:grpSpPr>
          <a:xfrm>
            <a:off x="2321836" y="3429000"/>
            <a:ext cx="482708" cy="482708"/>
            <a:chOff x="2961988" y="3325174"/>
            <a:chExt cx="482708" cy="482708"/>
          </a:xfrm>
          <a:effectLst>
            <a:outerShdw blurRad="50800" dist="203200" dir="2700000" algn="tl" rotWithShape="0">
              <a:prstClr val="black">
                <a:alpha val="16000"/>
              </a:prstClr>
            </a:outerShdw>
          </a:effectLst>
        </p:grpSpPr>
        <p:sp>
          <p:nvSpPr>
            <p:cNvPr id="7" name="Oval 6">
              <a:extLst>
                <a:ext uri="{FF2B5EF4-FFF2-40B4-BE49-F238E27FC236}">
                  <a16:creationId xmlns:a16="http://schemas.microsoft.com/office/drawing/2014/main" id="{2E469639-97A6-4332-8592-B103C28F3FA0}"/>
                </a:ext>
              </a:extLst>
            </p:cNvPr>
            <p:cNvSpPr/>
            <p:nvPr/>
          </p:nvSpPr>
          <p:spPr>
            <a:xfrm>
              <a:off x="2961988" y="3325174"/>
              <a:ext cx="482708" cy="482708"/>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8" name="Freeform 5">
              <a:extLst>
                <a:ext uri="{FF2B5EF4-FFF2-40B4-BE49-F238E27FC236}">
                  <a16:creationId xmlns:a16="http://schemas.microsoft.com/office/drawing/2014/main" id="{20E6A9ED-9152-4305-9691-D3C2F97037EA}"/>
                </a:ext>
              </a:extLst>
            </p:cNvPr>
            <p:cNvSpPr>
              <a:spLocks/>
            </p:cNvSpPr>
            <p:nvPr/>
          </p:nvSpPr>
          <p:spPr bwMode="auto">
            <a:xfrm>
              <a:off x="3116907" y="3496636"/>
              <a:ext cx="172870" cy="139784"/>
            </a:xfrm>
            <a:custGeom>
              <a:avLst/>
              <a:gdLst>
                <a:gd name="T0" fmla="*/ 2384 w 8130"/>
                <a:gd name="T1" fmla="*/ 4874 h 6574"/>
                <a:gd name="T2" fmla="*/ 846 w 8130"/>
                <a:gd name="T3" fmla="*/ 3340 h 6574"/>
                <a:gd name="T4" fmla="*/ 0 w 8130"/>
                <a:gd name="T5" fmla="*/ 4183 h 6574"/>
                <a:gd name="T6" fmla="*/ 2029 w 8130"/>
                <a:gd name="T7" fmla="*/ 6206 h 6574"/>
                <a:gd name="T8" fmla="*/ 2032 w 8130"/>
                <a:gd name="T9" fmla="*/ 6204 h 6574"/>
                <a:gd name="T10" fmla="*/ 2403 w 8130"/>
                <a:gd name="T11" fmla="*/ 6574 h 6574"/>
                <a:gd name="T12" fmla="*/ 8130 w 8130"/>
                <a:gd name="T13" fmla="*/ 859 h 6574"/>
                <a:gd name="T14" fmla="*/ 7269 w 8130"/>
                <a:gd name="T15" fmla="*/ 0 h 6574"/>
                <a:gd name="T16" fmla="*/ 2384 w 8130"/>
                <a:gd name="T17" fmla="*/ 4874 h 6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30" h="6574">
                  <a:moveTo>
                    <a:pt x="2384" y="4874"/>
                  </a:moveTo>
                  <a:lnTo>
                    <a:pt x="846" y="3340"/>
                  </a:lnTo>
                  <a:lnTo>
                    <a:pt x="0" y="4183"/>
                  </a:lnTo>
                  <a:lnTo>
                    <a:pt x="2029" y="6206"/>
                  </a:lnTo>
                  <a:lnTo>
                    <a:pt x="2032" y="6204"/>
                  </a:lnTo>
                  <a:lnTo>
                    <a:pt x="2403" y="6574"/>
                  </a:lnTo>
                  <a:lnTo>
                    <a:pt x="8130" y="859"/>
                  </a:lnTo>
                  <a:lnTo>
                    <a:pt x="7269" y="0"/>
                  </a:lnTo>
                  <a:lnTo>
                    <a:pt x="2384" y="487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sz="1200"/>
            </a:p>
          </p:txBody>
        </p:sp>
      </p:grpSp>
      <p:grpSp>
        <p:nvGrpSpPr>
          <p:cNvPr id="9" name="Group 8">
            <a:extLst>
              <a:ext uri="{FF2B5EF4-FFF2-40B4-BE49-F238E27FC236}">
                <a16:creationId xmlns:a16="http://schemas.microsoft.com/office/drawing/2014/main" id="{E50E54EC-B7FC-440E-B08C-CA4F34BBBC35}"/>
              </a:ext>
            </a:extLst>
          </p:cNvPr>
          <p:cNvGrpSpPr/>
          <p:nvPr/>
        </p:nvGrpSpPr>
        <p:grpSpPr>
          <a:xfrm>
            <a:off x="787145" y="4774143"/>
            <a:ext cx="482708" cy="482708"/>
            <a:chOff x="2961988" y="3325174"/>
            <a:chExt cx="482708" cy="482708"/>
          </a:xfrm>
          <a:effectLst>
            <a:outerShdw blurRad="50800" dist="203200" dir="2700000" algn="tl" rotWithShape="0">
              <a:prstClr val="black">
                <a:alpha val="16000"/>
              </a:prstClr>
            </a:outerShdw>
          </a:effectLst>
        </p:grpSpPr>
        <p:sp>
          <p:nvSpPr>
            <p:cNvPr id="10" name="Oval 9">
              <a:extLst>
                <a:ext uri="{FF2B5EF4-FFF2-40B4-BE49-F238E27FC236}">
                  <a16:creationId xmlns:a16="http://schemas.microsoft.com/office/drawing/2014/main" id="{CA4CE1FD-B090-4726-A391-6086982CBFC0}"/>
                </a:ext>
              </a:extLst>
            </p:cNvPr>
            <p:cNvSpPr/>
            <p:nvPr/>
          </p:nvSpPr>
          <p:spPr>
            <a:xfrm>
              <a:off x="2961988" y="3325174"/>
              <a:ext cx="482708" cy="482708"/>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1" name="Freeform 5">
              <a:extLst>
                <a:ext uri="{FF2B5EF4-FFF2-40B4-BE49-F238E27FC236}">
                  <a16:creationId xmlns:a16="http://schemas.microsoft.com/office/drawing/2014/main" id="{7C6BCEC3-64A8-45E3-B266-7E93D374A5BF}"/>
                </a:ext>
              </a:extLst>
            </p:cNvPr>
            <p:cNvSpPr>
              <a:spLocks/>
            </p:cNvSpPr>
            <p:nvPr/>
          </p:nvSpPr>
          <p:spPr bwMode="auto">
            <a:xfrm>
              <a:off x="3116907" y="3496636"/>
              <a:ext cx="172870" cy="139784"/>
            </a:xfrm>
            <a:custGeom>
              <a:avLst/>
              <a:gdLst>
                <a:gd name="T0" fmla="*/ 2384 w 8130"/>
                <a:gd name="T1" fmla="*/ 4874 h 6574"/>
                <a:gd name="T2" fmla="*/ 846 w 8130"/>
                <a:gd name="T3" fmla="*/ 3340 h 6574"/>
                <a:gd name="T4" fmla="*/ 0 w 8130"/>
                <a:gd name="T5" fmla="*/ 4183 h 6574"/>
                <a:gd name="T6" fmla="*/ 2029 w 8130"/>
                <a:gd name="T7" fmla="*/ 6206 h 6574"/>
                <a:gd name="T8" fmla="*/ 2032 w 8130"/>
                <a:gd name="T9" fmla="*/ 6204 h 6574"/>
                <a:gd name="T10" fmla="*/ 2403 w 8130"/>
                <a:gd name="T11" fmla="*/ 6574 h 6574"/>
                <a:gd name="T12" fmla="*/ 8130 w 8130"/>
                <a:gd name="T13" fmla="*/ 859 h 6574"/>
                <a:gd name="T14" fmla="*/ 7269 w 8130"/>
                <a:gd name="T15" fmla="*/ 0 h 6574"/>
                <a:gd name="T16" fmla="*/ 2384 w 8130"/>
                <a:gd name="T17" fmla="*/ 4874 h 6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30" h="6574">
                  <a:moveTo>
                    <a:pt x="2384" y="4874"/>
                  </a:moveTo>
                  <a:lnTo>
                    <a:pt x="846" y="3340"/>
                  </a:lnTo>
                  <a:lnTo>
                    <a:pt x="0" y="4183"/>
                  </a:lnTo>
                  <a:lnTo>
                    <a:pt x="2029" y="6206"/>
                  </a:lnTo>
                  <a:lnTo>
                    <a:pt x="2032" y="6204"/>
                  </a:lnTo>
                  <a:lnTo>
                    <a:pt x="2403" y="6574"/>
                  </a:lnTo>
                  <a:lnTo>
                    <a:pt x="8130" y="859"/>
                  </a:lnTo>
                  <a:lnTo>
                    <a:pt x="7269" y="0"/>
                  </a:lnTo>
                  <a:lnTo>
                    <a:pt x="2384" y="487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sz="1200"/>
            </a:p>
          </p:txBody>
        </p:sp>
      </p:grpSp>
      <p:grpSp>
        <p:nvGrpSpPr>
          <p:cNvPr id="12" name="Group 11">
            <a:extLst>
              <a:ext uri="{FF2B5EF4-FFF2-40B4-BE49-F238E27FC236}">
                <a16:creationId xmlns:a16="http://schemas.microsoft.com/office/drawing/2014/main" id="{D6C95BB6-B8A0-4E93-870C-BFA8FC1505B1}"/>
              </a:ext>
            </a:extLst>
          </p:cNvPr>
          <p:cNvGrpSpPr/>
          <p:nvPr/>
        </p:nvGrpSpPr>
        <p:grpSpPr>
          <a:xfrm>
            <a:off x="6703289" y="3993211"/>
            <a:ext cx="482708" cy="482708"/>
            <a:chOff x="2961988" y="3325174"/>
            <a:chExt cx="482708" cy="482708"/>
          </a:xfrm>
          <a:effectLst>
            <a:outerShdw blurRad="50800" dist="203200" dir="2700000" algn="tl" rotWithShape="0">
              <a:prstClr val="black">
                <a:alpha val="16000"/>
              </a:prstClr>
            </a:outerShdw>
          </a:effectLst>
        </p:grpSpPr>
        <p:sp>
          <p:nvSpPr>
            <p:cNvPr id="13" name="Oval 12">
              <a:extLst>
                <a:ext uri="{FF2B5EF4-FFF2-40B4-BE49-F238E27FC236}">
                  <a16:creationId xmlns:a16="http://schemas.microsoft.com/office/drawing/2014/main" id="{ECA6C69A-9529-48EF-882E-ECF5592AA7BE}"/>
                </a:ext>
              </a:extLst>
            </p:cNvPr>
            <p:cNvSpPr/>
            <p:nvPr/>
          </p:nvSpPr>
          <p:spPr>
            <a:xfrm>
              <a:off x="2961988" y="3325174"/>
              <a:ext cx="482708" cy="482708"/>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4" name="Freeform 5">
              <a:extLst>
                <a:ext uri="{FF2B5EF4-FFF2-40B4-BE49-F238E27FC236}">
                  <a16:creationId xmlns:a16="http://schemas.microsoft.com/office/drawing/2014/main" id="{B30B83F3-3CF1-4B18-8918-81B647462893}"/>
                </a:ext>
              </a:extLst>
            </p:cNvPr>
            <p:cNvSpPr>
              <a:spLocks/>
            </p:cNvSpPr>
            <p:nvPr/>
          </p:nvSpPr>
          <p:spPr bwMode="auto">
            <a:xfrm>
              <a:off x="3116907" y="3496636"/>
              <a:ext cx="172870" cy="139784"/>
            </a:xfrm>
            <a:custGeom>
              <a:avLst/>
              <a:gdLst>
                <a:gd name="T0" fmla="*/ 2384 w 8130"/>
                <a:gd name="T1" fmla="*/ 4874 h 6574"/>
                <a:gd name="T2" fmla="*/ 846 w 8130"/>
                <a:gd name="T3" fmla="*/ 3340 h 6574"/>
                <a:gd name="T4" fmla="*/ 0 w 8130"/>
                <a:gd name="T5" fmla="*/ 4183 h 6574"/>
                <a:gd name="T6" fmla="*/ 2029 w 8130"/>
                <a:gd name="T7" fmla="*/ 6206 h 6574"/>
                <a:gd name="T8" fmla="*/ 2032 w 8130"/>
                <a:gd name="T9" fmla="*/ 6204 h 6574"/>
                <a:gd name="T10" fmla="*/ 2403 w 8130"/>
                <a:gd name="T11" fmla="*/ 6574 h 6574"/>
                <a:gd name="T12" fmla="*/ 8130 w 8130"/>
                <a:gd name="T13" fmla="*/ 859 h 6574"/>
                <a:gd name="T14" fmla="*/ 7269 w 8130"/>
                <a:gd name="T15" fmla="*/ 0 h 6574"/>
                <a:gd name="T16" fmla="*/ 2384 w 8130"/>
                <a:gd name="T17" fmla="*/ 4874 h 6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30" h="6574">
                  <a:moveTo>
                    <a:pt x="2384" y="4874"/>
                  </a:moveTo>
                  <a:lnTo>
                    <a:pt x="846" y="3340"/>
                  </a:lnTo>
                  <a:lnTo>
                    <a:pt x="0" y="4183"/>
                  </a:lnTo>
                  <a:lnTo>
                    <a:pt x="2029" y="6206"/>
                  </a:lnTo>
                  <a:lnTo>
                    <a:pt x="2032" y="6204"/>
                  </a:lnTo>
                  <a:lnTo>
                    <a:pt x="2403" y="6574"/>
                  </a:lnTo>
                  <a:lnTo>
                    <a:pt x="8130" y="859"/>
                  </a:lnTo>
                  <a:lnTo>
                    <a:pt x="7269" y="0"/>
                  </a:lnTo>
                  <a:lnTo>
                    <a:pt x="2384" y="487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sz="1200"/>
            </a:p>
          </p:txBody>
        </p:sp>
      </p:grpSp>
      <p:grpSp>
        <p:nvGrpSpPr>
          <p:cNvPr id="15" name="Group 14">
            <a:extLst>
              <a:ext uri="{FF2B5EF4-FFF2-40B4-BE49-F238E27FC236}">
                <a16:creationId xmlns:a16="http://schemas.microsoft.com/office/drawing/2014/main" id="{C6EF9388-6743-462F-8DF8-0D5C2A5EBB03}"/>
              </a:ext>
            </a:extLst>
          </p:cNvPr>
          <p:cNvGrpSpPr/>
          <p:nvPr/>
        </p:nvGrpSpPr>
        <p:grpSpPr>
          <a:xfrm>
            <a:off x="8920971" y="3575071"/>
            <a:ext cx="482708" cy="482708"/>
            <a:chOff x="2961988" y="3325174"/>
            <a:chExt cx="482708" cy="482708"/>
          </a:xfrm>
          <a:effectLst>
            <a:outerShdw blurRad="50800" dist="203200" dir="2700000" algn="tl" rotWithShape="0">
              <a:prstClr val="black">
                <a:alpha val="16000"/>
              </a:prstClr>
            </a:outerShdw>
          </a:effectLst>
        </p:grpSpPr>
        <p:sp>
          <p:nvSpPr>
            <p:cNvPr id="16" name="Oval 15">
              <a:extLst>
                <a:ext uri="{FF2B5EF4-FFF2-40B4-BE49-F238E27FC236}">
                  <a16:creationId xmlns:a16="http://schemas.microsoft.com/office/drawing/2014/main" id="{40CD4042-1BBD-4646-AD75-050916B49E0D}"/>
                </a:ext>
              </a:extLst>
            </p:cNvPr>
            <p:cNvSpPr/>
            <p:nvPr/>
          </p:nvSpPr>
          <p:spPr>
            <a:xfrm>
              <a:off x="2961988" y="3325174"/>
              <a:ext cx="482708" cy="482708"/>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7" name="Freeform 5">
              <a:extLst>
                <a:ext uri="{FF2B5EF4-FFF2-40B4-BE49-F238E27FC236}">
                  <a16:creationId xmlns:a16="http://schemas.microsoft.com/office/drawing/2014/main" id="{E261B3E1-9032-4031-9B9F-C508FF82D7CC}"/>
                </a:ext>
              </a:extLst>
            </p:cNvPr>
            <p:cNvSpPr>
              <a:spLocks/>
            </p:cNvSpPr>
            <p:nvPr/>
          </p:nvSpPr>
          <p:spPr bwMode="auto">
            <a:xfrm>
              <a:off x="3116907" y="3496636"/>
              <a:ext cx="172870" cy="139784"/>
            </a:xfrm>
            <a:custGeom>
              <a:avLst/>
              <a:gdLst>
                <a:gd name="T0" fmla="*/ 2384 w 8130"/>
                <a:gd name="T1" fmla="*/ 4874 h 6574"/>
                <a:gd name="T2" fmla="*/ 846 w 8130"/>
                <a:gd name="T3" fmla="*/ 3340 h 6574"/>
                <a:gd name="T4" fmla="*/ 0 w 8130"/>
                <a:gd name="T5" fmla="*/ 4183 h 6574"/>
                <a:gd name="T6" fmla="*/ 2029 w 8130"/>
                <a:gd name="T7" fmla="*/ 6206 h 6574"/>
                <a:gd name="T8" fmla="*/ 2032 w 8130"/>
                <a:gd name="T9" fmla="*/ 6204 h 6574"/>
                <a:gd name="T10" fmla="*/ 2403 w 8130"/>
                <a:gd name="T11" fmla="*/ 6574 h 6574"/>
                <a:gd name="T12" fmla="*/ 8130 w 8130"/>
                <a:gd name="T13" fmla="*/ 859 h 6574"/>
                <a:gd name="T14" fmla="*/ 7269 w 8130"/>
                <a:gd name="T15" fmla="*/ 0 h 6574"/>
                <a:gd name="T16" fmla="*/ 2384 w 8130"/>
                <a:gd name="T17" fmla="*/ 4874 h 6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30" h="6574">
                  <a:moveTo>
                    <a:pt x="2384" y="4874"/>
                  </a:moveTo>
                  <a:lnTo>
                    <a:pt x="846" y="3340"/>
                  </a:lnTo>
                  <a:lnTo>
                    <a:pt x="0" y="4183"/>
                  </a:lnTo>
                  <a:lnTo>
                    <a:pt x="2029" y="6206"/>
                  </a:lnTo>
                  <a:lnTo>
                    <a:pt x="2032" y="6204"/>
                  </a:lnTo>
                  <a:lnTo>
                    <a:pt x="2403" y="6574"/>
                  </a:lnTo>
                  <a:lnTo>
                    <a:pt x="8130" y="859"/>
                  </a:lnTo>
                  <a:lnTo>
                    <a:pt x="7269" y="0"/>
                  </a:lnTo>
                  <a:lnTo>
                    <a:pt x="2384" y="487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sz="1200"/>
            </a:p>
          </p:txBody>
        </p:sp>
      </p:grpSp>
      <p:grpSp>
        <p:nvGrpSpPr>
          <p:cNvPr id="18" name="Group 17">
            <a:extLst>
              <a:ext uri="{FF2B5EF4-FFF2-40B4-BE49-F238E27FC236}">
                <a16:creationId xmlns:a16="http://schemas.microsoft.com/office/drawing/2014/main" id="{558AE52E-042F-4F8D-BAA6-812F8E4DFD34}"/>
              </a:ext>
            </a:extLst>
          </p:cNvPr>
          <p:cNvGrpSpPr/>
          <p:nvPr/>
        </p:nvGrpSpPr>
        <p:grpSpPr>
          <a:xfrm>
            <a:off x="10897299" y="2082018"/>
            <a:ext cx="482708" cy="482708"/>
            <a:chOff x="2961988" y="3325174"/>
            <a:chExt cx="482708" cy="482708"/>
          </a:xfrm>
          <a:effectLst>
            <a:outerShdw blurRad="50800" dist="203200" dir="2700000" algn="tl" rotWithShape="0">
              <a:prstClr val="black">
                <a:alpha val="16000"/>
              </a:prstClr>
            </a:outerShdw>
          </a:effectLst>
        </p:grpSpPr>
        <p:sp>
          <p:nvSpPr>
            <p:cNvPr id="19" name="Oval 18">
              <a:extLst>
                <a:ext uri="{FF2B5EF4-FFF2-40B4-BE49-F238E27FC236}">
                  <a16:creationId xmlns:a16="http://schemas.microsoft.com/office/drawing/2014/main" id="{941AF087-013B-4814-A254-5948D5287644}"/>
                </a:ext>
              </a:extLst>
            </p:cNvPr>
            <p:cNvSpPr/>
            <p:nvPr/>
          </p:nvSpPr>
          <p:spPr>
            <a:xfrm>
              <a:off x="2961988" y="3325174"/>
              <a:ext cx="482708" cy="482708"/>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20" name="Freeform 5">
              <a:extLst>
                <a:ext uri="{FF2B5EF4-FFF2-40B4-BE49-F238E27FC236}">
                  <a16:creationId xmlns:a16="http://schemas.microsoft.com/office/drawing/2014/main" id="{8EBF13E4-A86A-4EAE-94F1-D1967164B6D0}"/>
                </a:ext>
              </a:extLst>
            </p:cNvPr>
            <p:cNvSpPr>
              <a:spLocks/>
            </p:cNvSpPr>
            <p:nvPr/>
          </p:nvSpPr>
          <p:spPr bwMode="auto">
            <a:xfrm>
              <a:off x="3116907" y="3496636"/>
              <a:ext cx="172870" cy="139784"/>
            </a:xfrm>
            <a:custGeom>
              <a:avLst/>
              <a:gdLst>
                <a:gd name="T0" fmla="*/ 2384 w 8130"/>
                <a:gd name="T1" fmla="*/ 4874 h 6574"/>
                <a:gd name="T2" fmla="*/ 846 w 8130"/>
                <a:gd name="T3" fmla="*/ 3340 h 6574"/>
                <a:gd name="T4" fmla="*/ 0 w 8130"/>
                <a:gd name="T5" fmla="*/ 4183 h 6574"/>
                <a:gd name="T6" fmla="*/ 2029 w 8130"/>
                <a:gd name="T7" fmla="*/ 6206 h 6574"/>
                <a:gd name="T8" fmla="*/ 2032 w 8130"/>
                <a:gd name="T9" fmla="*/ 6204 h 6574"/>
                <a:gd name="T10" fmla="*/ 2403 w 8130"/>
                <a:gd name="T11" fmla="*/ 6574 h 6574"/>
                <a:gd name="T12" fmla="*/ 8130 w 8130"/>
                <a:gd name="T13" fmla="*/ 859 h 6574"/>
                <a:gd name="T14" fmla="*/ 7269 w 8130"/>
                <a:gd name="T15" fmla="*/ 0 h 6574"/>
                <a:gd name="T16" fmla="*/ 2384 w 8130"/>
                <a:gd name="T17" fmla="*/ 4874 h 6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30" h="6574">
                  <a:moveTo>
                    <a:pt x="2384" y="4874"/>
                  </a:moveTo>
                  <a:lnTo>
                    <a:pt x="846" y="3340"/>
                  </a:lnTo>
                  <a:lnTo>
                    <a:pt x="0" y="4183"/>
                  </a:lnTo>
                  <a:lnTo>
                    <a:pt x="2029" y="6206"/>
                  </a:lnTo>
                  <a:lnTo>
                    <a:pt x="2032" y="6204"/>
                  </a:lnTo>
                  <a:lnTo>
                    <a:pt x="2403" y="6574"/>
                  </a:lnTo>
                  <a:lnTo>
                    <a:pt x="8130" y="859"/>
                  </a:lnTo>
                  <a:lnTo>
                    <a:pt x="7269" y="0"/>
                  </a:lnTo>
                  <a:lnTo>
                    <a:pt x="2384" y="487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sz="1200"/>
            </a:p>
          </p:txBody>
        </p:sp>
      </p:grpSp>
      <p:grpSp>
        <p:nvGrpSpPr>
          <p:cNvPr id="21" name="Group 20">
            <a:extLst>
              <a:ext uri="{FF2B5EF4-FFF2-40B4-BE49-F238E27FC236}">
                <a16:creationId xmlns:a16="http://schemas.microsoft.com/office/drawing/2014/main" id="{77B7B59A-7C4B-42EE-9E59-446FEFBE185F}"/>
              </a:ext>
            </a:extLst>
          </p:cNvPr>
          <p:cNvGrpSpPr/>
          <p:nvPr/>
        </p:nvGrpSpPr>
        <p:grpSpPr>
          <a:xfrm>
            <a:off x="1044944" y="1917740"/>
            <a:ext cx="2358865" cy="1543526"/>
            <a:chOff x="1485900" y="5294545"/>
            <a:chExt cx="2358882" cy="1543526"/>
          </a:xfrm>
        </p:grpSpPr>
        <p:sp>
          <p:nvSpPr>
            <p:cNvPr id="22" name="TextBox 21">
              <a:extLst>
                <a:ext uri="{FF2B5EF4-FFF2-40B4-BE49-F238E27FC236}">
                  <a16:creationId xmlns:a16="http://schemas.microsoft.com/office/drawing/2014/main" id="{82EA9655-DA5F-4F23-855A-7F6BA3910B7D}"/>
                </a:ext>
              </a:extLst>
            </p:cNvPr>
            <p:cNvSpPr txBox="1"/>
            <p:nvPr/>
          </p:nvSpPr>
          <p:spPr>
            <a:xfrm>
              <a:off x="1485900" y="5637742"/>
              <a:ext cx="2358882" cy="1200329"/>
            </a:xfrm>
            <a:prstGeom prst="rect">
              <a:avLst/>
            </a:prstGeom>
            <a:noFill/>
          </p:spPr>
          <p:txBody>
            <a:bodyPr wrap="square" lIns="0" rIns="0" rtlCol="0" anchor="t">
              <a:spAutoFit/>
            </a:bodyPr>
            <a:lstStyle/>
            <a:p>
              <a:pPr>
                <a:defRPr/>
              </a:pPr>
              <a:r>
                <a:rPr lang="en-US" sz="1200" b="1" kern="0" dirty="0">
                  <a:solidFill>
                    <a:schemeClr val="tx1">
                      <a:lumMod val="65000"/>
                      <a:lumOff val="35000"/>
                    </a:schemeClr>
                  </a:solidFill>
                  <a:ea typeface="Open Sans" panose="020B0606030504020204" pitchFamily="34" charset="0"/>
                  <a:cs typeface="Open Sans" panose="020B0606030504020204" pitchFamily="34" charset="0"/>
                </a:rPr>
                <a:t>Ex: </a:t>
              </a:r>
            </a:p>
            <a:p>
              <a:pPr>
                <a:defRPr/>
              </a:pPr>
              <a:r>
                <a:rPr lang="en-US" sz="1200" dirty="0"/>
                <a:t>Delays in delivery, task completion.</a:t>
              </a:r>
            </a:p>
            <a:p>
              <a:pPr>
                <a:defRPr/>
              </a:pPr>
              <a:r>
                <a:rPr lang="en-US" sz="1200" dirty="0"/>
                <a:t>Inaccurate estimates.</a:t>
              </a:r>
            </a:p>
            <a:p>
              <a:pPr>
                <a:defRPr/>
              </a:pPr>
              <a:r>
                <a:rPr lang="en-US" sz="1200" kern="0" dirty="0">
                  <a:solidFill>
                    <a:schemeClr val="tx1">
                      <a:lumMod val="65000"/>
                      <a:lumOff val="35000"/>
                    </a:schemeClr>
                  </a:solidFill>
                  <a:ea typeface="Open Sans" panose="020B0606030504020204" pitchFamily="34" charset="0"/>
                  <a:cs typeface="Open Sans" panose="020B0606030504020204" pitchFamily="34" charset="0"/>
                </a:rPr>
                <a:t>Late changes resulting in substantial re-work.</a:t>
              </a:r>
            </a:p>
          </p:txBody>
        </p:sp>
        <p:sp>
          <p:nvSpPr>
            <p:cNvPr id="23" name="TextBox 22">
              <a:extLst>
                <a:ext uri="{FF2B5EF4-FFF2-40B4-BE49-F238E27FC236}">
                  <a16:creationId xmlns:a16="http://schemas.microsoft.com/office/drawing/2014/main" id="{F166252F-E2B4-4B19-9DE9-F7B39C4D9B7F}"/>
                </a:ext>
              </a:extLst>
            </p:cNvPr>
            <p:cNvSpPr txBox="1"/>
            <p:nvPr/>
          </p:nvSpPr>
          <p:spPr>
            <a:xfrm>
              <a:off x="1485900" y="5294545"/>
              <a:ext cx="2358882" cy="276999"/>
            </a:xfrm>
            <a:prstGeom prst="rect">
              <a:avLst/>
            </a:prstGeom>
            <a:noFill/>
          </p:spPr>
          <p:txBody>
            <a:bodyPr wrap="square" lIns="0" rIns="0" rtlCol="0" anchor="ctr">
              <a:spAutoFit/>
            </a:bodyPr>
            <a:lstStyle/>
            <a:p>
              <a:pPr>
                <a:defRPr/>
              </a:pPr>
              <a:r>
                <a:rPr lang="en-US" sz="1200" b="1" u="sng" kern="0" dirty="0">
                  <a:solidFill>
                    <a:schemeClr val="accent1"/>
                  </a:solidFill>
                  <a:ea typeface="Open Sans" panose="020B0606030504020204" pitchFamily="34" charset="0"/>
                  <a:cs typeface="Open Sans" panose="020B0606030504020204" pitchFamily="34" charset="0"/>
                </a:rPr>
                <a:t>Project Issues</a:t>
              </a:r>
            </a:p>
          </p:txBody>
        </p:sp>
      </p:grpSp>
      <p:grpSp>
        <p:nvGrpSpPr>
          <p:cNvPr id="24" name="Group 23">
            <a:extLst>
              <a:ext uri="{FF2B5EF4-FFF2-40B4-BE49-F238E27FC236}">
                <a16:creationId xmlns:a16="http://schemas.microsoft.com/office/drawing/2014/main" id="{3A94AC51-4297-4BB7-9BF2-72C4F4CF59E3}"/>
              </a:ext>
            </a:extLst>
          </p:cNvPr>
          <p:cNvGrpSpPr/>
          <p:nvPr/>
        </p:nvGrpSpPr>
        <p:grpSpPr>
          <a:xfrm>
            <a:off x="4477422" y="4854636"/>
            <a:ext cx="2358882" cy="1505767"/>
            <a:chOff x="1450209" y="5129937"/>
            <a:chExt cx="2358882" cy="1505767"/>
          </a:xfrm>
        </p:grpSpPr>
        <p:sp>
          <p:nvSpPr>
            <p:cNvPr id="25" name="TextBox 24">
              <a:extLst>
                <a:ext uri="{FF2B5EF4-FFF2-40B4-BE49-F238E27FC236}">
                  <a16:creationId xmlns:a16="http://schemas.microsoft.com/office/drawing/2014/main" id="{6D1C4DE4-B818-43EC-9D57-79FBD18B4B79}"/>
                </a:ext>
              </a:extLst>
            </p:cNvPr>
            <p:cNvSpPr txBox="1"/>
            <p:nvPr/>
          </p:nvSpPr>
          <p:spPr>
            <a:xfrm>
              <a:off x="1501129" y="5435375"/>
              <a:ext cx="2307962" cy="1200329"/>
            </a:xfrm>
            <a:prstGeom prst="rect">
              <a:avLst/>
            </a:prstGeom>
            <a:noFill/>
          </p:spPr>
          <p:txBody>
            <a:bodyPr wrap="square" lIns="0" rIns="0" rtlCol="0" anchor="t">
              <a:spAutoFit/>
            </a:bodyPr>
            <a:lstStyle/>
            <a:p>
              <a:pPr>
                <a:defRPr/>
              </a:pPr>
              <a:r>
                <a:rPr lang="en-US" sz="1200" b="1" kern="0" dirty="0">
                  <a:solidFill>
                    <a:schemeClr val="tx1">
                      <a:lumMod val="65000"/>
                      <a:lumOff val="35000"/>
                    </a:schemeClr>
                  </a:solidFill>
                  <a:ea typeface="Open Sans" panose="020B0606030504020204" pitchFamily="34" charset="0"/>
                  <a:cs typeface="Open Sans" panose="020B0606030504020204" pitchFamily="34" charset="0"/>
                </a:rPr>
                <a:t>Ex: </a:t>
              </a:r>
            </a:p>
            <a:p>
              <a:pPr>
                <a:defRPr/>
              </a:pPr>
              <a:r>
                <a:rPr lang="en-US" sz="1200" dirty="0"/>
                <a:t>Skills, training, and staff may not be sufficient</a:t>
              </a:r>
              <a:r>
                <a:rPr lang="en-US" sz="1200" kern="0" dirty="0">
                  <a:solidFill>
                    <a:schemeClr val="tx1">
                      <a:lumMod val="65000"/>
                      <a:lumOff val="35000"/>
                    </a:schemeClr>
                  </a:solidFill>
                  <a:ea typeface="Open Sans" panose="020B0606030504020204" pitchFamily="34" charset="0"/>
                  <a:cs typeface="Open Sans" panose="020B0606030504020204" pitchFamily="34" charset="0"/>
                </a:rPr>
                <a:t>. </a:t>
              </a:r>
            </a:p>
            <a:p>
              <a:r>
                <a:rPr lang="en-US" sz="1200" dirty="0"/>
                <a:t>Users, business staff, or SMEs not be available due to conflicting</a:t>
              </a:r>
            </a:p>
            <a:p>
              <a:r>
                <a:rPr lang="en-US" sz="1200" dirty="0"/>
                <a:t>Priorities.</a:t>
              </a:r>
              <a:endParaRPr lang="en-US" sz="1200" kern="0" dirty="0">
                <a:solidFill>
                  <a:schemeClr val="tx1">
                    <a:lumMod val="65000"/>
                    <a:lumOff val="35000"/>
                  </a:schemeClr>
                </a:solidFill>
                <a:ea typeface="Open Sans" panose="020B0606030504020204" pitchFamily="34" charset="0"/>
                <a:cs typeface="Open Sans" panose="020B0606030504020204" pitchFamily="34" charset="0"/>
              </a:endParaRPr>
            </a:p>
          </p:txBody>
        </p:sp>
        <p:sp>
          <p:nvSpPr>
            <p:cNvPr id="26" name="TextBox 25">
              <a:extLst>
                <a:ext uri="{FF2B5EF4-FFF2-40B4-BE49-F238E27FC236}">
                  <a16:creationId xmlns:a16="http://schemas.microsoft.com/office/drawing/2014/main" id="{7366920A-F2B0-48E1-9223-991429AB8C4F}"/>
                </a:ext>
              </a:extLst>
            </p:cNvPr>
            <p:cNvSpPr txBox="1"/>
            <p:nvPr/>
          </p:nvSpPr>
          <p:spPr>
            <a:xfrm>
              <a:off x="1450209" y="5129937"/>
              <a:ext cx="2358882" cy="276999"/>
            </a:xfrm>
            <a:prstGeom prst="rect">
              <a:avLst/>
            </a:prstGeom>
            <a:noFill/>
          </p:spPr>
          <p:txBody>
            <a:bodyPr wrap="square" lIns="0" rIns="0" rtlCol="0" anchor="ctr">
              <a:spAutoFit/>
            </a:bodyPr>
            <a:lstStyle/>
            <a:p>
              <a:pPr>
                <a:defRPr/>
              </a:pPr>
              <a:r>
                <a:rPr lang="en-US" sz="1200" b="1" u="sng" kern="0" dirty="0">
                  <a:solidFill>
                    <a:schemeClr val="accent1"/>
                  </a:solidFill>
                  <a:ea typeface="Open Sans" panose="020B0606030504020204" pitchFamily="34" charset="0"/>
                  <a:cs typeface="Open Sans" panose="020B0606030504020204" pitchFamily="34" charset="0"/>
                </a:rPr>
                <a:t>Organizational Issues</a:t>
              </a:r>
            </a:p>
          </p:txBody>
        </p:sp>
      </p:grpSp>
      <p:grpSp>
        <p:nvGrpSpPr>
          <p:cNvPr id="27" name="Group 26">
            <a:extLst>
              <a:ext uri="{FF2B5EF4-FFF2-40B4-BE49-F238E27FC236}">
                <a16:creationId xmlns:a16="http://schemas.microsoft.com/office/drawing/2014/main" id="{85C5973B-BB71-4405-A9C3-90C2123D210A}"/>
              </a:ext>
            </a:extLst>
          </p:cNvPr>
          <p:cNvGrpSpPr/>
          <p:nvPr/>
        </p:nvGrpSpPr>
        <p:grpSpPr>
          <a:xfrm>
            <a:off x="5329093" y="1950006"/>
            <a:ext cx="2184709" cy="1358860"/>
            <a:chOff x="1485900" y="5294545"/>
            <a:chExt cx="2358882" cy="1358860"/>
          </a:xfrm>
        </p:grpSpPr>
        <p:sp>
          <p:nvSpPr>
            <p:cNvPr id="28" name="TextBox 27">
              <a:extLst>
                <a:ext uri="{FF2B5EF4-FFF2-40B4-BE49-F238E27FC236}">
                  <a16:creationId xmlns:a16="http://schemas.microsoft.com/office/drawing/2014/main" id="{075E6B2D-2B10-4554-8E21-3A3AE6EB5998}"/>
                </a:ext>
              </a:extLst>
            </p:cNvPr>
            <p:cNvSpPr txBox="1"/>
            <p:nvPr/>
          </p:nvSpPr>
          <p:spPr>
            <a:xfrm>
              <a:off x="1485900" y="5637742"/>
              <a:ext cx="2358882" cy="1015663"/>
            </a:xfrm>
            <a:prstGeom prst="rect">
              <a:avLst/>
            </a:prstGeom>
            <a:noFill/>
          </p:spPr>
          <p:txBody>
            <a:bodyPr wrap="square" lIns="0" rIns="0" rtlCol="0" anchor="t">
              <a:spAutoFit/>
            </a:bodyPr>
            <a:lstStyle/>
            <a:p>
              <a:r>
                <a:rPr lang="en-US" sz="1200" b="1" dirty="0"/>
                <a:t>Ex:</a:t>
              </a:r>
            </a:p>
            <a:p>
              <a:r>
                <a:rPr lang="en-US" sz="1200" dirty="0"/>
                <a:t>Testers may not communicate test results adequately</a:t>
              </a:r>
            </a:p>
            <a:p>
              <a:r>
                <a:rPr lang="en-US" sz="1200" dirty="0"/>
                <a:t>Developers and/or testers weak interaction.</a:t>
              </a:r>
              <a:endParaRPr lang="en-US" sz="1200" kern="0" dirty="0">
                <a:solidFill>
                  <a:schemeClr val="tx1">
                    <a:lumMod val="65000"/>
                    <a:lumOff val="35000"/>
                  </a:schemeClr>
                </a:solidFill>
                <a:ea typeface="Open Sans" panose="020B0606030504020204" pitchFamily="34" charset="0"/>
                <a:cs typeface="Open Sans" panose="020B0606030504020204" pitchFamily="34" charset="0"/>
              </a:endParaRPr>
            </a:p>
          </p:txBody>
        </p:sp>
        <p:sp>
          <p:nvSpPr>
            <p:cNvPr id="29" name="TextBox 28">
              <a:extLst>
                <a:ext uri="{FF2B5EF4-FFF2-40B4-BE49-F238E27FC236}">
                  <a16:creationId xmlns:a16="http://schemas.microsoft.com/office/drawing/2014/main" id="{F6A68DC8-6047-4B78-BC1D-B570255FC466}"/>
                </a:ext>
              </a:extLst>
            </p:cNvPr>
            <p:cNvSpPr txBox="1"/>
            <p:nvPr/>
          </p:nvSpPr>
          <p:spPr>
            <a:xfrm>
              <a:off x="1485900" y="5294545"/>
              <a:ext cx="2358882" cy="276999"/>
            </a:xfrm>
            <a:prstGeom prst="rect">
              <a:avLst/>
            </a:prstGeom>
            <a:noFill/>
          </p:spPr>
          <p:txBody>
            <a:bodyPr wrap="square" lIns="0" rIns="0" rtlCol="0" anchor="ctr">
              <a:spAutoFit/>
            </a:bodyPr>
            <a:lstStyle/>
            <a:p>
              <a:pPr>
                <a:defRPr/>
              </a:pPr>
              <a:r>
                <a:rPr lang="en-US" sz="1200" b="1" u="sng" kern="0" dirty="0">
                  <a:solidFill>
                    <a:schemeClr val="accent1"/>
                  </a:solidFill>
                  <a:ea typeface="Open Sans" panose="020B0606030504020204" pitchFamily="34" charset="0"/>
                  <a:cs typeface="Open Sans" panose="020B0606030504020204" pitchFamily="34" charset="0"/>
                </a:rPr>
                <a:t>Political Issues</a:t>
              </a:r>
            </a:p>
          </p:txBody>
        </p:sp>
      </p:grpSp>
      <p:grpSp>
        <p:nvGrpSpPr>
          <p:cNvPr id="30" name="Group 29">
            <a:extLst>
              <a:ext uri="{FF2B5EF4-FFF2-40B4-BE49-F238E27FC236}">
                <a16:creationId xmlns:a16="http://schemas.microsoft.com/office/drawing/2014/main" id="{F1D41E8B-1435-4617-816E-1C057C2DD4C5}"/>
              </a:ext>
            </a:extLst>
          </p:cNvPr>
          <p:cNvGrpSpPr/>
          <p:nvPr/>
        </p:nvGrpSpPr>
        <p:grpSpPr>
          <a:xfrm>
            <a:off x="8915005" y="4828746"/>
            <a:ext cx="2966036" cy="1358860"/>
            <a:chOff x="1485899" y="5294545"/>
            <a:chExt cx="3002675" cy="1358860"/>
          </a:xfrm>
        </p:grpSpPr>
        <p:sp>
          <p:nvSpPr>
            <p:cNvPr id="31" name="TextBox 30">
              <a:extLst>
                <a:ext uri="{FF2B5EF4-FFF2-40B4-BE49-F238E27FC236}">
                  <a16:creationId xmlns:a16="http://schemas.microsoft.com/office/drawing/2014/main" id="{F95A2332-D47A-4AE7-B150-1B2843C5E113}"/>
                </a:ext>
              </a:extLst>
            </p:cNvPr>
            <p:cNvSpPr txBox="1"/>
            <p:nvPr/>
          </p:nvSpPr>
          <p:spPr>
            <a:xfrm>
              <a:off x="1485899" y="5637742"/>
              <a:ext cx="3002675" cy="1015663"/>
            </a:xfrm>
            <a:prstGeom prst="rect">
              <a:avLst/>
            </a:prstGeom>
            <a:noFill/>
          </p:spPr>
          <p:txBody>
            <a:bodyPr wrap="square" lIns="0" rIns="0" rtlCol="0" anchor="t">
              <a:spAutoFit/>
            </a:bodyPr>
            <a:lstStyle/>
            <a:p>
              <a:r>
                <a:rPr lang="en-US" sz="1200" b="1" dirty="0"/>
                <a:t>Ex:</a:t>
              </a:r>
            </a:p>
            <a:p>
              <a:r>
                <a:rPr lang="en-US" sz="1200" dirty="0"/>
                <a:t>Testing used as risk mitigation activity to provide feedback about identified risks, as well as providing feedback on residual (unresolved) risks.</a:t>
              </a:r>
              <a:endParaRPr lang="en-US" sz="1200" kern="0" dirty="0">
                <a:solidFill>
                  <a:schemeClr val="tx1">
                    <a:lumMod val="65000"/>
                    <a:lumOff val="35000"/>
                  </a:schemeClr>
                </a:solidFill>
                <a:ea typeface="Open Sans" panose="020B0606030504020204" pitchFamily="34" charset="0"/>
                <a:cs typeface="Open Sans" panose="020B0606030504020204" pitchFamily="34" charset="0"/>
              </a:endParaRPr>
            </a:p>
          </p:txBody>
        </p:sp>
        <p:sp>
          <p:nvSpPr>
            <p:cNvPr id="32" name="TextBox 31">
              <a:extLst>
                <a:ext uri="{FF2B5EF4-FFF2-40B4-BE49-F238E27FC236}">
                  <a16:creationId xmlns:a16="http://schemas.microsoft.com/office/drawing/2014/main" id="{9C4A74E8-B412-48DC-B900-C2988662F90E}"/>
                </a:ext>
              </a:extLst>
            </p:cNvPr>
            <p:cNvSpPr txBox="1"/>
            <p:nvPr/>
          </p:nvSpPr>
          <p:spPr>
            <a:xfrm>
              <a:off x="1485900" y="5294545"/>
              <a:ext cx="2358882" cy="276999"/>
            </a:xfrm>
            <a:prstGeom prst="rect">
              <a:avLst/>
            </a:prstGeom>
            <a:noFill/>
          </p:spPr>
          <p:txBody>
            <a:bodyPr wrap="square" lIns="0" rIns="0" rtlCol="0" anchor="ctr">
              <a:spAutoFit/>
            </a:bodyPr>
            <a:lstStyle/>
            <a:p>
              <a:pPr>
                <a:defRPr/>
              </a:pPr>
              <a:r>
                <a:rPr lang="en-US" sz="1200" b="1" u="sng" kern="0" dirty="0">
                  <a:solidFill>
                    <a:schemeClr val="accent2"/>
                  </a:solidFill>
                  <a:ea typeface="Open Sans" panose="020B0606030504020204" pitchFamily="34" charset="0"/>
                  <a:cs typeface="Open Sans" panose="020B0606030504020204" pitchFamily="34" charset="0"/>
                </a:rPr>
                <a:t>Right Testing</a:t>
              </a:r>
            </a:p>
          </p:txBody>
        </p:sp>
      </p:grpSp>
      <p:cxnSp>
        <p:nvCxnSpPr>
          <p:cNvPr id="33" name="Straight Connector 32">
            <a:extLst>
              <a:ext uri="{FF2B5EF4-FFF2-40B4-BE49-F238E27FC236}">
                <a16:creationId xmlns:a16="http://schemas.microsoft.com/office/drawing/2014/main" id="{63A907DB-CC21-433C-AD9B-6832579C4348}"/>
              </a:ext>
            </a:extLst>
          </p:cNvPr>
          <p:cNvCxnSpPr>
            <a:cxnSpLocks/>
          </p:cNvCxnSpPr>
          <p:nvPr/>
        </p:nvCxnSpPr>
        <p:spPr>
          <a:xfrm>
            <a:off x="6934200" y="3197940"/>
            <a:ext cx="0" cy="68826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1194A63-80C7-47BC-83CF-D0B61A0018B2}"/>
              </a:ext>
            </a:extLst>
          </p:cNvPr>
          <p:cNvCxnSpPr>
            <a:cxnSpLocks/>
          </p:cNvCxnSpPr>
          <p:nvPr/>
        </p:nvCxnSpPr>
        <p:spPr>
          <a:xfrm>
            <a:off x="4741079" y="4057779"/>
            <a:ext cx="0" cy="71636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CEAB369-E7E9-4C39-B8D0-15E38C8C3C18}"/>
              </a:ext>
            </a:extLst>
          </p:cNvPr>
          <p:cNvCxnSpPr>
            <a:cxnSpLocks/>
          </p:cNvCxnSpPr>
          <p:nvPr/>
        </p:nvCxnSpPr>
        <p:spPr>
          <a:xfrm>
            <a:off x="2514600" y="3124200"/>
            <a:ext cx="0" cy="3048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BBB4A35-8C6D-4963-BAD3-C9AEC6049EC1}"/>
              </a:ext>
            </a:extLst>
          </p:cNvPr>
          <p:cNvSpPr txBox="1"/>
          <p:nvPr/>
        </p:nvSpPr>
        <p:spPr>
          <a:xfrm>
            <a:off x="555452" y="5462644"/>
            <a:ext cx="734496" cy="307777"/>
          </a:xfrm>
          <a:prstGeom prst="rect">
            <a:avLst/>
          </a:prstGeom>
          <a:noFill/>
        </p:spPr>
        <p:txBody>
          <a:bodyPr wrap="none" rtlCol="0">
            <a:spAutoFit/>
          </a:bodyPr>
          <a:lstStyle/>
          <a:p>
            <a:r>
              <a:rPr lang="en-US" sz="1400" b="1" dirty="0">
                <a:solidFill>
                  <a:schemeClr val="accent1"/>
                </a:solidFill>
                <a:ea typeface="Open Sans" panose="020B0606030504020204" pitchFamily="34" charset="0"/>
                <a:cs typeface="Open Sans" panose="020B0606030504020204" pitchFamily="34" charset="0"/>
              </a:rPr>
              <a:t>RISKS</a:t>
            </a:r>
            <a:endParaRPr lang="en-IN" sz="1400" b="1" dirty="0">
              <a:solidFill>
                <a:schemeClr val="accent1"/>
              </a:solidFill>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65C149F6-FB6C-4F0B-8CBD-D167E881BD14}"/>
              </a:ext>
            </a:extLst>
          </p:cNvPr>
          <p:cNvSpPr txBox="1"/>
          <p:nvPr/>
        </p:nvSpPr>
        <p:spPr>
          <a:xfrm>
            <a:off x="10499925" y="1647242"/>
            <a:ext cx="1226106" cy="307777"/>
          </a:xfrm>
          <a:prstGeom prst="rect">
            <a:avLst/>
          </a:prstGeom>
          <a:noFill/>
        </p:spPr>
        <p:txBody>
          <a:bodyPr wrap="none" rtlCol="0">
            <a:spAutoFit/>
          </a:bodyPr>
          <a:lstStyle/>
          <a:p>
            <a:pPr algn="r"/>
            <a:r>
              <a:rPr lang="en-US" sz="1400" b="1" dirty="0">
                <a:solidFill>
                  <a:schemeClr val="accent2"/>
                </a:solidFill>
                <a:ea typeface="Open Sans" panose="020B0606030504020204" pitchFamily="34" charset="0"/>
                <a:cs typeface="Open Sans" panose="020B0606030504020204" pitchFamily="34" charset="0"/>
              </a:rPr>
              <a:t>MITIGATION</a:t>
            </a:r>
            <a:endParaRPr lang="en-IN" sz="1400" b="1" dirty="0">
              <a:solidFill>
                <a:schemeClr val="accent2"/>
              </a:solidFill>
              <a:ea typeface="Open Sans" panose="020B0606030504020204" pitchFamily="34" charset="0"/>
              <a:cs typeface="Open Sans" panose="020B0606030504020204" pitchFamily="34" charset="0"/>
            </a:endParaRPr>
          </a:p>
        </p:txBody>
      </p:sp>
      <p:grpSp>
        <p:nvGrpSpPr>
          <p:cNvPr id="38" name="Group 37">
            <a:extLst>
              <a:ext uri="{FF2B5EF4-FFF2-40B4-BE49-F238E27FC236}">
                <a16:creationId xmlns:a16="http://schemas.microsoft.com/office/drawing/2014/main" id="{06832AE2-A9EA-4BC5-B8F9-9591AD7E807D}"/>
              </a:ext>
            </a:extLst>
          </p:cNvPr>
          <p:cNvGrpSpPr/>
          <p:nvPr/>
        </p:nvGrpSpPr>
        <p:grpSpPr>
          <a:xfrm>
            <a:off x="1858506" y="4830122"/>
            <a:ext cx="1751836" cy="1526515"/>
            <a:chOff x="1485900" y="5170734"/>
            <a:chExt cx="2358882" cy="1526515"/>
          </a:xfrm>
        </p:grpSpPr>
        <p:sp>
          <p:nvSpPr>
            <p:cNvPr id="39" name="TextBox 38">
              <a:extLst>
                <a:ext uri="{FF2B5EF4-FFF2-40B4-BE49-F238E27FC236}">
                  <a16:creationId xmlns:a16="http://schemas.microsoft.com/office/drawing/2014/main" id="{0DD13879-F7AB-4F6A-91BC-8046DC0798D6}"/>
                </a:ext>
              </a:extLst>
            </p:cNvPr>
            <p:cNvSpPr txBox="1"/>
            <p:nvPr/>
          </p:nvSpPr>
          <p:spPr>
            <a:xfrm>
              <a:off x="1485900" y="5496920"/>
              <a:ext cx="2358882" cy="1200329"/>
            </a:xfrm>
            <a:prstGeom prst="rect">
              <a:avLst/>
            </a:prstGeom>
            <a:noFill/>
          </p:spPr>
          <p:txBody>
            <a:bodyPr wrap="square" lIns="0" rIns="0" rtlCol="0" anchor="t">
              <a:spAutoFit/>
            </a:bodyPr>
            <a:lstStyle/>
            <a:p>
              <a:pPr>
                <a:defRPr/>
              </a:pPr>
              <a:r>
                <a:rPr lang="en-US" sz="1200" b="1" kern="0" dirty="0">
                  <a:solidFill>
                    <a:schemeClr val="tx1">
                      <a:lumMod val="65000"/>
                      <a:lumOff val="35000"/>
                    </a:schemeClr>
                  </a:solidFill>
                  <a:ea typeface="Open Sans" panose="020B0606030504020204" pitchFamily="34" charset="0"/>
                  <a:cs typeface="Open Sans" panose="020B0606030504020204" pitchFamily="34" charset="0"/>
                </a:rPr>
                <a:t>Ex:</a:t>
              </a:r>
              <a:endParaRPr lang="en-US" sz="1200" kern="0" dirty="0">
                <a:solidFill>
                  <a:schemeClr val="tx1">
                    <a:lumMod val="65000"/>
                    <a:lumOff val="35000"/>
                  </a:schemeClr>
                </a:solidFill>
                <a:ea typeface="Open Sans" panose="020B0606030504020204" pitchFamily="34" charset="0"/>
                <a:cs typeface="Open Sans" panose="020B0606030504020204" pitchFamily="34" charset="0"/>
              </a:endParaRPr>
            </a:p>
            <a:p>
              <a:pPr>
                <a:defRPr/>
              </a:pPr>
              <a:r>
                <a:rPr lang="en-US" sz="1200" kern="0" dirty="0">
                  <a:solidFill>
                    <a:schemeClr val="tx1">
                      <a:lumMod val="65000"/>
                      <a:lumOff val="35000"/>
                    </a:schemeClr>
                  </a:solidFill>
                  <a:ea typeface="Open Sans" panose="020B0606030504020204" pitchFamily="34" charset="0"/>
                  <a:cs typeface="Open Sans" panose="020B0606030504020204" pitchFamily="34" charset="0"/>
                </a:rPr>
                <a:t>Un availability of required tools.</a:t>
              </a:r>
            </a:p>
            <a:p>
              <a:pPr>
                <a:defRPr/>
              </a:pPr>
              <a:r>
                <a:rPr lang="en-US" sz="1200" kern="0" dirty="0">
                  <a:solidFill>
                    <a:schemeClr val="tx1">
                      <a:lumMod val="65000"/>
                      <a:lumOff val="35000"/>
                    </a:schemeClr>
                  </a:solidFill>
                  <a:ea typeface="Open Sans" panose="020B0606030504020204" pitchFamily="34" charset="0"/>
                  <a:cs typeface="Open Sans" panose="020B0606030504020204" pitchFamily="34" charset="0"/>
                </a:rPr>
                <a:t>Requirements not clearly defined.</a:t>
              </a:r>
            </a:p>
            <a:p>
              <a:pPr>
                <a:defRPr/>
              </a:pPr>
              <a:r>
                <a:rPr lang="en-US" sz="1200" kern="0" dirty="0">
                  <a:solidFill>
                    <a:schemeClr val="tx1">
                      <a:lumMod val="65000"/>
                      <a:lumOff val="35000"/>
                    </a:schemeClr>
                  </a:solidFill>
                  <a:ea typeface="Open Sans" panose="020B0606030504020204" pitchFamily="34" charset="0"/>
                  <a:cs typeface="Open Sans" panose="020B0606030504020204" pitchFamily="34" charset="0"/>
                </a:rPr>
                <a:t> </a:t>
              </a:r>
            </a:p>
          </p:txBody>
        </p:sp>
        <p:sp>
          <p:nvSpPr>
            <p:cNvPr id="40" name="TextBox 39">
              <a:extLst>
                <a:ext uri="{FF2B5EF4-FFF2-40B4-BE49-F238E27FC236}">
                  <a16:creationId xmlns:a16="http://schemas.microsoft.com/office/drawing/2014/main" id="{7426FFAC-C0C3-48DD-85ED-6AA742CFED1F}"/>
                </a:ext>
              </a:extLst>
            </p:cNvPr>
            <p:cNvSpPr txBox="1"/>
            <p:nvPr/>
          </p:nvSpPr>
          <p:spPr>
            <a:xfrm>
              <a:off x="1485900" y="5170734"/>
              <a:ext cx="2358882" cy="276999"/>
            </a:xfrm>
            <a:prstGeom prst="rect">
              <a:avLst/>
            </a:prstGeom>
            <a:noFill/>
          </p:spPr>
          <p:txBody>
            <a:bodyPr wrap="square" lIns="0" rIns="0" rtlCol="0" anchor="ctr">
              <a:spAutoFit/>
            </a:bodyPr>
            <a:lstStyle/>
            <a:p>
              <a:pPr>
                <a:defRPr/>
              </a:pPr>
              <a:r>
                <a:rPr lang="en-US" sz="1200" b="1" u="sng" kern="0" dirty="0">
                  <a:solidFill>
                    <a:schemeClr val="accent1"/>
                  </a:solidFill>
                  <a:ea typeface="Open Sans" panose="020B0606030504020204" pitchFamily="34" charset="0"/>
                  <a:cs typeface="Open Sans" panose="020B0606030504020204" pitchFamily="34" charset="0"/>
                </a:rPr>
                <a:t>Technical issues</a:t>
              </a:r>
            </a:p>
          </p:txBody>
        </p:sp>
      </p:grpSp>
      <p:cxnSp>
        <p:nvCxnSpPr>
          <p:cNvPr id="41" name="Straight Connector 40">
            <a:extLst>
              <a:ext uri="{FF2B5EF4-FFF2-40B4-BE49-F238E27FC236}">
                <a16:creationId xmlns:a16="http://schemas.microsoft.com/office/drawing/2014/main" id="{8EB0662A-C0CC-4933-B276-EC51A87107D2}"/>
              </a:ext>
            </a:extLst>
          </p:cNvPr>
          <p:cNvCxnSpPr>
            <a:cxnSpLocks/>
          </p:cNvCxnSpPr>
          <p:nvPr/>
        </p:nvCxnSpPr>
        <p:spPr>
          <a:xfrm>
            <a:off x="1371600" y="5108556"/>
            <a:ext cx="40022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3D635E99-46D0-4421-98A6-B8611D394BDF}"/>
              </a:ext>
            </a:extLst>
          </p:cNvPr>
          <p:cNvGrpSpPr/>
          <p:nvPr/>
        </p:nvGrpSpPr>
        <p:grpSpPr>
          <a:xfrm>
            <a:off x="4541218" y="3389366"/>
            <a:ext cx="482708" cy="482708"/>
            <a:chOff x="2961988" y="3325174"/>
            <a:chExt cx="482708" cy="482708"/>
          </a:xfrm>
          <a:effectLst>
            <a:outerShdw blurRad="50800" dist="203200" dir="2700000" algn="tl" rotWithShape="0">
              <a:prstClr val="black">
                <a:alpha val="16000"/>
              </a:prstClr>
            </a:outerShdw>
          </a:effectLst>
        </p:grpSpPr>
        <p:sp>
          <p:nvSpPr>
            <p:cNvPr id="43" name="Oval 42">
              <a:extLst>
                <a:ext uri="{FF2B5EF4-FFF2-40B4-BE49-F238E27FC236}">
                  <a16:creationId xmlns:a16="http://schemas.microsoft.com/office/drawing/2014/main" id="{DD629DA2-FA32-48E6-8680-E4203A5197DC}"/>
                </a:ext>
              </a:extLst>
            </p:cNvPr>
            <p:cNvSpPr/>
            <p:nvPr/>
          </p:nvSpPr>
          <p:spPr>
            <a:xfrm>
              <a:off x="2961988" y="3325174"/>
              <a:ext cx="482708" cy="482708"/>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44" name="Freeform 5">
              <a:extLst>
                <a:ext uri="{FF2B5EF4-FFF2-40B4-BE49-F238E27FC236}">
                  <a16:creationId xmlns:a16="http://schemas.microsoft.com/office/drawing/2014/main" id="{E0A162EB-2FB9-436E-AD9A-08C0EFF56362}"/>
                </a:ext>
              </a:extLst>
            </p:cNvPr>
            <p:cNvSpPr>
              <a:spLocks/>
            </p:cNvSpPr>
            <p:nvPr/>
          </p:nvSpPr>
          <p:spPr bwMode="auto">
            <a:xfrm>
              <a:off x="3116907" y="3496636"/>
              <a:ext cx="172870" cy="139784"/>
            </a:xfrm>
            <a:custGeom>
              <a:avLst/>
              <a:gdLst>
                <a:gd name="T0" fmla="*/ 2384 w 8130"/>
                <a:gd name="T1" fmla="*/ 4874 h 6574"/>
                <a:gd name="T2" fmla="*/ 846 w 8130"/>
                <a:gd name="T3" fmla="*/ 3340 h 6574"/>
                <a:gd name="T4" fmla="*/ 0 w 8130"/>
                <a:gd name="T5" fmla="*/ 4183 h 6574"/>
                <a:gd name="T6" fmla="*/ 2029 w 8130"/>
                <a:gd name="T7" fmla="*/ 6206 h 6574"/>
                <a:gd name="T8" fmla="*/ 2032 w 8130"/>
                <a:gd name="T9" fmla="*/ 6204 h 6574"/>
                <a:gd name="T10" fmla="*/ 2403 w 8130"/>
                <a:gd name="T11" fmla="*/ 6574 h 6574"/>
                <a:gd name="T12" fmla="*/ 8130 w 8130"/>
                <a:gd name="T13" fmla="*/ 859 h 6574"/>
                <a:gd name="T14" fmla="*/ 7269 w 8130"/>
                <a:gd name="T15" fmla="*/ 0 h 6574"/>
                <a:gd name="T16" fmla="*/ 2384 w 8130"/>
                <a:gd name="T17" fmla="*/ 4874 h 6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30" h="6574">
                  <a:moveTo>
                    <a:pt x="2384" y="4874"/>
                  </a:moveTo>
                  <a:lnTo>
                    <a:pt x="846" y="3340"/>
                  </a:lnTo>
                  <a:lnTo>
                    <a:pt x="0" y="4183"/>
                  </a:lnTo>
                  <a:lnTo>
                    <a:pt x="2029" y="6206"/>
                  </a:lnTo>
                  <a:lnTo>
                    <a:pt x="2032" y="6204"/>
                  </a:lnTo>
                  <a:lnTo>
                    <a:pt x="2403" y="6574"/>
                  </a:lnTo>
                  <a:lnTo>
                    <a:pt x="8130" y="859"/>
                  </a:lnTo>
                  <a:lnTo>
                    <a:pt x="7269" y="0"/>
                  </a:lnTo>
                  <a:lnTo>
                    <a:pt x="2384" y="487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sz="1200"/>
            </a:p>
          </p:txBody>
        </p:sp>
      </p:grpSp>
      <p:cxnSp>
        <p:nvCxnSpPr>
          <p:cNvPr id="45" name="Straight Connector 44">
            <a:extLst>
              <a:ext uri="{FF2B5EF4-FFF2-40B4-BE49-F238E27FC236}">
                <a16:creationId xmlns:a16="http://schemas.microsoft.com/office/drawing/2014/main" id="{04DA6D96-DCBA-40F6-A6B0-B730F5740F1E}"/>
              </a:ext>
            </a:extLst>
          </p:cNvPr>
          <p:cNvCxnSpPr>
            <a:cxnSpLocks/>
          </p:cNvCxnSpPr>
          <p:nvPr/>
        </p:nvCxnSpPr>
        <p:spPr>
          <a:xfrm>
            <a:off x="9186955" y="4351283"/>
            <a:ext cx="0" cy="42286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05C8F25-8DAE-4D1C-80AD-2B036EF226DC}"/>
              </a:ext>
            </a:extLst>
          </p:cNvPr>
          <p:cNvGrpSpPr/>
          <p:nvPr/>
        </p:nvGrpSpPr>
        <p:grpSpPr>
          <a:xfrm>
            <a:off x="8149785" y="2007233"/>
            <a:ext cx="2268894" cy="1728192"/>
            <a:chOff x="1485900" y="5294545"/>
            <a:chExt cx="2764239" cy="1728192"/>
          </a:xfrm>
        </p:grpSpPr>
        <p:sp>
          <p:nvSpPr>
            <p:cNvPr id="47" name="TextBox 46">
              <a:extLst>
                <a:ext uri="{FF2B5EF4-FFF2-40B4-BE49-F238E27FC236}">
                  <a16:creationId xmlns:a16="http://schemas.microsoft.com/office/drawing/2014/main" id="{2BA8D3CC-7661-44A4-B7E9-D6619BD17C2A}"/>
                </a:ext>
              </a:extLst>
            </p:cNvPr>
            <p:cNvSpPr txBox="1"/>
            <p:nvPr/>
          </p:nvSpPr>
          <p:spPr>
            <a:xfrm>
              <a:off x="1485900" y="5637742"/>
              <a:ext cx="2764239" cy="1384995"/>
            </a:xfrm>
            <a:prstGeom prst="rect">
              <a:avLst/>
            </a:prstGeom>
            <a:noFill/>
          </p:spPr>
          <p:txBody>
            <a:bodyPr wrap="square" lIns="0" rIns="0" rtlCol="0" anchor="t">
              <a:spAutoFit/>
            </a:bodyPr>
            <a:lstStyle/>
            <a:p>
              <a:pPr>
                <a:defRPr/>
              </a:pPr>
              <a:r>
                <a:rPr lang="en-US" sz="1200" b="1" kern="0" dirty="0">
                  <a:solidFill>
                    <a:schemeClr val="tx1">
                      <a:lumMod val="65000"/>
                      <a:lumOff val="35000"/>
                    </a:schemeClr>
                  </a:solidFill>
                  <a:ea typeface="Open Sans" panose="020B0606030504020204" pitchFamily="34" charset="0"/>
                  <a:cs typeface="Open Sans" panose="020B0606030504020204" pitchFamily="34" charset="0"/>
                </a:rPr>
                <a:t>Ex: </a:t>
              </a:r>
            </a:p>
            <a:p>
              <a:pPr>
                <a:defRPr/>
              </a:pPr>
              <a:r>
                <a:rPr lang="en-US" sz="1200" kern="0" dirty="0">
                  <a:solidFill>
                    <a:schemeClr val="tx1">
                      <a:lumMod val="65000"/>
                      <a:lumOff val="35000"/>
                    </a:schemeClr>
                  </a:solidFill>
                  <a:ea typeface="Open Sans" panose="020B0606030504020204" pitchFamily="34" charset="0"/>
                  <a:cs typeface="Open Sans" panose="020B0606030504020204" pitchFamily="34" charset="0"/>
                </a:rPr>
                <a:t>Prioritizing risks.</a:t>
              </a:r>
            </a:p>
            <a:p>
              <a:pPr>
                <a:defRPr/>
              </a:pPr>
              <a:r>
                <a:rPr lang="en-US" sz="1200" kern="0" dirty="0">
                  <a:solidFill>
                    <a:schemeClr val="tx1">
                      <a:lumMod val="65000"/>
                      <a:lumOff val="35000"/>
                    </a:schemeClr>
                  </a:solidFill>
                  <a:ea typeface="Open Sans" panose="020B0606030504020204" pitchFamily="34" charset="0"/>
                  <a:cs typeface="Open Sans" panose="020B0606030504020204" pitchFamily="34" charset="0"/>
                </a:rPr>
                <a:t>Determining test techniques and test extent required.</a:t>
              </a:r>
            </a:p>
            <a:p>
              <a:pPr>
                <a:defRPr/>
              </a:pPr>
              <a:r>
                <a:rPr lang="en-US" sz="1200" dirty="0"/>
                <a:t>Contingency plans to deal with risks should they become actual events.</a:t>
              </a:r>
              <a:endParaRPr lang="en-US" sz="1200" kern="0" dirty="0">
                <a:solidFill>
                  <a:schemeClr val="tx1">
                    <a:lumMod val="65000"/>
                    <a:lumOff val="35000"/>
                  </a:schemeClr>
                </a:solidFill>
                <a:ea typeface="Open Sans" panose="020B0606030504020204" pitchFamily="34" charset="0"/>
                <a:cs typeface="Open Sans" panose="020B0606030504020204" pitchFamily="34" charset="0"/>
              </a:endParaRPr>
            </a:p>
          </p:txBody>
        </p:sp>
        <p:sp>
          <p:nvSpPr>
            <p:cNvPr id="48" name="TextBox 47">
              <a:extLst>
                <a:ext uri="{FF2B5EF4-FFF2-40B4-BE49-F238E27FC236}">
                  <a16:creationId xmlns:a16="http://schemas.microsoft.com/office/drawing/2014/main" id="{873332A0-BDFF-49D1-9DDB-9D15CA51385C}"/>
                </a:ext>
              </a:extLst>
            </p:cNvPr>
            <p:cNvSpPr txBox="1"/>
            <p:nvPr/>
          </p:nvSpPr>
          <p:spPr>
            <a:xfrm>
              <a:off x="1485900" y="5294545"/>
              <a:ext cx="2358882" cy="276999"/>
            </a:xfrm>
            <a:prstGeom prst="rect">
              <a:avLst/>
            </a:prstGeom>
            <a:noFill/>
          </p:spPr>
          <p:txBody>
            <a:bodyPr wrap="square" lIns="0" rIns="0" rtlCol="0" anchor="ctr">
              <a:spAutoFit/>
            </a:bodyPr>
            <a:lstStyle/>
            <a:p>
              <a:pPr>
                <a:defRPr/>
              </a:pPr>
              <a:r>
                <a:rPr lang="en-US" sz="1200" b="1" u="sng" kern="0" dirty="0">
                  <a:solidFill>
                    <a:schemeClr val="accent2"/>
                  </a:solidFill>
                  <a:ea typeface="Open Sans" panose="020B0606030504020204" pitchFamily="34" charset="0"/>
                  <a:cs typeface="Open Sans" panose="020B0606030504020204" pitchFamily="34" charset="0"/>
                </a:rPr>
                <a:t>Right Planning</a:t>
              </a:r>
            </a:p>
          </p:txBody>
        </p:sp>
      </p:grpSp>
      <p:cxnSp>
        <p:nvCxnSpPr>
          <p:cNvPr id="49" name="Straight Connector 48">
            <a:extLst>
              <a:ext uri="{FF2B5EF4-FFF2-40B4-BE49-F238E27FC236}">
                <a16:creationId xmlns:a16="http://schemas.microsoft.com/office/drawing/2014/main" id="{BE90B7D8-43BD-4274-9A41-477FFC0B7C70}"/>
              </a:ext>
            </a:extLst>
          </p:cNvPr>
          <p:cNvCxnSpPr>
            <a:cxnSpLocks/>
          </p:cNvCxnSpPr>
          <p:nvPr/>
        </p:nvCxnSpPr>
        <p:spPr>
          <a:xfrm>
            <a:off x="10285361" y="2302294"/>
            <a:ext cx="40022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 name="Right Arrow 4">
            <a:extLst>
              <a:ext uri="{FF2B5EF4-FFF2-40B4-BE49-F238E27FC236}">
                <a16:creationId xmlns:a16="http://schemas.microsoft.com/office/drawing/2014/main" id="{61881DAD-C04F-4D1D-ABA3-CBBCD9CD215F}"/>
              </a:ext>
            </a:extLst>
          </p:cNvPr>
          <p:cNvSpPr/>
          <p:nvPr/>
        </p:nvSpPr>
        <p:spPr>
          <a:xfrm rot="16200000">
            <a:off x="5065280" y="3787141"/>
            <a:ext cx="5029199" cy="45719"/>
          </a:xfrm>
          <a:prstGeom prst="rightArrow">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2700000" scaled="1"/>
            <a:tileRect/>
          </a:gradFill>
          <a:ln>
            <a:noFill/>
          </a:ln>
          <a:scene3d>
            <a:camera prst="perspectiveContrastingLeftFacing">
              <a:rot lat="0" lon="0" rev="21594000"/>
            </a:camera>
            <a:lightRig rig="balanced"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11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2">
            <a:extLst>
              <a:ext uri="{FF2B5EF4-FFF2-40B4-BE49-F238E27FC236}">
                <a16:creationId xmlns:a16="http://schemas.microsoft.com/office/drawing/2014/main" id="{EF0A9EA1-D0F0-4561-90DD-4A2B968EF538}"/>
              </a:ext>
            </a:extLst>
          </p:cNvPr>
          <p:cNvSpPr txBox="1">
            <a:spLocks/>
          </p:cNvSpPr>
          <p:nvPr/>
        </p:nvSpPr>
        <p:spPr>
          <a:xfrm>
            <a:off x="494061" y="188580"/>
            <a:ext cx="10895172" cy="658878"/>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nl-NL" sz="3200" dirty="0"/>
              <a:t>Functional Testing Levels</a:t>
            </a:r>
            <a:endParaRPr lang="en-US" sz="3200" dirty="0"/>
          </a:p>
        </p:txBody>
      </p:sp>
      <p:grpSp>
        <p:nvGrpSpPr>
          <p:cNvPr id="2" name="Group 1">
            <a:extLst>
              <a:ext uri="{FF2B5EF4-FFF2-40B4-BE49-F238E27FC236}">
                <a16:creationId xmlns:a16="http://schemas.microsoft.com/office/drawing/2014/main" id="{B05557DD-338D-40DE-A9D9-D900FB97D02E}"/>
              </a:ext>
            </a:extLst>
          </p:cNvPr>
          <p:cNvGrpSpPr/>
          <p:nvPr/>
        </p:nvGrpSpPr>
        <p:grpSpPr>
          <a:xfrm>
            <a:off x="342106" y="927382"/>
            <a:ext cx="11507788" cy="5777163"/>
            <a:chOff x="303212" y="850630"/>
            <a:chExt cx="11581134" cy="6072713"/>
          </a:xfrm>
        </p:grpSpPr>
        <p:grpSp>
          <p:nvGrpSpPr>
            <p:cNvPr id="4" name="Group 3">
              <a:extLst>
                <a:ext uri="{FF2B5EF4-FFF2-40B4-BE49-F238E27FC236}">
                  <a16:creationId xmlns:a16="http://schemas.microsoft.com/office/drawing/2014/main" id="{C1928A41-C6F3-4D66-9F52-347EDD64B08A}"/>
                </a:ext>
              </a:extLst>
            </p:cNvPr>
            <p:cNvGrpSpPr/>
            <p:nvPr/>
          </p:nvGrpSpPr>
          <p:grpSpPr>
            <a:xfrm>
              <a:off x="304800" y="1371608"/>
              <a:ext cx="2819395" cy="1337087"/>
              <a:chOff x="8404188" y="1442409"/>
              <a:chExt cx="3095633" cy="1419138"/>
            </a:xfrm>
          </p:grpSpPr>
          <p:sp>
            <p:nvSpPr>
              <p:cNvPr id="5" name="Rectangle 4">
                <a:extLst>
                  <a:ext uri="{FF2B5EF4-FFF2-40B4-BE49-F238E27FC236}">
                    <a16:creationId xmlns:a16="http://schemas.microsoft.com/office/drawing/2014/main" id="{B61F8537-F061-4F09-AA35-1AD74B1D5372}"/>
                  </a:ext>
                </a:extLst>
              </p:cNvPr>
              <p:cNvSpPr/>
              <p:nvPr/>
            </p:nvSpPr>
            <p:spPr>
              <a:xfrm>
                <a:off x="8404188" y="1797085"/>
                <a:ext cx="3095633" cy="1064462"/>
              </a:xfrm>
              <a:prstGeom prst="rect">
                <a:avLst/>
              </a:prstGeom>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Ex:</a:t>
                </a:r>
                <a:r>
                  <a:rPr lang="en-US" sz="1100" kern="0" dirty="0">
                    <a:solidFill>
                      <a:schemeClr val="tx1">
                        <a:lumMod val="75000"/>
                        <a:lumOff val="25000"/>
                      </a:schemeClr>
                    </a:solidFill>
                    <a:latin typeface="Arial" pitchFamily="34" charset="0"/>
                    <a:cs typeface="Arial" pitchFamily="34" charset="0"/>
                  </a:rPr>
                  <a:t> PL/SQL procedure unit tested with appropriate input/output parameters.</a:t>
                </a:r>
              </a:p>
              <a:p>
                <a:pPr marL="171450" indent="-171450">
                  <a:buFont typeface="Arial" panose="020B0604020202020204" pitchFamily="34" charset="0"/>
                  <a:buChar char="•"/>
                </a:pPr>
                <a:r>
                  <a:rPr lang="en-US" sz="1100" kern="0" dirty="0">
                    <a:solidFill>
                      <a:schemeClr val="tx1">
                        <a:lumMod val="75000"/>
                        <a:lumOff val="25000"/>
                      </a:schemeClr>
                    </a:solidFill>
                    <a:latin typeface="Arial" pitchFamily="34" charset="0"/>
                    <a:cs typeface="Arial" pitchFamily="34" charset="0"/>
                  </a:rPr>
                  <a:t>‘Add Employee’ page testing as a separate unit.</a:t>
                </a:r>
              </a:p>
              <a:p>
                <a:endParaRPr lang="en-US" sz="1200" dirty="0">
                  <a:solidFill>
                    <a:schemeClr val="tx1">
                      <a:lumMod val="75000"/>
                      <a:lumOff val="25000"/>
                    </a:schemeClr>
                  </a:solidFill>
                </a:endParaRPr>
              </a:p>
            </p:txBody>
          </p:sp>
          <p:sp>
            <p:nvSpPr>
              <p:cNvPr id="6" name="TextBox 5">
                <a:extLst>
                  <a:ext uri="{FF2B5EF4-FFF2-40B4-BE49-F238E27FC236}">
                    <a16:creationId xmlns:a16="http://schemas.microsoft.com/office/drawing/2014/main" id="{B7A560B3-8812-4CAE-86E4-84DED9556DC6}"/>
                  </a:ext>
                </a:extLst>
              </p:cNvPr>
              <p:cNvSpPr txBox="1"/>
              <p:nvPr/>
            </p:nvSpPr>
            <p:spPr>
              <a:xfrm>
                <a:off x="8602692" y="1442409"/>
                <a:ext cx="1374046" cy="359330"/>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Unit Testing</a:t>
                </a:r>
              </a:p>
            </p:txBody>
          </p:sp>
        </p:grpSp>
        <p:grpSp>
          <p:nvGrpSpPr>
            <p:cNvPr id="7" name="Group 6">
              <a:extLst>
                <a:ext uri="{FF2B5EF4-FFF2-40B4-BE49-F238E27FC236}">
                  <a16:creationId xmlns:a16="http://schemas.microsoft.com/office/drawing/2014/main" id="{1E94BDD2-9D95-48D5-B7F8-CBCEEB683CAB}"/>
                </a:ext>
              </a:extLst>
            </p:cNvPr>
            <p:cNvGrpSpPr/>
            <p:nvPr/>
          </p:nvGrpSpPr>
          <p:grpSpPr>
            <a:xfrm>
              <a:off x="8844925" y="2866706"/>
              <a:ext cx="2958506" cy="1526260"/>
              <a:chOff x="8540528" y="1445113"/>
              <a:chExt cx="2595985" cy="1619922"/>
            </a:xfrm>
          </p:grpSpPr>
          <p:sp>
            <p:nvSpPr>
              <p:cNvPr id="8" name="Rectangle 7">
                <a:extLst>
                  <a:ext uri="{FF2B5EF4-FFF2-40B4-BE49-F238E27FC236}">
                    <a16:creationId xmlns:a16="http://schemas.microsoft.com/office/drawing/2014/main" id="{18533A40-A6C9-4B64-85E5-EFCD56F7D1A4}"/>
                  </a:ext>
                </a:extLst>
              </p:cNvPr>
              <p:cNvSpPr/>
              <p:nvPr/>
            </p:nvSpPr>
            <p:spPr>
              <a:xfrm>
                <a:off x="8540528" y="1828883"/>
                <a:ext cx="2595985" cy="1236152"/>
              </a:xfrm>
              <a:prstGeom prst="rect">
                <a:avLst/>
              </a:prstGeom>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100" dirty="0">
                    <a:latin typeface="Arial" panose="020B0604020202020204" pitchFamily="34" charset="0"/>
                    <a:cs typeface="Arial" panose="020B0604020202020204" pitchFamily="34" charset="0"/>
                  </a:rPr>
                  <a:t>    Checking unintended side-effects due to</a:t>
                </a:r>
              </a:p>
              <a:p>
                <a:r>
                  <a:rPr lang="en-US" sz="1100" dirty="0">
                    <a:latin typeface="Arial" panose="020B0604020202020204" pitchFamily="34" charset="0"/>
                    <a:cs typeface="Arial" panose="020B0604020202020204" pitchFamily="34" charset="0"/>
                  </a:rPr>
                  <a:t>    code change.</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Ex: </a:t>
                </a:r>
                <a:r>
                  <a:rPr lang="en-US" sz="1100" dirty="0">
                    <a:solidFill>
                      <a:schemeClr val="tx1">
                        <a:lumMod val="75000"/>
                        <a:lumOff val="25000"/>
                      </a:schemeClr>
                    </a:solidFill>
                    <a:latin typeface="Arial" panose="020B0604020202020204" pitchFamily="34" charset="0"/>
                    <a:cs typeface="Arial" panose="020B0604020202020204" pitchFamily="34" charset="0"/>
                  </a:rPr>
                  <a:t>Payroll application modified for tax inclusions. The complete payment run process to be tested for any side effects.</a:t>
                </a:r>
              </a:p>
              <a:p>
                <a:r>
                  <a:rPr lang="en-US" sz="1100" dirty="0">
                    <a:solidFill>
                      <a:schemeClr val="tx1">
                        <a:lumMod val="75000"/>
                        <a:lumOff val="25000"/>
                      </a:schemeClr>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595F57E8-CED8-4CAB-9386-42709E8875F5}"/>
                  </a:ext>
                </a:extLst>
              </p:cNvPr>
              <p:cNvSpPr txBox="1"/>
              <p:nvPr/>
            </p:nvSpPr>
            <p:spPr>
              <a:xfrm>
                <a:off x="8690397" y="1445113"/>
                <a:ext cx="1687445" cy="359330"/>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Regression Testing</a:t>
                </a:r>
              </a:p>
            </p:txBody>
          </p:sp>
        </p:grpSp>
        <p:grpSp>
          <p:nvGrpSpPr>
            <p:cNvPr id="10" name="Group 9">
              <a:extLst>
                <a:ext uri="{FF2B5EF4-FFF2-40B4-BE49-F238E27FC236}">
                  <a16:creationId xmlns:a16="http://schemas.microsoft.com/office/drawing/2014/main" id="{23122525-23E2-433E-9B0C-CB5FC10F4F4F}"/>
                </a:ext>
              </a:extLst>
            </p:cNvPr>
            <p:cNvGrpSpPr/>
            <p:nvPr/>
          </p:nvGrpSpPr>
          <p:grpSpPr>
            <a:xfrm>
              <a:off x="8990014" y="4429360"/>
              <a:ext cx="2627642" cy="977950"/>
              <a:chOff x="8690397" y="1445113"/>
              <a:chExt cx="2714248" cy="1037965"/>
            </a:xfrm>
          </p:grpSpPr>
          <p:sp>
            <p:nvSpPr>
              <p:cNvPr id="11" name="Rectangle 10">
                <a:extLst>
                  <a:ext uri="{FF2B5EF4-FFF2-40B4-BE49-F238E27FC236}">
                    <a16:creationId xmlns:a16="http://schemas.microsoft.com/office/drawing/2014/main" id="{D0A5D850-756C-42CF-A34E-705960054628}"/>
                  </a:ext>
                </a:extLst>
              </p:cNvPr>
              <p:cNvSpPr/>
              <p:nvPr/>
            </p:nvSpPr>
            <p:spPr>
              <a:xfrm>
                <a:off x="8690397" y="1797083"/>
                <a:ext cx="2595985" cy="685995"/>
              </a:xfrm>
              <a:prstGeom prst="rect">
                <a:avLst/>
              </a:prstGeom>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1200" kern="0" dirty="0">
                  <a:solidFill>
                    <a:schemeClr val="tx1">
                      <a:lumMod val="75000"/>
                      <a:lumOff val="25000"/>
                    </a:schemeClr>
                  </a:solidFill>
                  <a:latin typeface="Arial" pitchFamily="34" charset="0"/>
                  <a:cs typeface="Arial" pitchFamily="34" charset="0"/>
                </a:endParaRPr>
              </a:p>
              <a:p>
                <a:endParaRPr lang="en-US" sz="1200" kern="0" dirty="0">
                  <a:solidFill>
                    <a:schemeClr val="tx1">
                      <a:lumMod val="75000"/>
                      <a:lumOff val="25000"/>
                    </a:schemeClr>
                  </a:solidFill>
                  <a:latin typeface="Arial" pitchFamily="34" charset="0"/>
                  <a:cs typeface="Arial" pitchFamily="34" charset="0"/>
                </a:endParaRPr>
              </a:p>
              <a:p>
                <a:endParaRPr lang="en-US" sz="1200" dirty="0">
                  <a:solidFill>
                    <a:schemeClr val="tx1">
                      <a:lumMod val="75000"/>
                      <a:lumOff val="25000"/>
                    </a:schemeClr>
                  </a:solidFill>
                </a:endParaRPr>
              </a:p>
            </p:txBody>
          </p:sp>
          <p:sp>
            <p:nvSpPr>
              <p:cNvPr id="12" name="TextBox 11">
                <a:extLst>
                  <a:ext uri="{FF2B5EF4-FFF2-40B4-BE49-F238E27FC236}">
                    <a16:creationId xmlns:a16="http://schemas.microsoft.com/office/drawing/2014/main" id="{6DD19FE9-8FE6-4665-A0A5-F0401D49302D}"/>
                  </a:ext>
                </a:extLst>
              </p:cNvPr>
              <p:cNvSpPr txBox="1"/>
              <p:nvPr/>
            </p:nvSpPr>
            <p:spPr>
              <a:xfrm>
                <a:off x="8690397" y="1445113"/>
                <a:ext cx="2714248" cy="718661"/>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Performance Testing</a:t>
                </a:r>
              </a:p>
              <a:p>
                <a:r>
                  <a:rPr lang="en-US" sz="1100" dirty="0">
                    <a:latin typeface="Arial" panose="020B0604020202020204" pitchFamily="34" charset="0"/>
                    <a:cs typeface="Arial" panose="020B0604020202020204" pitchFamily="34" charset="0"/>
                  </a:rPr>
                  <a:t>Loading the system artificially to check </a:t>
                </a:r>
              </a:p>
              <a:p>
                <a:r>
                  <a:rPr lang="en-US" sz="1100" dirty="0">
                    <a:latin typeface="Arial" panose="020B0604020202020204" pitchFamily="34" charset="0"/>
                    <a:cs typeface="Arial" panose="020B0604020202020204" pitchFamily="34" charset="0"/>
                  </a:rPr>
                  <a:t>performance</a:t>
                </a:r>
                <a:endParaRPr lang="en-US" sz="1800" dirty="0">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74CE6292-59B2-4EF9-98F4-5E348D8930D4}"/>
                </a:ext>
              </a:extLst>
            </p:cNvPr>
            <p:cNvGrpSpPr/>
            <p:nvPr/>
          </p:nvGrpSpPr>
          <p:grpSpPr>
            <a:xfrm>
              <a:off x="8837504" y="5699180"/>
              <a:ext cx="2590033" cy="1080164"/>
              <a:chOff x="8611576" y="1256211"/>
              <a:chExt cx="2675400" cy="1146451"/>
            </a:xfrm>
          </p:grpSpPr>
          <p:sp>
            <p:nvSpPr>
              <p:cNvPr id="14" name="Rectangle 13">
                <a:extLst>
                  <a:ext uri="{FF2B5EF4-FFF2-40B4-BE49-F238E27FC236}">
                    <a16:creationId xmlns:a16="http://schemas.microsoft.com/office/drawing/2014/main" id="{C2A12646-3064-4B44-9299-C65E8EF06D1C}"/>
                  </a:ext>
                </a:extLst>
              </p:cNvPr>
              <p:cNvSpPr/>
              <p:nvPr/>
            </p:nvSpPr>
            <p:spPr>
              <a:xfrm>
                <a:off x="8611576" y="1904767"/>
                <a:ext cx="2595984" cy="497895"/>
              </a:xfrm>
              <a:prstGeom prst="rect">
                <a:avLst/>
              </a:prstGeom>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Ex: </a:t>
                </a:r>
                <a:r>
                  <a:rPr lang="en-US" sz="1100" dirty="0">
                    <a:solidFill>
                      <a:schemeClr val="tx1">
                        <a:lumMod val="75000"/>
                        <a:lumOff val="25000"/>
                      </a:schemeClr>
                    </a:solidFill>
                    <a:latin typeface="Arial" panose="020B0604020202020204" pitchFamily="34" charset="0"/>
                    <a:cs typeface="Arial" panose="020B0604020202020204" pitchFamily="34" charset="0"/>
                  </a:rPr>
                  <a:t>Beta testing done by end users on a different site </a:t>
                </a:r>
              </a:p>
            </p:txBody>
          </p:sp>
          <p:sp>
            <p:nvSpPr>
              <p:cNvPr id="15" name="TextBox 14">
                <a:extLst>
                  <a:ext uri="{FF2B5EF4-FFF2-40B4-BE49-F238E27FC236}">
                    <a16:creationId xmlns:a16="http://schemas.microsoft.com/office/drawing/2014/main" id="{38ABC296-4B80-45AF-A532-708901667488}"/>
                  </a:ext>
                </a:extLst>
              </p:cNvPr>
              <p:cNvSpPr txBox="1"/>
              <p:nvPr/>
            </p:nvSpPr>
            <p:spPr>
              <a:xfrm>
                <a:off x="8769109" y="1256211"/>
                <a:ext cx="2517867" cy="718661"/>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User Acceptance Testing</a:t>
                </a:r>
              </a:p>
              <a:p>
                <a:r>
                  <a:rPr lang="en-US" sz="1100" dirty="0">
                    <a:latin typeface="Arial" panose="020B0604020202020204" pitchFamily="34" charset="0"/>
                    <a:cs typeface="Arial" panose="020B0604020202020204" pitchFamily="34" charset="0"/>
                  </a:rPr>
                  <a:t>Validating the fitness for use of the</a:t>
                </a:r>
              </a:p>
              <a:p>
                <a:r>
                  <a:rPr lang="en-US" sz="1100" dirty="0">
                    <a:latin typeface="Arial" panose="020B0604020202020204" pitchFamily="34" charset="0"/>
                    <a:cs typeface="Arial" panose="020B0604020202020204" pitchFamily="34" charset="0"/>
                  </a:rPr>
                  <a:t>system by the users</a:t>
                </a:r>
                <a:endParaRPr lang="en-US" sz="1800" dirty="0">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CCA8EEB1-649C-496E-A8FA-7DBC198465BC}"/>
                </a:ext>
              </a:extLst>
            </p:cNvPr>
            <p:cNvGrpSpPr/>
            <p:nvPr/>
          </p:nvGrpSpPr>
          <p:grpSpPr>
            <a:xfrm>
              <a:off x="329096" y="2616438"/>
              <a:ext cx="2945916" cy="1234814"/>
              <a:chOff x="8192661" y="1365419"/>
              <a:chExt cx="2980513" cy="1323244"/>
            </a:xfrm>
          </p:grpSpPr>
          <p:sp>
            <p:nvSpPr>
              <p:cNvPr id="17" name="Rectangle 16">
                <a:extLst>
                  <a:ext uri="{FF2B5EF4-FFF2-40B4-BE49-F238E27FC236}">
                    <a16:creationId xmlns:a16="http://schemas.microsoft.com/office/drawing/2014/main" id="{75DCB348-6133-4E1F-ACBF-6B4E98216092}"/>
                  </a:ext>
                </a:extLst>
              </p:cNvPr>
              <p:cNvSpPr/>
              <p:nvPr/>
            </p:nvSpPr>
            <p:spPr>
              <a:xfrm>
                <a:off x="8192661" y="1995282"/>
                <a:ext cx="2595985" cy="693381"/>
              </a:xfrm>
              <a:prstGeom prst="rect">
                <a:avLst/>
              </a:prstGeom>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71450" indent="-171450">
                  <a:buFont typeface="Arial" panose="020B0604020202020204" pitchFamily="34" charset="0"/>
                  <a:buChar char="•"/>
                </a:pPr>
                <a:r>
                  <a:rPr lang="en-US" sz="1200" b="1" dirty="0">
                    <a:latin typeface="Arial" panose="020B0604020202020204" pitchFamily="34" charset="0"/>
                    <a:cs typeface="Arial" panose="020B0604020202020204" pitchFamily="34" charset="0"/>
                  </a:rPr>
                  <a:t>Ex: </a:t>
                </a:r>
                <a:r>
                  <a:rPr lang="en-US" sz="1100" dirty="0">
                    <a:latin typeface="Arial" panose="020B0604020202020204" pitchFamily="34" charset="0"/>
                    <a:cs typeface="Arial" panose="020B0604020202020204" pitchFamily="34" charset="0"/>
                  </a:rPr>
                  <a:t>Able to move to next window with valid username and password on clicking submit button.</a:t>
                </a:r>
                <a:endParaRPr lang="en-US" sz="11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D2A984E-36B3-4847-9837-B5CD10D947FC}"/>
                  </a:ext>
                </a:extLst>
              </p:cNvPr>
              <p:cNvSpPr txBox="1"/>
              <p:nvPr/>
            </p:nvSpPr>
            <p:spPr>
              <a:xfrm>
                <a:off x="8402766" y="1365419"/>
                <a:ext cx="2770408" cy="725599"/>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Sanity Testing</a:t>
                </a:r>
              </a:p>
              <a:p>
                <a:r>
                  <a:rPr lang="en-US" sz="1100" kern="0" dirty="0">
                    <a:solidFill>
                      <a:schemeClr val="tx1">
                        <a:lumMod val="75000"/>
                        <a:lumOff val="25000"/>
                      </a:schemeClr>
                    </a:solidFill>
                    <a:latin typeface="Arial" pitchFamily="34" charset="0"/>
                    <a:cs typeface="Arial" pitchFamily="34" charset="0"/>
                  </a:rPr>
                  <a:t>Ensuring the product is capable of being </a:t>
                </a:r>
              </a:p>
              <a:p>
                <a:r>
                  <a:rPr lang="en-US" sz="1100" kern="0" dirty="0">
                    <a:solidFill>
                      <a:schemeClr val="tx1">
                        <a:lumMod val="75000"/>
                        <a:lumOff val="25000"/>
                      </a:schemeClr>
                    </a:solidFill>
                    <a:latin typeface="Arial" pitchFamily="34" charset="0"/>
                    <a:cs typeface="Arial" pitchFamily="34" charset="0"/>
                  </a:rPr>
                  <a:t>tested.</a:t>
                </a:r>
                <a:endParaRPr lang="en-US" sz="1800" dirty="0">
                  <a:latin typeface="Arial" panose="020B060402020202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0EE36A85-DC5D-45C3-8BA4-1F5C85BEE3EE}"/>
                </a:ext>
              </a:extLst>
            </p:cNvPr>
            <p:cNvGrpSpPr/>
            <p:nvPr/>
          </p:nvGrpSpPr>
          <p:grpSpPr>
            <a:xfrm>
              <a:off x="8857619" y="1464894"/>
              <a:ext cx="3026727" cy="1403630"/>
              <a:chOff x="8063539" y="1312476"/>
              <a:chExt cx="3166052" cy="1581378"/>
            </a:xfrm>
          </p:grpSpPr>
          <p:sp>
            <p:nvSpPr>
              <p:cNvPr id="20" name="Rectangle 19">
                <a:extLst>
                  <a:ext uri="{FF2B5EF4-FFF2-40B4-BE49-F238E27FC236}">
                    <a16:creationId xmlns:a16="http://schemas.microsoft.com/office/drawing/2014/main" id="{869FCFE4-0363-4C25-A0B6-FD0E38794FCB}"/>
                  </a:ext>
                </a:extLst>
              </p:cNvPr>
              <p:cNvSpPr/>
              <p:nvPr/>
            </p:nvSpPr>
            <p:spPr>
              <a:xfrm>
                <a:off x="8063539" y="1982627"/>
                <a:ext cx="2595985" cy="911227"/>
              </a:xfrm>
              <a:prstGeom prst="rect">
                <a:avLst/>
              </a:prstGeom>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Ex: </a:t>
                </a:r>
                <a:r>
                  <a:rPr lang="en-US" sz="1100" dirty="0">
                    <a:solidFill>
                      <a:schemeClr val="tx1">
                        <a:lumMod val="75000"/>
                        <a:lumOff val="25000"/>
                      </a:schemeClr>
                    </a:solidFill>
                    <a:latin typeface="Arial" panose="020B0604020202020204" pitchFamily="34" charset="0"/>
                    <a:cs typeface="Arial" panose="020B0604020202020204" pitchFamily="34" charset="0"/>
                  </a:rPr>
                  <a:t>In a payroll application, integrating and testing modules for reimbursements, proof of investments and payment runs.</a:t>
                </a:r>
                <a:endParaRPr lang="en-US" sz="1200" dirty="0">
                  <a:solidFill>
                    <a:schemeClr val="tx1">
                      <a:lumMod val="75000"/>
                      <a:lumOff val="25000"/>
                    </a:schemeClr>
                  </a:solidFill>
                </a:endParaRPr>
              </a:p>
            </p:txBody>
          </p:sp>
          <p:sp>
            <p:nvSpPr>
              <p:cNvPr id="21" name="TextBox 20">
                <a:extLst>
                  <a:ext uri="{FF2B5EF4-FFF2-40B4-BE49-F238E27FC236}">
                    <a16:creationId xmlns:a16="http://schemas.microsoft.com/office/drawing/2014/main" id="{6B8D718F-BEDB-4A89-84D3-7CF31F25E65F}"/>
                  </a:ext>
                </a:extLst>
              </p:cNvPr>
              <p:cNvSpPr txBox="1"/>
              <p:nvPr/>
            </p:nvSpPr>
            <p:spPr>
              <a:xfrm>
                <a:off x="8229308" y="1312476"/>
                <a:ext cx="3000283" cy="762854"/>
              </a:xfrm>
              <a:prstGeom prst="rect">
                <a:avLst/>
              </a:prstGeom>
              <a:noFill/>
            </p:spPr>
            <p:txBody>
              <a:bodyPr wrap="square" rtlCol="0">
                <a:spAutoFit/>
              </a:bodyPr>
              <a:lstStyle/>
              <a:p>
                <a:r>
                  <a:rPr lang="en-US" sz="1600" dirty="0" err="1">
                    <a:latin typeface="Arial" panose="020B0604020202020204" pitchFamily="34" charset="0"/>
                    <a:cs typeface="Arial" panose="020B0604020202020204" pitchFamily="34" charset="0"/>
                  </a:rPr>
                  <a:t>IntegrationTesting</a:t>
                </a:r>
                <a:endParaRPr lang="en-US" sz="16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Checking behavior of the integrated modules.</a:t>
                </a:r>
                <a:endParaRPr lang="en-US" sz="1800" dirty="0">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19503AA1-7EFC-461F-9AEF-B4A28C5921D4}"/>
                </a:ext>
              </a:extLst>
            </p:cNvPr>
            <p:cNvGrpSpPr/>
            <p:nvPr/>
          </p:nvGrpSpPr>
          <p:grpSpPr>
            <a:xfrm>
              <a:off x="303212" y="3917577"/>
              <a:ext cx="2843291" cy="1653016"/>
              <a:chOff x="8278596" y="1288486"/>
              <a:chExt cx="2937004" cy="1754455"/>
            </a:xfrm>
          </p:grpSpPr>
          <p:sp>
            <p:nvSpPr>
              <p:cNvPr id="23" name="Rectangle 22">
                <a:extLst>
                  <a:ext uri="{FF2B5EF4-FFF2-40B4-BE49-F238E27FC236}">
                    <a16:creationId xmlns:a16="http://schemas.microsoft.com/office/drawing/2014/main" id="{70467DFB-EB9D-493A-818E-552986CF991F}"/>
                  </a:ext>
                </a:extLst>
              </p:cNvPr>
              <p:cNvSpPr/>
              <p:nvPr/>
            </p:nvSpPr>
            <p:spPr>
              <a:xfrm>
                <a:off x="8278596" y="1755285"/>
                <a:ext cx="2595985" cy="1287656"/>
              </a:xfrm>
              <a:prstGeom prst="rect">
                <a:avLst/>
              </a:prstGeom>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Ex: </a:t>
                </a:r>
                <a:r>
                  <a:rPr lang="en-US" sz="1100" kern="0" dirty="0">
                    <a:solidFill>
                      <a:schemeClr val="tx1">
                        <a:lumMod val="75000"/>
                        <a:lumOff val="25000"/>
                      </a:schemeClr>
                    </a:solidFill>
                    <a:latin typeface="Arial" pitchFamily="34" charset="0"/>
                    <a:cs typeface="Arial" pitchFamily="34" charset="0"/>
                  </a:rPr>
                  <a:t>Securing user account identities.</a:t>
                </a:r>
              </a:p>
              <a:p>
                <a:pPr marL="171450" indent="-171450">
                  <a:buFont typeface="Arial" panose="020B0604020202020204" pitchFamily="34" charset="0"/>
                  <a:buChar char="•"/>
                </a:pPr>
                <a:r>
                  <a:rPr lang="en-US" sz="1100" kern="0" dirty="0">
                    <a:solidFill>
                      <a:schemeClr val="tx1">
                        <a:lumMod val="75000"/>
                        <a:lumOff val="25000"/>
                      </a:schemeClr>
                    </a:solidFill>
                    <a:latin typeface="Arial" pitchFamily="34" charset="0"/>
                    <a:cs typeface="Arial" pitchFamily="34" charset="0"/>
                  </a:rPr>
                  <a:t>Hiding sensitive data from attackers</a:t>
                </a:r>
              </a:p>
              <a:p>
                <a:endParaRPr lang="en-US" sz="1200" kern="0" dirty="0">
                  <a:solidFill>
                    <a:schemeClr val="tx1">
                      <a:lumMod val="75000"/>
                      <a:lumOff val="25000"/>
                    </a:schemeClr>
                  </a:solidFill>
                  <a:latin typeface="Arial" pitchFamily="34" charset="0"/>
                  <a:cs typeface="Arial" pitchFamily="34" charset="0"/>
                </a:endParaRPr>
              </a:p>
              <a:p>
                <a:endParaRPr lang="en-US" sz="1200" dirty="0">
                  <a:solidFill>
                    <a:schemeClr val="tx1">
                      <a:lumMod val="75000"/>
                      <a:lumOff val="25000"/>
                    </a:schemeClr>
                  </a:solidFill>
                </a:endParaRPr>
              </a:p>
            </p:txBody>
          </p:sp>
          <p:sp>
            <p:nvSpPr>
              <p:cNvPr id="24" name="TextBox 23">
                <a:extLst>
                  <a:ext uri="{FF2B5EF4-FFF2-40B4-BE49-F238E27FC236}">
                    <a16:creationId xmlns:a16="http://schemas.microsoft.com/office/drawing/2014/main" id="{434B4C11-169A-4B6D-9CCD-1C544AEA80E2}"/>
                  </a:ext>
                </a:extLst>
              </p:cNvPr>
              <p:cNvSpPr txBox="1"/>
              <p:nvPr/>
            </p:nvSpPr>
            <p:spPr>
              <a:xfrm>
                <a:off x="8458301" y="1288486"/>
                <a:ext cx="2757299" cy="53899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Security Testing</a:t>
                </a:r>
              </a:p>
              <a:p>
                <a:r>
                  <a:rPr lang="en-US" sz="1100" kern="0" dirty="0">
                    <a:solidFill>
                      <a:schemeClr val="tx1">
                        <a:lumMod val="75000"/>
                        <a:lumOff val="25000"/>
                      </a:schemeClr>
                    </a:solidFill>
                    <a:latin typeface="Arial" pitchFamily="34" charset="0"/>
                    <a:cs typeface="Arial" pitchFamily="34" charset="0"/>
                  </a:rPr>
                  <a:t>Uncovering vulnerabilities of the system</a:t>
                </a:r>
                <a:endParaRPr lang="en-US" sz="1800" dirty="0">
                  <a:latin typeface="Arial" panose="020B0604020202020204" pitchFamily="34" charset="0"/>
                  <a:cs typeface="Arial" panose="020B0604020202020204" pitchFamily="34" charset="0"/>
                </a:endParaRPr>
              </a:p>
            </p:txBody>
          </p:sp>
        </p:grpSp>
        <p:grpSp>
          <p:nvGrpSpPr>
            <p:cNvPr id="25" name="Group 24">
              <a:extLst>
                <a:ext uri="{FF2B5EF4-FFF2-40B4-BE49-F238E27FC236}">
                  <a16:creationId xmlns:a16="http://schemas.microsoft.com/office/drawing/2014/main" id="{B5BF2EB8-7A9E-442D-8E32-19FAEBBFDD12}"/>
                </a:ext>
              </a:extLst>
            </p:cNvPr>
            <p:cNvGrpSpPr/>
            <p:nvPr/>
          </p:nvGrpSpPr>
          <p:grpSpPr>
            <a:xfrm>
              <a:off x="303212" y="5115160"/>
              <a:ext cx="2952088" cy="1808183"/>
              <a:chOff x="8265544" y="1394858"/>
              <a:chExt cx="3049387" cy="1400802"/>
            </a:xfrm>
          </p:grpSpPr>
          <p:sp>
            <p:nvSpPr>
              <p:cNvPr id="26" name="Rectangle 25">
                <a:extLst>
                  <a:ext uri="{FF2B5EF4-FFF2-40B4-BE49-F238E27FC236}">
                    <a16:creationId xmlns:a16="http://schemas.microsoft.com/office/drawing/2014/main" id="{B983ED4A-70D1-4509-B375-FFE05604E56D}"/>
                  </a:ext>
                </a:extLst>
              </p:cNvPr>
              <p:cNvSpPr/>
              <p:nvPr/>
            </p:nvSpPr>
            <p:spPr>
              <a:xfrm>
                <a:off x="8265544" y="1755533"/>
                <a:ext cx="2595985" cy="1040127"/>
              </a:xfrm>
              <a:prstGeom prst="rect">
                <a:avLst/>
              </a:prstGeom>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Ex: </a:t>
                </a:r>
                <a:r>
                  <a:rPr lang="en-US" sz="1100" dirty="0">
                    <a:solidFill>
                      <a:schemeClr val="tx1">
                        <a:lumMod val="75000"/>
                        <a:lumOff val="25000"/>
                      </a:schemeClr>
                    </a:solidFill>
                    <a:latin typeface="Arial" panose="020B0604020202020204" pitchFamily="34" charset="0"/>
                    <a:cs typeface="Arial" panose="020B0604020202020204" pitchFamily="34" charset="0"/>
                  </a:rPr>
                  <a:t>In a payroll application, testing end to end flow of modules for employee registration, employee salary details, activating employees, running payroll and maintaining payroll history.</a:t>
                </a:r>
              </a:p>
              <a:p>
                <a:endParaRPr lang="en-US" sz="1100" dirty="0">
                  <a:solidFill>
                    <a:schemeClr val="tx1">
                      <a:lumMod val="75000"/>
                      <a:lumOff val="25000"/>
                    </a:schemeClr>
                  </a:solidFill>
                </a:endParaRPr>
              </a:p>
            </p:txBody>
          </p:sp>
          <p:sp>
            <p:nvSpPr>
              <p:cNvPr id="27" name="TextBox 26">
                <a:extLst>
                  <a:ext uri="{FF2B5EF4-FFF2-40B4-BE49-F238E27FC236}">
                    <a16:creationId xmlns:a16="http://schemas.microsoft.com/office/drawing/2014/main" id="{76F8D4F0-74E5-4769-915F-432E80A56D9D}"/>
                  </a:ext>
                </a:extLst>
              </p:cNvPr>
              <p:cNvSpPr txBox="1"/>
              <p:nvPr/>
            </p:nvSpPr>
            <p:spPr>
              <a:xfrm>
                <a:off x="8423508" y="1394858"/>
                <a:ext cx="2891423" cy="393417"/>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End to End Testing</a:t>
                </a:r>
              </a:p>
              <a:p>
                <a:r>
                  <a:rPr lang="en-US" sz="1100" kern="0" dirty="0">
                    <a:solidFill>
                      <a:schemeClr val="tx1">
                        <a:lumMod val="75000"/>
                        <a:lumOff val="25000"/>
                      </a:schemeClr>
                    </a:solidFill>
                    <a:latin typeface="Arial" pitchFamily="34" charset="0"/>
                    <a:cs typeface="Arial" pitchFamily="34" charset="0"/>
                  </a:rPr>
                  <a:t>Verifying application flow from start to end</a:t>
                </a:r>
                <a:endParaRPr lang="en-US" sz="1800" dirty="0">
                  <a:latin typeface="Arial" panose="020B0604020202020204" pitchFamily="34" charset="0"/>
                  <a:cs typeface="Arial" panose="020B0604020202020204" pitchFamily="34" charset="0"/>
                </a:endParaRPr>
              </a:p>
            </p:txBody>
          </p:sp>
        </p:grpSp>
        <p:grpSp>
          <p:nvGrpSpPr>
            <p:cNvPr id="28" name="Group 27">
              <a:extLst>
                <a:ext uri="{FF2B5EF4-FFF2-40B4-BE49-F238E27FC236}">
                  <a16:creationId xmlns:a16="http://schemas.microsoft.com/office/drawing/2014/main" id="{000ABC28-CF45-481B-B5A2-560B274F0712}"/>
                </a:ext>
              </a:extLst>
            </p:cNvPr>
            <p:cNvGrpSpPr/>
            <p:nvPr/>
          </p:nvGrpSpPr>
          <p:grpSpPr>
            <a:xfrm>
              <a:off x="5143296" y="1364881"/>
              <a:ext cx="1797141" cy="5222935"/>
              <a:chOff x="5364167" y="1460502"/>
              <a:chExt cx="1491534" cy="4540250"/>
            </a:xfrm>
            <a:effectLst>
              <a:outerShdw blurRad="165100" dist="114300" dir="12300000" algn="t" rotWithShape="0">
                <a:prstClr val="black">
                  <a:alpha val="15000"/>
                </a:prstClr>
              </a:outerShdw>
            </a:effectLst>
          </p:grpSpPr>
          <p:sp>
            <p:nvSpPr>
              <p:cNvPr id="29" name="Freeform 6">
                <a:extLst>
                  <a:ext uri="{FF2B5EF4-FFF2-40B4-BE49-F238E27FC236}">
                    <a16:creationId xmlns:a16="http://schemas.microsoft.com/office/drawing/2014/main" id="{2CA3F957-6651-47DE-AB51-5F48A1D102C1}"/>
                  </a:ext>
                </a:extLst>
              </p:cNvPr>
              <p:cNvSpPr>
                <a:spLocks/>
              </p:cNvSpPr>
              <p:nvPr/>
            </p:nvSpPr>
            <p:spPr bwMode="auto">
              <a:xfrm>
                <a:off x="5602289" y="2076452"/>
                <a:ext cx="974725" cy="879475"/>
              </a:xfrm>
              <a:custGeom>
                <a:avLst/>
                <a:gdLst>
                  <a:gd name="T0" fmla="*/ 890 w 1229"/>
                  <a:gd name="T1" fmla="*/ 0 h 1108"/>
                  <a:gd name="T2" fmla="*/ 1229 w 1229"/>
                  <a:gd name="T3" fmla="*/ 472 h 1108"/>
                  <a:gd name="T4" fmla="*/ 1145 w 1229"/>
                  <a:gd name="T5" fmla="*/ 461 h 1108"/>
                  <a:gd name="T6" fmla="*/ 1060 w 1229"/>
                  <a:gd name="T7" fmla="*/ 459 h 1108"/>
                  <a:gd name="T8" fmla="*/ 976 w 1229"/>
                  <a:gd name="T9" fmla="*/ 467 h 1108"/>
                  <a:gd name="T10" fmla="*/ 890 w 1229"/>
                  <a:gd name="T11" fmla="*/ 485 h 1108"/>
                  <a:gd name="T12" fmla="*/ 808 w 1229"/>
                  <a:gd name="T13" fmla="*/ 513 h 1108"/>
                  <a:gd name="T14" fmla="*/ 728 w 1229"/>
                  <a:gd name="T15" fmla="*/ 551 h 1108"/>
                  <a:gd name="T16" fmla="*/ 652 w 1229"/>
                  <a:gd name="T17" fmla="*/ 599 h 1108"/>
                  <a:gd name="T18" fmla="*/ 588 w 1229"/>
                  <a:gd name="T19" fmla="*/ 649 h 1108"/>
                  <a:gd name="T20" fmla="*/ 532 w 1229"/>
                  <a:gd name="T21" fmla="*/ 705 h 1108"/>
                  <a:gd name="T22" fmla="*/ 482 w 1229"/>
                  <a:gd name="T23" fmla="*/ 764 h 1108"/>
                  <a:gd name="T24" fmla="*/ 439 w 1229"/>
                  <a:gd name="T25" fmla="*/ 828 h 1108"/>
                  <a:gd name="T26" fmla="*/ 404 w 1229"/>
                  <a:gd name="T27" fmla="*/ 895 h 1108"/>
                  <a:gd name="T28" fmla="*/ 376 w 1229"/>
                  <a:gd name="T29" fmla="*/ 963 h 1108"/>
                  <a:gd name="T30" fmla="*/ 356 w 1229"/>
                  <a:gd name="T31" fmla="*/ 1036 h 1108"/>
                  <a:gd name="T32" fmla="*/ 341 w 1229"/>
                  <a:gd name="T33" fmla="*/ 1108 h 1108"/>
                  <a:gd name="T34" fmla="*/ 0 w 1229"/>
                  <a:gd name="T35" fmla="*/ 629 h 1108"/>
                  <a:gd name="T36" fmla="*/ 84 w 1229"/>
                  <a:gd name="T37" fmla="*/ 640 h 1108"/>
                  <a:gd name="T38" fmla="*/ 169 w 1229"/>
                  <a:gd name="T39" fmla="*/ 644 h 1108"/>
                  <a:gd name="T40" fmla="*/ 255 w 1229"/>
                  <a:gd name="T41" fmla="*/ 634 h 1108"/>
                  <a:gd name="T42" fmla="*/ 341 w 1229"/>
                  <a:gd name="T43" fmla="*/ 618 h 1108"/>
                  <a:gd name="T44" fmla="*/ 423 w 1229"/>
                  <a:gd name="T45" fmla="*/ 590 h 1108"/>
                  <a:gd name="T46" fmla="*/ 505 w 1229"/>
                  <a:gd name="T47" fmla="*/ 551 h 1108"/>
                  <a:gd name="T48" fmla="*/ 583 w 1229"/>
                  <a:gd name="T49" fmla="*/ 502 h 1108"/>
                  <a:gd name="T50" fmla="*/ 644 w 1229"/>
                  <a:gd name="T51" fmla="*/ 454 h 1108"/>
                  <a:gd name="T52" fmla="*/ 700 w 1229"/>
                  <a:gd name="T53" fmla="*/ 398 h 1108"/>
                  <a:gd name="T54" fmla="*/ 749 w 1229"/>
                  <a:gd name="T55" fmla="*/ 340 h 1108"/>
                  <a:gd name="T56" fmla="*/ 791 w 1229"/>
                  <a:gd name="T57" fmla="*/ 277 h 1108"/>
                  <a:gd name="T58" fmla="*/ 827 w 1229"/>
                  <a:gd name="T59" fmla="*/ 212 h 1108"/>
                  <a:gd name="T60" fmla="*/ 855 w 1229"/>
                  <a:gd name="T61" fmla="*/ 143 h 1108"/>
                  <a:gd name="T62" fmla="*/ 877 w 1229"/>
                  <a:gd name="T63" fmla="*/ 73 h 1108"/>
                  <a:gd name="T64" fmla="*/ 890 w 1229"/>
                  <a:gd name="T65" fmla="*/ 0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9" h="1108">
                    <a:moveTo>
                      <a:pt x="890" y="0"/>
                    </a:moveTo>
                    <a:lnTo>
                      <a:pt x="1229" y="472"/>
                    </a:lnTo>
                    <a:lnTo>
                      <a:pt x="1145" y="461"/>
                    </a:lnTo>
                    <a:lnTo>
                      <a:pt x="1060" y="459"/>
                    </a:lnTo>
                    <a:lnTo>
                      <a:pt x="976" y="467"/>
                    </a:lnTo>
                    <a:lnTo>
                      <a:pt x="890" y="485"/>
                    </a:lnTo>
                    <a:lnTo>
                      <a:pt x="808" y="513"/>
                    </a:lnTo>
                    <a:lnTo>
                      <a:pt x="728" y="551"/>
                    </a:lnTo>
                    <a:lnTo>
                      <a:pt x="652" y="599"/>
                    </a:lnTo>
                    <a:lnTo>
                      <a:pt x="588" y="649"/>
                    </a:lnTo>
                    <a:lnTo>
                      <a:pt x="532" y="705"/>
                    </a:lnTo>
                    <a:lnTo>
                      <a:pt x="482" y="764"/>
                    </a:lnTo>
                    <a:lnTo>
                      <a:pt x="439" y="828"/>
                    </a:lnTo>
                    <a:lnTo>
                      <a:pt x="404" y="895"/>
                    </a:lnTo>
                    <a:lnTo>
                      <a:pt x="376" y="963"/>
                    </a:lnTo>
                    <a:lnTo>
                      <a:pt x="356" y="1036"/>
                    </a:lnTo>
                    <a:lnTo>
                      <a:pt x="341" y="1108"/>
                    </a:lnTo>
                    <a:lnTo>
                      <a:pt x="0" y="629"/>
                    </a:lnTo>
                    <a:lnTo>
                      <a:pt x="84" y="640"/>
                    </a:lnTo>
                    <a:lnTo>
                      <a:pt x="169" y="644"/>
                    </a:lnTo>
                    <a:lnTo>
                      <a:pt x="255" y="634"/>
                    </a:lnTo>
                    <a:lnTo>
                      <a:pt x="341" y="618"/>
                    </a:lnTo>
                    <a:lnTo>
                      <a:pt x="423" y="590"/>
                    </a:lnTo>
                    <a:lnTo>
                      <a:pt x="505" y="551"/>
                    </a:lnTo>
                    <a:lnTo>
                      <a:pt x="583" y="502"/>
                    </a:lnTo>
                    <a:lnTo>
                      <a:pt x="644" y="454"/>
                    </a:lnTo>
                    <a:lnTo>
                      <a:pt x="700" y="398"/>
                    </a:lnTo>
                    <a:lnTo>
                      <a:pt x="749" y="340"/>
                    </a:lnTo>
                    <a:lnTo>
                      <a:pt x="791" y="277"/>
                    </a:lnTo>
                    <a:lnTo>
                      <a:pt x="827" y="212"/>
                    </a:lnTo>
                    <a:lnTo>
                      <a:pt x="855" y="143"/>
                    </a:lnTo>
                    <a:lnTo>
                      <a:pt x="877" y="73"/>
                    </a:lnTo>
                    <a:lnTo>
                      <a:pt x="89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30" name="Freeform 7">
                <a:extLst>
                  <a:ext uri="{FF2B5EF4-FFF2-40B4-BE49-F238E27FC236}">
                    <a16:creationId xmlns:a16="http://schemas.microsoft.com/office/drawing/2014/main" id="{051CF312-0856-471C-9FA4-42D68734A311}"/>
                  </a:ext>
                </a:extLst>
              </p:cNvPr>
              <p:cNvSpPr>
                <a:spLocks/>
              </p:cNvSpPr>
              <p:nvPr/>
            </p:nvSpPr>
            <p:spPr bwMode="auto">
              <a:xfrm>
                <a:off x="5608639" y="1460502"/>
                <a:ext cx="974725" cy="879475"/>
              </a:xfrm>
              <a:custGeom>
                <a:avLst/>
                <a:gdLst>
                  <a:gd name="T0" fmla="*/ 339 w 1229"/>
                  <a:gd name="T1" fmla="*/ 0 h 1108"/>
                  <a:gd name="T2" fmla="*/ 352 w 1229"/>
                  <a:gd name="T3" fmla="*/ 72 h 1108"/>
                  <a:gd name="T4" fmla="*/ 375 w 1229"/>
                  <a:gd name="T5" fmla="*/ 143 h 1108"/>
                  <a:gd name="T6" fmla="*/ 403 w 1229"/>
                  <a:gd name="T7" fmla="*/ 212 h 1108"/>
                  <a:gd name="T8" fmla="*/ 438 w 1229"/>
                  <a:gd name="T9" fmla="*/ 279 h 1108"/>
                  <a:gd name="T10" fmla="*/ 481 w 1229"/>
                  <a:gd name="T11" fmla="*/ 340 h 1108"/>
                  <a:gd name="T12" fmla="*/ 529 w 1229"/>
                  <a:gd name="T13" fmla="*/ 400 h 1108"/>
                  <a:gd name="T14" fmla="*/ 585 w 1229"/>
                  <a:gd name="T15" fmla="*/ 454 h 1108"/>
                  <a:gd name="T16" fmla="*/ 647 w 1229"/>
                  <a:gd name="T17" fmla="*/ 504 h 1108"/>
                  <a:gd name="T18" fmla="*/ 725 w 1229"/>
                  <a:gd name="T19" fmla="*/ 552 h 1108"/>
                  <a:gd name="T20" fmla="*/ 807 w 1229"/>
                  <a:gd name="T21" fmla="*/ 589 h 1108"/>
                  <a:gd name="T22" fmla="*/ 889 w 1229"/>
                  <a:gd name="T23" fmla="*/ 617 h 1108"/>
                  <a:gd name="T24" fmla="*/ 974 w 1229"/>
                  <a:gd name="T25" fmla="*/ 636 h 1108"/>
                  <a:gd name="T26" fmla="*/ 1060 w 1229"/>
                  <a:gd name="T27" fmla="*/ 643 h 1108"/>
                  <a:gd name="T28" fmla="*/ 1146 w 1229"/>
                  <a:gd name="T29" fmla="*/ 641 h 1108"/>
                  <a:gd name="T30" fmla="*/ 1229 w 1229"/>
                  <a:gd name="T31" fmla="*/ 628 h 1108"/>
                  <a:gd name="T32" fmla="*/ 889 w 1229"/>
                  <a:gd name="T33" fmla="*/ 1108 h 1108"/>
                  <a:gd name="T34" fmla="*/ 874 w 1229"/>
                  <a:gd name="T35" fmla="*/ 1036 h 1108"/>
                  <a:gd name="T36" fmla="*/ 853 w 1229"/>
                  <a:gd name="T37" fmla="*/ 963 h 1108"/>
                  <a:gd name="T38" fmla="*/ 825 w 1229"/>
                  <a:gd name="T39" fmla="*/ 894 h 1108"/>
                  <a:gd name="T40" fmla="*/ 790 w 1229"/>
                  <a:gd name="T41" fmla="*/ 827 h 1108"/>
                  <a:gd name="T42" fmla="*/ 747 w 1229"/>
                  <a:gd name="T43" fmla="*/ 764 h 1108"/>
                  <a:gd name="T44" fmla="*/ 697 w 1229"/>
                  <a:gd name="T45" fmla="*/ 705 h 1108"/>
                  <a:gd name="T46" fmla="*/ 641 w 1229"/>
                  <a:gd name="T47" fmla="*/ 651 h 1108"/>
                  <a:gd name="T48" fmla="*/ 578 w 1229"/>
                  <a:gd name="T49" fmla="*/ 600 h 1108"/>
                  <a:gd name="T50" fmla="*/ 501 w 1229"/>
                  <a:gd name="T51" fmla="*/ 552 h 1108"/>
                  <a:gd name="T52" fmla="*/ 421 w 1229"/>
                  <a:gd name="T53" fmla="*/ 515 h 1108"/>
                  <a:gd name="T54" fmla="*/ 339 w 1229"/>
                  <a:gd name="T55" fmla="*/ 487 h 1108"/>
                  <a:gd name="T56" fmla="*/ 254 w 1229"/>
                  <a:gd name="T57" fmla="*/ 468 h 1108"/>
                  <a:gd name="T58" fmla="*/ 170 w 1229"/>
                  <a:gd name="T59" fmla="*/ 461 h 1108"/>
                  <a:gd name="T60" fmla="*/ 84 w 1229"/>
                  <a:gd name="T61" fmla="*/ 461 h 1108"/>
                  <a:gd name="T62" fmla="*/ 0 w 1229"/>
                  <a:gd name="T63" fmla="*/ 474 h 1108"/>
                  <a:gd name="T64" fmla="*/ 339 w 1229"/>
                  <a:gd name="T65" fmla="*/ 0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9" h="1108">
                    <a:moveTo>
                      <a:pt x="339" y="0"/>
                    </a:moveTo>
                    <a:lnTo>
                      <a:pt x="352" y="72"/>
                    </a:lnTo>
                    <a:lnTo>
                      <a:pt x="375" y="143"/>
                    </a:lnTo>
                    <a:lnTo>
                      <a:pt x="403" y="212"/>
                    </a:lnTo>
                    <a:lnTo>
                      <a:pt x="438" y="279"/>
                    </a:lnTo>
                    <a:lnTo>
                      <a:pt x="481" y="340"/>
                    </a:lnTo>
                    <a:lnTo>
                      <a:pt x="529" y="400"/>
                    </a:lnTo>
                    <a:lnTo>
                      <a:pt x="585" y="454"/>
                    </a:lnTo>
                    <a:lnTo>
                      <a:pt x="647" y="504"/>
                    </a:lnTo>
                    <a:lnTo>
                      <a:pt x="725" y="552"/>
                    </a:lnTo>
                    <a:lnTo>
                      <a:pt x="807" y="589"/>
                    </a:lnTo>
                    <a:lnTo>
                      <a:pt x="889" y="617"/>
                    </a:lnTo>
                    <a:lnTo>
                      <a:pt x="974" y="636"/>
                    </a:lnTo>
                    <a:lnTo>
                      <a:pt x="1060" y="643"/>
                    </a:lnTo>
                    <a:lnTo>
                      <a:pt x="1146" y="641"/>
                    </a:lnTo>
                    <a:lnTo>
                      <a:pt x="1229" y="628"/>
                    </a:lnTo>
                    <a:lnTo>
                      <a:pt x="889" y="1108"/>
                    </a:lnTo>
                    <a:lnTo>
                      <a:pt x="874" y="1036"/>
                    </a:lnTo>
                    <a:lnTo>
                      <a:pt x="853" y="963"/>
                    </a:lnTo>
                    <a:lnTo>
                      <a:pt x="825" y="894"/>
                    </a:lnTo>
                    <a:lnTo>
                      <a:pt x="790" y="827"/>
                    </a:lnTo>
                    <a:lnTo>
                      <a:pt x="747" y="764"/>
                    </a:lnTo>
                    <a:lnTo>
                      <a:pt x="697" y="705"/>
                    </a:lnTo>
                    <a:lnTo>
                      <a:pt x="641" y="651"/>
                    </a:lnTo>
                    <a:lnTo>
                      <a:pt x="578" y="600"/>
                    </a:lnTo>
                    <a:lnTo>
                      <a:pt x="501" y="552"/>
                    </a:lnTo>
                    <a:lnTo>
                      <a:pt x="421" y="515"/>
                    </a:lnTo>
                    <a:lnTo>
                      <a:pt x="339" y="487"/>
                    </a:lnTo>
                    <a:lnTo>
                      <a:pt x="254" y="468"/>
                    </a:lnTo>
                    <a:lnTo>
                      <a:pt x="170" y="461"/>
                    </a:lnTo>
                    <a:lnTo>
                      <a:pt x="84" y="461"/>
                    </a:lnTo>
                    <a:lnTo>
                      <a:pt x="0" y="474"/>
                    </a:lnTo>
                    <a:lnTo>
                      <a:pt x="339"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31" name="Freeform 8">
                <a:extLst>
                  <a:ext uri="{FF2B5EF4-FFF2-40B4-BE49-F238E27FC236}">
                    <a16:creationId xmlns:a16="http://schemas.microsoft.com/office/drawing/2014/main" id="{957226F0-2171-4E9F-BB6D-782C4AC1E407}"/>
                  </a:ext>
                </a:extLst>
              </p:cNvPr>
              <p:cNvSpPr>
                <a:spLocks/>
              </p:cNvSpPr>
              <p:nvPr/>
            </p:nvSpPr>
            <p:spPr bwMode="auto">
              <a:xfrm>
                <a:off x="5602289" y="2682877"/>
                <a:ext cx="974725" cy="881063"/>
              </a:xfrm>
              <a:custGeom>
                <a:avLst/>
                <a:gdLst>
                  <a:gd name="T0" fmla="*/ 337 w 1227"/>
                  <a:gd name="T1" fmla="*/ 0 h 1110"/>
                  <a:gd name="T2" fmla="*/ 350 w 1227"/>
                  <a:gd name="T3" fmla="*/ 73 h 1110"/>
                  <a:gd name="T4" fmla="*/ 372 w 1227"/>
                  <a:gd name="T5" fmla="*/ 144 h 1110"/>
                  <a:gd name="T6" fmla="*/ 400 w 1227"/>
                  <a:gd name="T7" fmla="*/ 212 h 1110"/>
                  <a:gd name="T8" fmla="*/ 436 w 1227"/>
                  <a:gd name="T9" fmla="*/ 279 h 1110"/>
                  <a:gd name="T10" fmla="*/ 478 w 1227"/>
                  <a:gd name="T11" fmla="*/ 343 h 1110"/>
                  <a:gd name="T12" fmla="*/ 527 w 1227"/>
                  <a:gd name="T13" fmla="*/ 400 h 1110"/>
                  <a:gd name="T14" fmla="*/ 583 w 1227"/>
                  <a:gd name="T15" fmla="*/ 454 h 1110"/>
                  <a:gd name="T16" fmla="*/ 646 w 1227"/>
                  <a:gd name="T17" fmla="*/ 504 h 1110"/>
                  <a:gd name="T18" fmla="*/ 722 w 1227"/>
                  <a:gd name="T19" fmla="*/ 553 h 1110"/>
                  <a:gd name="T20" fmla="*/ 804 w 1227"/>
                  <a:gd name="T21" fmla="*/ 590 h 1110"/>
                  <a:gd name="T22" fmla="*/ 888 w 1227"/>
                  <a:gd name="T23" fmla="*/ 620 h 1110"/>
                  <a:gd name="T24" fmla="*/ 972 w 1227"/>
                  <a:gd name="T25" fmla="*/ 636 h 1110"/>
                  <a:gd name="T26" fmla="*/ 1058 w 1227"/>
                  <a:gd name="T27" fmla="*/ 644 h 1110"/>
                  <a:gd name="T28" fmla="*/ 1143 w 1227"/>
                  <a:gd name="T29" fmla="*/ 642 h 1110"/>
                  <a:gd name="T30" fmla="*/ 1227 w 1227"/>
                  <a:gd name="T31" fmla="*/ 631 h 1110"/>
                  <a:gd name="T32" fmla="*/ 886 w 1227"/>
                  <a:gd name="T33" fmla="*/ 1110 h 1110"/>
                  <a:gd name="T34" fmla="*/ 871 w 1227"/>
                  <a:gd name="T35" fmla="*/ 1036 h 1110"/>
                  <a:gd name="T36" fmla="*/ 851 w 1227"/>
                  <a:gd name="T37" fmla="*/ 965 h 1110"/>
                  <a:gd name="T38" fmla="*/ 823 w 1227"/>
                  <a:gd name="T39" fmla="*/ 895 h 1110"/>
                  <a:gd name="T40" fmla="*/ 788 w 1227"/>
                  <a:gd name="T41" fmla="*/ 828 h 1110"/>
                  <a:gd name="T42" fmla="*/ 745 w 1227"/>
                  <a:gd name="T43" fmla="*/ 765 h 1110"/>
                  <a:gd name="T44" fmla="*/ 694 w 1227"/>
                  <a:gd name="T45" fmla="*/ 705 h 1110"/>
                  <a:gd name="T46" fmla="*/ 639 w 1227"/>
                  <a:gd name="T47" fmla="*/ 651 h 1110"/>
                  <a:gd name="T48" fmla="*/ 575 w 1227"/>
                  <a:gd name="T49" fmla="*/ 601 h 1110"/>
                  <a:gd name="T50" fmla="*/ 499 w 1227"/>
                  <a:gd name="T51" fmla="*/ 553 h 1110"/>
                  <a:gd name="T52" fmla="*/ 419 w 1227"/>
                  <a:gd name="T53" fmla="*/ 515 h 1110"/>
                  <a:gd name="T54" fmla="*/ 337 w 1227"/>
                  <a:gd name="T55" fmla="*/ 488 h 1110"/>
                  <a:gd name="T56" fmla="*/ 253 w 1227"/>
                  <a:gd name="T57" fmla="*/ 469 h 1110"/>
                  <a:gd name="T58" fmla="*/ 167 w 1227"/>
                  <a:gd name="T59" fmla="*/ 462 h 1110"/>
                  <a:gd name="T60" fmla="*/ 82 w 1227"/>
                  <a:gd name="T61" fmla="*/ 463 h 1110"/>
                  <a:gd name="T62" fmla="*/ 0 w 1227"/>
                  <a:gd name="T63" fmla="*/ 475 h 1110"/>
                  <a:gd name="T64" fmla="*/ 337 w 1227"/>
                  <a:gd name="T65"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110">
                    <a:moveTo>
                      <a:pt x="337" y="0"/>
                    </a:moveTo>
                    <a:lnTo>
                      <a:pt x="350" y="73"/>
                    </a:lnTo>
                    <a:lnTo>
                      <a:pt x="372" y="144"/>
                    </a:lnTo>
                    <a:lnTo>
                      <a:pt x="400" y="212"/>
                    </a:lnTo>
                    <a:lnTo>
                      <a:pt x="436" y="279"/>
                    </a:lnTo>
                    <a:lnTo>
                      <a:pt x="478" y="343"/>
                    </a:lnTo>
                    <a:lnTo>
                      <a:pt x="527" y="400"/>
                    </a:lnTo>
                    <a:lnTo>
                      <a:pt x="583" y="454"/>
                    </a:lnTo>
                    <a:lnTo>
                      <a:pt x="646" y="504"/>
                    </a:lnTo>
                    <a:lnTo>
                      <a:pt x="722" y="553"/>
                    </a:lnTo>
                    <a:lnTo>
                      <a:pt x="804" y="590"/>
                    </a:lnTo>
                    <a:lnTo>
                      <a:pt x="888" y="620"/>
                    </a:lnTo>
                    <a:lnTo>
                      <a:pt x="972" y="636"/>
                    </a:lnTo>
                    <a:lnTo>
                      <a:pt x="1058" y="644"/>
                    </a:lnTo>
                    <a:lnTo>
                      <a:pt x="1143" y="642"/>
                    </a:lnTo>
                    <a:lnTo>
                      <a:pt x="1227" y="631"/>
                    </a:lnTo>
                    <a:lnTo>
                      <a:pt x="886" y="1110"/>
                    </a:lnTo>
                    <a:lnTo>
                      <a:pt x="871" y="1036"/>
                    </a:lnTo>
                    <a:lnTo>
                      <a:pt x="851" y="965"/>
                    </a:lnTo>
                    <a:lnTo>
                      <a:pt x="823" y="895"/>
                    </a:lnTo>
                    <a:lnTo>
                      <a:pt x="788" y="828"/>
                    </a:lnTo>
                    <a:lnTo>
                      <a:pt x="745" y="765"/>
                    </a:lnTo>
                    <a:lnTo>
                      <a:pt x="694" y="705"/>
                    </a:lnTo>
                    <a:lnTo>
                      <a:pt x="639" y="651"/>
                    </a:lnTo>
                    <a:lnTo>
                      <a:pt x="575" y="601"/>
                    </a:lnTo>
                    <a:lnTo>
                      <a:pt x="499" y="553"/>
                    </a:lnTo>
                    <a:lnTo>
                      <a:pt x="419" y="515"/>
                    </a:lnTo>
                    <a:lnTo>
                      <a:pt x="337" y="488"/>
                    </a:lnTo>
                    <a:lnTo>
                      <a:pt x="253" y="469"/>
                    </a:lnTo>
                    <a:lnTo>
                      <a:pt x="167" y="462"/>
                    </a:lnTo>
                    <a:lnTo>
                      <a:pt x="82" y="463"/>
                    </a:lnTo>
                    <a:lnTo>
                      <a:pt x="0" y="475"/>
                    </a:lnTo>
                    <a:lnTo>
                      <a:pt x="337"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32" name="Freeform 9">
                <a:extLst>
                  <a:ext uri="{FF2B5EF4-FFF2-40B4-BE49-F238E27FC236}">
                    <a16:creationId xmlns:a16="http://schemas.microsoft.com/office/drawing/2014/main" id="{3890411B-3CDC-44F8-AE3E-C4E3C5AB3CE4}"/>
                  </a:ext>
                </a:extLst>
              </p:cNvPr>
              <p:cNvSpPr>
                <a:spLocks/>
              </p:cNvSpPr>
              <p:nvPr/>
            </p:nvSpPr>
            <p:spPr bwMode="auto">
              <a:xfrm>
                <a:off x="5602289" y="3297239"/>
                <a:ext cx="974725" cy="879475"/>
              </a:xfrm>
              <a:custGeom>
                <a:avLst/>
                <a:gdLst>
                  <a:gd name="T0" fmla="*/ 890 w 1229"/>
                  <a:gd name="T1" fmla="*/ 0 h 1108"/>
                  <a:gd name="T2" fmla="*/ 1229 w 1229"/>
                  <a:gd name="T3" fmla="*/ 472 h 1108"/>
                  <a:gd name="T4" fmla="*/ 1145 w 1229"/>
                  <a:gd name="T5" fmla="*/ 461 h 1108"/>
                  <a:gd name="T6" fmla="*/ 1060 w 1229"/>
                  <a:gd name="T7" fmla="*/ 459 h 1108"/>
                  <a:gd name="T8" fmla="*/ 976 w 1229"/>
                  <a:gd name="T9" fmla="*/ 468 h 1108"/>
                  <a:gd name="T10" fmla="*/ 890 w 1229"/>
                  <a:gd name="T11" fmla="*/ 485 h 1108"/>
                  <a:gd name="T12" fmla="*/ 808 w 1229"/>
                  <a:gd name="T13" fmla="*/ 513 h 1108"/>
                  <a:gd name="T14" fmla="*/ 728 w 1229"/>
                  <a:gd name="T15" fmla="*/ 552 h 1108"/>
                  <a:gd name="T16" fmla="*/ 652 w 1229"/>
                  <a:gd name="T17" fmla="*/ 600 h 1108"/>
                  <a:gd name="T18" fmla="*/ 588 w 1229"/>
                  <a:gd name="T19" fmla="*/ 649 h 1108"/>
                  <a:gd name="T20" fmla="*/ 532 w 1229"/>
                  <a:gd name="T21" fmla="*/ 704 h 1108"/>
                  <a:gd name="T22" fmla="*/ 482 w 1229"/>
                  <a:gd name="T23" fmla="*/ 764 h 1108"/>
                  <a:gd name="T24" fmla="*/ 439 w 1229"/>
                  <a:gd name="T25" fmla="*/ 827 h 1108"/>
                  <a:gd name="T26" fmla="*/ 404 w 1229"/>
                  <a:gd name="T27" fmla="*/ 894 h 1108"/>
                  <a:gd name="T28" fmla="*/ 376 w 1229"/>
                  <a:gd name="T29" fmla="*/ 963 h 1108"/>
                  <a:gd name="T30" fmla="*/ 356 w 1229"/>
                  <a:gd name="T31" fmla="*/ 1035 h 1108"/>
                  <a:gd name="T32" fmla="*/ 341 w 1229"/>
                  <a:gd name="T33" fmla="*/ 1108 h 1108"/>
                  <a:gd name="T34" fmla="*/ 0 w 1229"/>
                  <a:gd name="T35" fmla="*/ 628 h 1108"/>
                  <a:gd name="T36" fmla="*/ 84 w 1229"/>
                  <a:gd name="T37" fmla="*/ 641 h 1108"/>
                  <a:gd name="T38" fmla="*/ 169 w 1229"/>
                  <a:gd name="T39" fmla="*/ 643 h 1108"/>
                  <a:gd name="T40" fmla="*/ 255 w 1229"/>
                  <a:gd name="T41" fmla="*/ 636 h 1108"/>
                  <a:gd name="T42" fmla="*/ 341 w 1229"/>
                  <a:gd name="T43" fmla="*/ 617 h 1108"/>
                  <a:gd name="T44" fmla="*/ 423 w 1229"/>
                  <a:gd name="T45" fmla="*/ 589 h 1108"/>
                  <a:gd name="T46" fmla="*/ 505 w 1229"/>
                  <a:gd name="T47" fmla="*/ 552 h 1108"/>
                  <a:gd name="T48" fmla="*/ 583 w 1229"/>
                  <a:gd name="T49" fmla="*/ 502 h 1108"/>
                  <a:gd name="T50" fmla="*/ 644 w 1229"/>
                  <a:gd name="T51" fmla="*/ 453 h 1108"/>
                  <a:gd name="T52" fmla="*/ 700 w 1229"/>
                  <a:gd name="T53" fmla="*/ 400 h 1108"/>
                  <a:gd name="T54" fmla="*/ 749 w 1229"/>
                  <a:gd name="T55" fmla="*/ 340 h 1108"/>
                  <a:gd name="T56" fmla="*/ 791 w 1229"/>
                  <a:gd name="T57" fmla="*/ 277 h 1108"/>
                  <a:gd name="T58" fmla="*/ 827 w 1229"/>
                  <a:gd name="T59" fmla="*/ 212 h 1108"/>
                  <a:gd name="T60" fmla="*/ 855 w 1229"/>
                  <a:gd name="T61" fmla="*/ 143 h 1108"/>
                  <a:gd name="T62" fmla="*/ 877 w 1229"/>
                  <a:gd name="T63" fmla="*/ 72 h 1108"/>
                  <a:gd name="T64" fmla="*/ 890 w 1229"/>
                  <a:gd name="T65" fmla="*/ 0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9" h="1108">
                    <a:moveTo>
                      <a:pt x="890" y="0"/>
                    </a:moveTo>
                    <a:lnTo>
                      <a:pt x="1229" y="472"/>
                    </a:lnTo>
                    <a:lnTo>
                      <a:pt x="1145" y="461"/>
                    </a:lnTo>
                    <a:lnTo>
                      <a:pt x="1060" y="459"/>
                    </a:lnTo>
                    <a:lnTo>
                      <a:pt x="976" y="468"/>
                    </a:lnTo>
                    <a:lnTo>
                      <a:pt x="890" y="485"/>
                    </a:lnTo>
                    <a:lnTo>
                      <a:pt x="808" y="513"/>
                    </a:lnTo>
                    <a:lnTo>
                      <a:pt x="728" y="552"/>
                    </a:lnTo>
                    <a:lnTo>
                      <a:pt x="652" y="600"/>
                    </a:lnTo>
                    <a:lnTo>
                      <a:pt x="588" y="649"/>
                    </a:lnTo>
                    <a:lnTo>
                      <a:pt x="532" y="704"/>
                    </a:lnTo>
                    <a:lnTo>
                      <a:pt x="482" y="764"/>
                    </a:lnTo>
                    <a:lnTo>
                      <a:pt x="439" y="827"/>
                    </a:lnTo>
                    <a:lnTo>
                      <a:pt x="404" y="894"/>
                    </a:lnTo>
                    <a:lnTo>
                      <a:pt x="376" y="963"/>
                    </a:lnTo>
                    <a:lnTo>
                      <a:pt x="356" y="1035"/>
                    </a:lnTo>
                    <a:lnTo>
                      <a:pt x="341" y="1108"/>
                    </a:lnTo>
                    <a:lnTo>
                      <a:pt x="0" y="628"/>
                    </a:lnTo>
                    <a:lnTo>
                      <a:pt x="84" y="641"/>
                    </a:lnTo>
                    <a:lnTo>
                      <a:pt x="169" y="643"/>
                    </a:lnTo>
                    <a:lnTo>
                      <a:pt x="255" y="636"/>
                    </a:lnTo>
                    <a:lnTo>
                      <a:pt x="341" y="617"/>
                    </a:lnTo>
                    <a:lnTo>
                      <a:pt x="423" y="589"/>
                    </a:lnTo>
                    <a:lnTo>
                      <a:pt x="505" y="552"/>
                    </a:lnTo>
                    <a:lnTo>
                      <a:pt x="583" y="502"/>
                    </a:lnTo>
                    <a:lnTo>
                      <a:pt x="644" y="453"/>
                    </a:lnTo>
                    <a:lnTo>
                      <a:pt x="700" y="400"/>
                    </a:lnTo>
                    <a:lnTo>
                      <a:pt x="749" y="340"/>
                    </a:lnTo>
                    <a:lnTo>
                      <a:pt x="791" y="277"/>
                    </a:lnTo>
                    <a:lnTo>
                      <a:pt x="827" y="212"/>
                    </a:lnTo>
                    <a:lnTo>
                      <a:pt x="855" y="143"/>
                    </a:lnTo>
                    <a:lnTo>
                      <a:pt x="877" y="72"/>
                    </a:lnTo>
                    <a:lnTo>
                      <a:pt x="89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33" name="Freeform 10">
                <a:extLst>
                  <a:ext uri="{FF2B5EF4-FFF2-40B4-BE49-F238E27FC236}">
                    <a16:creationId xmlns:a16="http://schemas.microsoft.com/office/drawing/2014/main" id="{6B183E40-4B79-4D67-8D23-AA277E022EEB}"/>
                  </a:ext>
                </a:extLst>
              </p:cNvPr>
              <p:cNvSpPr>
                <a:spLocks/>
              </p:cNvSpPr>
              <p:nvPr/>
            </p:nvSpPr>
            <p:spPr bwMode="auto">
              <a:xfrm>
                <a:off x="5602289" y="3905252"/>
                <a:ext cx="974725" cy="881063"/>
              </a:xfrm>
              <a:custGeom>
                <a:avLst/>
                <a:gdLst>
                  <a:gd name="T0" fmla="*/ 337 w 1227"/>
                  <a:gd name="T1" fmla="*/ 0 h 1108"/>
                  <a:gd name="T2" fmla="*/ 350 w 1227"/>
                  <a:gd name="T3" fmla="*/ 71 h 1108"/>
                  <a:gd name="T4" fmla="*/ 372 w 1227"/>
                  <a:gd name="T5" fmla="*/ 143 h 1108"/>
                  <a:gd name="T6" fmla="*/ 400 w 1227"/>
                  <a:gd name="T7" fmla="*/ 212 h 1108"/>
                  <a:gd name="T8" fmla="*/ 436 w 1227"/>
                  <a:gd name="T9" fmla="*/ 277 h 1108"/>
                  <a:gd name="T10" fmla="*/ 478 w 1227"/>
                  <a:gd name="T11" fmla="*/ 340 h 1108"/>
                  <a:gd name="T12" fmla="*/ 527 w 1227"/>
                  <a:gd name="T13" fmla="*/ 398 h 1108"/>
                  <a:gd name="T14" fmla="*/ 583 w 1227"/>
                  <a:gd name="T15" fmla="*/ 454 h 1108"/>
                  <a:gd name="T16" fmla="*/ 646 w 1227"/>
                  <a:gd name="T17" fmla="*/ 502 h 1108"/>
                  <a:gd name="T18" fmla="*/ 722 w 1227"/>
                  <a:gd name="T19" fmla="*/ 550 h 1108"/>
                  <a:gd name="T20" fmla="*/ 804 w 1227"/>
                  <a:gd name="T21" fmla="*/ 589 h 1108"/>
                  <a:gd name="T22" fmla="*/ 888 w 1227"/>
                  <a:gd name="T23" fmla="*/ 617 h 1108"/>
                  <a:gd name="T24" fmla="*/ 972 w 1227"/>
                  <a:gd name="T25" fmla="*/ 634 h 1108"/>
                  <a:gd name="T26" fmla="*/ 1058 w 1227"/>
                  <a:gd name="T27" fmla="*/ 643 h 1108"/>
                  <a:gd name="T28" fmla="*/ 1143 w 1227"/>
                  <a:gd name="T29" fmla="*/ 639 h 1108"/>
                  <a:gd name="T30" fmla="*/ 1227 w 1227"/>
                  <a:gd name="T31" fmla="*/ 628 h 1108"/>
                  <a:gd name="T32" fmla="*/ 886 w 1227"/>
                  <a:gd name="T33" fmla="*/ 1108 h 1108"/>
                  <a:gd name="T34" fmla="*/ 871 w 1227"/>
                  <a:gd name="T35" fmla="*/ 1034 h 1108"/>
                  <a:gd name="T36" fmla="*/ 851 w 1227"/>
                  <a:gd name="T37" fmla="*/ 963 h 1108"/>
                  <a:gd name="T38" fmla="*/ 823 w 1227"/>
                  <a:gd name="T39" fmla="*/ 894 h 1108"/>
                  <a:gd name="T40" fmla="*/ 788 w 1227"/>
                  <a:gd name="T41" fmla="*/ 827 h 1108"/>
                  <a:gd name="T42" fmla="*/ 745 w 1227"/>
                  <a:gd name="T43" fmla="*/ 764 h 1108"/>
                  <a:gd name="T44" fmla="*/ 694 w 1227"/>
                  <a:gd name="T45" fmla="*/ 705 h 1108"/>
                  <a:gd name="T46" fmla="*/ 639 w 1227"/>
                  <a:gd name="T47" fmla="*/ 649 h 1108"/>
                  <a:gd name="T48" fmla="*/ 575 w 1227"/>
                  <a:gd name="T49" fmla="*/ 599 h 1108"/>
                  <a:gd name="T50" fmla="*/ 499 w 1227"/>
                  <a:gd name="T51" fmla="*/ 550 h 1108"/>
                  <a:gd name="T52" fmla="*/ 419 w 1227"/>
                  <a:gd name="T53" fmla="*/ 513 h 1108"/>
                  <a:gd name="T54" fmla="*/ 337 w 1227"/>
                  <a:gd name="T55" fmla="*/ 485 h 1108"/>
                  <a:gd name="T56" fmla="*/ 253 w 1227"/>
                  <a:gd name="T57" fmla="*/ 467 h 1108"/>
                  <a:gd name="T58" fmla="*/ 167 w 1227"/>
                  <a:gd name="T59" fmla="*/ 459 h 1108"/>
                  <a:gd name="T60" fmla="*/ 82 w 1227"/>
                  <a:gd name="T61" fmla="*/ 461 h 1108"/>
                  <a:gd name="T62" fmla="*/ 0 w 1227"/>
                  <a:gd name="T63" fmla="*/ 472 h 1108"/>
                  <a:gd name="T64" fmla="*/ 337 w 1227"/>
                  <a:gd name="T65" fmla="*/ 0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108">
                    <a:moveTo>
                      <a:pt x="337" y="0"/>
                    </a:moveTo>
                    <a:lnTo>
                      <a:pt x="350" y="71"/>
                    </a:lnTo>
                    <a:lnTo>
                      <a:pt x="372" y="143"/>
                    </a:lnTo>
                    <a:lnTo>
                      <a:pt x="400" y="212"/>
                    </a:lnTo>
                    <a:lnTo>
                      <a:pt x="436" y="277"/>
                    </a:lnTo>
                    <a:lnTo>
                      <a:pt x="478" y="340"/>
                    </a:lnTo>
                    <a:lnTo>
                      <a:pt x="527" y="398"/>
                    </a:lnTo>
                    <a:lnTo>
                      <a:pt x="583" y="454"/>
                    </a:lnTo>
                    <a:lnTo>
                      <a:pt x="646" y="502"/>
                    </a:lnTo>
                    <a:lnTo>
                      <a:pt x="722" y="550"/>
                    </a:lnTo>
                    <a:lnTo>
                      <a:pt x="804" y="589"/>
                    </a:lnTo>
                    <a:lnTo>
                      <a:pt x="888" y="617"/>
                    </a:lnTo>
                    <a:lnTo>
                      <a:pt x="972" y="634"/>
                    </a:lnTo>
                    <a:lnTo>
                      <a:pt x="1058" y="643"/>
                    </a:lnTo>
                    <a:lnTo>
                      <a:pt x="1143" y="639"/>
                    </a:lnTo>
                    <a:lnTo>
                      <a:pt x="1227" y="628"/>
                    </a:lnTo>
                    <a:lnTo>
                      <a:pt x="886" y="1108"/>
                    </a:lnTo>
                    <a:lnTo>
                      <a:pt x="871" y="1034"/>
                    </a:lnTo>
                    <a:lnTo>
                      <a:pt x="851" y="963"/>
                    </a:lnTo>
                    <a:lnTo>
                      <a:pt x="823" y="894"/>
                    </a:lnTo>
                    <a:lnTo>
                      <a:pt x="788" y="827"/>
                    </a:lnTo>
                    <a:lnTo>
                      <a:pt x="745" y="764"/>
                    </a:lnTo>
                    <a:lnTo>
                      <a:pt x="694" y="705"/>
                    </a:lnTo>
                    <a:lnTo>
                      <a:pt x="639" y="649"/>
                    </a:lnTo>
                    <a:lnTo>
                      <a:pt x="575" y="599"/>
                    </a:lnTo>
                    <a:lnTo>
                      <a:pt x="499" y="550"/>
                    </a:lnTo>
                    <a:lnTo>
                      <a:pt x="419" y="513"/>
                    </a:lnTo>
                    <a:lnTo>
                      <a:pt x="337" y="485"/>
                    </a:lnTo>
                    <a:lnTo>
                      <a:pt x="253" y="467"/>
                    </a:lnTo>
                    <a:lnTo>
                      <a:pt x="167" y="459"/>
                    </a:lnTo>
                    <a:lnTo>
                      <a:pt x="82" y="461"/>
                    </a:lnTo>
                    <a:lnTo>
                      <a:pt x="0" y="472"/>
                    </a:lnTo>
                    <a:lnTo>
                      <a:pt x="337"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34" name="Freeform 11">
                <a:extLst>
                  <a:ext uri="{FF2B5EF4-FFF2-40B4-BE49-F238E27FC236}">
                    <a16:creationId xmlns:a16="http://schemas.microsoft.com/office/drawing/2014/main" id="{1FF9BC79-D187-4654-A8DA-D7DFAFC9072F}"/>
                  </a:ext>
                </a:extLst>
              </p:cNvPr>
              <p:cNvSpPr>
                <a:spLocks/>
              </p:cNvSpPr>
              <p:nvPr/>
            </p:nvSpPr>
            <p:spPr bwMode="auto">
              <a:xfrm>
                <a:off x="5602289" y="4513264"/>
                <a:ext cx="974725" cy="879475"/>
              </a:xfrm>
              <a:custGeom>
                <a:avLst/>
                <a:gdLst>
                  <a:gd name="T0" fmla="*/ 890 w 1229"/>
                  <a:gd name="T1" fmla="*/ 0 h 1108"/>
                  <a:gd name="T2" fmla="*/ 1229 w 1229"/>
                  <a:gd name="T3" fmla="*/ 474 h 1108"/>
                  <a:gd name="T4" fmla="*/ 1145 w 1229"/>
                  <a:gd name="T5" fmla="*/ 463 h 1108"/>
                  <a:gd name="T6" fmla="*/ 1060 w 1229"/>
                  <a:gd name="T7" fmla="*/ 461 h 1108"/>
                  <a:gd name="T8" fmla="*/ 976 w 1229"/>
                  <a:gd name="T9" fmla="*/ 469 h 1108"/>
                  <a:gd name="T10" fmla="*/ 890 w 1229"/>
                  <a:gd name="T11" fmla="*/ 487 h 1108"/>
                  <a:gd name="T12" fmla="*/ 808 w 1229"/>
                  <a:gd name="T13" fmla="*/ 515 h 1108"/>
                  <a:gd name="T14" fmla="*/ 728 w 1229"/>
                  <a:gd name="T15" fmla="*/ 552 h 1108"/>
                  <a:gd name="T16" fmla="*/ 652 w 1229"/>
                  <a:gd name="T17" fmla="*/ 601 h 1108"/>
                  <a:gd name="T18" fmla="*/ 588 w 1229"/>
                  <a:gd name="T19" fmla="*/ 651 h 1108"/>
                  <a:gd name="T20" fmla="*/ 532 w 1229"/>
                  <a:gd name="T21" fmla="*/ 705 h 1108"/>
                  <a:gd name="T22" fmla="*/ 482 w 1229"/>
                  <a:gd name="T23" fmla="*/ 764 h 1108"/>
                  <a:gd name="T24" fmla="*/ 439 w 1229"/>
                  <a:gd name="T25" fmla="*/ 827 h 1108"/>
                  <a:gd name="T26" fmla="*/ 404 w 1229"/>
                  <a:gd name="T27" fmla="*/ 894 h 1108"/>
                  <a:gd name="T28" fmla="*/ 376 w 1229"/>
                  <a:gd name="T29" fmla="*/ 965 h 1108"/>
                  <a:gd name="T30" fmla="*/ 356 w 1229"/>
                  <a:gd name="T31" fmla="*/ 1036 h 1108"/>
                  <a:gd name="T32" fmla="*/ 341 w 1229"/>
                  <a:gd name="T33" fmla="*/ 1108 h 1108"/>
                  <a:gd name="T34" fmla="*/ 0 w 1229"/>
                  <a:gd name="T35" fmla="*/ 630 h 1108"/>
                  <a:gd name="T36" fmla="*/ 84 w 1229"/>
                  <a:gd name="T37" fmla="*/ 642 h 1108"/>
                  <a:gd name="T38" fmla="*/ 169 w 1229"/>
                  <a:gd name="T39" fmla="*/ 643 h 1108"/>
                  <a:gd name="T40" fmla="*/ 255 w 1229"/>
                  <a:gd name="T41" fmla="*/ 636 h 1108"/>
                  <a:gd name="T42" fmla="*/ 341 w 1229"/>
                  <a:gd name="T43" fmla="*/ 617 h 1108"/>
                  <a:gd name="T44" fmla="*/ 423 w 1229"/>
                  <a:gd name="T45" fmla="*/ 589 h 1108"/>
                  <a:gd name="T46" fmla="*/ 505 w 1229"/>
                  <a:gd name="T47" fmla="*/ 552 h 1108"/>
                  <a:gd name="T48" fmla="*/ 583 w 1229"/>
                  <a:gd name="T49" fmla="*/ 504 h 1108"/>
                  <a:gd name="T50" fmla="*/ 644 w 1229"/>
                  <a:gd name="T51" fmla="*/ 454 h 1108"/>
                  <a:gd name="T52" fmla="*/ 700 w 1229"/>
                  <a:gd name="T53" fmla="*/ 400 h 1108"/>
                  <a:gd name="T54" fmla="*/ 749 w 1229"/>
                  <a:gd name="T55" fmla="*/ 340 h 1108"/>
                  <a:gd name="T56" fmla="*/ 791 w 1229"/>
                  <a:gd name="T57" fmla="*/ 279 h 1108"/>
                  <a:gd name="T58" fmla="*/ 827 w 1229"/>
                  <a:gd name="T59" fmla="*/ 212 h 1108"/>
                  <a:gd name="T60" fmla="*/ 855 w 1229"/>
                  <a:gd name="T61" fmla="*/ 143 h 1108"/>
                  <a:gd name="T62" fmla="*/ 877 w 1229"/>
                  <a:gd name="T63" fmla="*/ 73 h 1108"/>
                  <a:gd name="T64" fmla="*/ 890 w 1229"/>
                  <a:gd name="T65" fmla="*/ 0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9" h="1108">
                    <a:moveTo>
                      <a:pt x="890" y="0"/>
                    </a:moveTo>
                    <a:lnTo>
                      <a:pt x="1229" y="474"/>
                    </a:lnTo>
                    <a:lnTo>
                      <a:pt x="1145" y="463"/>
                    </a:lnTo>
                    <a:lnTo>
                      <a:pt x="1060" y="461"/>
                    </a:lnTo>
                    <a:lnTo>
                      <a:pt x="976" y="469"/>
                    </a:lnTo>
                    <a:lnTo>
                      <a:pt x="890" y="487"/>
                    </a:lnTo>
                    <a:lnTo>
                      <a:pt x="808" y="515"/>
                    </a:lnTo>
                    <a:lnTo>
                      <a:pt x="728" y="552"/>
                    </a:lnTo>
                    <a:lnTo>
                      <a:pt x="652" y="601"/>
                    </a:lnTo>
                    <a:lnTo>
                      <a:pt x="588" y="651"/>
                    </a:lnTo>
                    <a:lnTo>
                      <a:pt x="532" y="705"/>
                    </a:lnTo>
                    <a:lnTo>
                      <a:pt x="482" y="764"/>
                    </a:lnTo>
                    <a:lnTo>
                      <a:pt x="439" y="827"/>
                    </a:lnTo>
                    <a:lnTo>
                      <a:pt x="404" y="894"/>
                    </a:lnTo>
                    <a:lnTo>
                      <a:pt x="376" y="965"/>
                    </a:lnTo>
                    <a:lnTo>
                      <a:pt x="356" y="1036"/>
                    </a:lnTo>
                    <a:lnTo>
                      <a:pt x="341" y="1108"/>
                    </a:lnTo>
                    <a:lnTo>
                      <a:pt x="0" y="630"/>
                    </a:lnTo>
                    <a:lnTo>
                      <a:pt x="84" y="642"/>
                    </a:lnTo>
                    <a:lnTo>
                      <a:pt x="169" y="643"/>
                    </a:lnTo>
                    <a:lnTo>
                      <a:pt x="255" y="636"/>
                    </a:lnTo>
                    <a:lnTo>
                      <a:pt x="341" y="617"/>
                    </a:lnTo>
                    <a:lnTo>
                      <a:pt x="423" y="589"/>
                    </a:lnTo>
                    <a:lnTo>
                      <a:pt x="505" y="552"/>
                    </a:lnTo>
                    <a:lnTo>
                      <a:pt x="583" y="504"/>
                    </a:lnTo>
                    <a:lnTo>
                      <a:pt x="644" y="454"/>
                    </a:lnTo>
                    <a:lnTo>
                      <a:pt x="700" y="400"/>
                    </a:lnTo>
                    <a:lnTo>
                      <a:pt x="749" y="340"/>
                    </a:lnTo>
                    <a:lnTo>
                      <a:pt x="791" y="279"/>
                    </a:lnTo>
                    <a:lnTo>
                      <a:pt x="827" y="212"/>
                    </a:lnTo>
                    <a:lnTo>
                      <a:pt x="855" y="143"/>
                    </a:lnTo>
                    <a:lnTo>
                      <a:pt x="877" y="73"/>
                    </a:lnTo>
                    <a:lnTo>
                      <a:pt x="89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35" name="Freeform 12">
                <a:extLst>
                  <a:ext uri="{FF2B5EF4-FFF2-40B4-BE49-F238E27FC236}">
                    <a16:creationId xmlns:a16="http://schemas.microsoft.com/office/drawing/2014/main" id="{50143DDD-F1F2-41AE-BCCC-FDB3792D9719}"/>
                  </a:ext>
                </a:extLst>
              </p:cNvPr>
              <p:cNvSpPr>
                <a:spLocks/>
              </p:cNvSpPr>
              <p:nvPr/>
            </p:nvSpPr>
            <p:spPr bwMode="auto">
              <a:xfrm>
                <a:off x="5602289" y="5121277"/>
                <a:ext cx="974725" cy="879475"/>
              </a:xfrm>
              <a:custGeom>
                <a:avLst/>
                <a:gdLst>
                  <a:gd name="T0" fmla="*/ 337 w 1227"/>
                  <a:gd name="T1" fmla="*/ 0 h 1108"/>
                  <a:gd name="T2" fmla="*/ 350 w 1227"/>
                  <a:gd name="T3" fmla="*/ 73 h 1108"/>
                  <a:gd name="T4" fmla="*/ 372 w 1227"/>
                  <a:gd name="T5" fmla="*/ 143 h 1108"/>
                  <a:gd name="T6" fmla="*/ 400 w 1227"/>
                  <a:gd name="T7" fmla="*/ 212 h 1108"/>
                  <a:gd name="T8" fmla="*/ 436 w 1227"/>
                  <a:gd name="T9" fmla="*/ 277 h 1108"/>
                  <a:gd name="T10" fmla="*/ 478 w 1227"/>
                  <a:gd name="T11" fmla="*/ 340 h 1108"/>
                  <a:gd name="T12" fmla="*/ 527 w 1227"/>
                  <a:gd name="T13" fmla="*/ 400 h 1108"/>
                  <a:gd name="T14" fmla="*/ 583 w 1227"/>
                  <a:gd name="T15" fmla="*/ 454 h 1108"/>
                  <a:gd name="T16" fmla="*/ 646 w 1227"/>
                  <a:gd name="T17" fmla="*/ 504 h 1108"/>
                  <a:gd name="T18" fmla="*/ 722 w 1227"/>
                  <a:gd name="T19" fmla="*/ 552 h 1108"/>
                  <a:gd name="T20" fmla="*/ 804 w 1227"/>
                  <a:gd name="T21" fmla="*/ 590 h 1108"/>
                  <a:gd name="T22" fmla="*/ 888 w 1227"/>
                  <a:gd name="T23" fmla="*/ 617 h 1108"/>
                  <a:gd name="T24" fmla="*/ 972 w 1227"/>
                  <a:gd name="T25" fmla="*/ 636 h 1108"/>
                  <a:gd name="T26" fmla="*/ 1058 w 1227"/>
                  <a:gd name="T27" fmla="*/ 643 h 1108"/>
                  <a:gd name="T28" fmla="*/ 1143 w 1227"/>
                  <a:gd name="T29" fmla="*/ 642 h 1108"/>
                  <a:gd name="T30" fmla="*/ 1227 w 1227"/>
                  <a:gd name="T31" fmla="*/ 629 h 1108"/>
                  <a:gd name="T32" fmla="*/ 886 w 1227"/>
                  <a:gd name="T33" fmla="*/ 1108 h 1108"/>
                  <a:gd name="T34" fmla="*/ 871 w 1227"/>
                  <a:gd name="T35" fmla="*/ 1036 h 1108"/>
                  <a:gd name="T36" fmla="*/ 851 w 1227"/>
                  <a:gd name="T37" fmla="*/ 963 h 1108"/>
                  <a:gd name="T38" fmla="*/ 823 w 1227"/>
                  <a:gd name="T39" fmla="*/ 894 h 1108"/>
                  <a:gd name="T40" fmla="*/ 788 w 1227"/>
                  <a:gd name="T41" fmla="*/ 828 h 1108"/>
                  <a:gd name="T42" fmla="*/ 745 w 1227"/>
                  <a:gd name="T43" fmla="*/ 764 h 1108"/>
                  <a:gd name="T44" fmla="*/ 694 w 1227"/>
                  <a:gd name="T45" fmla="*/ 705 h 1108"/>
                  <a:gd name="T46" fmla="*/ 639 w 1227"/>
                  <a:gd name="T47" fmla="*/ 651 h 1108"/>
                  <a:gd name="T48" fmla="*/ 575 w 1227"/>
                  <a:gd name="T49" fmla="*/ 601 h 1108"/>
                  <a:gd name="T50" fmla="*/ 499 w 1227"/>
                  <a:gd name="T51" fmla="*/ 552 h 1108"/>
                  <a:gd name="T52" fmla="*/ 419 w 1227"/>
                  <a:gd name="T53" fmla="*/ 513 h 1108"/>
                  <a:gd name="T54" fmla="*/ 337 w 1227"/>
                  <a:gd name="T55" fmla="*/ 485 h 1108"/>
                  <a:gd name="T56" fmla="*/ 253 w 1227"/>
                  <a:gd name="T57" fmla="*/ 469 h 1108"/>
                  <a:gd name="T58" fmla="*/ 167 w 1227"/>
                  <a:gd name="T59" fmla="*/ 461 h 1108"/>
                  <a:gd name="T60" fmla="*/ 82 w 1227"/>
                  <a:gd name="T61" fmla="*/ 461 h 1108"/>
                  <a:gd name="T62" fmla="*/ 0 w 1227"/>
                  <a:gd name="T63" fmla="*/ 472 h 1108"/>
                  <a:gd name="T64" fmla="*/ 337 w 1227"/>
                  <a:gd name="T65" fmla="*/ 0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108">
                    <a:moveTo>
                      <a:pt x="337" y="0"/>
                    </a:moveTo>
                    <a:lnTo>
                      <a:pt x="350" y="73"/>
                    </a:lnTo>
                    <a:lnTo>
                      <a:pt x="372" y="143"/>
                    </a:lnTo>
                    <a:lnTo>
                      <a:pt x="400" y="212"/>
                    </a:lnTo>
                    <a:lnTo>
                      <a:pt x="436" y="277"/>
                    </a:lnTo>
                    <a:lnTo>
                      <a:pt x="478" y="340"/>
                    </a:lnTo>
                    <a:lnTo>
                      <a:pt x="527" y="400"/>
                    </a:lnTo>
                    <a:lnTo>
                      <a:pt x="583" y="454"/>
                    </a:lnTo>
                    <a:lnTo>
                      <a:pt x="646" y="504"/>
                    </a:lnTo>
                    <a:lnTo>
                      <a:pt x="722" y="552"/>
                    </a:lnTo>
                    <a:lnTo>
                      <a:pt x="804" y="590"/>
                    </a:lnTo>
                    <a:lnTo>
                      <a:pt x="888" y="617"/>
                    </a:lnTo>
                    <a:lnTo>
                      <a:pt x="972" y="636"/>
                    </a:lnTo>
                    <a:lnTo>
                      <a:pt x="1058" y="643"/>
                    </a:lnTo>
                    <a:lnTo>
                      <a:pt x="1143" y="642"/>
                    </a:lnTo>
                    <a:lnTo>
                      <a:pt x="1227" y="629"/>
                    </a:lnTo>
                    <a:lnTo>
                      <a:pt x="886" y="1108"/>
                    </a:lnTo>
                    <a:lnTo>
                      <a:pt x="871" y="1036"/>
                    </a:lnTo>
                    <a:lnTo>
                      <a:pt x="851" y="963"/>
                    </a:lnTo>
                    <a:lnTo>
                      <a:pt x="823" y="894"/>
                    </a:lnTo>
                    <a:lnTo>
                      <a:pt x="788" y="828"/>
                    </a:lnTo>
                    <a:lnTo>
                      <a:pt x="745" y="764"/>
                    </a:lnTo>
                    <a:lnTo>
                      <a:pt x="694" y="705"/>
                    </a:lnTo>
                    <a:lnTo>
                      <a:pt x="639" y="651"/>
                    </a:lnTo>
                    <a:lnTo>
                      <a:pt x="575" y="601"/>
                    </a:lnTo>
                    <a:lnTo>
                      <a:pt x="499" y="552"/>
                    </a:lnTo>
                    <a:lnTo>
                      <a:pt x="419" y="513"/>
                    </a:lnTo>
                    <a:lnTo>
                      <a:pt x="337" y="485"/>
                    </a:lnTo>
                    <a:lnTo>
                      <a:pt x="253" y="469"/>
                    </a:lnTo>
                    <a:lnTo>
                      <a:pt x="167" y="461"/>
                    </a:lnTo>
                    <a:lnTo>
                      <a:pt x="82" y="461"/>
                    </a:lnTo>
                    <a:lnTo>
                      <a:pt x="0" y="472"/>
                    </a:lnTo>
                    <a:lnTo>
                      <a:pt x="337"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36" name="Freeform 13">
                <a:extLst>
                  <a:ext uri="{FF2B5EF4-FFF2-40B4-BE49-F238E27FC236}">
                    <a16:creationId xmlns:a16="http://schemas.microsoft.com/office/drawing/2014/main" id="{FC57E04C-5C78-4B17-B98F-980C962C2ECA}"/>
                  </a:ext>
                </a:extLst>
              </p:cNvPr>
              <p:cNvSpPr>
                <a:spLocks/>
              </p:cNvSpPr>
              <p:nvPr/>
            </p:nvSpPr>
            <p:spPr bwMode="auto">
              <a:xfrm>
                <a:off x="6263563" y="1901722"/>
                <a:ext cx="592138" cy="593725"/>
              </a:xfrm>
              <a:custGeom>
                <a:avLst/>
                <a:gdLst>
                  <a:gd name="T0" fmla="*/ 378 w 747"/>
                  <a:gd name="T1" fmla="*/ 0 h 747"/>
                  <a:gd name="T2" fmla="*/ 436 w 747"/>
                  <a:gd name="T3" fmla="*/ 5 h 747"/>
                  <a:gd name="T4" fmla="*/ 492 w 747"/>
                  <a:gd name="T5" fmla="*/ 18 h 747"/>
                  <a:gd name="T6" fmla="*/ 544 w 747"/>
                  <a:gd name="T7" fmla="*/ 41 h 747"/>
                  <a:gd name="T8" fmla="*/ 594 w 747"/>
                  <a:gd name="T9" fmla="*/ 72 h 747"/>
                  <a:gd name="T10" fmla="*/ 639 w 747"/>
                  <a:gd name="T11" fmla="*/ 109 h 747"/>
                  <a:gd name="T12" fmla="*/ 678 w 747"/>
                  <a:gd name="T13" fmla="*/ 156 h 747"/>
                  <a:gd name="T14" fmla="*/ 710 w 747"/>
                  <a:gd name="T15" fmla="*/ 210 h 747"/>
                  <a:gd name="T16" fmla="*/ 732 w 747"/>
                  <a:gd name="T17" fmla="*/ 264 h 747"/>
                  <a:gd name="T18" fmla="*/ 743 w 747"/>
                  <a:gd name="T19" fmla="*/ 321 h 747"/>
                  <a:gd name="T20" fmla="*/ 747 w 747"/>
                  <a:gd name="T21" fmla="*/ 377 h 747"/>
                  <a:gd name="T22" fmla="*/ 743 w 747"/>
                  <a:gd name="T23" fmla="*/ 435 h 747"/>
                  <a:gd name="T24" fmla="*/ 728 w 747"/>
                  <a:gd name="T25" fmla="*/ 490 h 747"/>
                  <a:gd name="T26" fmla="*/ 706 w 747"/>
                  <a:gd name="T27" fmla="*/ 544 h 747"/>
                  <a:gd name="T28" fmla="*/ 676 w 747"/>
                  <a:gd name="T29" fmla="*/ 593 h 747"/>
                  <a:gd name="T30" fmla="*/ 637 w 747"/>
                  <a:gd name="T31" fmla="*/ 637 h 747"/>
                  <a:gd name="T32" fmla="*/ 590 w 747"/>
                  <a:gd name="T33" fmla="*/ 676 h 747"/>
                  <a:gd name="T34" fmla="*/ 538 w 747"/>
                  <a:gd name="T35" fmla="*/ 708 h 747"/>
                  <a:gd name="T36" fmla="*/ 482 w 747"/>
                  <a:gd name="T37" fmla="*/ 730 h 747"/>
                  <a:gd name="T38" fmla="*/ 426 w 747"/>
                  <a:gd name="T39" fmla="*/ 743 h 747"/>
                  <a:gd name="T40" fmla="*/ 369 w 747"/>
                  <a:gd name="T41" fmla="*/ 747 h 747"/>
                  <a:gd name="T42" fmla="*/ 311 w 747"/>
                  <a:gd name="T43" fmla="*/ 741 h 747"/>
                  <a:gd name="T44" fmla="*/ 255 w 747"/>
                  <a:gd name="T45" fmla="*/ 727 h 747"/>
                  <a:gd name="T46" fmla="*/ 203 w 747"/>
                  <a:gd name="T47" fmla="*/ 704 h 747"/>
                  <a:gd name="T48" fmla="*/ 153 w 747"/>
                  <a:gd name="T49" fmla="*/ 675 h 747"/>
                  <a:gd name="T50" fmla="*/ 108 w 747"/>
                  <a:gd name="T51" fmla="*/ 636 h 747"/>
                  <a:gd name="T52" fmla="*/ 69 w 747"/>
                  <a:gd name="T53" fmla="*/ 589 h 747"/>
                  <a:gd name="T54" fmla="*/ 37 w 747"/>
                  <a:gd name="T55" fmla="*/ 537 h 747"/>
                  <a:gd name="T56" fmla="*/ 17 w 747"/>
                  <a:gd name="T57" fmla="*/ 483 h 747"/>
                  <a:gd name="T58" fmla="*/ 4 w 747"/>
                  <a:gd name="T59" fmla="*/ 425 h 747"/>
                  <a:gd name="T60" fmla="*/ 0 w 747"/>
                  <a:gd name="T61" fmla="*/ 368 h 747"/>
                  <a:gd name="T62" fmla="*/ 6 w 747"/>
                  <a:gd name="T63" fmla="*/ 312 h 747"/>
                  <a:gd name="T64" fmla="*/ 19 w 747"/>
                  <a:gd name="T65" fmla="*/ 256 h 747"/>
                  <a:gd name="T66" fmla="*/ 41 w 747"/>
                  <a:gd name="T67" fmla="*/ 202 h 747"/>
                  <a:gd name="T68" fmla="*/ 71 w 747"/>
                  <a:gd name="T69" fmla="*/ 154 h 747"/>
                  <a:gd name="T70" fmla="*/ 110 w 747"/>
                  <a:gd name="T71" fmla="*/ 107 h 747"/>
                  <a:gd name="T72" fmla="*/ 156 w 747"/>
                  <a:gd name="T73" fmla="*/ 68 h 747"/>
                  <a:gd name="T74" fmla="*/ 209 w 747"/>
                  <a:gd name="T75" fmla="*/ 39 h 747"/>
                  <a:gd name="T76" fmla="*/ 264 w 747"/>
                  <a:gd name="T77" fmla="*/ 16 h 747"/>
                  <a:gd name="T78" fmla="*/ 320 w 747"/>
                  <a:gd name="T79" fmla="*/ 3 h 747"/>
                  <a:gd name="T80" fmla="*/ 378 w 747"/>
                  <a:gd name="T81"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47" h="747">
                    <a:moveTo>
                      <a:pt x="378" y="0"/>
                    </a:moveTo>
                    <a:lnTo>
                      <a:pt x="436" y="5"/>
                    </a:lnTo>
                    <a:lnTo>
                      <a:pt x="492" y="18"/>
                    </a:lnTo>
                    <a:lnTo>
                      <a:pt x="544" y="41"/>
                    </a:lnTo>
                    <a:lnTo>
                      <a:pt x="594" y="72"/>
                    </a:lnTo>
                    <a:lnTo>
                      <a:pt x="639" y="109"/>
                    </a:lnTo>
                    <a:lnTo>
                      <a:pt x="678" y="156"/>
                    </a:lnTo>
                    <a:lnTo>
                      <a:pt x="710" y="210"/>
                    </a:lnTo>
                    <a:lnTo>
                      <a:pt x="732" y="264"/>
                    </a:lnTo>
                    <a:lnTo>
                      <a:pt x="743" y="321"/>
                    </a:lnTo>
                    <a:lnTo>
                      <a:pt x="747" y="377"/>
                    </a:lnTo>
                    <a:lnTo>
                      <a:pt x="743" y="435"/>
                    </a:lnTo>
                    <a:lnTo>
                      <a:pt x="728" y="490"/>
                    </a:lnTo>
                    <a:lnTo>
                      <a:pt x="706" y="544"/>
                    </a:lnTo>
                    <a:lnTo>
                      <a:pt x="676" y="593"/>
                    </a:lnTo>
                    <a:lnTo>
                      <a:pt x="637" y="637"/>
                    </a:lnTo>
                    <a:lnTo>
                      <a:pt x="590" y="676"/>
                    </a:lnTo>
                    <a:lnTo>
                      <a:pt x="538" y="708"/>
                    </a:lnTo>
                    <a:lnTo>
                      <a:pt x="482" y="730"/>
                    </a:lnTo>
                    <a:lnTo>
                      <a:pt x="426" y="743"/>
                    </a:lnTo>
                    <a:lnTo>
                      <a:pt x="369" y="747"/>
                    </a:lnTo>
                    <a:lnTo>
                      <a:pt x="311" y="741"/>
                    </a:lnTo>
                    <a:lnTo>
                      <a:pt x="255" y="727"/>
                    </a:lnTo>
                    <a:lnTo>
                      <a:pt x="203" y="704"/>
                    </a:lnTo>
                    <a:lnTo>
                      <a:pt x="153" y="675"/>
                    </a:lnTo>
                    <a:lnTo>
                      <a:pt x="108" y="636"/>
                    </a:lnTo>
                    <a:lnTo>
                      <a:pt x="69" y="589"/>
                    </a:lnTo>
                    <a:lnTo>
                      <a:pt x="37" y="537"/>
                    </a:lnTo>
                    <a:lnTo>
                      <a:pt x="17" y="483"/>
                    </a:lnTo>
                    <a:lnTo>
                      <a:pt x="4" y="425"/>
                    </a:lnTo>
                    <a:lnTo>
                      <a:pt x="0" y="368"/>
                    </a:lnTo>
                    <a:lnTo>
                      <a:pt x="6" y="312"/>
                    </a:lnTo>
                    <a:lnTo>
                      <a:pt x="19" y="256"/>
                    </a:lnTo>
                    <a:lnTo>
                      <a:pt x="41" y="202"/>
                    </a:lnTo>
                    <a:lnTo>
                      <a:pt x="71" y="154"/>
                    </a:lnTo>
                    <a:lnTo>
                      <a:pt x="110" y="107"/>
                    </a:lnTo>
                    <a:lnTo>
                      <a:pt x="156" y="68"/>
                    </a:lnTo>
                    <a:lnTo>
                      <a:pt x="209" y="39"/>
                    </a:lnTo>
                    <a:lnTo>
                      <a:pt x="264" y="16"/>
                    </a:lnTo>
                    <a:lnTo>
                      <a:pt x="320" y="3"/>
                    </a:lnTo>
                    <a:lnTo>
                      <a:pt x="378"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37" name="Freeform 14">
                <a:extLst>
                  <a:ext uri="{FF2B5EF4-FFF2-40B4-BE49-F238E27FC236}">
                    <a16:creationId xmlns:a16="http://schemas.microsoft.com/office/drawing/2014/main" id="{9479A255-403D-40BE-B4D9-6FFF0674EB31}"/>
                  </a:ext>
                </a:extLst>
              </p:cNvPr>
              <p:cNvSpPr>
                <a:spLocks/>
              </p:cNvSpPr>
              <p:nvPr/>
            </p:nvSpPr>
            <p:spPr bwMode="auto">
              <a:xfrm>
                <a:off x="6319124" y="1958870"/>
                <a:ext cx="482600" cy="481013"/>
              </a:xfrm>
              <a:custGeom>
                <a:avLst/>
                <a:gdLst>
                  <a:gd name="T0" fmla="*/ 328 w 607"/>
                  <a:gd name="T1" fmla="*/ 0 h 606"/>
                  <a:gd name="T2" fmla="*/ 378 w 607"/>
                  <a:gd name="T3" fmla="*/ 10 h 606"/>
                  <a:gd name="T4" fmla="*/ 428 w 607"/>
                  <a:gd name="T5" fmla="*/ 26 h 606"/>
                  <a:gd name="T6" fmla="*/ 473 w 607"/>
                  <a:gd name="T7" fmla="*/ 50 h 606"/>
                  <a:gd name="T8" fmla="*/ 516 w 607"/>
                  <a:gd name="T9" fmla="*/ 86 h 606"/>
                  <a:gd name="T10" fmla="*/ 551 w 607"/>
                  <a:gd name="T11" fmla="*/ 127 h 606"/>
                  <a:gd name="T12" fmla="*/ 579 w 607"/>
                  <a:gd name="T13" fmla="*/ 173 h 606"/>
                  <a:gd name="T14" fmla="*/ 598 w 607"/>
                  <a:gd name="T15" fmla="*/ 223 h 606"/>
                  <a:gd name="T16" fmla="*/ 607 w 607"/>
                  <a:gd name="T17" fmla="*/ 275 h 606"/>
                  <a:gd name="T18" fmla="*/ 607 w 607"/>
                  <a:gd name="T19" fmla="*/ 328 h 606"/>
                  <a:gd name="T20" fmla="*/ 598 w 607"/>
                  <a:gd name="T21" fmla="*/ 380 h 606"/>
                  <a:gd name="T22" fmla="*/ 581 w 607"/>
                  <a:gd name="T23" fmla="*/ 428 h 606"/>
                  <a:gd name="T24" fmla="*/ 555 w 607"/>
                  <a:gd name="T25" fmla="*/ 474 h 606"/>
                  <a:gd name="T26" fmla="*/ 521 w 607"/>
                  <a:gd name="T27" fmla="*/ 515 h 606"/>
                  <a:gd name="T28" fmla="*/ 478 w 607"/>
                  <a:gd name="T29" fmla="*/ 551 h 606"/>
                  <a:gd name="T30" fmla="*/ 432 w 607"/>
                  <a:gd name="T31" fmla="*/ 579 h 606"/>
                  <a:gd name="T32" fmla="*/ 382 w 607"/>
                  <a:gd name="T33" fmla="*/ 597 h 606"/>
                  <a:gd name="T34" fmla="*/ 329 w 607"/>
                  <a:gd name="T35" fmla="*/ 606 h 606"/>
                  <a:gd name="T36" fmla="*/ 277 w 607"/>
                  <a:gd name="T37" fmla="*/ 606 h 606"/>
                  <a:gd name="T38" fmla="*/ 227 w 607"/>
                  <a:gd name="T39" fmla="*/ 597 h 606"/>
                  <a:gd name="T40" fmla="*/ 177 w 607"/>
                  <a:gd name="T41" fmla="*/ 580 h 606"/>
                  <a:gd name="T42" fmla="*/ 132 w 607"/>
                  <a:gd name="T43" fmla="*/ 554 h 606"/>
                  <a:gd name="T44" fmla="*/ 91 w 607"/>
                  <a:gd name="T45" fmla="*/ 521 h 606"/>
                  <a:gd name="T46" fmla="*/ 54 w 607"/>
                  <a:gd name="T47" fmla="*/ 480 h 606"/>
                  <a:gd name="T48" fmla="*/ 26 w 607"/>
                  <a:gd name="T49" fmla="*/ 432 h 606"/>
                  <a:gd name="T50" fmla="*/ 9 w 607"/>
                  <a:gd name="T51" fmla="*/ 381 h 606"/>
                  <a:gd name="T52" fmla="*/ 0 w 607"/>
                  <a:gd name="T53" fmla="*/ 331 h 606"/>
                  <a:gd name="T54" fmla="*/ 0 w 607"/>
                  <a:gd name="T55" fmla="*/ 279 h 606"/>
                  <a:gd name="T56" fmla="*/ 7 w 607"/>
                  <a:gd name="T57" fmla="*/ 227 h 606"/>
                  <a:gd name="T58" fmla="*/ 24 w 607"/>
                  <a:gd name="T59" fmla="*/ 179 h 606"/>
                  <a:gd name="T60" fmla="*/ 50 w 607"/>
                  <a:gd name="T61" fmla="*/ 132 h 606"/>
                  <a:gd name="T62" fmla="*/ 84 w 607"/>
                  <a:gd name="T63" fmla="*/ 91 h 606"/>
                  <a:gd name="T64" fmla="*/ 126 w 607"/>
                  <a:gd name="T65" fmla="*/ 56 h 606"/>
                  <a:gd name="T66" fmla="*/ 173 w 607"/>
                  <a:gd name="T67" fmla="*/ 28 h 606"/>
                  <a:gd name="T68" fmla="*/ 223 w 607"/>
                  <a:gd name="T69" fmla="*/ 10 h 606"/>
                  <a:gd name="T70" fmla="*/ 275 w 607"/>
                  <a:gd name="T71" fmla="*/ 0 h 606"/>
                  <a:gd name="T72" fmla="*/ 328 w 607"/>
                  <a:gd name="T73"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7" h="606">
                    <a:moveTo>
                      <a:pt x="328" y="0"/>
                    </a:moveTo>
                    <a:lnTo>
                      <a:pt x="378" y="10"/>
                    </a:lnTo>
                    <a:lnTo>
                      <a:pt x="428" y="26"/>
                    </a:lnTo>
                    <a:lnTo>
                      <a:pt x="473" y="50"/>
                    </a:lnTo>
                    <a:lnTo>
                      <a:pt x="516" y="86"/>
                    </a:lnTo>
                    <a:lnTo>
                      <a:pt x="551" y="127"/>
                    </a:lnTo>
                    <a:lnTo>
                      <a:pt x="579" y="173"/>
                    </a:lnTo>
                    <a:lnTo>
                      <a:pt x="598" y="223"/>
                    </a:lnTo>
                    <a:lnTo>
                      <a:pt x="607" y="275"/>
                    </a:lnTo>
                    <a:lnTo>
                      <a:pt x="607" y="328"/>
                    </a:lnTo>
                    <a:lnTo>
                      <a:pt x="598" y="380"/>
                    </a:lnTo>
                    <a:lnTo>
                      <a:pt x="581" y="428"/>
                    </a:lnTo>
                    <a:lnTo>
                      <a:pt x="555" y="474"/>
                    </a:lnTo>
                    <a:lnTo>
                      <a:pt x="521" y="515"/>
                    </a:lnTo>
                    <a:lnTo>
                      <a:pt x="478" y="551"/>
                    </a:lnTo>
                    <a:lnTo>
                      <a:pt x="432" y="579"/>
                    </a:lnTo>
                    <a:lnTo>
                      <a:pt x="382" y="597"/>
                    </a:lnTo>
                    <a:lnTo>
                      <a:pt x="329" y="606"/>
                    </a:lnTo>
                    <a:lnTo>
                      <a:pt x="277" y="606"/>
                    </a:lnTo>
                    <a:lnTo>
                      <a:pt x="227" y="597"/>
                    </a:lnTo>
                    <a:lnTo>
                      <a:pt x="177" y="580"/>
                    </a:lnTo>
                    <a:lnTo>
                      <a:pt x="132" y="554"/>
                    </a:lnTo>
                    <a:lnTo>
                      <a:pt x="91" y="521"/>
                    </a:lnTo>
                    <a:lnTo>
                      <a:pt x="54" y="480"/>
                    </a:lnTo>
                    <a:lnTo>
                      <a:pt x="26" y="432"/>
                    </a:lnTo>
                    <a:lnTo>
                      <a:pt x="9" y="381"/>
                    </a:lnTo>
                    <a:lnTo>
                      <a:pt x="0" y="331"/>
                    </a:lnTo>
                    <a:lnTo>
                      <a:pt x="0" y="279"/>
                    </a:lnTo>
                    <a:lnTo>
                      <a:pt x="7" y="227"/>
                    </a:lnTo>
                    <a:lnTo>
                      <a:pt x="24" y="179"/>
                    </a:lnTo>
                    <a:lnTo>
                      <a:pt x="50" y="132"/>
                    </a:lnTo>
                    <a:lnTo>
                      <a:pt x="84" y="91"/>
                    </a:lnTo>
                    <a:lnTo>
                      <a:pt x="126" y="56"/>
                    </a:lnTo>
                    <a:lnTo>
                      <a:pt x="173" y="28"/>
                    </a:lnTo>
                    <a:lnTo>
                      <a:pt x="223" y="10"/>
                    </a:lnTo>
                    <a:lnTo>
                      <a:pt x="275" y="0"/>
                    </a:lnTo>
                    <a:lnTo>
                      <a:pt x="328" y="0"/>
                    </a:lnTo>
                    <a:close/>
                  </a:path>
                </a:pathLst>
              </a:custGeom>
              <a:solidFill>
                <a:schemeClr val="accent1"/>
              </a:solidFill>
              <a:ln w="0">
                <a:noFill/>
                <a:prstDash val="solid"/>
                <a:round/>
                <a:headEnd/>
                <a:tailEnd/>
              </a:ln>
            </p:spPr>
            <p:txBody>
              <a:bodyPr vert="horz" wrap="square" lIns="91440" tIns="45720" rIns="91440" bIns="45720" numCol="1" anchor="ctr" anchorCtr="1" compatLnSpc="1">
                <a:prstTxWarp prst="textNoShape">
                  <a:avLst/>
                </a:prstTxWarp>
              </a:bodyPr>
              <a:lstStyle/>
              <a:p>
                <a:pPr algn="ctr"/>
                <a:r>
                  <a:rPr lang="en-US" sz="2000" b="1" dirty="0">
                    <a:solidFill>
                      <a:schemeClr val="bg1"/>
                    </a:solidFill>
                    <a:latin typeface="Arial" panose="020B0604020202020204" pitchFamily="34" charset="0"/>
                    <a:cs typeface="Arial" panose="020B0604020202020204" pitchFamily="34" charset="0"/>
                  </a:rPr>
                  <a:t>02</a:t>
                </a:r>
              </a:p>
            </p:txBody>
          </p:sp>
          <p:sp>
            <p:nvSpPr>
              <p:cNvPr id="38" name="Freeform 27">
                <a:extLst>
                  <a:ext uri="{FF2B5EF4-FFF2-40B4-BE49-F238E27FC236}">
                    <a16:creationId xmlns:a16="http://schemas.microsoft.com/office/drawing/2014/main" id="{104A56EB-49C4-4161-BD9C-F7B26A2F04E7}"/>
                  </a:ext>
                </a:extLst>
              </p:cNvPr>
              <p:cNvSpPr>
                <a:spLocks/>
              </p:cNvSpPr>
              <p:nvPr/>
            </p:nvSpPr>
            <p:spPr bwMode="auto">
              <a:xfrm>
                <a:off x="5364167" y="4960942"/>
                <a:ext cx="592138" cy="592138"/>
              </a:xfrm>
              <a:custGeom>
                <a:avLst/>
                <a:gdLst>
                  <a:gd name="T0" fmla="*/ 378 w 747"/>
                  <a:gd name="T1" fmla="*/ 0 h 746"/>
                  <a:gd name="T2" fmla="*/ 436 w 747"/>
                  <a:gd name="T3" fmla="*/ 6 h 746"/>
                  <a:gd name="T4" fmla="*/ 492 w 747"/>
                  <a:gd name="T5" fmla="*/ 19 h 746"/>
                  <a:gd name="T6" fmla="*/ 544 w 747"/>
                  <a:gd name="T7" fmla="*/ 41 h 746"/>
                  <a:gd name="T8" fmla="*/ 594 w 747"/>
                  <a:gd name="T9" fmla="*/ 71 h 746"/>
                  <a:gd name="T10" fmla="*/ 639 w 747"/>
                  <a:gd name="T11" fmla="*/ 110 h 746"/>
                  <a:gd name="T12" fmla="*/ 678 w 747"/>
                  <a:gd name="T13" fmla="*/ 157 h 746"/>
                  <a:gd name="T14" fmla="*/ 710 w 747"/>
                  <a:gd name="T15" fmla="*/ 209 h 746"/>
                  <a:gd name="T16" fmla="*/ 732 w 747"/>
                  <a:gd name="T17" fmla="*/ 264 h 746"/>
                  <a:gd name="T18" fmla="*/ 743 w 747"/>
                  <a:gd name="T19" fmla="*/ 320 h 746"/>
                  <a:gd name="T20" fmla="*/ 747 w 747"/>
                  <a:gd name="T21" fmla="*/ 378 h 746"/>
                  <a:gd name="T22" fmla="*/ 743 w 747"/>
                  <a:gd name="T23" fmla="*/ 435 h 746"/>
                  <a:gd name="T24" fmla="*/ 728 w 747"/>
                  <a:gd name="T25" fmla="*/ 491 h 746"/>
                  <a:gd name="T26" fmla="*/ 706 w 747"/>
                  <a:gd name="T27" fmla="*/ 543 h 746"/>
                  <a:gd name="T28" fmla="*/ 676 w 747"/>
                  <a:gd name="T29" fmla="*/ 593 h 746"/>
                  <a:gd name="T30" fmla="*/ 637 w 747"/>
                  <a:gd name="T31" fmla="*/ 638 h 746"/>
                  <a:gd name="T32" fmla="*/ 590 w 747"/>
                  <a:gd name="T33" fmla="*/ 677 h 746"/>
                  <a:gd name="T34" fmla="*/ 538 w 747"/>
                  <a:gd name="T35" fmla="*/ 709 h 746"/>
                  <a:gd name="T36" fmla="*/ 482 w 747"/>
                  <a:gd name="T37" fmla="*/ 731 h 746"/>
                  <a:gd name="T38" fmla="*/ 426 w 747"/>
                  <a:gd name="T39" fmla="*/ 742 h 746"/>
                  <a:gd name="T40" fmla="*/ 369 w 747"/>
                  <a:gd name="T41" fmla="*/ 746 h 746"/>
                  <a:gd name="T42" fmla="*/ 311 w 747"/>
                  <a:gd name="T43" fmla="*/ 742 h 746"/>
                  <a:gd name="T44" fmla="*/ 255 w 747"/>
                  <a:gd name="T45" fmla="*/ 727 h 746"/>
                  <a:gd name="T46" fmla="*/ 203 w 747"/>
                  <a:gd name="T47" fmla="*/ 705 h 746"/>
                  <a:gd name="T48" fmla="*/ 153 w 747"/>
                  <a:gd name="T49" fmla="*/ 675 h 746"/>
                  <a:gd name="T50" fmla="*/ 108 w 747"/>
                  <a:gd name="T51" fmla="*/ 636 h 746"/>
                  <a:gd name="T52" fmla="*/ 69 w 747"/>
                  <a:gd name="T53" fmla="*/ 590 h 746"/>
                  <a:gd name="T54" fmla="*/ 37 w 747"/>
                  <a:gd name="T55" fmla="*/ 538 h 746"/>
                  <a:gd name="T56" fmla="*/ 17 w 747"/>
                  <a:gd name="T57" fmla="*/ 482 h 746"/>
                  <a:gd name="T58" fmla="*/ 4 w 747"/>
                  <a:gd name="T59" fmla="*/ 426 h 746"/>
                  <a:gd name="T60" fmla="*/ 0 w 747"/>
                  <a:gd name="T61" fmla="*/ 368 h 746"/>
                  <a:gd name="T62" fmla="*/ 6 w 747"/>
                  <a:gd name="T63" fmla="*/ 311 h 746"/>
                  <a:gd name="T64" fmla="*/ 19 w 747"/>
                  <a:gd name="T65" fmla="*/ 255 h 746"/>
                  <a:gd name="T66" fmla="*/ 41 w 747"/>
                  <a:gd name="T67" fmla="*/ 203 h 746"/>
                  <a:gd name="T68" fmla="*/ 71 w 747"/>
                  <a:gd name="T69" fmla="*/ 153 h 746"/>
                  <a:gd name="T70" fmla="*/ 110 w 747"/>
                  <a:gd name="T71" fmla="*/ 108 h 746"/>
                  <a:gd name="T72" fmla="*/ 156 w 747"/>
                  <a:gd name="T73" fmla="*/ 69 h 746"/>
                  <a:gd name="T74" fmla="*/ 209 w 747"/>
                  <a:gd name="T75" fmla="*/ 38 h 746"/>
                  <a:gd name="T76" fmla="*/ 264 w 747"/>
                  <a:gd name="T77" fmla="*/ 17 h 746"/>
                  <a:gd name="T78" fmla="*/ 320 w 747"/>
                  <a:gd name="T79" fmla="*/ 4 h 746"/>
                  <a:gd name="T80" fmla="*/ 378 w 747"/>
                  <a:gd name="T81"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47" h="746">
                    <a:moveTo>
                      <a:pt x="378" y="0"/>
                    </a:moveTo>
                    <a:lnTo>
                      <a:pt x="436" y="6"/>
                    </a:lnTo>
                    <a:lnTo>
                      <a:pt x="492" y="19"/>
                    </a:lnTo>
                    <a:lnTo>
                      <a:pt x="544" y="41"/>
                    </a:lnTo>
                    <a:lnTo>
                      <a:pt x="594" y="71"/>
                    </a:lnTo>
                    <a:lnTo>
                      <a:pt x="639" y="110"/>
                    </a:lnTo>
                    <a:lnTo>
                      <a:pt x="678" y="157"/>
                    </a:lnTo>
                    <a:lnTo>
                      <a:pt x="710" y="209"/>
                    </a:lnTo>
                    <a:lnTo>
                      <a:pt x="732" y="264"/>
                    </a:lnTo>
                    <a:lnTo>
                      <a:pt x="743" y="320"/>
                    </a:lnTo>
                    <a:lnTo>
                      <a:pt x="747" y="378"/>
                    </a:lnTo>
                    <a:lnTo>
                      <a:pt x="743" y="435"/>
                    </a:lnTo>
                    <a:lnTo>
                      <a:pt x="728" y="491"/>
                    </a:lnTo>
                    <a:lnTo>
                      <a:pt x="706" y="543"/>
                    </a:lnTo>
                    <a:lnTo>
                      <a:pt x="676" y="593"/>
                    </a:lnTo>
                    <a:lnTo>
                      <a:pt x="637" y="638"/>
                    </a:lnTo>
                    <a:lnTo>
                      <a:pt x="590" y="677"/>
                    </a:lnTo>
                    <a:lnTo>
                      <a:pt x="538" y="709"/>
                    </a:lnTo>
                    <a:lnTo>
                      <a:pt x="482" y="731"/>
                    </a:lnTo>
                    <a:lnTo>
                      <a:pt x="426" y="742"/>
                    </a:lnTo>
                    <a:lnTo>
                      <a:pt x="369" y="746"/>
                    </a:lnTo>
                    <a:lnTo>
                      <a:pt x="311" y="742"/>
                    </a:lnTo>
                    <a:lnTo>
                      <a:pt x="255" y="727"/>
                    </a:lnTo>
                    <a:lnTo>
                      <a:pt x="203" y="705"/>
                    </a:lnTo>
                    <a:lnTo>
                      <a:pt x="153" y="675"/>
                    </a:lnTo>
                    <a:lnTo>
                      <a:pt x="108" y="636"/>
                    </a:lnTo>
                    <a:lnTo>
                      <a:pt x="69" y="590"/>
                    </a:lnTo>
                    <a:lnTo>
                      <a:pt x="37" y="538"/>
                    </a:lnTo>
                    <a:lnTo>
                      <a:pt x="17" y="482"/>
                    </a:lnTo>
                    <a:lnTo>
                      <a:pt x="4" y="426"/>
                    </a:lnTo>
                    <a:lnTo>
                      <a:pt x="0" y="368"/>
                    </a:lnTo>
                    <a:lnTo>
                      <a:pt x="6" y="311"/>
                    </a:lnTo>
                    <a:lnTo>
                      <a:pt x="19" y="255"/>
                    </a:lnTo>
                    <a:lnTo>
                      <a:pt x="41" y="203"/>
                    </a:lnTo>
                    <a:lnTo>
                      <a:pt x="71" y="153"/>
                    </a:lnTo>
                    <a:lnTo>
                      <a:pt x="110" y="108"/>
                    </a:lnTo>
                    <a:lnTo>
                      <a:pt x="156" y="69"/>
                    </a:lnTo>
                    <a:lnTo>
                      <a:pt x="209" y="38"/>
                    </a:lnTo>
                    <a:lnTo>
                      <a:pt x="264" y="17"/>
                    </a:lnTo>
                    <a:lnTo>
                      <a:pt x="320" y="4"/>
                    </a:lnTo>
                    <a:lnTo>
                      <a:pt x="378" y="0"/>
                    </a:lnTo>
                    <a:close/>
                  </a:path>
                </a:pathLst>
              </a:custGeom>
              <a:solidFill>
                <a:schemeClr val="accent5">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39" name="Freeform 28">
                <a:extLst>
                  <a:ext uri="{FF2B5EF4-FFF2-40B4-BE49-F238E27FC236}">
                    <a16:creationId xmlns:a16="http://schemas.microsoft.com/office/drawing/2014/main" id="{7FED7AC0-4302-4700-A218-834A9C81FF2F}"/>
                  </a:ext>
                </a:extLst>
              </p:cNvPr>
              <p:cNvSpPr>
                <a:spLocks/>
              </p:cNvSpPr>
              <p:nvPr/>
            </p:nvSpPr>
            <p:spPr bwMode="auto">
              <a:xfrm>
                <a:off x="5419726" y="5016501"/>
                <a:ext cx="482600" cy="482600"/>
              </a:xfrm>
              <a:custGeom>
                <a:avLst/>
                <a:gdLst>
                  <a:gd name="T0" fmla="*/ 328 w 607"/>
                  <a:gd name="T1" fmla="*/ 0 h 606"/>
                  <a:gd name="T2" fmla="*/ 378 w 607"/>
                  <a:gd name="T3" fmla="*/ 7 h 606"/>
                  <a:gd name="T4" fmla="*/ 428 w 607"/>
                  <a:gd name="T5" fmla="*/ 24 h 606"/>
                  <a:gd name="T6" fmla="*/ 473 w 607"/>
                  <a:gd name="T7" fmla="*/ 50 h 606"/>
                  <a:gd name="T8" fmla="*/ 516 w 607"/>
                  <a:gd name="T9" fmla="*/ 84 h 606"/>
                  <a:gd name="T10" fmla="*/ 551 w 607"/>
                  <a:gd name="T11" fmla="*/ 126 h 606"/>
                  <a:gd name="T12" fmla="*/ 579 w 607"/>
                  <a:gd name="T13" fmla="*/ 173 h 606"/>
                  <a:gd name="T14" fmla="*/ 598 w 607"/>
                  <a:gd name="T15" fmla="*/ 223 h 606"/>
                  <a:gd name="T16" fmla="*/ 607 w 607"/>
                  <a:gd name="T17" fmla="*/ 275 h 606"/>
                  <a:gd name="T18" fmla="*/ 607 w 607"/>
                  <a:gd name="T19" fmla="*/ 327 h 606"/>
                  <a:gd name="T20" fmla="*/ 598 w 607"/>
                  <a:gd name="T21" fmla="*/ 377 h 606"/>
                  <a:gd name="T22" fmla="*/ 581 w 607"/>
                  <a:gd name="T23" fmla="*/ 428 h 606"/>
                  <a:gd name="T24" fmla="*/ 555 w 607"/>
                  <a:gd name="T25" fmla="*/ 472 h 606"/>
                  <a:gd name="T26" fmla="*/ 521 w 607"/>
                  <a:gd name="T27" fmla="*/ 515 h 606"/>
                  <a:gd name="T28" fmla="*/ 478 w 607"/>
                  <a:gd name="T29" fmla="*/ 550 h 606"/>
                  <a:gd name="T30" fmla="*/ 432 w 607"/>
                  <a:gd name="T31" fmla="*/ 578 h 606"/>
                  <a:gd name="T32" fmla="*/ 382 w 607"/>
                  <a:gd name="T33" fmla="*/ 597 h 606"/>
                  <a:gd name="T34" fmla="*/ 329 w 607"/>
                  <a:gd name="T35" fmla="*/ 606 h 606"/>
                  <a:gd name="T36" fmla="*/ 277 w 607"/>
                  <a:gd name="T37" fmla="*/ 606 h 606"/>
                  <a:gd name="T38" fmla="*/ 227 w 607"/>
                  <a:gd name="T39" fmla="*/ 597 h 606"/>
                  <a:gd name="T40" fmla="*/ 177 w 607"/>
                  <a:gd name="T41" fmla="*/ 580 h 606"/>
                  <a:gd name="T42" fmla="*/ 132 w 607"/>
                  <a:gd name="T43" fmla="*/ 554 h 606"/>
                  <a:gd name="T44" fmla="*/ 91 w 607"/>
                  <a:gd name="T45" fmla="*/ 521 h 606"/>
                  <a:gd name="T46" fmla="*/ 54 w 607"/>
                  <a:gd name="T47" fmla="*/ 478 h 606"/>
                  <a:gd name="T48" fmla="*/ 26 w 607"/>
                  <a:gd name="T49" fmla="*/ 431 h 606"/>
                  <a:gd name="T50" fmla="*/ 9 w 607"/>
                  <a:gd name="T51" fmla="*/ 381 h 606"/>
                  <a:gd name="T52" fmla="*/ 0 w 607"/>
                  <a:gd name="T53" fmla="*/ 329 h 606"/>
                  <a:gd name="T54" fmla="*/ 0 w 607"/>
                  <a:gd name="T55" fmla="*/ 277 h 606"/>
                  <a:gd name="T56" fmla="*/ 7 w 607"/>
                  <a:gd name="T57" fmla="*/ 227 h 606"/>
                  <a:gd name="T58" fmla="*/ 24 w 607"/>
                  <a:gd name="T59" fmla="*/ 177 h 606"/>
                  <a:gd name="T60" fmla="*/ 50 w 607"/>
                  <a:gd name="T61" fmla="*/ 132 h 606"/>
                  <a:gd name="T62" fmla="*/ 84 w 607"/>
                  <a:gd name="T63" fmla="*/ 91 h 606"/>
                  <a:gd name="T64" fmla="*/ 126 w 607"/>
                  <a:gd name="T65" fmla="*/ 54 h 606"/>
                  <a:gd name="T66" fmla="*/ 173 w 607"/>
                  <a:gd name="T67" fmla="*/ 26 h 606"/>
                  <a:gd name="T68" fmla="*/ 223 w 607"/>
                  <a:gd name="T69" fmla="*/ 9 h 606"/>
                  <a:gd name="T70" fmla="*/ 275 w 607"/>
                  <a:gd name="T71" fmla="*/ 0 h 606"/>
                  <a:gd name="T72" fmla="*/ 328 w 607"/>
                  <a:gd name="T73"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7" h="606">
                    <a:moveTo>
                      <a:pt x="328" y="0"/>
                    </a:moveTo>
                    <a:lnTo>
                      <a:pt x="378" y="7"/>
                    </a:lnTo>
                    <a:lnTo>
                      <a:pt x="428" y="24"/>
                    </a:lnTo>
                    <a:lnTo>
                      <a:pt x="473" y="50"/>
                    </a:lnTo>
                    <a:lnTo>
                      <a:pt x="516" y="84"/>
                    </a:lnTo>
                    <a:lnTo>
                      <a:pt x="551" y="126"/>
                    </a:lnTo>
                    <a:lnTo>
                      <a:pt x="579" y="173"/>
                    </a:lnTo>
                    <a:lnTo>
                      <a:pt x="598" y="223"/>
                    </a:lnTo>
                    <a:lnTo>
                      <a:pt x="607" y="275"/>
                    </a:lnTo>
                    <a:lnTo>
                      <a:pt x="607" y="327"/>
                    </a:lnTo>
                    <a:lnTo>
                      <a:pt x="598" y="377"/>
                    </a:lnTo>
                    <a:lnTo>
                      <a:pt x="581" y="428"/>
                    </a:lnTo>
                    <a:lnTo>
                      <a:pt x="555" y="472"/>
                    </a:lnTo>
                    <a:lnTo>
                      <a:pt x="521" y="515"/>
                    </a:lnTo>
                    <a:lnTo>
                      <a:pt x="478" y="550"/>
                    </a:lnTo>
                    <a:lnTo>
                      <a:pt x="432" y="578"/>
                    </a:lnTo>
                    <a:lnTo>
                      <a:pt x="382" y="597"/>
                    </a:lnTo>
                    <a:lnTo>
                      <a:pt x="329" y="606"/>
                    </a:lnTo>
                    <a:lnTo>
                      <a:pt x="277" y="606"/>
                    </a:lnTo>
                    <a:lnTo>
                      <a:pt x="227" y="597"/>
                    </a:lnTo>
                    <a:lnTo>
                      <a:pt x="177" y="580"/>
                    </a:lnTo>
                    <a:lnTo>
                      <a:pt x="132" y="554"/>
                    </a:lnTo>
                    <a:lnTo>
                      <a:pt x="91" y="521"/>
                    </a:lnTo>
                    <a:lnTo>
                      <a:pt x="54" y="478"/>
                    </a:lnTo>
                    <a:lnTo>
                      <a:pt x="26" y="431"/>
                    </a:lnTo>
                    <a:lnTo>
                      <a:pt x="9" y="381"/>
                    </a:lnTo>
                    <a:lnTo>
                      <a:pt x="0" y="329"/>
                    </a:lnTo>
                    <a:lnTo>
                      <a:pt x="0" y="277"/>
                    </a:lnTo>
                    <a:lnTo>
                      <a:pt x="7" y="227"/>
                    </a:lnTo>
                    <a:lnTo>
                      <a:pt x="24" y="177"/>
                    </a:lnTo>
                    <a:lnTo>
                      <a:pt x="50" y="132"/>
                    </a:lnTo>
                    <a:lnTo>
                      <a:pt x="84" y="91"/>
                    </a:lnTo>
                    <a:lnTo>
                      <a:pt x="126" y="54"/>
                    </a:lnTo>
                    <a:lnTo>
                      <a:pt x="173" y="26"/>
                    </a:lnTo>
                    <a:lnTo>
                      <a:pt x="223" y="9"/>
                    </a:lnTo>
                    <a:lnTo>
                      <a:pt x="275" y="0"/>
                    </a:lnTo>
                    <a:lnTo>
                      <a:pt x="328" y="0"/>
                    </a:lnTo>
                    <a:close/>
                  </a:path>
                </a:pathLst>
              </a:custGeom>
              <a:solidFill>
                <a:schemeClr val="accent5"/>
              </a:solidFill>
              <a:ln w="0">
                <a:noFill/>
                <a:prstDash val="solid"/>
                <a:round/>
                <a:headEnd/>
                <a:tailEnd/>
              </a:ln>
            </p:spPr>
            <p:txBody>
              <a:bodyPr vert="horz" wrap="square" lIns="91440" tIns="45720" rIns="91440" bIns="45720" numCol="1" anchor="ctr" anchorCtr="1" compatLnSpc="1">
                <a:prstTxWarp prst="textNoShape">
                  <a:avLst/>
                </a:prstTxWarp>
              </a:bodyPr>
              <a:lstStyle/>
              <a:p>
                <a:pPr algn="ctr"/>
                <a:r>
                  <a:rPr lang="en-US" sz="2000" b="1" dirty="0">
                    <a:solidFill>
                      <a:schemeClr val="bg1"/>
                    </a:solidFill>
                    <a:latin typeface="Arial" panose="020B0604020202020204" pitchFamily="34" charset="0"/>
                    <a:cs typeface="Arial" panose="020B0604020202020204" pitchFamily="34" charset="0"/>
                  </a:rPr>
                  <a:t>07</a:t>
                </a:r>
              </a:p>
            </p:txBody>
          </p:sp>
        </p:grpSp>
        <p:cxnSp>
          <p:nvCxnSpPr>
            <p:cNvPr id="40" name="Straight Connector 39">
              <a:extLst>
                <a:ext uri="{FF2B5EF4-FFF2-40B4-BE49-F238E27FC236}">
                  <a16:creationId xmlns:a16="http://schemas.microsoft.com/office/drawing/2014/main" id="{7D3E214E-6BB9-4AD2-8FD2-60A5AE31E3ED}"/>
                </a:ext>
              </a:extLst>
            </p:cNvPr>
            <p:cNvCxnSpPr>
              <a:cxnSpLocks/>
            </p:cNvCxnSpPr>
            <p:nvPr/>
          </p:nvCxnSpPr>
          <p:spPr>
            <a:xfrm>
              <a:off x="4258042" y="1675175"/>
              <a:ext cx="715509" cy="0"/>
            </a:xfrm>
            <a:prstGeom prst="line">
              <a:avLst/>
            </a:prstGeom>
            <a:ln>
              <a:solidFill>
                <a:schemeClr val="accent5">
                  <a:lumMod val="40000"/>
                  <a:lumOff val="6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99C84D-06A3-4347-93D2-2B8BBE8BD4A2}"/>
                </a:ext>
              </a:extLst>
            </p:cNvPr>
            <p:cNvCxnSpPr>
              <a:cxnSpLocks/>
            </p:cNvCxnSpPr>
            <p:nvPr/>
          </p:nvCxnSpPr>
          <p:spPr>
            <a:xfrm>
              <a:off x="4258042" y="3000822"/>
              <a:ext cx="715509" cy="0"/>
            </a:xfrm>
            <a:prstGeom prst="line">
              <a:avLst/>
            </a:prstGeom>
            <a:ln>
              <a:solidFill>
                <a:schemeClr val="accent5">
                  <a:lumMod val="40000"/>
                  <a:lumOff val="6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57D5307-EF22-4119-9984-8733D159E3CB}"/>
                </a:ext>
              </a:extLst>
            </p:cNvPr>
            <p:cNvCxnSpPr>
              <a:cxnSpLocks/>
            </p:cNvCxnSpPr>
            <p:nvPr/>
          </p:nvCxnSpPr>
          <p:spPr>
            <a:xfrm>
              <a:off x="4258043" y="4411442"/>
              <a:ext cx="715509" cy="0"/>
            </a:xfrm>
            <a:prstGeom prst="line">
              <a:avLst/>
            </a:prstGeom>
            <a:ln>
              <a:solidFill>
                <a:schemeClr val="accent5">
                  <a:lumMod val="40000"/>
                  <a:lumOff val="6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D854BB2-1901-49A2-8144-8ADBF3A7F635}"/>
                </a:ext>
              </a:extLst>
            </p:cNvPr>
            <p:cNvCxnSpPr>
              <a:cxnSpLocks/>
            </p:cNvCxnSpPr>
            <p:nvPr/>
          </p:nvCxnSpPr>
          <p:spPr>
            <a:xfrm>
              <a:off x="4258043" y="5650180"/>
              <a:ext cx="715509" cy="0"/>
            </a:xfrm>
            <a:prstGeom prst="line">
              <a:avLst/>
            </a:prstGeom>
            <a:ln>
              <a:solidFill>
                <a:schemeClr val="accent5">
                  <a:lumMod val="40000"/>
                  <a:lumOff val="6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E3E0BA6-1823-4C29-8C8D-ADB88DC65195}"/>
                </a:ext>
              </a:extLst>
            </p:cNvPr>
            <p:cNvCxnSpPr>
              <a:cxnSpLocks/>
            </p:cNvCxnSpPr>
            <p:nvPr/>
          </p:nvCxnSpPr>
          <p:spPr>
            <a:xfrm>
              <a:off x="7093361" y="2184792"/>
              <a:ext cx="715509" cy="0"/>
            </a:xfrm>
            <a:prstGeom prst="line">
              <a:avLst/>
            </a:prstGeom>
            <a:ln>
              <a:solidFill>
                <a:schemeClr val="accent5">
                  <a:lumMod val="40000"/>
                  <a:lumOff val="6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3AE414-D296-4C89-9526-1A5A860EDB88}"/>
                </a:ext>
              </a:extLst>
            </p:cNvPr>
            <p:cNvCxnSpPr>
              <a:cxnSpLocks/>
            </p:cNvCxnSpPr>
            <p:nvPr/>
          </p:nvCxnSpPr>
          <p:spPr>
            <a:xfrm>
              <a:off x="7093361" y="3602451"/>
              <a:ext cx="715509" cy="0"/>
            </a:xfrm>
            <a:prstGeom prst="line">
              <a:avLst/>
            </a:prstGeom>
            <a:ln>
              <a:solidFill>
                <a:schemeClr val="accent5">
                  <a:lumMod val="40000"/>
                  <a:lumOff val="6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7FFC86-B724-4DFF-A240-2D7702A7242B}"/>
                </a:ext>
              </a:extLst>
            </p:cNvPr>
            <p:cNvCxnSpPr>
              <a:cxnSpLocks/>
            </p:cNvCxnSpPr>
            <p:nvPr/>
          </p:nvCxnSpPr>
          <p:spPr>
            <a:xfrm>
              <a:off x="7093361" y="5035861"/>
              <a:ext cx="715509" cy="0"/>
            </a:xfrm>
            <a:prstGeom prst="line">
              <a:avLst/>
            </a:prstGeom>
            <a:ln>
              <a:solidFill>
                <a:schemeClr val="accent5">
                  <a:lumMod val="40000"/>
                  <a:lumOff val="6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973467-539B-4221-A57F-3EB72FC6B16A}"/>
                </a:ext>
              </a:extLst>
            </p:cNvPr>
            <p:cNvCxnSpPr>
              <a:cxnSpLocks/>
            </p:cNvCxnSpPr>
            <p:nvPr/>
          </p:nvCxnSpPr>
          <p:spPr>
            <a:xfrm>
              <a:off x="7093361" y="6437769"/>
              <a:ext cx="715509" cy="0"/>
            </a:xfrm>
            <a:prstGeom prst="line">
              <a:avLst/>
            </a:prstGeom>
            <a:ln>
              <a:solidFill>
                <a:schemeClr val="accent5">
                  <a:lumMod val="40000"/>
                  <a:lumOff val="6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3704D05D-4C7B-4B7E-A496-71230A23C148}"/>
                </a:ext>
              </a:extLst>
            </p:cNvPr>
            <p:cNvGrpSpPr/>
            <p:nvPr/>
          </p:nvGrpSpPr>
          <p:grpSpPr>
            <a:xfrm>
              <a:off x="3448258" y="1484554"/>
              <a:ext cx="512554" cy="582606"/>
              <a:chOff x="5389563" y="3554413"/>
              <a:chExt cx="574675" cy="568325"/>
            </a:xfrm>
            <a:solidFill>
              <a:schemeClr val="bg1">
                <a:lumMod val="50000"/>
              </a:schemeClr>
            </a:solidFill>
          </p:grpSpPr>
          <p:sp>
            <p:nvSpPr>
              <p:cNvPr id="49" name="Freeform 6">
                <a:extLst>
                  <a:ext uri="{FF2B5EF4-FFF2-40B4-BE49-F238E27FC236}">
                    <a16:creationId xmlns:a16="http://schemas.microsoft.com/office/drawing/2014/main" id="{D6C66F8F-0FAA-46CC-9ACB-B4E804664CFA}"/>
                  </a:ext>
                </a:extLst>
              </p:cNvPr>
              <p:cNvSpPr>
                <a:spLocks noEditPoints="1"/>
              </p:cNvSpPr>
              <p:nvPr/>
            </p:nvSpPr>
            <p:spPr bwMode="auto">
              <a:xfrm>
                <a:off x="5389563" y="3554413"/>
                <a:ext cx="330200" cy="568325"/>
              </a:xfrm>
              <a:custGeom>
                <a:avLst/>
                <a:gdLst>
                  <a:gd name="T0" fmla="*/ 104 w 208"/>
                  <a:gd name="T1" fmla="*/ 319 h 358"/>
                  <a:gd name="T2" fmla="*/ 100 w 208"/>
                  <a:gd name="T3" fmla="*/ 319 h 358"/>
                  <a:gd name="T4" fmla="*/ 96 w 208"/>
                  <a:gd name="T5" fmla="*/ 322 h 358"/>
                  <a:gd name="T6" fmla="*/ 94 w 208"/>
                  <a:gd name="T7" fmla="*/ 325 h 358"/>
                  <a:gd name="T8" fmla="*/ 92 w 208"/>
                  <a:gd name="T9" fmla="*/ 331 h 358"/>
                  <a:gd name="T10" fmla="*/ 94 w 208"/>
                  <a:gd name="T11" fmla="*/ 335 h 358"/>
                  <a:gd name="T12" fmla="*/ 96 w 208"/>
                  <a:gd name="T13" fmla="*/ 338 h 358"/>
                  <a:gd name="T14" fmla="*/ 100 w 208"/>
                  <a:gd name="T15" fmla="*/ 341 h 358"/>
                  <a:gd name="T16" fmla="*/ 104 w 208"/>
                  <a:gd name="T17" fmla="*/ 342 h 358"/>
                  <a:gd name="T18" fmla="*/ 109 w 208"/>
                  <a:gd name="T19" fmla="*/ 341 h 358"/>
                  <a:gd name="T20" fmla="*/ 113 w 208"/>
                  <a:gd name="T21" fmla="*/ 338 h 358"/>
                  <a:gd name="T22" fmla="*/ 116 w 208"/>
                  <a:gd name="T23" fmla="*/ 335 h 358"/>
                  <a:gd name="T24" fmla="*/ 117 w 208"/>
                  <a:gd name="T25" fmla="*/ 331 h 358"/>
                  <a:gd name="T26" fmla="*/ 116 w 208"/>
                  <a:gd name="T27" fmla="*/ 325 h 358"/>
                  <a:gd name="T28" fmla="*/ 113 w 208"/>
                  <a:gd name="T29" fmla="*/ 322 h 358"/>
                  <a:gd name="T30" fmla="*/ 109 w 208"/>
                  <a:gd name="T31" fmla="*/ 319 h 358"/>
                  <a:gd name="T32" fmla="*/ 104 w 208"/>
                  <a:gd name="T33" fmla="*/ 319 h 358"/>
                  <a:gd name="T34" fmla="*/ 79 w 208"/>
                  <a:gd name="T35" fmla="*/ 20 h 358"/>
                  <a:gd name="T36" fmla="*/ 78 w 208"/>
                  <a:gd name="T37" fmla="*/ 20 h 358"/>
                  <a:gd name="T38" fmla="*/ 77 w 208"/>
                  <a:gd name="T39" fmla="*/ 21 h 358"/>
                  <a:gd name="T40" fmla="*/ 77 w 208"/>
                  <a:gd name="T41" fmla="*/ 23 h 358"/>
                  <a:gd name="T42" fmla="*/ 77 w 208"/>
                  <a:gd name="T43" fmla="*/ 24 h 358"/>
                  <a:gd name="T44" fmla="*/ 78 w 208"/>
                  <a:gd name="T45" fmla="*/ 24 h 358"/>
                  <a:gd name="T46" fmla="*/ 79 w 208"/>
                  <a:gd name="T47" fmla="*/ 25 h 358"/>
                  <a:gd name="T48" fmla="*/ 130 w 208"/>
                  <a:gd name="T49" fmla="*/ 25 h 358"/>
                  <a:gd name="T50" fmla="*/ 131 w 208"/>
                  <a:gd name="T51" fmla="*/ 24 h 358"/>
                  <a:gd name="T52" fmla="*/ 133 w 208"/>
                  <a:gd name="T53" fmla="*/ 24 h 358"/>
                  <a:gd name="T54" fmla="*/ 133 w 208"/>
                  <a:gd name="T55" fmla="*/ 23 h 358"/>
                  <a:gd name="T56" fmla="*/ 133 w 208"/>
                  <a:gd name="T57" fmla="*/ 21 h 358"/>
                  <a:gd name="T58" fmla="*/ 131 w 208"/>
                  <a:gd name="T59" fmla="*/ 20 h 358"/>
                  <a:gd name="T60" fmla="*/ 130 w 208"/>
                  <a:gd name="T61" fmla="*/ 20 h 358"/>
                  <a:gd name="T62" fmla="*/ 79 w 208"/>
                  <a:gd name="T63" fmla="*/ 20 h 358"/>
                  <a:gd name="T64" fmla="*/ 26 w 208"/>
                  <a:gd name="T65" fmla="*/ 0 h 358"/>
                  <a:gd name="T66" fmla="*/ 183 w 208"/>
                  <a:gd name="T67" fmla="*/ 0 h 358"/>
                  <a:gd name="T68" fmla="*/ 196 w 208"/>
                  <a:gd name="T69" fmla="*/ 3 h 358"/>
                  <a:gd name="T70" fmla="*/ 204 w 208"/>
                  <a:gd name="T71" fmla="*/ 12 h 358"/>
                  <a:gd name="T72" fmla="*/ 208 w 208"/>
                  <a:gd name="T73" fmla="*/ 24 h 358"/>
                  <a:gd name="T74" fmla="*/ 208 w 208"/>
                  <a:gd name="T75" fmla="*/ 93 h 358"/>
                  <a:gd name="T76" fmla="*/ 189 w 208"/>
                  <a:gd name="T77" fmla="*/ 93 h 358"/>
                  <a:gd name="T78" fmla="*/ 189 w 208"/>
                  <a:gd name="T79" fmla="*/ 39 h 358"/>
                  <a:gd name="T80" fmla="*/ 19 w 208"/>
                  <a:gd name="T81" fmla="*/ 39 h 358"/>
                  <a:gd name="T82" fmla="*/ 19 w 208"/>
                  <a:gd name="T83" fmla="*/ 314 h 358"/>
                  <a:gd name="T84" fmla="*/ 189 w 208"/>
                  <a:gd name="T85" fmla="*/ 314 h 358"/>
                  <a:gd name="T86" fmla="*/ 189 w 208"/>
                  <a:gd name="T87" fmla="*/ 266 h 358"/>
                  <a:gd name="T88" fmla="*/ 208 w 208"/>
                  <a:gd name="T89" fmla="*/ 266 h 358"/>
                  <a:gd name="T90" fmla="*/ 208 w 208"/>
                  <a:gd name="T91" fmla="*/ 331 h 358"/>
                  <a:gd name="T92" fmla="*/ 206 w 208"/>
                  <a:gd name="T93" fmla="*/ 340 h 358"/>
                  <a:gd name="T94" fmla="*/ 200 w 208"/>
                  <a:gd name="T95" fmla="*/ 349 h 358"/>
                  <a:gd name="T96" fmla="*/ 193 w 208"/>
                  <a:gd name="T97" fmla="*/ 355 h 358"/>
                  <a:gd name="T98" fmla="*/ 183 w 208"/>
                  <a:gd name="T99" fmla="*/ 358 h 358"/>
                  <a:gd name="T100" fmla="*/ 26 w 208"/>
                  <a:gd name="T101" fmla="*/ 358 h 358"/>
                  <a:gd name="T102" fmla="*/ 13 w 208"/>
                  <a:gd name="T103" fmla="*/ 354 h 358"/>
                  <a:gd name="T104" fmla="*/ 4 w 208"/>
                  <a:gd name="T105" fmla="*/ 344 h 358"/>
                  <a:gd name="T106" fmla="*/ 0 w 208"/>
                  <a:gd name="T107" fmla="*/ 331 h 358"/>
                  <a:gd name="T108" fmla="*/ 0 w 208"/>
                  <a:gd name="T109" fmla="*/ 24 h 358"/>
                  <a:gd name="T110" fmla="*/ 4 w 208"/>
                  <a:gd name="T111" fmla="*/ 12 h 358"/>
                  <a:gd name="T112" fmla="*/ 13 w 208"/>
                  <a:gd name="T113" fmla="*/ 3 h 358"/>
                  <a:gd name="T114" fmla="*/ 26 w 208"/>
                  <a:gd name="T11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8" h="358">
                    <a:moveTo>
                      <a:pt x="104" y="319"/>
                    </a:moveTo>
                    <a:lnTo>
                      <a:pt x="100" y="319"/>
                    </a:lnTo>
                    <a:lnTo>
                      <a:pt x="96" y="322"/>
                    </a:lnTo>
                    <a:lnTo>
                      <a:pt x="94" y="325"/>
                    </a:lnTo>
                    <a:lnTo>
                      <a:pt x="92" y="331"/>
                    </a:lnTo>
                    <a:lnTo>
                      <a:pt x="94" y="335"/>
                    </a:lnTo>
                    <a:lnTo>
                      <a:pt x="96" y="338"/>
                    </a:lnTo>
                    <a:lnTo>
                      <a:pt x="100" y="341"/>
                    </a:lnTo>
                    <a:lnTo>
                      <a:pt x="104" y="342"/>
                    </a:lnTo>
                    <a:lnTo>
                      <a:pt x="109" y="341"/>
                    </a:lnTo>
                    <a:lnTo>
                      <a:pt x="113" y="338"/>
                    </a:lnTo>
                    <a:lnTo>
                      <a:pt x="116" y="335"/>
                    </a:lnTo>
                    <a:lnTo>
                      <a:pt x="117" y="331"/>
                    </a:lnTo>
                    <a:lnTo>
                      <a:pt x="116" y="325"/>
                    </a:lnTo>
                    <a:lnTo>
                      <a:pt x="113" y="322"/>
                    </a:lnTo>
                    <a:lnTo>
                      <a:pt x="109" y="319"/>
                    </a:lnTo>
                    <a:lnTo>
                      <a:pt x="104" y="319"/>
                    </a:lnTo>
                    <a:close/>
                    <a:moveTo>
                      <a:pt x="79" y="20"/>
                    </a:moveTo>
                    <a:lnTo>
                      <a:pt x="78" y="20"/>
                    </a:lnTo>
                    <a:lnTo>
                      <a:pt x="77" y="21"/>
                    </a:lnTo>
                    <a:lnTo>
                      <a:pt x="77" y="23"/>
                    </a:lnTo>
                    <a:lnTo>
                      <a:pt x="77" y="24"/>
                    </a:lnTo>
                    <a:lnTo>
                      <a:pt x="78" y="24"/>
                    </a:lnTo>
                    <a:lnTo>
                      <a:pt x="79" y="25"/>
                    </a:lnTo>
                    <a:lnTo>
                      <a:pt x="130" y="25"/>
                    </a:lnTo>
                    <a:lnTo>
                      <a:pt x="131" y="24"/>
                    </a:lnTo>
                    <a:lnTo>
                      <a:pt x="133" y="24"/>
                    </a:lnTo>
                    <a:lnTo>
                      <a:pt x="133" y="23"/>
                    </a:lnTo>
                    <a:lnTo>
                      <a:pt x="133" y="21"/>
                    </a:lnTo>
                    <a:lnTo>
                      <a:pt x="131" y="20"/>
                    </a:lnTo>
                    <a:lnTo>
                      <a:pt x="130" y="20"/>
                    </a:lnTo>
                    <a:lnTo>
                      <a:pt x="79" y="20"/>
                    </a:lnTo>
                    <a:close/>
                    <a:moveTo>
                      <a:pt x="26" y="0"/>
                    </a:moveTo>
                    <a:lnTo>
                      <a:pt x="183" y="0"/>
                    </a:lnTo>
                    <a:lnTo>
                      <a:pt x="196" y="3"/>
                    </a:lnTo>
                    <a:lnTo>
                      <a:pt x="204" y="12"/>
                    </a:lnTo>
                    <a:lnTo>
                      <a:pt x="208" y="24"/>
                    </a:lnTo>
                    <a:lnTo>
                      <a:pt x="208" y="93"/>
                    </a:lnTo>
                    <a:lnTo>
                      <a:pt x="189" y="93"/>
                    </a:lnTo>
                    <a:lnTo>
                      <a:pt x="189" y="39"/>
                    </a:lnTo>
                    <a:lnTo>
                      <a:pt x="19" y="39"/>
                    </a:lnTo>
                    <a:lnTo>
                      <a:pt x="19" y="314"/>
                    </a:lnTo>
                    <a:lnTo>
                      <a:pt x="189" y="314"/>
                    </a:lnTo>
                    <a:lnTo>
                      <a:pt x="189" y="266"/>
                    </a:lnTo>
                    <a:lnTo>
                      <a:pt x="208" y="266"/>
                    </a:lnTo>
                    <a:lnTo>
                      <a:pt x="208" y="331"/>
                    </a:lnTo>
                    <a:lnTo>
                      <a:pt x="206" y="340"/>
                    </a:lnTo>
                    <a:lnTo>
                      <a:pt x="200" y="349"/>
                    </a:lnTo>
                    <a:lnTo>
                      <a:pt x="193" y="355"/>
                    </a:lnTo>
                    <a:lnTo>
                      <a:pt x="183" y="358"/>
                    </a:lnTo>
                    <a:lnTo>
                      <a:pt x="26" y="358"/>
                    </a:lnTo>
                    <a:lnTo>
                      <a:pt x="13" y="354"/>
                    </a:lnTo>
                    <a:lnTo>
                      <a:pt x="4" y="344"/>
                    </a:lnTo>
                    <a:lnTo>
                      <a:pt x="0" y="331"/>
                    </a:lnTo>
                    <a:lnTo>
                      <a:pt x="0" y="24"/>
                    </a:lnTo>
                    <a:lnTo>
                      <a:pt x="4" y="12"/>
                    </a:lnTo>
                    <a:lnTo>
                      <a:pt x="13" y="3"/>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50" name="Freeform 7">
                <a:extLst>
                  <a:ext uri="{FF2B5EF4-FFF2-40B4-BE49-F238E27FC236}">
                    <a16:creationId xmlns:a16="http://schemas.microsoft.com/office/drawing/2014/main" id="{25829046-F2AA-46AD-B124-3E54A7297BF2}"/>
                  </a:ext>
                </a:extLst>
              </p:cNvPr>
              <p:cNvSpPr>
                <a:spLocks/>
              </p:cNvSpPr>
              <p:nvPr/>
            </p:nvSpPr>
            <p:spPr bwMode="auto">
              <a:xfrm>
                <a:off x="5494338" y="3670300"/>
                <a:ext cx="469900" cy="282575"/>
              </a:xfrm>
              <a:custGeom>
                <a:avLst/>
                <a:gdLst>
                  <a:gd name="T0" fmla="*/ 221 w 296"/>
                  <a:gd name="T1" fmla="*/ 0 h 178"/>
                  <a:gd name="T2" fmla="*/ 296 w 296"/>
                  <a:gd name="T3" fmla="*/ 0 h 178"/>
                  <a:gd name="T4" fmla="*/ 296 w 296"/>
                  <a:gd name="T5" fmla="*/ 20 h 178"/>
                  <a:gd name="T6" fmla="*/ 238 w 296"/>
                  <a:gd name="T7" fmla="*/ 20 h 178"/>
                  <a:gd name="T8" fmla="*/ 203 w 296"/>
                  <a:gd name="T9" fmla="*/ 178 h 178"/>
                  <a:gd name="T10" fmla="*/ 32 w 296"/>
                  <a:gd name="T11" fmla="*/ 178 h 178"/>
                  <a:gd name="T12" fmla="*/ 0 w 296"/>
                  <a:gd name="T13" fmla="*/ 34 h 178"/>
                  <a:gd name="T14" fmla="*/ 193 w 296"/>
                  <a:gd name="T15" fmla="*/ 34 h 178"/>
                  <a:gd name="T16" fmla="*/ 188 w 296"/>
                  <a:gd name="T17" fmla="*/ 54 h 178"/>
                  <a:gd name="T18" fmla="*/ 25 w 296"/>
                  <a:gd name="T19" fmla="*/ 54 h 178"/>
                  <a:gd name="T20" fmla="*/ 48 w 296"/>
                  <a:gd name="T21" fmla="*/ 154 h 178"/>
                  <a:gd name="T22" fmla="*/ 186 w 296"/>
                  <a:gd name="T23" fmla="*/ 154 h 178"/>
                  <a:gd name="T24" fmla="*/ 221 w 296"/>
                  <a:gd name="T2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178">
                    <a:moveTo>
                      <a:pt x="221" y="0"/>
                    </a:moveTo>
                    <a:lnTo>
                      <a:pt x="296" y="0"/>
                    </a:lnTo>
                    <a:lnTo>
                      <a:pt x="296" y="20"/>
                    </a:lnTo>
                    <a:lnTo>
                      <a:pt x="238" y="20"/>
                    </a:lnTo>
                    <a:lnTo>
                      <a:pt x="203" y="178"/>
                    </a:lnTo>
                    <a:lnTo>
                      <a:pt x="32" y="178"/>
                    </a:lnTo>
                    <a:lnTo>
                      <a:pt x="0" y="34"/>
                    </a:lnTo>
                    <a:lnTo>
                      <a:pt x="193" y="34"/>
                    </a:lnTo>
                    <a:lnTo>
                      <a:pt x="188" y="54"/>
                    </a:lnTo>
                    <a:lnTo>
                      <a:pt x="25" y="54"/>
                    </a:lnTo>
                    <a:lnTo>
                      <a:pt x="48" y="154"/>
                    </a:lnTo>
                    <a:lnTo>
                      <a:pt x="186" y="154"/>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51" name="Freeform 8">
                <a:extLst>
                  <a:ext uri="{FF2B5EF4-FFF2-40B4-BE49-F238E27FC236}">
                    <a16:creationId xmlns:a16="http://schemas.microsoft.com/office/drawing/2014/main" id="{D453A6A9-FA82-4B7B-8A69-5B53665E5834}"/>
                  </a:ext>
                </a:extLst>
              </p:cNvPr>
              <p:cNvSpPr>
                <a:spLocks/>
              </p:cNvSpPr>
              <p:nvPr/>
            </p:nvSpPr>
            <p:spPr bwMode="auto">
              <a:xfrm>
                <a:off x="5732463" y="3959225"/>
                <a:ext cx="60325" cy="60325"/>
              </a:xfrm>
              <a:custGeom>
                <a:avLst/>
                <a:gdLst>
                  <a:gd name="T0" fmla="*/ 18 w 38"/>
                  <a:gd name="T1" fmla="*/ 0 h 38"/>
                  <a:gd name="T2" fmla="*/ 25 w 38"/>
                  <a:gd name="T3" fmla="*/ 0 h 38"/>
                  <a:gd name="T4" fmla="*/ 30 w 38"/>
                  <a:gd name="T5" fmla="*/ 4 h 38"/>
                  <a:gd name="T6" fmla="*/ 34 w 38"/>
                  <a:gd name="T7" fmla="*/ 8 h 38"/>
                  <a:gd name="T8" fmla="*/ 36 w 38"/>
                  <a:gd name="T9" fmla="*/ 13 h 38"/>
                  <a:gd name="T10" fmla="*/ 38 w 38"/>
                  <a:gd name="T11" fmla="*/ 18 h 38"/>
                  <a:gd name="T12" fmla="*/ 36 w 38"/>
                  <a:gd name="T13" fmla="*/ 25 h 38"/>
                  <a:gd name="T14" fmla="*/ 34 w 38"/>
                  <a:gd name="T15" fmla="*/ 30 h 38"/>
                  <a:gd name="T16" fmla="*/ 30 w 38"/>
                  <a:gd name="T17" fmla="*/ 34 h 38"/>
                  <a:gd name="T18" fmla="*/ 25 w 38"/>
                  <a:gd name="T19" fmla="*/ 37 h 38"/>
                  <a:gd name="T20" fmla="*/ 18 w 38"/>
                  <a:gd name="T21" fmla="*/ 38 h 38"/>
                  <a:gd name="T22" fmla="*/ 13 w 38"/>
                  <a:gd name="T23" fmla="*/ 37 h 38"/>
                  <a:gd name="T24" fmla="*/ 8 w 38"/>
                  <a:gd name="T25" fmla="*/ 34 h 38"/>
                  <a:gd name="T26" fmla="*/ 4 w 38"/>
                  <a:gd name="T27" fmla="*/ 30 h 38"/>
                  <a:gd name="T28" fmla="*/ 1 w 38"/>
                  <a:gd name="T29" fmla="*/ 25 h 38"/>
                  <a:gd name="T30" fmla="*/ 0 w 38"/>
                  <a:gd name="T31" fmla="*/ 18 h 38"/>
                  <a:gd name="T32" fmla="*/ 1 w 38"/>
                  <a:gd name="T33" fmla="*/ 13 h 38"/>
                  <a:gd name="T34" fmla="*/ 4 w 38"/>
                  <a:gd name="T35" fmla="*/ 8 h 38"/>
                  <a:gd name="T36" fmla="*/ 8 w 38"/>
                  <a:gd name="T37" fmla="*/ 4 h 38"/>
                  <a:gd name="T38" fmla="*/ 13 w 38"/>
                  <a:gd name="T39" fmla="*/ 0 h 38"/>
                  <a:gd name="T40" fmla="*/ 18 w 38"/>
                  <a:gd name="T4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8">
                    <a:moveTo>
                      <a:pt x="18" y="0"/>
                    </a:moveTo>
                    <a:lnTo>
                      <a:pt x="25" y="0"/>
                    </a:lnTo>
                    <a:lnTo>
                      <a:pt x="30" y="4"/>
                    </a:lnTo>
                    <a:lnTo>
                      <a:pt x="34" y="8"/>
                    </a:lnTo>
                    <a:lnTo>
                      <a:pt x="36" y="13"/>
                    </a:lnTo>
                    <a:lnTo>
                      <a:pt x="38" y="18"/>
                    </a:lnTo>
                    <a:lnTo>
                      <a:pt x="36" y="25"/>
                    </a:lnTo>
                    <a:lnTo>
                      <a:pt x="34" y="30"/>
                    </a:lnTo>
                    <a:lnTo>
                      <a:pt x="30" y="34"/>
                    </a:lnTo>
                    <a:lnTo>
                      <a:pt x="25" y="37"/>
                    </a:lnTo>
                    <a:lnTo>
                      <a:pt x="18" y="38"/>
                    </a:lnTo>
                    <a:lnTo>
                      <a:pt x="13" y="37"/>
                    </a:lnTo>
                    <a:lnTo>
                      <a:pt x="8" y="34"/>
                    </a:lnTo>
                    <a:lnTo>
                      <a:pt x="4" y="30"/>
                    </a:lnTo>
                    <a:lnTo>
                      <a:pt x="1" y="25"/>
                    </a:lnTo>
                    <a:lnTo>
                      <a:pt x="0" y="18"/>
                    </a:lnTo>
                    <a:lnTo>
                      <a:pt x="1" y="13"/>
                    </a:lnTo>
                    <a:lnTo>
                      <a:pt x="4" y="8"/>
                    </a:lnTo>
                    <a:lnTo>
                      <a:pt x="8" y="4"/>
                    </a:lnTo>
                    <a:lnTo>
                      <a:pt x="13"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52" name="Freeform 9">
                <a:extLst>
                  <a:ext uri="{FF2B5EF4-FFF2-40B4-BE49-F238E27FC236}">
                    <a16:creationId xmlns:a16="http://schemas.microsoft.com/office/drawing/2014/main" id="{B6182A2D-6DB5-46E0-9399-0D28C401AE4B}"/>
                  </a:ext>
                </a:extLst>
              </p:cNvPr>
              <p:cNvSpPr>
                <a:spLocks/>
              </p:cNvSpPr>
              <p:nvPr/>
            </p:nvSpPr>
            <p:spPr bwMode="auto">
              <a:xfrm>
                <a:off x="5575300" y="3959225"/>
                <a:ext cx="60325" cy="60325"/>
              </a:xfrm>
              <a:custGeom>
                <a:avLst/>
                <a:gdLst>
                  <a:gd name="T0" fmla="*/ 18 w 38"/>
                  <a:gd name="T1" fmla="*/ 0 h 38"/>
                  <a:gd name="T2" fmla="*/ 25 w 38"/>
                  <a:gd name="T3" fmla="*/ 0 h 38"/>
                  <a:gd name="T4" fmla="*/ 30 w 38"/>
                  <a:gd name="T5" fmla="*/ 4 h 38"/>
                  <a:gd name="T6" fmla="*/ 34 w 38"/>
                  <a:gd name="T7" fmla="*/ 8 h 38"/>
                  <a:gd name="T8" fmla="*/ 36 w 38"/>
                  <a:gd name="T9" fmla="*/ 13 h 38"/>
                  <a:gd name="T10" fmla="*/ 38 w 38"/>
                  <a:gd name="T11" fmla="*/ 18 h 38"/>
                  <a:gd name="T12" fmla="*/ 36 w 38"/>
                  <a:gd name="T13" fmla="*/ 25 h 38"/>
                  <a:gd name="T14" fmla="*/ 34 w 38"/>
                  <a:gd name="T15" fmla="*/ 30 h 38"/>
                  <a:gd name="T16" fmla="*/ 30 w 38"/>
                  <a:gd name="T17" fmla="*/ 34 h 38"/>
                  <a:gd name="T18" fmla="*/ 25 w 38"/>
                  <a:gd name="T19" fmla="*/ 37 h 38"/>
                  <a:gd name="T20" fmla="*/ 18 w 38"/>
                  <a:gd name="T21" fmla="*/ 38 h 38"/>
                  <a:gd name="T22" fmla="*/ 13 w 38"/>
                  <a:gd name="T23" fmla="*/ 37 h 38"/>
                  <a:gd name="T24" fmla="*/ 8 w 38"/>
                  <a:gd name="T25" fmla="*/ 34 h 38"/>
                  <a:gd name="T26" fmla="*/ 4 w 38"/>
                  <a:gd name="T27" fmla="*/ 30 h 38"/>
                  <a:gd name="T28" fmla="*/ 1 w 38"/>
                  <a:gd name="T29" fmla="*/ 25 h 38"/>
                  <a:gd name="T30" fmla="*/ 0 w 38"/>
                  <a:gd name="T31" fmla="*/ 18 h 38"/>
                  <a:gd name="T32" fmla="*/ 1 w 38"/>
                  <a:gd name="T33" fmla="*/ 13 h 38"/>
                  <a:gd name="T34" fmla="*/ 4 w 38"/>
                  <a:gd name="T35" fmla="*/ 8 h 38"/>
                  <a:gd name="T36" fmla="*/ 8 w 38"/>
                  <a:gd name="T37" fmla="*/ 4 h 38"/>
                  <a:gd name="T38" fmla="*/ 13 w 38"/>
                  <a:gd name="T39" fmla="*/ 0 h 38"/>
                  <a:gd name="T40" fmla="*/ 18 w 38"/>
                  <a:gd name="T4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8">
                    <a:moveTo>
                      <a:pt x="18" y="0"/>
                    </a:moveTo>
                    <a:lnTo>
                      <a:pt x="25" y="0"/>
                    </a:lnTo>
                    <a:lnTo>
                      <a:pt x="30" y="4"/>
                    </a:lnTo>
                    <a:lnTo>
                      <a:pt x="34" y="8"/>
                    </a:lnTo>
                    <a:lnTo>
                      <a:pt x="36" y="13"/>
                    </a:lnTo>
                    <a:lnTo>
                      <a:pt x="38" y="18"/>
                    </a:lnTo>
                    <a:lnTo>
                      <a:pt x="36" y="25"/>
                    </a:lnTo>
                    <a:lnTo>
                      <a:pt x="34" y="30"/>
                    </a:lnTo>
                    <a:lnTo>
                      <a:pt x="30" y="34"/>
                    </a:lnTo>
                    <a:lnTo>
                      <a:pt x="25" y="37"/>
                    </a:lnTo>
                    <a:lnTo>
                      <a:pt x="18" y="38"/>
                    </a:lnTo>
                    <a:lnTo>
                      <a:pt x="13" y="37"/>
                    </a:lnTo>
                    <a:lnTo>
                      <a:pt x="8" y="34"/>
                    </a:lnTo>
                    <a:lnTo>
                      <a:pt x="4" y="30"/>
                    </a:lnTo>
                    <a:lnTo>
                      <a:pt x="1" y="25"/>
                    </a:lnTo>
                    <a:lnTo>
                      <a:pt x="0" y="18"/>
                    </a:lnTo>
                    <a:lnTo>
                      <a:pt x="1" y="13"/>
                    </a:lnTo>
                    <a:lnTo>
                      <a:pt x="4" y="8"/>
                    </a:lnTo>
                    <a:lnTo>
                      <a:pt x="8" y="4"/>
                    </a:lnTo>
                    <a:lnTo>
                      <a:pt x="13"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grpSp>
        <p:grpSp>
          <p:nvGrpSpPr>
            <p:cNvPr id="53" name="Group 52">
              <a:extLst>
                <a:ext uri="{FF2B5EF4-FFF2-40B4-BE49-F238E27FC236}">
                  <a16:creationId xmlns:a16="http://schemas.microsoft.com/office/drawing/2014/main" id="{7132AD24-C727-4B49-A196-49E6C394BE7A}"/>
                </a:ext>
              </a:extLst>
            </p:cNvPr>
            <p:cNvGrpSpPr/>
            <p:nvPr/>
          </p:nvGrpSpPr>
          <p:grpSpPr>
            <a:xfrm>
              <a:off x="8056603" y="6158891"/>
              <a:ext cx="533414" cy="574467"/>
              <a:chOff x="4408488" y="3554413"/>
              <a:chExt cx="506413" cy="560387"/>
            </a:xfrm>
            <a:solidFill>
              <a:schemeClr val="bg1">
                <a:lumMod val="50000"/>
              </a:schemeClr>
            </a:solidFill>
          </p:grpSpPr>
          <p:sp>
            <p:nvSpPr>
              <p:cNvPr id="54" name="Freeform 14">
                <a:extLst>
                  <a:ext uri="{FF2B5EF4-FFF2-40B4-BE49-F238E27FC236}">
                    <a16:creationId xmlns:a16="http://schemas.microsoft.com/office/drawing/2014/main" id="{0A9918A8-E654-4E10-A1C6-E5434FE6E55A}"/>
                  </a:ext>
                </a:extLst>
              </p:cNvPr>
              <p:cNvSpPr>
                <a:spLocks/>
              </p:cNvSpPr>
              <p:nvPr/>
            </p:nvSpPr>
            <p:spPr bwMode="auto">
              <a:xfrm>
                <a:off x="4445000" y="3559175"/>
                <a:ext cx="127000" cy="125412"/>
              </a:xfrm>
              <a:custGeom>
                <a:avLst/>
                <a:gdLst>
                  <a:gd name="T0" fmla="*/ 41 w 80"/>
                  <a:gd name="T1" fmla="*/ 0 h 79"/>
                  <a:gd name="T2" fmla="*/ 56 w 80"/>
                  <a:gd name="T3" fmla="*/ 4 h 79"/>
                  <a:gd name="T4" fmla="*/ 68 w 80"/>
                  <a:gd name="T5" fmla="*/ 12 h 79"/>
                  <a:gd name="T6" fmla="*/ 77 w 80"/>
                  <a:gd name="T7" fmla="*/ 25 h 79"/>
                  <a:gd name="T8" fmla="*/ 80 w 80"/>
                  <a:gd name="T9" fmla="*/ 40 h 79"/>
                  <a:gd name="T10" fmla="*/ 77 w 80"/>
                  <a:gd name="T11" fmla="*/ 55 h 79"/>
                  <a:gd name="T12" fmla="*/ 68 w 80"/>
                  <a:gd name="T13" fmla="*/ 68 h 79"/>
                  <a:gd name="T14" fmla="*/ 56 w 80"/>
                  <a:gd name="T15" fmla="*/ 77 h 79"/>
                  <a:gd name="T16" fmla="*/ 41 w 80"/>
                  <a:gd name="T17" fmla="*/ 79 h 79"/>
                  <a:gd name="T18" fmla="*/ 25 w 80"/>
                  <a:gd name="T19" fmla="*/ 77 h 79"/>
                  <a:gd name="T20" fmla="*/ 12 w 80"/>
                  <a:gd name="T21" fmla="*/ 68 h 79"/>
                  <a:gd name="T22" fmla="*/ 4 w 80"/>
                  <a:gd name="T23" fmla="*/ 55 h 79"/>
                  <a:gd name="T24" fmla="*/ 0 w 80"/>
                  <a:gd name="T25" fmla="*/ 40 h 79"/>
                  <a:gd name="T26" fmla="*/ 4 w 80"/>
                  <a:gd name="T27" fmla="*/ 25 h 79"/>
                  <a:gd name="T28" fmla="*/ 12 w 80"/>
                  <a:gd name="T29" fmla="*/ 12 h 79"/>
                  <a:gd name="T30" fmla="*/ 25 w 80"/>
                  <a:gd name="T31" fmla="*/ 4 h 79"/>
                  <a:gd name="T32" fmla="*/ 41 w 80"/>
                  <a:gd name="T3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79">
                    <a:moveTo>
                      <a:pt x="41" y="0"/>
                    </a:moveTo>
                    <a:lnTo>
                      <a:pt x="56" y="4"/>
                    </a:lnTo>
                    <a:lnTo>
                      <a:pt x="68" y="12"/>
                    </a:lnTo>
                    <a:lnTo>
                      <a:pt x="77" y="25"/>
                    </a:lnTo>
                    <a:lnTo>
                      <a:pt x="80" y="40"/>
                    </a:lnTo>
                    <a:lnTo>
                      <a:pt x="77" y="55"/>
                    </a:lnTo>
                    <a:lnTo>
                      <a:pt x="68" y="68"/>
                    </a:lnTo>
                    <a:lnTo>
                      <a:pt x="56" y="77"/>
                    </a:lnTo>
                    <a:lnTo>
                      <a:pt x="41" y="79"/>
                    </a:lnTo>
                    <a:lnTo>
                      <a:pt x="25" y="77"/>
                    </a:lnTo>
                    <a:lnTo>
                      <a:pt x="12" y="68"/>
                    </a:lnTo>
                    <a:lnTo>
                      <a:pt x="4" y="55"/>
                    </a:lnTo>
                    <a:lnTo>
                      <a:pt x="0" y="40"/>
                    </a:lnTo>
                    <a:lnTo>
                      <a:pt x="4" y="25"/>
                    </a:lnTo>
                    <a:lnTo>
                      <a:pt x="12" y="12"/>
                    </a:lnTo>
                    <a:lnTo>
                      <a:pt x="25" y="4"/>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55" name="Freeform 15">
                <a:extLst>
                  <a:ext uri="{FF2B5EF4-FFF2-40B4-BE49-F238E27FC236}">
                    <a16:creationId xmlns:a16="http://schemas.microsoft.com/office/drawing/2014/main" id="{71AB0753-7E04-4DE3-9FE9-345BD5FA2A54}"/>
                  </a:ext>
                </a:extLst>
              </p:cNvPr>
              <p:cNvSpPr>
                <a:spLocks/>
              </p:cNvSpPr>
              <p:nvPr/>
            </p:nvSpPr>
            <p:spPr bwMode="auto">
              <a:xfrm>
                <a:off x="4408488" y="3702050"/>
                <a:ext cx="206375" cy="188912"/>
              </a:xfrm>
              <a:custGeom>
                <a:avLst/>
                <a:gdLst>
                  <a:gd name="T0" fmla="*/ 17 w 130"/>
                  <a:gd name="T1" fmla="*/ 0 h 119"/>
                  <a:gd name="T2" fmla="*/ 108 w 130"/>
                  <a:gd name="T3" fmla="*/ 0 h 119"/>
                  <a:gd name="T4" fmla="*/ 118 w 130"/>
                  <a:gd name="T5" fmla="*/ 1 h 119"/>
                  <a:gd name="T6" fmla="*/ 127 w 130"/>
                  <a:gd name="T7" fmla="*/ 8 h 119"/>
                  <a:gd name="T8" fmla="*/ 130 w 130"/>
                  <a:gd name="T9" fmla="*/ 15 h 119"/>
                  <a:gd name="T10" fmla="*/ 130 w 130"/>
                  <a:gd name="T11" fmla="*/ 23 h 119"/>
                  <a:gd name="T12" fmla="*/ 62 w 130"/>
                  <a:gd name="T13" fmla="*/ 23 h 119"/>
                  <a:gd name="T14" fmla="*/ 58 w 130"/>
                  <a:gd name="T15" fmla="*/ 23 h 119"/>
                  <a:gd name="T16" fmla="*/ 56 w 130"/>
                  <a:gd name="T17" fmla="*/ 24 h 119"/>
                  <a:gd name="T18" fmla="*/ 55 w 130"/>
                  <a:gd name="T19" fmla="*/ 26 h 119"/>
                  <a:gd name="T20" fmla="*/ 53 w 130"/>
                  <a:gd name="T21" fmla="*/ 28 h 119"/>
                  <a:gd name="T22" fmla="*/ 53 w 130"/>
                  <a:gd name="T23" fmla="*/ 31 h 119"/>
                  <a:gd name="T24" fmla="*/ 53 w 130"/>
                  <a:gd name="T25" fmla="*/ 76 h 119"/>
                  <a:gd name="T26" fmla="*/ 43 w 130"/>
                  <a:gd name="T27" fmla="*/ 76 h 119"/>
                  <a:gd name="T28" fmla="*/ 43 w 130"/>
                  <a:gd name="T29" fmla="*/ 75 h 119"/>
                  <a:gd name="T30" fmla="*/ 43 w 130"/>
                  <a:gd name="T31" fmla="*/ 74 h 119"/>
                  <a:gd name="T32" fmla="*/ 43 w 130"/>
                  <a:gd name="T33" fmla="*/ 73 h 119"/>
                  <a:gd name="T34" fmla="*/ 43 w 130"/>
                  <a:gd name="T35" fmla="*/ 71 h 119"/>
                  <a:gd name="T36" fmla="*/ 43 w 130"/>
                  <a:gd name="T37" fmla="*/ 45 h 119"/>
                  <a:gd name="T38" fmla="*/ 43 w 130"/>
                  <a:gd name="T39" fmla="*/ 44 h 119"/>
                  <a:gd name="T40" fmla="*/ 41 w 130"/>
                  <a:gd name="T41" fmla="*/ 44 h 119"/>
                  <a:gd name="T42" fmla="*/ 39 w 130"/>
                  <a:gd name="T43" fmla="*/ 43 h 119"/>
                  <a:gd name="T44" fmla="*/ 38 w 130"/>
                  <a:gd name="T45" fmla="*/ 43 h 119"/>
                  <a:gd name="T46" fmla="*/ 38 w 130"/>
                  <a:gd name="T47" fmla="*/ 43 h 119"/>
                  <a:gd name="T48" fmla="*/ 38 w 130"/>
                  <a:gd name="T49" fmla="*/ 43 h 119"/>
                  <a:gd name="T50" fmla="*/ 38 w 130"/>
                  <a:gd name="T51" fmla="*/ 43 h 119"/>
                  <a:gd name="T52" fmla="*/ 38 w 130"/>
                  <a:gd name="T53" fmla="*/ 44 h 119"/>
                  <a:gd name="T54" fmla="*/ 38 w 130"/>
                  <a:gd name="T55" fmla="*/ 44 h 119"/>
                  <a:gd name="T56" fmla="*/ 38 w 130"/>
                  <a:gd name="T57" fmla="*/ 45 h 119"/>
                  <a:gd name="T58" fmla="*/ 39 w 130"/>
                  <a:gd name="T59" fmla="*/ 45 h 119"/>
                  <a:gd name="T60" fmla="*/ 39 w 130"/>
                  <a:gd name="T61" fmla="*/ 75 h 119"/>
                  <a:gd name="T62" fmla="*/ 39 w 130"/>
                  <a:gd name="T63" fmla="*/ 76 h 119"/>
                  <a:gd name="T64" fmla="*/ 38 w 130"/>
                  <a:gd name="T65" fmla="*/ 79 h 119"/>
                  <a:gd name="T66" fmla="*/ 38 w 130"/>
                  <a:gd name="T67" fmla="*/ 80 h 119"/>
                  <a:gd name="T68" fmla="*/ 38 w 130"/>
                  <a:gd name="T69" fmla="*/ 80 h 119"/>
                  <a:gd name="T70" fmla="*/ 39 w 130"/>
                  <a:gd name="T71" fmla="*/ 82 h 119"/>
                  <a:gd name="T72" fmla="*/ 108 w 130"/>
                  <a:gd name="T73" fmla="*/ 82 h 119"/>
                  <a:gd name="T74" fmla="*/ 113 w 130"/>
                  <a:gd name="T75" fmla="*/ 82 h 119"/>
                  <a:gd name="T76" fmla="*/ 118 w 130"/>
                  <a:gd name="T77" fmla="*/ 84 h 119"/>
                  <a:gd name="T78" fmla="*/ 121 w 130"/>
                  <a:gd name="T79" fmla="*/ 87 h 119"/>
                  <a:gd name="T80" fmla="*/ 125 w 130"/>
                  <a:gd name="T81" fmla="*/ 91 h 119"/>
                  <a:gd name="T82" fmla="*/ 126 w 130"/>
                  <a:gd name="T83" fmla="*/ 96 h 119"/>
                  <a:gd name="T84" fmla="*/ 126 w 130"/>
                  <a:gd name="T85" fmla="*/ 100 h 119"/>
                  <a:gd name="T86" fmla="*/ 126 w 130"/>
                  <a:gd name="T87" fmla="*/ 105 h 119"/>
                  <a:gd name="T88" fmla="*/ 125 w 130"/>
                  <a:gd name="T89" fmla="*/ 110 h 119"/>
                  <a:gd name="T90" fmla="*/ 121 w 130"/>
                  <a:gd name="T91" fmla="*/ 114 h 119"/>
                  <a:gd name="T92" fmla="*/ 118 w 130"/>
                  <a:gd name="T93" fmla="*/ 117 h 119"/>
                  <a:gd name="T94" fmla="*/ 113 w 130"/>
                  <a:gd name="T95" fmla="*/ 119 h 119"/>
                  <a:gd name="T96" fmla="*/ 108 w 130"/>
                  <a:gd name="T97" fmla="*/ 119 h 119"/>
                  <a:gd name="T98" fmla="*/ 17 w 130"/>
                  <a:gd name="T99" fmla="*/ 119 h 119"/>
                  <a:gd name="T100" fmla="*/ 8 w 130"/>
                  <a:gd name="T101" fmla="*/ 117 h 119"/>
                  <a:gd name="T102" fmla="*/ 2 w 130"/>
                  <a:gd name="T103" fmla="*/ 108 h 119"/>
                  <a:gd name="T104" fmla="*/ 0 w 130"/>
                  <a:gd name="T105" fmla="*/ 97 h 119"/>
                  <a:gd name="T106" fmla="*/ 0 w 130"/>
                  <a:gd name="T107" fmla="*/ 15 h 119"/>
                  <a:gd name="T108" fmla="*/ 1 w 130"/>
                  <a:gd name="T109" fmla="*/ 10 h 119"/>
                  <a:gd name="T110" fmla="*/ 2 w 130"/>
                  <a:gd name="T111" fmla="*/ 6 h 119"/>
                  <a:gd name="T112" fmla="*/ 6 w 130"/>
                  <a:gd name="T113" fmla="*/ 2 h 119"/>
                  <a:gd name="T114" fmla="*/ 12 w 130"/>
                  <a:gd name="T115" fmla="*/ 0 h 119"/>
                  <a:gd name="T116" fmla="*/ 17 w 130"/>
                  <a:gd name="T1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0" h="119">
                    <a:moveTo>
                      <a:pt x="17" y="0"/>
                    </a:moveTo>
                    <a:lnTo>
                      <a:pt x="108" y="0"/>
                    </a:lnTo>
                    <a:lnTo>
                      <a:pt x="118" y="1"/>
                    </a:lnTo>
                    <a:lnTo>
                      <a:pt x="127" y="8"/>
                    </a:lnTo>
                    <a:lnTo>
                      <a:pt x="130" y="15"/>
                    </a:lnTo>
                    <a:lnTo>
                      <a:pt x="130" y="23"/>
                    </a:lnTo>
                    <a:lnTo>
                      <a:pt x="62" y="23"/>
                    </a:lnTo>
                    <a:lnTo>
                      <a:pt x="58" y="23"/>
                    </a:lnTo>
                    <a:lnTo>
                      <a:pt x="56" y="24"/>
                    </a:lnTo>
                    <a:lnTo>
                      <a:pt x="55" y="26"/>
                    </a:lnTo>
                    <a:lnTo>
                      <a:pt x="53" y="28"/>
                    </a:lnTo>
                    <a:lnTo>
                      <a:pt x="53" y="31"/>
                    </a:lnTo>
                    <a:lnTo>
                      <a:pt x="53" y="76"/>
                    </a:lnTo>
                    <a:lnTo>
                      <a:pt x="43" y="76"/>
                    </a:lnTo>
                    <a:lnTo>
                      <a:pt x="43" y="75"/>
                    </a:lnTo>
                    <a:lnTo>
                      <a:pt x="43" y="74"/>
                    </a:lnTo>
                    <a:lnTo>
                      <a:pt x="43" y="73"/>
                    </a:lnTo>
                    <a:lnTo>
                      <a:pt x="43" y="71"/>
                    </a:lnTo>
                    <a:lnTo>
                      <a:pt x="43" y="45"/>
                    </a:lnTo>
                    <a:lnTo>
                      <a:pt x="43" y="44"/>
                    </a:lnTo>
                    <a:lnTo>
                      <a:pt x="41" y="44"/>
                    </a:lnTo>
                    <a:lnTo>
                      <a:pt x="39" y="43"/>
                    </a:lnTo>
                    <a:lnTo>
                      <a:pt x="38" y="43"/>
                    </a:lnTo>
                    <a:lnTo>
                      <a:pt x="38" y="43"/>
                    </a:lnTo>
                    <a:lnTo>
                      <a:pt x="38" y="43"/>
                    </a:lnTo>
                    <a:lnTo>
                      <a:pt x="38" y="43"/>
                    </a:lnTo>
                    <a:lnTo>
                      <a:pt x="38" y="44"/>
                    </a:lnTo>
                    <a:lnTo>
                      <a:pt x="38" y="44"/>
                    </a:lnTo>
                    <a:lnTo>
                      <a:pt x="38" y="45"/>
                    </a:lnTo>
                    <a:lnTo>
                      <a:pt x="39" y="45"/>
                    </a:lnTo>
                    <a:lnTo>
                      <a:pt x="39" y="75"/>
                    </a:lnTo>
                    <a:lnTo>
                      <a:pt x="39" y="76"/>
                    </a:lnTo>
                    <a:lnTo>
                      <a:pt x="38" y="79"/>
                    </a:lnTo>
                    <a:lnTo>
                      <a:pt x="38" y="80"/>
                    </a:lnTo>
                    <a:lnTo>
                      <a:pt x="38" y="80"/>
                    </a:lnTo>
                    <a:lnTo>
                      <a:pt x="39" y="82"/>
                    </a:lnTo>
                    <a:lnTo>
                      <a:pt x="108" y="82"/>
                    </a:lnTo>
                    <a:lnTo>
                      <a:pt x="113" y="82"/>
                    </a:lnTo>
                    <a:lnTo>
                      <a:pt x="118" y="84"/>
                    </a:lnTo>
                    <a:lnTo>
                      <a:pt x="121" y="87"/>
                    </a:lnTo>
                    <a:lnTo>
                      <a:pt x="125" y="91"/>
                    </a:lnTo>
                    <a:lnTo>
                      <a:pt x="126" y="96"/>
                    </a:lnTo>
                    <a:lnTo>
                      <a:pt x="126" y="100"/>
                    </a:lnTo>
                    <a:lnTo>
                      <a:pt x="126" y="105"/>
                    </a:lnTo>
                    <a:lnTo>
                      <a:pt x="125" y="110"/>
                    </a:lnTo>
                    <a:lnTo>
                      <a:pt x="121" y="114"/>
                    </a:lnTo>
                    <a:lnTo>
                      <a:pt x="118" y="117"/>
                    </a:lnTo>
                    <a:lnTo>
                      <a:pt x="113" y="119"/>
                    </a:lnTo>
                    <a:lnTo>
                      <a:pt x="108" y="119"/>
                    </a:lnTo>
                    <a:lnTo>
                      <a:pt x="17" y="119"/>
                    </a:lnTo>
                    <a:lnTo>
                      <a:pt x="8" y="117"/>
                    </a:lnTo>
                    <a:lnTo>
                      <a:pt x="2" y="108"/>
                    </a:lnTo>
                    <a:lnTo>
                      <a:pt x="0" y="97"/>
                    </a:lnTo>
                    <a:lnTo>
                      <a:pt x="0" y="15"/>
                    </a:lnTo>
                    <a:lnTo>
                      <a:pt x="1" y="10"/>
                    </a:lnTo>
                    <a:lnTo>
                      <a:pt x="2" y="6"/>
                    </a:lnTo>
                    <a:lnTo>
                      <a:pt x="6" y="2"/>
                    </a:lnTo>
                    <a:lnTo>
                      <a:pt x="12"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56" name="Freeform 16">
                <a:extLst>
                  <a:ext uri="{FF2B5EF4-FFF2-40B4-BE49-F238E27FC236}">
                    <a16:creationId xmlns:a16="http://schemas.microsoft.com/office/drawing/2014/main" id="{02F6A3EF-8D07-40A8-AD44-A7CE8FB71447}"/>
                  </a:ext>
                </a:extLst>
              </p:cNvPr>
              <p:cNvSpPr>
                <a:spLocks/>
              </p:cNvSpPr>
              <p:nvPr/>
            </p:nvSpPr>
            <p:spPr bwMode="auto">
              <a:xfrm>
                <a:off x="4498975" y="3746500"/>
                <a:ext cx="169863" cy="144462"/>
              </a:xfrm>
              <a:custGeom>
                <a:avLst/>
                <a:gdLst>
                  <a:gd name="T0" fmla="*/ 68 w 107"/>
                  <a:gd name="T1" fmla="*/ 0 h 91"/>
                  <a:gd name="T2" fmla="*/ 69 w 107"/>
                  <a:gd name="T3" fmla="*/ 0 h 91"/>
                  <a:gd name="T4" fmla="*/ 99 w 107"/>
                  <a:gd name="T5" fmla="*/ 0 h 91"/>
                  <a:gd name="T6" fmla="*/ 103 w 107"/>
                  <a:gd name="T7" fmla="*/ 0 h 91"/>
                  <a:gd name="T8" fmla="*/ 104 w 107"/>
                  <a:gd name="T9" fmla="*/ 0 h 91"/>
                  <a:gd name="T10" fmla="*/ 107 w 107"/>
                  <a:gd name="T11" fmla="*/ 3 h 91"/>
                  <a:gd name="T12" fmla="*/ 107 w 107"/>
                  <a:gd name="T13" fmla="*/ 4 h 91"/>
                  <a:gd name="T14" fmla="*/ 107 w 107"/>
                  <a:gd name="T15" fmla="*/ 81 h 91"/>
                  <a:gd name="T16" fmla="*/ 107 w 107"/>
                  <a:gd name="T17" fmla="*/ 84 h 91"/>
                  <a:gd name="T18" fmla="*/ 106 w 107"/>
                  <a:gd name="T19" fmla="*/ 86 h 91"/>
                  <a:gd name="T20" fmla="*/ 104 w 107"/>
                  <a:gd name="T21" fmla="*/ 89 h 91"/>
                  <a:gd name="T22" fmla="*/ 102 w 107"/>
                  <a:gd name="T23" fmla="*/ 91 h 91"/>
                  <a:gd name="T24" fmla="*/ 99 w 107"/>
                  <a:gd name="T25" fmla="*/ 91 h 91"/>
                  <a:gd name="T26" fmla="*/ 68 w 107"/>
                  <a:gd name="T27" fmla="*/ 91 h 91"/>
                  <a:gd name="T28" fmla="*/ 72 w 107"/>
                  <a:gd name="T29" fmla="*/ 86 h 91"/>
                  <a:gd name="T30" fmla="*/ 74 w 107"/>
                  <a:gd name="T31" fmla="*/ 80 h 91"/>
                  <a:gd name="T32" fmla="*/ 76 w 107"/>
                  <a:gd name="T33" fmla="*/ 73 h 91"/>
                  <a:gd name="T34" fmla="*/ 72 w 107"/>
                  <a:gd name="T35" fmla="*/ 60 h 91"/>
                  <a:gd name="T36" fmla="*/ 64 w 107"/>
                  <a:gd name="T37" fmla="*/ 52 h 91"/>
                  <a:gd name="T38" fmla="*/ 51 w 107"/>
                  <a:gd name="T39" fmla="*/ 48 h 91"/>
                  <a:gd name="T40" fmla="*/ 0 w 107"/>
                  <a:gd name="T41" fmla="*/ 48 h 91"/>
                  <a:gd name="T42" fmla="*/ 0 w 107"/>
                  <a:gd name="T43" fmla="*/ 4 h 91"/>
                  <a:gd name="T44" fmla="*/ 1 w 107"/>
                  <a:gd name="T45" fmla="*/ 3 h 91"/>
                  <a:gd name="T46" fmla="*/ 3 w 107"/>
                  <a:gd name="T47" fmla="*/ 0 h 91"/>
                  <a:gd name="T48" fmla="*/ 4 w 107"/>
                  <a:gd name="T49" fmla="*/ 0 h 91"/>
                  <a:gd name="T50" fmla="*/ 7 w 107"/>
                  <a:gd name="T51" fmla="*/ 0 h 91"/>
                  <a:gd name="T52" fmla="*/ 38 w 107"/>
                  <a:gd name="T53" fmla="*/ 0 h 91"/>
                  <a:gd name="T54" fmla="*/ 40 w 107"/>
                  <a:gd name="T55" fmla="*/ 0 h 91"/>
                  <a:gd name="T56" fmla="*/ 42 w 107"/>
                  <a:gd name="T57" fmla="*/ 0 h 91"/>
                  <a:gd name="T58" fmla="*/ 43 w 107"/>
                  <a:gd name="T59" fmla="*/ 0 h 91"/>
                  <a:gd name="T60" fmla="*/ 44 w 107"/>
                  <a:gd name="T61" fmla="*/ 2 h 91"/>
                  <a:gd name="T62" fmla="*/ 44 w 107"/>
                  <a:gd name="T63" fmla="*/ 24 h 91"/>
                  <a:gd name="T64" fmla="*/ 44 w 107"/>
                  <a:gd name="T65" fmla="*/ 26 h 91"/>
                  <a:gd name="T66" fmla="*/ 44 w 107"/>
                  <a:gd name="T67" fmla="*/ 28 h 91"/>
                  <a:gd name="T68" fmla="*/ 46 w 107"/>
                  <a:gd name="T69" fmla="*/ 29 h 91"/>
                  <a:gd name="T70" fmla="*/ 47 w 107"/>
                  <a:gd name="T71" fmla="*/ 29 h 91"/>
                  <a:gd name="T72" fmla="*/ 59 w 107"/>
                  <a:gd name="T73" fmla="*/ 29 h 91"/>
                  <a:gd name="T74" fmla="*/ 61 w 107"/>
                  <a:gd name="T75" fmla="*/ 29 h 91"/>
                  <a:gd name="T76" fmla="*/ 65 w 107"/>
                  <a:gd name="T77" fmla="*/ 28 h 91"/>
                  <a:gd name="T78" fmla="*/ 68 w 107"/>
                  <a:gd name="T79" fmla="*/ 26 h 91"/>
                  <a:gd name="T80" fmla="*/ 68 w 107"/>
                  <a:gd name="T81" fmla="*/ 24 h 91"/>
                  <a:gd name="T82" fmla="*/ 68 w 107"/>
                  <a:gd name="T83" fmla="*/ 2 h 91"/>
                  <a:gd name="T84" fmla="*/ 68 w 107"/>
                  <a:gd name="T85" fmla="*/ 0 h 91"/>
                  <a:gd name="T86" fmla="*/ 68 w 107"/>
                  <a:gd name="T87" fmla="*/ 0 h 91"/>
                  <a:gd name="T88" fmla="*/ 68 w 107"/>
                  <a:gd name="T8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7" h="91">
                    <a:moveTo>
                      <a:pt x="68" y="0"/>
                    </a:moveTo>
                    <a:lnTo>
                      <a:pt x="69" y="0"/>
                    </a:lnTo>
                    <a:lnTo>
                      <a:pt x="99" y="0"/>
                    </a:lnTo>
                    <a:lnTo>
                      <a:pt x="103" y="0"/>
                    </a:lnTo>
                    <a:lnTo>
                      <a:pt x="104" y="0"/>
                    </a:lnTo>
                    <a:lnTo>
                      <a:pt x="107" y="3"/>
                    </a:lnTo>
                    <a:lnTo>
                      <a:pt x="107" y="4"/>
                    </a:lnTo>
                    <a:lnTo>
                      <a:pt x="107" y="81"/>
                    </a:lnTo>
                    <a:lnTo>
                      <a:pt x="107" y="84"/>
                    </a:lnTo>
                    <a:lnTo>
                      <a:pt x="106" y="86"/>
                    </a:lnTo>
                    <a:lnTo>
                      <a:pt x="104" y="89"/>
                    </a:lnTo>
                    <a:lnTo>
                      <a:pt x="102" y="91"/>
                    </a:lnTo>
                    <a:lnTo>
                      <a:pt x="99" y="91"/>
                    </a:lnTo>
                    <a:lnTo>
                      <a:pt x="68" y="91"/>
                    </a:lnTo>
                    <a:lnTo>
                      <a:pt x="72" y="86"/>
                    </a:lnTo>
                    <a:lnTo>
                      <a:pt x="74" y="80"/>
                    </a:lnTo>
                    <a:lnTo>
                      <a:pt x="76" y="73"/>
                    </a:lnTo>
                    <a:lnTo>
                      <a:pt x="72" y="60"/>
                    </a:lnTo>
                    <a:lnTo>
                      <a:pt x="64" y="52"/>
                    </a:lnTo>
                    <a:lnTo>
                      <a:pt x="51" y="48"/>
                    </a:lnTo>
                    <a:lnTo>
                      <a:pt x="0" y="48"/>
                    </a:lnTo>
                    <a:lnTo>
                      <a:pt x="0" y="4"/>
                    </a:lnTo>
                    <a:lnTo>
                      <a:pt x="1" y="3"/>
                    </a:lnTo>
                    <a:lnTo>
                      <a:pt x="3" y="0"/>
                    </a:lnTo>
                    <a:lnTo>
                      <a:pt x="4" y="0"/>
                    </a:lnTo>
                    <a:lnTo>
                      <a:pt x="7" y="0"/>
                    </a:lnTo>
                    <a:lnTo>
                      <a:pt x="38" y="0"/>
                    </a:lnTo>
                    <a:lnTo>
                      <a:pt x="40" y="0"/>
                    </a:lnTo>
                    <a:lnTo>
                      <a:pt x="42" y="0"/>
                    </a:lnTo>
                    <a:lnTo>
                      <a:pt x="43" y="0"/>
                    </a:lnTo>
                    <a:lnTo>
                      <a:pt x="44" y="2"/>
                    </a:lnTo>
                    <a:lnTo>
                      <a:pt x="44" y="24"/>
                    </a:lnTo>
                    <a:lnTo>
                      <a:pt x="44" y="26"/>
                    </a:lnTo>
                    <a:lnTo>
                      <a:pt x="44" y="28"/>
                    </a:lnTo>
                    <a:lnTo>
                      <a:pt x="46" y="29"/>
                    </a:lnTo>
                    <a:lnTo>
                      <a:pt x="47" y="29"/>
                    </a:lnTo>
                    <a:lnTo>
                      <a:pt x="59" y="29"/>
                    </a:lnTo>
                    <a:lnTo>
                      <a:pt x="61" y="29"/>
                    </a:lnTo>
                    <a:lnTo>
                      <a:pt x="65" y="28"/>
                    </a:lnTo>
                    <a:lnTo>
                      <a:pt x="68" y="26"/>
                    </a:lnTo>
                    <a:lnTo>
                      <a:pt x="68" y="24"/>
                    </a:lnTo>
                    <a:lnTo>
                      <a:pt x="68" y="2"/>
                    </a:lnTo>
                    <a:lnTo>
                      <a:pt x="68" y="0"/>
                    </a:lnTo>
                    <a:lnTo>
                      <a:pt x="68" y="0"/>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57" name="Freeform 17">
                <a:extLst>
                  <a:ext uri="{FF2B5EF4-FFF2-40B4-BE49-F238E27FC236}">
                    <a16:creationId xmlns:a16="http://schemas.microsoft.com/office/drawing/2014/main" id="{575E43DC-C723-4576-974D-3E4BC64A274E}"/>
                  </a:ext>
                </a:extLst>
              </p:cNvPr>
              <p:cNvSpPr>
                <a:spLocks/>
              </p:cNvSpPr>
              <p:nvPr/>
            </p:nvSpPr>
            <p:spPr bwMode="auto">
              <a:xfrm>
                <a:off x="4448175" y="3900488"/>
                <a:ext cx="134938" cy="214312"/>
              </a:xfrm>
              <a:custGeom>
                <a:avLst/>
                <a:gdLst>
                  <a:gd name="T0" fmla="*/ 0 w 85"/>
                  <a:gd name="T1" fmla="*/ 0 h 135"/>
                  <a:gd name="T2" fmla="*/ 85 w 85"/>
                  <a:gd name="T3" fmla="*/ 0 h 135"/>
                  <a:gd name="T4" fmla="*/ 85 w 85"/>
                  <a:gd name="T5" fmla="*/ 111 h 135"/>
                  <a:gd name="T6" fmla="*/ 82 w 85"/>
                  <a:gd name="T7" fmla="*/ 123 h 135"/>
                  <a:gd name="T8" fmla="*/ 72 w 85"/>
                  <a:gd name="T9" fmla="*/ 132 h 135"/>
                  <a:gd name="T10" fmla="*/ 59 w 85"/>
                  <a:gd name="T11" fmla="*/ 135 h 135"/>
                  <a:gd name="T12" fmla="*/ 54 w 85"/>
                  <a:gd name="T13" fmla="*/ 135 h 135"/>
                  <a:gd name="T14" fmla="*/ 49 w 85"/>
                  <a:gd name="T15" fmla="*/ 133 h 135"/>
                  <a:gd name="T16" fmla="*/ 44 w 85"/>
                  <a:gd name="T17" fmla="*/ 131 h 135"/>
                  <a:gd name="T18" fmla="*/ 40 w 85"/>
                  <a:gd name="T19" fmla="*/ 127 h 135"/>
                  <a:gd name="T20" fmla="*/ 36 w 85"/>
                  <a:gd name="T21" fmla="*/ 131 h 135"/>
                  <a:gd name="T22" fmla="*/ 32 w 85"/>
                  <a:gd name="T23" fmla="*/ 133 h 135"/>
                  <a:gd name="T24" fmla="*/ 27 w 85"/>
                  <a:gd name="T25" fmla="*/ 135 h 135"/>
                  <a:gd name="T26" fmla="*/ 22 w 85"/>
                  <a:gd name="T27" fmla="*/ 135 h 135"/>
                  <a:gd name="T28" fmla="*/ 10 w 85"/>
                  <a:gd name="T29" fmla="*/ 132 h 135"/>
                  <a:gd name="T30" fmla="*/ 2 w 85"/>
                  <a:gd name="T31" fmla="*/ 123 h 135"/>
                  <a:gd name="T32" fmla="*/ 0 w 85"/>
                  <a:gd name="T33" fmla="*/ 111 h 135"/>
                  <a:gd name="T34" fmla="*/ 0 w 85"/>
                  <a:gd name="T35"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35">
                    <a:moveTo>
                      <a:pt x="0" y="0"/>
                    </a:moveTo>
                    <a:lnTo>
                      <a:pt x="85" y="0"/>
                    </a:lnTo>
                    <a:lnTo>
                      <a:pt x="85" y="111"/>
                    </a:lnTo>
                    <a:lnTo>
                      <a:pt x="82" y="123"/>
                    </a:lnTo>
                    <a:lnTo>
                      <a:pt x="72" y="132"/>
                    </a:lnTo>
                    <a:lnTo>
                      <a:pt x="59" y="135"/>
                    </a:lnTo>
                    <a:lnTo>
                      <a:pt x="54" y="135"/>
                    </a:lnTo>
                    <a:lnTo>
                      <a:pt x="49" y="133"/>
                    </a:lnTo>
                    <a:lnTo>
                      <a:pt x="44" y="131"/>
                    </a:lnTo>
                    <a:lnTo>
                      <a:pt x="40" y="127"/>
                    </a:lnTo>
                    <a:lnTo>
                      <a:pt x="36" y="131"/>
                    </a:lnTo>
                    <a:lnTo>
                      <a:pt x="32" y="133"/>
                    </a:lnTo>
                    <a:lnTo>
                      <a:pt x="27" y="135"/>
                    </a:lnTo>
                    <a:lnTo>
                      <a:pt x="22" y="135"/>
                    </a:lnTo>
                    <a:lnTo>
                      <a:pt x="10" y="132"/>
                    </a:lnTo>
                    <a:lnTo>
                      <a:pt x="2" y="123"/>
                    </a:lnTo>
                    <a:lnTo>
                      <a:pt x="0" y="11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58" name="Freeform 18">
                <a:extLst>
                  <a:ext uri="{FF2B5EF4-FFF2-40B4-BE49-F238E27FC236}">
                    <a16:creationId xmlns:a16="http://schemas.microsoft.com/office/drawing/2014/main" id="{94D6FDAB-0B49-45D4-A1C5-D821FDA11BC8}"/>
                  </a:ext>
                </a:extLst>
              </p:cNvPr>
              <p:cNvSpPr>
                <a:spLocks/>
              </p:cNvSpPr>
              <p:nvPr/>
            </p:nvSpPr>
            <p:spPr bwMode="auto">
              <a:xfrm>
                <a:off x="4713288" y="3702050"/>
                <a:ext cx="201613" cy="407987"/>
              </a:xfrm>
              <a:custGeom>
                <a:avLst/>
                <a:gdLst>
                  <a:gd name="T0" fmla="*/ 17 w 127"/>
                  <a:gd name="T1" fmla="*/ 0 h 257"/>
                  <a:gd name="T2" fmla="*/ 105 w 127"/>
                  <a:gd name="T3" fmla="*/ 0 h 257"/>
                  <a:gd name="T4" fmla="*/ 112 w 127"/>
                  <a:gd name="T5" fmla="*/ 0 h 257"/>
                  <a:gd name="T6" fmla="*/ 119 w 127"/>
                  <a:gd name="T7" fmla="*/ 2 h 257"/>
                  <a:gd name="T8" fmla="*/ 124 w 127"/>
                  <a:gd name="T9" fmla="*/ 6 h 257"/>
                  <a:gd name="T10" fmla="*/ 127 w 127"/>
                  <a:gd name="T11" fmla="*/ 13 h 257"/>
                  <a:gd name="T12" fmla="*/ 127 w 127"/>
                  <a:gd name="T13" fmla="*/ 136 h 257"/>
                  <a:gd name="T14" fmla="*/ 125 w 127"/>
                  <a:gd name="T15" fmla="*/ 143 h 257"/>
                  <a:gd name="T16" fmla="*/ 123 w 127"/>
                  <a:gd name="T17" fmla="*/ 148 h 257"/>
                  <a:gd name="T18" fmla="*/ 119 w 127"/>
                  <a:gd name="T19" fmla="*/ 152 h 257"/>
                  <a:gd name="T20" fmla="*/ 115 w 127"/>
                  <a:gd name="T21" fmla="*/ 154 h 257"/>
                  <a:gd name="T22" fmla="*/ 108 w 127"/>
                  <a:gd name="T23" fmla="*/ 154 h 257"/>
                  <a:gd name="T24" fmla="*/ 108 w 127"/>
                  <a:gd name="T25" fmla="*/ 154 h 257"/>
                  <a:gd name="T26" fmla="*/ 107 w 127"/>
                  <a:gd name="T27" fmla="*/ 154 h 257"/>
                  <a:gd name="T28" fmla="*/ 107 w 127"/>
                  <a:gd name="T29" fmla="*/ 234 h 257"/>
                  <a:gd name="T30" fmla="*/ 105 w 127"/>
                  <a:gd name="T31" fmla="*/ 243 h 257"/>
                  <a:gd name="T32" fmla="*/ 99 w 127"/>
                  <a:gd name="T33" fmla="*/ 251 h 257"/>
                  <a:gd name="T34" fmla="*/ 90 w 127"/>
                  <a:gd name="T35" fmla="*/ 256 h 257"/>
                  <a:gd name="T36" fmla="*/ 81 w 127"/>
                  <a:gd name="T37" fmla="*/ 257 h 257"/>
                  <a:gd name="T38" fmla="*/ 76 w 127"/>
                  <a:gd name="T39" fmla="*/ 257 h 257"/>
                  <a:gd name="T40" fmla="*/ 71 w 127"/>
                  <a:gd name="T41" fmla="*/ 256 h 257"/>
                  <a:gd name="T42" fmla="*/ 65 w 127"/>
                  <a:gd name="T43" fmla="*/ 253 h 257"/>
                  <a:gd name="T44" fmla="*/ 62 w 127"/>
                  <a:gd name="T45" fmla="*/ 251 h 257"/>
                  <a:gd name="T46" fmla="*/ 62 w 127"/>
                  <a:gd name="T47" fmla="*/ 251 h 257"/>
                  <a:gd name="T48" fmla="*/ 56 w 127"/>
                  <a:gd name="T49" fmla="*/ 255 h 257"/>
                  <a:gd name="T50" fmla="*/ 51 w 127"/>
                  <a:gd name="T51" fmla="*/ 257 h 257"/>
                  <a:gd name="T52" fmla="*/ 45 w 127"/>
                  <a:gd name="T53" fmla="*/ 257 h 257"/>
                  <a:gd name="T54" fmla="*/ 32 w 127"/>
                  <a:gd name="T55" fmla="*/ 255 h 257"/>
                  <a:gd name="T56" fmla="*/ 24 w 127"/>
                  <a:gd name="T57" fmla="*/ 245 h 257"/>
                  <a:gd name="T58" fmla="*/ 20 w 127"/>
                  <a:gd name="T59" fmla="*/ 234 h 257"/>
                  <a:gd name="T60" fmla="*/ 20 w 127"/>
                  <a:gd name="T61" fmla="*/ 154 h 257"/>
                  <a:gd name="T62" fmla="*/ 20 w 127"/>
                  <a:gd name="T63" fmla="*/ 154 h 257"/>
                  <a:gd name="T64" fmla="*/ 19 w 127"/>
                  <a:gd name="T65" fmla="*/ 154 h 257"/>
                  <a:gd name="T66" fmla="*/ 13 w 127"/>
                  <a:gd name="T67" fmla="*/ 154 h 257"/>
                  <a:gd name="T68" fmla="*/ 8 w 127"/>
                  <a:gd name="T69" fmla="*/ 152 h 257"/>
                  <a:gd name="T70" fmla="*/ 4 w 127"/>
                  <a:gd name="T71" fmla="*/ 148 h 257"/>
                  <a:gd name="T72" fmla="*/ 2 w 127"/>
                  <a:gd name="T73" fmla="*/ 143 h 257"/>
                  <a:gd name="T74" fmla="*/ 0 w 127"/>
                  <a:gd name="T75" fmla="*/ 136 h 257"/>
                  <a:gd name="T76" fmla="*/ 0 w 127"/>
                  <a:gd name="T77" fmla="*/ 13 h 257"/>
                  <a:gd name="T78" fmla="*/ 2 w 127"/>
                  <a:gd name="T79" fmla="*/ 9 h 257"/>
                  <a:gd name="T80" fmla="*/ 3 w 127"/>
                  <a:gd name="T81" fmla="*/ 5 h 257"/>
                  <a:gd name="T82" fmla="*/ 6 w 127"/>
                  <a:gd name="T83" fmla="*/ 2 h 257"/>
                  <a:gd name="T84" fmla="*/ 10 w 127"/>
                  <a:gd name="T85" fmla="*/ 1 h 257"/>
                  <a:gd name="T86" fmla="*/ 13 w 127"/>
                  <a:gd name="T87" fmla="*/ 0 h 257"/>
                  <a:gd name="T88" fmla="*/ 17 w 127"/>
                  <a:gd name="T89"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7" h="257">
                    <a:moveTo>
                      <a:pt x="17" y="0"/>
                    </a:moveTo>
                    <a:lnTo>
                      <a:pt x="105" y="0"/>
                    </a:lnTo>
                    <a:lnTo>
                      <a:pt x="112" y="0"/>
                    </a:lnTo>
                    <a:lnTo>
                      <a:pt x="119" y="2"/>
                    </a:lnTo>
                    <a:lnTo>
                      <a:pt x="124" y="6"/>
                    </a:lnTo>
                    <a:lnTo>
                      <a:pt x="127" y="13"/>
                    </a:lnTo>
                    <a:lnTo>
                      <a:pt x="127" y="136"/>
                    </a:lnTo>
                    <a:lnTo>
                      <a:pt x="125" y="143"/>
                    </a:lnTo>
                    <a:lnTo>
                      <a:pt x="123" y="148"/>
                    </a:lnTo>
                    <a:lnTo>
                      <a:pt x="119" y="152"/>
                    </a:lnTo>
                    <a:lnTo>
                      <a:pt x="115" y="154"/>
                    </a:lnTo>
                    <a:lnTo>
                      <a:pt x="108" y="154"/>
                    </a:lnTo>
                    <a:lnTo>
                      <a:pt x="108" y="154"/>
                    </a:lnTo>
                    <a:lnTo>
                      <a:pt x="107" y="154"/>
                    </a:lnTo>
                    <a:lnTo>
                      <a:pt x="107" y="234"/>
                    </a:lnTo>
                    <a:lnTo>
                      <a:pt x="105" y="243"/>
                    </a:lnTo>
                    <a:lnTo>
                      <a:pt x="99" y="251"/>
                    </a:lnTo>
                    <a:lnTo>
                      <a:pt x="90" y="256"/>
                    </a:lnTo>
                    <a:lnTo>
                      <a:pt x="81" y="257"/>
                    </a:lnTo>
                    <a:lnTo>
                      <a:pt x="76" y="257"/>
                    </a:lnTo>
                    <a:lnTo>
                      <a:pt x="71" y="256"/>
                    </a:lnTo>
                    <a:lnTo>
                      <a:pt x="65" y="253"/>
                    </a:lnTo>
                    <a:lnTo>
                      <a:pt x="62" y="251"/>
                    </a:lnTo>
                    <a:lnTo>
                      <a:pt x="62" y="251"/>
                    </a:lnTo>
                    <a:lnTo>
                      <a:pt x="56" y="255"/>
                    </a:lnTo>
                    <a:lnTo>
                      <a:pt x="51" y="257"/>
                    </a:lnTo>
                    <a:lnTo>
                      <a:pt x="45" y="257"/>
                    </a:lnTo>
                    <a:lnTo>
                      <a:pt x="32" y="255"/>
                    </a:lnTo>
                    <a:lnTo>
                      <a:pt x="24" y="245"/>
                    </a:lnTo>
                    <a:lnTo>
                      <a:pt x="20" y="234"/>
                    </a:lnTo>
                    <a:lnTo>
                      <a:pt x="20" y="154"/>
                    </a:lnTo>
                    <a:lnTo>
                      <a:pt x="20" y="154"/>
                    </a:lnTo>
                    <a:lnTo>
                      <a:pt x="19" y="154"/>
                    </a:lnTo>
                    <a:lnTo>
                      <a:pt x="13" y="154"/>
                    </a:lnTo>
                    <a:lnTo>
                      <a:pt x="8" y="152"/>
                    </a:lnTo>
                    <a:lnTo>
                      <a:pt x="4" y="148"/>
                    </a:lnTo>
                    <a:lnTo>
                      <a:pt x="2" y="143"/>
                    </a:lnTo>
                    <a:lnTo>
                      <a:pt x="0" y="136"/>
                    </a:lnTo>
                    <a:lnTo>
                      <a:pt x="0" y="13"/>
                    </a:lnTo>
                    <a:lnTo>
                      <a:pt x="2" y="9"/>
                    </a:lnTo>
                    <a:lnTo>
                      <a:pt x="3" y="5"/>
                    </a:lnTo>
                    <a:lnTo>
                      <a:pt x="6" y="2"/>
                    </a:lnTo>
                    <a:lnTo>
                      <a:pt x="10" y="1"/>
                    </a:lnTo>
                    <a:lnTo>
                      <a:pt x="13"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59" name="Freeform 19">
                <a:extLst>
                  <a:ext uri="{FF2B5EF4-FFF2-40B4-BE49-F238E27FC236}">
                    <a16:creationId xmlns:a16="http://schemas.microsoft.com/office/drawing/2014/main" id="{7F52CCD8-48AE-4CD1-810F-A7E36A6EBE5B}"/>
                  </a:ext>
                </a:extLst>
              </p:cNvPr>
              <p:cNvSpPr>
                <a:spLocks/>
              </p:cNvSpPr>
              <p:nvPr/>
            </p:nvSpPr>
            <p:spPr bwMode="auto">
              <a:xfrm>
                <a:off x="4746625" y="3554413"/>
                <a:ext cx="127000" cy="127000"/>
              </a:xfrm>
              <a:custGeom>
                <a:avLst/>
                <a:gdLst>
                  <a:gd name="T0" fmla="*/ 41 w 80"/>
                  <a:gd name="T1" fmla="*/ 0 h 80"/>
                  <a:gd name="T2" fmla="*/ 56 w 80"/>
                  <a:gd name="T3" fmla="*/ 3 h 80"/>
                  <a:gd name="T4" fmla="*/ 68 w 80"/>
                  <a:gd name="T5" fmla="*/ 12 h 80"/>
                  <a:gd name="T6" fmla="*/ 77 w 80"/>
                  <a:gd name="T7" fmla="*/ 24 h 80"/>
                  <a:gd name="T8" fmla="*/ 80 w 80"/>
                  <a:gd name="T9" fmla="*/ 39 h 80"/>
                  <a:gd name="T10" fmla="*/ 77 w 80"/>
                  <a:gd name="T11" fmla="*/ 55 h 80"/>
                  <a:gd name="T12" fmla="*/ 68 w 80"/>
                  <a:gd name="T13" fmla="*/ 68 h 80"/>
                  <a:gd name="T14" fmla="*/ 56 w 80"/>
                  <a:gd name="T15" fmla="*/ 76 h 80"/>
                  <a:gd name="T16" fmla="*/ 41 w 80"/>
                  <a:gd name="T17" fmla="*/ 80 h 80"/>
                  <a:gd name="T18" fmla="*/ 25 w 80"/>
                  <a:gd name="T19" fmla="*/ 76 h 80"/>
                  <a:gd name="T20" fmla="*/ 12 w 80"/>
                  <a:gd name="T21" fmla="*/ 68 h 80"/>
                  <a:gd name="T22" fmla="*/ 4 w 80"/>
                  <a:gd name="T23" fmla="*/ 55 h 80"/>
                  <a:gd name="T24" fmla="*/ 0 w 80"/>
                  <a:gd name="T25" fmla="*/ 39 h 80"/>
                  <a:gd name="T26" fmla="*/ 4 w 80"/>
                  <a:gd name="T27" fmla="*/ 24 h 80"/>
                  <a:gd name="T28" fmla="*/ 12 w 80"/>
                  <a:gd name="T29" fmla="*/ 12 h 80"/>
                  <a:gd name="T30" fmla="*/ 25 w 80"/>
                  <a:gd name="T31" fmla="*/ 3 h 80"/>
                  <a:gd name="T32" fmla="*/ 41 w 80"/>
                  <a:gd name="T3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80">
                    <a:moveTo>
                      <a:pt x="41" y="0"/>
                    </a:moveTo>
                    <a:lnTo>
                      <a:pt x="56" y="3"/>
                    </a:lnTo>
                    <a:lnTo>
                      <a:pt x="68" y="12"/>
                    </a:lnTo>
                    <a:lnTo>
                      <a:pt x="77" y="24"/>
                    </a:lnTo>
                    <a:lnTo>
                      <a:pt x="80" y="39"/>
                    </a:lnTo>
                    <a:lnTo>
                      <a:pt x="77" y="55"/>
                    </a:lnTo>
                    <a:lnTo>
                      <a:pt x="68" y="68"/>
                    </a:lnTo>
                    <a:lnTo>
                      <a:pt x="56" y="76"/>
                    </a:lnTo>
                    <a:lnTo>
                      <a:pt x="41" y="80"/>
                    </a:lnTo>
                    <a:lnTo>
                      <a:pt x="25" y="76"/>
                    </a:lnTo>
                    <a:lnTo>
                      <a:pt x="12" y="68"/>
                    </a:lnTo>
                    <a:lnTo>
                      <a:pt x="4" y="55"/>
                    </a:lnTo>
                    <a:lnTo>
                      <a:pt x="0" y="39"/>
                    </a:lnTo>
                    <a:lnTo>
                      <a:pt x="4" y="24"/>
                    </a:lnTo>
                    <a:lnTo>
                      <a:pt x="12" y="12"/>
                    </a:lnTo>
                    <a:lnTo>
                      <a:pt x="25" y="3"/>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grpSp>
        <p:grpSp>
          <p:nvGrpSpPr>
            <p:cNvPr id="60" name="Group 59">
              <a:extLst>
                <a:ext uri="{FF2B5EF4-FFF2-40B4-BE49-F238E27FC236}">
                  <a16:creationId xmlns:a16="http://schemas.microsoft.com/office/drawing/2014/main" id="{FE36ED35-03B9-4F13-9AA2-38F5DC988D76}"/>
                </a:ext>
              </a:extLst>
            </p:cNvPr>
            <p:cNvGrpSpPr/>
            <p:nvPr/>
          </p:nvGrpSpPr>
          <p:grpSpPr>
            <a:xfrm>
              <a:off x="3385827" y="2852791"/>
              <a:ext cx="727385" cy="525647"/>
              <a:chOff x="8402638" y="3578225"/>
              <a:chExt cx="690563" cy="512763"/>
            </a:xfrm>
            <a:solidFill>
              <a:schemeClr val="bg1">
                <a:lumMod val="50000"/>
              </a:schemeClr>
            </a:solidFill>
          </p:grpSpPr>
          <p:sp>
            <p:nvSpPr>
              <p:cNvPr id="61" name="Freeform 32">
                <a:extLst>
                  <a:ext uri="{FF2B5EF4-FFF2-40B4-BE49-F238E27FC236}">
                    <a16:creationId xmlns:a16="http://schemas.microsoft.com/office/drawing/2014/main" id="{8BDD3A42-9DD2-44C6-A42D-7DBAA1BD6CEA}"/>
                  </a:ext>
                </a:extLst>
              </p:cNvPr>
              <p:cNvSpPr>
                <a:spLocks/>
              </p:cNvSpPr>
              <p:nvPr/>
            </p:nvSpPr>
            <p:spPr bwMode="auto">
              <a:xfrm>
                <a:off x="8467725" y="3856038"/>
                <a:ext cx="225425" cy="234950"/>
              </a:xfrm>
              <a:custGeom>
                <a:avLst/>
                <a:gdLst>
                  <a:gd name="T0" fmla="*/ 31 w 142"/>
                  <a:gd name="T1" fmla="*/ 0 h 148"/>
                  <a:gd name="T2" fmla="*/ 41 w 142"/>
                  <a:gd name="T3" fmla="*/ 2 h 148"/>
                  <a:gd name="T4" fmla="*/ 49 w 142"/>
                  <a:gd name="T5" fmla="*/ 8 h 148"/>
                  <a:gd name="T6" fmla="*/ 53 w 142"/>
                  <a:gd name="T7" fmla="*/ 15 h 148"/>
                  <a:gd name="T8" fmla="*/ 56 w 142"/>
                  <a:gd name="T9" fmla="*/ 24 h 148"/>
                  <a:gd name="T10" fmla="*/ 54 w 142"/>
                  <a:gd name="T11" fmla="*/ 31 h 148"/>
                  <a:gd name="T12" fmla="*/ 62 w 142"/>
                  <a:gd name="T13" fmla="*/ 31 h 148"/>
                  <a:gd name="T14" fmla="*/ 70 w 142"/>
                  <a:gd name="T15" fmla="*/ 33 h 148"/>
                  <a:gd name="T16" fmla="*/ 77 w 142"/>
                  <a:gd name="T17" fmla="*/ 38 h 148"/>
                  <a:gd name="T18" fmla="*/ 82 w 142"/>
                  <a:gd name="T19" fmla="*/ 46 h 148"/>
                  <a:gd name="T20" fmla="*/ 83 w 142"/>
                  <a:gd name="T21" fmla="*/ 54 h 148"/>
                  <a:gd name="T22" fmla="*/ 82 w 142"/>
                  <a:gd name="T23" fmla="*/ 63 h 148"/>
                  <a:gd name="T24" fmla="*/ 91 w 142"/>
                  <a:gd name="T25" fmla="*/ 61 h 148"/>
                  <a:gd name="T26" fmla="*/ 99 w 142"/>
                  <a:gd name="T27" fmla="*/ 63 h 148"/>
                  <a:gd name="T28" fmla="*/ 105 w 142"/>
                  <a:gd name="T29" fmla="*/ 68 h 148"/>
                  <a:gd name="T30" fmla="*/ 110 w 142"/>
                  <a:gd name="T31" fmla="*/ 76 h 148"/>
                  <a:gd name="T32" fmla="*/ 112 w 142"/>
                  <a:gd name="T33" fmla="*/ 85 h 148"/>
                  <a:gd name="T34" fmla="*/ 109 w 142"/>
                  <a:gd name="T35" fmla="*/ 95 h 148"/>
                  <a:gd name="T36" fmla="*/ 118 w 142"/>
                  <a:gd name="T37" fmla="*/ 94 h 148"/>
                  <a:gd name="T38" fmla="*/ 127 w 142"/>
                  <a:gd name="T39" fmla="*/ 95 h 148"/>
                  <a:gd name="T40" fmla="*/ 135 w 142"/>
                  <a:gd name="T41" fmla="*/ 100 h 148"/>
                  <a:gd name="T42" fmla="*/ 140 w 142"/>
                  <a:gd name="T43" fmla="*/ 109 h 148"/>
                  <a:gd name="T44" fmla="*/ 142 w 142"/>
                  <a:gd name="T45" fmla="*/ 119 h 148"/>
                  <a:gd name="T46" fmla="*/ 139 w 142"/>
                  <a:gd name="T47" fmla="*/ 129 h 148"/>
                  <a:gd name="T48" fmla="*/ 132 w 142"/>
                  <a:gd name="T49" fmla="*/ 138 h 148"/>
                  <a:gd name="T50" fmla="*/ 125 w 142"/>
                  <a:gd name="T51" fmla="*/ 143 h 148"/>
                  <a:gd name="T52" fmla="*/ 116 w 142"/>
                  <a:gd name="T53" fmla="*/ 147 h 148"/>
                  <a:gd name="T54" fmla="*/ 106 w 142"/>
                  <a:gd name="T55" fmla="*/ 148 h 148"/>
                  <a:gd name="T56" fmla="*/ 97 w 142"/>
                  <a:gd name="T57" fmla="*/ 147 h 148"/>
                  <a:gd name="T58" fmla="*/ 90 w 142"/>
                  <a:gd name="T59" fmla="*/ 142 h 148"/>
                  <a:gd name="T60" fmla="*/ 86 w 142"/>
                  <a:gd name="T61" fmla="*/ 134 h 148"/>
                  <a:gd name="T62" fmla="*/ 86 w 142"/>
                  <a:gd name="T63" fmla="*/ 126 h 148"/>
                  <a:gd name="T64" fmla="*/ 88 w 142"/>
                  <a:gd name="T65" fmla="*/ 120 h 148"/>
                  <a:gd name="T66" fmla="*/ 92 w 142"/>
                  <a:gd name="T67" fmla="*/ 112 h 148"/>
                  <a:gd name="T68" fmla="*/ 84 w 142"/>
                  <a:gd name="T69" fmla="*/ 115 h 148"/>
                  <a:gd name="T70" fmla="*/ 75 w 142"/>
                  <a:gd name="T71" fmla="*/ 116 h 148"/>
                  <a:gd name="T72" fmla="*/ 67 w 142"/>
                  <a:gd name="T73" fmla="*/ 116 h 148"/>
                  <a:gd name="T74" fmla="*/ 61 w 142"/>
                  <a:gd name="T75" fmla="*/ 111 h 148"/>
                  <a:gd name="T76" fmla="*/ 57 w 142"/>
                  <a:gd name="T77" fmla="*/ 103 h 148"/>
                  <a:gd name="T78" fmla="*/ 57 w 142"/>
                  <a:gd name="T79" fmla="*/ 95 h 148"/>
                  <a:gd name="T80" fmla="*/ 60 w 142"/>
                  <a:gd name="T81" fmla="*/ 89 h 148"/>
                  <a:gd name="T82" fmla="*/ 61 w 142"/>
                  <a:gd name="T83" fmla="*/ 82 h 148"/>
                  <a:gd name="T84" fmla="*/ 54 w 142"/>
                  <a:gd name="T85" fmla="*/ 85 h 148"/>
                  <a:gd name="T86" fmla="*/ 47 w 142"/>
                  <a:gd name="T87" fmla="*/ 86 h 148"/>
                  <a:gd name="T88" fmla="*/ 40 w 142"/>
                  <a:gd name="T89" fmla="*/ 86 h 148"/>
                  <a:gd name="T90" fmla="*/ 32 w 142"/>
                  <a:gd name="T91" fmla="*/ 80 h 148"/>
                  <a:gd name="T92" fmla="*/ 28 w 142"/>
                  <a:gd name="T93" fmla="*/ 72 h 148"/>
                  <a:gd name="T94" fmla="*/ 28 w 142"/>
                  <a:gd name="T95" fmla="*/ 65 h 148"/>
                  <a:gd name="T96" fmla="*/ 31 w 142"/>
                  <a:gd name="T97" fmla="*/ 59 h 148"/>
                  <a:gd name="T98" fmla="*/ 34 w 142"/>
                  <a:gd name="T99" fmla="*/ 52 h 148"/>
                  <a:gd name="T100" fmla="*/ 27 w 142"/>
                  <a:gd name="T101" fmla="*/ 55 h 148"/>
                  <a:gd name="T102" fmla="*/ 19 w 142"/>
                  <a:gd name="T103" fmla="*/ 56 h 148"/>
                  <a:gd name="T104" fmla="*/ 11 w 142"/>
                  <a:gd name="T105" fmla="*/ 55 h 148"/>
                  <a:gd name="T106" fmla="*/ 5 w 142"/>
                  <a:gd name="T107" fmla="*/ 50 h 148"/>
                  <a:gd name="T108" fmla="*/ 0 w 142"/>
                  <a:gd name="T109" fmla="*/ 41 h 148"/>
                  <a:gd name="T110" fmla="*/ 1 w 142"/>
                  <a:gd name="T111" fmla="*/ 29 h 148"/>
                  <a:gd name="T112" fmla="*/ 5 w 142"/>
                  <a:gd name="T113" fmla="*/ 18 h 148"/>
                  <a:gd name="T114" fmla="*/ 13 w 142"/>
                  <a:gd name="T115" fmla="*/ 8 h 148"/>
                  <a:gd name="T116" fmla="*/ 22 w 142"/>
                  <a:gd name="T117" fmla="*/ 3 h 148"/>
                  <a:gd name="T118" fmla="*/ 31 w 142"/>
                  <a:gd name="T119"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2" h="148">
                    <a:moveTo>
                      <a:pt x="31" y="0"/>
                    </a:moveTo>
                    <a:lnTo>
                      <a:pt x="41" y="2"/>
                    </a:lnTo>
                    <a:lnTo>
                      <a:pt x="49" y="8"/>
                    </a:lnTo>
                    <a:lnTo>
                      <a:pt x="53" y="15"/>
                    </a:lnTo>
                    <a:lnTo>
                      <a:pt x="56" y="24"/>
                    </a:lnTo>
                    <a:lnTo>
                      <a:pt x="54" y="31"/>
                    </a:lnTo>
                    <a:lnTo>
                      <a:pt x="62" y="31"/>
                    </a:lnTo>
                    <a:lnTo>
                      <a:pt x="70" y="33"/>
                    </a:lnTo>
                    <a:lnTo>
                      <a:pt x="77" y="38"/>
                    </a:lnTo>
                    <a:lnTo>
                      <a:pt x="82" y="46"/>
                    </a:lnTo>
                    <a:lnTo>
                      <a:pt x="83" y="54"/>
                    </a:lnTo>
                    <a:lnTo>
                      <a:pt x="82" y="63"/>
                    </a:lnTo>
                    <a:lnTo>
                      <a:pt x="91" y="61"/>
                    </a:lnTo>
                    <a:lnTo>
                      <a:pt x="99" y="63"/>
                    </a:lnTo>
                    <a:lnTo>
                      <a:pt x="105" y="68"/>
                    </a:lnTo>
                    <a:lnTo>
                      <a:pt x="110" y="76"/>
                    </a:lnTo>
                    <a:lnTo>
                      <a:pt x="112" y="85"/>
                    </a:lnTo>
                    <a:lnTo>
                      <a:pt x="109" y="95"/>
                    </a:lnTo>
                    <a:lnTo>
                      <a:pt x="118" y="94"/>
                    </a:lnTo>
                    <a:lnTo>
                      <a:pt x="127" y="95"/>
                    </a:lnTo>
                    <a:lnTo>
                      <a:pt x="135" y="100"/>
                    </a:lnTo>
                    <a:lnTo>
                      <a:pt x="140" y="109"/>
                    </a:lnTo>
                    <a:lnTo>
                      <a:pt x="142" y="119"/>
                    </a:lnTo>
                    <a:lnTo>
                      <a:pt x="139" y="129"/>
                    </a:lnTo>
                    <a:lnTo>
                      <a:pt x="132" y="138"/>
                    </a:lnTo>
                    <a:lnTo>
                      <a:pt x="125" y="143"/>
                    </a:lnTo>
                    <a:lnTo>
                      <a:pt x="116" y="147"/>
                    </a:lnTo>
                    <a:lnTo>
                      <a:pt x="106" y="148"/>
                    </a:lnTo>
                    <a:lnTo>
                      <a:pt x="97" y="147"/>
                    </a:lnTo>
                    <a:lnTo>
                      <a:pt x="90" y="142"/>
                    </a:lnTo>
                    <a:lnTo>
                      <a:pt x="86" y="134"/>
                    </a:lnTo>
                    <a:lnTo>
                      <a:pt x="86" y="126"/>
                    </a:lnTo>
                    <a:lnTo>
                      <a:pt x="88" y="120"/>
                    </a:lnTo>
                    <a:lnTo>
                      <a:pt x="92" y="112"/>
                    </a:lnTo>
                    <a:lnTo>
                      <a:pt x="84" y="115"/>
                    </a:lnTo>
                    <a:lnTo>
                      <a:pt x="75" y="116"/>
                    </a:lnTo>
                    <a:lnTo>
                      <a:pt x="67" y="116"/>
                    </a:lnTo>
                    <a:lnTo>
                      <a:pt x="61" y="111"/>
                    </a:lnTo>
                    <a:lnTo>
                      <a:pt x="57" y="103"/>
                    </a:lnTo>
                    <a:lnTo>
                      <a:pt x="57" y="95"/>
                    </a:lnTo>
                    <a:lnTo>
                      <a:pt x="60" y="89"/>
                    </a:lnTo>
                    <a:lnTo>
                      <a:pt x="61" y="82"/>
                    </a:lnTo>
                    <a:lnTo>
                      <a:pt x="54" y="85"/>
                    </a:lnTo>
                    <a:lnTo>
                      <a:pt x="47" y="86"/>
                    </a:lnTo>
                    <a:lnTo>
                      <a:pt x="40" y="86"/>
                    </a:lnTo>
                    <a:lnTo>
                      <a:pt x="32" y="80"/>
                    </a:lnTo>
                    <a:lnTo>
                      <a:pt x="28" y="72"/>
                    </a:lnTo>
                    <a:lnTo>
                      <a:pt x="28" y="65"/>
                    </a:lnTo>
                    <a:lnTo>
                      <a:pt x="31" y="59"/>
                    </a:lnTo>
                    <a:lnTo>
                      <a:pt x="34" y="52"/>
                    </a:lnTo>
                    <a:lnTo>
                      <a:pt x="27" y="55"/>
                    </a:lnTo>
                    <a:lnTo>
                      <a:pt x="19" y="56"/>
                    </a:lnTo>
                    <a:lnTo>
                      <a:pt x="11" y="55"/>
                    </a:lnTo>
                    <a:lnTo>
                      <a:pt x="5" y="50"/>
                    </a:lnTo>
                    <a:lnTo>
                      <a:pt x="0" y="41"/>
                    </a:lnTo>
                    <a:lnTo>
                      <a:pt x="1" y="29"/>
                    </a:lnTo>
                    <a:lnTo>
                      <a:pt x="5" y="18"/>
                    </a:lnTo>
                    <a:lnTo>
                      <a:pt x="13" y="8"/>
                    </a:lnTo>
                    <a:lnTo>
                      <a:pt x="22"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62" name="Freeform 33">
                <a:extLst>
                  <a:ext uri="{FF2B5EF4-FFF2-40B4-BE49-F238E27FC236}">
                    <a16:creationId xmlns:a16="http://schemas.microsoft.com/office/drawing/2014/main" id="{FE4DE1A8-54A6-4651-904D-D167B8C38A4A}"/>
                  </a:ext>
                </a:extLst>
              </p:cNvPr>
              <p:cNvSpPr>
                <a:spLocks/>
              </p:cNvSpPr>
              <p:nvPr/>
            </p:nvSpPr>
            <p:spPr bwMode="auto">
              <a:xfrm>
                <a:off x="8634413" y="3578225"/>
                <a:ext cx="458788" cy="292100"/>
              </a:xfrm>
              <a:custGeom>
                <a:avLst/>
                <a:gdLst>
                  <a:gd name="T0" fmla="*/ 148 w 289"/>
                  <a:gd name="T1" fmla="*/ 4 h 184"/>
                  <a:gd name="T2" fmla="*/ 174 w 289"/>
                  <a:gd name="T3" fmla="*/ 24 h 184"/>
                  <a:gd name="T4" fmla="*/ 197 w 289"/>
                  <a:gd name="T5" fmla="*/ 44 h 184"/>
                  <a:gd name="T6" fmla="*/ 204 w 289"/>
                  <a:gd name="T7" fmla="*/ 52 h 184"/>
                  <a:gd name="T8" fmla="*/ 207 w 289"/>
                  <a:gd name="T9" fmla="*/ 53 h 184"/>
                  <a:gd name="T10" fmla="*/ 214 w 289"/>
                  <a:gd name="T11" fmla="*/ 54 h 184"/>
                  <a:gd name="T12" fmla="*/ 221 w 289"/>
                  <a:gd name="T13" fmla="*/ 56 h 184"/>
                  <a:gd name="T14" fmla="*/ 242 w 289"/>
                  <a:gd name="T15" fmla="*/ 50 h 184"/>
                  <a:gd name="T16" fmla="*/ 268 w 289"/>
                  <a:gd name="T17" fmla="*/ 45 h 184"/>
                  <a:gd name="T18" fmla="*/ 286 w 289"/>
                  <a:gd name="T19" fmla="*/ 40 h 184"/>
                  <a:gd name="T20" fmla="*/ 289 w 289"/>
                  <a:gd name="T21" fmla="*/ 175 h 184"/>
                  <a:gd name="T22" fmla="*/ 279 w 289"/>
                  <a:gd name="T23" fmla="*/ 178 h 184"/>
                  <a:gd name="T24" fmla="*/ 262 w 289"/>
                  <a:gd name="T25" fmla="*/ 180 h 184"/>
                  <a:gd name="T26" fmla="*/ 250 w 289"/>
                  <a:gd name="T27" fmla="*/ 183 h 184"/>
                  <a:gd name="T28" fmla="*/ 230 w 289"/>
                  <a:gd name="T29" fmla="*/ 182 h 184"/>
                  <a:gd name="T30" fmla="*/ 212 w 289"/>
                  <a:gd name="T31" fmla="*/ 169 h 184"/>
                  <a:gd name="T32" fmla="*/ 191 w 289"/>
                  <a:gd name="T33" fmla="*/ 147 h 184"/>
                  <a:gd name="T34" fmla="*/ 167 w 289"/>
                  <a:gd name="T35" fmla="*/ 121 h 184"/>
                  <a:gd name="T36" fmla="*/ 143 w 289"/>
                  <a:gd name="T37" fmla="*/ 99 h 184"/>
                  <a:gd name="T38" fmla="*/ 130 w 289"/>
                  <a:gd name="T39" fmla="*/ 84 h 184"/>
                  <a:gd name="T40" fmla="*/ 126 w 289"/>
                  <a:gd name="T41" fmla="*/ 80 h 184"/>
                  <a:gd name="T42" fmla="*/ 116 w 289"/>
                  <a:gd name="T43" fmla="*/ 75 h 184"/>
                  <a:gd name="T44" fmla="*/ 95 w 289"/>
                  <a:gd name="T45" fmla="*/ 80 h 184"/>
                  <a:gd name="T46" fmla="*/ 65 w 289"/>
                  <a:gd name="T47" fmla="*/ 97 h 184"/>
                  <a:gd name="T48" fmla="*/ 39 w 289"/>
                  <a:gd name="T49" fmla="*/ 110 h 184"/>
                  <a:gd name="T50" fmla="*/ 30 w 289"/>
                  <a:gd name="T51" fmla="*/ 114 h 184"/>
                  <a:gd name="T52" fmla="*/ 12 w 289"/>
                  <a:gd name="T53" fmla="*/ 112 h 184"/>
                  <a:gd name="T54" fmla="*/ 0 w 289"/>
                  <a:gd name="T55" fmla="*/ 89 h 184"/>
                  <a:gd name="T56" fmla="*/ 8 w 289"/>
                  <a:gd name="T57" fmla="*/ 70 h 184"/>
                  <a:gd name="T58" fmla="*/ 31 w 289"/>
                  <a:gd name="T59" fmla="*/ 56 h 184"/>
                  <a:gd name="T60" fmla="*/ 69 w 289"/>
                  <a:gd name="T61" fmla="*/ 34 h 184"/>
                  <a:gd name="T62" fmla="*/ 106 w 289"/>
                  <a:gd name="T63" fmla="*/ 13 h 184"/>
                  <a:gd name="T64" fmla="*/ 129 w 289"/>
                  <a:gd name="T65" fmla="*/ 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84">
                    <a:moveTo>
                      <a:pt x="138" y="0"/>
                    </a:moveTo>
                    <a:lnTo>
                      <a:pt x="148" y="4"/>
                    </a:lnTo>
                    <a:lnTo>
                      <a:pt x="161" y="13"/>
                    </a:lnTo>
                    <a:lnTo>
                      <a:pt x="174" y="24"/>
                    </a:lnTo>
                    <a:lnTo>
                      <a:pt x="186" y="35"/>
                    </a:lnTo>
                    <a:lnTo>
                      <a:pt x="197" y="44"/>
                    </a:lnTo>
                    <a:lnTo>
                      <a:pt x="202" y="49"/>
                    </a:lnTo>
                    <a:lnTo>
                      <a:pt x="204" y="52"/>
                    </a:lnTo>
                    <a:lnTo>
                      <a:pt x="206" y="52"/>
                    </a:lnTo>
                    <a:lnTo>
                      <a:pt x="207" y="53"/>
                    </a:lnTo>
                    <a:lnTo>
                      <a:pt x="211" y="54"/>
                    </a:lnTo>
                    <a:lnTo>
                      <a:pt x="214" y="54"/>
                    </a:lnTo>
                    <a:lnTo>
                      <a:pt x="217" y="56"/>
                    </a:lnTo>
                    <a:lnTo>
                      <a:pt x="221" y="56"/>
                    </a:lnTo>
                    <a:lnTo>
                      <a:pt x="230" y="53"/>
                    </a:lnTo>
                    <a:lnTo>
                      <a:pt x="242" y="50"/>
                    </a:lnTo>
                    <a:lnTo>
                      <a:pt x="255" y="48"/>
                    </a:lnTo>
                    <a:lnTo>
                      <a:pt x="268" y="45"/>
                    </a:lnTo>
                    <a:lnTo>
                      <a:pt x="279" y="43"/>
                    </a:lnTo>
                    <a:lnTo>
                      <a:pt x="286" y="40"/>
                    </a:lnTo>
                    <a:lnTo>
                      <a:pt x="289" y="40"/>
                    </a:lnTo>
                    <a:lnTo>
                      <a:pt x="289" y="175"/>
                    </a:lnTo>
                    <a:lnTo>
                      <a:pt x="286" y="177"/>
                    </a:lnTo>
                    <a:lnTo>
                      <a:pt x="279" y="178"/>
                    </a:lnTo>
                    <a:lnTo>
                      <a:pt x="269" y="179"/>
                    </a:lnTo>
                    <a:lnTo>
                      <a:pt x="262" y="180"/>
                    </a:lnTo>
                    <a:lnTo>
                      <a:pt x="256" y="182"/>
                    </a:lnTo>
                    <a:lnTo>
                      <a:pt x="250" y="183"/>
                    </a:lnTo>
                    <a:lnTo>
                      <a:pt x="241" y="184"/>
                    </a:lnTo>
                    <a:lnTo>
                      <a:pt x="230" y="182"/>
                    </a:lnTo>
                    <a:lnTo>
                      <a:pt x="220" y="175"/>
                    </a:lnTo>
                    <a:lnTo>
                      <a:pt x="212" y="169"/>
                    </a:lnTo>
                    <a:lnTo>
                      <a:pt x="202" y="158"/>
                    </a:lnTo>
                    <a:lnTo>
                      <a:pt x="191" y="147"/>
                    </a:lnTo>
                    <a:lnTo>
                      <a:pt x="178" y="134"/>
                    </a:lnTo>
                    <a:lnTo>
                      <a:pt x="167" y="121"/>
                    </a:lnTo>
                    <a:lnTo>
                      <a:pt x="154" y="109"/>
                    </a:lnTo>
                    <a:lnTo>
                      <a:pt x="143" y="99"/>
                    </a:lnTo>
                    <a:lnTo>
                      <a:pt x="135" y="89"/>
                    </a:lnTo>
                    <a:lnTo>
                      <a:pt x="130" y="84"/>
                    </a:lnTo>
                    <a:lnTo>
                      <a:pt x="128" y="82"/>
                    </a:lnTo>
                    <a:lnTo>
                      <a:pt x="126" y="80"/>
                    </a:lnTo>
                    <a:lnTo>
                      <a:pt x="122" y="78"/>
                    </a:lnTo>
                    <a:lnTo>
                      <a:pt x="116" y="75"/>
                    </a:lnTo>
                    <a:lnTo>
                      <a:pt x="107" y="76"/>
                    </a:lnTo>
                    <a:lnTo>
                      <a:pt x="95" y="80"/>
                    </a:lnTo>
                    <a:lnTo>
                      <a:pt x="81" y="88"/>
                    </a:lnTo>
                    <a:lnTo>
                      <a:pt x="65" y="97"/>
                    </a:lnTo>
                    <a:lnTo>
                      <a:pt x="50" y="104"/>
                    </a:lnTo>
                    <a:lnTo>
                      <a:pt x="39" y="110"/>
                    </a:lnTo>
                    <a:lnTo>
                      <a:pt x="34" y="113"/>
                    </a:lnTo>
                    <a:lnTo>
                      <a:pt x="30" y="114"/>
                    </a:lnTo>
                    <a:lnTo>
                      <a:pt x="25" y="115"/>
                    </a:lnTo>
                    <a:lnTo>
                      <a:pt x="12" y="112"/>
                    </a:lnTo>
                    <a:lnTo>
                      <a:pt x="3" y="102"/>
                    </a:lnTo>
                    <a:lnTo>
                      <a:pt x="0" y="89"/>
                    </a:lnTo>
                    <a:lnTo>
                      <a:pt x="1" y="79"/>
                    </a:lnTo>
                    <a:lnTo>
                      <a:pt x="8" y="70"/>
                    </a:lnTo>
                    <a:lnTo>
                      <a:pt x="16" y="65"/>
                    </a:lnTo>
                    <a:lnTo>
                      <a:pt x="31" y="56"/>
                    </a:lnTo>
                    <a:lnTo>
                      <a:pt x="50" y="45"/>
                    </a:lnTo>
                    <a:lnTo>
                      <a:pt x="69" y="34"/>
                    </a:lnTo>
                    <a:lnTo>
                      <a:pt x="87" y="22"/>
                    </a:lnTo>
                    <a:lnTo>
                      <a:pt x="106" y="13"/>
                    </a:lnTo>
                    <a:lnTo>
                      <a:pt x="119" y="5"/>
                    </a:lnTo>
                    <a:lnTo>
                      <a:pt x="129" y="1"/>
                    </a:lnTo>
                    <a:lnTo>
                      <a:pt x="1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63" name="Freeform 34">
                <a:extLst>
                  <a:ext uri="{FF2B5EF4-FFF2-40B4-BE49-F238E27FC236}">
                    <a16:creationId xmlns:a16="http://schemas.microsoft.com/office/drawing/2014/main" id="{EEF8DDA7-FE27-4846-961B-7977A41B5329}"/>
                  </a:ext>
                </a:extLst>
              </p:cNvPr>
              <p:cNvSpPr>
                <a:spLocks/>
              </p:cNvSpPr>
              <p:nvPr/>
            </p:nvSpPr>
            <p:spPr bwMode="auto">
              <a:xfrm>
                <a:off x="8402638" y="3579813"/>
                <a:ext cx="558800" cy="500062"/>
              </a:xfrm>
              <a:custGeom>
                <a:avLst/>
                <a:gdLst>
                  <a:gd name="T0" fmla="*/ 192 w 352"/>
                  <a:gd name="T1" fmla="*/ 7 h 315"/>
                  <a:gd name="T2" fmla="*/ 206 w 352"/>
                  <a:gd name="T3" fmla="*/ 17 h 315"/>
                  <a:gd name="T4" fmla="*/ 184 w 352"/>
                  <a:gd name="T5" fmla="*/ 29 h 315"/>
                  <a:gd name="T6" fmla="*/ 149 w 352"/>
                  <a:gd name="T7" fmla="*/ 51 h 315"/>
                  <a:gd name="T8" fmla="*/ 128 w 352"/>
                  <a:gd name="T9" fmla="*/ 88 h 315"/>
                  <a:gd name="T10" fmla="*/ 154 w 352"/>
                  <a:gd name="T11" fmla="*/ 130 h 315"/>
                  <a:gd name="T12" fmla="*/ 185 w 352"/>
                  <a:gd name="T13" fmla="*/ 130 h 315"/>
                  <a:gd name="T14" fmla="*/ 235 w 352"/>
                  <a:gd name="T15" fmla="*/ 107 h 315"/>
                  <a:gd name="T16" fmla="*/ 262 w 352"/>
                  <a:gd name="T17" fmla="*/ 111 h 315"/>
                  <a:gd name="T18" fmla="*/ 279 w 352"/>
                  <a:gd name="T19" fmla="*/ 127 h 315"/>
                  <a:gd name="T20" fmla="*/ 289 w 352"/>
                  <a:gd name="T21" fmla="*/ 139 h 315"/>
                  <a:gd name="T22" fmla="*/ 300 w 352"/>
                  <a:gd name="T23" fmla="*/ 150 h 315"/>
                  <a:gd name="T24" fmla="*/ 330 w 352"/>
                  <a:gd name="T25" fmla="*/ 181 h 315"/>
                  <a:gd name="T26" fmla="*/ 352 w 352"/>
                  <a:gd name="T27" fmla="*/ 207 h 315"/>
                  <a:gd name="T28" fmla="*/ 339 w 352"/>
                  <a:gd name="T29" fmla="*/ 231 h 315"/>
                  <a:gd name="T30" fmla="*/ 319 w 352"/>
                  <a:gd name="T31" fmla="*/ 226 h 315"/>
                  <a:gd name="T32" fmla="*/ 294 w 352"/>
                  <a:gd name="T33" fmla="*/ 200 h 315"/>
                  <a:gd name="T34" fmla="*/ 287 w 352"/>
                  <a:gd name="T35" fmla="*/ 195 h 315"/>
                  <a:gd name="T36" fmla="*/ 285 w 352"/>
                  <a:gd name="T37" fmla="*/ 198 h 315"/>
                  <a:gd name="T38" fmla="*/ 294 w 352"/>
                  <a:gd name="T39" fmla="*/ 211 h 315"/>
                  <a:gd name="T40" fmla="*/ 315 w 352"/>
                  <a:gd name="T41" fmla="*/ 233 h 315"/>
                  <a:gd name="T42" fmla="*/ 314 w 352"/>
                  <a:gd name="T43" fmla="*/ 259 h 315"/>
                  <a:gd name="T44" fmla="*/ 288 w 352"/>
                  <a:gd name="T45" fmla="*/ 260 h 315"/>
                  <a:gd name="T46" fmla="*/ 259 w 352"/>
                  <a:gd name="T47" fmla="*/ 230 h 315"/>
                  <a:gd name="T48" fmla="*/ 248 w 352"/>
                  <a:gd name="T49" fmla="*/ 224 h 315"/>
                  <a:gd name="T50" fmla="*/ 257 w 352"/>
                  <a:gd name="T51" fmla="*/ 235 h 315"/>
                  <a:gd name="T52" fmla="*/ 276 w 352"/>
                  <a:gd name="T53" fmla="*/ 257 h 315"/>
                  <a:gd name="T54" fmla="*/ 283 w 352"/>
                  <a:gd name="T55" fmla="*/ 277 h 315"/>
                  <a:gd name="T56" fmla="*/ 259 w 352"/>
                  <a:gd name="T57" fmla="*/ 291 h 315"/>
                  <a:gd name="T58" fmla="*/ 248 w 352"/>
                  <a:gd name="T59" fmla="*/ 283 h 315"/>
                  <a:gd name="T60" fmla="*/ 222 w 352"/>
                  <a:gd name="T61" fmla="*/ 255 h 315"/>
                  <a:gd name="T62" fmla="*/ 214 w 352"/>
                  <a:gd name="T63" fmla="*/ 251 h 315"/>
                  <a:gd name="T64" fmla="*/ 216 w 352"/>
                  <a:gd name="T65" fmla="*/ 257 h 315"/>
                  <a:gd name="T66" fmla="*/ 239 w 352"/>
                  <a:gd name="T67" fmla="*/ 281 h 315"/>
                  <a:gd name="T68" fmla="*/ 244 w 352"/>
                  <a:gd name="T69" fmla="*/ 291 h 315"/>
                  <a:gd name="T70" fmla="*/ 229 w 352"/>
                  <a:gd name="T71" fmla="*/ 315 h 315"/>
                  <a:gd name="T72" fmla="*/ 209 w 352"/>
                  <a:gd name="T73" fmla="*/ 308 h 315"/>
                  <a:gd name="T74" fmla="*/ 202 w 352"/>
                  <a:gd name="T75" fmla="*/ 302 h 315"/>
                  <a:gd name="T76" fmla="*/ 199 w 352"/>
                  <a:gd name="T77" fmla="*/ 299 h 315"/>
                  <a:gd name="T78" fmla="*/ 198 w 352"/>
                  <a:gd name="T79" fmla="*/ 299 h 315"/>
                  <a:gd name="T80" fmla="*/ 189 w 352"/>
                  <a:gd name="T81" fmla="*/ 260 h 315"/>
                  <a:gd name="T82" fmla="*/ 176 w 352"/>
                  <a:gd name="T83" fmla="*/ 250 h 315"/>
                  <a:gd name="T84" fmla="*/ 160 w 352"/>
                  <a:gd name="T85" fmla="*/ 228 h 315"/>
                  <a:gd name="T86" fmla="*/ 144 w 352"/>
                  <a:gd name="T87" fmla="*/ 216 h 315"/>
                  <a:gd name="T88" fmla="*/ 133 w 352"/>
                  <a:gd name="T89" fmla="*/ 198 h 315"/>
                  <a:gd name="T90" fmla="*/ 115 w 352"/>
                  <a:gd name="T91" fmla="*/ 186 h 315"/>
                  <a:gd name="T92" fmla="*/ 104 w 352"/>
                  <a:gd name="T93" fmla="*/ 166 h 315"/>
                  <a:gd name="T94" fmla="*/ 64 w 352"/>
                  <a:gd name="T95" fmla="*/ 155 h 315"/>
                  <a:gd name="T96" fmla="*/ 33 w 352"/>
                  <a:gd name="T97" fmla="*/ 173 h 315"/>
                  <a:gd name="T98" fmla="*/ 17 w 352"/>
                  <a:gd name="T99" fmla="*/ 185 h 315"/>
                  <a:gd name="T100" fmla="*/ 0 w 352"/>
                  <a:gd name="T101" fmla="*/ 179 h 315"/>
                  <a:gd name="T102" fmla="*/ 58 w 352"/>
                  <a:gd name="T103" fmla="*/ 43 h 315"/>
                  <a:gd name="T104" fmla="*/ 82 w 352"/>
                  <a:gd name="T105" fmla="*/ 39 h 315"/>
                  <a:gd name="T106" fmla="*/ 94 w 352"/>
                  <a:gd name="T107" fmla="*/ 33 h 315"/>
                  <a:gd name="T108" fmla="*/ 129 w 352"/>
                  <a:gd name="T109" fmla="*/ 13 h 315"/>
                  <a:gd name="T110" fmla="*/ 167 w 352"/>
                  <a:gd name="T111"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2" h="315">
                    <a:moveTo>
                      <a:pt x="167" y="0"/>
                    </a:moveTo>
                    <a:lnTo>
                      <a:pt x="181" y="3"/>
                    </a:lnTo>
                    <a:lnTo>
                      <a:pt x="192" y="7"/>
                    </a:lnTo>
                    <a:lnTo>
                      <a:pt x="199" y="10"/>
                    </a:lnTo>
                    <a:lnTo>
                      <a:pt x="203" y="14"/>
                    </a:lnTo>
                    <a:lnTo>
                      <a:pt x="206" y="17"/>
                    </a:lnTo>
                    <a:lnTo>
                      <a:pt x="202" y="18"/>
                    </a:lnTo>
                    <a:lnTo>
                      <a:pt x="194" y="22"/>
                    </a:lnTo>
                    <a:lnTo>
                      <a:pt x="184" y="29"/>
                    </a:lnTo>
                    <a:lnTo>
                      <a:pt x="171" y="36"/>
                    </a:lnTo>
                    <a:lnTo>
                      <a:pt x="159" y="44"/>
                    </a:lnTo>
                    <a:lnTo>
                      <a:pt x="149" y="51"/>
                    </a:lnTo>
                    <a:lnTo>
                      <a:pt x="137" y="60"/>
                    </a:lnTo>
                    <a:lnTo>
                      <a:pt x="131" y="73"/>
                    </a:lnTo>
                    <a:lnTo>
                      <a:pt x="128" y="88"/>
                    </a:lnTo>
                    <a:lnTo>
                      <a:pt x="132" y="107"/>
                    </a:lnTo>
                    <a:lnTo>
                      <a:pt x="141" y="121"/>
                    </a:lnTo>
                    <a:lnTo>
                      <a:pt x="154" y="130"/>
                    </a:lnTo>
                    <a:lnTo>
                      <a:pt x="171" y="134"/>
                    </a:lnTo>
                    <a:lnTo>
                      <a:pt x="176" y="133"/>
                    </a:lnTo>
                    <a:lnTo>
                      <a:pt x="185" y="130"/>
                    </a:lnTo>
                    <a:lnTo>
                      <a:pt x="197" y="125"/>
                    </a:lnTo>
                    <a:lnTo>
                      <a:pt x="215" y="116"/>
                    </a:lnTo>
                    <a:lnTo>
                      <a:pt x="235" y="107"/>
                    </a:lnTo>
                    <a:lnTo>
                      <a:pt x="246" y="104"/>
                    </a:lnTo>
                    <a:lnTo>
                      <a:pt x="255" y="107"/>
                    </a:lnTo>
                    <a:lnTo>
                      <a:pt x="262" y="111"/>
                    </a:lnTo>
                    <a:lnTo>
                      <a:pt x="263" y="112"/>
                    </a:lnTo>
                    <a:lnTo>
                      <a:pt x="272" y="121"/>
                    </a:lnTo>
                    <a:lnTo>
                      <a:pt x="279" y="127"/>
                    </a:lnTo>
                    <a:lnTo>
                      <a:pt x="283" y="133"/>
                    </a:lnTo>
                    <a:lnTo>
                      <a:pt x="287" y="135"/>
                    </a:lnTo>
                    <a:lnTo>
                      <a:pt x="289" y="139"/>
                    </a:lnTo>
                    <a:lnTo>
                      <a:pt x="292" y="142"/>
                    </a:lnTo>
                    <a:lnTo>
                      <a:pt x="294" y="144"/>
                    </a:lnTo>
                    <a:lnTo>
                      <a:pt x="300" y="150"/>
                    </a:lnTo>
                    <a:lnTo>
                      <a:pt x="306" y="157"/>
                    </a:lnTo>
                    <a:lnTo>
                      <a:pt x="317" y="166"/>
                    </a:lnTo>
                    <a:lnTo>
                      <a:pt x="330" y="181"/>
                    </a:lnTo>
                    <a:lnTo>
                      <a:pt x="347" y="198"/>
                    </a:lnTo>
                    <a:lnTo>
                      <a:pt x="347" y="199"/>
                    </a:lnTo>
                    <a:lnTo>
                      <a:pt x="352" y="207"/>
                    </a:lnTo>
                    <a:lnTo>
                      <a:pt x="352" y="217"/>
                    </a:lnTo>
                    <a:lnTo>
                      <a:pt x="347" y="226"/>
                    </a:lnTo>
                    <a:lnTo>
                      <a:pt x="339" y="231"/>
                    </a:lnTo>
                    <a:lnTo>
                      <a:pt x="328" y="231"/>
                    </a:lnTo>
                    <a:lnTo>
                      <a:pt x="320" y="226"/>
                    </a:lnTo>
                    <a:lnTo>
                      <a:pt x="319" y="226"/>
                    </a:lnTo>
                    <a:lnTo>
                      <a:pt x="307" y="213"/>
                    </a:lnTo>
                    <a:lnTo>
                      <a:pt x="300" y="205"/>
                    </a:lnTo>
                    <a:lnTo>
                      <a:pt x="294" y="200"/>
                    </a:lnTo>
                    <a:lnTo>
                      <a:pt x="291" y="196"/>
                    </a:lnTo>
                    <a:lnTo>
                      <a:pt x="288" y="195"/>
                    </a:lnTo>
                    <a:lnTo>
                      <a:pt x="287" y="195"/>
                    </a:lnTo>
                    <a:lnTo>
                      <a:pt x="287" y="195"/>
                    </a:lnTo>
                    <a:lnTo>
                      <a:pt x="285" y="196"/>
                    </a:lnTo>
                    <a:lnTo>
                      <a:pt x="285" y="198"/>
                    </a:lnTo>
                    <a:lnTo>
                      <a:pt x="287" y="200"/>
                    </a:lnTo>
                    <a:lnTo>
                      <a:pt x="289" y="204"/>
                    </a:lnTo>
                    <a:lnTo>
                      <a:pt x="294" y="211"/>
                    </a:lnTo>
                    <a:lnTo>
                      <a:pt x="304" y="218"/>
                    </a:lnTo>
                    <a:lnTo>
                      <a:pt x="315" y="231"/>
                    </a:lnTo>
                    <a:lnTo>
                      <a:pt x="315" y="233"/>
                    </a:lnTo>
                    <a:lnTo>
                      <a:pt x="319" y="242"/>
                    </a:lnTo>
                    <a:lnTo>
                      <a:pt x="319" y="251"/>
                    </a:lnTo>
                    <a:lnTo>
                      <a:pt x="314" y="259"/>
                    </a:lnTo>
                    <a:lnTo>
                      <a:pt x="306" y="264"/>
                    </a:lnTo>
                    <a:lnTo>
                      <a:pt x="297" y="264"/>
                    </a:lnTo>
                    <a:lnTo>
                      <a:pt x="288" y="260"/>
                    </a:lnTo>
                    <a:lnTo>
                      <a:pt x="288" y="260"/>
                    </a:lnTo>
                    <a:lnTo>
                      <a:pt x="271" y="242"/>
                    </a:lnTo>
                    <a:lnTo>
                      <a:pt x="259" y="230"/>
                    </a:lnTo>
                    <a:lnTo>
                      <a:pt x="252" y="224"/>
                    </a:lnTo>
                    <a:lnTo>
                      <a:pt x="249" y="222"/>
                    </a:lnTo>
                    <a:lnTo>
                      <a:pt x="248" y="224"/>
                    </a:lnTo>
                    <a:lnTo>
                      <a:pt x="249" y="226"/>
                    </a:lnTo>
                    <a:lnTo>
                      <a:pt x="252" y="230"/>
                    </a:lnTo>
                    <a:lnTo>
                      <a:pt x="257" y="235"/>
                    </a:lnTo>
                    <a:lnTo>
                      <a:pt x="265" y="244"/>
                    </a:lnTo>
                    <a:lnTo>
                      <a:pt x="275" y="256"/>
                    </a:lnTo>
                    <a:lnTo>
                      <a:pt x="276" y="257"/>
                    </a:lnTo>
                    <a:lnTo>
                      <a:pt x="278" y="257"/>
                    </a:lnTo>
                    <a:lnTo>
                      <a:pt x="283" y="267"/>
                    </a:lnTo>
                    <a:lnTo>
                      <a:pt x="283" y="277"/>
                    </a:lnTo>
                    <a:lnTo>
                      <a:pt x="278" y="286"/>
                    </a:lnTo>
                    <a:lnTo>
                      <a:pt x="268" y="291"/>
                    </a:lnTo>
                    <a:lnTo>
                      <a:pt x="259" y="291"/>
                    </a:lnTo>
                    <a:lnTo>
                      <a:pt x="250" y="286"/>
                    </a:lnTo>
                    <a:lnTo>
                      <a:pt x="249" y="283"/>
                    </a:lnTo>
                    <a:lnTo>
                      <a:pt x="248" y="283"/>
                    </a:lnTo>
                    <a:lnTo>
                      <a:pt x="236" y="270"/>
                    </a:lnTo>
                    <a:lnTo>
                      <a:pt x="228" y="261"/>
                    </a:lnTo>
                    <a:lnTo>
                      <a:pt x="222" y="255"/>
                    </a:lnTo>
                    <a:lnTo>
                      <a:pt x="218" y="252"/>
                    </a:lnTo>
                    <a:lnTo>
                      <a:pt x="215" y="251"/>
                    </a:lnTo>
                    <a:lnTo>
                      <a:pt x="214" y="251"/>
                    </a:lnTo>
                    <a:lnTo>
                      <a:pt x="214" y="252"/>
                    </a:lnTo>
                    <a:lnTo>
                      <a:pt x="214" y="255"/>
                    </a:lnTo>
                    <a:lnTo>
                      <a:pt x="216" y="257"/>
                    </a:lnTo>
                    <a:lnTo>
                      <a:pt x="220" y="263"/>
                    </a:lnTo>
                    <a:lnTo>
                      <a:pt x="227" y="270"/>
                    </a:lnTo>
                    <a:lnTo>
                      <a:pt x="239" y="281"/>
                    </a:lnTo>
                    <a:lnTo>
                      <a:pt x="237" y="282"/>
                    </a:lnTo>
                    <a:lnTo>
                      <a:pt x="239" y="282"/>
                    </a:lnTo>
                    <a:lnTo>
                      <a:pt x="244" y="291"/>
                    </a:lnTo>
                    <a:lnTo>
                      <a:pt x="244" y="302"/>
                    </a:lnTo>
                    <a:lnTo>
                      <a:pt x="239" y="311"/>
                    </a:lnTo>
                    <a:lnTo>
                      <a:pt x="229" y="315"/>
                    </a:lnTo>
                    <a:lnTo>
                      <a:pt x="220" y="315"/>
                    </a:lnTo>
                    <a:lnTo>
                      <a:pt x="211" y="311"/>
                    </a:lnTo>
                    <a:lnTo>
                      <a:pt x="209" y="308"/>
                    </a:lnTo>
                    <a:lnTo>
                      <a:pt x="206" y="306"/>
                    </a:lnTo>
                    <a:lnTo>
                      <a:pt x="205" y="303"/>
                    </a:lnTo>
                    <a:lnTo>
                      <a:pt x="202" y="302"/>
                    </a:lnTo>
                    <a:lnTo>
                      <a:pt x="201" y="300"/>
                    </a:lnTo>
                    <a:lnTo>
                      <a:pt x="199" y="299"/>
                    </a:lnTo>
                    <a:lnTo>
                      <a:pt x="199" y="299"/>
                    </a:lnTo>
                    <a:lnTo>
                      <a:pt x="198" y="299"/>
                    </a:lnTo>
                    <a:lnTo>
                      <a:pt x="198" y="299"/>
                    </a:lnTo>
                    <a:lnTo>
                      <a:pt x="198" y="299"/>
                    </a:lnTo>
                    <a:lnTo>
                      <a:pt x="201" y="285"/>
                    </a:lnTo>
                    <a:lnTo>
                      <a:pt x="197" y="272"/>
                    </a:lnTo>
                    <a:lnTo>
                      <a:pt x="189" y="260"/>
                    </a:lnTo>
                    <a:lnTo>
                      <a:pt x="185" y="256"/>
                    </a:lnTo>
                    <a:lnTo>
                      <a:pt x="181" y="252"/>
                    </a:lnTo>
                    <a:lnTo>
                      <a:pt x="176" y="250"/>
                    </a:lnTo>
                    <a:lnTo>
                      <a:pt x="172" y="248"/>
                    </a:lnTo>
                    <a:lnTo>
                      <a:pt x="168" y="237"/>
                    </a:lnTo>
                    <a:lnTo>
                      <a:pt x="160" y="228"/>
                    </a:lnTo>
                    <a:lnTo>
                      <a:pt x="155" y="222"/>
                    </a:lnTo>
                    <a:lnTo>
                      <a:pt x="150" y="218"/>
                    </a:lnTo>
                    <a:lnTo>
                      <a:pt x="144" y="216"/>
                    </a:lnTo>
                    <a:lnTo>
                      <a:pt x="141" y="209"/>
                    </a:lnTo>
                    <a:lnTo>
                      <a:pt x="137" y="203"/>
                    </a:lnTo>
                    <a:lnTo>
                      <a:pt x="133" y="198"/>
                    </a:lnTo>
                    <a:lnTo>
                      <a:pt x="128" y="192"/>
                    </a:lnTo>
                    <a:lnTo>
                      <a:pt x="121" y="189"/>
                    </a:lnTo>
                    <a:lnTo>
                      <a:pt x="115" y="186"/>
                    </a:lnTo>
                    <a:lnTo>
                      <a:pt x="112" y="179"/>
                    </a:lnTo>
                    <a:lnTo>
                      <a:pt x="108" y="173"/>
                    </a:lnTo>
                    <a:lnTo>
                      <a:pt x="104" y="166"/>
                    </a:lnTo>
                    <a:lnTo>
                      <a:pt x="93" y="159"/>
                    </a:lnTo>
                    <a:lnTo>
                      <a:pt x="80" y="155"/>
                    </a:lnTo>
                    <a:lnTo>
                      <a:pt x="64" y="155"/>
                    </a:lnTo>
                    <a:lnTo>
                      <a:pt x="51" y="159"/>
                    </a:lnTo>
                    <a:lnTo>
                      <a:pt x="38" y="168"/>
                    </a:lnTo>
                    <a:lnTo>
                      <a:pt x="33" y="173"/>
                    </a:lnTo>
                    <a:lnTo>
                      <a:pt x="29" y="181"/>
                    </a:lnTo>
                    <a:lnTo>
                      <a:pt x="25" y="187"/>
                    </a:lnTo>
                    <a:lnTo>
                      <a:pt x="17" y="185"/>
                    </a:lnTo>
                    <a:lnTo>
                      <a:pt x="8" y="182"/>
                    </a:lnTo>
                    <a:lnTo>
                      <a:pt x="3" y="179"/>
                    </a:lnTo>
                    <a:lnTo>
                      <a:pt x="0" y="179"/>
                    </a:lnTo>
                    <a:lnTo>
                      <a:pt x="0" y="23"/>
                    </a:lnTo>
                    <a:lnTo>
                      <a:pt x="45" y="39"/>
                    </a:lnTo>
                    <a:lnTo>
                      <a:pt x="58" y="43"/>
                    </a:lnTo>
                    <a:lnTo>
                      <a:pt x="69" y="43"/>
                    </a:lnTo>
                    <a:lnTo>
                      <a:pt x="77" y="42"/>
                    </a:lnTo>
                    <a:lnTo>
                      <a:pt x="82" y="39"/>
                    </a:lnTo>
                    <a:lnTo>
                      <a:pt x="85" y="38"/>
                    </a:lnTo>
                    <a:lnTo>
                      <a:pt x="88" y="36"/>
                    </a:lnTo>
                    <a:lnTo>
                      <a:pt x="94" y="33"/>
                    </a:lnTo>
                    <a:lnTo>
                      <a:pt x="104" y="26"/>
                    </a:lnTo>
                    <a:lnTo>
                      <a:pt x="116" y="20"/>
                    </a:lnTo>
                    <a:lnTo>
                      <a:pt x="129" y="13"/>
                    </a:lnTo>
                    <a:lnTo>
                      <a:pt x="142" y="7"/>
                    </a:lnTo>
                    <a:lnTo>
                      <a:pt x="155" y="3"/>
                    </a:lnTo>
                    <a:lnTo>
                      <a:pt x="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grpSp>
        <p:grpSp>
          <p:nvGrpSpPr>
            <p:cNvPr id="64" name="Group 63">
              <a:extLst>
                <a:ext uri="{FF2B5EF4-FFF2-40B4-BE49-F238E27FC236}">
                  <a16:creationId xmlns:a16="http://schemas.microsoft.com/office/drawing/2014/main" id="{9516B2ED-4F65-40C7-9139-A0949004DD6A}"/>
                </a:ext>
              </a:extLst>
            </p:cNvPr>
            <p:cNvGrpSpPr/>
            <p:nvPr/>
          </p:nvGrpSpPr>
          <p:grpSpPr>
            <a:xfrm>
              <a:off x="3389376" y="4221920"/>
              <a:ext cx="665512" cy="572840"/>
              <a:chOff x="5367338" y="2406650"/>
              <a:chExt cx="631825" cy="558800"/>
            </a:xfrm>
            <a:solidFill>
              <a:schemeClr val="bg1">
                <a:lumMod val="50000"/>
              </a:schemeClr>
            </a:solidFill>
          </p:grpSpPr>
          <p:sp>
            <p:nvSpPr>
              <p:cNvPr id="65" name="Freeform 10">
                <a:extLst>
                  <a:ext uri="{FF2B5EF4-FFF2-40B4-BE49-F238E27FC236}">
                    <a16:creationId xmlns:a16="http://schemas.microsoft.com/office/drawing/2014/main" id="{8ECA44B4-2B9E-4A66-9C4A-48A3E505D9BD}"/>
                  </a:ext>
                </a:extLst>
              </p:cNvPr>
              <p:cNvSpPr>
                <a:spLocks noEditPoints="1"/>
              </p:cNvSpPr>
              <p:nvPr/>
            </p:nvSpPr>
            <p:spPr bwMode="auto">
              <a:xfrm>
                <a:off x="5807075" y="2670175"/>
                <a:ext cx="192088" cy="288925"/>
              </a:xfrm>
              <a:custGeom>
                <a:avLst/>
                <a:gdLst>
                  <a:gd name="T0" fmla="*/ 61 w 121"/>
                  <a:gd name="T1" fmla="*/ 19 h 182"/>
                  <a:gd name="T2" fmla="*/ 57 w 121"/>
                  <a:gd name="T3" fmla="*/ 21 h 182"/>
                  <a:gd name="T4" fmla="*/ 54 w 121"/>
                  <a:gd name="T5" fmla="*/ 22 h 182"/>
                  <a:gd name="T6" fmla="*/ 52 w 121"/>
                  <a:gd name="T7" fmla="*/ 25 h 182"/>
                  <a:gd name="T8" fmla="*/ 51 w 121"/>
                  <a:gd name="T9" fmla="*/ 29 h 182"/>
                  <a:gd name="T10" fmla="*/ 51 w 121"/>
                  <a:gd name="T11" fmla="*/ 65 h 182"/>
                  <a:gd name="T12" fmla="*/ 52 w 121"/>
                  <a:gd name="T13" fmla="*/ 68 h 182"/>
                  <a:gd name="T14" fmla="*/ 54 w 121"/>
                  <a:gd name="T15" fmla="*/ 71 h 182"/>
                  <a:gd name="T16" fmla="*/ 57 w 121"/>
                  <a:gd name="T17" fmla="*/ 73 h 182"/>
                  <a:gd name="T18" fmla="*/ 61 w 121"/>
                  <a:gd name="T19" fmla="*/ 74 h 182"/>
                  <a:gd name="T20" fmla="*/ 65 w 121"/>
                  <a:gd name="T21" fmla="*/ 73 h 182"/>
                  <a:gd name="T22" fmla="*/ 67 w 121"/>
                  <a:gd name="T23" fmla="*/ 71 h 182"/>
                  <a:gd name="T24" fmla="*/ 70 w 121"/>
                  <a:gd name="T25" fmla="*/ 68 h 182"/>
                  <a:gd name="T26" fmla="*/ 70 w 121"/>
                  <a:gd name="T27" fmla="*/ 65 h 182"/>
                  <a:gd name="T28" fmla="*/ 70 w 121"/>
                  <a:gd name="T29" fmla="*/ 29 h 182"/>
                  <a:gd name="T30" fmla="*/ 70 w 121"/>
                  <a:gd name="T31" fmla="*/ 25 h 182"/>
                  <a:gd name="T32" fmla="*/ 67 w 121"/>
                  <a:gd name="T33" fmla="*/ 22 h 182"/>
                  <a:gd name="T34" fmla="*/ 65 w 121"/>
                  <a:gd name="T35" fmla="*/ 21 h 182"/>
                  <a:gd name="T36" fmla="*/ 61 w 121"/>
                  <a:gd name="T37" fmla="*/ 19 h 182"/>
                  <a:gd name="T38" fmla="*/ 60 w 121"/>
                  <a:gd name="T39" fmla="*/ 0 h 182"/>
                  <a:gd name="T40" fmla="*/ 64 w 121"/>
                  <a:gd name="T41" fmla="*/ 0 h 182"/>
                  <a:gd name="T42" fmla="*/ 65 w 121"/>
                  <a:gd name="T43" fmla="*/ 0 h 182"/>
                  <a:gd name="T44" fmla="*/ 66 w 121"/>
                  <a:gd name="T45" fmla="*/ 0 h 182"/>
                  <a:gd name="T46" fmla="*/ 88 w 121"/>
                  <a:gd name="T47" fmla="*/ 6 h 182"/>
                  <a:gd name="T48" fmla="*/ 110 w 121"/>
                  <a:gd name="T49" fmla="*/ 18 h 182"/>
                  <a:gd name="T50" fmla="*/ 112 w 121"/>
                  <a:gd name="T51" fmla="*/ 21 h 182"/>
                  <a:gd name="T52" fmla="*/ 113 w 121"/>
                  <a:gd name="T53" fmla="*/ 23 h 182"/>
                  <a:gd name="T54" fmla="*/ 118 w 121"/>
                  <a:gd name="T55" fmla="*/ 47 h 182"/>
                  <a:gd name="T56" fmla="*/ 121 w 121"/>
                  <a:gd name="T57" fmla="*/ 70 h 182"/>
                  <a:gd name="T58" fmla="*/ 119 w 121"/>
                  <a:gd name="T59" fmla="*/ 95 h 182"/>
                  <a:gd name="T60" fmla="*/ 113 w 121"/>
                  <a:gd name="T61" fmla="*/ 129 h 182"/>
                  <a:gd name="T62" fmla="*/ 104 w 121"/>
                  <a:gd name="T63" fmla="*/ 164 h 182"/>
                  <a:gd name="T64" fmla="*/ 101 w 121"/>
                  <a:gd name="T65" fmla="*/ 166 h 182"/>
                  <a:gd name="T66" fmla="*/ 100 w 121"/>
                  <a:gd name="T67" fmla="*/ 169 h 182"/>
                  <a:gd name="T68" fmla="*/ 88 w 121"/>
                  <a:gd name="T69" fmla="*/ 175 h 182"/>
                  <a:gd name="T70" fmla="*/ 74 w 121"/>
                  <a:gd name="T71" fmla="*/ 181 h 182"/>
                  <a:gd name="T72" fmla="*/ 60 w 121"/>
                  <a:gd name="T73" fmla="*/ 182 h 182"/>
                  <a:gd name="T74" fmla="*/ 45 w 121"/>
                  <a:gd name="T75" fmla="*/ 181 h 182"/>
                  <a:gd name="T76" fmla="*/ 32 w 121"/>
                  <a:gd name="T77" fmla="*/ 175 h 182"/>
                  <a:gd name="T78" fmla="*/ 21 w 121"/>
                  <a:gd name="T79" fmla="*/ 169 h 182"/>
                  <a:gd name="T80" fmla="*/ 18 w 121"/>
                  <a:gd name="T81" fmla="*/ 166 h 182"/>
                  <a:gd name="T82" fmla="*/ 17 w 121"/>
                  <a:gd name="T83" fmla="*/ 164 h 182"/>
                  <a:gd name="T84" fmla="*/ 8 w 121"/>
                  <a:gd name="T85" fmla="*/ 129 h 182"/>
                  <a:gd name="T86" fmla="*/ 1 w 121"/>
                  <a:gd name="T87" fmla="*/ 95 h 182"/>
                  <a:gd name="T88" fmla="*/ 0 w 121"/>
                  <a:gd name="T89" fmla="*/ 70 h 182"/>
                  <a:gd name="T90" fmla="*/ 2 w 121"/>
                  <a:gd name="T91" fmla="*/ 47 h 182"/>
                  <a:gd name="T92" fmla="*/ 8 w 121"/>
                  <a:gd name="T93" fmla="*/ 23 h 182"/>
                  <a:gd name="T94" fmla="*/ 9 w 121"/>
                  <a:gd name="T95" fmla="*/ 21 h 182"/>
                  <a:gd name="T96" fmla="*/ 10 w 121"/>
                  <a:gd name="T97" fmla="*/ 18 h 182"/>
                  <a:gd name="T98" fmla="*/ 31 w 121"/>
                  <a:gd name="T99" fmla="*/ 6 h 182"/>
                  <a:gd name="T100" fmla="*/ 52 w 121"/>
                  <a:gd name="T101" fmla="*/ 0 h 182"/>
                  <a:gd name="T102" fmla="*/ 53 w 121"/>
                  <a:gd name="T103" fmla="*/ 0 h 182"/>
                  <a:gd name="T104" fmla="*/ 56 w 121"/>
                  <a:gd name="T105" fmla="*/ 0 h 182"/>
                  <a:gd name="T106" fmla="*/ 60 w 121"/>
                  <a:gd name="T10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82">
                    <a:moveTo>
                      <a:pt x="61" y="19"/>
                    </a:moveTo>
                    <a:lnTo>
                      <a:pt x="57" y="21"/>
                    </a:lnTo>
                    <a:lnTo>
                      <a:pt x="54" y="22"/>
                    </a:lnTo>
                    <a:lnTo>
                      <a:pt x="52" y="25"/>
                    </a:lnTo>
                    <a:lnTo>
                      <a:pt x="51" y="29"/>
                    </a:lnTo>
                    <a:lnTo>
                      <a:pt x="51" y="65"/>
                    </a:lnTo>
                    <a:lnTo>
                      <a:pt x="52" y="68"/>
                    </a:lnTo>
                    <a:lnTo>
                      <a:pt x="54" y="71"/>
                    </a:lnTo>
                    <a:lnTo>
                      <a:pt x="57" y="73"/>
                    </a:lnTo>
                    <a:lnTo>
                      <a:pt x="61" y="74"/>
                    </a:lnTo>
                    <a:lnTo>
                      <a:pt x="65" y="73"/>
                    </a:lnTo>
                    <a:lnTo>
                      <a:pt x="67" y="71"/>
                    </a:lnTo>
                    <a:lnTo>
                      <a:pt x="70" y="68"/>
                    </a:lnTo>
                    <a:lnTo>
                      <a:pt x="70" y="65"/>
                    </a:lnTo>
                    <a:lnTo>
                      <a:pt x="70" y="29"/>
                    </a:lnTo>
                    <a:lnTo>
                      <a:pt x="70" y="25"/>
                    </a:lnTo>
                    <a:lnTo>
                      <a:pt x="67" y="22"/>
                    </a:lnTo>
                    <a:lnTo>
                      <a:pt x="65" y="21"/>
                    </a:lnTo>
                    <a:lnTo>
                      <a:pt x="61" y="19"/>
                    </a:lnTo>
                    <a:close/>
                    <a:moveTo>
                      <a:pt x="60" y="0"/>
                    </a:moveTo>
                    <a:lnTo>
                      <a:pt x="64" y="0"/>
                    </a:lnTo>
                    <a:lnTo>
                      <a:pt x="65" y="0"/>
                    </a:lnTo>
                    <a:lnTo>
                      <a:pt x="66" y="0"/>
                    </a:lnTo>
                    <a:lnTo>
                      <a:pt x="88" y="6"/>
                    </a:lnTo>
                    <a:lnTo>
                      <a:pt x="110" y="18"/>
                    </a:lnTo>
                    <a:lnTo>
                      <a:pt x="112" y="21"/>
                    </a:lnTo>
                    <a:lnTo>
                      <a:pt x="113" y="23"/>
                    </a:lnTo>
                    <a:lnTo>
                      <a:pt x="118" y="47"/>
                    </a:lnTo>
                    <a:lnTo>
                      <a:pt x="121" y="70"/>
                    </a:lnTo>
                    <a:lnTo>
                      <a:pt x="119" y="95"/>
                    </a:lnTo>
                    <a:lnTo>
                      <a:pt x="113" y="129"/>
                    </a:lnTo>
                    <a:lnTo>
                      <a:pt x="104" y="164"/>
                    </a:lnTo>
                    <a:lnTo>
                      <a:pt x="101" y="166"/>
                    </a:lnTo>
                    <a:lnTo>
                      <a:pt x="100" y="169"/>
                    </a:lnTo>
                    <a:lnTo>
                      <a:pt x="88" y="175"/>
                    </a:lnTo>
                    <a:lnTo>
                      <a:pt x="74" y="181"/>
                    </a:lnTo>
                    <a:lnTo>
                      <a:pt x="60" y="182"/>
                    </a:lnTo>
                    <a:lnTo>
                      <a:pt x="45" y="181"/>
                    </a:lnTo>
                    <a:lnTo>
                      <a:pt x="32" y="175"/>
                    </a:lnTo>
                    <a:lnTo>
                      <a:pt x="21" y="169"/>
                    </a:lnTo>
                    <a:lnTo>
                      <a:pt x="18" y="166"/>
                    </a:lnTo>
                    <a:lnTo>
                      <a:pt x="17" y="164"/>
                    </a:lnTo>
                    <a:lnTo>
                      <a:pt x="8" y="129"/>
                    </a:lnTo>
                    <a:lnTo>
                      <a:pt x="1" y="95"/>
                    </a:lnTo>
                    <a:lnTo>
                      <a:pt x="0" y="70"/>
                    </a:lnTo>
                    <a:lnTo>
                      <a:pt x="2" y="47"/>
                    </a:lnTo>
                    <a:lnTo>
                      <a:pt x="8" y="23"/>
                    </a:lnTo>
                    <a:lnTo>
                      <a:pt x="9" y="21"/>
                    </a:lnTo>
                    <a:lnTo>
                      <a:pt x="10" y="18"/>
                    </a:lnTo>
                    <a:lnTo>
                      <a:pt x="31" y="6"/>
                    </a:lnTo>
                    <a:lnTo>
                      <a:pt x="52" y="0"/>
                    </a:lnTo>
                    <a:lnTo>
                      <a:pt x="53" y="0"/>
                    </a:lnTo>
                    <a:lnTo>
                      <a:pt x="56" y="0"/>
                    </a:lnTo>
                    <a:lnTo>
                      <a:pt x="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66" name="Freeform 11">
                <a:extLst>
                  <a:ext uri="{FF2B5EF4-FFF2-40B4-BE49-F238E27FC236}">
                    <a16:creationId xmlns:a16="http://schemas.microsoft.com/office/drawing/2014/main" id="{3B898DD2-A34B-477D-9954-D1CE7B54C5A1}"/>
                  </a:ext>
                </a:extLst>
              </p:cNvPr>
              <p:cNvSpPr>
                <a:spLocks/>
              </p:cNvSpPr>
              <p:nvPr/>
            </p:nvSpPr>
            <p:spPr bwMode="auto">
              <a:xfrm>
                <a:off x="5367338" y="2406650"/>
                <a:ext cx="596900" cy="558800"/>
              </a:xfrm>
              <a:custGeom>
                <a:avLst/>
                <a:gdLst>
                  <a:gd name="T0" fmla="*/ 18 w 376"/>
                  <a:gd name="T1" fmla="*/ 0 h 352"/>
                  <a:gd name="T2" fmla="*/ 364 w 376"/>
                  <a:gd name="T3" fmla="*/ 0 h 352"/>
                  <a:gd name="T4" fmla="*/ 368 w 376"/>
                  <a:gd name="T5" fmla="*/ 1 h 352"/>
                  <a:gd name="T6" fmla="*/ 372 w 376"/>
                  <a:gd name="T7" fmla="*/ 2 h 352"/>
                  <a:gd name="T8" fmla="*/ 374 w 376"/>
                  <a:gd name="T9" fmla="*/ 5 h 352"/>
                  <a:gd name="T10" fmla="*/ 376 w 376"/>
                  <a:gd name="T11" fmla="*/ 9 h 352"/>
                  <a:gd name="T12" fmla="*/ 376 w 376"/>
                  <a:gd name="T13" fmla="*/ 14 h 352"/>
                  <a:gd name="T14" fmla="*/ 376 w 376"/>
                  <a:gd name="T15" fmla="*/ 163 h 352"/>
                  <a:gd name="T16" fmla="*/ 361 w 376"/>
                  <a:gd name="T17" fmla="*/ 157 h 352"/>
                  <a:gd name="T18" fmla="*/ 347 w 376"/>
                  <a:gd name="T19" fmla="*/ 154 h 352"/>
                  <a:gd name="T20" fmla="*/ 347 w 376"/>
                  <a:gd name="T21" fmla="*/ 28 h 352"/>
                  <a:gd name="T22" fmla="*/ 33 w 376"/>
                  <a:gd name="T23" fmla="*/ 28 h 352"/>
                  <a:gd name="T24" fmla="*/ 33 w 376"/>
                  <a:gd name="T25" fmla="*/ 222 h 352"/>
                  <a:gd name="T26" fmla="*/ 265 w 376"/>
                  <a:gd name="T27" fmla="*/ 222 h 352"/>
                  <a:gd name="T28" fmla="*/ 265 w 376"/>
                  <a:gd name="T29" fmla="*/ 243 h 352"/>
                  <a:gd name="T30" fmla="*/ 266 w 376"/>
                  <a:gd name="T31" fmla="*/ 265 h 352"/>
                  <a:gd name="T32" fmla="*/ 268 w 376"/>
                  <a:gd name="T33" fmla="*/ 273 h 352"/>
                  <a:gd name="T34" fmla="*/ 268 w 376"/>
                  <a:gd name="T35" fmla="*/ 279 h 352"/>
                  <a:gd name="T36" fmla="*/ 242 w 376"/>
                  <a:gd name="T37" fmla="*/ 279 h 352"/>
                  <a:gd name="T38" fmla="*/ 255 w 376"/>
                  <a:gd name="T39" fmla="*/ 323 h 352"/>
                  <a:gd name="T40" fmla="*/ 270 w 376"/>
                  <a:gd name="T41" fmla="*/ 323 h 352"/>
                  <a:gd name="T42" fmla="*/ 273 w 376"/>
                  <a:gd name="T43" fmla="*/ 323 h 352"/>
                  <a:gd name="T44" fmla="*/ 274 w 376"/>
                  <a:gd name="T45" fmla="*/ 325 h 352"/>
                  <a:gd name="T46" fmla="*/ 274 w 376"/>
                  <a:gd name="T47" fmla="*/ 327 h 352"/>
                  <a:gd name="T48" fmla="*/ 274 w 376"/>
                  <a:gd name="T49" fmla="*/ 328 h 352"/>
                  <a:gd name="T50" fmla="*/ 275 w 376"/>
                  <a:gd name="T51" fmla="*/ 331 h 352"/>
                  <a:gd name="T52" fmla="*/ 275 w 376"/>
                  <a:gd name="T53" fmla="*/ 343 h 352"/>
                  <a:gd name="T54" fmla="*/ 274 w 376"/>
                  <a:gd name="T55" fmla="*/ 345 h 352"/>
                  <a:gd name="T56" fmla="*/ 274 w 376"/>
                  <a:gd name="T57" fmla="*/ 348 h 352"/>
                  <a:gd name="T58" fmla="*/ 274 w 376"/>
                  <a:gd name="T59" fmla="*/ 350 h 352"/>
                  <a:gd name="T60" fmla="*/ 273 w 376"/>
                  <a:gd name="T61" fmla="*/ 352 h 352"/>
                  <a:gd name="T62" fmla="*/ 270 w 376"/>
                  <a:gd name="T63" fmla="*/ 352 h 352"/>
                  <a:gd name="T64" fmla="*/ 110 w 376"/>
                  <a:gd name="T65" fmla="*/ 352 h 352"/>
                  <a:gd name="T66" fmla="*/ 108 w 376"/>
                  <a:gd name="T67" fmla="*/ 352 h 352"/>
                  <a:gd name="T68" fmla="*/ 104 w 376"/>
                  <a:gd name="T69" fmla="*/ 349 h 352"/>
                  <a:gd name="T70" fmla="*/ 102 w 376"/>
                  <a:gd name="T71" fmla="*/ 347 h 352"/>
                  <a:gd name="T72" fmla="*/ 101 w 376"/>
                  <a:gd name="T73" fmla="*/ 343 h 352"/>
                  <a:gd name="T74" fmla="*/ 101 w 376"/>
                  <a:gd name="T75" fmla="*/ 331 h 352"/>
                  <a:gd name="T76" fmla="*/ 102 w 376"/>
                  <a:gd name="T77" fmla="*/ 328 h 352"/>
                  <a:gd name="T78" fmla="*/ 104 w 376"/>
                  <a:gd name="T79" fmla="*/ 326 h 352"/>
                  <a:gd name="T80" fmla="*/ 108 w 376"/>
                  <a:gd name="T81" fmla="*/ 323 h 352"/>
                  <a:gd name="T82" fmla="*/ 110 w 376"/>
                  <a:gd name="T83" fmla="*/ 323 h 352"/>
                  <a:gd name="T84" fmla="*/ 126 w 376"/>
                  <a:gd name="T85" fmla="*/ 323 h 352"/>
                  <a:gd name="T86" fmla="*/ 139 w 376"/>
                  <a:gd name="T87" fmla="*/ 279 h 352"/>
                  <a:gd name="T88" fmla="*/ 18 w 376"/>
                  <a:gd name="T89" fmla="*/ 279 h 352"/>
                  <a:gd name="T90" fmla="*/ 13 w 376"/>
                  <a:gd name="T91" fmla="*/ 279 h 352"/>
                  <a:gd name="T92" fmla="*/ 9 w 376"/>
                  <a:gd name="T93" fmla="*/ 278 h 352"/>
                  <a:gd name="T94" fmla="*/ 5 w 376"/>
                  <a:gd name="T95" fmla="*/ 275 h 352"/>
                  <a:gd name="T96" fmla="*/ 2 w 376"/>
                  <a:gd name="T97" fmla="*/ 273 h 352"/>
                  <a:gd name="T98" fmla="*/ 1 w 376"/>
                  <a:gd name="T99" fmla="*/ 269 h 352"/>
                  <a:gd name="T100" fmla="*/ 0 w 376"/>
                  <a:gd name="T101" fmla="*/ 265 h 352"/>
                  <a:gd name="T102" fmla="*/ 0 w 376"/>
                  <a:gd name="T103" fmla="*/ 14 h 352"/>
                  <a:gd name="T104" fmla="*/ 1 w 376"/>
                  <a:gd name="T105" fmla="*/ 10 h 352"/>
                  <a:gd name="T106" fmla="*/ 2 w 376"/>
                  <a:gd name="T107" fmla="*/ 6 h 352"/>
                  <a:gd name="T108" fmla="*/ 5 w 376"/>
                  <a:gd name="T109" fmla="*/ 3 h 352"/>
                  <a:gd name="T110" fmla="*/ 9 w 376"/>
                  <a:gd name="T111" fmla="*/ 1 h 352"/>
                  <a:gd name="T112" fmla="*/ 13 w 376"/>
                  <a:gd name="T113" fmla="*/ 1 h 352"/>
                  <a:gd name="T114" fmla="*/ 18 w 376"/>
                  <a:gd name="T115"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6" h="352">
                    <a:moveTo>
                      <a:pt x="18" y="0"/>
                    </a:moveTo>
                    <a:lnTo>
                      <a:pt x="364" y="0"/>
                    </a:lnTo>
                    <a:lnTo>
                      <a:pt x="368" y="1"/>
                    </a:lnTo>
                    <a:lnTo>
                      <a:pt x="372" y="2"/>
                    </a:lnTo>
                    <a:lnTo>
                      <a:pt x="374" y="5"/>
                    </a:lnTo>
                    <a:lnTo>
                      <a:pt x="376" y="9"/>
                    </a:lnTo>
                    <a:lnTo>
                      <a:pt x="376" y="14"/>
                    </a:lnTo>
                    <a:lnTo>
                      <a:pt x="376" y="163"/>
                    </a:lnTo>
                    <a:lnTo>
                      <a:pt x="361" y="157"/>
                    </a:lnTo>
                    <a:lnTo>
                      <a:pt x="347" y="154"/>
                    </a:lnTo>
                    <a:lnTo>
                      <a:pt x="347" y="28"/>
                    </a:lnTo>
                    <a:lnTo>
                      <a:pt x="33" y="28"/>
                    </a:lnTo>
                    <a:lnTo>
                      <a:pt x="33" y="222"/>
                    </a:lnTo>
                    <a:lnTo>
                      <a:pt x="265" y="222"/>
                    </a:lnTo>
                    <a:lnTo>
                      <a:pt x="265" y="243"/>
                    </a:lnTo>
                    <a:lnTo>
                      <a:pt x="266" y="265"/>
                    </a:lnTo>
                    <a:lnTo>
                      <a:pt x="268" y="273"/>
                    </a:lnTo>
                    <a:lnTo>
                      <a:pt x="268" y="279"/>
                    </a:lnTo>
                    <a:lnTo>
                      <a:pt x="242" y="279"/>
                    </a:lnTo>
                    <a:lnTo>
                      <a:pt x="255" y="323"/>
                    </a:lnTo>
                    <a:lnTo>
                      <a:pt x="270" y="323"/>
                    </a:lnTo>
                    <a:lnTo>
                      <a:pt x="273" y="323"/>
                    </a:lnTo>
                    <a:lnTo>
                      <a:pt x="274" y="325"/>
                    </a:lnTo>
                    <a:lnTo>
                      <a:pt x="274" y="327"/>
                    </a:lnTo>
                    <a:lnTo>
                      <a:pt x="274" y="328"/>
                    </a:lnTo>
                    <a:lnTo>
                      <a:pt x="275" y="331"/>
                    </a:lnTo>
                    <a:lnTo>
                      <a:pt x="275" y="343"/>
                    </a:lnTo>
                    <a:lnTo>
                      <a:pt x="274" y="345"/>
                    </a:lnTo>
                    <a:lnTo>
                      <a:pt x="274" y="348"/>
                    </a:lnTo>
                    <a:lnTo>
                      <a:pt x="274" y="350"/>
                    </a:lnTo>
                    <a:lnTo>
                      <a:pt x="273" y="352"/>
                    </a:lnTo>
                    <a:lnTo>
                      <a:pt x="270" y="352"/>
                    </a:lnTo>
                    <a:lnTo>
                      <a:pt x="110" y="352"/>
                    </a:lnTo>
                    <a:lnTo>
                      <a:pt x="108" y="352"/>
                    </a:lnTo>
                    <a:lnTo>
                      <a:pt x="104" y="349"/>
                    </a:lnTo>
                    <a:lnTo>
                      <a:pt x="102" y="347"/>
                    </a:lnTo>
                    <a:lnTo>
                      <a:pt x="101" y="343"/>
                    </a:lnTo>
                    <a:lnTo>
                      <a:pt x="101" y="331"/>
                    </a:lnTo>
                    <a:lnTo>
                      <a:pt x="102" y="328"/>
                    </a:lnTo>
                    <a:lnTo>
                      <a:pt x="104" y="326"/>
                    </a:lnTo>
                    <a:lnTo>
                      <a:pt x="108" y="323"/>
                    </a:lnTo>
                    <a:lnTo>
                      <a:pt x="110" y="323"/>
                    </a:lnTo>
                    <a:lnTo>
                      <a:pt x="126" y="323"/>
                    </a:lnTo>
                    <a:lnTo>
                      <a:pt x="139" y="279"/>
                    </a:lnTo>
                    <a:lnTo>
                      <a:pt x="18" y="279"/>
                    </a:lnTo>
                    <a:lnTo>
                      <a:pt x="13" y="279"/>
                    </a:lnTo>
                    <a:lnTo>
                      <a:pt x="9" y="278"/>
                    </a:lnTo>
                    <a:lnTo>
                      <a:pt x="5" y="275"/>
                    </a:lnTo>
                    <a:lnTo>
                      <a:pt x="2" y="273"/>
                    </a:lnTo>
                    <a:lnTo>
                      <a:pt x="1" y="269"/>
                    </a:lnTo>
                    <a:lnTo>
                      <a:pt x="0" y="265"/>
                    </a:lnTo>
                    <a:lnTo>
                      <a:pt x="0" y="14"/>
                    </a:lnTo>
                    <a:lnTo>
                      <a:pt x="1" y="10"/>
                    </a:lnTo>
                    <a:lnTo>
                      <a:pt x="2" y="6"/>
                    </a:lnTo>
                    <a:lnTo>
                      <a:pt x="5" y="3"/>
                    </a:lnTo>
                    <a:lnTo>
                      <a:pt x="9" y="1"/>
                    </a:lnTo>
                    <a:lnTo>
                      <a:pt x="13" y="1"/>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grpSp>
        <p:grpSp>
          <p:nvGrpSpPr>
            <p:cNvPr id="67" name="Group 66">
              <a:extLst>
                <a:ext uri="{FF2B5EF4-FFF2-40B4-BE49-F238E27FC236}">
                  <a16:creationId xmlns:a16="http://schemas.microsoft.com/office/drawing/2014/main" id="{241C91E6-F92A-42CE-AE68-0C384EF86413}"/>
                </a:ext>
              </a:extLst>
            </p:cNvPr>
            <p:cNvGrpSpPr/>
            <p:nvPr/>
          </p:nvGrpSpPr>
          <p:grpSpPr>
            <a:xfrm>
              <a:off x="7979227" y="3192026"/>
              <a:ext cx="782185" cy="856334"/>
              <a:chOff x="5407026" y="1000125"/>
              <a:chExt cx="5113337" cy="4972050"/>
            </a:xfrm>
            <a:solidFill>
              <a:schemeClr val="bg1">
                <a:lumMod val="50000"/>
              </a:schemeClr>
            </a:solidFill>
            <a:effectLst>
              <a:outerShdw dist="38100" dir="8100000" sx="94000" sy="94000" algn="tr" rotWithShape="0">
                <a:prstClr val="black">
                  <a:alpha val="24000"/>
                </a:prstClr>
              </a:outerShdw>
            </a:effectLst>
          </p:grpSpPr>
          <p:sp>
            <p:nvSpPr>
              <p:cNvPr id="68" name="Freeform 6">
                <a:extLst>
                  <a:ext uri="{FF2B5EF4-FFF2-40B4-BE49-F238E27FC236}">
                    <a16:creationId xmlns:a16="http://schemas.microsoft.com/office/drawing/2014/main" id="{55B187BA-A5AC-4BE9-BC03-5BF2075C1EA3}"/>
                  </a:ext>
                </a:extLst>
              </p:cNvPr>
              <p:cNvSpPr>
                <a:spLocks noEditPoints="1"/>
              </p:cNvSpPr>
              <p:nvPr/>
            </p:nvSpPr>
            <p:spPr bwMode="auto">
              <a:xfrm>
                <a:off x="6357938" y="2809875"/>
                <a:ext cx="708025" cy="709613"/>
              </a:xfrm>
              <a:custGeom>
                <a:avLst/>
                <a:gdLst>
                  <a:gd name="T0" fmla="*/ 401 w 893"/>
                  <a:gd name="T1" fmla="*/ 256 h 894"/>
                  <a:gd name="T2" fmla="*/ 325 w 893"/>
                  <a:gd name="T3" fmla="*/ 294 h 894"/>
                  <a:gd name="T4" fmla="*/ 270 w 893"/>
                  <a:gd name="T5" fmla="*/ 360 h 894"/>
                  <a:gd name="T6" fmla="*/ 250 w 893"/>
                  <a:gd name="T7" fmla="*/ 448 h 894"/>
                  <a:gd name="T8" fmla="*/ 270 w 893"/>
                  <a:gd name="T9" fmla="*/ 534 h 894"/>
                  <a:gd name="T10" fmla="*/ 325 w 893"/>
                  <a:gd name="T11" fmla="*/ 601 h 894"/>
                  <a:gd name="T12" fmla="*/ 401 w 893"/>
                  <a:gd name="T13" fmla="*/ 638 h 894"/>
                  <a:gd name="T14" fmla="*/ 491 w 893"/>
                  <a:gd name="T15" fmla="*/ 638 h 894"/>
                  <a:gd name="T16" fmla="*/ 569 w 893"/>
                  <a:gd name="T17" fmla="*/ 601 h 894"/>
                  <a:gd name="T18" fmla="*/ 622 w 893"/>
                  <a:gd name="T19" fmla="*/ 534 h 894"/>
                  <a:gd name="T20" fmla="*/ 643 w 893"/>
                  <a:gd name="T21" fmla="*/ 448 h 894"/>
                  <a:gd name="T22" fmla="*/ 622 w 893"/>
                  <a:gd name="T23" fmla="*/ 360 h 894"/>
                  <a:gd name="T24" fmla="*/ 569 w 893"/>
                  <a:gd name="T25" fmla="*/ 294 h 894"/>
                  <a:gd name="T26" fmla="*/ 491 w 893"/>
                  <a:gd name="T27" fmla="*/ 256 h 894"/>
                  <a:gd name="T28" fmla="*/ 446 w 893"/>
                  <a:gd name="T29" fmla="*/ 0 h 894"/>
                  <a:gd name="T30" fmla="*/ 586 w 893"/>
                  <a:gd name="T31" fmla="*/ 24 h 894"/>
                  <a:gd name="T32" fmla="*/ 709 w 893"/>
                  <a:gd name="T33" fmla="*/ 86 h 894"/>
                  <a:gd name="T34" fmla="*/ 805 w 893"/>
                  <a:gd name="T35" fmla="*/ 184 h 894"/>
                  <a:gd name="T36" fmla="*/ 870 w 893"/>
                  <a:gd name="T37" fmla="*/ 305 h 894"/>
                  <a:gd name="T38" fmla="*/ 893 w 893"/>
                  <a:gd name="T39" fmla="*/ 448 h 894"/>
                  <a:gd name="T40" fmla="*/ 870 w 893"/>
                  <a:gd name="T41" fmla="*/ 589 h 894"/>
                  <a:gd name="T42" fmla="*/ 805 w 893"/>
                  <a:gd name="T43" fmla="*/ 710 h 894"/>
                  <a:gd name="T44" fmla="*/ 709 w 893"/>
                  <a:gd name="T45" fmla="*/ 808 h 894"/>
                  <a:gd name="T46" fmla="*/ 586 w 893"/>
                  <a:gd name="T47" fmla="*/ 870 h 894"/>
                  <a:gd name="T48" fmla="*/ 446 w 893"/>
                  <a:gd name="T49" fmla="*/ 894 h 894"/>
                  <a:gd name="T50" fmla="*/ 305 w 893"/>
                  <a:gd name="T51" fmla="*/ 870 h 894"/>
                  <a:gd name="T52" fmla="*/ 182 w 893"/>
                  <a:gd name="T53" fmla="*/ 808 h 894"/>
                  <a:gd name="T54" fmla="*/ 86 w 893"/>
                  <a:gd name="T55" fmla="*/ 710 h 894"/>
                  <a:gd name="T56" fmla="*/ 24 w 893"/>
                  <a:gd name="T57" fmla="*/ 589 h 894"/>
                  <a:gd name="T58" fmla="*/ 0 w 893"/>
                  <a:gd name="T59" fmla="*/ 448 h 894"/>
                  <a:gd name="T60" fmla="*/ 24 w 893"/>
                  <a:gd name="T61" fmla="*/ 305 h 894"/>
                  <a:gd name="T62" fmla="*/ 86 w 893"/>
                  <a:gd name="T63" fmla="*/ 184 h 894"/>
                  <a:gd name="T64" fmla="*/ 182 w 893"/>
                  <a:gd name="T65" fmla="*/ 86 h 894"/>
                  <a:gd name="T66" fmla="*/ 305 w 893"/>
                  <a:gd name="T67" fmla="*/ 24 h 894"/>
                  <a:gd name="T68" fmla="*/ 446 w 893"/>
                  <a:gd name="T69" fmla="*/ 0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93" h="894">
                    <a:moveTo>
                      <a:pt x="446" y="250"/>
                    </a:moveTo>
                    <a:lnTo>
                      <a:pt x="401" y="256"/>
                    </a:lnTo>
                    <a:lnTo>
                      <a:pt x="360" y="270"/>
                    </a:lnTo>
                    <a:lnTo>
                      <a:pt x="325" y="294"/>
                    </a:lnTo>
                    <a:lnTo>
                      <a:pt x="293" y="325"/>
                    </a:lnTo>
                    <a:lnTo>
                      <a:pt x="270" y="360"/>
                    </a:lnTo>
                    <a:lnTo>
                      <a:pt x="256" y="403"/>
                    </a:lnTo>
                    <a:lnTo>
                      <a:pt x="250" y="448"/>
                    </a:lnTo>
                    <a:lnTo>
                      <a:pt x="256" y="493"/>
                    </a:lnTo>
                    <a:lnTo>
                      <a:pt x="270" y="534"/>
                    </a:lnTo>
                    <a:lnTo>
                      <a:pt x="293" y="569"/>
                    </a:lnTo>
                    <a:lnTo>
                      <a:pt x="325" y="601"/>
                    </a:lnTo>
                    <a:lnTo>
                      <a:pt x="360" y="624"/>
                    </a:lnTo>
                    <a:lnTo>
                      <a:pt x="401" y="638"/>
                    </a:lnTo>
                    <a:lnTo>
                      <a:pt x="446" y="644"/>
                    </a:lnTo>
                    <a:lnTo>
                      <a:pt x="491" y="638"/>
                    </a:lnTo>
                    <a:lnTo>
                      <a:pt x="532" y="624"/>
                    </a:lnTo>
                    <a:lnTo>
                      <a:pt x="569" y="601"/>
                    </a:lnTo>
                    <a:lnTo>
                      <a:pt x="598" y="569"/>
                    </a:lnTo>
                    <a:lnTo>
                      <a:pt x="622" y="534"/>
                    </a:lnTo>
                    <a:lnTo>
                      <a:pt x="637" y="493"/>
                    </a:lnTo>
                    <a:lnTo>
                      <a:pt x="643" y="448"/>
                    </a:lnTo>
                    <a:lnTo>
                      <a:pt x="637" y="403"/>
                    </a:lnTo>
                    <a:lnTo>
                      <a:pt x="622" y="360"/>
                    </a:lnTo>
                    <a:lnTo>
                      <a:pt x="598" y="325"/>
                    </a:lnTo>
                    <a:lnTo>
                      <a:pt x="569" y="294"/>
                    </a:lnTo>
                    <a:lnTo>
                      <a:pt x="532" y="270"/>
                    </a:lnTo>
                    <a:lnTo>
                      <a:pt x="491" y="256"/>
                    </a:lnTo>
                    <a:lnTo>
                      <a:pt x="446" y="250"/>
                    </a:lnTo>
                    <a:close/>
                    <a:moveTo>
                      <a:pt x="446" y="0"/>
                    </a:moveTo>
                    <a:lnTo>
                      <a:pt x="518" y="6"/>
                    </a:lnTo>
                    <a:lnTo>
                      <a:pt x="586" y="24"/>
                    </a:lnTo>
                    <a:lnTo>
                      <a:pt x="651" y="51"/>
                    </a:lnTo>
                    <a:lnTo>
                      <a:pt x="709" y="86"/>
                    </a:lnTo>
                    <a:lnTo>
                      <a:pt x="762" y="131"/>
                    </a:lnTo>
                    <a:lnTo>
                      <a:pt x="805" y="184"/>
                    </a:lnTo>
                    <a:lnTo>
                      <a:pt x="842" y="243"/>
                    </a:lnTo>
                    <a:lnTo>
                      <a:pt x="870" y="305"/>
                    </a:lnTo>
                    <a:lnTo>
                      <a:pt x="887" y="376"/>
                    </a:lnTo>
                    <a:lnTo>
                      <a:pt x="893" y="448"/>
                    </a:lnTo>
                    <a:lnTo>
                      <a:pt x="887" y="520"/>
                    </a:lnTo>
                    <a:lnTo>
                      <a:pt x="870" y="589"/>
                    </a:lnTo>
                    <a:lnTo>
                      <a:pt x="842" y="651"/>
                    </a:lnTo>
                    <a:lnTo>
                      <a:pt x="805" y="710"/>
                    </a:lnTo>
                    <a:lnTo>
                      <a:pt x="762" y="763"/>
                    </a:lnTo>
                    <a:lnTo>
                      <a:pt x="709" y="808"/>
                    </a:lnTo>
                    <a:lnTo>
                      <a:pt x="651" y="843"/>
                    </a:lnTo>
                    <a:lnTo>
                      <a:pt x="586" y="870"/>
                    </a:lnTo>
                    <a:lnTo>
                      <a:pt x="518" y="888"/>
                    </a:lnTo>
                    <a:lnTo>
                      <a:pt x="446" y="894"/>
                    </a:lnTo>
                    <a:lnTo>
                      <a:pt x="374" y="888"/>
                    </a:lnTo>
                    <a:lnTo>
                      <a:pt x="305" y="870"/>
                    </a:lnTo>
                    <a:lnTo>
                      <a:pt x="241" y="843"/>
                    </a:lnTo>
                    <a:lnTo>
                      <a:pt x="182" y="808"/>
                    </a:lnTo>
                    <a:lnTo>
                      <a:pt x="131" y="763"/>
                    </a:lnTo>
                    <a:lnTo>
                      <a:pt x="86" y="710"/>
                    </a:lnTo>
                    <a:lnTo>
                      <a:pt x="49" y="651"/>
                    </a:lnTo>
                    <a:lnTo>
                      <a:pt x="24" y="589"/>
                    </a:lnTo>
                    <a:lnTo>
                      <a:pt x="6" y="520"/>
                    </a:lnTo>
                    <a:lnTo>
                      <a:pt x="0" y="448"/>
                    </a:lnTo>
                    <a:lnTo>
                      <a:pt x="6" y="376"/>
                    </a:lnTo>
                    <a:lnTo>
                      <a:pt x="24" y="305"/>
                    </a:lnTo>
                    <a:lnTo>
                      <a:pt x="49" y="243"/>
                    </a:lnTo>
                    <a:lnTo>
                      <a:pt x="86" y="184"/>
                    </a:lnTo>
                    <a:lnTo>
                      <a:pt x="131" y="131"/>
                    </a:lnTo>
                    <a:lnTo>
                      <a:pt x="182" y="86"/>
                    </a:lnTo>
                    <a:lnTo>
                      <a:pt x="241" y="51"/>
                    </a:lnTo>
                    <a:lnTo>
                      <a:pt x="305" y="24"/>
                    </a:lnTo>
                    <a:lnTo>
                      <a:pt x="374" y="6"/>
                    </a:lnTo>
                    <a:lnTo>
                      <a:pt x="4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7">
                <a:extLst>
                  <a:ext uri="{FF2B5EF4-FFF2-40B4-BE49-F238E27FC236}">
                    <a16:creationId xmlns:a16="http://schemas.microsoft.com/office/drawing/2014/main" id="{29488E75-9C09-4C73-BAE8-55A6CB0722C3}"/>
                  </a:ext>
                </a:extLst>
              </p:cNvPr>
              <p:cNvSpPr>
                <a:spLocks noEditPoints="1"/>
              </p:cNvSpPr>
              <p:nvPr/>
            </p:nvSpPr>
            <p:spPr bwMode="auto">
              <a:xfrm>
                <a:off x="8629651" y="4062413"/>
                <a:ext cx="812800" cy="815975"/>
              </a:xfrm>
              <a:custGeom>
                <a:avLst/>
                <a:gdLst>
                  <a:gd name="T0" fmla="*/ 461 w 1026"/>
                  <a:gd name="T1" fmla="*/ 292 h 1027"/>
                  <a:gd name="T2" fmla="*/ 371 w 1026"/>
                  <a:gd name="T3" fmla="*/ 337 h 1027"/>
                  <a:gd name="T4" fmla="*/ 309 w 1026"/>
                  <a:gd name="T5" fmla="*/ 415 h 1027"/>
                  <a:gd name="T6" fmla="*/ 285 w 1026"/>
                  <a:gd name="T7" fmla="*/ 515 h 1027"/>
                  <a:gd name="T8" fmla="*/ 309 w 1026"/>
                  <a:gd name="T9" fmla="*/ 615 h 1027"/>
                  <a:gd name="T10" fmla="*/ 371 w 1026"/>
                  <a:gd name="T11" fmla="*/ 693 h 1027"/>
                  <a:gd name="T12" fmla="*/ 461 w 1026"/>
                  <a:gd name="T13" fmla="*/ 736 h 1027"/>
                  <a:gd name="T14" fmla="*/ 565 w 1026"/>
                  <a:gd name="T15" fmla="*/ 736 h 1027"/>
                  <a:gd name="T16" fmla="*/ 656 w 1026"/>
                  <a:gd name="T17" fmla="*/ 693 h 1027"/>
                  <a:gd name="T18" fmla="*/ 717 w 1026"/>
                  <a:gd name="T19" fmla="*/ 615 h 1027"/>
                  <a:gd name="T20" fmla="*/ 740 w 1026"/>
                  <a:gd name="T21" fmla="*/ 515 h 1027"/>
                  <a:gd name="T22" fmla="*/ 717 w 1026"/>
                  <a:gd name="T23" fmla="*/ 415 h 1027"/>
                  <a:gd name="T24" fmla="*/ 656 w 1026"/>
                  <a:gd name="T25" fmla="*/ 337 h 1027"/>
                  <a:gd name="T26" fmla="*/ 565 w 1026"/>
                  <a:gd name="T27" fmla="*/ 292 h 1027"/>
                  <a:gd name="T28" fmla="*/ 514 w 1026"/>
                  <a:gd name="T29" fmla="*/ 0 h 1027"/>
                  <a:gd name="T30" fmla="*/ 662 w 1026"/>
                  <a:gd name="T31" fmla="*/ 22 h 1027"/>
                  <a:gd name="T32" fmla="*/ 793 w 1026"/>
                  <a:gd name="T33" fmla="*/ 83 h 1027"/>
                  <a:gd name="T34" fmla="*/ 901 w 1026"/>
                  <a:gd name="T35" fmla="*/ 178 h 1027"/>
                  <a:gd name="T36" fmla="*/ 979 w 1026"/>
                  <a:gd name="T37" fmla="*/ 298 h 1027"/>
                  <a:gd name="T38" fmla="*/ 1022 w 1026"/>
                  <a:gd name="T39" fmla="*/ 439 h 1027"/>
                  <a:gd name="T40" fmla="*/ 1022 w 1026"/>
                  <a:gd name="T41" fmla="*/ 591 h 1027"/>
                  <a:gd name="T42" fmla="*/ 979 w 1026"/>
                  <a:gd name="T43" fmla="*/ 730 h 1027"/>
                  <a:gd name="T44" fmla="*/ 901 w 1026"/>
                  <a:gd name="T45" fmla="*/ 851 h 1027"/>
                  <a:gd name="T46" fmla="*/ 793 w 1026"/>
                  <a:gd name="T47" fmla="*/ 945 h 1027"/>
                  <a:gd name="T48" fmla="*/ 662 w 1026"/>
                  <a:gd name="T49" fmla="*/ 1006 h 1027"/>
                  <a:gd name="T50" fmla="*/ 514 w 1026"/>
                  <a:gd name="T51" fmla="*/ 1027 h 1027"/>
                  <a:gd name="T52" fmla="*/ 365 w 1026"/>
                  <a:gd name="T53" fmla="*/ 1006 h 1027"/>
                  <a:gd name="T54" fmla="*/ 234 w 1026"/>
                  <a:gd name="T55" fmla="*/ 945 h 1027"/>
                  <a:gd name="T56" fmla="*/ 127 w 1026"/>
                  <a:gd name="T57" fmla="*/ 851 h 1027"/>
                  <a:gd name="T58" fmla="*/ 49 w 1026"/>
                  <a:gd name="T59" fmla="*/ 730 h 1027"/>
                  <a:gd name="T60" fmla="*/ 6 w 1026"/>
                  <a:gd name="T61" fmla="*/ 591 h 1027"/>
                  <a:gd name="T62" fmla="*/ 6 w 1026"/>
                  <a:gd name="T63" fmla="*/ 439 h 1027"/>
                  <a:gd name="T64" fmla="*/ 49 w 1026"/>
                  <a:gd name="T65" fmla="*/ 298 h 1027"/>
                  <a:gd name="T66" fmla="*/ 127 w 1026"/>
                  <a:gd name="T67" fmla="*/ 178 h 1027"/>
                  <a:gd name="T68" fmla="*/ 234 w 1026"/>
                  <a:gd name="T69" fmla="*/ 83 h 1027"/>
                  <a:gd name="T70" fmla="*/ 365 w 1026"/>
                  <a:gd name="T71" fmla="*/ 22 h 1027"/>
                  <a:gd name="T72" fmla="*/ 514 w 1026"/>
                  <a:gd name="T73" fmla="*/ 0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6" h="1027">
                    <a:moveTo>
                      <a:pt x="514" y="286"/>
                    </a:moveTo>
                    <a:lnTo>
                      <a:pt x="461" y="292"/>
                    </a:lnTo>
                    <a:lnTo>
                      <a:pt x="414" y="309"/>
                    </a:lnTo>
                    <a:lnTo>
                      <a:pt x="371" y="337"/>
                    </a:lnTo>
                    <a:lnTo>
                      <a:pt x="336" y="372"/>
                    </a:lnTo>
                    <a:lnTo>
                      <a:pt x="309" y="415"/>
                    </a:lnTo>
                    <a:lnTo>
                      <a:pt x="291" y="462"/>
                    </a:lnTo>
                    <a:lnTo>
                      <a:pt x="285" y="515"/>
                    </a:lnTo>
                    <a:lnTo>
                      <a:pt x="291" y="566"/>
                    </a:lnTo>
                    <a:lnTo>
                      <a:pt x="309" y="615"/>
                    </a:lnTo>
                    <a:lnTo>
                      <a:pt x="336" y="656"/>
                    </a:lnTo>
                    <a:lnTo>
                      <a:pt x="371" y="693"/>
                    </a:lnTo>
                    <a:lnTo>
                      <a:pt x="414" y="718"/>
                    </a:lnTo>
                    <a:lnTo>
                      <a:pt x="461" y="736"/>
                    </a:lnTo>
                    <a:lnTo>
                      <a:pt x="514" y="742"/>
                    </a:lnTo>
                    <a:lnTo>
                      <a:pt x="565" y="736"/>
                    </a:lnTo>
                    <a:lnTo>
                      <a:pt x="613" y="718"/>
                    </a:lnTo>
                    <a:lnTo>
                      <a:pt x="656" y="693"/>
                    </a:lnTo>
                    <a:lnTo>
                      <a:pt x="692" y="656"/>
                    </a:lnTo>
                    <a:lnTo>
                      <a:pt x="717" y="615"/>
                    </a:lnTo>
                    <a:lnTo>
                      <a:pt x="734" y="566"/>
                    </a:lnTo>
                    <a:lnTo>
                      <a:pt x="740" y="515"/>
                    </a:lnTo>
                    <a:lnTo>
                      <a:pt x="734" y="462"/>
                    </a:lnTo>
                    <a:lnTo>
                      <a:pt x="717" y="415"/>
                    </a:lnTo>
                    <a:lnTo>
                      <a:pt x="692" y="372"/>
                    </a:lnTo>
                    <a:lnTo>
                      <a:pt x="656" y="337"/>
                    </a:lnTo>
                    <a:lnTo>
                      <a:pt x="613" y="309"/>
                    </a:lnTo>
                    <a:lnTo>
                      <a:pt x="565" y="292"/>
                    </a:lnTo>
                    <a:lnTo>
                      <a:pt x="514" y="286"/>
                    </a:lnTo>
                    <a:close/>
                    <a:moveTo>
                      <a:pt x="514" y="0"/>
                    </a:moveTo>
                    <a:lnTo>
                      <a:pt x="590" y="6"/>
                    </a:lnTo>
                    <a:lnTo>
                      <a:pt x="662" y="22"/>
                    </a:lnTo>
                    <a:lnTo>
                      <a:pt x="729" y="49"/>
                    </a:lnTo>
                    <a:lnTo>
                      <a:pt x="793" y="83"/>
                    </a:lnTo>
                    <a:lnTo>
                      <a:pt x="850" y="128"/>
                    </a:lnTo>
                    <a:lnTo>
                      <a:pt x="901" y="178"/>
                    </a:lnTo>
                    <a:lnTo>
                      <a:pt x="943" y="235"/>
                    </a:lnTo>
                    <a:lnTo>
                      <a:pt x="979" y="298"/>
                    </a:lnTo>
                    <a:lnTo>
                      <a:pt x="1004" y="366"/>
                    </a:lnTo>
                    <a:lnTo>
                      <a:pt x="1022" y="439"/>
                    </a:lnTo>
                    <a:lnTo>
                      <a:pt x="1026" y="515"/>
                    </a:lnTo>
                    <a:lnTo>
                      <a:pt x="1022" y="591"/>
                    </a:lnTo>
                    <a:lnTo>
                      <a:pt x="1004" y="663"/>
                    </a:lnTo>
                    <a:lnTo>
                      <a:pt x="979" y="730"/>
                    </a:lnTo>
                    <a:lnTo>
                      <a:pt x="943" y="794"/>
                    </a:lnTo>
                    <a:lnTo>
                      <a:pt x="901" y="851"/>
                    </a:lnTo>
                    <a:lnTo>
                      <a:pt x="850" y="902"/>
                    </a:lnTo>
                    <a:lnTo>
                      <a:pt x="793" y="945"/>
                    </a:lnTo>
                    <a:lnTo>
                      <a:pt x="729" y="980"/>
                    </a:lnTo>
                    <a:lnTo>
                      <a:pt x="662" y="1006"/>
                    </a:lnTo>
                    <a:lnTo>
                      <a:pt x="590" y="1023"/>
                    </a:lnTo>
                    <a:lnTo>
                      <a:pt x="514" y="1027"/>
                    </a:lnTo>
                    <a:lnTo>
                      <a:pt x="438" y="1023"/>
                    </a:lnTo>
                    <a:lnTo>
                      <a:pt x="365" y="1006"/>
                    </a:lnTo>
                    <a:lnTo>
                      <a:pt x="297" y="980"/>
                    </a:lnTo>
                    <a:lnTo>
                      <a:pt x="234" y="945"/>
                    </a:lnTo>
                    <a:lnTo>
                      <a:pt x="178" y="902"/>
                    </a:lnTo>
                    <a:lnTo>
                      <a:pt x="127" y="851"/>
                    </a:lnTo>
                    <a:lnTo>
                      <a:pt x="82" y="794"/>
                    </a:lnTo>
                    <a:lnTo>
                      <a:pt x="49" y="730"/>
                    </a:lnTo>
                    <a:lnTo>
                      <a:pt x="22" y="663"/>
                    </a:lnTo>
                    <a:lnTo>
                      <a:pt x="6" y="591"/>
                    </a:lnTo>
                    <a:lnTo>
                      <a:pt x="0" y="515"/>
                    </a:lnTo>
                    <a:lnTo>
                      <a:pt x="6" y="439"/>
                    </a:lnTo>
                    <a:lnTo>
                      <a:pt x="22" y="366"/>
                    </a:lnTo>
                    <a:lnTo>
                      <a:pt x="49" y="298"/>
                    </a:lnTo>
                    <a:lnTo>
                      <a:pt x="82" y="235"/>
                    </a:lnTo>
                    <a:lnTo>
                      <a:pt x="127" y="178"/>
                    </a:lnTo>
                    <a:lnTo>
                      <a:pt x="178" y="128"/>
                    </a:lnTo>
                    <a:lnTo>
                      <a:pt x="234" y="83"/>
                    </a:lnTo>
                    <a:lnTo>
                      <a:pt x="297" y="49"/>
                    </a:lnTo>
                    <a:lnTo>
                      <a:pt x="365" y="22"/>
                    </a:lnTo>
                    <a:lnTo>
                      <a:pt x="438" y="6"/>
                    </a:lnTo>
                    <a:lnTo>
                      <a:pt x="5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8">
                <a:extLst>
                  <a:ext uri="{FF2B5EF4-FFF2-40B4-BE49-F238E27FC236}">
                    <a16:creationId xmlns:a16="http://schemas.microsoft.com/office/drawing/2014/main" id="{662B553A-2F1B-4989-A248-98DDA9D4286A}"/>
                  </a:ext>
                </a:extLst>
              </p:cNvPr>
              <p:cNvSpPr>
                <a:spLocks noEditPoints="1"/>
              </p:cNvSpPr>
              <p:nvPr/>
            </p:nvSpPr>
            <p:spPr bwMode="auto">
              <a:xfrm>
                <a:off x="8269288" y="1692275"/>
                <a:ext cx="514350" cy="515938"/>
              </a:xfrm>
              <a:custGeom>
                <a:avLst/>
                <a:gdLst>
                  <a:gd name="T0" fmla="*/ 324 w 648"/>
                  <a:gd name="T1" fmla="*/ 215 h 649"/>
                  <a:gd name="T2" fmla="*/ 289 w 648"/>
                  <a:gd name="T3" fmla="*/ 219 h 649"/>
                  <a:gd name="T4" fmla="*/ 258 w 648"/>
                  <a:gd name="T5" fmla="*/ 235 h 649"/>
                  <a:gd name="T6" fmla="*/ 234 w 648"/>
                  <a:gd name="T7" fmla="*/ 260 h 649"/>
                  <a:gd name="T8" fmla="*/ 219 w 648"/>
                  <a:gd name="T9" fmla="*/ 289 h 649"/>
                  <a:gd name="T10" fmla="*/ 213 w 648"/>
                  <a:gd name="T11" fmla="*/ 325 h 649"/>
                  <a:gd name="T12" fmla="*/ 219 w 648"/>
                  <a:gd name="T13" fmla="*/ 360 h 649"/>
                  <a:gd name="T14" fmla="*/ 234 w 648"/>
                  <a:gd name="T15" fmla="*/ 389 h 649"/>
                  <a:gd name="T16" fmla="*/ 258 w 648"/>
                  <a:gd name="T17" fmla="*/ 413 h 649"/>
                  <a:gd name="T18" fmla="*/ 289 w 648"/>
                  <a:gd name="T19" fmla="*/ 428 h 649"/>
                  <a:gd name="T20" fmla="*/ 324 w 648"/>
                  <a:gd name="T21" fmla="*/ 434 h 649"/>
                  <a:gd name="T22" fmla="*/ 357 w 648"/>
                  <a:gd name="T23" fmla="*/ 428 h 649"/>
                  <a:gd name="T24" fmla="*/ 389 w 648"/>
                  <a:gd name="T25" fmla="*/ 413 h 649"/>
                  <a:gd name="T26" fmla="*/ 412 w 648"/>
                  <a:gd name="T27" fmla="*/ 389 h 649"/>
                  <a:gd name="T28" fmla="*/ 428 w 648"/>
                  <a:gd name="T29" fmla="*/ 360 h 649"/>
                  <a:gd name="T30" fmla="*/ 434 w 648"/>
                  <a:gd name="T31" fmla="*/ 325 h 649"/>
                  <a:gd name="T32" fmla="*/ 428 w 648"/>
                  <a:gd name="T33" fmla="*/ 289 h 649"/>
                  <a:gd name="T34" fmla="*/ 412 w 648"/>
                  <a:gd name="T35" fmla="*/ 260 h 649"/>
                  <a:gd name="T36" fmla="*/ 389 w 648"/>
                  <a:gd name="T37" fmla="*/ 235 h 649"/>
                  <a:gd name="T38" fmla="*/ 357 w 648"/>
                  <a:gd name="T39" fmla="*/ 219 h 649"/>
                  <a:gd name="T40" fmla="*/ 324 w 648"/>
                  <a:gd name="T41" fmla="*/ 215 h 649"/>
                  <a:gd name="T42" fmla="*/ 324 w 648"/>
                  <a:gd name="T43" fmla="*/ 0 h 649"/>
                  <a:gd name="T44" fmla="*/ 381 w 648"/>
                  <a:gd name="T45" fmla="*/ 4 h 649"/>
                  <a:gd name="T46" fmla="*/ 435 w 648"/>
                  <a:gd name="T47" fmla="*/ 20 h 649"/>
                  <a:gd name="T48" fmla="*/ 486 w 648"/>
                  <a:gd name="T49" fmla="*/ 43 h 649"/>
                  <a:gd name="T50" fmla="*/ 533 w 648"/>
                  <a:gd name="T51" fmla="*/ 76 h 649"/>
                  <a:gd name="T52" fmla="*/ 572 w 648"/>
                  <a:gd name="T53" fmla="*/ 115 h 649"/>
                  <a:gd name="T54" fmla="*/ 603 w 648"/>
                  <a:gd name="T55" fmla="*/ 160 h 649"/>
                  <a:gd name="T56" fmla="*/ 627 w 648"/>
                  <a:gd name="T57" fmla="*/ 211 h 649"/>
                  <a:gd name="T58" fmla="*/ 643 w 648"/>
                  <a:gd name="T59" fmla="*/ 266 h 649"/>
                  <a:gd name="T60" fmla="*/ 648 w 648"/>
                  <a:gd name="T61" fmla="*/ 325 h 649"/>
                  <a:gd name="T62" fmla="*/ 643 w 648"/>
                  <a:gd name="T63" fmla="*/ 383 h 649"/>
                  <a:gd name="T64" fmla="*/ 627 w 648"/>
                  <a:gd name="T65" fmla="*/ 438 h 649"/>
                  <a:gd name="T66" fmla="*/ 603 w 648"/>
                  <a:gd name="T67" fmla="*/ 489 h 649"/>
                  <a:gd name="T68" fmla="*/ 572 w 648"/>
                  <a:gd name="T69" fmla="*/ 534 h 649"/>
                  <a:gd name="T70" fmla="*/ 533 w 648"/>
                  <a:gd name="T71" fmla="*/ 573 h 649"/>
                  <a:gd name="T72" fmla="*/ 486 w 648"/>
                  <a:gd name="T73" fmla="*/ 604 h 649"/>
                  <a:gd name="T74" fmla="*/ 435 w 648"/>
                  <a:gd name="T75" fmla="*/ 630 h 649"/>
                  <a:gd name="T76" fmla="*/ 381 w 648"/>
                  <a:gd name="T77" fmla="*/ 643 h 649"/>
                  <a:gd name="T78" fmla="*/ 324 w 648"/>
                  <a:gd name="T79" fmla="*/ 649 h 649"/>
                  <a:gd name="T80" fmla="*/ 266 w 648"/>
                  <a:gd name="T81" fmla="*/ 643 h 649"/>
                  <a:gd name="T82" fmla="*/ 211 w 648"/>
                  <a:gd name="T83" fmla="*/ 630 h 649"/>
                  <a:gd name="T84" fmla="*/ 160 w 648"/>
                  <a:gd name="T85" fmla="*/ 604 h 649"/>
                  <a:gd name="T86" fmla="*/ 115 w 648"/>
                  <a:gd name="T87" fmla="*/ 573 h 649"/>
                  <a:gd name="T88" fmla="*/ 76 w 648"/>
                  <a:gd name="T89" fmla="*/ 534 h 649"/>
                  <a:gd name="T90" fmla="*/ 43 w 648"/>
                  <a:gd name="T91" fmla="*/ 489 h 649"/>
                  <a:gd name="T92" fmla="*/ 19 w 648"/>
                  <a:gd name="T93" fmla="*/ 438 h 649"/>
                  <a:gd name="T94" fmla="*/ 4 w 648"/>
                  <a:gd name="T95" fmla="*/ 383 h 649"/>
                  <a:gd name="T96" fmla="*/ 0 w 648"/>
                  <a:gd name="T97" fmla="*/ 325 h 649"/>
                  <a:gd name="T98" fmla="*/ 4 w 648"/>
                  <a:gd name="T99" fmla="*/ 266 h 649"/>
                  <a:gd name="T100" fmla="*/ 19 w 648"/>
                  <a:gd name="T101" fmla="*/ 211 h 649"/>
                  <a:gd name="T102" fmla="*/ 43 w 648"/>
                  <a:gd name="T103" fmla="*/ 160 h 649"/>
                  <a:gd name="T104" fmla="*/ 76 w 648"/>
                  <a:gd name="T105" fmla="*/ 115 h 649"/>
                  <a:gd name="T106" fmla="*/ 115 w 648"/>
                  <a:gd name="T107" fmla="*/ 76 h 649"/>
                  <a:gd name="T108" fmla="*/ 160 w 648"/>
                  <a:gd name="T109" fmla="*/ 43 h 649"/>
                  <a:gd name="T110" fmla="*/ 211 w 648"/>
                  <a:gd name="T111" fmla="*/ 20 h 649"/>
                  <a:gd name="T112" fmla="*/ 266 w 648"/>
                  <a:gd name="T113" fmla="*/ 4 h 649"/>
                  <a:gd name="T114" fmla="*/ 324 w 648"/>
                  <a:gd name="T115"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8" h="649">
                    <a:moveTo>
                      <a:pt x="324" y="215"/>
                    </a:moveTo>
                    <a:lnTo>
                      <a:pt x="289" y="219"/>
                    </a:lnTo>
                    <a:lnTo>
                      <a:pt x="258" y="235"/>
                    </a:lnTo>
                    <a:lnTo>
                      <a:pt x="234" y="260"/>
                    </a:lnTo>
                    <a:lnTo>
                      <a:pt x="219" y="289"/>
                    </a:lnTo>
                    <a:lnTo>
                      <a:pt x="213" y="325"/>
                    </a:lnTo>
                    <a:lnTo>
                      <a:pt x="219" y="360"/>
                    </a:lnTo>
                    <a:lnTo>
                      <a:pt x="234" y="389"/>
                    </a:lnTo>
                    <a:lnTo>
                      <a:pt x="258" y="413"/>
                    </a:lnTo>
                    <a:lnTo>
                      <a:pt x="289" y="428"/>
                    </a:lnTo>
                    <a:lnTo>
                      <a:pt x="324" y="434"/>
                    </a:lnTo>
                    <a:lnTo>
                      <a:pt x="357" y="428"/>
                    </a:lnTo>
                    <a:lnTo>
                      <a:pt x="389" y="413"/>
                    </a:lnTo>
                    <a:lnTo>
                      <a:pt x="412" y="389"/>
                    </a:lnTo>
                    <a:lnTo>
                      <a:pt x="428" y="360"/>
                    </a:lnTo>
                    <a:lnTo>
                      <a:pt x="434" y="325"/>
                    </a:lnTo>
                    <a:lnTo>
                      <a:pt x="428" y="289"/>
                    </a:lnTo>
                    <a:lnTo>
                      <a:pt x="412" y="260"/>
                    </a:lnTo>
                    <a:lnTo>
                      <a:pt x="389" y="235"/>
                    </a:lnTo>
                    <a:lnTo>
                      <a:pt x="357" y="219"/>
                    </a:lnTo>
                    <a:lnTo>
                      <a:pt x="324" y="215"/>
                    </a:lnTo>
                    <a:close/>
                    <a:moveTo>
                      <a:pt x="324" y="0"/>
                    </a:moveTo>
                    <a:lnTo>
                      <a:pt x="381" y="4"/>
                    </a:lnTo>
                    <a:lnTo>
                      <a:pt x="435" y="20"/>
                    </a:lnTo>
                    <a:lnTo>
                      <a:pt x="486" y="43"/>
                    </a:lnTo>
                    <a:lnTo>
                      <a:pt x="533" y="76"/>
                    </a:lnTo>
                    <a:lnTo>
                      <a:pt x="572" y="115"/>
                    </a:lnTo>
                    <a:lnTo>
                      <a:pt x="603" y="160"/>
                    </a:lnTo>
                    <a:lnTo>
                      <a:pt x="627" y="211"/>
                    </a:lnTo>
                    <a:lnTo>
                      <a:pt x="643" y="266"/>
                    </a:lnTo>
                    <a:lnTo>
                      <a:pt x="648" y="325"/>
                    </a:lnTo>
                    <a:lnTo>
                      <a:pt x="643" y="383"/>
                    </a:lnTo>
                    <a:lnTo>
                      <a:pt x="627" y="438"/>
                    </a:lnTo>
                    <a:lnTo>
                      <a:pt x="603" y="489"/>
                    </a:lnTo>
                    <a:lnTo>
                      <a:pt x="572" y="534"/>
                    </a:lnTo>
                    <a:lnTo>
                      <a:pt x="533" y="573"/>
                    </a:lnTo>
                    <a:lnTo>
                      <a:pt x="486" y="604"/>
                    </a:lnTo>
                    <a:lnTo>
                      <a:pt x="435" y="630"/>
                    </a:lnTo>
                    <a:lnTo>
                      <a:pt x="381" y="643"/>
                    </a:lnTo>
                    <a:lnTo>
                      <a:pt x="324" y="649"/>
                    </a:lnTo>
                    <a:lnTo>
                      <a:pt x="266" y="643"/>
                    </a:lnTo>
                    <a:lnTo>
                      <a:pt x="211" y="630"/>
                    </a:lnTo>
                    <a:lnTo>
                      <a:pt x="160" y="604"/>
                    </a:lnTo>
                    <a:lnTo>
                      <a:pt x="115" y="573"/>
                    </a:lnTo>
                    <a:lnTo>
                      <a:pt x="76" y="534"/>
                    </a:lnTo>
                    <a:lnTo>
                      <a:pt x="43" y="489"/>
                    </a:lnTo>
                    <a:lnTo>
                      <a:pt x="19" y="438"/>
                    </a:lnTo>
                    <a:lnTo>
                      <a:pt x="4" y="383"/>
                    </a:lnTo>
                    <a:lnTo>
                      <a:pt x="0" y="325"/>
                    </a:lnTo>
                    <a:lnTo>
                      <a:pt x="4" y="266"/>
                    </a:lnTo>
                    <a:lnTo>
                      <a:pt x="19" y="211"/>
                    </a:lnTo>
                    <a:lnTo>
                      <a:pt x="43" y="160"/>
                    </a:lnTo>
                    <a:lnTo>
                      <a:pt x="76" y="115"/>
                    </a:lnTo>
                    <a:lnTo>
                      <a:pt x="115" y="76"/>
                    </a:lnTo>
                    <a:lnTo>
                      <a:pt x="160" y="43"/>
                    </a:lnTo>
                    <a:lnTo>
                      <a:pt x="211" y="20"/>
                    </a:lnTo>
                    <a:lnTo>
                      <a:pt x="266" y="4"/>
                    </a:lnTo>
                    <a:lnTo>
                      <a:pt x="3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9">
                <a:extLst>
                  <a:ext uri="{FF2B5EF4-FFF2-40B4-BE49-F238E27FC236}">
                    <a16:creationId xmlns:a16="http://schemas.microsoft.com/office/drawing/2014/main" id="{50F68C24-449C-49AF-B633-FCCB68985890}"/>
                  </a:ext>
                </a:extLst>
              </p:cNvPr>
              <p:cNvSpPr>
                <a:spLocks noEditPoints="1"/>
              </p:cNvSpPr>
              <p:nvPr/>
            </p:nvSpPr>
            <p:spPr bwMode="auto">
              <a:xfrm>
                <a:off x="7519988" y="2968625"/>
                <a:ext cx="3000375" cy="3003550"/>
              </a:xfrm>
              <a:custGeom>
                <a:avLst/>
                <a:gdLst>
                  <a:gd name="T0" fmla="*/ 1661 w 3780"/>
                  <a:gd name="T1" fmla="*/ 698 h 3784"/>
                  <a:gd name="T2" fmla="*/ 1342 w 3780"/>
                  <a:gd name="T3" fmla="*/ 805 h 3784"/>
                  <a:gd name="T4" fmla="*/ 1071 w 3780"/>
                  <a:gd name="T5" fmla="*/ 993 h 3784"/>
                  <a:gd name="T6" fmla="*/ 860 w 3780"/>
                  <a:gd name="T7" fmla="*/ 1245 h 3784"/>
                  <a:gd name="T8" fmla="*/ 725 w 3780"/>
                  <a:gd name="T9" fmla="*/ 1551 h 3784"/>
                  <a:gd name="T10" fmla="*/ 676 w 3780"/>
                  <a:gd name="T11" fmla="*/ 1891 h 3784"/>
                  <a:gd name="T12" fmla="*/ 725 w 3780"/>
                  <a:gd name="T13" fmla="*/ 2233 h 3784"/>
                  <a:gd name="T14" fmla="*/ 860 w 3780"/>
                  <a:gd name="T15" fmla="*/ 2536 h 3784"/>
                  <a:gd name="T16" fmla="*/ 1071 w 3780"/>
                  <a:gd name="T17" fmla="*/ 2790 h 3784"/>
                  <a:gd name="T18" fmla="*/ 1342 w 3780"/>
                  <a:gd name="T19" fmla="*/ 2976 h 3784"/>
                  <a:gd name="T20" fmla="*/ 1661 w 3780"/>
                  <a:gd name="T21" fmla="*/ 3086 h 3784"/>
                  <a:gd name="T22" fmla="*/ 2008 w 3780"/>
                  <a:gd name="T23" fmla="*/ 3101 h 3784"/>
                  <a:gd name="T24" fmla="*/ 2339 w 3780"/>
                  <a:gd name="T25" fmla="*/ 3023 h 3784"/>
                  <a:gd name="T26" fmla="*/ 2626 w 3780"/>
                  <a:gd name="T27" fmla="*/ 2861 h 3784"/>
                  <a:gd name="T28" fmla="*/ 2858 w 3780"/>
                  <a:gd name="T29" fmla="*/ 2628 h 3784"/>
                  <a:gd name="T30" fmla="*/ 3020 w 3780"/>
                  <a:gd name="T31" fmla="*/ 2339 h 3784"/>
                  <a:gd name="T32" fmla="*/ 3100 w 3780"/>
                  <a:gd name="T33" fmla="*/ 2008 h 3784"/>
                  <a:gd name="T34" fmla="*/ 3083 w 3780"/>
                  <a:gd name="T35" fmla="*/ 1660 h 3784"/>
                  <a:gd name="T36" fmla="*/ 2975 w 3780"/>
                  <a:gd name="T37" fmla="*/ 1343 h 3784"/>
                  <a:gd name="T38" fmla="*/ 2788 w 3780"/>
                  <a:gd name="T39" fmla="*/ 1071 h 3784"/>
                  <a:gd name="T40" fmla="*/ 2536 w 3780"/>
                  <a:gd name="T41" fmla="*/ 860 h 3784"/>
                  <a:gd name="T42" fmla="*/ 2231 w 3780"/>
                  <a:gd name="T43" fmla="*/ 723 h 3784"/>
                  <a:gd name="T44" fmla="*/ 1891 w 3780"/>
                  <a:gd name="T45" fmla="*/ 674 h 3784"/>
                  <a:gd name="T46" fmla="*/ 2096 w 3780"/>
                  <a:gd name="T47" fmla="*/ 324 h 3784"/>
                  <a:gd name="T48" fmla="*/ 2614 w 3780"/>
                  <a:gd name="T49" fmla="*/ 144 h 3784"/>
                  <a:gd name="T50" fmla="*/ 2764 w 3780"/>
                  <a:gd name="T51" fmla="*/ 575 h 3784"/>
                  <a:gd name="T52" fmla="*/ 3073 w 3780"/>
                  <a:gd name="T53" fmla="*/ 843 h 3784"/>
                  <a:gd name="T54" fmla="*/ 3536 w 3780"/>
                  <a:gd name="T55" fmla="*/ 950 h 3784"/>
                  <a:gd name="T56" fmla="*/ 3417 w 3780"/>
                  <a:gd name="T57" fmla="*/ 1482 h 3784"/>
                  <a:gd name="T58" fmla="*/ 3780 w 3780"/>
                  <a:gd name="T59" fmla="*/ 1881 h 3784"/>
                  <a:gd name="T60" fmla="*/ 3438 w 3780"/>
                  <a:gd name="T61" fmla="*/ 2206 h 3784"/>
                  <a:gd name="T62" fmla="*/ 3307 w 3780"/>
                  <a:gd name="T63" fmla="*/ 2591 h 3784"/>
                  <a:gd name="T64" fmla="*/ 3393 w 3780"/>
                  <a:gd name="T65" fmla="*/ 3041 h 3784"/>
                  <a:gd name="T66" fmla="*/ 2854 w 3780"/>
                  <a:gd name="T67" fmla="*/ 3144 h 3784"/>
                  <a:gd name="T68" fmla="*/ 2614 w 3780"/>
                  <a:gd name="T69" fmla="*/ 3643 h 3784"/>
                  <a:gd name="T70" fmla="*/ 2202 w 3780"/>
                  <a:gd name="T71" fmla="*/ 3442 h 3784"/>
                  <a:gd name="T72" fmla="*/ 1797 w 3780"/>
                  <a:gd name="T73" fmla="*/ 3471 h 3784"/>
                  <a:gd name="T74" fmla="*/ 1393 w 3780"/>
                  <a:gd name="T75" fmla="*/ 3718 h 3784"/>
                  <a:gd name="T76" fmla="*/ 1102 w 3780"/>
                  <a:gd name="T77" fmla="*/ 3262 h 3784"/>
                  <a:gd name="T78" fmla="*/ 563 w 3780"/>
                  <a:gd name="T79" fmla="*/ 3238 h 3784"/>
                  <a:gd name="T80" fmla="*/ 575 w 3780"/>
                  <a:gd name="T81" fmla="*/ 2765 h 3784"/>
                  <a:gd name="T82" fmla="*/ 395 w 3780"/>
                  <a:gd name="T83" fmla="*/ 2399 h 3784"/>
                  <a:gd name="T84" fmla="*/ 18 w 3780"/>
                  <a:gd name="T85" fmla="*/ 2143 h 3784"/>
                  <a:gd name="T86" fmla="*/ 325 w 3780"/>
                  <a:gd name="T87" fmla="*/ 1685 h 3784"/>
                  <a:gd name="T88" fmla="*/ 145 w 3780"/>
                  <a:gd name="T89" fmla="*/ 1167 h 3784"/>
                  <a:gd name="T90" fmla="*/ 575 w 3780"/>
                  <a:gd name="T91" fmla="*/ 1017 h 3784"/>
                  <a:gd name="T92" fmla="*/ 842 w 3780"/>
                  <a:gd name="T93" fmla="*/ 710 h 3784"/>
                  <a:gd name="T94" fmla="*/ 950 w 3780"/>
                  <a:gd name="T95" fmla="*/ 246 h 3784"/>
                  <a:gd name="T96" fmla="*/ 1481 w 3780"/>
                  <a:gd name="T97" fmla="*/ 363 h 3784"/>
                  <a:gd name="T98" fmla="*/ 1880 w 3780"/>
                  <a:gd name="T99" fmla="*/ 0 h 3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780" h="3784">
                    <a:moveTo>
                      <a:pt x="1891" y="674"/>
                    </a:moveTo>
                    <a:lnTo>
                      <a:pt x="1774" y="680"/>
                    </a:lnTo>
                    <a:lnTo>
                      <a:pt x="1661" y="698"/>
                    </a:lnTo>
                    <a:lnTo>
                      <a:pt x="1549" y="723"/>
                    </a:lnTo>
                    <a:lnTo>
                      <a:pt x="1444" y="760"/>
                    </a:lnTo>
                    <a:lnTo>
                      <a:pt x="1342" y="805"/>
                    </a:lnTo>
                    <a:lnTo>
                      <a:pt x="1247" y="860"/>
                    </a:lnTo>
                    <a:lnTo>
                      <a:pt x="1155" y="923"/>
                    </a:lnTo>
                    <a:lnTo>
                      <a:pt x="1071" y="993"/>
                    </a:lnTo>
                    <a:lnTo>
                      <a:pt x="993" y="1071"/>
                    </a:lnTo>
                    <a:lnTo>
                      <a:pt x="922" y="1155"/>
                    </a:lnTo>
                    <a:lnTo>
                      <a:pt x="860" y="1245"/>
                    </a:lnTo>
                    <a:lnTo>
                      <a:pt x="807" y="1343"/>
                    </a:lnTo>
                    <a:lnTo>
                      <a:pt x="760" y="1443"/>
                    </a:lnTo>
                    <a:lnTo>
                      <a:pt x="725" y="1551"/>
                    </a:lnTo>
                    <a:lnTo>
                      <a:pt x="698" y="1660"/>
                    </a:lnTo>
                    <a:lnTo>
                      <a:pt x="682" y="1773"/>
                    </a:lnTo>
                    <a:lnTo>
                      <a:pt x="676" y="1891"/>
                    </a:lnTo>
                    <a:lnTo>
                      <a:pt x="682" y="2008"/>
                    </a:lnTo>
                    <a:lnTo>
                      <a:pt x="698" y="2124"/>
                    </a:lnTo>
                    <a:lnTo>
                      <a:pt x="725" y="2233"/>
                    </a:lnTo>
                    <a:lnTo>
                      <a:pt x="760" y="2339"/>
                    </a:lnTo>
                    <a:lnTo>
                      <a:pt x="807" y="2440"/>
                    </a:lnTo>
                    <a:lnTo>
                      <a:pt x="860" y="2536"/>
                    </a:lnTo>
                    <a:lnTo>
                      <a:pt x="922" y="2628"/>
                    </a:lnTo>
                    <a:lnTo>
                      <a:pt x="993" y="2712"/>
                    </a:lnTo>
                    <a:lnTo>
                      <a:pt x="1071" y="2790"/>
                    </a:lnTo>
                    <a:lnTo>
                      <a:pt x="1155" y="2861"/>
                    </a:lnTo>
                    <a:lnTo>
                      <a:pt x="1247" y="2923"/>
                    </a:lnTo>
                    <a:lnTo>
                      <a:pt x="1342" y="2976"/>
                    </a:lnTo>
                    <a:lnTo>
                      <a:pt x="1444" y="3023"/>
                    </a:lnTo>
                    <a:lnTo>
                      <a:pt x="1549" y="3058"/>
                    </a:lnTo>
                    <a:lnTo>
                      <a:pt x="1661" y="3086"/>
                    </a:lnTo>
                    <a:lnTo>
                      <a:pt x="1774" y="3101"/>
                    </a:lnTo>
                    <a:lnTo>
                      <a:pt x="1891" y="3107"/>
                    </a:lnTo>
                    <a:lnTo>
                      <a:pt x="2008" y="3101"/>
                    </a:lnTo>
                    <a:lnTo>
                      <a:pt x="2122" y="3086"/>
                    </a:lnTo>
                    <a:lnTo>
                      <a:pt x="2231" y="3058"/>
                    </a:lnTo>
                    <a:lnTo>
                      <a:pt x="2339" y="3023"/>
                    </a:lnTo>
                    <a:lnTo>
                      <a:pt x="2438" y="2976"/>
                    </a:lnTo>
                    <a:lnTo>
                      <a:pt x="2536" y="2923"/>
                    </a:lnTo>
                    <a:lnTo>
                      <a:pt x="2626" y="2861"/>
                    </a:lnTo>
                    <a:lnTo>
                      <a:pt x="2710" y="2790"/>
                    </a:lnTo>
                    <a:lnTo>
                      <a:pt x="2788" y="2712"/>
                    </a:lnTo>
                    <a:lnTo>
                      <a:pt x="2858" y="2628"/>
                    </a:lnTo>
                    <a:lnTo>
                      <a:pt x="2921" y="2536"/>
                    </a:lnTo>
                    <a:lnTo>
                      <a:pt x="2975" y="2440"/>
                    </a:lnTo>
                    <a:lnTo>
                      <a:pt x="3020" y="2339"/>
                    </a:lnTo>
                    <a:lnTo>
                      <a:pt x="3057" y="2233"/>
                    </a:lnTo>
                    <a:lnTo>
                      <a:pt x="3083" y="2124"/>
                    </a:lnTo>
                    <a:lnTo>
                      <a:pt x="3100" y="2008"/>
                    </a:lnTo>
                    <a:lnTo>
                      <a:pt x="3106" y="1891"/>
                    </a:lnTo>
                    <a:lnTo>
                      <a:pt x="3100" y="1773"/>
                    </a:lnTo>
                    <a:lnTo>
                      <a:pt x="3083" y="1660"/>
                    </a:lnTo>
                    <a:lnTo>
                      <a:pt x="3057" y="1551"/>
                    </a:lnTo>
                    <a:lnTo>
                      <a:pt x="3020" y="1443"/>
                    </a:lnTo>
                    <a:lnTo>
                      <a:pt x="2975" y="1343"/>
                    </a:lnTo>
                    <a:lnTo>
                      <a:pt x="2921" y="1245"/>
                    </a:lnTo>
                    <a:lnTo>
                      <a:pt x="2858" y="1155"/>
                    </a:lnTo>
                    <a:lnTo>
                      <a:pt x="2788" y="1071"/>
                    </a:lnTo>
                    <a:lnTo>
                      <a:pt x="2710" y="993"/>
                    </a:lnTo>
                    <a:lnTo>
                      <a:pt x="2626" y="923"/>
                    </a:lnTo>
                    <a:lnTo>
                      <a:pt x="2536" y="860"/>
                    </a:lnTo>
                    <a:lnTo>
                      <a:pt x="2438" y="805"/>
                    </a:lnTo>
                    <a:lnTo>
                      <a:pt x="2339" y="760"/>
                    </a:lnTo>
                    <a:lnTo>
                      <a:pt x="2231" y="723"/>
                    </a:lnTo>
                    <a:lnTo>
                      <a:pt x="2122" y="698"/>
                    </a:lnTo>
                    <a:lnTo>
                      <a:pt x="2008" y="680"/>
                    </a:lnTo>
                    <a:lnTo>
                      <a:pt x="1891" y="674"/>
                    </a:lnTo>
                    <a:close/>
                    <a:moveTo>
                      <a:pt x="1880" y="0"/>
                    </a:moveTo>
                    <a:lnTo>
                      <a:pt x="1985" y="313"/>
                    </a:lnTo>
                    <a:lnTo>
                      <a:pt x="2096" y="324"/>
                    </a:lnTo>
                    <a:lnTo>
                      <a:pt x="2206" y="342"/>
                    </a:lnTo>
                    <a:lnTo>
                      <a:pt x="2387" y="66"/>
                    </a:lnTo>
                    <a:lnTo>
                      <a:pt x="2614" y="144"/>
                    </a:lnTo>
                    <a:lnTo>
                      <a:pt x="2591" y="473"/>
                    </a:lnTo>
                    <a:lnTo>
                      <a:pt x="2678" y="522"/>
                    </a:lnTo>
                    <a:lnTo>
                      <a:pt x="2764" y="575"/>
                    </a:lnTo>
                    <a:lnTo>
                      <a:pt x="3038" y="387"/>
                    </a:lnTo>
                    <a:lnTo>
                      <a:pt x="3219" y="545"/>
                    </a:lnTo>
                    <a:lnTo>
                      <a:pt x="3073" y="843"/>
                    </a:lnTo>
                    <a:lnTo>
                      <a:pt x="3143" y="927"/>
                    </a:lnTo>
                    <a:lnTo>
                      <a:pt x="3208" y="1019"/>
                    </a:lnTo>
                    <a:lnTo>
                      <a:pt x="3536" y="950"/>
                    </a:lnTo>
                    <a:lnTo>
                      <a:pt x="3641" y="1167"/>
                    </a:lnTo>
                    <a:lnTo>
                      <a:pt x="3387" y="1384"/>
                    </a:lnTo>
                    <a:lnTo>
                      <a:pt x="3417" y="1482"/>
                    </a:lnTo>
                    <a:lnTo>
                      <a:pt x="3438" y="1580"/>
                    </a:lnTo>
                    <a:lnTo>
                      <a:pt x="3764" y="1640"/>
                    </a:lnTo>
                    <a:lnTo>
                      <a:pt x="3780" y="1881"/>
                    </a:lnTo>
                    <a:lnTo>
                      <a:pt x="3468" y="1985"/>
                    </a:lnTo>
                    <a:lnTo>
                      <a:pt x="3456" y="2096"/>
                    </a:lnTo>
                    <a:lnTo>
                      <a:pt x="3438" y="2206"/>
                    </a:lnTo>
                    <a:lnTo>
                      <a:pt x="3714" y="2390"/>
                    </a:lnTo>
                    <a:lnTo>
                      <a:pt x="3636" y="2616"/>
                    </a:lnTo>
                    <a:lnTo>
                      <a:pt x="3307" y="2591"/>
                    </a:lnTo>
                    <a:lnTo>
                      <a:pt x="3259" y="2681"/>
                    </a:lnTo>
                    <a:lnTo>
                      <a:pt x="3206" y="2767"/>
                    </a:lnTo>
                    <a:lnTo>
                      <a:pt x="3393" y="3041"/>
                    </a:lnTo>
                    <a:lnTo>
                      <a:pt x="3235" y="3221"/>
                    </a:lnTo>
                    <a:lnTo>
                      <a:pt x="2938" y="3074"/>
                    </a:lnTo>
                    <a:lnTo>
                      <a:pt x="2854" y="3144"/>
                    </a:lnTo>
                    <a:lnTo>
                      <a:pt x="2762" y="3211"/>
                    </a:lnTo>
                    <a:lnTo>
                      <a:pt x="2831" y="3538"/>
                    </a:lnTo>
                    <a:lnTo>
                      <a:pt x="2614" y="3643"/>
                    </a:lnTo>
                    <a:lnTo>
                      <a:pt x="2397" y="3389"/>
                    </a:lnTo>
                    <a:lnTo>
                      <a:pt x="2299" y="3418"/>
                    </a:lnTo>
                    <a:lnTo>
                      <a:pt x="2202" y="3442"/>
                    </a:lnTo>
                    <a:lnTo>
                      <a:pt x="2141" y="3766"/>
                    </a:lnTo>
                    <a:lnTo>
                      <a:pt x="1901" y="3784"/>
                    </a:lnTo>
                    <a:lnTo>
                      <a:pt x="1797" y="3471"/>
                    </a:lnTo>
                    <a:lnTo>
                      <a:pt x="1686" y="3459"/>
                    </a:lnTo>
                    <a:lnTo>
                      <a:pt x="1577" y="3442"/>
                    </a:lnTo>
                    <a:lnTo>
                      <a:pt x="1393" y="3718"/>
                    </a:lnTo>
                    <a:lnTo>
                      <a:pt x="1167" y="3639"/>
                    </a:lnTo>
                    <a:lnTo>
                      <a:pt x="1192" y="3309"/>
                    </a:lnTo>
                    <a:lnTo>
                      <a:pt x="1102" y="3262"/>
                    </a:lnTo>
                    <a:lnTo>
                      <a:pt x="1016" y="3209"/>
                    </a:lnTo>
                    <a:lnTo>
                      <a:pt x="743" y="3395"/>
                    </a:lnTo>
                    <a:lnTo>
                      <a:pt x="563" y="3238"/>
                    </a:lnTo>
                    <a:lnTo>
                      <a:pt x="709" y="2941"/>
                    </a:lnTo>
                    <a:lnTo>
                      <a:pt x="639" y="2855"/>
                    </a:lnTo>
                    <a:lnTo>
                      <a:pt x="575" y="2765"/>
                    </a:lnTo>
                    <a:lnTo>
                      <a:pt x="247" y="2834"/>
                    </a:lnTo>
                    <a:lnTo>
                      <a:pt x="141" y="2616"/>
                    </a:lnTo>
                    <a:lnTo>
                      <a:pt x="395" y="2399"/>
                    </a:lnTo>
                    <a:lnTo>
                      <a:pt x="366" y="2302"/>
                    </a:lnTo>
                    <a:lnTo>
                      <a:pt x="342" y="2204"/>
                    </a:lnTo>
                    <a:lnTo>
                      <a:pt x="18" y="2143"/>
                    </a:lnTo>
                    <a:lnTo>
                      <a:pt x="0" y="1903"/>
                    </a:lnTo>
                    <a:lnTo>
                      <a:pt x="313" y="1797"/>
                    </a:lnTo>
                    <a:lnTo>
                      <a:pt x="325" y="1685"/>
                    </a:lnTo>
                    <a:lnTo>
                      <a:pt x="342" y="1576"/>
                    </a:lnTo>
                    <a:lnTo>
                      <a:pt x="67" y="1394"/>
                    </a:lnTo>
                    <a:lnTo>
                      <a:pt x="145" y="1167"/>
                    </a:lnTo>
                    <a:lnTo>
                      <a:pt x="475" y="1191"/>
                    </a:lnTo>
                    <a:lnTo>
                      <a:pt x="522" y="1103"/>
                    </a:lnTo>
                    <a:lnTo>
                      <a:pt x="575" y="1017"/>
                    </a:lnTo>
                    <a:lnTo>
                      <a:pt x="389" y="743"/>
                    </a:lnTo>
                    <a:lnTo>
                      <a:pt x="545" y="561"/>
                    </a:lnTo>
                    <a:lnTo>
                      <a:pt x="842" y="710"/>
                    </a:lnTo>
                    <a:lnTo>
                      <a:pt x="928" y="637"/>
                    </a:lnTo>
                    <a:lnTo>
                      <a:pt x="1018" y="573"/>
                    </a:lnTo>
                    <a:lnTo>
                      <a:pt x="950" y="246"/>
                    </a:lnTo>
                    <a:lnTo>
                      <a:pt x="1167" y="138"/>
                    </a:lnTo>
                    <a:lnTo>
                      <a:pt x="1383" y="395"/>
                    </a:lnTo>
                    <a:lnTo>
                      <a:pt x="1481" y="363"/>
                    </a:lnTo>
                    <a:lnTo>
                      <a:pt x="1579" y="342"/>
                    </a:lnTo>
                    <a:lnTo>
                      <a:pt x="1639" y="15"/>
                    </a:lnTo>
                    <a:lnTo>
                      <a:pt x="18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0">
                <a:extLst>
                  <a:ext uri="{FF2B5EF4-FFF2-40B4-BE49-F238E27FC236}">
                    <a16:creationId xmlns:a16="http://schemas.microsoft.com/office/drawing/2014/main" id="{326E116E-A84C-4C78-A217-F38C81F8F5B5}"/>
                  </a:ext>
                </a:extLst>
              </p:cNvPr>
              <p:cNvSpPr>
                <a:spLocks noEditPoints="1"/>
              </p:cNvSpPr>
              <p:nvPr/>
            </p:nvSpPr>
            <p:spPr bwMode="auto">
              <a:xfrm>
                <a:off x="5407026" y="1858963"/>
                <a:ext cx="2608263" cy="2611438"/>
              </a:xfrm>
              <a:custGeom>
                <a:avLst/>
                <a:gdLst>
                  <a:gd name="T0" fmla="*/ 1430 w 3286"/>
                  <a:gd name="T1" fmla="*/ 605 h 3292"/>
                  <a:gd name="T2" fmla="*/ 1137 w 3286"/>
                  <a:gd name="T3" fmla="*/ 712 h 3292"/>
                  <a:gd name="T4" fmla="*/ 893 w 3286"/>
                  <a:gd name="T5" fmla="*/ 894 h 3292"/>
                  <a:gd name="T6" fmla="*/ 709 w 3286"/>
                  <a:gd name="T7" fmla="*/ 1140 h 3292"/>
                  <a:gd name="T8" fmla="*/ 604 w 3286"/>
                  <a:gd name="T9" fmla="*/ 1432 h 3292"/>
                  <a:gd name="T10" fmla="*/ 588 w 3286"/>
                  <a:gd name="T11" fmla="*/ 1755 h 3292"/>
                  <a:gd name="T12" fmla="*/ 666 w 3286"/>
                  <a:gd name="T13" fmla="*/ 2060 h 3292"/>
                  <a:gd name="T14" fmla="*/ 824 w 3286"/>
                  <a:gd name="T15" fmla="*/ 2322 h 3292"/>
                  <a:gd name="T16" fmla="*/ 1049 w 3286"/>
                  <a:gd name="T17" fmla="*/ 2527 h 3292"/>
                  <a:gd name="T18" fmla="*/ 1328 w 3286"/>
                  <a:gd name="T19" fmla="*/ 2660 h 3292"/>
                  <a:gd name="T20" fmla="*/ 1643 w 3286"/>
                  <a:gd name="T21" fmla="*/ 2709 h 3292"/>
                  <a:gd name="T22" fmla="*/ 1959 w 3286"/>
                  <a:gd name="T23" fmla="*/ 2660 h 3292"/>
                  <a:gd name="T24" fmla="*/ 2237 w 3286"/>
                  <a:gd name="T25" fmla="*/ 2527 h 3292"/>
                  <a:gd name="T26" fmla="*/ 2461 w 3286"/>
                  <a:gd name="T27" fmla="*/ 2322 h 3292"/>
                  <a:gd name="T28" fmla="*/ 2621 w 3286"/>
                  <a:gd name="T29" fmla="*/ 2060 h 3292"/>
                  <a:gd name="T30" fmla="*/ 2700 w 3286"/>
                  <a:gd name="T31" fmla="*/ 1755 h 3292"/>
                  <a:gd name="T32" fmla="*/ 2682 w 3286"/>
                  <a:gd name="T33" fmla="*/ 1432 h 3292"/>
                  <a:gd name="T34" fmla="*/ 2576 w 3286"/>
                  <a:gd name="T35" fmla="*/ 1140 h 3292"/>
                  <a:gd name="T36" fmla="*/ 2393 w 3286"/>
                  <a:gd name="T37" fmla="*/ 894 h 3292"/>
                  <a:gd name="T38" fmla="*/ 2149 w 3286"/>
                  <a:gd name="T39" fmla="*/ 712 h 3292"/>
                  <a:gd name="T40" fmla="*/ 1858 w 3286"/>
                  <a:gd name="T41" fmla="*/ 605 h 3292"/>
                  <a:gd name="T42" fmla="*/ 1721 w 3286"/>
                  <a:gd name="T43" fmla="*/ 0 h 3292"/>
                  <a:gd name="T44" fmla="*/ 2063 w 3286"/>
                  <a:gd name="T45" fmla="*/ 335 h 3292"/>
                  <a:gd name="T46" fmla="*/ 2535 w 3286"/>
                  <a:gd name="T47" fmla="*/ 262 h 3292"/>
                  <a:gd name="T48" fmla="*/ 2598 w 3286"/>
                  <a:gd name="T49" fmla="*/ 655 h 3292"/>
                  <a:gd name="T50" fmla="*/ 2819 w 3286"/>
                  <a:gd name="T51" fmla="*/ 933 h 3292"/>
                  <a:gd name="T52" fmla="*/ 3198 w 3286"/>
                  <a:gd name="T53" fmla="*/ 1097 h 3292"/>
                  <a:gd name="T54" fmla="*/ 3014 w 3286"/>
                  <a:gd name="T55" fmla="*/ 1534 h 3292"/>
                  <a:gd name="T56" fmla="*/ 3264 w 3286"/>
                  <a:gd name="T57" fmla="*/ 1933 h 3292"/>
                  <a:gd name="T58" fmla="*/ 2918 w 3286"/>
                  <a:gd name="T59" fmla="*/ 2157 h 3292"/>
                  <a:gd name="T60" fmla="*/ 2746 w 3286"/>
                  <a:gd name="T61" fmla="*/ 2468 h 3292"/>
                  <a:gd name="T62" fmla="*/ 2750 w 3286"/>
                  <a:gd name="T63" fmla="*/ 2865 h 3292"/>
                  <a:gd name="T64" fmla="*/ 2272 w 3286"/>
                  <a:gd name="T65" fmla="*/ 2871 h 3292"/>
                  <a:gd name="T66" fmla="*/ 1989 w 3286"/>
                  <a:gd name="T67" fmla="*/ 3260 h 3292"/>
                  <a:gd name="T68" fmla="*/ 1668 w 3286"/>
                  <a:gd name="T69" fmla="*/ 3022 h 3292"/>
                  <a:gd name="T70" fmla="*/ 1317 w 3286"/>
                  <a:gd name="T71" fmla="*/ 2983 h 3292"/>
                  <a:gd name="T72" fmla="*/ 932 w 3286"/>
                  <a:gd name="T73" fmla="*/ 3131 h 3292"/>
                  <a:gd name="T74" fmla="*/ 754 w 3286"/>
                  <a:gd name="T75" fmla="*/ 2695 h 3292"/>
                  <a:gd name="T76" fmla="*/ 295 w 3286"/>
                  <a:gd name="T77" fmla="*/ 2590 h 3292"/>
                  <a:gd name="T78" fmla="*/ 379 w 3286"/>
                  <a:gd name="T79" fmla="*/ 2187 h 3292"/>
                  <a:gd name="T80" fmla="*/ 283 w 3286"/>
                  <a:gd name="T81" fmla="*/ 1846 h 3292"/>
                  <a:gd name="T82" fmla="*/ 0 w 3286"/>
                  <a:gd name="T83" fmla="*/ 1569 h 3292"/>
                  <a:gd name="T84" fmla="*/ 334 w 3286"/>
                  <a:gd name="T85" fmla="*/ 1225 h 3292"/>
                  <a:gd name="T86" fmla="*/ 262 w 3286"/>
                  <a:gd name="T87" fmla="*/ 751 h 3292"/>
                  <a:gd name="T88" fmla="*/ 654 w 3286"/>
                  <a:gd name="T89" fmla="*/ 691 h 3292"/>
                  <a:gd name="T90" fmla="*/ 930 w 3286"/>
                  <a:gd name="T91" fmla="*/ 470 h 3292"/>
                  <a:gd name="T92" fmla="*/ 1096 w 3286"/>
                  <a:gd name="T93" fmla="*/ 88 h 3292"/>
                  <a:gd name="T94" fmla="*/ 1531 w 3286"/>
                  <a:gd name="T95" fmla="*/ 274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86" h="3292">
                    <a:moveTo>
                      <a:pt x="1643" y="583"/>
                    </a:moveTo>
                    <a:lnTo>
                      <a:pt x="1535" y="589"/>
                    </a:lnTo>
                    <a:lnTo>
                      <a:pt x="1430" y="605"/>
                    </a:lnTo>
                    <a:lnTo>
                      <a:pt x="1328" y="632"/>
                    </a:lnTo>
                    <a:lnTo>
                      <a:pt x="1231" y="667"/>
                    </a:lnTo>
                    <a:lnTo>
                      <a:pt x="1137" y="712"/>
                    </a:lnTo>
                    <a:lnTo>
                      <a:pt x="1049" y="765"/>
                    </a:lnTo>
                    <a:lnTo>
                      <a:pt x="969" y="826"/>
                    </a:lnTo>
                    <a:lnTo>
                      <a:pt x="893" y="894"/>
                    </a:lnTo>
                    <a:lnTo>
                      <a:pt x="824" y="970"/>
                    </a:lnTo>
                    <a:lnTo>
                      <a:pt x="764" y="1052"/>
                    </a:lnTo>
                    <a:lnTo>
                      <a:pt x="709" y="1140"/>
                    </a:lnTo>
                    <a:lnTo>
                      <a:pt x="666" y="1232"/>
                    </a:lnTo>
                    <a:lnTo>
                      <a:pt x="629" y="1330"/>
                    </a:lnTo>
                    <a:lnTo>
                      <a:pt x="604" y="1432"/>
                    </a:lnTo>
                    <a:lnTo>
                      <a:pt x="588" y="1537"/>
                    </a:lnTo>
                    <a:lnTo>
                      <a:pt x="582" y="1647"/>
                    </a:lnTo>
                    <a:lnTo>
                      <a:pt x="588" y="1755"/>
                    </a:lnTo>
                    <a:lnTo>
                      <a:pt x="604" y="1860"/>
                    </a:lnTo>
                    <a:lnTo>
                      <a:pt x="629" y="1962"/>
                    </a:lnTo>
                    <a:lnTo>
                      <a:pt x="666" y="2060"/>
                    </a:lnTo>
                    <a:lnTo>
                      <a:pt x="709" y="2154"/>
                    </a:lnTo>
                    <a:lnTo>
                      <a:pt x="764" y="2240"/>
                    </a:lnTo>
                    <a:lnTo>
                      <a:pt x="824" y="2322"/>
                    </a:lnTo>
                    <a:lnTo>
                      <a:pt x="893" y="2398"/>
                    </a:lnTo>
                    <a:lnTo>
                      <a:pt x="969" y="2466"/>
                    </a:lnTo>
                    <a:lnTo>
                      <a:pt x="1049" y="2527"/>
                    </a:lnTo>
                    <a:lnTo>
                      <a:pt x="1137" y="2580"/>
                    </a:lnTo>
                    <a:lnTo>
                      <a:pt x="1231" y="2625"/>
                    </a:lnTo>
                    <a:lnTo>
                      <a:pt x="1328" y="2660"/>
                    </a:lnTo>
                    <a:lnTo>
                      <a:pt x="1430" y="2687"/>
                    </a:lnTo>
                    <a:lnTo>
                      <a:pt x="1535" y="2703"/>
                    </a:lnTo>
                    <a:lnTo>
                      <a:pt x="1643" y="2709"/>
                    </a:lnTo>
                    <a:lnTo>
                      <a:pt x="1752" y="2703"/>
                    </a:lnTo>
                    <a:lnTo>
                      <a:pt x="1858" y="2687"/>
                    </a:lnTo>
                    <a:lnTo>
                      <a:pt x="1959" y="2660"/>
                    </a:lnTo>
                    <a:lnTo>
                      <a:pt x="2057" y="2625"/>
                    </a:lnTo>
                    <a:lnTo>
                      <a:pt x="2149" y="2580"/>
                    </a:lnTo>
                    <a:lnTo>
                      <a:pt x="2237" y="2527"/>
                    </a:lnTo>
                    <a:lnTo>
                      <a:pt x="2319" y="2466"/>
                    </a:lnTo>
                    <a:lnTo>
                      <a:pt x="2393" y="2398"/>
                    </a:lnTo>
                    <a:lnTo>
                      <a:pt x="2461" y="2322"/>
                    </a:lnTo>
                    <a:lnTo>
                      <a:pt x="2524" y="2240"/>
                    </a:lnTo>
                    <a:lnTo>
                      <a:pt x="2576" y="2154"/>
                    </a:lnTo>
                    <a:lnTo>
                      <a:pt x="2621" y="2060"/>
                    </a:lnTo>
                    <a:lnTo>
                      <a:pt x="2657" y="1962"/>
                    </a:lnTo>
                    <a:lnTo>
                      <a:pt x="2682" y="1860"/>
                    </a:lnTo>
                    <a:lnTo>
                      <a:pt x="2700" y="1755"/>
                    </a:lnTo>
                    <a:lnTo>
                      <a:pt x="2705" y="1647"/>
                    </a:lnTo>
                    <a:lnTo>
                      <a:pt x="2700" y="1537"/>
                    </a:lnTo>
                    <a:lnTo>
                      <a:pt x="2682" y="1432"/>
                    </a:lnTo>
                    <a:lnTo>
                      <a:pt x="2657" y="1330"/>
                    </a:lnTo>
                    <a:lnTo>
                      <a:pt x="2621" y="1232"/>
                    </a:lnTo>
                    <a:lnTo>
                      <a:pt x="2576" y="1140"/>
                    </a:lnTo>
                    <a:lnTo>
                      <a:pt x="2524" y="1052"/>
                    </a:lnTo>
                    <a:lnTo>
                      <a:pt x="2461" y="970"/>
                    </a:lnTo>
                    <a:lnTo>
                      <a:pt x="2393" y="894"/>
                    </a:lnTo>
                    <a:lnTo>
                      <a:pt x="2319" y="826"/>
                    </a:lnTo>
                    <a:lnTo>
                      <a:pt x="2237" y="765"/>
                    </a:lnTo>
                    <a:lnTo>
                      <a:pt x="2149" y="712"/>
                    </a:lnTo>
                    <a:lnTo>
                      <a:pt x="2057" y="667"/>
                    </a:lnTo>
                    <a:lnTo>
                      <a:pt x="1959" y="632"/>
                    </a:lnTo>
                    <a:lnTo>
                      <a:pt x="1858" y="605"/>
                    </a:lnTo>
                    <a:lnTo>
                      <a:pt x="1752" y="589"/>
                    </a:lnTo>
                    <a:lnTo>
                      <a:pt x="1643" y="583"/>
                    </a:lnTo>
                    <a:close/>
                    <a:moveTo>
                      <a:pt x="1721" y="0"/>
                    </a:moveTo>
                    <a:lnTo>
                      <a:pt x="1930" y="24"/>
                    </a:lnTo>
                    <a:lnTo>
                      <a:pt x="1971" y="309"/>
                    </a:lnTo>
                    <a:lnTo>
                      <a:pt x="2063" y="335"/>
                    </a:lnTo>
                    <a:lnTo>
                      <a:pt x="2155" y="368"/>
                    </a:lnTo>
                    <a:lnTo>
                      <a:pt x="2354" y="161"/>
                    </a:lnTo>
                    <a:lnTo>
                      <a:pt x="2535" y="262"/>
                    </a:lnTo>
                    <a:lnTo>
                      <a:pt x="2463" y="542"/>
                    </a:lnTo>
                    <a:lnTo>
                      <a:pt x="2532" y="597"/>
                    </a:lnTo>
                    <a:lnTo>
                      <a:pt x="2598" y="655"/>
                    </a:lnTo>
                    <a:lnTo>
                      <a:pt x="2860" y="538"/>
                    </a:lnTo>
                    <a:lnTo>
                      <a:pt x="2991" y="702"/>
                    </a:lnTo>
                    <a:lnTo>
                      <a:pt x="2819" y="933"/>
                    </a:lnTo>
                    <a:lnTo>
                      <a:pt x="2866" y="1017"/>
                    </a:lnTo>
                    <a:lnTo>
                      <a:pt x="2907" y="1105"/>
                    </a:lnTo>
                    <a:lnTo>
                      <a:pt x="3198" y="1097"/>
                    </a:lnTo>
                    <a:lnTo>
                      <a:pt x="3254" y="1299"/>
                    </a:lnTo>
                    <a:lnTo>
                      <a:pt x="3002" y="1446"/>
                    </a:lnTo>
                    <a:lnTo>
                      <a:pt x="3014" y="1534"/>
                    </a:lnTo>
                    <a:lnTo>
                      <a:pt x="3018" y="1622"/>
                    </a:lnTo>
                    <a:lnTo>
                      <a:pt x="3286" y="1725"/>
                    </a:lnTo>
                    <a:lnTo>
                      <a:pt x="3264" y="1933"/>
                    </a:lnTo>
                    <a:lnTo>
                      <a:pt x="2979" y="1974"/>
                    </a:lnTo>
                    <a:lnTo>
                      <a:pt x="2952" y="2067"/>
                    </a:lnTo>
                    <a:lnTo>
                      <a:pt x="2918" y="2157"/>
                    </a:lnTo>
                    <a:lnTo>
                      <a:pt x="3127" y="2357"/>
                    </a:lnTo>
                    <a:lnTo>
                      <a:pt x="3024" y="2541"/>
                    </a:lnTo>
                    <a:lnTo>
                      <a:pt x="2746" y="2468"/>
                    </a:lnTo>
                    <a:lnTo>
                      <a:pt x="2692" y="2537"/>
                    </a:lnTo>
                    <a:lnTo>
                      <a:pt x="2633" y="2601"/>
                    </a:lnTo>
                    <a:lnTo>
                      <a:pt x="2750" y="2865"/>
                    </a:lnTo>
                    <a:lnTo>
                      <a:pt x="2586" y="2995"/>
                    </a:lnTo>
                    <a:lnTo>
                      <a:pt x="2356" y="2822"/>
                    </a:lnTo>
                    <a:lnTo>
                      <a:pt x="2272" y="2871"/>
                    </a:lnTo>
                    <a:lnTo>
                      <a:pt x="2184" y="2912"/>
                    </a:lnTo>
                    <a:lnTo>
                      <a:pt x="2192" y="3204"/>
                    </a:lnTo>
                    <a:lnTo>
                      <a:pt x="1989" y="3260"/>
                    </a:lnTo>
                    <a:lnTo>
                      <a:pt x="1844" y="3008"/>
                    </a:lnTo>
                    <a:lnTo>
                      <a:pt x="1756" y="3018"/>
                    </a:lnTo>
                    <a:lnTo>
                      <a:pt x="1668" y="3022"/>
                    </a:lnTo>
                    <a:lnTo>
                      <a:pt x="1565" y="3292"/>
                    </a:lnTo>
                    <a:lnTo>
                      <a:pt x="1358" y="3268"/>
                    </a:lnTo>
                    <a:lnTo>
                      <a:pt x="1317" y="2983"/>
                    </a:lnTo>
                    <a:lnTo>
                      <a:pt x="1223" y="2957"/>
                    </a:lnTo>
                    <a:lnTo>
                      <a:pt x="1133" y="2924"/>
                    </a:lnTo>
                    <a:lnTo>
                      <a:pt x="932" y="3131"/>
                    </a:lnTo>
                    <a:lnTo>
                      <a:pt x="750" y="3030"/>
                    </a:lnTo>
                    <a:lnTo>
                      <a:pt x="822" y="2750"/>
                    </a:lnTo>
                    <a:lnTo>
                      <a:pt x="754" y="2695"/>
                    </a:lnTo>
                    <a:lnTo>
                      <a:pt x="690" y="2637"/>
                    </a:lnTo>
                    <a:lnTo>
                      <a:pt x="426" y="2754"/>
                    </a:lnTo>
                    <a:lnTo>
                      <a:pt x="295" y="2590"/>
                    </a:lnTo>
                    <a:lnTo>
                      <a:pt x="467" y="2361"/>
                    </a:lnTo>
                    <a:lnTo>
                      <a:pt x="420" y="2275"/>
                    </a:lnTo>
                    <a:lnTo>
                      <a:pt x="379" y="2187"/>
                    </a:lnTo>
                    <a:lnTo>
                      <a:pt x="86" y="2195"/>
                    </a:lnTo>
                    <a:lnTo>
                      <a:pt x="29" y="1993"/>
                    </a:lnTo>
                    <a:lnTo>
                      <a:pt x="283" y="1846"/>
                    </a:lnTo>
                    <a:lnTo>
                      <a:pt x="274" y="1758"/>
                    </a:lnTo>
                    <a:lnTo>
                      <a:pt x="268" y="1670"/>
                    </a:lnTo>
                    <a:lnTo>
                      <a:pt x="0" y="1569"/>
                    </a:lnTo>
                    <a:lnTo>
                      <a:pt x="23" y="1360"/>
                    </a:lnTo>
                    <a:lnTo>
                      <a:pt x="309" y="1318"/>
                    </a:lnTo>
                    <a:lnTo>
                      <a:pt x="334" y="1225"/>
                    </a:lnTo>
                    <a:lnTo>
                      <a:pt x="367" y="1135"/>
                    </a:lnTo>
                    <a:lnTo>
                      <a:pt x="160" y="935"/>
                    </a:lnTo>
                    <a:lnTo>
                      <a:pt x="262" y="751"/>
                    </a:lnTo>
                    <a:lnTo>
                      <a:pt x="541" y="826"/>
                    </a:lnTo>
                    <a:lnTo>
                      <a:pt x="594" y="755"/>
                    </a:lnTo>
                    <a:lnTo>
                      <a:pt x="654" y="691"/>
                    </a:lnTo>
                    <a:lnTo>
                      <a:pt x="537" y="427"/>
                    </a:lnTo>
                    <a:lnTo>
                      <a:pt x="699" y="298"/>
                    </a:lnTo>
                    <a:lnTo>
                      <a:pt x="930" y="470"/>
                    </a:lnTo>
                    <a:lnTo>
                      <a:pt x="1014" y="423"/>
                    </a:lnTo>
                    <a:lnTo>
                      <a:pt x="1102" y="380"/>
                    </a:lnTo>
                    <a:lnTo>
                      <a:pt x="1096" y="88"/>
                    </a:lnTo>
                    <a:lnTo>
                      <a:pt x="1297" y="32"/>
                    </a:lnTo>
                    <a:lnTo>
                      <a:pt x="1444" y="284"/>
                    </a:lnTo>
                    <a:lnTo>
                      <a:pt x="1531" y="274"/>
                    </a:lnTo>
                    <a:lnTo>
                      <a:pt x="1619" y="270"/>
                    </a:lnTo>
                    <a:lnTo>
                      <a:pt x="17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11">
                <a:extLst>
                  <a:ext uri="{FF2B5EF4-FFF2-40B4-BE49-F238E27FC236}">
                    <a16:creationId xmlns:a16="http://schemas.microsoft.com/office/drawing/2014/main" id="{210639BD-8C14-4471-9FD4-BD42DEDAEF98}"/>
                  </a:ext>
                </a:extLst>
              </p:cNvPr>
              <p:cNvSpPr>
                <a:spLocks noEditPoints="1"/>
              </p:cNvSpPr>
              <p:nvPr/>
            </p:nvSpPr>
            <p:spPr bwMode="auto">
              <a:xfrm>
                <a:off x="7577138" y="1000125"/>
                <a:ext cx="1893888" cy="1895475"/>
              </a:xfrm>
              <a:custGeom>
                <a:avLst/>
                <a:gdLst>
                  <a:gd name="T0" fmla="*/ 1006 w 2385"/>
                  <a:gd name="T1" fmla="*/ 461 h 2388"/>
                  <a:gd name="T2" fmla="*/ 761 w 2385"/>
                  <a:gd name="T3" fmla="*/ 575 h 2388"/>
                  <a:gd name="T4" fmla="*/ 574 w 2385"/>
                  <a:gd name="T5" fmla="*/ 762 h 2388"/>
                  <a:gd name="T6" fmla="*/ 461 w 2385"/>
                  <a:gd name="T7" fmla="*/ 1007 h 2388"/>
                  <a:gd name="T8" fmla="*/ 445 w 2385"/>
                  <a:gd name="T9" fmla="*/ 1289 h 2388"/>
                  <a:gd name="T10" fmla="*/ 527 w 2385"/>
                  <a:gd name="T11" fmla="*/ 1549 h 2388"/>
                  <a:gd name="T12" fmla="*/ 691 w 2385"/>
                  <a:gd name="T13" fmla="*/ 1758 h 2388"/>
                  <a:gd name="T14" fmla="*/ 920 w 2385"/>
                  <a:gd name="T15" fmla="*/ 1897 h 2388"/>
                  <a:gd name="T16" fmla="*/ 1191 w 2385"/>
                  <a:gd name="T17" fmla="*/ 1948 h 2388"/>
                  <a:gd name="T18" fmla="*/ 1465 w 2385"/>
                  <a:gd name="T19" fmla="*/ 1897 h 2388"/>
                  <a:gd name="T20" fmla="*/ 1691 w 2385"/>
                  <a:gd name="T21" fmla="*/ 1758 h 2388"/>
                  <a:gd name="T22" fmla="*/ 1857 w 2385"/>
                  <a:gd name="T23" fmla="*/ 1549 h 2388"/>
                  <a:gd name="T24" fmla="*/ 1939 w 2385"/>
                  <a:gd name="T25" fmla="*/ 1289 h 2388"/>
                  <a:gd name="T26" fmla="*/ 1922 w 2385"/>
                  <a:gd name="T27" fmla="*/ 1007 h 2388"/>
                  <a:gd name="T28" fmla="*/ 1810 w 2385"/>
                  <a:gd name="T29" fmla="*/ 762 h 2388"/>
                  <a:gd name="T30" fmla="*/ 1623 w 2385"/>
                  <a:gd name="T31" fmla="*/ 575 h 2388"/>
                  <a:gd name="T32" fmla="*/ 1377 w 2385"/>
                  <a:gd name="T33" fmla="*/ 461 h 2388"/>
                  <a:gd name="T34" fmla="*/ 1248 w 2385"/>
                  <a:gd name="T35" fmla="*/ 0 h 2388"/>
                  <a:gd name="T36" fmla="*/ 1496 w 2385"/>
                  <a:gd name="T37" fmla="*/ 242 h 2388"/>
                  <a:gd name="T38" fmla="*/ 1840 w 2385"/>
                  <a:gd name="T39" fmla="*/ 189 h 2388"/>
                  <a:gd name="T40" fmla="*/ 1885 w 2385"/>
                  <a:gd name="T41" fmla="*/ 475 h 2388"/>
                  <a:gd name="T42" fmla="*/ 2045 w 2385"/>
                  <a:gd name="T43" fmla="*/ 674 h 2388"/>
                  <a:gd name="T44" fmla="*/ 2320 w 2385"/>
                  <a:gd name="T45" fmla="*/ 796 h 2388"/>
                  <a:gd name="T46" fmla="*/ 2185 w 2385"/>
                  <a:gd name="T47" fmla="*/ 1111 h 2388"/>
                  <a:gd name="T48" fmla="*/ 2367 w 2385"/>
                  <a:gd name="T49" fmla="*/ 1400 h 2388"/>
                  <a:gd name="T50" fmla="*/ 2117 w 2385"/>
                  <a:gd name="T51" fmla="*/ 1564 h 2388"/>
                  <a:gd name="T52" fmla="*/ 1992 w 2385"/>
                  <a:gd name="T53" fmla="*/ 1789 h 2388"/>
                  <a:gd name="T54" fmla="*/ 1994 w 2385"/>
                  <a:gd name="T55" fmla="*/ 2077 h 2388"/>
                  <a:gd name="T56" fmla="*/ 1648 w 2385"/>
                  <a:gd name="T57" fmla="*/ 2083 h 2388"/>
                  <a:gd name="T58" fmla="*/ 1443 w 2385"/>
                  <a:gd name="T59" fmla="*/ 2364 h 2388"/>
                  <a:gd name="T60" fmla="*/ 1209 w 2385"/>
                  <a:gd name="T61" fmla="*/ 2192 h 2388"/>
                  <a:gd name="T62" fmla="*/ 955 w 2385"/>
                  <a:gd name="T63" fmla="*/ 2163 h 2388"/>
                  <a:gd name="T64" fmla="*/ 676 w 2385"/>
                  <a:gd name="T65" fmla="*/ 2270 h 2388"/>
                  <a:gd name="T66" fmla="*/ 547 w 2385"/>
                  <a:gd name="T67" fmla="*/ 1955 h 2388"/>
                  <a:gd name="T68" fmla="*/ 215 w 2385"/>
                  <a:gd name="T69" fmla="*/ 1879 h 2388"/>
                  <a:gd name="T70" fmla="*/ 275 w 2385"/>
                  <a:gd name="T71" fmla="*/ 1586 h 2388"/>
                  <a:gd name="T72" fmla="*/ 205 w 2385"/>
                  <a:gd name="T73" fmla="*/ 1339 h 2388"/>
                  <a:gd name="T74" fmla="*/ 0 w 2385"/>
                  <a:gd name="T75" fmla="*/ 1136 h 2388"/>
                  <a:gd name="T76" fmla="*/ 242 w 2385"/>
                  <a:gd name="T77" fmla="*/ 888 h 2388"/>
                  <a:gd name="T78" fmla="*/ 189 w 2385"/>
                  <a:gd name="T79" fmla="*/ 543 h 2388"/>
                  <a:gd name="T80" fmla="*/ 474 w 2385"/>
                  <a:gd name="T81" fmla="*/ 500 h 2388"/>
                  <a:gd name="T82" fmla="*/ 674 w 2385"/>
                  <a:gd name="T83" fmla="*/ 338 h 2388"/>
                  <a:gd name="T84" fmla="*/ 795 w 2385"/>
                  <a:gd name="T85" fmla="*/ 62 h 2388"/>
                  <a:gd name="T86" fmla="*/ 1111 w 2385"/>
                  <a:gd name="T87" fmla="*/ 197 h 2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85" h="2388">
                    <a:moveTo>
                      <a:pt x="1191" y="438"/>
                    </a:moveTo>
                    <a:lnTo>
                      <a:pt x="1097" y="444"/>
                    </a:lnTo>
                    <a:lnTo>
                      <a:pt x="1006" y="461"/>
                    </a:lnTo>
                    <a:lnTo>
                      <a:pt x="920" y="489"/>
                    </a:lnTo>
                    <a:lnTo>
                      <a:pt x="838" y="528"/>
                    </a:lnTo>
                    <a:lnTo>
                      <a:pt x="761" y="575"/>
                    </a:lnTo>
                    <a:lnTo>
                      <a:pt x="691" y="629"/>
                    </a:lnTo>
                    <a:lnTo>
                      <a:pt x="629" y="692"/>
                    </a:lnTo>
                    <a:lnTo>
                      <a:pt x="574" y="762"/>
                    </a:lnTo>
                    <a:lnTo>
                      <a:pt x="527" y="839"/>
                    </a:lnTo>
                    <a:lnTo>
                      <a:pt x="488" y="921"/>
                    </a:lnTo>
                    <a:lnTo>
                      <a:pt x="461" y="1007"/>
                    </a:lnTo>
                    <a:lnTo>
                      <a:pt x="445" y="1099"/>
                    </a:lnTo>
                    <a:lnTo>
                      <a:pt x="439" y="1193"/>
                    </a:lnTo>
                    <a:lnTo>
                      <a:pt x="445" y="1289"/>
                    </a:lnTo>
                    <a:lnTo>
                      <a:pt x="461" y="1379"/>
                    </a:lnTo>
                    <a:lnTo>
                      <a:pt x="488" y="1467"/>
                    </a:lnTo>
                    <a:lnTo>
                      <a:pt x="527" y="1549"/>
                    </a:lnTo>
                    <a:lnTo>
                      <a:pt x="574" y="1625"/>
                    </a:lnTo>
                    <a:lnTo>
                      <a:pt x="629" y="1693"/>
                    </a:lnTo>
                    <a:lnTo>
                      <a:pt x="691" y="1758"/>
                    </a:lnTo>
                    <a:lnTo>
                      <a:pt x="761" y="1813"/>
                    </a:lnTo>
                    <a:lnTo>
                      <a:pt x="838" y="1860"/>
                    </a:lnTo>
                    <a:lnTo>
                      <a:pt x="920" y="1897"/>
                    </a:lnTo>
                    <a:lnTo>
                      <a:pt x="1006" y="1924"/>
                    </a:lnTo>
                    <a:lnTo>
                      <a:pt x="1097" y="1942"/>
                    </a:lnTo>
                    <a:lnTo>
                      <a:pt x="1191" y="1948"/>
                    </a:lnTo>
                    <a:lnTo>
                      <a:pt x="1287" y="1942"/>
                    </a:lnTo>
                    <a:lnTo>
                      <a:pt x="1377" y="1924"/>
                    </a:lnTo>
                    <a:lnTo>
                      <a:pt x="1465" y="1897"/>
                    </a:lnTo>
                    <a:lnTo>
                      <a:pt x="1547" y="1860"/>
                    </a:lnTo>
                    <a:lnTo>
                      <a:pt x="1623" y="1813"/>
                    </a:lnTo>
                    <a:lnTo>
                      <a:pt x="1691" y="1758"/>
                    </a:lnTo>
                    <a:lnTo>
                      <a:pt x="1756" y="1693"/>
                    </a:lnTo>
                    <a:lnTo>
                      <a:pt x="1810" y="1625"/>
                    </a:lnTo>
                    <a:lnTo>
                      <a:pt x="1857" y="1549"/>
                    </a:lnTo>
                    <a:lnTo>
                      <a:pt x="1894" y="1467"/>
                    </a:lnTo>
                    <a:lnTo>
                      <a:pt x="1922" y="1379"/>
                    </a:lnTo>
                    <a:lnTo>
                      <a:pt x="1939" y="1289"/>
                    </a:lnTo>
                    <a:lnTo>
                      <a:pt x="1945" y="1193"/>
                    </a:lnTo>
                    <a:lnTo>
                      <a:pt x="1939" y="1099"/>
                    </a:lnTo>
                    <a:lnTo>
                      <a:pt x="1922" y="1007"/>
                    </a:lnTo>
                    <a:lnTo>
                      <a:pt x="1894" y="921"/>
                    </a:lnTo>
                    <a:lnTo>
                      <a:pt x="1857" y="839"/>
                    </a:lnTo>
                    <a:lnTo>
                      <a:pt x="1810" y="762"/>
                    </a:lnTo>
                    <a:lnTo>
                      <a:pt x="1756" y="692"/>
                    </a:lnTo>
                    <a:lnTo>
                      <a:pt x="1691" y="629"/>
                    </a:lnTo>
                    <a:lnTo>
                      <a:pt x="1623" y="575"/>
                    </a:lnTo>
                    <a:lnTo>
                      <a:pt x="1547" y="528"/>
                    </a:lnTo>
                    <a:lnTo>
                      <a:pt x="1465" y="489"/>
                    </a:lnTo>
                    <a:lnTo>
                      <a:pt x="1377" y="461"/>
                    </a:lnTo>
                    <a:lnTo>
                      <a:pt x="1287" y="444"/>
                    </a:lnTo>
                    <a:lnTo>
                      <a:pt x="1191" y="438"/>
                    </a:lnTo>
                    <a:close/>
                    <a:moveTo>
                      <a:pt x="1248" y="0"/>
                    </a:moveTo>
                    <a:lnTo>
                      <a:pt x="1400" y="15"/>
                    </a:lnTo>
                    <a:lnTo>
                      <a:pt x="1430" y="223"/>
                    </a:lnTo>
                    <a:lnTo>
                      <a:pt x="1496" y="242"/>
                    </a:lnTo>
                    <a:lnTo>
                      <a:pt x="1562" y="266"/>
                    </a:lnTo>
                    <a:lnTo>
                      <a:pt x="1707" y="115"/>
                    </a:lnTo>
                    <a:lnTo>
                      <a:pt x="1840" y="189"/>
                    </a:lnTo>
                    <a:lnTo>
                      <a:pt x="1787" y="391"/>
                    </a:lnTo>
                    <a:lnTo>
                      <a:pt x="1838" y="432"/>
                    </a:lnTo>
                    <a:lnTo>
                      <a:pt x="1885" y="475"/>
                    </a:lnTo>
                    <a:lnTo>
                      <a:pt x="2074" y="389"/>
                    </a:lnTo>
                    <a:lnTo>
                      <a:pt x="2170" y="508"/>
                    </a:lnTo>
                    <a:lnTo>
                      <a:pt x="2045" y="674"/>
                    </a:lnTo>
                    <a:lnTo>
                      <a:pt x="2080" y="737"/>
                    </a:lnTo>
                    <a:lnTo>
                      <a:pt x="2109" y="802"/>
                    </a:lnTo>
                    <a:lnTo>
                      <a:pt x="2320" y="796"/>
                    </a:lnTo>
                    <a:lnTo>
                      <a:pt x="2361" y="942"/>
                    </a:lnTo>
                    <a:lnTo>
                      <a:pt x="2180" y="1048"/>
                    </a:lnTo>
                    <a:lnTo>
                      <a:pt x="2185" y="1111"/>
                    </a:lnTo>
                    <a:lnTo>
                      <a:pt x="2189" y="1175"/>
                    </a:lnTo>
                    <a:lnTo>
                      <a:pt x="2385" y="1249"/>
                    </a:lnTo>
                    <a:lnTo>
                      <a:pt x="2367" y="1400"/>
                    </a:lnTo>
                    <a:lnTo>
                      <a:pt x="2160" y="1431"/>
                    </a:lnTo>
                    <a:lnTo>
                      <a:pt x="2142" y="1498"/>
                    </a:lnTo>
                    <a:lnTo>
                      <a:pt x="2117" y="1564"/>
                    </a:lnTo>
                    <a:lnTo>
                      <a:pt x="2267" y="1709"/>
                    </a:lnTo>
                    <a:lnTo>
                      <a:pt x="2195" y="1842"/>
                    </a:lnTo>
                    <a:lnTo>
                      <a:pt x="1992" y="1789"/>
                    </a:lnTo>
                    <a:lnTo>
                      <a:pt x="1953" y="1840"/>
                    </a:lnTo>
                    <a:lnTo>
                      <a:pt x="1910" y="1887"/>
                    </a:lnTo>
                    <a:lnTo>
                      <a:pt x="1994" y="2077"/>
                    </a:lnTo>
                    <a:lnTo>
                      <a:pt x="1877" y="2173"/>
                    </a:lnTo>
                    <a:lnTo>
                      <a:pt x="1709" y="2047"/>
                    </a:lnTo>
                    <a:lnTo>
                      <a:pt x="1648" y="2083"/>
                    </a:lnTo>
                    <a:lnTo>
                      <a:pt x="1584" y="2112"/>
                    </a:lnTo>
                    <a:lnTo>
                      <a:pt x="1590" y="2323"/>
                    </a:lnTo>
                    <a:lnTo>
                      <a:pt x="1443" y="2364"/>
                    </a:lnTo>
                    <a:lnTo>
                      <a:pt x="1338" y="2182"/>
                    </a:lnTo>
                    <a:lnTo>
                      <a:pt x="1273" y="2188"/>
                    </a:lnTo>
                    <a:lnTo>
                      <a:pt x="1209" y="2192"/>
                    </a:lnTo>
                    <a:lnTo>
                      <a:pt x="1135" y="2388"/>
                    </a:lnTo>
                    <a:lnTo>
                      <a:pt x="984" y="2370"/>
                    </a:lnTo>
                    <a:lnTo>
                      <a:pt x="955" y="2163"/>
                    </a:lnTo>
                    <a:lnTo>
                      <a:pt x="887" y="2145"/>
                    </a:lnTo>
                    <a:lnTo>
                      <a:pt x="820" y="2120"/>
                    </a:lnTo>
                    <a:lnTo>
                      <a:pt x="676" y="2270"/>
                    </a:lnTo>
                    <a:lnTo>
                      <a:pt x="543" y="2198"/>
                    </a:lnTo>
                    <a:lnTo>
                      <a:pt x="595" y="1995"/>
                    </a:lnTo>
                    <a:lnTo>
                      <a:pt x="547" y="1955"/>
                    </a:lnTo>
                    <a:lnTo>
                      <a:pt x="500" y="1912"/>
                    </a:lnTo>
                    <a:lnTo>
                      <a:pt x="308" y="1997"/>
                    </a:lnTo>
                    <a:lnTo>
                      <a:pt x="215" y="1879"/>
                    </a:lnTo>
                    <a:lnTo>
                      <a:pt x="338" y="1711"/>
                    </a:lnTo>
                    <a:lnTo>
                      <a:pt x="304" y="1650"/>
                    </a:lnTo>
                    <a:lnTo>
                      <a:pt x="275" y="1586"/>
                    </a:lnTo>
                    <a:lnTo>
                      <a:pt x="62" y="1592"/>
                    </a:lnTo>
                    <a:lnTo>
                      <a:pt x="21" y="1445"/>
                    </a:lnTo>
                    <a:lnTo>
                      <a:pt x="205" y="1339"/>
                    </a:lnTo>
                    <a:lnTo>
                      <a:pt x="197" y="1275"/>
                    </a:lnTo>
                    <a:lnTo>
                      <a:pt x="195" y="1210"/>
                    </a:lnTo>
                    <a:lnTo>
                      <a:pt x="0" y="1136"/>
                    </a:lnTo>
                    <a:lnTo>
                      <a:pt x="15" y="985"/>
                    </a:lnTo>
                    <a:lnTo>
                      <a:pt x="222" y="956"/>
                    </a:lnTo>
                    <a:lnTo>
                      <a:pt x="242" y="888"/>
                    </a:lnTo>
                    <a:lnTo>
                      <a:pt x="265" y="821"/>
                    </a:lnTo>
                    <a:lnTo>
                      <a:pt x="115" y="676"/>
                    </a:lnTo>
                    <a:lnTo>
                      <a:pt x="189" y="543"/>
                    </a:lnTo>
                    <a:lnTo>
                      <a:pt x="390" y="596"/>
                    </a:lnTo>
                    <a:lnTo>
                      <a:pt x="431" y="547"/>
                    </a:lnTo>
                    <a:lnTo>
                      <a:pt x="474" y="500"/>
                    </a:lnTo>
                    <a:lnTo>
                      <a:pt x="388" y="309"/>
                    </a:lnTo>
                    <a:lnTo>
                      <a:pt x="508" y="215"/>
                    </a:lnTo>
                    <a:lnTo>
                      <a:pt x="674" y="338"/>
                    </a:lnTo>
                    <a:lnTo>
                      <a:pt x="736" y="305"/>
                    </a:lnTo>
                    <a:lnTo>
                      <a:pt x="799" y="275"/>
                    </a:lnTo>
                    <a:lnTo>
                      <a:pt x="795" y="62"/>
                    </a:lnTo>
                    <a:lnTo>
                      <a:pt x="939" y="21"/>
                    </a:lnTo>
                    <a:lnTo>
                      <a:pt x="1047" y="205"/>
                    </a:lnTo>
                    <a:lnTo>
                      <a:pt x="1111" y="197"/>
                    </a:lnTo>
                    <a:lnTo>
                      <a:pt x="1174" y="195"/>
                    </a:lnTo>
                    <a:lnTo>
                      <a:pt x="1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74" name="Picture 73" descr="A picture containing indoor&#10;&#10;Description automatically generated">
              <a:extLst>
                <a:ext uri="{FF2B5EF4-FFF2-40B4-BE49-F238E27FC236}">
                  <a16:creationId xmlns:a16="http://schemas.microsoft.com/office/drawing/2014/main" id="{5CFEC7A7-503D-48DF-83EE-C78DB8F005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012" y="5456720"/>
              <a:ext cx="868281" cy="572840"/>
            </a:xfrm>
            <a:prstGeom prst="rect">
              <a:avLst/>
            </a:prstGeom>
          </p:spPr>
        </p:pic>
        <p:pic>
          <p:nvPicPr>
            <p:cNvPr id="75" name="Picture 74">
              <a:extLst>
                <a:ext uri="{FF2B5EF4-FFF2-40B4-BE49-F238E27FC236}">
                  <a16:creationId xmlns:a16="http://schemas.microsoft.com/office/drawing/2014/main" id="{5FE2420D-CADF-471E-B16F-96DEA18C4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5612" y="1914760"/>
              <a:ext cx="687066" cy="549652"/>
            </a:xfrm>
            <a:prstGeom prst="rect">
              <a:avLst/>
            </a:prstGeom>
            <a:effectLst/>
            <a:scene3d>
              <a:camera prst="orthographicFront"/>
              <a:lightRig rig="threePt" dir="t"/>
            </a:scene3d>
            <a:sp3d extrusionH="76200">
              <a:bevelT/>
              <a:bevelB w="152400" h="50800" prst="softRound"/>
              <a:extrusionClr>
                <a:schemeClr val="bg1">
                  <a:lumMod val="50000"/>
                </a:schemeClr>
              </a:extrusionClr>
            </a:sp3d>
          </p:spPr>
        </p:pic>
        <p:sp>
          <p:nvSpPr>
            <p:cNvPr id="77" name="Freeform 27">
              <a:extLst>
                <a:ext uri="{FF2B5EF4-FFF2-40B4-BE49-F238E27FC236}">
                  <a16:creationId xmlns:a16="http://schemas.microsoft.com/office/drawing/2014/main" id="{2B192397-442F-4B7F-A88F-0D01A58340CB}"/>
                </a:ext>
              </a:extLst>
            </p:cNvPr>
            <p:cNvSpPr>
              <a:spLocks/>
            </p:cNvSpPr>
            <p:nvPr/>
          </p:nvSpPr>
          <p:spPr bwMode="auto">
            <a:xfrm>
              <a:off x="5248387" y="4048360"/>
              <a:ext cx="693625" cy="675061"/>
            </a:xfrm>
            <a:custGeom>
              <a:avLst/>
              <a:gdLst>
                <a:gd name="T0" fmla="*/ 378 w 747"/>
                <a:gd name="T1" fmla="*/ 0 h 746"/>
                <a:gd name="T2" fmla="*/ 436 w 747"/>
                <a:gd name="T3" fmla="*/ 6 h 746"/>
                <a:gd name="T4" fmla="*/ 492 w 747"/>
                <a:gd name="T5" fmla="*/ 19 h 746"/>
                <a:gd name="T6" fmla="*/ 544 w 747"/>
                <a:gd name="T7" fmla="*/ 41 h 746"/>
                <a:gd name="T8" fmla="*/ 594 w 747"/>
                <a:gd name="T9" fmla="*/ 71 h 746"/>
                <a:gd name="T10" fmla="*/ 639 w 747"/>
                <a:gd name="T11" fmla="*/ 110 h 746"/>
                <a:gd name="T12" fmla="*/ 678 w 747"/>
                <a:gd name="T13" fmla="*/ 157 h 746"/>
                <a:gd name="T14" fmla="*/ 710 w 747"/>
                <a:gd name="T15" fmla="*/ 209 h 746"/>
                <a:gd name="T16" fmla="*/ 732 w 747"/>
                <a:gd name="T17" fmla="*/ 264 h 746"/>
                <a:gd name="T18" fmla="*/ 743 w 747"/>
                <a:gd name="T19" fmla="*/ 320 h 746"/>
                <a:gd name="T20" fmla="*/ 747 w 747"/>
                <a:gd name="T21" fmla="*/ 378 h 746"/>
                <a:gd name="T22" fmla="*/ 743 w 747"/>
                <a:gd name="T23" fmla="*/ 435 h 746"/>
                <a:gd name="T24" fmla="*/ 728 w 747"/>
                <a:gd name="T25" fmla="*/ 491 h 746"/>
                <a:gd name="T26" fmla="*/ 706 w 747"/>
                <a:gd name="T27" fmla="*/ 543 h 746"/>
                <a:gd name="T28" fmla="*/ 676 w 747"/>
                <a:gd name="T29" fmla="*/ 593 h 746"/>
                <a:gd name="T30" fmla="*/ 637 w 747"/>
                <a:gd name="T31" fmla="*/ 638 h 746"/>
                <a:gd name="T32" fmla="*/ 590 w 747"/>
                <a:gd name="T33" fmla="*/ 677 h 746"/>
                <a:gd name="T34" fmla="*/ 538 w 747"/>
                <a:gd name="T35" fmla="*/ 709 h 746"/>
                <a:gd name="T36" fmla="*/ 482 w 747"/>
                <a:gd name="T37" fmla="*/ 731 h 746"/>
                <a:gd name="T38" fmla="*/ 426 w 747"/>
                <a:gd name="T39" fmla="*/ 742 h 746"/>
                <a:gd name="T40" fmla="*/ 369 w 747"/>
                <a:gd name="T41" fmla="*/ 746 h 746"/>
                <a:gd name="T42" fmla="*/ 311 w 747"/>
                <a:gd name="T43" fmla="*/ 742 h 746"/>
                <a:gd name="T44" fmla="*/ 255 w 747"/>
                <a:gd name="T45" fmla="*/ 727 h 746"/>
                <a:gd name="T46" fmla="*/ 203 w 747"/>
                <a:gd name="T47" fmla="*/ 705 h 746"/>
                <a:gd name="T48" fmla="*/ 153 w 747"/>
                <a:gd name="T49" fmla="*/ 675 h 746"/>
                <a:gd name="T50" fmla="*/ 108 w 747"/>
                <a:gd name="T51" fmla="*/ 636 h 746"/>
                <a:gd name="T52" fmla="*/ 69 w 747"/>
                <a:gd name="T53" fmla="*/ 590 h 746"/>
                <a:gd name="T54" fmla="*/ 37 w 747"/>
                <a:gd name="T55" fmla="*/ 538 h 746"/>
                <a:gd name="T56" fmla="*/ 17 w 747"/>
                <a:gd name="T57" fmla="*/ 482 h 746"/>
                <a:gd name="T58" fmla="*/ 4 w 747"/>
                <a:gd name="T59" fmla="*/ 426 h 746"/>
                <a:gd name="T60" fmla="*/ 0 w 747"/>
                <a:gd name="T61" fmla="*/ 368 h 746"/>
                <a:gd name="T62" fmla="*/ 6 w 747"/>
                <a:gd name="T63" fmla="*/ 311 h 746"/>
                <a:gd name="T64" fmla="*/ 19 w 747"/>
                <a:gd name="T65" fmla="*/ 255 h 746"/>
                <a:gd name="T66" fmla="*/ 41 w 747"/>
                <a:gd name="T67" fmla="*/ 203 h 746"/>
                <a:gd name="T68" fmla="*/ 71 w 747"/>
                <a:gd name="T69" fmla="*/ 153 h 746"/>
                <a:gd name="T70" fmla="*/ 110 w 747"/>
                <a:gd name="T71" fmla="*/ 108 h 746"/>
                <a:gd name="T72" fmla="*/ 156 w 747"/>
                <a:gd name="T73" fmla="*/ 69 h 746"/>
                <a:gd name="T74" fmla="*/ 209 w 747"/>
                <a:gd name="T75" fmla="*/ 38 h 746"/>
                <a:gd name="T76" fmla="*/ 264 w 747"/>
                <a:gd name="T77" fmla="*/ 17 h 746"/>
                <a:gd name="T78" fmla="*/ 320 w 747"/>
                <a:gd name="T79" fmla="*/ 4 h 746"/>
                <a:gd name="T80" fmla="*/ 378 w 747"/>
                <a:gd name="T81"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47" h="746">
                  <a:moveTo>
                    <a:pt x="378" y="0"/>
                  </a:moveTo>
                  <a:lnTo>
                    <a:pt x="436" y="6"/>
                  </a:lnTo>
                  <a:lnTo>
                    <a:pt x="492" y="19"/>
                  </a:lnTo>
                  <a:lnTo>
                    <a:pt x="544" y="41"/>
                  </a:lnTo>
                  <a:lnTo>
                    <a:pt x="594" y="71"/>
                  </a:lnTo>
                  <a:lnTo>
                    <a:pt x="639" y="110"/>
                  </a:lnTo>
                  <a:lnTo>
                    <a:pt x="678" y="157"/>
                  </a:lnTo>
                  <a:lnTo>
                    <a:pt x="710" y="209"/>
                  </a:lnTo>
                  <a:lnTo>
                    <a:pt x="732" y="264"/>
                  </a:lnTo>
                  <a:lnTo>
                    <a:pt x="743" y="320"/>
                  </a:lnTo>
                  <a:lnTo>
                    <a:pt x="747" y="378"/>
                  </a:lnTo>
                  <a:lnTo>
                    <a:pt x="743" y="435"/>
                  </a:lnTo>
                  <a:lnTo>
                    <a:pt x="728" y="491"/>
                  </a:lnTo>
                  <a:lnTo>
                    <a:pt x="706" y="543"/>
                  </a:lnTo>
                  <a:lnTo>
                    <a:pt x="676" y="593"/>
                  </a:lnTo>
                  <a:lnTo>
                    <a:pt x="637" y="638"/>
                  </a:lnTo>
                  <a:lnTo>
                    <a:pt x="590" y="677"/>
                  </a:lnTo>
                  <a:lnTo>
                    <a:pt x="538" y="709"/>
                  </a:lnTo>
                  <a:lnTo>
                    <a:pt x="482" y="731"/>
                  </a:lnTo>
                  <a:lnTo>
                    <a:pt x="426" y="742"/>
                  </a:lnTo>
                  <a:lnTo>
                    <a:pt x="369" y="746"/>
                  </a:lnTo>
                  <a:lnTo>
                    <a:pt x="311" y="742"/>
                  </a:lnTo>
                  <a:lnTo>
                    <a:pt x="255" y="727"/>
                  </a:lnTo>
                  <a:lnTo>
                    <a:pt x="203" y="705"/>
                  </a:lnTo>
                  <a:lnTo>
                    <a:pt x="153" y="675"/>
                  </a:lnTo>
                  <a:lnTo>
                    <a:pt x="108" y="636"/>
                  </a:lnTo>
                  <a:lnTo>
                    <a:pt x="69" y="590"/>
                  </a:lnTo>
                  <a:lnTo>
                    <a:pt x="37" y="538"/>
                  </a:lnTo>
                  <a:lnTo>
                    <a:pt x="17" y="482"/>
                  </a:lnTo>
                  <a:lnTo>
                    <a:pt x="4" y="426"/>
                  </a:lnTo>
                  <a:lnTo>
                    <a:pt x="0" y="368"/>
                  </a:lnTo>
                  <a:lnTo>
                    <a:pt x="6" y="311"/>
                  </a:lnTo>
                  <a:lnTo>
                    <a:pt x="19" y="255"/>
                  </a:lnTo>
                  <a:lnTo>
                    <a:pt x="41" y="203"/>
                  </a:lnTo>
                  <a:lnTo>
                    <a:pt x="71" y="153"/>
                  </a:lnTo>
                  <a:lnTo>
                    <a:pt x="110" y="108"/>
                  </a:lnTo>
                  <a:lnTo>
                    <a:pt x="156" y="69"/>
                  </a:lnTo>
                  <a:lnTo>
                    <a:pt x="209" y="38"/>
                  </a:lnTo>
                  <a:lnTo>
                    <a:pt x="264" y="17"/>
                  </a:lnTo>
                  <a:lnTo>
                    <a:pt x="320" y="4"/>
                  </a:lnTo>
                  <a:lnTo>
                    <a:pt x="378" y="0"/>
                  </a:lnTo>
                  <a:close/>
                </a:path>
              </a:pathLst>
            </a:custGeom>
            <a:solidFill>
              <a:schemeClr val="accent5">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78" name="Freeform 28">
              <a:extLst>
                <a:ext uri="{FF2B5EF4-FFF2-40B4-BE49-F238E27FC236}">
                  <a16:creationId xmlns:a16="http://schemas.microsoft.com/office/drawing/2014/main" id="{BF5A17B6-CCC3-4511-A70A-077604341A9D}"/>
                </a:ext>
              </a:extLst>
            </p:cNvPr>
            <p:cNvSpPr>
              <a:spLocks/>
            </p:cNvSpPr>
            <p:nvPr/>
          </p:nvSpPr>
          <p:spPr bwMode="auto">
            <a:xfrm>
              <a:off x="5313468" y="4111699"/>
              <a:ext cx="565313" cy="550183"/>
            </a:xfrm>
            <a:custGeom>
              <a:avLst/>
              <a:gdLst>
                <a:gd name="T0" fmla="*/ 328 w 607"/>
                <a:gd name="T1" fmla="*/ 0 h 606"/>
                <a:gd name="T2" fmla="*/ 378 w 607"/>
                <a:gd name="T3" fmla="*/ 7 h 606"/>
                <a:gd name="T4" fmla="*/ 428 w 607"/>
                <a:gd name="T5" fmla="*/ 24 h 606"/>
                <a:gd name="T6" fmla="*/ 473 w 607"/>
                <a:gd name="T7" fmla="*/ 50 h 606"/>
                <a:gd name="T8" fmla="*/ 516 w 607"/>
                <a:gd name="T9" fmla="*/ 84 h 606"/>
                <a:gd name="T10" fmla="*/ 551 w 607"/>
                <a:gd name="T11" fmla="*/ 126 h 606"/>
                <a:gd name="T12" fmla="*/ 579 w 607"/>
                <a:gd name="T13" fmla="*/ 173 h 606"/>
                <a:gd name="T14" fmla="*/ 598 w 607"/>
                <a:gd name="T15" fmla="*/ 223 h 606"/>
                <a:gd name="T16" fmla="*/ 607 w 607"/>
                <a:gd name="T17" fmla="*/ 275 h 606"/>
                <a:gd name="T18" fmla="*/ 607 w 607"/>
                <a:gd name="T19" fmla="*/ 327 h 606"/>
                <a:gd name="T20" fmla="*/ 598 w 607"/>
                <a:gd name="T21" fmla="*/ 377 h 606"/>
                <a:gd name="T22" fmla="*/ 581 w 607"/>
                <a:gd name="T23" fmla="*/ 428 h 606"/>
                <a:gd name="T24" fmla="*/ 555 w 607"/>
                <a:gd name="T25" fmla="*/ 472 h 606"/>
                <a:gd name="T26" fmla="*/ 521 w 607"/>
                <a:gd name="T27" fmla="*/ 515 h 606"/>
                <a:gd name="T28" fmla="*/ 478 w 607"/>
                <a:gd name="T29" fmla="*/ 550 h 606"/>
                <a:gd name="T30" fmla="*/ 432 w 607"/>
                <a:gd name="T31" fmla="*/ 578 h 606"/>
                <a:gd name="T32" fmla="*/ 382 w 607"/>
                <a:gd name="T33" fmla="*/ 597 h 606"/>
                <a:gd name="T34" fmla="*/ 329 w 607"/>
                <a:gd name="T35" fmla="*/ 606 h 606"/>
                <a:gd name="T36" fmla="*/ 277 w 607"/>
                <a:gd name="T37" fmla="*/ 606 h 606"/>
                <a:gd name="T38" fmla="*/ 227 w 607"/>
                <a:gd name="T39" fmla="*/ 597 h 606"/>
                <a:gd name="T40" fmla="*/ 177 w 607"/>
                <a:gd name="T41" fmla="*/ 580 h 606"/>
                <a:gd name="T42" fmla="*/ 132 w 607"/>
                <a:gd name="T43" fmla="*/ 554 h 606"/>
                <a:gd name="T44" fmla="*/ 91 w 607"/>
                <a:gd name="T45" fmla="*/ 521 h 606"/>
                <a:gd name="T46" fmla="*/ 54 w 607"/>
                <a:gd name="T47" fmla="*/ 478 h 606"/>
                <a:gd name="T48" fmla="*/ 26 w 607"/>
                <a:gd name="T49" fmla="*/ 431 h 606"/>
                <a:gd name="T50" fmla="*/ 9 w 607"/>
                <a:gd name="T51" fmla="*/ 381 h 606"/>
                <a:gd name="T52" fmla="*/ 0 w 607"/>
                <a:gd name="T53" fmla="*/ 329 h 606"/>
                <a:gd name="T54" fmla="*/ 0 w 607"/>
                <a:gd name="T55" fmla="*/ 277 h 606"/>
                <a:gd name="T56" fmla="*/ 7 w 607"/>
                <a:gd name="T57" fmla="*/ 227 h 606"/>
                <a:gd name="T58" fmla="*/ 24 w 607"/>
                <a:gd name="T59" fmla="*/ 177 h 606"/>
                <a:gd name="T60" fmla="*/ 50 w 607"/>
                <a:gd name="T61" fmla="*/ 132 h 606"/>
                <a:gd name="T62" fmla="*/ 84 w 607"/>
                <a:gd name="T63" fmla="*/ 91 h 606"/>
                <a:gd name="T64" fmla="*/ 126 w 607"/>
                <a:gd name="T65" fmla="*/ 54 h 606"/>
                <a:gd name="T66" fmla="*/ 173 w 607"/>
                <a:gd name="T67" fmla="*/ 26 h 606"/>
                <a:gd name="T68" fmla="*/ 223 w 607"/>
                <a:gd name="T69" fmla="*/ 9 h 606"/>
                <a:gd name="T70" fmla="*/ 275 w 607"/>
                <a:gd name="T71" fmla="*/ 0 h 606"/>
                <a:gd name="T72" fmla="*/ 328 w 607"/>
                <a:gd name="T73"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7" h="606">
                  <a:moveTo>
                    <a:pt x="328" y="0"/>
                  </a:moveTo>
                  <a:lnTo>
                    <a:pt x="378" y="7"/>
                  </a:lnTo>
                  <a:lnTo>
                    <a:pt x="428" y="24"/>
                  </a:lnTo>
                  <a:lnTo>
                    <a:pt x="473" y="50"/>
                  </a:lnTo>
                  <a:lnTo>
                    <a:pt x="516" y="84"/>
                  </a:lnTo>
                  <a:lnTo>
                    <a:pt x="551" y="126"/>
                  </a:lnTo>
                  <a:lnTo>
                    <a:pt x="579" y="173"/>
                  </a:lnTo>
                  <a:lnTo>
                    <a:pt x="598" y="223"/>
                  </a:lnTo>
                  <a:lnTo>
                    <a:pt x="607" y="275"/>
                  </a:lnTo>
                  <a:lnTo>
                    <a:pt x="607" y="327"/>
                  </a:lnTo>
                  <a:lnTo>
                    <a:pt x="598" y="377"/>
                  </a:lnTo>
                  <a:lnTo>
                    <a:pt x="581" y="428"/>
                  </a:lnTo>
                  <a:lnTo>
                    <a:pt x="555" y="472"/>
                  </a:lnTo>
                  <a:lnTo>
                    <a:pt x="521" y="515"/>
                  </a:lnTo>
                  <a:lnTo>
                    <a:pt x="478" y="550"/>
                  </a:lnTo>
                  <a:lnTo>
                    <a:pt x="432" y="578"/>
                  </a:lnTo>
                  <a:lnTo>
                    <a:pt x="382" y="597"/>
                  </a:lnTo>
                  <a:lnTo>
                    <a:pt x="329" y="606"/>
                  </a:lnTo>
                  <a:lnTo>
                    <a:pt x="277" y="606"/>
                  </a:lnTo>
                  <a:lnTo>
                    <a:pt x="227" y="597"/>
                  </a:lnTo>
                  <a:lnTo>
                    <a:pt x="177" y="580"/>
                  </a:lnTo>
                  <a:lnTo>
                    <a:pt x="132" y="554"/>
                  </a:lnTo>
                  <a:lnTo>
                    <a:pt x="91" y="521"/>
                  </a:lnTo>
                  <a:lnTo>
                    <a:pt x="54" y="478"/>
                  </a:lnTo>
                  <a:lnTo>
                    <a:pt x="26" y="431"/>
                  </a:lnTo>
                  <a:lnTo>
                    <a:pt x="9" y="381"/>
                  </a:lnTo>
                  <a:lnTo>
                    <a:pt x="0" y="329"/>
                  </a:lnTo>
                  <a:lnTo>
                    <a:pt x="0" y="277"/>
                  </a:lnTo>
                  <a:lnTo>
                    <a:pt x="7" y="227"/>
                  </a:lnTo>
                  <a:lnTo>
                    <a:pt x="24" y="177"/>
                  </a:lnTo>
                  <a:lnTo>
                    <a:pt x="50" y="132"/>
                  </a:lnTo>
                  <a:lnTo>
                    <a:pt x="84" y="91"/>
                  </a:lnTo>
                  <a:lnTo>
                    <a:pt x="126" y="54"/>
                  </a:lnTo>
                  <a:lnTo>
                    <a:pt x="173" y="26"/>
                  </a:lnTo>
                  <a:lnTo>
                    <a:pt x="223" y="9"/>
                  </a:lnTo>
                  <a:lnTo>
                    <a:pt x="275" y="0"/>
                  </a:lnTo>
                  <a:lnTo>
                    <a:pt x="328" y="0"/>
                  </a:lnTo>
                  <a:close/>
                </a:path>
              </a:pathLst>
            </a:custGeom>
            <a:solidFill>
              <a:schemeClr val="accent5"/>
            </a:solidFill>
            <a:ln w="0">
              <a:noFill/>
              <a:prstDash val="solid"/>
              <a:round/>
              <a:headEnd/>
              <a:tailEnd/>
            </a:ln>
          </p:spPr>
          <p:txBody>
            <a:bodyPr vert="horz" wrap="square" lIns="91440" tIns="45720" rIns="91440" bIns="45720" numCol="1" anchor="ctr" anchorCtr="1" compatLnSpc="1">
              <a:prstTxWarp prst="textNoShape">
                <a:avLst/>
              </a:prstTxWarp>
            </a:bodyPr>
            <a:lstStyle/>
            <a:p>
              <a:pPr algn="ctr"/>
              <a:r>
                <a:rPr lang="en-US" sz="2000" b="1" dirty="0">
                  <a:solidFill>
                    <a:schemeClr val="bg1"/>
                  </a:solidFill>
                  <a:latin typeface="Arial" panose="020B0604020202020204" pitchFamily="34" charset="0"/>
                  <a:cs typeface="Arial" panose="020B0604020202020204" pitchFamily="34" charset="0"/>
                </a:rPr>
                <a:t>05</a:t>
              </a:r>
            </a:p>
          </p:txBody>
        </p:sp>
        <p:sp>
          <p:nvSpPr>
            <p:cNvPr id="79" name="Freeform 27">
              <a:extLst>
                <a:ext uri="{FF2B5EF4-FFF2-40B4-BE49-F238E27FC236}">
                  <a16:creationId xmlns:a16="http://schemas.microsoft.com/office/drawing/2014/main" id="{81A3B45C-4CA8-467F-93E4-AC54F8751E1A}"/>
                </a:ext>
              </a:extLst>
            </p:cNvPr>
            <p:cNvSpPr>
              <a:spLocks/>
            </p:cNvSpPr>
            <p:nvPr/>
          </p:nvSpPr>
          <p:spPr bwMode="auto">
            <a:xfrm>
              <a:off x="5172187" y="2611299"/>
              <a:ext cx="693625" cy="675061"/>
            </a:xfrm>
            <a:custGeom>
              <a:avLst/>
              <a:gdLst>
                <a:gd name="T0" fmla="*/ 378 w 747"/>
                <a:gd name="T1" fmla="*/ 0 h 746"/>
                <a:gd name="T2" fmla="*/ 436 w 747"/>
                <a:gd name="T3" fmla="*/ 6 h 746"/>
                <a:gd name="T4" fmla="*/ 492 w 747"/>
                <a:gd name="T5" fmla="*/ 19 h 746"/>
                <a:gd name="T6" fmla="*/ 544 w 747"/>
                <a:gd name="T7" fmla="*/ 41 h 746"/>
                <a:gd name="T8" fmla="*/ 594 w 747"/>
                <a:gd name="T9" fmla="*/ 71 h 746"/>
                <a:gd name="T10" fmla="*/ 639 w 747"/>
                <a:gd name="T11" fmla="*/ 110 h 746"/>
                <a:gd name="T12" fmla="*/ 678 w 747"/>
                <a:gd name="T13" fmla="*/ 157 h 746"/>
                <a:gd name="T14" fmla="*/ 710 w 747"/>
                <a:gd name="T15" fmla="*/ 209 h 746"/>
                <a:gd name="T16" fmla="*/ 732 w 747"/>
                <a:gd name="T17" fmla="*/ 264 h 746"/>
                <a:gd name="T18" fmla="*/ 743 w 747"/>
                <a:gd name="T19" fmla="*/ 320 h 746"/>
                <a:gd name="T20" fmla="*/ 747 w 747"/>
                <a:gd name="T21" fmla="*/ 378 h 746"/>
                <a:gd name="T22" fmla="*/ 743 w 747"/>
                <a:gd name="T23" fmla="*/ 435 h 746"/>
                <a:gd name="T24" fmla="*/ 728 w 747"/>
                <a:gd name="T25" fmla="*/ 491 h 746"/>
                <a:gd name="T26" fmla="*/ 706 w 747"/>
                <a:gd name="T27" fmla="*/ 543 h 746"/>
                <a:gd name="T28" fmla="*/ 676 w 747"/>
                <a:gd name="T29" fmla="*/ 593 h 746"/>
                <a:gd name="T30" fmla="*/ 637 w 747"/>
                <a:gd name="T31" fmla="*/ 638 h 746"/>
                <a:gd name="T32" fmla="*/ 590 w 747"/>
                <a:gd name="T33" fmla="*/ 677 h 746"/>
                <a:gd name="T34" fmla="*/ 538 w 747"/>
                <a:gd name="T35" fmla="*/ 709 h 746"/>
                <a:gd name="T36" fmla="*/ 482 w 747"/>
                <a:gd name="T37" fmla="*/ 731 h 746"/>
                <a:gd name="T38" fmla="*/ 426 w 747"/>
                <a:gd name="T39" fmla="*/ 742 h 746"/>
                <a:gd name="T40" fmla="*/ 369 w 747"/>
                <a:gd name="T41" fmla="*/ 746 h 746"/>
                <a:gd name="T42" fmla="*/ 311 w 747"/>
                <a:gd name="T43" fmla="*/ 742 h 746"/>
                <a:gd name="T44" fmla="*/ 255 w 747"/>
                <a:gd name="T45" fmla="*/ 727 h 746"/>
                <a:gd name="T46" fmla="*/ 203 w 747"/>
                <a:gd name="T47" fmla="*/ 705 h 746"/>
                <a:gd name="T48" fmla="*/ 153 w 747"/>
                <a:gd name="T49" fmla="*/ 675 h 746"/>
                <a:gd name="T50" fmla="*/ 108 w 747"/>
                <a:gd name="T51" fmla="*/ 636 h 746"/>
                <a:gd name="T52" fmla="*/ 69 w 747"/>
                <a:gd name="T53" fmla="*/ 590 h 746"/>
                <a:gd name="T54" fmla="*/ 37 w 747"/>
                <a:gd name="T55" fmla="*/ 538 h 746"/>
                <a:gd name="T56" fmla="*/ 17 w 747"/>
                <a:gd name="T57" fmla="*/ 482 h 746"/>
                <a:gd name="T58" fmla="*/ 4 w 747"/>
                <a:gd name="T59" fmla="*/ 426 h 746"/>
                <a:gd name="T60" fmla="*/ 0 w 747"/>
                <a:gd name="T61" fmla="*/ 368 h 746"/>
                <a:gd name="T62" fmla="*/ 6 w 747"/>
                <a:gd name="T63" fmla="*/ 311 h 746"/>
                <a:gd name="T64" fmla="*/ 19 w 747"/>
                <a:gd name="T65" fmla="*/ 255 h 746"/>
                <a:gd name="T66" fmla="*/ 41 w 747"/>
                <a:gd name="T67" fmla="*/ 203 h 746"/>
                <a:gd name="T68" fmla="*/ 71 w 747"/>
                <a:gd name="T69" fmla="*/ 153 h 746"/>
                <a:gd name="T70" fmla="*/ 110 w 747"/>
                <a:gd name="T71" fmla="*/ 108 h 746"/>
                <a:gd name="T72" fmla="*/ 156 w 747"/>
                <a:gd name="T73" fmla="*/ 69 h 746"/>
                <a:gd name="T74" fmla="*/ 209 w 747"/>
                <a:gd name="T75" fmla="*/ 38 h 746"/>
                <a:gd name="T76" fmla="*/ 264 w 747"/>
                <a:gd name="T77" fmla="*/ 17 h 746"/>
                <a:gd name="T78" fmla="*/ 320 w 747"/>
                <a:gd name="T79" fmla="*/ 4 h 746"/>
                <a:gd name="T80" fmla="*/ 378 w 747"/>
                <a:gd name="T81"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47" h="746">
                  <a:moveTo>
                    <a:pt x="378" y="0"/>
                  </a:moveTo>
                  <a:lnTo>
                    <a:pt x="436" y="6"/>
                  </a:lnTo>
                  <a:lnTo>
                    <a:pt x="492" y="19"/>
                  </a:lnTo>
                  <a:lnTo>
                    <a:pt x="544" y="41"/>
                  </a:lnTo>
                  <a:lnTo>
                    <a:pt x="594" y="71"/>
                  </a:lnTo>
                  <a:lnTo>
                    <a:pt x="639" y="110"/>
                  </a:lnTo>
                  <a:lnTo>
                    <a:pt x="678" y="157"/>
                  </a:lnTo>
                  <a:lnTo>
                    <a:pt x="710" y="209"/>
                  </a:lnTo>
                  <a:lnTo>
                    <a:pt x="732" y="264"/>
                  </a:lnTo>
                  <a:lnTo>
                    <a:pt x="743" y="320"/>
                  </a:lnTo>
                  <a:lnTo>
                    <a:pt x="747" y="378"/>
                  </a:lnTo>
                  <a:lnTo>
                    <a:pt x="743" y="435"/>
                  </a:lnTo>
                  <a:lnTo>
                    <a:pt x="728" y="491"/>
                  </a:lnTo>
                  <a:lnTo>
                    <a:pt x="706" y="543"/>
                  </a:lnTo>
                  <a:lnTo>
                    <a:pt x="676" y="593"/>
                  </a:lnTo>
                  <a:lnTo>
                    <a:pt x="637" y="638"/>
                  </a:lnTo>
                  <a:lnTo>
                    <a:pt x="590" y="677"/>
                  </a:lnTo>
                  <a:lnTo>
                    <a:pt x="538" y="709"/>
                  </a:lnTo>
                  <a:lnTo>
                    <a:pt x="482" y="731"/>
                  </a:lnTo>
                  <a:lnTo>
                    <a:pt x="426" y="742"/>
                  </a:lnTo>
                  <a:lnTo>
                    <a:pt x="369" y="746"/>
                  </a:lnTo>
                  <a:lnTo>
                    <a:pt x="311" y="742"/>
                  </a:lnTo>
                  <a:lnTo>
                    <a:pt x="255" y="727"/>
                  </a:lnTo>
                  <a:lnTo>
                    <a:pt x="203" y="705"/>
                  </a:lnTo>
                  <a:lnTo>
                    <a:pt x="153" y="675"/>
                  </a:lnTo>
                  <a:lnTo>
                    <a:pt x="108" y="636"/>
                  </a:lnTo>
                  <a:lnTo>
                    <a:pt x="69" y="590"/>
                  </a:lnTo>
                  <a:lnTo>
                    <a:pt x="37" y="538"/>
                  </a:lnTo>
                  <a:lnTo>
                    <a:pt x="17" y="482"/>
                  </a:lnTo>
                  <a:lnTo>
                    <a:pt x="4" y="426"/>
                  </a:lnTo>
                  <a:lnTo>
                    <a:pt x="0" y="368"/>
                  </a:lnTo>
                  <a:lnTo>
                    <a:pt x="6" y="311"/>
                  </a:lnTo>
                  <a:lnTo>
                    <a:pt x="19" y="255"/>
                  </a:lnTo>
                  <a:lnTo>
                    <a:pt x="41" y="203"/>
                  </a:lnTo>
                  <a:lnTo>
                    <a:pt x="71" y="153"/>
                  </a:lnTo>
                  <a:lnTo>
                    <a:pt x="110" y="108"/>
                  </a:lnTo>
                  <a:lnTo>
                    <a:pt x="156" y="69"/>
                  </a:lnTo>
                  <a:lnTo>
                    <a:pt x="209" y="38"/>
                  </a:lnTo>
                  <a:lnTo>
                    <a:pt x="264" y="17"/>
                  </a:lnTo>
                  <a:lnTo>
                    <a:pt x="320" y="4"/>
                  </a:lnTo>
                  <a:lnTo>
                    <a:pt x="378" y="0"/>
                  </a:lnTo>
                  <a:close/>
                </a:path>
              </a:pathLst>
            </a:custGeom>
            <a:solidFill>
              <a:schemeClr val="accent5">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80" name="Freeform 28">
              <a:extLst>
                <a:ext uri="{FF2B5EF4-FFF2-40B4-BE49-F238E27FC236}">
                  <a16:creationId xmlns:a16="http://schemas.microsoft.com/office/drawing/2014/main" id="{C5C0F345-5F11-4FDC-8A1C-D83CFE112B23}"/>
                </a:ext>
              </a:extLst>
            </p:cNvPr>
            <p:cNvSpPr>
              <a:spLocks/>
            </p:cNvSpPr>
            <p:nvPr/>
          </p:nvSpPr>
          <p:spPr bwMode="auto">
            <a:xfrm>
              <a:off x="5237268" y="2674638"/>
              <a:ext cx="565313" cy="550183"/>
            </a:xfrm>
            <a:custGeom>
              <a:avLst/>
              <a:gdLst>
                <a:gd name="T0" fmla="*/ 328 w 607"/>
                <a:gd name="T1" fmla="*/ 0 h 606"/>
                <a:gd name="T2" fmla="*/ 378 w 607"/>
                <a:gd name="T3" fmla="*/ 7 h 606"/>
                <a:gd name="T4" fmla="*/ 428 w 607"/>
                <a:gd name="T5" fmla="*/ 24 h 606"/>
                <a:gd name="T6" fmla="*/ 473 w 607"/>
                <a:gd name="T7" fmla="*/ 50 h 606"/>
                <a:gd name="T8" fmla="*/ 516 w 607"/>
                <a:gd name="T9" fmla="*/ 84 h 606"/>
                <a:gd name="T10" fmla="*/ 551 w 607"/>
                <a:gd name="T11" fmla="*/ 126 h 606"/>
                <a:gd name="T12" fmla="*/ 579 w 607"/>
                <a:gd name="T13" fmla="*/ 173 h 606"/>
                <a:gd name="T14" fmla="*/ 598 w 607"/>
                <a:gd name="T15" fmla="*/ 223 h 606"/>
                <a:gd name="T16" fmla="*/ 607 w 607"/>
                <a:gd name="T17" fmla="*/ 275 h 606"/>
                <a:gd name="T18" fmla="*/ 607 w 607"/>
                <a:gd name="T19" fmla="*/ 327 h 606"/>
                <a:gd name="T20" fmla="*/ 598 w 607"/>
                <a:gd name="T21" fmla="*/ 377 h 606"/>
                <a:gd name="T22" fmla="*/ 581 w 607"/>
                <a:gd name="T23" fmla="*/ 428 h 606"/>
                <a:gd name="T24" fmla="*/ 555 w 607"/>
                <a:gd name="T25" fmla="*/ 472 h 606"/>
                <a:gd name="T26" fmla="*/ 521 w 607"/>
                <a:gd name="T27" fmla="*/ 515 h 606"/>
                <a:gd name="T28" fmla="*/ 478 w 607"/>
                <a:gd name="T29" fmla="*/ 550 h 606"/>
                <a:gd name="T30" fmla="*/ 432 w 607"/>
                <a:gd name="T31" fmla="*/ 578 h 606"/>
                <a:gd name="T32" fmla="*/ 382 w 607"/>
                <a:gd name="T33" fmla="*/ 597 h 606"/>
                <a:gd name="T34" fmla="*/ 329 w 607"/>
                <a:gd name="T35" fmla="*/ 606 h 606"/>
                <a:gd name="T36" fmla="*/ 277 w 607"/>
                <a:gd name="T37" fmla="*/ 606 h 606"/>
                <a:gd name="T38" fmla="*/ 227 w 607"/>
                <a:gd name="T39" fmla="*/ 597 h 606"/>
                <a:gd name="T40" fmla="*/ 177 w 607"/>
                <a:gd name="T41" fmla="*/ 580 h 606"/>
                <a:gd name="T42" fmla="*/ 132 w 607"/>
                <a:gd name="T43" fmla="*/ 554 h 606"/>
                <a:gd name="T44" fmla="*/ 91 w 607"/>
                <a:gd name="T45" fmla="*/ 521 h 606"/>
                <a:gd name="T46" fmla="*/ 54 w 607"/>
                <a:gd name="T47" fmla="*/ 478 h 606"/>
                <a:gd name="T48" fmla="*/ 26 w 607"/>
                <a:gd name="T49" fmla="*/ 431 h 606"/>
                <a:gd name="T50" fmla="*/ 9 w 607"/>
                <a:gd name="T51" fmla="*/ 381 h 606"/>
                <a:gd name="T52" fmla="*/ 0 w 607"/>
                <a:gd name="T53" fmla="*/ 329 h 606"/>
                <a:gd name="T54" fmla="*/ 0 w 607"/>
                <a:gd name="T55" fmla="*/ 277 h 606"/>
                <a:gd name="T56" fmla="*/ 7 w 607"/>
                <a:gd name="T57" fmla="*/ 227 h 606"/>
                <a:gd name="T58" fmla="*/ 24 w 607"/>
                <a:gd name="T59" fmla="*/ 177 h 606"/>
                <a:gd name="T60" fmla="*/ 50 w 607"/>
                <a:gd name="T61" fmla="*/ 132 h 606"/>
                <a:gd name="T62" fmla="*/ 84 w 607"/>
                <a:gd name="T63" fmla="*/ 91 h 606"/>
                <a:gd name="T64" fmla="*/ 126 w 607"/>
                <a:gd name="T65" fmla="*/ 54 h 606"/>
                <a:gd name="T66" fmla="*/ 173 w 607"/>
                <a:gd name="T67" fmla="*/ 26 h 606"/>
                <a:gd name="T68" fmla="*/ 223 w 607"/>
                <a:gd name="T69" fmla="*/ 9 h 606"/>
                <a:gd name="T70" fmla="*/ 275 w 607"/>
                <a:gd name="T71" fmla="*/ 0 h 606"/>
                <a:gd name="T72" fmla="*/ 328 w 607"/>
                <a:gd name="T73"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7" h="606">
                  <a:moveTo>
                    <a:pt x="328" y="0"/>
                  </a:moveTo>
                  <a:lnTo>
                    <a:pt x="378" y="7"/>
                  </a:lnTo>
                  <a:lnTo>
                    <a:pt x="428" y="24"/>
                  </a:lnTo>
                  <a:lnTo>
                    <a:pt x="473" y="50"/>
                  </a:lnTo>
                  <a:lnTo>
                    <a:pt x="516" y="84"/>
                  </a:lnTo>
                  <a:lnTo>
                    <a:pt x="551" y="126"/>
                  </a:lnTo>
                  <a:lnTo>
                    <a:pt x="579" y="173"/>
                  </a:lnTo>
                  <a:lnTo>
                    <a:pt x="598" y="223"/>
                  </a:lnTo>
                  <a:lnTo>
                    <a:pt x="607" y="275"/>
                  </a:lnTo>
                  <a:lnTo>
                    <a:pt x="607" y="327"/>
                  </a:lnTo>
                  <a:lnTo>
                    <a:pt x="598" y="377"/>
                  </a:lnTo>
                  <a:lnTo>
                    <a:pt x="581" y="428"/>
                  </a:lnTo>
                  <a:lnTo>
                    <a:pt x="555" y="472"/>
                  </a:lnTo>
                  <a:lnTo>
                    <a:pt x="521" y="515"/>
                  </a:lnTo>
                  <a:lnTo>
                    <a:pt x="478" y="550"/>
                  </a:lnTo>
                  <a:lnTo>
                    <a:pt x="432" y="578"/>
                  </a:lnTo>
                  <a:lnTo>
                    <a:pt x="382" y="597"/>
                  </a:lnTo>
                  <a:lnTo>
                    <a:pt x="329" y="606"/>
                  </a:lnTo>
                  <a:lnTo>
                    <a:pt x="277" y="606"/>
                  </a:lnTo>
                  <a:lnTo>
                    <a:pt x="227" y="597"/>
                  </a:lnTo>
                  <a:lnTo>
                    <a:pt x="177" y="580"/>
                  </a:lnTo>
                  <a:lnTo>
                    <a:pt x="132" y="554"/>
                  </a:lnTo>
                  <a:lnTo>
                    <a:pt x="91" y="521"/>
                  </a:lnTo>
                  <a:lnTo>
                    <a:pt x="54" y="478"/>
                  </a:lnTo>
                  <a:lnTo>
                    <a:pt x="26" y="431"/>
                  </a:lnTo>
                  <a:lnTo>
                    <a:pt x="9" y="381"/>
                  </a:lnTo>
                  <a:lnTo>
                    <a:pt x="0" y="329"/>
                  </a:lnTo>
                  <a:lnTo>
                    <a:pt x="0" y="277"/>
                  </a:lnTo>
                  <a:lnTo>
                    <a:pt x="7" y="227"/>
                  </a:lnTo>
                  <a:lnTo>
                    <a:pt x="24" y="177"/>
                  </a:lnTo>
                  <a:lnTo>
                    <a:pt x="50" y="132"/>
                  </a:lnTo>
                  <a:lnTo>
                    <a:pt x="84" y="91"/>
                  </a:lnTo>
                  <a:lnTo>
                    <a:pt x="126" y="54"/>
                  </a:lnTo>
                  <a:lnTo>
                    <a:pt x="173" y="26"/>
                  </a:lnTo>
                  <a:lnTo>
                    <a:pt x="223" y="9"/>
                  </a:lnTo>
                  <a:lnTo>
                    <a:pt x="275" y="0"/>
                  </a:lnTo>
                  <a:lnTo>
                    <a:pt x="328" y="0"/>
                  </a:lnTo>
                  <a:close/>
                </a:path>
              </a:pathLst>
            </a:custGeom>
            <a:solidFill>
              <a:schemeClr val="accent5"/>
            </a:solidFill>
            <a:ln w="0">
              <a:noFill/>
              <a:prstDash val="solid"/>
              <a:round/>
              <a:headEnd/>
              <a:tailEnd/>
            </a:ln>
          </p:spPr>
          <p:txBody>
            <a:bodyPr vert="horz" wrap="square" lIns="91440" tIns="45720" rIns="91440" bIns="45720" numCol="1" anchor="ctr" anchorCtr="1" compatLnSpc="1">
              <a:prstTxWarp prst="textNoShape">
                <a:avLst/>
              </a:prstTxWarp>
            </a:bodyPr>
            <a:lstStyle/>
            <a:p>
              <a:pPr algn="ctr"/>
              <a:r>
                <a:rPr lang="en-US" sz="2000" b="1" dirty="0">
                  <a:solidFill>
                    <a:schemeClr val="bg1"/>
                  </a:solidFill>
                  <a:latin typeface="Arial" panose="020B0604020202020204" pitchFamily="34" charset="0"/>
                  <a:cs typeface="Arial" panose="020B0604020202020204" pitchFamily="34" charset="0"/>
                </a:rPr>
                <a:t>03</a:t>
              </a:r>
            </a:p>
          </p:txBody>
        </p:sp>
        <p:sp>
          <p:nvSpPr>
            <p:cNvPr id="81" name="Freeform 27">
              <a:extLst>
                <a:ext uri="{FF2B5EF4-FFF2-40B4-BE49-F238E27FC236}">
                  <a16:creationId xmlns:a16="http://schemas.microsoft.com/office/drawing/2014/main" id="{83EBB72E-1A89-4048-B70D-F959D2CD92EE}"/>
                </a:ext>
              </a:extLst>
            </p:cNvPr>
            <p:cNvSpPr>
              <a:spLocks/>
            </p:cNvSpPr>
            <p:nvPr/>
          </p:nvSpPr>
          <p:spPr bwMode="auto">
            <a:xfrm>
              <a:off x="5172187" y="1239699"/>
              <a:ext cx="693625" cy="675061"/>
            </a:xfrm>
            <a:custGeom>
              <a:avLst/>
              <a:gdLst>
                <a:gd name="T0" fmla="*/ 378 w 747"/>
                <a:gd name="T1" fmla="*/ 0 h 746"/>
                <a:gd name="T2" fmla="*/ 436 w 747"/>
                <a:gd name="T3" fmla="*/ 6 h 746"/>
                <a:gd name="T4" fmla="*/ 492 w 747"/>
                <a:gd name="T5" fmla="*/ 19 h 746"/>
                <a:gd name="T6" fmla="*/ 544 w 747"/>
                <a:gd name="T7" fmla="*/ 41 h 746"/>
                <a:gd name="T8" fmla="*/ 594 w 747"/>
                <a:gd name="T9" fmla="*/ 71 h 746"/>
                <a:gd name="T10" fmla="*/ 639 w 747"/>
                <a:gd name="T11" fmla="*/ 110 h 746"/>
                <a:gd name="T12" fmla="*/ 678 w 747"/>
                <a:gd name="T13" fmla="*/ 157 h 746"/>
                <a:gd name="T14" fmla="*/ 710 w 747"/>
                <a:gd name="T15" fmla="*/ 209 h 746"/>
                <a:gd name="T16" fmla="*/ 732 w 747"/>
                <a:gd name="T17" fmla="*/ 264 h 746"/>
                <a:gd name="T18" fmla="*/ 743 w 747"/>
                <a:gd name="T19" fmla="*/ 320 h 746"/>
                <a:gd name="T20" fmla="*/ 747 w 747"/>
                <a:gd name="T21" fmla="*/ 378 h 746"/>
                <a:gd name="T22" fmla="*/ 743 w 747"/>
                <a:gd name="T23" fmla="*/ 435 h 746"/>
                <a:gd name="T24" fmla="*/ 728 w 747"/>
                <a:gd name="T25" fmla="*/ 491 h 746"/>
                <a:gd name="T26" fmla="*/ 706 w 747"/>
                <a:gd name="T27" fmla="*/ 543 h 746"/>
                <a:gd name="T28" fmla="*/ 676 w 747"/>
                <a:gd name="T29" fmla="*/ 593 h 746"/>
                <a:gd name="T30" fmla="*/ 637 w 747"/>
                <a:gd name="T31" fmla="*/ 638 h 746"/>
                <a:gd name="T32" fmla="*/ 590 w 747"/>
                <a:gd name="T33" fmla="*/ 677 h 746"/>
                <a:gd name="T34" fmla="*/ 538 w 747"/>
                <a:gd name="T35" fmla="*/ 709 h 746"/>
                <a:gd name="T36" fmla="*/ 482 w 747"/>
                <a:gd name="T37" fmla="*/ 731 h 746"/>
                <a:gd name="T38" fmla="*/ 426 w 747"/>
                <a:gd name="T39" fmla="*/ 742 h 746"/>
                <a:gd name="T40" fmla="*/ 369 w 747"/>
                <a:gd name="T41" fmla="*/ 746 h 746"/>
                <a:gd name="T42" fmla="*/ 311 w 747"/>
                <a:gd name="T43" fmla="*/ 742 h 746"/>
                <a:gd name="T44" fmla="*/ 255 w 747"/>
                <a:gd name="T45" fmla="*/ 727 h 746"/>
                <a:gd name="T46" fmla="*/ 203 w 747"/>
                <a:gd name="T47" fmla="*/ 705 h 746"/>
                <a:gd name="T48" fmla="*/ 153 w 747"/>
                <a:gd name="T49" fmla="*/ 675 h 746"/>
                <a:gd name="T50" fmla="*/ 108 w 747"/>
                <a:gd name="T51" fmla="*/ 636 h 746"/>
                <a:gd name="T52" fmla="*/ 69 w 747"/>
                <a:gd name="T53" fmla="*/ 590 h 746"/>
                <a:gd name="T54" fmla="*/ 37 w 747"/>
                <a:gd name="T55" fmla="*/ 538 h 746"/>
                <a:gd name="T56" fmla="*/ 17 w 747"/>
                <a:gd name="T57" fmla="*/ 482 h 746"/>
                <a:gd name="T58" fmla="*/ 4 w 747"/>
                <a:gd name="T59" fmla="*/ 426 h 746"/>
                <a:gd name="T60" fmla="*/ 0 w 747"/>
                <a:gd name="T61" fmla="*/ 368 h 746"/>
                <a:gd name="T62" fmla="*/ 6 w 747"/>
                <a:gd name="T63" fmla="*/ 311 h 746"/>
                <a:gd name="T64" fmla="*/ 19 w 747"/>
                <a:gd name="T65" fmla="*/ 255 h 746"/>
                <a:gd name="T66" fmla="*/ 41 w 747"/>
                <a:gd name="T67" fmla="*/ 203 h 746"/>
                <a:gd name="T68" fmla="*/ 71 w 747"/>
                <a:gd name="T69" fmla="*/ 153 h 746"/>
                <a:gd name="T70" fmla="*/ 110 w 747"/>
                <a:gd name="T71" fmla="*/ 108 h 746"/>
                <a:gd name="T72" fmla="*/ 156 w 747"/>
                <a:gd name="T73" fmla="*/ 69 h 746"/>
                <a:gd name="T74" fmla="*/ 209 w 747"/>
                <a:gd name="T75" fmla="*/ 38 h 746"/>
                <a:gd name="T76" fmla="*/ 264 w 747"/>
                <a:gd name="T77" fmla="*/ 17 h 746"/>
                <a:gd name="T78" fmla="*/ 320 w 747"/>
                <a:gd name="T79" fmla="*/ 4 h 746"/>
                <a:gd name="T80" fmla="*/ 378 w 747"/>
                <a:gd name="T81"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47" h="746">
                  <a:moveTo>
                    <a:pt x="378" y="0"/>
                  </a:moveTo>
                  <a:lnTo>
                    <a:pt x="436" y="6"/>
                  </a:lnTo>
                  <a:lnTo>
                    <a:pt x="492" y="19"/>
                  </a:lnTo>
                  <a:lnTo>
                    <a:pt x="544" y="41"/>
                  </a:lnTo>
                  <a:lnTo>
                    <a:pt x="594" y="71"/>
                  </a:lnTo>
                  <a:lnTo>
                    <a:pt x="639" y="110"/>
                  </a:lnTo>
                  <a:lnTo>
                    <a:pt x="678" y="157"/>
                  </a:lnTo>
                  <a:lnTo>
                    <a:pt x="710" y="209"/>
                  </a:lnTo>
                  <a:lnTo>
                    <a:pt x="732" y="264"/>
                  </a:lnTo>
                  <a:lnTo>
                    <a:pt x="743" y="320"/>
                  </a:lnTo>
                  <a:lnTo>
                    <a:pt x="747" y="378"/>
                  </a:lnTo>
                  <a:lnTo>
                    <a:pt x="743" y="435"/>
                  </a:lnTo>
                  <a:lnTo>
                    <a:pt x="728" y="491"/>
                  </a:lnTo>
                  <a:lnTo>
                    <a:pt x="706" y="543"/>
                  </a:lnTo>
                  <a:lnTo>
                    <a:pt x="676" y="593"/>
                  </a:lnTo>
                  <a:lnTo>
                    <a:pt x="637" y="638"/>
                  </a:lnTo>
                  <a:lnTo>
                    <a:pt x="590" y="677"/>
                  </a:lnTo>
                  <a:lnTo>
                    <a:pt x="538" y="709"/>
                  </a:lnTo>
                  <a:lnTo>
                    <a:pt x="482" y="731"/>
                  </a:lnTo>
                  <a:lnTo>
                    <a:pt x="426" y="742"/>
                  </a:lnTo>
                  <a:lnTo>
                    <a:pt x="369" y="746"/>
                  </a:lnTo>
                  <a:lnTo>
                    <a:pt x="311" y="742"/>
                  </a:lnTo>
                  <a:lnTo>
                    <a:pt x="255" y="727"/>
                  </a:lnTo>
                  <a:lnTo>
                    <a:pt x="203" y="705"/>
                  </a:lnTo>
                  <a:lnTo>
                    <a:pt x="153" y="675"/>
                  </a:lnTo>
                  <a:lnTo>
                    <a:pt x="108" y="636"/>
                  </a:lnTo>
                  <a:lnTo>
                    <a:pt x="69" y="590"/>
                  </a:lnTo>
                  <a:lnTo>
                    <a:pt x="37" y="538"/>
                  </a:lnTo>
                  <a:lnTo>
                    <a:pt x="17" y="482"/>
                  </a:lnTo>
                  <a:lnTo>
                    <a:pt x="4" y="426"/>
                  </a:lnTo>
                  <a:lnTo>
                    <a:pt x="0" y="368"/>
                  </a:lnTo>
                  <a:lnTo>
                    <a:pt x="6" y="311"/>
                  </a:lnTo>
                  <a:lnTo>
                    <a:pt x="19" y="255"/>
                  </a:lnTo>
                  <a:lnTo>
                    <a:pt x="41" y="203"/>
                  </a:lnTo>
                  <a:lnTo>
                    <a:pt x="71" y="153"/>
                  </a:lnTo>
                  <a:lnTo>
                    <a:pt x="110" y="108"/>
                  </a:lnTo>
                  <a:lnTo>
                    <a:pt x="156" y="69"/>
                  </a:lnTo>
                  <a:lnTo>
                    <a:pt x="209" y="38"/>
                  </a:lnTo>
                  <a:lnTo>
                    <a:pt x="264" y="17"/>
                  </a:lnTo>
                  <a:lnTo>
                    <a:pt x="320" y="4"/>
                  </a:lnTo>
                  <a:lnTo>
                    <a:pt x="378" y="0"/>
                  </a:lnTo>
                  <a:close/>
                </a:path>
              </a:pathLst>
            </a:custGeom>
            <a:solidFill>
              <a:schemeClr val="accent5">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82" name="Freeform 28">
              <a:extLst>
                <a:ext uri="{FF2B5EF4-FFF2-40B4-BE49-F238E27FC236}">
                  <a16:creationId xmlns:a16="http://schemas.microsoft.com/office/drawing/2014/main" id="{C78D73D3-C5F4-484C-A617-F77F9441E570}"/>
                </a:ext>
              </a:extLst>
            </p:cNvPr>
            <p:cNvSpPr>
              <a:spLocks/>
            </p:cNvSpPr>
            <p:nvPr/>
          </p:nvSpPr>
          <p:spPr bwMode="auto">
            <a:xfrm>
              <a:off x="5237268" y="1303038"/>
              <a:ext cx="565313" cy="550183"/>
            </a:xfrm>
            <a:custGeom>
              <a:avLst/>
              <a:gdLst>
                <a:gd name="T0" fmla="*/ 328 w 607"/>
                <a:gd name="T1" fmla="*/ 0 h 606"/>
                <a:gd name="T2" fmla="*/ 378 w 607"/>
                <a:gd name="T3" fmla="*/ 7 h 606"/>
                <a:gd name="T4" fmla="*/ 428 w 607"/>
                <a:gd name="T5" fmla="*/ 24 h 606"/>
                <a:gd name="T6" fmla="*/ 473 w 607"/>
                <a:gd name="T7" fmla="*/ 50 h 606"/>
                <a:gd name="T8" fmla="*/ 516 w 607"/>
                <a:gd name="T9" fmla="*/ 84 h 606"/>
                <a:gd name="T10" fmla="*/ 551 w 607"/>
                <a:gd name="T11" fmla="*/ 126 h 606"/>
                <a:gd name="T12" fmla="*/ 579 w 607"/>
                <a:gd name="T13" fmla="*/ 173 h 606"/>
                <a:gd name="T14" fmla="*/ 598 w 607"/>
                <a:gd name="T15" fmla="*/ 223 h 606"/>
                <a:gd name="T16" fmla="*/ 607 w 607"/>
                <a:gd name="T17" fmla="*/ 275 h 606"/>
                <a:gd name="T18" fmla="*/ 607 w 607"/>
                <a:gd name="T19" fmla="*/ 327 h 606"/>
                <a:gd name="T20" fmla="*/ 598 w 607"/>
                <a:gd name="T21" fmla="*/ 377 h 606"/>
                <a:gd name="T22" fmla="*/ 581 w 607"/>
                <a:gd name="T23" fmla="*/ 428 h 606"/>
                <a:gd name="T24" fmla="*/ 555 w 607"/>
                <a:gd name="T25" fmla="*/ 472 h 606"/>
                <a:gd name="T26" fmla="*/ 521 w 607"/>
                <a:gd name="T27" fmla="*/ 515 h 606"/>
                <a:gd name="T28" fmla="*/ 478 w 607"/>
                <a:gd name="T29" fmla="*/ 550 h 606"/>
                <a:gd name="T30" fmla="*/ 432 w 607"/>
                <a:gd name="T31" fmla="*/ 578 h 606"/>
                <a:gd name="T32" fmla="*/ 382 w 607"/>
                <a:gd name="T33" fmla="*/ 597 h 606"/>
                <a:gd name="T34" fmla="*/ 329 w 607"/>
                <a:gd name="T35" fmla="*/ 606 h 606"/>
                <a:gd name="T36" fmla="*/ 277 w 607"/>
                <a:gd name="T37" fmla="*/ 606 h 606"/>
                <a:gd name="T38" fmla="*/ 227 w 607"/>
                <a:gd name="T39" fmla="*/ 597 h 606"/>
                <a:gd name="T40" fmla="*/ 177 w 607"/>
                <a:gd name="T41" fmla="*/ 580 h 606"/>
                <a:gd name="T42" fmla="*/ 132 w 607"/>
                <a:gd name="T43" fmla="*/ 554 h 606"/>
                <a:gd name="T44" fmla="*/ 91 w 607"/>
                <a:gd name="T45" fmla="*/ 521 h 606"/>
                <a:gd name="T46" fmla="*/ 54 w 607"/>
                <a:gd name="T47" fmla="*/ 478 h 606"/>
                <a:gd name="T48" fmla="*/ 26 w 607"/>
                <a:gd name="T49" fmla="*/ 431 h 606"/>
                <a:gd name="T50" fmla="*/ 9 w 607"/>
                <a:gd name="T51" fmla="*/ 381 h 606"/>
                <a:gd name="T52" fmla="*/ 0 w 607"/>
                <a:gd name="T53" fmla="*/ 329 h 606"/>
                <a:gd name="T54" fmla="*/ 0 w 607"/>
                <a:gd name="T55" fmla="*/ 277 h 606"/>
                <a:gd name="T56" fmla="*/ 7 w 607"/>
                <a:gd name="T57" fmla="*/ 227 h 606"/>
                <a:gd name="T58" fmla="*/ 24 w 607"/>
                <a:gd name="T59" fmla="*/ 177 h 606"/>
                <a:gd name="T60" fmla="*/ 50 w 607"/>
                <a:gd name="T61" fmla="*/ 132 h 606"/>
                <a:gd name="T62" fmla="*/ 84 w 607"/>
                <a:gd name="T63" fmla="*/ 91 h 606"/>
                <a:gd name="T64" fmla="*/ 126 w 607"/>
                <a:gd name="T65" fmla="*/ 54 h 606"/>
                <a:gd name="T66" fmla="*/ 173 w 607"/>
                <a:gd name="T67" fmla="*/ 26 h 606"/>
                <a:gd name="T68" fmla="*/ 223 w 607"/>
                <a:gd name="T69" fmla="*/ 9 h 606"/>
                <a:gd name="T70" fmla="*/ 275 w 607"/>
                <a:gd name="T71" fmla="*/ 0 h 606"/>
                <a:gd name="T72" fmla="*/ 328 w 607"/>
                <a:gd name="T73"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7" h="606">
                  <a:moveTo>
                    <a:pt x="328" y="0"/>
                  </a:moveTo>
                  <a:lnTo>
                    <a:pt x="378" y="7"/>
                  </a:lnTo>
                  <a:lnTo>
                    <a:pt x="428" y="24"/>
                  </a:lnTo>
                  <a:lnTo>
                    <a:pt x="473" y="50"/>
                  </a:lnTo>
                  <a:lnTo>
                    <a:pt x="516" y="84"/>
                  </a:lnTo>
                  <a:lnTo>
                    <a:pt x="551" y="126"/>
                  </a:lnTo>
                  <a:lnTo>
                    <a:pt x="579" y="173"/>
                  </a:lnTo>
                  <a:lnTo>
                    <a:pt x="598" y="223"/>
                  </a:lnTo>
                  <a:lnTo>
                    <a:pt x="607" y="275"/>
                  </a:lnTo>
                  <a:lnTo>
                    <a:pt x="607" y="327"/>
                  </a:lnTo>
                  <a:lnTo>
                    <a:pt x="598" y="377"/>
                  </a:lnTo>
                  <a:lnTo>
                    <a:pt x="581" y="428"/>
                  </a:lnTo>
                  <a:lnTo>
                    <a:pt x="555" y="472"/>
                  </a:lnTo>
                  <a:lnTo>
                    <a:pt x="521" y="515"/>
                  </a:lnTo>
                  <a:lnTo>
                    <a:pt x="478" y="550"/>
                  </a:lnTo>
                  <a:lnTo>
                    <a:pt x="432" y="578"/>
                  </a:lnTo>
                  <a:lnTo>
                    <a:pt x="382" y="597"/>
                  </a:lnTo>
                  <a:lnTo>
                    <a:pt x="329" y="606"/>
                  </a:lnTo>
                  <a:lnTo>
                    <a:pt x="277" y="606"/>
                  </a:lnTo>
                  <a:lnTo>
                    <a:pt x="227" y="597"/>
                  </a:lnTo>
                  <a:lnTo>
                    <a:pt x="177" y="580"/>
                  </a:lnTo>
                  <a:lnTo>
                    <a:pt x="132" y="554"/>
                  </a:lnTo>
                  <a:lnTo>
                    <a:pt x="91" y="521"/>
                  </a:lnTo>
                  <a:lnTo>
                    <a:pt x="54" y="478"/>
                  </a:lnTo>
                  <a:lnTo>
                    <a:pt x="26" y="431"/>
                  </a:lnTo>
                  <a:lnTo>
                    <a:pt x="9" y="381"/>
                  </a:lnTo>
                  <a:lnTo>
                    <a:pt x="0" y="329"/>
                  </a:lnTo>
                  <a:lnTo>
                    <a:pt x="0" y="277"/>
                  </a:lnTo>
                  <a:lnTo>
                    <a:pt x="7" y="227"/>
                  </a:lnTo>
                  <a:lnTo>
                    <a:pt x="24" y="177"/>
                  </a:lnTo>
                  <a:lnTo>
                    <a:pt x="50" y="132"/>
                  </a:lnTo>
                  <a:lnTo>
                    <a:pt x="84" y="91"/>
                  </a:lnTo>
                  <a:lnTo>
                    <a:pt x="126" y="54"/>
                  </a:lnTo>
                  <a:lnTo>
                    <a:pt x="173" y="26"/>
                  </a:lnTo>
                  <a:lnTo>
                    <a:pt x="223" y="9"/>
                  </a:lnTo>
                  <a:lnTo>
                    <a:pt x="275" y="0"/>
                  </a:lnTo>
                  <a:lnTo>
                    <a:pt x="328" y="0"/>
                  </a:lnTo>
                  <a:close/>
                </a:path>
              </a:pathLst>
            </a:custGeom>
            <a:solidFill>
              <a:schemeClr val="accent5"/>
            </a:solidFill>
            <a:ln w="0">
              <a:noFill/>
              <a:prstDash val="solid"/>
              <a:round/>
              <a:headEnd/>
              <a:tailEnd/>
            </a:ln>
          </p:spPr>
          <p:txBody>
            <a:bodyPr vert="horz" wrap="square" lIns="91440" tIns="45720" rIns="91440" bIns="45720" numCol="1" anchor="ctr" anchorCtr="1" compatLnSpc="1">
              <a:prstTxWarp prst="textNoShape">
                <a:avLst/>
              </a:prstTxWarp>
            </a:bodyPr>
            <a:lstStyle/>
            <a:p>
              <a:pPr algn="ctr"/>
              <a:r>
                <a:rPr lang="en-US" sz="2000" b="1" dirty="0">
                  <a:solidFill>
                    <a:schemeClr val="bg1"/>
                  </a:solidFill>
                  <a:latin typeface="Arial" panose="020B0604020202020204" pitchFamily="34" charset="0"/>
                  <a:cs typeface="Arial" panose="020B0604020202020204" pitchFamily="34" charset="0"/>
                </a:rPr>
                <a:t>01</a:t>
              </a:r>
            </a:p>
          </p:txBody>
        </p:sp>
        <p:sp>
          <p:nvSpPr>
            <p:cNvPr id="83" name="Freeform 13">
              <a:extLst>
                <a:ext uri="{FF2B5EF4-FFF2-40B4-BE49-F238E27FC236}">
                  <a16:creationId xmlns:a16="http://schemas.microsoft.com/office/drawing/2014/main" id="{F839C050-C34A-44EE-ABBB-79EAD83B1EDE}"/>
                </a:ext>
              </a:extLst>
            </p:cNvPr>
            <p:cNvSpPr>
              <a:spLocks/>
            </p:cNvSpPr>
            <p:nvPr/>
          </p:nvSpPr>
          <p:spPr bwMode="auto">
            <a:xfrm>
              <a:off x="6246812" y="3286360"/>
              <a:ext cx="693625" cy="676870"/>
            </a:xfrm>
            <a:custGeom>
              <a:avLst/>
              <a:gdLst>
                <a:gd name="T0" fmla="*/ 378 w 747"/>
                <a:gd name="T1" fmla="*/ 0 h 747"/>
                <a:gd name="T2" fmla="*/ 436 w 747"/>
                <a:gd name="T3" fmla="*/ 5 h 747"/>
                <a:gd name="T4" fmla="*/ 492 w 747"/>
                <a:gd name="T5" fmla="*/ 18 h 747"/>
                <a:gd name="T6" fmla="*/ 544 w 747"/>
                <a:gd name="T7" fmla="*/ 41 h 747"/>
                <a:gd name="T8" fmla="*/ 594 w 747"/>
                <a:gd name="T9" fmla="*/ 72 h 747"/>
                <a:gd name="T10" fmla="*/ 639 w 747"/>
                <a:gd name="T11" fmla="*/ 109 h 747"/>
                <a:gd name="T12" fmla="*/ 678 w 747"/>
                <a:gd name="T13" fmla="*/ 156 h 747"/>
                <a:gd name="T14" fmla="*/ 710 w 747"/>
                <a:gd name="T15" fmla="*/ 210 h 747"/>
                <a:gd name="T16" fmla="*/ 732 w 747"/>
                <a:gd name="T17" fmla="*/ 264 h 747"/>
                <a:gd name="T18" fmla="*/ 743 w 747"/>
                <a:gd name="T19" fmla="*/ 321 h 747"/>
                <a:gd name="T20" fmla="*/ 747 w 747"/>
                <a:gd name="T21" fmla="*/ 377 h 747"/>
                <a:gd name="T22" fmla="*/ 743 w 747"/>
                <a:gd name="T23" fmla="*/ 435 h 747"/>
                <a:gd name="T24" fmla="*/ 728 w 747"/>
                <a:gd name="T25" fmla="*/ 490 h 747"/>
                <a:gd name="T26" fmla="*/ 706 w 747"/>
                <a:gd name="T27" fmla="*/ 544 h 747"/>
                <a:gd name="T28" fmla="*/ 676 w 747"/>
                <a:gd name="T29" fmla="*/ 593 h 747"/>
                <a:gd name="T30" fmla="*/ 637 w 747"/>
                <a:gd name="T31" fmla="*/ 637 h 747"/>
                <a:gd name="T32" fmla="*/ 590 w 747"/>
                <a:gd name="T33" fmla="*/ 676 h 747"/>
                <a:gd name="T34" fmla="*/ 538 w 747"/>
                <a:gd name="T35" fmla="*/ 708 h 747"/>
                <a:gd name="T36" fmla="*/ 482 w 747"/>
                <a:gd name="T37" fmla="*/ 730 h 747"/>
                <a:gd name="T38" fmla="*/ 426 w 747"/>
                <a:gd name="T39" fmla="*/ 743 h 747"/>
                <a:gd name="T40" fmla="*/ 369 w 747"/>
                <a:gd name="T41" fmla="*/ 747 h 747"/>
                <a:gd name="T42" fmla="*/ 311 w 747"/>
                <a:gd name="T43" fmla="*/ 741 h 747"/>
                <a:gd name="T44" fmla="*/ 255 w 747"/>
                <a:gd name="T45" fmla="*/ 727 h 747"/>
                <a:gd name="T46" fmla="*/ 203 w 747"/>
                <a:gd name="T47" fmla="*/ 704 h 747"/>
                <a:gd name="T48" fmla="*/ 153 w 747"/>
                <a:gd name="T49" fmla="*/ 675 h 747"/>
                <a:gd name="T50" fmla="*/ 108 w 747"/>
                <a:gd name="T51" fmla="*/ 636 h 747"/>
                <a:gd name="T52" fmla="*/ 69 w 747"/>
                <a:gd name="T53" fmla="*/ 589 h 747"/>
                <a:gd name="T54" fmla="*/ 37 w 747"/>
                <a:gd name="T55" fmla="*/ 537 h 747"/>
                <a:gd name="T56" fmla="*/ 17 w 747"/>
                <a:gd name="T57" fmla="*/ 483 h 747"/>
                <a:gd name="T58" fmla="*/ 4 w 747"/>
                <a:gd name="T59" fmla="*/ 425 h 747"/>
                <a:gd name="T60" fmla="*/ 0 w 747"/>
                <a:gd name="T61" fmla="*/ 368 h 747"/>
                <a:gd name="T62" fmla="*/ 6 w 747"/>
                <a:gd name="T63" fmla="*/ 312 h 747"/>
                <a:gd name="T64" fmla="*/ 19 w 747"/>
                <a:gd name="T65" fmla="*/ 256 h 747"/>
                <a:gd name="T66" fmla="*/ 41 w 747"/>
                <a:gd name="T67" fmla="*/ 202 h 747"/>
                <a:gd name="T68" fmla="*/ 71 w 747"/>
                <a:gd name="T69" fmla="*/ 154 h 747"/>
                <a:gd name="T70" fmla="*/ 110 w 747"/>
                <a:gd name="T71" fmla="*/ 107 h 747"/>
                <a:gd name="T72" fmla="*/ 156 w 747"/>
                <a:gd name="T73" fmla="*/ 68 h 747"/>
                <a:gd name="T74" fmla="*/ 209 w 747"/>
                <a:gd name="T75" fmla="*/ 39 h 747"/>
                <a:gd name="T76" fmla="*/ 264 w 747"/>
                <a:gd name="T77" fmla="*/ 16 h 747"/>
                <a:gd name="T78" fmla="*/ 320 w 747"/>
                <a:gd name="T79" fmla="*/ 3 h 747"/>
                <a:gd name="T80" fmla="*/ 378 w 747"/>
                <a:gd name="T81"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47" h="747">
                  <a:moveTo>
                    <a:pt x="378" y="0"/>
                  </a:moveTo>
                  <a:lnTo>
                    <a:pt x="436" y="5"/>
                  </a:lnTo>
                  <a:lnTo>
                    <a:pt x="492" y="18"/>
                  </a:lnTo>
                  <a:lnTo>
                    <a:pt x="544" y="41"/>
                  </a:lnTo>
                  <a:lnTo>
                    <a:pt x="594" y="72"/>
                  </a:lnTo>
                  <a:lnTo>
                    <a:pt x="639" y="109"/>
                  </a:lnTo>
                  <a:lnTo>
                    <a:pt x="678" y="156"/>
                  </a:lnTo>
                  <a:lnTo>
                    <a:pt x="710" y="210"/>
                  </a:lnTo>
                  <a:lnTo>
                    <a:pt x="732" y="264"/>
                  </a:lnTo>
                  <a:lnTo>
                    <a:pt x="743" y="321"/>
                  </a:lnTo>
                  <a:lnTo>
                    <a:pt x="747" y="377"/>
                  </a:lnTo>
                  <a:lnTo>
                    <a:pt x="743" y="435"/>
                  </a:lnTo>
                  <a:lnTo>
                    <a:pt x="728" y="490"/>
                  </a:lnTo>
                  <a:lnTo>
                    <a:pt x="706" y="544"/>
                  </a:lnTo>
                  <a:lnTo>
                    <a:pt x="676" y="593"/>
                  </a:lnTo>
                  <a:lnTo>
                    <a:pt x="637" y="637"/>
                  </a:lnTo>
                  <a:lnTo>
                    <a:pt x="590" y="676"/>
                  </a:lnTo>
                  <a:lnTo>
                    <a:pt x="538" y="708"/>
                  </a:lnTo>
                  <a:lnTo>
                    <a:pt x="482" y="730"/>
                  </a:lnTo>
                  <a:lnTo>
                    <a:pt x="426" y="743"/>
                  </a:lnTo>
                  <a:lnTo>
                    <a:pt x="369" y="747"/>
                  </a:lnTo>
                  <a:lnTo>
                    <a:pt x="311" y="741"/>
                  </a:lnTo>
                  <a:lnTo>
                    <a:pt x="255" y="727"/>
                  </a:lnTo>
                  <a:lnTo>
                    <a:pt x="203" y="704"/>
                  </a:lnTo>
                  <a:lnTo>
                    <a:pt x="153" y="675"/>
                  </a:lnTo>
                  <a:lnTo>
                    <a:pt x="108" y="636"/>
                  </a:lnTo>
                  <a:lnTo>
                    <a:pt x="69" y="589"/>
                  </a:lnTo>
                  <a:lnTo>
                    <a:pt x="37" y="537"/>
                  </a:lnTo>
                  <a:lnTo>
                    <a:pt x="17" y="483"/>
                  </a:lnTo>
                  <a:lnTo>
                    <a:pt x="4" y="425"/>
                  </a:lnTo>
                  <a:lnTo>
                    <a:pt x="0" y="368"/>
                  </a:lnTo>
                  <a:lnTo>
                    <a:pt x="6" y="312"/>
                  </a:lnTo>
                  <a:lnTo>
                    <a:pt x="19" y="256"/>
                  </a:lnTo>
                  <a:lnTo>
                    <a:pt x="41" y="202"/>
                  </a:lnTo>
                  <a:lnTo>
                    <a:pt x="71" y="154"/>
                  </a:lnTo>
                  <a:lnTo>
                    <a:pt x="110" y="107"/>
                  </a:lnTo>
                  <a:lnTo>
                    <a:pt x="156" y="68"/>
                  </a:lnTo>
                  <a:lnTo>
                    <a:pt x="209" y="39"/>
                  </a:lnTo>
                  <a:lnTo>
                    <a:pt x="264" y="16"/>
                  </a:lnTo>
                  <a:lnTo>
                    <a:pt x="320" y="3"/>
                  </a:lnTo>
                  <a:lnTo>
                    <a:pt x="378"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84" name="Freeform 14">
              <a:extLst>
                <a:ext uri="{FF2B5EF4-FFF2-40B4-BE49-F238E27FC236}">
                  <a16:creationId xmlns:a16="http://schemas.microsoft.com/office/drawing/2014/main" id="{B25B68AF-5B34-4D35-99D9-58B7E6D3F025}"/>
                </a:ext>
              </a:extLst>
            </p:cNvPr>
            <p:cNvSpPr>
              <a:spLocks/>
            </p:cNvSpPr>
            <p:nvPr/>
          </p:nvSpPr>
          <p:spPr bwMode="auto">
            <a:xfrm>
              <a:off x="6311896" y="3351511"/>
              <a:ext cx="565313" cy="548374"/>
            </a:xfrm>
            <a:custGeom>
              <a:avLst/>
              <a:gdLst>
                <a:gd name="T0" fmla="*/ 328 w 607"/>
                <a:gd name="T1" fmla="*/ 0 h 606"/>
                <a:gd name="T2" fmla="*/ 378 w 607"/>
                <a:gd name="T3" fmla="*/ 10 h 606"/>
                <a:gd name="T4" fmla="*/ 428 w 607"/>
                <a:gd name="T5" fmla="*/ 26 h 606"/>
                <a:gd name="T6" fmla="*/ 473 w 607"/>
                <a:gd name="T7" fmla="*/ 50 h 606"/>
                <a:gd name="T8" fmla="*/ 516 w 607"/>
                <a:gd name="T9" fmla="*/ 86 h 606"/>
                <a:gd name="T10" fmla="*/ 551 w 607"/>
                <a:gd name="T11" fmla="*/ 127 h 606"/>
                <a:gd name="T12" fmla="*/ 579 w 607"/>
                <a:gd name="T13" fmla="*/ 173 h 606"/>
                <a:gd name="T14" fmla="*/ 598 w 607"/>
                <a:gd name="T15" fmla="*/ 223 h 606"/>
                <a:gd name="T16" fmla="*/ 607 w 607"/>
                <a:gd name="T17" fmla="*/ 275 h 606"/>
                <a:gd name="T18" fmla="*/ 607 w 607"/>
                <a:gd name="T19" fmla="*/ 328 h 606"/>
                <a:gd name="T20" fmla="*/ 598 w 607"/>
                <a:gd name="T21" fmla="*/ 380 h 606"/>
                <a:gd name="T22" fmla="*/ 581 w 607"/>
                <a:gd name="T23" fmla="*/ 428 h 606"/>
                <a:gd name="T24" fmla="*/ 555 w 607"/>
                <a:gd name="T25" fmla="*/ 474 h 606"/>
                <a:gd name="T26" fmla="*/ 521 w 607"/>
                <a:gd name="T27" fmla="*/ 515 h 606"/>
                <a:gd name="T28" fmla="*/ 478 w 607"/>
                <a:gd name="T29" fmla="*/ 551 h 606"/>
                <a:gd name="T30" fmla="*/ 432 w 607"/>
                <a:gd name="T31" fmla="*/ 579 h 606"/>
                <a:gd name="T32" fmla="*/ 382 w 607"/>
                <a:gd name="T33" fmla="*/ 597 h 606"/>
                <a:gd name="T34" fmla="*/ 329 w 607"/>
                <a:gd name="T35" fmla="*/ 606 h 606"/>
                <a:gd name="T36" fmla="*/ 277 w 607"/>
                <a:gd name="T37" fmla="*/ 606 h 606"/>
                <a:gd name="T38" fmla="*/ 227 w 607"/>
                <a:gd name="T39" fmla="*/ 597 h 606"/>
                <a:gd name="T40" fmla="*/ 177 w 607"/>
                <a:gd name="T41" fmla="*/ 580 h 606"/>
                <a:gd name="T42" fmla="*/ 132 w 607"/>
                <a:gd name="T43" fmla="*/ 554 h 606"/>
                <a:gd name="T44" fmla="*/ 91 w 607"/>
                <a:gd name="T45" fmla="*/ 521 h 606"/>
                <a:gd name="T46" fmla="*/ 54 w 607"/>
                <a:gd name="T47" fmla="*/ 480 h 606"/>
                <a:gd name="T48" fmla="*/ 26 w 607"/>
                <a:gd name="T49" fmla="*/ 432 h 606"/>
                <a:gd name="T50" fmla="*/ 9 w 607"/>
                <a:gd name="T51" fmla="*/ 381 h 606"/>
                <a:gd name="T52" fmla="*/ 0 w 607"/>
                <a:gd name="T53" fmla="*/ 331 h 606"/>
                <a:gd name="T54" fmla="*/ 0 w 607"/>
                <a:gd name="T55" fmla="*/ 279 h 606"/>
                <a:gd name="T56" fmla="*/ 7 w 607"/>
                <a:gd name="T57" fmla="*/ 227 h 606"/>
                <a:gd name="T58" fmla="*/ 24 w 607"/>
                <a:gd name="T59" fmla="*/ 179 h 606"/>
                <a:gd name="T60" fmla="*/ 50 w 607"/>
                <a:gd name="T61" fmla="*/ 132 h 606"/>
                <a:gd name="T62" fmla="*/ 84 w 607"/>
                <a:gd name="T63" fmla="*/ 91 h 606"/>
                <a:gd name="T64" fmla="*/ 126 w 607"/>
                <a:gd name="T65" fmla="*/ 56 h 606"/>
                <a:gd name="T66" fmla="*/ 173 w 607"/>
                <a:gd name="T67" fmla="*/ 28 h 606"/>
                <a:gd name="T68" fmla="*/ 223 w 607"/>
                <a:gd name="T69" fmla="*/ 10 h 606"/>
                <a:gd name="T70" fmla="*/ 275 w 607"/>
                <a:gd name="T71" fmla="*/ 0 h 606"/>
                <a:gd name="T72" fmla="*/ 328 w 607"/>
                <a:gd name="T73"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7" h="606">
                  <a:moveTo>
                    <a:pt x="328" y="0"/>
                  </a:moveTo>
                  <a:lnTo>
                    <a:pt x="378" y="10"/>
                  </a:lnTo>
                  <a:lnTo>
                    <a:pt x="428" y="26"/>
                  </a:lnTo>
                  <a:lnTo>
                    <a:pt x="473" y="50"/>
                  </a:lnTo>
                  <a:lnTo>
                    <a:pt x="516" y="86"/>
                  </a:lnTo>
                  <a:lnTo>
                    <a:pt x="551" y="127"/>
                  </a:lnTo>
                  <a:lnTo>
                    <a:pt x="579" y="173"/>
                  </a:lnTo>
                  <a:lnTo>
                    <a:pt x="598" y="223"/>
                  </a:lnTo>
                  <a:lnTo>
                    <a:pt x="607" y="275"/>
                  </a:lnTo>
                  <a:lnTo>
                    <a:pt x="607" y="328"/>
                  </a:lnTo>
                  <a:lnTo>
                    <a:pt x="598" y="380"/>
                  </a:lnTo>
                  <a:lnTo>
                    <a:pt x="581" y="428"/>
                  </a:lnTo>
                  <a:lnTo>
                    <a:pt x="555" y="474"/>
                  </a:lnTo>
                  <a:lnTo>
                    <a:pt x="521" y="515"/>
                  </a:lnTo>
                  <a:lnTo>
                    <a:pt x="478" y="551"/>
                  </a:lnTo>
                  <a:lnTo>
                    <a:pt x="432" y="579"/>
                  </a:lnTo>
                  <a:lnTo>
                    <a:pt x="382" y="597"/>
                  </a:lnTo>
                  <a:lnTo>
                    <a:pt x="329" y="606"/>
                  </a:lnTo>
                  <a:lnTo>
                    <a:pt x="277" y="606"/>
                  </a:lnTo>
                  <a:lnTo>
                    <a:pt x="227" y="597"/>
                  </a:lnTo>
                  <a:lnTo>
                    <a:pt x="177" y="580"/>
                  </a:lnTo>
                  <a:lnTo>
                    <a:pt x="132" y="554"/>
                  </a:lnTo>
                  <a:lnTo>
                    <a:pt x="91" y="521"/>
                  </a:lnTo>
                  <a:lnTo>
                    <a:pt x="54" y="480"/>
                  </a:lnTo>
                  <a:lnTo>
                    <a:pt x="26" y="432"/>
                  </a:lnTo>
                  <a:lnTo>
                    <a:pt x="9" y="381"/>
                  </a:lnTo>
                  <a:lnTo>
                    <a:pt x="0" y="331"/>
                  </a:lnTo>
                  <a:lnTo>
                    <a:pt x="0" y="279"/>
                  </a:lnTo>
                  <a:lnTo>
                    <a:pt x="7" y="227"/>
                  </a:lnTo>
                  <a:lnTo>
                    <a:pt x="24" y="179"/>
                  </a:lnTo>
                  <a:lnTo>
                    <a:pt x="50" y="132"/>
                  </a:lnTo>
                  <a:lnTo>
                    <a:pt x="84" y="91"/>
                  </a:lnTo>
                  <a:lnTo>
                    <a:pt x="126" y="56"/>
                  </a:lnTo>
                  <a:lnTo>
                    <a:pt x="173" y="28"/>
                  </a:lnTo>
                  <a:lnTo>
                    <a:pt x="223" y="10"/>
                  </a:lnTo>
                  <a:lnTo>
                    <a:pt x="275" y="0"/>
                  </a:lnTo>
                  <a:lnTo>
                    <a:pt x="328" y="0"/>
                  </a:lnTo>
                  <a:close/>
                </a:path>
              </a:pathLst>
            </a:custGeom>
            <a:solidFill>
              <a:schemeClr val="accent1"/>
            </a:solidFill>
            <a:ln w="0">
              <a:noFill/>
              <a:prstDash val="solid"/>
              <a:round/>
              <a:headEnd/>
              <a:tailEnd/>
            </a:ln>
          </p:spPr>
          <p:txBody>
            <a:bodyPr vert="horz" wrap="square" lIns="91440" tIns="45720" rIns="91440" bIns="45720" numCol="1" anchor="ctr" anchorCtr="1" compatLnSpc="1">
              <a:prstTxWarp prst="textNoShape">
                <a:avLst/>
              </a:prstTxWarp>
            </a:bodyPr>
            <a:lstStyle/>
            <a:p>
              <a:pPr algn="ctr"/>
              <a:r>
                <a:rPr lang="en-US" sz="2000" b="1" dirty="0">
                  <a:solidFill>
                    <a:schemeClr val="bg1"/>
                  </a:solidFill>
                  <a:latin typeface="Arial" panose="020B0604020202020204" pitchFamily="34" charset="0"/>
                  <a:cs typeface="Arial" panose="020B0604020202020204" pitchFamily="34" charset="0"/>
                </a:rPr>
                <a:t>04</a:t>
              </a:r>
            </a:p>
          </p:txBody>
        </p:sp>
        <p:sp>
          <p:nvSpPr>
            <p:cNvPr id="85" name="Freeform 13">
              <a:extLst>
                <a:ext uri="{FF2B5EF4-FFF2-40B4-BE49-F238E27FC236}">
                  <a16:creationId xmlns:a16="http://schemas.microsoft.com/office/drawing/2014/main" id="{17384F53-D704-416A-83E0-72CB95C961B2}"/>
                </a:ext>
              </a:extLst>
            </p:cNvPr>
            <p:cNvSpPr>
              <a:spLocks/>
            </p:cNvSpPr>
            <p:nvPr/>
          </p:nvSpPr>
          <p:spPr bwMode="auto">
            <a:xfrm>
              <a:off x="6246812" y="4743090"/>
              <a:ext cx="693625" cy="676870"/>
            </a:xfrm>
            <a:custGeom>
              <a:avLst/>
              <a:gdLst>
                <a:gd name="T0" fmla="*/ 378 w 747"/>
                <a:gd name="T1" fmla="*/ 0 h 747"/>
                <a:gd name="T2" fmla="*/ 436 w 747"/>
                <a:gd name="T3" fmla="*/ 5 h 747"/>
                <a:gd name="T4" fmla="*/ 492 w 747"/>
                <a:gd name="T5" fmla="*/ 18 h 747"/>
                <a:gd name="T6" fmla="*/ 544 w 747"/>
                <a:gd name="T7" fmla="*/ 41 h 747"/>
                <a:gd name="T8" fmla="*/ 594 w 747"/>
                <a:gd name="T9" fmla="*/ 72 h 747"/>
                <a:gd name="T10" fmla="*/ 639 w 747"/>
                <a:gd name="T11" fmla="*/ 109 h 747"/>
                <a:gd name="T12" fmla="*/ 678 w 747"/>
                <a:gd name="T13" fmla="*/ 156 h 747"/>
                <a:gd name="T14" fmla="*/ 710 w 747"/>
                <a:gd name="T15" fmla="*/ 210 h 747"/>
                <a:gd name="T16" fmla="*/ 732 w 747"/>
                <a:gd name="T17" fmla="*/ 264 h 747"/>
                <a:gd name="T18" fmla="*/ 743 w 747"/>
                <a:gd name="T19" fmla="*/ 321 h 747"/>
                <a:gd name="T20" fmla="*/ 747 w 747"/>
                <a:gd name="T21" fmla="*/ 377 h 747"/>
                <a:gd name="T22" fmla="*/ 743 w 747"/>
                <a:gd name="T23" fmla="*/ 435 h 747"/>
                <a:gd name="T24" fmla="*/ 728 w 747"/>
                <a:gd name="T25" fmla="*/ 490 h 747"/>
                <a:gd name="T26" fmla="*/ 706 w 747"/>
                <a:gd name="T27" fmla="*/ 544 h 747"/>
                <a:gd name="T28" fmla="*/ 676 w 747"/>
                <a:gd name="T29" fmla="*/ 593 h 747"/>
                <a:gd name="T30" fmla="*/ 637 w 747"/>
                <a:gd name="T31" fmla="*/ 637 h 747"/>
                <a:gd name="T32" fmla="*/ 590 w 747"/>
                <a:gd name="T33" fmla="*/ 676 h 747"/>
                <a:gd name="T34" fmla="*/ 538 w 747"/>
                <a:gd name="T35" fmla="*/ 708 h 747"/>
                <a:gd name="T36" fmla="*/ 482 w 747"/>
                <a:gd name="T37" fmla="*/ 730 h 747"/>
                <a:gd name="T38" fmla="*/ 426 w 747"/>
                <a:gd name="T39" fmla="*/ 743 h 747"/>
                <a:gd name="T40" fmla="*/ 369 w 747"/>
                <a:gd name="T41" fmla="*/ 747 h 747"/>
                <a:gd name="T42" fmla="*/ 311 w 747"/>
                <a:gd name="T43" fmla="*/ 741 h 747"/>
                <a:gd name="T44" fmla="*/ 255 w 747"/>
                <a:gd name="T45" fmla="*/ 727 h 747"/>
                <a:gd name="T46" fmla="*/ 203 w 747"/>
                <a:gd name="T47" fmla="*/ 704 h 747"/>
                <a:gd name="T48" fmla="*/ 153 w 747"/>
                <a:gd name="T49" fmla="*/ 675 h 747"/>
                <a:gd name="T50" fmla="*/ 108 w 747"/>
                <a:gd name="T51" fmla="*/ 636 h 747"/>
                <a:gd name="T52" fmla="*/ 69 w 747"/>
                <a:gd name="T53" fmla="*/ 589 h 747"/>
                <a:gd name="T54" fmla="*/ 37 w 747"/>
                <a:gd name="T55" fmla="*/ 537 h 747"/>
                <a:gd name="T56" fmla="*/ 17 w 747"/>
                <a:gd name="T57" fmla="*/ 483 h 747"/>
                <a:gd name="T58" fmla="*/ 4 w 747"/>
                <a:gd name="T59" fmla="*/ 425 h 747"/>
                <a:gd name="T60" fmla="*/ 0 w 747"/>
                <a:gd name="T61" fmla="*/ 368 h 747"/>
                <a:gd name="T62" fmla="*/ 6 w 747"/>
                <a:gd name="T63" fmla="*/ 312 h 747"/>
                <a:gd name="T64" fmla="*/ 19 w 747"/>
                <a:gd name="T65" fmla="*/ 256 h 747"/>
                <a:gd name="T66" fmla="*/ 41 w 747"/>
                <a:gd name="T67" fmla="*/ 202 h 747"/>
                <a:gd name="T68" fmla="*/ 71 w 747"/>
                <a:gd name="T69" fmla="*/ 154 h 747"/>
                <a:gd name="T70" fmla="*/ 110 w 747"/>
                <a:gd name="T71" fmla="*/ 107 h 747"/>
                <a:gd name="T72" fmla="*/ 156 w 747"/>
                <a:gd name="T73" fmla="*/ 68 h 747"/>
                <a:gd name="T74" fmla="*/ 209 w 747"/>
                <a:gd name="T75" fmla="*/ 39 h 747"/>
                <a:gd name="T76" fmla="*/ 264 w 747"/>
                <a:gd name="T77" fmla="*/ 16 h 747"/>
                <a:gd name="T78" fmla="*/ 320 w 747"/>
                <a:gd name="T79" fmla="*/ 3 h 747"/>
                <a:gd name="T80" fmla="*/ 378 w 747"/>
                <a:gd name="T81"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47" h="747">
                  <a:moveTo>
                    <a:pt x="378" y="0"/>
                  </a:moveTo>
                  <a:lnTo>
                    <a:pt x="436" y="5"/>
                  </a:lnTo>
                  <a:lnTo>
                    <a:pt x="492" y="18"/>
                  </a:lnTo>
                  <a:lnTo>
                    <a:pt x="544" y="41"/>
                  </a:lnTo>
                  <a:lnTo>
                    <a:pt x="594" y="72"/>
                  </a:lnTo>
                  <a:lnTo>
                    <a:pt x="639" y="109"/>
                  </a:lnTo>
                  <a:lnTo>
                    <a:pt x="678" y="156"/>
                  </a:lnTo>
                  <a:lnTo>
                    <a:pt x="710" y="210"/>
                  </a:lnTo>
                  <a:lnTo>
                    <a:pt x="732" y="264"/>
                  </a:lnTo>
                  <a:lnTo>
                    <a:pt x="743" y="321"/>
                  </a:lnTo>
                  <a:lnTo>
                    <a:pt x="747" y="377"/>
                  </a:lnTo>
                  <a:lnTo>
                    <a:pt x="743" y="435"/>
                  </a:lnTo>
                  <a:lnTo>
                    <a:pt x="728" y="490"/>
                  </a:lnTo>
                  <a:lnTo>
                    <a:pt x="706" y="544"/>
                  </a:lnTo>
                  <a:lnTo>
                    <a:pt x="676" y="593"/>
                  </a:lnTo>
                  <a:lnTo>
                    <a:pt x="637" y="637"/>
                  </a:lnTo>
                  <a:lnTo>
                    <a:pt x="590" y="676"/>
                  </a:lnTo>
                  <a:lnTo>
                    <a:pt x="538" y="708"/>
                  </a:lnTo>
                  <a:lnTo>
                    <a:pt x="482" y="730"/>
                  </a:lnTo>
                  <a:lnTo>
                    <a:pt x="426" y="743"/>
                  </a:lnTo>
                  <a:lnTo>
                    <a:pt x="369" y="747"/>
                  </a:lnTo>
                  <a:lnTo>
                    <a:pt x="311" y="741"/>
                  </a:lnTo>
                  <a:lnTo>
                    <a:pt x="255" y="727"/>
                  </a:lnTo>
                  <a:lnTo>
                    <a:pt x="203" y="704"/>
                  </a:lnTo>
                  <a:lnTo>
                    <a:pt x="153" y="675"/>
                  </a:lnTo>
                  <a:lnTo>
                    <a:pt x="108" y="636"/>
                  </a:lnTo>
                  <a:lnTo>
                    <a:pt x="69" y="589"/>
                  </a:lnTo>
                  <a:lnTo>
                    <a:pt x="37" y="537"/>
                  </a:lnTo>
                  <a:lnTo>
                    <a:pt x="17" y="483"/>
                  </a:lnTo>
                  <a:lnTo>
                    <a:pt x="4" y="425"/>
                  </a:lnTo>
                  <a:lnTo>
                    <a:pt x="0" y="368"/>
                  </a:lnTo>
                  <a:lnTo>
                    <a:pt x="6" y="312"/>
                  </a:lnTo>
                  <a:lnTo>
                    <a:pt x="19" y="256"/>
                  </a:lnTo>
                  <a:lnTo>
                    <a:pt x="41" y="202"/>
                  </a:lnTo>
                  <a:lnTo>
                    <a:pt x="71" y="154"/>
                  </a:lnTo>
                  <a:lnTo>
                    <a:pt x="110" y="107"/>
                  </a:lnTo>
                  <a:lnTo>
                    <a:pt x="156" y="68"/>
                  </a:lnTo>
                  <a:lnTo>
                    <a:pt x="209" y="39"/>
                  </a:lnTo>
                  <a:lnTo>
                    <a:pt x="264" y="16"/>
                  </a:lnTo>
                  <a:lnTo>
                    <a:pt x="320" y="3"/>
                  </a:lnTo>
                  <a:lnTo>
                    <a:pt x="378"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86" name="Freeform 14">
              <a:extLst>
                <a:ext uri="{FF2B5EF4-FFF2-40B4-BE49-F238E27FC236}">
                  <a16:creationId xmlns:a16="http://schemas.microsoft.com/office/drawing/2014/main" id="{A3CDB1F0-85B7-4CA8-8526-342D7A41B2AE}"/>
                </a:ext>
              </a:extLst>
            </p:cNvPr>
            <p:cNvSpPr>
              <a:spLocks/>
            </p:cNvSpPr>
            <p:nvPr/>
          </p:nvSpPr>
          <p:spPr bwMode="auto">
            <a:xfrm>
              <a:off x="6311896" y="4808241"/>
              <a:ext cx="565313" cy="548374"/>
            </a:xfrm>
            <a:custGeom>
              <a:avLst/>
              <a:gdLst>
                <a:gd name="T0" fmla="*/ 328 w 607"/>
                <a:gd name="T1" fmla="*/ 0 h 606"/>
                <a:gd name="T2" fmla="*/ 378 w 607"/>
                <a:gd name="T3" fmla="*/ 10 h 606"/>
                <a:gd name="T4" fmla="*/ 428 w 607"/>
                <a:gd name="T5" fmla="*/ 26 h 606"/>
                <a:gd name="T6" fmla="*/ 473 w 607"/>
                <a:gd name="T7" fmla="*/ 50 h 606"/>
                <a:gd name="T8" fmla="*/ 516 w 607"/>
                <a:gd name="T9" fmla="*/ 86 h 606"/>
                <a:gd name="T10" fmla="*/ 551 w 607"/>
                <a:gd name="T11" fmla="*/ 127 h 606"/>
                <a:gd name="T12" fmla="*/ 579 w 607"/>
                <a:gd name="T13" fmla="*/ 173 h 606"/>
                <a:gd name="T14" fmla="*/ 598 w 607"/>
                <a:gd name="T15" fmla="*/ 223 h 606"/>
                <a:gd name="T16" fmla="*/ 607 w 607"/>
                <a:gd name="T17" fmla="*/ 275 h 606"/>
                <a:gd name="T18" fmla="*/ 607 w 607"/>
                <a:gd name="T19" fmla="*/ 328 h 606"/>
                <a:gd name="T20" fmla="*/ 598 w 607"/>
                <a:gd name="T21" fmla="*/ 380 h 606"/>
                <a:gd name="T22" fmla="*/ 581 w 607"/>
                <a:gd name="T23" fmla="*/ 428 h 606"/>
                <a:gd name="T24" fmla="*/ 555 w 607"/>
                <a:gd name="T25" fmla="*/ 474 h 606"/>
                <a:gd name="T26" fmla="*/ 521 w 607"/>
                <a:gd name="T27" fmla="*/ 515 h 606"/>
                <a:gd name="T28" fmla="*/ 478 w 607"/>
                <a:gd name="T29" fmla="*/ 551 h 606"/>
                <a:gd name="T30" fmla="*/ 432 w 607"/>
                <a:gd name="T31" fmla="*/ 579 h 606"/>
                <a:gd name="T32" fmla="*/ 382 w 607"/>
                <a:gd name="T33" fmla="*/ 597 h 606"/>
                <a:gd name="T34" fmla="*/ 329 w 607"/>
                <a:gd name="T35" fmla="*/ 606 h 606"/>
                <a:gd name="T36" fmla="*/ 277 w 607"/>
                <a:gd name="T37" fmla="*/ 606 h 606"/>
                <a:gd name="T38" fmla="*/ 227 w 607"/>
                <a:gd name="T39" fmla="*/ 597 h 606"/>
                <a:gd name="T40" fmla="*/ 177 w 607"/>
                <a:gd name="T41" fmla="*/ 580 h 606"/>
                <a:gd name="T42" fmla="*/ 132 w 607"/>
                <a:gd name="T43" fmla="*/ 554 h 606"/>
                <a:gd name="T44" fmla="*/ 91 w 607"/>
                <a:gd name="T45" fmla="*/ 521 h 606"/>
                <a:gd name="T46" fmla="*/ 54 w 607"/>
                <a:gd name="T47" fmla="*/ 480 h 606"/>
                <a:gd name="T48" fmla="*/ 26 w 607"/>
                <a:gd name="T49" fmla="*/ 432 h 606"/>
                <a:gd name="T50" fmla="*/ 9 w 607"/>
                <a:gd name="T51" fmla="*/ 381 h 606"/>
                <a:gd name="T52" fmla="*/ 0 w 607"/>
                <a:gd name="T53" fmla="*/ 331 h 606"/>
                <a:gd name="T54" fmla="*/ 0 w 607"/>
                <a:gd name="T55" fmla="*/ 279 h 606"/>
                <a:gd name="T56" fmla="*/ 7 w 607"/>
                <a:gd name="T57" fmla="*/ 227 h 606"/>
                <a:gd name="T58" fmla="*/ 24 w 607"/>
                <a:gd name="T59" fmla="*/ 179 h 606"/>
                <a:gd name="T60" fmla="*/ 50 w 607"/>
                <a:gd name="T61" fmla="*/ 132 h 606"/>
                <a:gd name="T62" fmla="*/ 84 w 607"/>
                <a:gd name="T63" fmla="*/ 91 h 606"/>
                <a:gd name="T64" fmla="*/ 126 w 607"/>
                <a:gd name="T65" fmla="*/ 56 h 606"/>
                <a:gd name="T66" fmla="*/ 173 w 607"/>
                <a:gd name="T67" fmla="*/ 28 h 606"/>
                <a:gd name="T68" fmla="*/ 223 w 607"/>
                <a:gd name="T69" fmla="*/ 10 h 606"/>
                <a:gd name="T70" fmla="*/ 275 w 607"/>
                <a:gd name="T71" fmla="*/ 0 h 606"/>
                <a:gd name="T72" fmla="*/ 328 w 607"/>
                <a:gd name="T73"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7" h="606">
                  <a:moveTo>
                    <a:pt x="328" y="0"/>
                  </a:moveTo>
                  <a:lnTo>
                    <a:pt x="378" y="10"/>
                  </a:lnTo>
                  <a:lnTo>
                    <a:pt x="428" y="26"/>
                  </a:lnTo>
                  <a:lnTo>
                    <a:pt x="473" y="50"/>
                  </a:lnTo>
                  <a:lnTo>
                    <a:pt x="516" y="86"/>
                  </a:lnTo>
                  <a:lnTo>
                    <a:pt x="551" y="127"/>
                  </a:lnTo>
                  <a:lnTo>
                    <a:pt x="579" y="173"/>
                  </a:lnTo>
                  <a:lnTo>
                    <a:pt x="598" y="223"/>
                  </a:lnTo>
                  <a:lnTo>
                    <a:pt x="607" y="275"/>
                  </a:lnTo>
                  <a:lnTo>
                    <a:pt x="607" y="328"/>
                  </a:lnTo>
                  <a:lnTo>
                    <a:pt x="598" y="380"/>
                  </a:lnTo>
                  <a:lnTo>
                    <a:pt x="581" y="428"/>
                  </a:lnTo>
                  <a:lnTo>
                    <a:pt x="555" y="474"/>
                  </a:lnTo>
                  <a:lnTo>
                    <a:pt x="521" y="515"/>
                  </a:lnTo>
                  <a:lnTo>
                    <a:pt x="478" y="551"/>
                  </a:lnTo>
                  <a:lnTo>
                    <a:pt x="432" y="579"/>
                  </a:lnTo>
                  <a:lnTo>
                    <a:pt x="382" y="597"/>
                  </a:lnTo>
                  <a:lnTo>
                    <a:pt x="329" y="606"/>
                  </a:lnTo>
                  <a:lnTo>
                    <a:pt x="277" y="606"/>
                  </a:lnTo>
                  <a:lnTo>
                    <a:pt x="227" y="597"/>
                  </a:lnTo>
                  <a:lnTo>
                    <a:pt x="177" y="580"/>
                  </a:lnTo>
                  <a:lnTo>
                    <a:pt x="132" y="554"/>
                  </a:lnTo>
                  <a:lnTo>
                    <a:pt x="91" y="521"/>
                  </a:lnTo>
                  <a:lnTo>
                    <a:pt x="54" y="480"/>
                  </a:lnTo>
                  <a:lnTo>
                    <a:pt x="26" y="432"/>
                  </a:lnTo>
                  <a:lnTo>
                    <a:pt x="9" y="381"/>
                  </a:lnTo>
                  <a:lnTo>
                    <a:pt x="0" y="331"/>
                  </a:lnTo>
                  <a:lnTo>
                    <a:pt x="0" y="279"/>
                  </a:lnTo>
                  <a:lnTo>
                    <a:pt x="7" y="227"/>
                  </a:lnTo>
                  <a:lnTo>
                    <a:pt x="24" y="179"/>
                  </a:lnTo>
                  <a:lnTo>
                    <a:pt x="50" y="132"/>
                  </a:lnTo>
                  <a:lnTo>
                    <a:pt x="84" y="91"/>
                  </a:lnTo>
                  <a:lnTo>
                    <a:pt x="126" y="56"/>
                  </a:lnTo>
                  <a:lnTo>
                    <a:pt x="173" y="28"/>
                  </a:lnTo>
                  <a:lnTo>
                    <a:pt x="223" y="10"/>
                  </a:lnTo>
                  <a:lnTo>
                    <a:pt x="275" y="0"/>
                  </a:lnTo>
                  <a:lnTo>
                    <a:pt x="328" y="0"/>
                  </a:lnTo>
                  <a:close/>
                </a:path>
              </a:pathLst>
            </a:custGeom>
            <a:solidFill>
              <a:schemeClr val="accent1"/>
            </a:solidFill>
            <a:ln w="0">
              <a:noFill/>
              <a:prstDash val="solid"/>
              <a:round/>
              <a:headEnd/>
              <a:tailEnd/>
            </a:ln>
          </p:spPr>
          <p:txBody>
            <a:bodyPr vert="horz" wrap="square" lIns="91440" tIns="45720" rIns="91440" bIns="45720" numCol="1" anchor="ctr" anchorCtr="1" compatLnSpc="1">
              <a:prstTxWarp prst="textNoShape">
                <a:avLst/>
              </a:prstTxWarp>
            </a:bodyPr>
            <a:lstStyle/>
            <a:p>
              <a:pPr algn="ctr"/>
              <a:r>
                <a:rPr lang="en-US" sz="2000" b="1" dirty="0">
                  <a:solidFill>
                    <a:schemeClr val="bg1"/>
                  </a:solidFill>
                  <a:latin typeface="Arial" panose="020B0604020202020204" pitchFamily="34" charset="0"/>
                  <a:cs typeface="Arial" panose="020B0604020202020204" pitchFamily="34" charset="0"/>
                </a:rPr>
                <a:t>06</a:t>
              </a:r>
            </a:p>
          </p:txBody>
        </p:sp>
        <p:sp>
          <p:nvSpPr>
            <p:cNvPr id="87" name="Freeform 13">
              <a:extLst>
                <a:ext uri="{FF2B5EF4-FFF2-40B4-BE49-F238E27FC236}">
                  <a16:creationId xmlns:a16="http://schemas.microsoft.com/office/drawing/2014/main" id="{3667321F-053A-4570-A657-43C1891C93D9}"/>
                </a:ext>
              </a:extLst>
            </p:cNvPr>
            <p:cNvSpPr>
              <a:spLocks/>
            </p:cNvSpPr>
            <p:nvPr/>
          </p:nvSpPr>
          <p:spPr bwMode="auto">
            <a:xfrm>
              <a:off x="6246812" y="6038490"/>
              <a:ext cx="693625" cy="676870"/>
            </a:xfrm>
            <a:custGeom>
              <a:avLst/>
              <a:gdLst>
                <a:gd name="T0" fmla="*/ 378 w 747"/>
                <a:gd name="T1" fmla="*/ 0 h 747"/>
                <a:gd name="T2" fmla="*/ 436 w 747"/>
                <a:gd name="T3" fmla="*/ 5 h 747"/>
                <a:gd name="T4" fmla="*/ 492 w 747"/>
                <a:gd name="T5" fmla="*/ 18 h 747"/>
                <a:gd name="T6" fmla="*/ 544 w 747"/>
                <a:gd name="T7" fmla="*/ 41 h 747"/>
                <a:gd name="T8" fmla="*/ 594 w 747"/>
                <a:gd name="T9" fmla="*/ 72 h 747"/>
                <a:gd name="T10" fmla="*/ 639 w 747"/>
                <a:gd name="T11" fmla="*/ 109 h 747"/>
                <a:gd name="T12" fmla="*/ 678 w 747"/>
                <a:gd name="T13" fmla="*/ 156 h 747"/>
                <a:gd name="T14" fmla="*/ 710 w 747"/>
                <a:gd name="T15" fmla="*/ 210 h 747"/>
                <a:gd name="T16" fmla="*/ 732 w 747"/>
                <a:gd name="T17" fmla="*/ 264 h 747"/>
                <a:gd name="T18" fmla="*/ 743 w 747"/>
                <a:gd name="T19" fmla="*/ 321 h 747"/>
                <a:gd name="T20" fmla="*/ 747 w 747"/>
                <a:gd name="T21" fmla="*/ 377 h 747"/>
                <a:gd name="T22" fmla="*/ 743 w 747"/>
                <a:gd name="T23" fmla="*/ 435 h 747"/>
                <a:gd name="T24" fmla="*/ 728 w 747"/>
                <a:gd name="T25" fmla="*/ 490 h 747"/>
                <a:gd name="T26" fmla="*/ 706 w 747"/>
                <a:gd name="T27" fmla="*/ 544 h 747"/>
                <a:gd name="T28" fmla="*/ 676 w 747"/>
                <a:gd name="T29" fmla="*/ 593 h 747"/>
                <a:gd name="T30" fmla="*/ 637 w 747"/>
                <a:gd name="T31" fmla="*/ 637 h 747"/>
                <a:gd name="T32" fmla="*/ 590 w 747"/>
                <a:gd name="T33" fmla="*/ 676 h 747"/>
                <a:gd name="T34" fmla="*/ 538 w 747"/>
                <a:gd name="T35" fmla="*/ 708 h 747"/>
                <a:gd name="T36" fmla="*/ 482 w 747"/>
                <a:gd name="T37" fmla="*/ 730 h 747"/>
                <a:gd name="T38" fmla="*/ 426 w 747"/>
                <a:gd name="T39" fmla="*/ 743 h 747"/>
                <a:gd name="T40" fmla="*/ 369 w 747"/>
                <a:gd name="T41" fmla="*/ 747 h 747"/>
                <a:gd name="T42" fmla="*/ 311 w 747"/>
                <a:gd name="T43" fmla="*/ 741 h 747"/>
                <a:gd name="T44" fmla="*/ 255 w 747"/>
                <a:gd name="T45" fmla="*/ 727 h 747"/>
                <a:gd name="T46" fmla="*/ 203 w 747"/>
                <a:gd name="T47" fmla="*/ 704 h 747"/>
                <a:gd name="T48" fmla="*/ 153 w 747"/>
                <a:gd name="T49" fmla="*/ 675 h 747"/>
                <a:gd name="T50" fmla="*/ 108 w 747"/>
                <a:gd name="T51" fmla="*/ 636 h 747"/>
                <a:gd name="T52" fmla="*/ 69 w 747"/>
                <a:gd name="T53" fmla="*/ 589 h 747"/>
                <a:gd name="T54" fmla="*/ 37 w 747"/>
                <a:gd name="T55" fmla="*/ 537 h 747"/>
                <a:gd name="T56" fmla="*/ 17 w 747"/>
                <a:gd name="T57" fmla="*/ 483 h 747"/>
                <a:gd name="T58" fmla="*/ 4 w 747"/>
                <a:gd name="T59" fmla="*/ 425 h 747"/>
                <a:gd name="T60" fmla="*/ 0 w 747"/>
                <a:gd name="T61" fmla="*/ 368 h 747"/>
                <a:gd name="T62" fmla="*/ 6 w 747"/>
                <a:gd name="T63" fmla="*/ 312 h 747"/>
                <a:gd name="T64" fmla="*/ 19 w 747"/>
                <a:gd name="T65" fmla="*/ 256 h 747"/>
                <a:gd name="T66" fmla="*/ 41 w 747"/>
                <a:gd name="T67" fmla="*/ 202 h 747"/>
                <a:gd name="T68" fmla="*/ 71 w 747"/>
                <a:gd name="T69" fmla="*/ 154 h 747"/>
                <a:gd name="T70" fmla="*/ 110 w 747"/>
                <a:gd name="T71" fmla="*/ 107 h 747"/>
                <a:gd name="T72" fmla="*/ 156 w 747"/>
                <a:gd name="T73" fmla="*/ 68 h 747"/>
                <a:gd name="T74" fmla="*/ 209 w 747"/>
                <a:gd name="T75" fmla="*/ 39 h 747"/>
                <a:gd name="T76" fmla="*/ 264 w 747"/>
                <a:gd name="T77" fmla="*/ 16 h 747"/>
                <a:gd name="T78" fmla="*/ 320 w 747"/>
                <a:gd name="T79" fmla="*/ 3 h 747"/>
                <a:gd name="T80" fmla="*/ 378 w 747"/>
                <a:gd name="T81"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47" h="747">
                  <a:moveTo>
                    <a:pt x="378" y="0"/>
                  </a:moveTo>
                  <a:lnTo>
                    <a:pt x="436" y="5"/>
                  </a:lnTo>
                  <a:lnTo>
                    <a:pt x="492" y="18"/>
                  </a:lnTo>
                  <a:lnTo>
                    <a:pt x="544" y="41"/>
                  </a:lnTo>
                  <a:lnTo>
                    <a:pt x="594" y="72"/>
                  </a:lnTo>
                  <a:lnTo>
                    <a:pt x="639" y="109"/>
                  </a:lnTo>
                  <a:lnTo>
                    <a:pt x="678" y="156"/>
                  </a:lnTo>
                  <a:lnTo>
                    <a:pt x="710" y="210"/>
                  </a:lnTo>
                  <a:lnTo>
                    <a:pt x="732" y="264"/>
                  </a:lnTo>
                  <a:lnTo>
                    <a:pt x="743" y="321"/>
                  </a:lnTo>
                  <a:lnTo>
                    <a:pt x="747" y="377"/>
                  </a:lnTo>
                  <a:lnTo>
                    <a:pt x="743" y="435"/>
                  </a:lnTo>
                  <a:lnTo>
                    <a:pt x="728" y="490"/>
                  </a:lnTo>
                  <a:lnTo>
                    <a:pt x="706" y="544"/>
                  </a:lnTo>
                  <a:lnTo>
                    <a:pt x="676" y="593"/>
                  </a:lnTo>
                  <a:lnTo>
                    <a:pt x="637" y="637"/>
                  </a:lnTo>
                  <a:lnTo>
                    <a:pt x="590" y="676"/>
                  </a:lnTo>
                  <a:lnTo>
                    <a:pt x="538" y="708"/>
                  </a:lnTo>
                  <a:lnTo>
                    <a:pt x="482" y="730"/>
                  </a:lnTo>
                  <a:lnTo>
                    <a:pt x="426" y="743"/>
                  </a:lnTo>
                  <a:lnTo>
                    <a:pt x="369" y="747"/>
                  </a:lnTo>
                  <a:lnTo>
                    <a:pt x="311" y="741"/>
                  </a:lnTo>
                  <a:lnTo>
                    <a:pt x="255" y="727"/>
                  </a:lnTo>
                  <a:lnTo>
                    <a:pt x="203" y="704"/>
                  </a:lnTo>
                  <a:lnTo>
                    <a:pt x="153" y="675"/>
                  </a:lnTo>
                  <a:lnTo>
                    <a:pt x="108" y="636"/>
                  </a:lnTo>
                  <a:lnTo>
                    <a:pt x="69" y="589"/>
                  </a:lnTo>
                  <a:lnTo>
                    <a:pt x="37" y="537"/>
                  </a:lnTo>
                  <a:lnTo>
                    <a:pt x="17" y="483"/>
                  </a:lnTo>
                  <a:lnTo>
                    <a:pt x="4" y="425"/>
                  </a:lnTo>
                  <a:lnTo>
                    <a:pt x="0" y="368"/>
                  </a:lnTo>
                  <a:lnTo>
                    <a:pt x="6" y="312"/>
                  </a:lnTo>
                  <a:lnTo>
                    <a:pt x="19" y="256"/>
                  </a:lnTo>
                  <a:lnTo>
                    <a:pt x="41" y="202"/>
                  </a:lnTo>
                  <a:lnTo>
                    <a:pt x="71" y="154"/>
                  </a:lnTo>
                  <a:lnTo>
                    <a:pt x="110" y="107"/>
                  </a:lnTo>
                  <a:lnTo>
                    <a:pt x="156" y="68"/>
                  </a:lnTo>
                  <a:lnTo>
                    <a:pt x="209" y="39"/>
                  </a:lnTo>
                  <a:lnTo>
                    <a:pt x="264" y="16"/>
                  </a:lnTo>
                  <a:lnTo>
                    <a:pt x="320" y="3"/>
                  </a:lnTo>
                  <a:lnTo>
                    <a:pt x="378"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lumMod val="75000"/>
                    <a:lumOff val="25000"/>
                  </a:schemeClr>
                </a:solidFill>
              </a:endParaRPr>
            </a:p>
          </p:txBody>
        </p:sp>
        <p:sp>
          <p:nvSpPr>
            <p:cNvPr id="88" name="Freeform 14">
              <a:extLst>
                <a:ext uri="{FF2B5EF4-FFF2-40B4-BE49-F238E27FC236}">
                  <a16:creationId xmlns:a16="http://schemas.microsoft.com/office/drawing/2014/main" id="{ADDBB8FB-A6DF-498D-9105-572139451310}"/>
                </a:ext>
              </a:extLst>
            </p:cNvPr>
            <p:cNvSpPr>
              <a:spLocks/>
            </p:cNvSpPr>
            <p:nvPr/>
          </p:nvSpPr>
          <p:spPr bwMode="auto">
            <a:xfrm>
              <a:off x="6311896" y="6103641"/>
              <a:ext cx="565313" cy="548374"/>
            </a:xfrm>
            <a:custGeom>
              <a:avLst/>
              <a:gdLst>
                <a:gd name="T0" fmla="*/ 328 w 607"/>
                <a:gd name="T1" fmla="*/ 0 h 606"/>
                <a:gd name="T2" fmla="*/ 378 w 607"/>
                <a:gd name="T3" fmla="*/ 10 h 606"/>
                <a:gd name="T4" fmla="*/ 428 w 607"/>
                <a:gd name="T5" fmla="*/ 26 h 606"/>
                <a:gd name="T6" fmla="*/ 473 w 607"/>
                <a:gd name="T7" fmla="*/ 50 h 606"/>
                <a:gd name="T8" fmla="*/ 516 w 607"/>
                <a:gd name="T9" fmla="*/ 86 h 606"/>
                <a:gd name="T10" fmla="*/ 551 w 607"/>
                <a:gd name="T11" fmla="*/ 127 h 606"/>
                <a:gd name="T12" fmla="*/ 579 w 607"/>
                <a:gd name="T13" fmla="*/ 173 h 606"/>
                <a:gd name="T14" fmla="*/ 598 w 607"/>
                <a:gd name="T15" fmla="*/ 223 h 606"/>
                <a:gd name="T16" fmla="*/ 607 w 607"/>
                <a:gd name="T17" fmla="*/ 275 h 606"/>
                <a:gd name="T18" fmla="*/ 607 w 607"/>
                <a:gd name="T19" fmla="*/ 328 h 606"/>
                <a:gd name="T20" fmla="*/ 598 w 607"/>
                <a:gd name="T21" fmla="*/ 380 h 606"/>
                <a:gd name="T22" fmla="*/ 581 w 607"/>
                <a:gd name="T23" fmla="*/ 428 h 606"/>
                <a:gd name="T24" fmla="*/ 555 w 607"/>
                <a:gd name="T25" fmla="*/ 474 h 606"/>
                <a:gd name="T26" fmla="*/ 521 w 607"/>
                <a:gd name="T27" fmla="*/ 515 h 606"/>
                <a:gd name="T28" fmla="*/ 478 w 607"/>
                <a:gd name="T29" fmla="*/ 551 h 606"/>
                <a:gd name="T30" fmla="*/ 432 w 607"/>
                <a:gd name="T31" fmla="*/ 579 h 606"/>
                <a:gd name="T32" fmla="*/ 382 w 607"/>
                <a:gd name="T33" fmla="*/ 597 h 606"/>
                <a:gd name="T34" fmla="*/ 329 w 607"/>
                <a:gd name="T35" fmla="*/ 606 h 606"/>
                <a:gd name="T36" fmla="*/ 277 w 607"/>
                <a:gd name="T37" fmla="*/ 606 h 606"/>
                <a:gd name="T38" fmla="*/ 227 w 607"/>
                <a:gd name="T39" fmla="*/ 597 h 606"/>
                <a:gd name="T40" fmla="*/ 177 w 607"/>
                <a:gd name="T41" fmla="*/ 580 h 606"/>
                <a:gd name="T42" fmla="*/ 132 w 607"/>
                <a:gd name="T43" fmla="*/ 554 h 606"/>
                <a:gd name="T44" fmla="*/ 91 w 607"/>
                <a:gd name="T45" fmla="*/ 521 h 606"/>
                <a:gd name="T46" fmla="*/ 54 w 607"/>
                <a:gd name="T47" fmla="*/ 480 h 606"/>
                <a:gd name="T48" fmla="*/ 26 w 607"/>
                <a:gd name="T49" fmla="*/ 432 h 606"/>
                <a:gd name="T50" fmla="*/ 9 w 607"/>
                <a:gd name="T51" fmla="*/ 381 h 606"/>
                <a:gd name="T52" fmla="*/ 0 w 607"/>
                <a:gd name="T53" fmla="*/ 331 h 606"/>
                <a:gd name="T54" fmla="*/ 0 w 607"/>
                <a:gd name="T55" fmla="*/ 279 h 606"/>
                <a:gd name="T56" fmla="*/ 7 w 607"/>
                <a:gd name="T57" fmla="*/ 227 h 606"/>
                <a:gd name="T58" fmla="*/ 24 w 607"/>
                <a:gd name="T59" fmla="*/ 179 h 606"/>
                <a:gd name="T60" fmla="*/ 50 w 607"/>
                <a:gd name="T61" fmla="*/ 132 h 606"/>
                <a:gd name="T62" fmla="*/ 84 w 607"/>
                <a:gd name="T63" fmla="*/ 91 h 606"/>
                <a:gd name="T64" fmla="*/ 126 w 607"/>
                <a:gd name="T65" fmla="*/ 56 h 606"/>
                <a:gd name="T66" fmla="*/ 173 w 607"/>
                <a:gd name="T67" fmla="*/ 28 h 606"/>
                <a:gd name="T68" fmla="*/ 223 w 607"/>
                <a:gd name="T69" fmla="*/ 10 h 606"/>
                <a:gd name="T70" fmla="*/ 275 w 607"/>
                <a:gd name="T71" fmla="*/ 0 h 606"/>
                <a:gd name="T72" fmla="*/ 328 w 607"/>
                <a:gd name="T73"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7" h="606">
                  <a:moveTo>
                    <a:pt x="328" y="0"/>
                  </a:moveTo>
                  <a:lnTo>
                    <a:pt x="378" y="10"/>
                  </a:lnTo>
                  <a:lnTo>
                    <a:pt x="428" y="26"/>
                  </a:lnTo>
                  <a:lnTo>
                    <a:pt x="473" y="50"/>
                  </a:lnTo>
                  <a:lnTo>
                    <a:pt x="516" y="86"/>
                  </a:lnTo>
                  <a:lnTo>
                    <a:pt x="551" y="127"/>
                  </a:lnTo>
                  <a:lnTo>
                    <a:pt x="579" y="173"/>
                  </a:lnTo>
                  <a:lnTo>
                    <a:pt x="598" y="223"/>
                  </a:lnTo>
                  <a:lnTo>
                    <a:pt x="607" y="275"/>
                  </a:lnTo>
                  <a:lnTo>
                    <a:pt x="607" y="328"/>
                  </a:lnTo>
                  <a:lnTo>
                    <a:pt x="598" y="380"/>
                  </a:lnTo>
                  <a:lnTo>
                    <a:pt x="581" y="428"/>
                  </a:lnTo>
                  <a:lnTo>
                    <a:pt x="555" y="474"/>
                  </a:lnTo>
                  <a:lnTo>
                    <a:pt x="521" y="515"/>
                  </a:lnTo>
                  <a:lnTo>
                    <a:pt x="478" y="551"/>
                  </a:lnTo>
                  <a:lnTo>
                    <a:pt x="432" y="579"/>
                  </a:lnTo>
                  <a:lnTo>
                    <a:pt x="382" y="597"/>
                  </a:lnTo>
                  <a:lnTo>
                    <a:pt x="329" y="606"/>
                  </a:lnTo>
                  <a:lnTo>
                    <a:pt x="277" y="606"/>
                  </a:lnTo>
                  <a:lnTo>
                    <a:pt x="227" y="597"/>
                  </a:lnTo>
                  <a:lnTo>
                    <a:pt x="177" y="580"/>
                  </a:lnTo>
                  <a:lnTo>
                    <a:pt x="132" y="554"/>
                  </a:lnTo>
                  <a:lnTo>
                    <a:pt x="91" y="521"/>
                  </a:lnTo>
                  <a:lnTo>
                    <a:pt x="54" y="480"/>
                  </a:lnTo>
                  <a:lnTo>
                    <a:pt x="26" y="432"/>
                  </a:lnTo>
                  <a:lnTo>
                    <a:pt x="9" y="381"/>
                  </a:lnTo>
                  <a:lnTo>
                    <a:pt x="0" y="331"/>
                  </a:lnTo>
                  <a:lnTo>
                    <a:pt x="0" y="279"/>
                  </a:lnTo>
                  <a:lnTo>
                    <a:pt x="7" y="227"/>
                  </a:lnTo>
                  <a:lnTo>
                    <a:pt x="24" y="179"/>
                  </a:lnTo>
                  <a:lnTo>
                    <a:pt x="50" y="132"/>
                  </a:lnTo>
                  <a:lnTo>
                    <a:pt x="84" y="91"/>
                  </a:lnTo>
                  <a:lnTo>
                    <a:pt x="126" y="56"/>
                  </a:lnTo>
                  <a:lnTo>
                    <a:pt x="173" y="28"/>
                  </a:lnTo>
                  <a:lnTo>
                    <a:pt x="223" y="10"/>
                  </a:lnTo>
                  <a:lnTo>
                    <a:pt x="275" y="0"/>
                  </a:lnTo>
                  <a:lnTo>
                    <a:pt x="328" y="0"/>
                  </a:lnTo>
                  <a:close/>
                </a:path>
              </a:pathLst>
            </a:custGeom>
            <a:solidFill>
              <a:schemeClr val="accent1"/>
            </a:solidFill>
            <a:ln w="0">
              <a:noFill/>
              <a:prstDash val="solid"/>
              <a:round/>
              <a:headEnd/>
              <a:tailEnd/>
            </a:ln>
          </p:spPr>
          <p:txBody>
            <a:bodyPr vert="horz" wrap="square" lIns="91440" tIns="45720" rIns="91440" bIns="45720" numCol="1" anchor="ctr" anchorCtr="1" compatLnSpc="1">
              <a:prstTxWarp prst="textNoShape">
                <a:avLst/>
              </a:prstTxWarp>
            </a:bodyPr>
            <a:lstStyle/>
            <a:p>
              <a:pPr algn="ctr"/>
              <a:r>
                <a:rPr lang="en-US" sz="2000" b="1" dirty="0">
                  <a:solidFill>
                    <a:schemeClr val="bg1"/>
                  </a:solidFill>
                  <a:latin typeface="Arial" panose="020B0604020202020204" pitchFamily="34" charset="0"/>
                  <a:cs typeface="Arial" panose="020B0604020202020204" pitchFamily="34" charset="0"/>
                </a:rPr>
                <a:t>08</a:t>
              </a:r>
            </a:p>
          </p:txBody>
        </p:sp>
        <p:sp>
          <p:nvSpPr>
            <p:cNvPr id="89" name="Rectangle 88">
              <a:extLst>
                <a:ext uri="{FF2B5EF4-FFF2-40B4-BE49-F238E27FC236}">
                  <a16:creationId xmlns:a16="http://schemas.microsoft.com/office/drawing/2014/main" id="{9D99F80A-0B2E-43B7-853A-6E458EC6E7CC}"/>
                </a:ext>
              </a:extLst>
            </p:cNvPr>
            <p:cNvSpPr/>
            <p:nvPr/>
          </p:nvSpPr>
          <p:spPr>
            <a:xfrm>
              <a:off x="7388597" y="850630"/>
              <a:ext cx="610816" cy="561122"/>
            </a:xfrm>
            <a:prstGeom prst="rect">
              <a:avLst/>
            </a:prstGeom>
            <a:noFill/>
            <a:ln>
              <a:noFill/>
            </a:ln>
            <a:effectLst>
              <a:glow rad="127000">
                <a:schemeClr val="accent1">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FC09C6A-67CE-4D4E-B7E5-10C1EEF7D73C}"/>
                </a:ext>
              </a:extLst>
            </p:cNvPr>
            <p:cNvSpPr/>
            <p:nvPr/>
          </p:nvSpPr>
          <p:spPr>
            <a:xfrm>
              <a:off x="7999412" y="4769099"/>
              <a:ext cx="693010" cy="611715"/>
            </a:xfrm>
            <a:prstGeom prst="rect">
              <a:avLst/>
            </a:prstGeom>
            <a:blipFill dpi="0" rotWithShape="1">
              <a:blip r:embed="rId4" cstate="print">
                <a:alphaModFix amt="31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891F8623-38C0-452D-AA41-54964D02C010}"/>
                </a:ext>
              </a:extLst>
            </p:cNvPr>
            <p:cNvSpPr txBox="1"/>
            <p:nvPr/>
          </p:nvSpPr>
          <p:spPr>
            <a:xfrm>
              <a:off x="8802446" y="5038960"/>
              <a:ext cx="2583265" cy="469107"/>
            </a:xfrm>
            <a:prstGeom prst="rect">
              <a:avLst/>
            </a:prstGeom>
            <a:noFill/>
          </p:spPr>
          <p:txBody>
            <a:bodyPr wrap="square" rtlCol="0">
              <a:spAutoFit/>
            </a:bodyPr>
            <a:lstStyle/>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Ex: </a:t>
              </a:r>
              <a:r>
                <a:rPr lang="en-US" sz="1100" dirty="0">
                  <a:solidFill>
                    <a:schemeClr val="tx1">
                      <a:lumMod val="75000"/>
                      <a:lumOff val="25000"/>
                    </a:schemeClr>
                  </a:solidFill>
                  <a:latin typeface="Arial" panose="020B0604020202020204" pitchFamily="34" charset="0"/>
                  <a:cs typeface="Arial" panose="020B0604020202020204" pitchFamily="34" charset="0"/>
                </a:rPr>
                <a:t>University website behavior  when results announced.</a:t>
              </a:r>
            </a:p>
          </p:txBody>
        </p:sp>
      </p:grpSp>
    </p:spTree>
    <p:extLst>
      <p:ext uri="{BB962C8B-B14F-4D97-AF65-F5344CB8AC3E}">
        <p14:creationId xmlns:p14="http://schemas.microsoft.com/office/powerpoint/2010/main" val="478427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530290-E3A6-4AFE-98A8-D60708EA6FF9}"/>
              </a:ext>
            </a:extLst>
          </p:cNvPr>
          <p:cNvSpPr/>
          <p:nvPr/>
        </p:nvSpPr>
        <p:spPr>
          <a:xfrm>
            <a:off x="9274544" y="3460291"/>
            <a:ext cx="60913" cy="113923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B0263C1-C712-466F-8EF3-F9C5B177725B}"/>
              </a:ext>
            </a:extLst>
          </p:cNvPr>
          <p:cNvSpPr/>
          <p:nvPr/>
        </p:nvSpPr>
        <p:spPr>
          <a:xfrm>
            <a:off x="7418035" y="3460291"/>
            <a:ext cx="60913" cy="113923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3D08FB1-82A3-4A38-9D9E-33A0A096CE18}"/>
              </a:ext>
            </a:extLst>
          </p:cNvPr>
          <p:cNvSpPr/>
          <p:nvPr/>
        </p:nvSpPr>
        <p:spPr>
          <a:xfrm>
            <a:off x="5576936" y="3460291"/>
            <a:ext cx="60913" cy="113923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388904F-012F-47D9-ABF1-BAA2006CC9FA}"/>
              </a:ext>
            </a:extLst>
          </p:cNvPr>
          <p:cNvSpPr/>
          <p:nvPr/>
        </p:nvSpPr>
        <p:spPr>
          <a:xfrm>
            <a:off x="3719215" y="3460291"/>
            <a:ext cx="60913" cy="113923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36A4A71-CB34-4B10-A783-FDFD35A05F2B}"/>
              </a:ext>
            </a:extLst>
          </p:cNvPr>
          <p:cNvSpPr/>
          <p:nvPr/>
        </p:nvSpPr>
        <p:spPr>
          <a:xfrm>
            <a:off x="1861336" y="3460291"/>
            <a:ext cx="60913" cy="113923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F3DA4515-681A-4DF0-A118-0D2C62FEFEEB}"/>
              </a:ext>
            </a:extLst>
          </p:cNvPr>
          <p:cNvSpPr txBox="1">
            <a:spLocks/>
          </p:cNvSpPr>
          <p:nvPr/>
        </p:nvSpPr>
        <p:spPr>
          <a:xfrm>
            <a:off x="609441" y="274639"/>
            <a:ext cx="10969943" cy="711081"/>
          </a:xfrm>
          <a:prstGeom prst="rect">
            <a:avLst/>
          </a:prstGeom>
        </p:spPr>
        <p:txBody>
          <a:bodyPr/>
          <a:lstStyle>
            <a:lvl1pPr algn="l" defTabSz="914400" rtl="0" eaLnBrk="1" latinLnBrk="0" hangingPunct="1">
              <a:lnSpc>
                <a:spcPct val="90000"/>
              </a:lnSpc>
              <a:spcBef>
                <a:spcPct val="0"/>
              </a:spcBef>
              <a:buNone/>
              <a:defRPr lang="en-US" sz="3200" b="1" kern="1200">
                <a:solidFill>
                  <a:schemeClr val="tx1"/>
                </a:solidFill>
                <a:latin typeface="Arial" pitchFamily="34" charset="0"/>
                <a:ea typeface="Verdana" pitchFamily="34" charset="0"/>
                <a:cs typeface="Arial" pitchFamily="34" charset="0"/>
              </a:defRPr>
            </a:lvl1pPr>
          </a:lstStyle>
          <a:p>
            <a:r>
              <a:rPr lang="en-IN" b="0" dirty="0">
                <a:latin typeface="+mj-lt"/>
              </a:rPr>
              <a:t>Test Deliverables</a:t>
            </a:r>
          </a:p>
        </p:txBody>
      </p:sp>
      <p:sp>
        <p:nvSpPr>
          <p:cNvPr id="10" name="Oval 9">
            <a:extLst>
              <a:ext uri="{FF2B5EF4-FFF2-40B4-BE49-F238E27FC236}">
                <a16:creationId xmlns:a16="http://schemas.microsoft.com/office/drawing/2014/main" id="{CFB53C7C-AC7A-4ACB-B179-A17825C139BE}"/>
              </a:ext>
            </a:extLst>
          </p:cNvPr>
          <p:cNvSpPr>
            <a:spLocks noChangeArrowheads="1"/>
          </p:cNvSpPr>
          <p:nvPr/>
        </p:nvSpPr>
        <p:spPr bwMode="auto">
          <a:xfrm>
            <a:off x="965632" y="1798301"/>
            <a:ext cx="1852321" cy="1856753"/>
          </a:xfrm>
          <a:prstGeom prst="ellipse">
            <a:avLst/>
          </a:prstGeom>
          <a:solidFill>
            <a:schemeClr val="bg1">
              <a:lumMod val="95000"/>
            </a:schemeClr>
          </a:solidFill>
          <a:ln w="9525">
            <a:noFill/>
            <a:round/>
            <a:headEnd/>
            <a:tailEnd/>
          </a:ln>
          <a:effectLst>
            <a:innerShdw blurRad="368300" dir="1800000">
              <a:prstClr val="black">
                <a:alpha val="35000"/>
              </a:prstClr>
            </a:innerShdw>
          </a:effectLst>
        </p:spPr>
        <p:txBody>
          <a:bodyPr vert="horz" wrap="square" lIns="91440" tIns="45720" rIns="91440" bIns="45720" numCol="1" anchor="ctr" anchorCtr="0" compatLnSpc="1">
            <a:prstTxWarp prst="textNoShape">
              <a:avLst/>
            </a:prstTxWarp>
          </a:bodyPr>
          <a:lstStyle/>
          <a:p>
            <a:pPr algn="ctr">
              <a:lnSpc>
                <a:spcPct val="90000"/>
              </a:lnSpc>
            </a:pPr>
            <a:r>
              <a:rPr lang="en-IN" sz="2000" b="1" dirty="0">
                <a:solidFill>
                  <a:srgbClr val="C00000"/>
                </a:solidFill>
                <a:latin typeface="Arial" panose="020B0604020202020204" pitchFamily="34" charset="0"/>
                <a:cs typeface="Arial" panose="020B0604020202020204" pitchFamily="34" charset="0"/>
              </a:rPr>
              <a:t>Test Strategy</a:t>
            </a:r>
          </a:p>
        </p:txBody>
      </p:sp>
      <p:sp>
        <p:nvSpPr>
          <p:cNvPr id="11" name="Oval 10">
            <a:extLst>
              <a:ext uri="{FF2B5EF4-FFF2-40B4-BE49-F238E27FC236}">
                <a16:creationId xmlns:a16="http://schemas.microsoft.com/office/drawing/2014/main" id="{C45B5B64-5211-4919-89C1-D64E3354BE14}"/>
              </a:ext>
            </a:extLst>
          </p:cNvPr>
          <p:cNvSpPr>
            <a:spLocks noChangeArrowheads="1"/>
          </p:cNvSpPr>
          <p:nvPr/>
        </p:nvSpPr>
        <p:spPr bwMode="auto">
          <a:xfrm>
            <a:off x="2822957" y="1798301"/>
            <a:ext cx="1853429" cy="1856753"/>
          </a:xfrm>
          <a:prstGeom prst="ellipse">
            <a:avLst/>
          </a:prstGeom>
          <a:solidFill>
            <a:schemeClr val="bg1">
              <a:lumMod val="95000"/>
            </a:schemeClr>
          </a:solidFill>
          <a:ln w="9525">
            <a:noFill/>
            <a:round/>
            <a:headEnd/>
            <a:tailEnd/>
          </a:ln>
          <a:effectLst>
            <a:innerShdw blurRad="368300" dir="1800000">
              <a:prstClr val="black">
                <a:alpha val="35000"/>
              </a:prstClr>
            </a:innerShdw>
          </a:effectLst>
        </p:spPr>
        <p:txBody>
          <a:bodyPr vert="horz" wrap="square" lIns="91440" tIns="45720" rIns="91440" bIns="45720" numCol="1" anchor="ctr" anchorCtr="0" compatLnSpc="1">
            <a:prstTxWarp prst="textNoShape">
              <a:avLst/>
            </a:prstTxWarp>
          </a:bodyPr>
          <a:lstStyle/>
          <a:p>
            <a:pPr algn="ctr">
              <a:lnSpc>
                <a:spcPct val="90000"/>
              </a:lnSpc>
            </a:pPr>
            <a:r>
              <a:rPr lang="en-IN" sz="2000" b="1" dirty="0">
                <a:solidFill>
                  <a:schemeClr val="accent3">
                    <a:lumMod val="50000"/>
                  </a:schemeClr>
                </a:solidFill>
                <a:latin typeface="Arial" panose="020B0604020202020204" pitchFamily="34" charset="0"/>
                <a:cs typeface="Arial" panose="020B0604020202020204" pitchFamily="34" charset="0"/>
              </a:rPr>
              <a:t>Test Plan</a:t>
            </a:r>
          </a:p>
        </p:txBody>
      </p:sp>
      <p:sp>
        <p:nvSpPr>
          <p:cNvPr id="12" name="Oval 11">
            <a:extLst>
              <a:ext uri="{FF2B5EF4-FFF2-40B4-BE49-F238E27FC236}">
                <a16:creationId xmlns:a16="http://schemas.microsoft.com/office/drawing/2014/main" id="{B25C6090-B4B8-46A5-BAB3-81DC9541D398}"/>
              </a:ext>
            </a:extLst>
          </p:cNvPr>
          <p:cNvSpPr>
            <a:spLocks noChangeArrowheads="1"/>
          </p:cNvSpPr>
          <p:nvPr/>
        </p:nvSpPr>
        <p:spPr bwMode="auto">
          <a:xfrm>
            <a:off x="4680678" y="1798301"/>
            <a:ext cx="1853429" cy="1856753"/>
          </a:xfrm>
          <a:prstGeom prst="ellipse">
            <a:avLst/>
          </a:prstGeom>
          <a:solidFill>
            <a:schemeClr val="bg1">
              <a:lumMod val="95000"/>
            </a:schemeClr>
          </a:solidFill>
          <a:ln w="9525">
            <a:noFill/>
            <a:round/>
            <a:headEnd/>
            <a:tailEnd/>
          </a:ln>
          <a:effectLst>
            <a:innerShdw blurRad="368300" dir="1800000">
              <a:prstClr val="black">
                <a:alpha val="35000"/>
              </a:prstClr>
            </a:innerShdw>
          </a:effectLst>
        </p:spPr>
        <p:txBody>
          <a:bodyPr vert="horz" wrap="square" lIns="91440" tIns="45720" rIns="91440" bIns="45720" numCol="1" anchor="ctr" anchorCtr="0" compatLnSpc="1">
            <a:prstTxWarp prst="textNoShape">
              <a:avLst/>
            </a:prstTxWarp>
          </a:bodyPr>
          <a:lstStyle/>
          <a:p>
            <a:pPr algn="ctr">
              <a:lnSpc>
                <a:spcPct val="90000"/>
              </a:lnSpc>
            </a:pPr>
            <a:r>
              <a:rPr lang="en-IN" sz="2000" b="1" dirty="0">
                <a:solidFill>
                  <a:schemeClr val="accent3">
                    <a:lumMod val="50000"/>
                  </a:schemeClr>
                </a:solidFill>
                <a:latin typeface="Arial" panose="020B0604020202020204" pitchFamily="34" charset="0"/>
                <a:cs typeface="Arial" panose="020B0604020202020204" pitchFamily="34" charset="0"/>
              </a:rPr>
              <a:t>Test Design</a:t>
            </a:r>
          </a:p>
        </p:txBody>
      </p:sp>
      <p:sp>
        <p:nvSpPr>
          <p:cNvPr id="13" name="Oval 12">
            <a:extLst>
              <a:ext uri="{FF2B5EF4-FFF2-40B4-BE49-F238E27FC236}">
                <a16:creationId xmlns:a16="http://schemas.microsoft.com/office/drawing/2014/main" id="{6EC81403-F916-4ADF-AFEC-8D22C92D6064}"/>
              </a:ext>
            </a:extLst>
          </p:cNvPr>
          <p:cNvSpPr>
            <a:spLocks noChangeArrowheads="1"/>
          </p:cNvSpPr>
          <p:nvPr/>
        </p:nvSpPr>
        <p:spPr bwMode="auto">
          <a:xfrm>
            <a:off x="6487045" y="1931615"/>
            <a:ext cx="1854537" cy="1856753"/>
          </a:xfrm>
          <a:prstGeom prst="ellipse">
            <a:avLst/>
          </a:prstGeom>
          <a:solidFill>
            <a:schemeClr val="bg1">
              <a:lumMod val="95000"/>
            </a:schemeClr>
          </a:solidFill>
          <a:ln w="9525">
            <a:noFill/>
            <a:round/>
            <a:headEnd/>
            <a:tailEnd/>
          </a:ln>
          <a:effectLst>
            <a:innerShdw blurRad="368300" dir="1800000">
              <a:prstClr val="black">
                <a:alpha val="35000"/>
              </a:prstClr>
            </a:innerShdw>
          </a:effectLst>
        </p:spPr>
        <p:txBody>
          <a:bodyPr vert="horz" wrap="square" lIns="91440" tIns="45720" rIns="91440" bIns="45720" numCol="1" anchor="ctr" anchorCtr="0" compatLnSpc="1">
            <a:prstTxWarp prst="textNoShape">
              <a:avLst/>
            </a:prstTxWarp>
          </a:bodyPr>
          <a:lstStyle/>
          <a:p>
            <a:pPr algn="ctr">
              <a:lnSpc>
                <a:spcPct val="90000"/>
              </a:lnSpc>
            </a:pPr>
            <a:r>
              <a:rPr lang="en-IN" sz="2000" b="1" dirty="0">
                <a:solidFill>
                  <a:schemeClr val="accent3">
                    <a:lumMod val="50000"/>
                  </a:schemeClr>
                </a:solidFill>
                <a:latin typeface="Arial" panose="020B0604020202020204" pitchFamily="34" charset="0"/>
                <a:cs typeface="Arial" panose="020B0604020202020204" pitchFamily="34" charset="0"/>
              </a:rPr>
              <a:t>Defect Reports</a:t>
            </a:r>
          </a:p>
        </p:txBody>
      </p:sp>
      <p:sp>
        <p:nvSpPr>
          <p:cNvPr id="14" name="Oval 13">
            <a:extLst>
              <a:ext uri="{FF2B5EF4-FFF2-40B4-BE49-F238E27FC236}">
                <a16:creationId xmlns:a16="http://schemas.microsoft.com/office/drawing/2014/main" id="{77E73047-C752-4492-A9B5-2BAA5FB797B7}"/>
              </a:ext>
            </a:extLst>
          </p:cNvPr>
          <p:cNvSpPr>
            <a:spLocks noChangeArrowheads="1"/>
          </p:cNvSpPr>
          <p:nvPr/>
        </p:nvSpPr>
        <p:spPr bwMode="auto">
          <a:xfrm>
            <a:off x="8379348" y="1798301"/>
            <a:ext cx="1851214" cy="1856753"/>
          </a:xfrm>
          <a:prstGeom prst="ellipse">
            <a:avLst/>
          </a:prstGeom>
          <a:solidFill>
            <a:schemeClr val="bg1">
              <a:lumMod val="95000"/>
            </a:schemeClr>
          </a:solidFill>
          <a:ln w="9525">
            <a:noFill/>
            <a:round/>
            <a:headEnd/>
            <a:tailEnd/>
          </a:ln>
          <a:effectLst>
            <a:innerShdw blurRad="368300" dir="1800000">
              <a:prstClr val="black">
                <a:alpha val="35000"/>
              </a:prstClr>
            </a:innerShdw>
          </a:effectLst>
        </p:spPr>
        <p:txBody>
          <a:bodyPr vert="horz" wrap="square" lIns="91440" tIns="45720" rIns="91440" bIns="45720" numCol="1" anchor="ctr" anchorCtr="0" compatLnSpc="1">
            <a:prstTxWarp prst="textNoShape">
              <a:avLst/>
            </a:prstTxWarp>
          </a:bodyPr>
          <a:lstStyle/>
          <a:p>
            <a:pPr algn="ctr">
              <a:lnSpc>
                <a:spcPct val="90000"/>
              </a:lnSpc>
            </a:pPr>
            <a:r>
              <a:rPr lang="en-IN" sz="2000" b="1" dirty="0">
                <a:solidFill>
                  <a:schemeClr val="accent5"/>
                </a:solidFill>
                <a:latin typeface="Arial" panose="020B0604020202020204" pitchFamily="34" charset="0"/>
                <a:cs typeface="Arial" panose="020B0604020202020204" pitchFamily="34" charset="0"/>
              </a:rPr>
              <a:t>Test Sign off</a:t>
            </a:r>
          </a:p>
        </p:txBody>
      </p:sp>
      <p:sp>
        <p:nvSpPr>
          <p:cNvPr id="15" name="Freeform 10">
            <a:extLst>
              <a:ext uri="{FF2B5EF4-FFF2-40B4-BE49-F238E27FC236}">
                <a16:creationId xmlns:a16="http://schemas.microsoft.com/office/drawing/2014/main" id="{B2610BEF-4214-4E42-AC08-A0BC206BE297}"/>
              </a:ext>
            </a:extLst>
          </p:cNvPr>
          <p:cNvSpPr>
            <a:spLocks/>
          </p:cNvSpPr>
          <p:nvPr/>
        </p:nvSpPr>
        <p:spPr bwMode="auto">
          <a:xfrm>
            <a:off x="796131" y="1628800"/>
            <a:ext cx="10596563" cy="2195754"/>
          </a:xfrm>
          <a:custGeom>
            <a:avLst/>
            <a:gdLst>
              <a:gd name="T0" fmla="*/ 4378 w 5007"/>
              <a:gd name="T1" fmla="*/ 517 h 1035"/>
              <a:gd name="T2" fmla="*/ 4020 w 5007"/>
              <a:gd name="T3" fmla="*/ 875 h 1035"/>
              <a:gd name="T4" fmla="*/ 3663 w 5007"/>
              <a:gd name="T5" fmla="*/ 517 h 1035"/>
              <a:gd name="T6" fmla="*/ 3145 w 5007"/>
              <a:gd name="T7" fmla="*/ 0 h 1035"/>
              <a:gd name="T8" fmla="*/ 2627 w 5007"/>
              <a:gd name="T9" fmla="*/ 517 h 1035"/>
              <a:gd name="T10" fmla="*/ 2269 w 5007"/>
              <a:gd name="T11" fmla="*/ 875 h 1035"/>
              <a:gd name="T12" fmla="*/ 1911 w 5007"/>
              <a:gd name="T13" fmla="*/ 517 h 1035"/>
              <a:gd name="T14" fmla="*/ 1393 w 5007"/>
              <a:gd name="T15" fmla="*/ 0 h 1035"/>
              <a:gd name="T16" fmla="*/ 875 w 5007"/>
              <a:gd name="T17" fmla="*/ 517 h 1035"/>
              <a:gd name="T18" fmla="*/ 518 w 5007"/>
              <a:gd name="T19" fmla="*/ 875 h 1035"/>
              <a:gd name="T20" fmla="*/ 160 w 5007"/>
              <a:gd name="T21" fmla="*/ 517 h 1035"/>
              <a:gd name="T22" fmla="*/ 518 w 5007"/>
              <a:gd name="T23" fmla="*/ 160 h 1035"/>
              <a:gd name="T24" fmla="*/ 423 w 5007"/>
              <a:gd name="T25" fmla="*/ 90 h 1035"/>
              <a:gd name="T26" fmla="*/ 518 w 5007"/>
              <a:gd name="T27" fmla="*/ 0 h 1035"/>
              <a:gd name="T28" fmla="*/ 0 w 5007"/>
              <a:gd name="T29" fmla="*/ 517 h 1035"/>
              <a:gd name="T30" fmla="*/ 518 w 5007"/>
              <a:gd name="T31" fmla="*/ 1035 h 1035"/>
              <a:gd name="T32" fmla="*/ 1035 w 5007"/>
              <a:gd name="T33" fmla="*/ 517 h 1035"/>
              <a:gd name="T34" fmla="*/ 1393 w 5007"/>
              <a:gd name="T35" fmla="*/ 160 h 1035"/>
              <a:gd name="T36" fmla="*/ 1751 w 5007"/>
              <a:gd name="T37" fmla="*/ 517 h 1035"/>
              <a:gd name="T38" fmla="*/ 2269 w 5007"/>
              <a:gd name="T39" fmla="*/ 1035 h 1035"/>
              <a:gd name="T40" fmla="*/ 2787 w 5007"/>
              <a:gd name="T41" fmla="*/ 517 h 1035"/>
              <a:gd name="T42" fmla="*/ 3145 w 5007"/>
              <a:gd name="T43" fmla="*/ 160 h 1035"/>
              <a:gd name="T44" fmla="*/ 3503 w 5007"/>
              <a:gd name="T45" fmla="*/ 517 h 1035"/>
              <a:gd name="T46" fmla="*/ 4020 w 5007"/>
              <a:gd name="T47" fmla="*/ 1035 h 1035"/>
              <a:gd name="T48" fmla="*/ 4538 w 5007"/>
              <a:gd name="T49" fmla="*/ 517 h 1035"/>
              <a:gd name="T50" fmla="*/ 4896 w 5007"/>
              <a:gd name="T51" fmla="*/ 160 h 1035"/>
              <a:gd name="T52" fmla="*/ 5007 w 5007"/>
              <a:gd name="T53" fmla="*/ 80 h 1035"/>
              <a:gd name="T54" fmla="*/ 4896 w 5007"/>
              <a:gd name="T55" fmla="*/ 0 h 1035"/>
              <a:gd name="T56" fmla="*/ 4378 w 5007"/>
              <a:gd name="T57" fmla="*/ 517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07" h="1035">
                <a:moveTo>
                  <a:pt x="4378" y="517"/>
                </a:moveTo>
                <a:cubicBezTo>
                  <a:pt x="4378" y="715"/>
                  <a:pt x="4218" y="875"/>
                  <a:pt x="4020" y="875"/>
                </a:cubicBezTo>
                <a:cubicBezTo>
                  <a:pt x="3823" y="875"/>
                  <a:pt x="3663" y="715"/>
                  <a:pt x="3663" y="517"/>
                </a:cubicBezTo>
                <a:cubicBezTo>
                  <a:pt x="3663" y="232"/>
                  <a:pt x="3430" y="0"/>
                  <a:pt x="3145" y="0"/>
                </a:cubicBezTo>
                <a:cubicBezTo>
                  <a:pt x="2859" y="0"/>
                  <a:pt x="2627" y="232"/>
                  <a:pt x="2627" y="517"/>
                </a:cubicBezTo>
                <a:cubicBezTo>
                  <a:pt x="2627" y="715"/>
                  <a:pt x="2466" y="875"/>
                  <a:pt x="2269" y="875"/>
                </a:cubicBezTo>
                <a:cubicBezTo>
                  <a:pt x="2072" y="875"/>
                  <a:pt x="1911" y="715"/>
                  <a:pt x="1911" y="517"/>
                </a:cubicBezTo>
                <a:cubicBezTo>
                  <a:pt x="1911" y="232"/>
                  <a:pt x="1679" y="0"/>
                  <a:pt x="1393" y="0"/>
                </a:cubicBezTo>
                <a:cubicBezTo>
                  <a:pt x="1108" y="0"/>
                  <a:pt x="875" y="232"/>
                  <a:pt x="875" y="517"/>
                </a:cubicBezTo>
                <a:cubicBezTo>
                  <a:pt x="875" y="715"/>
                  <a:pt x="715" y="875"/>
                  <a:pt x="518" y="875"/>
                </a:cubicBezTo>
                <a:cubicBezTo>
                  <a:pt x="320" y="875"/>
                  <a:pt x="160" y="715"/>
                  <a:pt x="160" y="517"/>
                </a:cubicBezTo>
                <a:cubicBezTo>
                  <a:pt x="160" y="320"/>
                  <a:pt x="320" y="160"/>
                  <a:pt x="518" y="160"/>
                </a:cubicBezTo>
                <a:cubicBezTo>
                  <a:pt x="423" y="90"/>
                  <a:pt x="423" y="90"/>
                  <a:pt x="423" y="90"/>
                </a:cubicBezTo>
                <a:cubicBezTo>
                  <a:pt x="518" y="0"/>
                  <a:pt x="518" y="0"/>
                  <a:pt x="518" y="0"/>
                </a:cubicBezTo>
                <a:cubicBezTo>
                  <a:pt x="232" y="0"/>
                  <a:pt x="0" y="232"/>
                  <a:pt x="0" y="517"/>
                </a:cubicBezTo>
                <a:cubicBezTo>
                  <a:pt x="0" y="803"/>
                  <a:pt x="232" y="1035"/>
                  <a:pt x="518" y="1035"/>
                </a:cubicBezTo>
                <a:cubicBezTo>
                  <a:pt x="803" y="1035"/>
                  <a:pt x="1035" y="803"/>
                  <a:pt x="1035" y="517"/>
                </a:cubicBezTo>
                <a:cubicBezTo>
                  <a:pt x="1035" y="320"/>
                  <a:pt x="1196" y="160"/>
                  <a:pt x="1393" y="160"/>
                </a:cubicBezTo>
                <a:cubicBezTo>
                  <a:pt x="1591" y="160"/>
                  <a:pt x="1751" y="320"/>
                  <a:pt x="1751" y="517"/>
                </a:cubicBezTo>
                <a:cubicBezTo>
                  <a:pt x="1751" y="803"/>
                  <a:pt x="1983" y="1035"/>
                  <a:pt x="2269" y="1035"/>
                </a:cubicBezTo>
                <a:cubicBezTo>
                  <a:pt x="2555" y="1035"/>
                  <a:pt x="2787" y="803"/>
                  <a:pt x="2787" y="517"/>
                </a:cubicBezTo>
                <a:cubicBezTo>
                  <a:pt x="2787" y="320"/>
                  <a:pt x="2947" y="160"/>
                  <a:pt x="3145" y="160"/>
                </a:cubicBezTo>
                <a:cubicBezTo>
                  <a:pt x="3342" y="160"/>
                  <a:pt x="3503" y="320"/>
                  <a:pt x="3503" y="517"/>
                </a:cubicBezTo>
                <a:cubicBezTo>
                  <a:pt x="3503" y="803"/>
                  <a:pt x="3735" y="1035"/>
                  <a:pt x="4020" y="1035"/>
                </a:cubicBezTo>
                <a:cubicBezTo>
                  <a:pt x="4306" y="1035"/>
                  <a:pt x="4538" y="803"/>
                  <a:pt x="4538" y="517"/>
                </a:cubicBezTo>
                <a:cubicBezTo>
                  <a:pt x="4538" y="320"/>
                  <a:pt x="4699" y="160"/>
                  <a:pt x="4896" y="160"/>
                </a:cubicBezTo>
                <a:cubicBezTo>
                  <a:pt x="5007" y="80"/>
                  <a:pt x="5007" y="80"/>
                  <a:pt x="5007" y="80"/>
                </a:cubicBezTo>
                <a:cubicBezTo>
                  <a:pt x="4896" y="0"/>
                  <a:pt x="4896" y="0"/>
                  <a:pt x="4896" y="0"/>
                </a:cubicBezTo>
                <a:cubicBezTo>
                  <a:pt x="4610" y="0"/>
                  <a:pt x="4378" y="232"/>
                  <a:pt x="4378" y="517"/>
                </a:cubicBez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6" name="Rectangle 15">
            <a:extLst>
              <a:ext uri="{FF2B5EF4-FFF2-40B4-BE49-F238E27FC236}">
                <a16:creationId xmlns:a16="http://schemas.microsoft.com/office/drawing/2014/main" id="{FFA7D96D-7811-4B87-A334-EDB881A2A5F2}"/>
              </a:ext>
            </a:extLst>
          </p:cNvPr>
          <p:cNvSpPr/>
          <p:nvPr/>
        </p:nvSpPr>
        <p:spPr>
          <a:xfrm>
            <a:off x="1049396" y="5284523"/>
            <a:ext cx="1684792" cy="646331"/>
          </a:xfrm>
          <a:prstGeom prst="rect">
            <a:avLst/>
          </a:prstGeom>
        </p:spPr>
        <p:txBody>
          <a:bodyPr wrap="square" lIns="0" rIns="0">
            <a:spAutoFit/>
          </a:bodyPr>
          <a:lstStyle/>
          <a:p>
            <a:r>
              <a:rPr lang="en-US" sz="1200" dirty="0">
                <a:latin typeface="Arial" panose="020B0604020202020204" pitchFamily="34" charset="0"/>
                <a:cs typeface="Arial" panose="020B0604020202020204" pitchFamily="34" charset="0"/>
              </a:rPr>
              <a:t>Provides a generalized description of the test process</a:t>
            </a:r>
            <a:endParaRPr lang="en-IN" sz="1200" dirty="0">
              <a:latin typeface="Arial" panose="020B0604020202020204" pitchFamily="34" charset="0"/>
              <a:cs typeface="Arial" pitchFamily="34" charset="0"/>
            </a:endParaRPr>
          </a:p>
        </p:txBody>
      </p:sp>
      <p:sp>
        <p:nvSpPr>
          <p:cNvPr id="17" name="Rectangle 16">
            <a:extLst>
              <a:ext uri="{FF2B5EF4-FFF2-40B4-BE49-F238E27FC236}">
                <a16:creationId xmlns:a16="http://schemas.microsoft.com/office/drawing/2014/main" id="{34DB57FD-F74E-44F4-8193-83A45F4D806A}"/>
              </a:ext>
            </a:extLst>
          </p:cNvPr>
          <p:cNvSpPr/>
          <p:nvPr/>
        </p:nvSpPr>
        <p:spPr>
          <a:xfrm>
            <a:off x="1049396" y="4930715"/>
            <a:ext cx="1684792" cy="307777"/>
          </a:xfrm>
          <a:prstGeom prst="rect">
            <a:avLst/>
          </a:prstGeom>
        </p:spPr>
        <p:txBody>
          <a:bodyPr wrap="square" lIns="0" rIns="0" anchor="b">
            <a:spAutoFit/>
          </a:bodyPr>
          <a:lstStyle/>
          <a:p>
            <a:r>
              <a:rPr lang="en-IN" sz="1400" b="1" dirty="0">
                <a:solidFill>
                  <a:srgbClr val="C00000"/>
                </a:solidFill>
                <a:latin typeface="Arial" pitchFamily="34" charset="0"/>
                <a:cs typeface="Arial" pitchFamily="34" charset="0"/>
              </a:rPr>
              <a:t>Test Strategy</a:t>
            </a:r>
          </a:p>
        </p:txBody>
      </p:sp>
      <p:sp>
        <p:nvSpPr>
          <p:cNvPr id="18" name="Rectangle 17">
            <a:extLst>
              <a:ext uri="{FF2B5EF4-FFF2-40B4-BE49-F238E27FC236}">
                <a16:creationId xmlns:a16="http://schemas.microsoft.com/office/drawing/2014/main" id="{63D01F71-3522-41A6-92BF-3CD4370B98C7}"/>
              </a:ext>
            </a:extLst>
          </p:cNvPr>
          <p:cNvSpPr/>
          <p:nvPr/>
        </p:nvSpPr>
        <p:spPr>
          <a:xfrm>
            <a:off x="2907275" y="5284523"/>
            <a:ext cx="1684792" cy="1200329"/>
          </a:xfrm>
          <a:prstGeom prst="rect">
            <a:avLst/>
          </a:prstGeom>
        </p:spPr>
        <p:txBody>
          <a:bodyPr wrap="square" lIns="0" rIns="0">
            <a:spAutoFit/>
          </a:bodyPr>
          <a:lstStyle/>
          <a:p>
            <a:r>
              <a:rPr lang="en-US" sz="1200" dirty="0">
                <a:latin typeface="Arial" panose="020B0604020202020204" pitchFamily="34" charset="0"/>
                <a:cs typeface="Arial" panose="020B0604020202020204" pitchFamily="34" charset="0"/>
              </a:rPr>
              <a:t>Outlines test activities based on test policy, test strategy, scope of testing, objectives, risks and availability of resources.</a:t>
            </a:r>
            <a:endParaRPr lang="en-IN" sz="1200" dirty="0">
              <a:solidFill>
                <a:schemeClr val="tx1">
                  <a:lumMod val="65000"/>
                  <a:lumOff val="35000"/>
                </a:schemeClr>
              </a:solidFill>
              <a:latin typeface="Arial" panose="020B0604020202020204" pitchFamily="34" charset="0"/>
              <a:cs typeface="Arial" pitchFamily="34" charset="0"/>
            </a:endParaRPr>
          </a:p>
        </p:txBody>
      </p:sp>
      <p:sp>
        <p:nvSpPr>
          <p:cNvPr id="19" name="Rectangle 18">
            <a:extLst>
              <a:ext uri="{FF2B5EF4-FFF2-40B4-BE49-F238E27FC236}">
                <a16:creationId xmlns:a16="http://schemas.microsoft.com/office/drawing/2014/main" id="{21C41BA9-27CD-4461-B469-21D778FB15F1}"/>
              </a:ext>
            </a:extLst>
          </p:cNvPr>
          <p:cNvSpPr/>
          <p:nvPr/>
        </p:nvSpPr>
        <p:spPr>
          <a:xfrm>
            <a:off x="2907275" y="4930715"/>
            <a:ext cx="1684792" cy="307777"/>
          </a:xfrm>
          <a:prstGeom prst="rect">
            <a:avLst/>
          </a:prstGeom>
        </p:spPr>
        <p:txBody>
          <a:bodyPr wrap="square" lIns="0" rIns="0" anchor="b">
            <a:spAutoFit/>
          </a:bodyPr>
          <a:lstStyle/>
          <a:p>
            <a:r>
              <a:rPr lang="en-IN" sz="1400" b="1" dirty="0">
                <a:solidFill>
                  <a:schemeClr val="accent3">
                    <a:lumMod val="50000"/>
                  </a:schemeClr>
                </a:solidFill>
                <a:latin typeface="Arial" pitchFamily="34" charset="0"/>
                <a:cs typeface="Arial" pitchFamily="34" charset="0"/>
              </a:rPr>
              <a:t>Test Plan</a:t>
            </a:r>
          </a:p>
        </p:txBody>
      </p:sp>
      <p:sp>
        <p:nvSpPr>
          <p:cNvPr id="20" name="Rectangle 19">
            <a:extLst>
              <a:ext uri="{FF2B5EF4-FFF2-40B4-BE49-F238E27FC236}">
                <a16:creationId xmlns:a16="http://schemas.microsoft.com/office/drawing/2014/main" id="{E4136AE0-6540-428F-B00F-81B3CB5CE476}"/>
              </a:ext>
            </a:extLst>
          </p:cNvPr>
          <p:cNvSpPr/>
          <p:nvPr/>
        </p:nvSpPr>
        <p:spPr>
          <a:xfrm>
            <a:off x="4764996" y="4930715"/>
            <a:ext cx="1684792" cy="307777"/>
          </a:xfrm>
          <a:prstGeom prst="rect">
            <a:avLst/>
          </a:prstGeom>
        </p:spPr>
        <p:txBody>
          <a:bodyPr wrap="square" lIns="0" rIns="0" anchor="b">
            <a:spAutoFit/>
          </a:bodyPr>
          <a:lstStyle/>
          <a:p>
            <a:r>
              <a:rPr lang="en-IN" sz="1400" b="1" dirty="0">
                <a:solidFill>
                  <a:schemeClr val="accent3">
                    <a:lumMod val="50000"/>
                  </a:schemeClr>
                </a:solidFill>
                <a:latin typeface="Arial" pitchFamily="34" charset="0"/>
                <a:cs typeface="Arial" pitchFamily="34" charset="0"/>
              </a:rPr>
              <a:t>Test Design</a:t>
            </a:r>
          </a:p>
        </p:txBody>
      </p:sp>
      <p:sp>
        <p:nvSpPr>
          <p:cNvPr id="21" name="Rectangle 20">
            <a:extLst>
              <a:ext uri="{FF2B5EF4-FFF2-40B4-BE49-F238E27FC236}">
                <a16:creationId xmlns:a16="http://schemas.microsoft.com/office/drawing/2014/main" id="{DC183AEB-CC3D-4AFC-90F8-E85F59418B1B}"/>
              </a:ext>
            </a:extLst>
          </p:cNvPr>
          <p:cNvSpPr/>
          <p:nvPr/>
        </p:nvSpPr>
        <p:spPr>
          <a:xfrm>
            <a:off x="6849608" y="5297269"/>
            <a:ext cx="1529740" cy="1015663"/>
          </a:xfrm>
          <a:prstGeom prst="rect">
            <a:avLst/>
          </a:prstGeom>
        </p:spPr>
        <p:txBody>
          <a:bodyPr wrap="square" lIns="0" rIns="0">
            <a:spAutoFit/>
          </a:bodyPr>
          <a:lstStyle/>
          <a:p>
            <a:r>
              <a:rPr lang="en-IN" sz="1200" dirty="0">
                <a:latin typeface="Arial" pitchFamily="34" charset="0"/>
                <a:cs typeface="Arial" pitchFamily="34" charset="0"/>
              </a:rPr>
              <a:t>Reporting software failures </a:t>
            </a:r>
          </a:p>
          <a:p>
            <a:r>
              <a:rPr lang="en-IN" sz="1200" dirty="0">
                <a:latin typeface="Arial" pitchFamily="34" charset="0"/>
                <a:cs typeface="Arial" pitchFamily="34" charset="0"/>
              </a:rPr>
              <a:t>Severity of the issue</a:t>
            </a:r>
          </a:p>
          <a:p>
            <a:r>
              <a:rPr lang="en-IN" sz="1200" dirty="0">
                <a:latin typeface="Arial" pitchFamily="34" charset="0"/>
                <a:cs typeface="Arial" pitchFamily="34" charset="0"/>
              </a:rPr>
              <a:t>Stage of the defect</a:t>
            </a:r>
          </a:p>
          <a:p>
            <a:r>
              <a:rPr lang="en-IN" sz="1200" dirty="0">
                <a:latin typeface="Arial" pitchFamily="34" charset="0"/>
                <a:cs typeface="Arial" pitchFamily="34" charset="0"/>
              </a:rPr>
              <a:t>Expected </a:t>
            </a:r>
            <a:r>
              <a:rPr lang="en-IN" sz="1200" dirty="0" err="1">
                <a:latin typeface="Arial" pitchFamily="34" charset="0"/>
                <a:cs typeface="Arial" pitchFamily="34" charset="0"/>
              </a:rPr>
              <a:t>behavior</a:t>
            </a:r>
            <a:endParaRPr lang="en-IN" sz="1200" dirty="0">
              <a:latin typeface="Arial" pitchFamily="34" charset="0"/>
              <a:cs typeface="Arial" pitchFamily="34" charset="0"/>
            </a:endParaRPr>
          </a:p>
        </p:txBody>
      </p:sp>
      <p:sp>
        <p:nvSpPr>
          <p:cNvPr id="22" name="Rectangle 21">
            <a:extLst>
              <a:ext uri="{FF2B5EF4-FFF2-40B4-BE49-F238E27FC236}">
                <a16:creationId xmlns:a16="http://schemas.microsoft.com/office/drawing/2014/main" id="{A26D1751-4653-4747-A2E2-7DE39134419C}"/>
              </a:ext>
            </a:extLst>
          </p:cNvPr>
          <p:cNvSpPr/>
          <p:nvPr/>
        </p:nvSpPr>
        <p:spPr>
          <a:xfrm>
            <a:off x="6609683" y="4930715"/>
            <a:ext cx="1684792" cy="307777"/>
          </a:xfrm>
          <a:prstGeom prst="rect">
            <a:avLst/>
          </a:prstGeom>
        </p:spPr>
        <p:txBody>
          <a:bodyPr wrap="square" lIns="0" rIns="0" anchor="b">
            <a:spAutoFit/>
          </a:bodyPr>
          <a:lstStyle/>
          <a:p>
            <a:pPr algn="ctr"/>
            <a:r>
              <a:rPr lang="en-IN" sz="1400" b="1" dirty="0">
                <a:solidFill>
                  <a:schemeClr val="accent3">
                    <a:lumMod val="50000"/>
                  </a:schemeClr>
                </a:solidFill>
                <a:latin typeface="Arial" pitchFamily="34" charset="0"/>
                <a:cs typeface="Arial" pitchFamily="34" charset="0"/>
              </a:rPr>
              <a:t>Defect Reports</a:t>
            </a:r>
          </a:p>
        </p:txBody>
      </p:sp>
      <p:sp>
        <p:nvSpPr>
          <p:cNvPr id="23" name="Rectangle 22">
            <a:extLst>
              <a:ext uri="{FF2B5EF4-FFF2-40B4-BE49-F238E27FC236}">
                <a16:creationId xmlns:a16="http://schemas.microsoft.com/office/drawing/2014/main" id="{27ED02B6-9ABA-4811-AB0D-ABA14F709081}"/>
              </a:ext>
            </a:extLst>
          </p:cNvPr>
          <p:cNvSpPr/>
          <p:nvPr/>
        </p:nvSpPr>
        <p:spPr>
          <a:xfrm>
            <a:off x="8462559" y="5284523"/>
            <a:ext cx="1684792" cy="646331"/>
          </a:xfrm>
          <a:prstGeom prst="rect">
            <a:avLst/>
          </a:prstGeom>
        </p:spPr>
        <p:txBody>
          <a:bodyPr wrap="square" lIns="0" rIns="0">
            <a:spAutoFit/>
          </a:bodyPr>
          <a:lstStyle/>
          <a:p>
            <a:r>
              <a:rPr lang="en-IN" sz="1200" dirty="0">
                <a:latin typeface="Arial" pitchFamily="34" charset="0"/>
                <a:cs typeface="Arial" pitchFamily="34" charset="0"/>
              </a:rPr>
              <a:t>Sending out approval about the test exit criteria being achieved</a:t>
            </a:r>
          </a:p>
        </p:txBody>
      </p:sp>
      <p:sp>
        <p:nvSpPr>
          <p:cNvPr id="24" name="Rectangle 23">
            <a:extLst>
              <a:ext uri="{FF2B5EF4-FFF2-40B4-BE49-F238E27FC236}">
                <a16:creationId xmlns:a16="http://schemas.microsoft.com/office/drawing/2014/main" id="{750A10CE-F6BB-4E44-B57C-FE005667A4DA}"/>
              </a:ext>
            </a:extLst>
          </p:cNvPr>
          <p:cNvSpPr/>
          <p:nvPr/>
        </p:nvSpPr>
        <p:spPr>
          <a:xfrm>
            <a:off x="8462559" y="4930715"/>
            <a:ext cx="1684792" cy="307777"/>
          </a:xfrm>
          <a:prstGeom prst="rect">
            <a:avLst/>
          </a:prstGeom>
        </p:spPr>
        <p:txBody>
          <a:bodyPr wrap="square" lIns="0" rIns="0" anchor="b">
            <a:spAutoFit/>
          </a:bodyPr>
          <a:lstStyle/>
          <a:p>
            <a:r>
              <a:rPr lang="en-IN" sz="1400" b="1" dirty="0">
                <a:solidFill>
                  <a:schemeClr val="accent5"/>
                </a:solidFill>
                <a:latin typeface="Arial" pitchFamily="34" charset="0"/>
                <a:cs typeface="Arial" pitchFamily="34" charset="0"/>
              </a:rPr>
              <a:t>Sign Off</a:t>
            </a:r>
          </a:p>
        </p:txBody>
      </p:sp>
      <p:sp>
        <p:nvSpPr>
          <p:cNvPr id="25" name="Rectangle: Rounded Corners 24">
            <a:extLst>
              <a:ext uri="{FF2B5EF4-FFF2-40B4-BE49-F238E27FC236}">
                <a16:creationId xmlns:a16="http://schemas.microsoft.com/office/drawing/2014/main" id="{AEF5EC2E-909B-422B-81BC-D0E2BF7E1AC5}"/>
              </a:ext>
            </a:extLst>
          </p:cNvPr>
          <p:cNvSpPr/>
          <p:nvPr/>
        </p:nvSpPr>
        <p:spPr>
          <a:xfrm>
            <a:off x="796131" y="4435089"/>
            <a:ext cx="9618761" cy="133145"/>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FE625C11-A2AD-48D3-AE27-6EC08221A382}"/>
              </a:ext>
            </a:extLst>
          </p:cNvPr>
          <p:cNvSpPr/>
          <p:nvPr/>
        </p:nvSpPr>
        <p:spPr>
          <a:xfrm>
            <a:off x="1772564" y="4382433"/>
            <a:ext cx="238456" cy="238456"/>
          </a:xfrm>
          <a:prstGeom prst="ellipse">
            <a:avLst/>
          </a:prstGeom>
          <a:solidFill>
            <a:schemeClr val="tx1">
              <a:lumMod val="75000"/>
              <a:lumOff val="2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968C27C1-18F4-4B54-ACB8-68BC0743701D}"/>
              </a:ext>
            </a:extLst>
          </p:cNvPr>
          <p:cNvSpPr/>
          <p:nvPr/>
        </p:nvSpPr>
        <p:spPr>
          <a:xfrm>
            <a:off x="3630443" y="4382433"/>
            <a:ext cx="238456" cy="238456"/>
          </a:xfrm>
          <a:prstGeom prst="ellipse">
            <a:avLst/>
          </a:prstGeom>
          <a:solidFill>
            <a:schemeClr val="tx1">
              <a:lumMod val="75000"/>
              <a:lumOff val="2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82C9A523-648C-46C7-93DD-B153C6A0DC2A}"/>
              </a:ext>
            </a:extLst>
          </p:cNvPr>
          <p:cNvSpPr/>
          <p:nvPr/>
        </p:nvSpPr>
        <p:spPr>
          <a:xfrm>
            <a:off x="5488164" y="4382433"/>
            <a:ext cx="238456" cy="238456"/>
          </a:xfrm>
          <a:prstGeom prst="ellipse">
            <a:avLst/>
          </a:prstGeom>
          <a:solidFill>
            <a:schemeClr val="tx1">
              <a:lumMod val="75000"/>
              <a:lumOff val="2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3C99A0C7-9753-4E08-9A08-ECD13F2A8506}"/>
              </a:ext>
            </a:extLst>
          </p:cNvPr>
          <p:cNvSpPr/>
          <p:nvPr/>
        </p:nvSpPr>
        <p:spPr>
          <a:xfrm>
            <a:off x="7332851" y="4382433"/>
            <a:ext cx="238456" cy="238456"/>
          </a:xfrm>
          <a:prstGeom prst="ellipse">
            <a:avLst/>
          </a:prstGeom>
          <a:solidFill>
            <a:schemeClr val="tx1">
              <a:lumMod val="75000"/>
              <a:lumOff val="2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3D828A78-2305-4E93-A4AC-1873FDA83E03}"/>
              </a:ext>
            </a:extLst>
          </p:cNvPr>
          <p:cNvSpPr/>
          <p:nvPr/>
        </p:nvSpPr>
        <p:spPr>
          <a:xfrm>
            <a:off x="9185727" y="4382433"/>
            <a:ext cx="238456" cy="238456"/>
          </a:xfrm>
          <a:prstGeom prst="ellipse">
            <a:avLst/>
          </a:prstGeom>
          <a:solidFill>
            <a:schemeClr val="tx1">
              <a:lumMod val="75000"/>
              <a:lumOff val="2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8128924D-6AE5-4D5D-9445-9BF7A9B653E1}"/>
              </a:ext>
            </a:extLst>
          </p:cNvPr>
          <p:cNvSpPr txBox="1"/>
          <p:nvPr/>
        </p:nvSpPr>
        <p:spPr>
          <a:xfrm>
            <a:off x="4628087" y="5335050"/>
            <a:ext cx="2190023" cy="1015663"/>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Prioritizing test scripts</a:t>
            </a:r>
          </a:p>
          <a:p>
            <a:r>
              <a:rPr lang="en-US" sz="1200" dirty="0">
                <a:latin typeface="Arial" panose="020B0604020202020204" pitchFamily="34" charset="0"/>
                <a:cs typeface="Arial" panose="020B0604020202020204" pitchFamily="34" charset="0"/>
              </a:rPr>
              <a:t>Identifying test data</a:t>
            </a:r>
          </a:p>
          <a:p>
            <a:r>
              <a:rPr lang="en-US" sz="1200" dirty="0">
                <a:latin typeface="Arial" panose="020B0604020202020204" pitchFamily="34" charset="0"/>
                <a:cs typeface="Arial" panose="020B0604020202020204" pitchFamily="34" charset="0"/>
              </a:rPr>
              <a:t>Designing test environment</a:t>
            </a:r>
          </a:p>
          <a:p>
            <a:r>
              <a:rPr lang="en-US" sz="1200" dirty="0">
                <a:latin typeface="Arial" panose="020B0604020202020204" pitchFamily="34" charset="0"/>
                <a:cs typeface="Arial" panose="020B0604020202020204" pitchFamily="34" charset="0"/>
              </a:rPr>
              <a:t>Identifying infrastructure/tools</a:t>
            </a:r>
          </a:p>
          <a:p>
            <a:r>
              <a:rPr lang="en-US" sz="1200" dirty="0">
                <a:latin typeface="Arial" panose="020B0604020202020204" pitchFamily="34" charset="0"/>
                <a:cs typeface="Arial" panose="020B0604020202020204" pitchFamily="34" charset="0"/>
              </a:rPr>
              <a:t>Creating traceability</a:t>
            </a:r>
          </a:p>
        </p:txBody>
      </p:sp>
    </p:spTree>
    <p:extLst>
      <p:ext uri="{BB962C8B-B14F-4D97-AF65-F5344CB8AC3E}">
        <p14:creationId xmlns:p14="http://schemas.microsoft.com/office/powerpoint/2010/main" val="420566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
            <a:extLst>
              <a:ext uri="{FF2B5EF4-FFF2-40B4-BE49-F238E27FC236}">
                <a16:creationId xmlns:a16="http://schemas.microsoft.com/office/drawing/2014/main" id="{CA29564A-04D8-4679-93AB-6BEE0B14E448}"/>
              </a:ext>
            </a:extLst>
          </p:cNvPr>
          <p:cNvSpPr txBox="1">
            <a:spLocks/>
          </p:cNvSpPr>
          <p:nvPr/>
        </p:nvSpPr>
        <p:spPr>
          <a:xfrm>
            <a:off x="526142" y="315354"/>
            <a:ext cx="8229600" cy="792162"/>
          </a:xfrm>
          <a:prstGeom prst="rect">
            <a:avLst/>
          </a:prstGeom>
        </p:spPr>
        <p:txBody>
          <a:bodyPr/>
          <a:lstStyle>
            <a:lvl1pPr algn="l" defTabSz="914400" rtl="0" eaLnBrk="1" latinLnBrk="0" hangingPunct="1">
              <a:lnSpc>
                <a:spcPct val="90000"/>
              </a:lnSpc>
              <a:spcBef>
                <a:spcPct val="0"/>
              </a:spcBef>
              <a:buNone/>
              <a:defRPr lang="en-US" sz="3200" b="1" kern="1200">
                <a:solidFill>
                  <a:schemeClr val="tx1"/>
                </a:solidFill>
                <a:latin typeface="Arial" pitchFamily="34" charset="0"/>
                <a:ea typeface="Verdana" pitchFamily="34" charset="0"/>
                <a:cs typeface="Arial" pitchFamily="34" charset="0"/>
              </a:defRPr>
            </a:lvl1pPr>
          </a:lstStyle>
          <a:p>
            <a:r>
              <a:rPr lang="en-US" b="0" dirty="0">
                <a:latin typeface="+mj-lt"/>
              </a:rPr>
              <a:t>Entry/Exit criteria of testing</a:t>
            </a:r>
          </a:p>
        </p:txBody>
      </p:sp>
      <p:grpSp>
        <p:nvGrpSpPr>
          <p:cNvPr id="3" name="Group 2">
            <a:extLst>
              <a:ext uri="{FF2B5EF4-FFF2-40B4-BE49-F238E27FC236}">
                <a16:creationId xmlns:a16="http://schemas.microsoft.com/office/drawing/2014/main" id="{2249733C-BD53-449E-B6AA-E2914B9B2DF1}"/>
              </a:ext>
            </a:extLst>
          </p:cNvPr>
          <p:cNvGrpSpPr/>
          <p:nvPr/>
        </p:nvGrpSpPr>
        <p:grpSpPr>
          <a:xfrm>
            <a:off x="990600" y="3114711"/>
            <a:ext cx="10210800" cy="3209889"/>
            <a:chOff x="1752600" y="1752600"/>
            <a:chExt cx="8755741" cy="4253693"/>
          </a:xfrm>
        </p:grpSpPr>
        <p:sp>
          <p:nvSpPr>
            <p:cNvPr id="22" name="Hexagon 21">
              <a:extLst>
                <a:ext uri="{FF2B5EF4-FFF2-40B4-BE49-F238E27FC236}">
                  <a16:creationId xmlns:a16="http://schemas.microsoft.com/office/drawing/2014/main" id="{4DF5845E-F83A-4858-8B1A-9336EC6AC7D9}"/>
                </a:ext>
              </a:extLst>
            </p:cNvPr>
            <p:cNvSpPr/>
            <p:nvPr/>
          </p:nvSpPr>
          <p:spPr>
            <a:xfrm>
              <a:off x="8566775" y="2382519"/>
              <a:ext cx="1872625" cy="548640"/>
            </a:xfrm>
            <a:prstGeom prst="hexagon">
              <a:avLst/>
            </a:prstGeom>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wrap="none" tIns="91440" rtlCol="0" anchor="ctr"/>
            <a:lstStyle/>
            <a:p>
              <a:pPr algn="ctr" defTabSz="914362"/>
              <a:r>
                <a:rPr lang="en-US" sz="1200" dirty="0">
                  <a:solidFill>
                    <a:schemeClr val="tx1"/>
                  </a:solidFill>
                  <a:effectLst>
                    <a:outerShdw blurRad="101600" dist="38100" dir="2700000" algn="tl" rotWithShape="0">
                      <a:prstClr val="black">
                        <a:alpha val="50000"/>
                      </a:prstClr>
                    </a:outerShdw>
                  </a:effectLst>
                  <a:latin typeface="Arial" pitchFamily="34" charset="0"/>
                  <a:ea typeface="Kozuka Gothic Pr6N B" pitchFamily="34" charset="-128"/>
                  <a:cs typeface="Arial" pitchFamily="34" charset="0"/>
                </a:rPr>
                <a:t>Test Execution completed</a:t>
              </a:r>
            </a:p>
          </p:txBody>
        </p:sp>
        <p:grpSp>
          <p:nvGrpSpPr>
            <p:cNvPr id="2" name="Group 1">
              <a:extLst>
                <a:ext uri="{FF2B5EF4-FFF2-40B4-BE49-F238E27FC236}">
                  <a16:creationId xmlns:a16="http://schemas.microsoft.com/office/drawing/2014/main" id="{6AD9ED2E-221A-4D46-8C69-EE118AA6627C}"/>
                </a:ext>
              </a:extLst>
            </p:cNvPr>
            <p:cNvGrpSpPr/>
            <p:nvPr/>
          </p:nvGrpSpPr>
          <p:grpSpPr>
            <a:xfrm>
              <a:off x="1752600" y="1752600"/>
              <a:ext cx="8755741" cy="4253693"/>
              <a:chOff x="1752600" y="1752600"/>
              <a:chExt cx="8755741" cy="4253693"/>
            </a:xfrm>
          </p:grpSpPr>
          <p:sp>
            <p:nvSpPr>
              <p:cNvPr id="4" name="Freeform 21">
                <a:extLst>
                  <a:ext uri="{FF2B5EF4-FFF2-40B4-BE49-F238E27FC236}">
                    <a16:creationId xmlns:a16="http://schemas.microsoft.com/office/drawing/2014/main" id="{E95E793A-53DF-441D-B585-99B90F2CD302}"/>
                  </a:ext>
                </a:extLst>
              </p:cNvPr>
              <p:cNvSpPr/>
              <p:nvPr/>
            </p:nvSpPr>
            <p:spPr>
              <a:xfrm rot="16200000">
                <a:off x="3622605" y="3636545"/>
                <a:ext cx="1748076" cy="597608"/>
              </a:xfrm>
              <a:custGeom>
                <a:avLst/>
                <a:gdLst>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30109"/>
                  <a:gd name="connsiteX1" fmla="*/ 3074670 w 3075208"/>
                  <a:gd name="connsiteY1" fmla="*/ 331470 h 630109"/>
                  <a:gd name="connsiteX2" fmla="*/ 2133600 w 3075208"/>
                  <a:gd name="connsiteY2" fmla="*/ 609600 h 630109"/>
                  <a:gd name="connsiteX3" fmla="*/ 0 w 3075208"/>
                  <a:gd name="connsiteY3" fmla="*/ 361950 h 630109"/>
                  <a:gd name="connsiteX4" fmla="*/ 2198370 w 3075208"/>
                  <a:gd name="connsiteY4" fmla="*/ 0 h 630109"/>
                  <a:gd name="connsiteX0" fmla="*/ 1392733 w 2269571"/>
                  <a:gd name="connsiteY0" fmla="*/ 0 h 630109"/>
                  <a:gd name="connsiteX1" fmla="*/ 2269033 w 2269571"/>
                  <a:gd name="connsiteY1" fmla="*/ 331470 h 630109"/>
                  <a:gd name="connsiteX2" fmla="*/ 1327963 w 2269571"/>
                  <a:gd name="connsiteY2" fmla="*/ 609600 h 630109"/>
                  <a:gd name="connsiteX3" fmla="*/ 0 w 2269571"/>
                  <a:gd name="connsiteY3" fmla="*/ 444053 h 630109"/>
                  <a:gd name="connsiteX4" fmla="*/ 1392733 w 2269571"/>
                  <a:gd name="connsiteY4" fmla="*/ 0 h 630109"/>
                  <a:gd name="connsiteX0" fmla="*/ 638411 w 2283966"/>
                  <a:gd name="connsiteY0" fmla="*/ 0 h 644649"/>
                  <a:gd name="connsiteX1" fmla="*/ 2269033 w 2283966"/>
                  <a:gd name="connsiteY1" fmla="*/ 346864 h 644649"/>
                  <a:gd name="connsiteX2" fmla="*/ 1327963 w 2283966"/>
                  <a:gd name="connsiteY2" fmla="*/ 624994 h 644649"/>
                  <a:gd name="connsiteX3" fmla="*/ 0 w 2283966"/>
                  <a:gd name="connsiteY3" fmla="*/ 459447 h 644649"/>
                  <a:gd name="connsiteX4" fmla="*/ 638411 w 2283966"/>
                  <a:gd name="connsiteY4" fmla="*/ 0 h 644649"/>
                  <a:gd name="connsiteX0" fmla="*/ 638411 w 2270008"/>
                  <a:gd name="connsiteY0" fmla="*/ 0 h 650191"/>
                  <a:gd name="connsiteX1" fmla="*/ 2269033 w 2270008"/>
                  <a:gd name="connsiteY1" fmla="*/ 346864 h 650191"/>
                  <a:gd name="connsiteX2" fmla="*/ 1327963 w 2270008"/>
                  <a:gd name="connsiteY2" fmla="*/ 624994 h 650191"/>
                  <a:gd name="connsiteX3" fmla="*/ 0 w 2270008"/>
                  <a:gd name="connsiteY3" fmla="*/ 459447 h 650191"/>
                  <a:gd name="connsiteX4" fmla="*/ 638411 w 2270008"/>
                  <a:gd name="connsiteY4" fmla="*/ 0 h 650191"/>
                  <a:gd name="connsiteX0" fmla="*/ 420324 w 2292619"/>
                  <a:gd name="connsiteY0" fmla="*/ 0 h 670540"/>
                  <a:gd name="connsiteX1" fmla="*/ 2269033 w 2292619"/>
                  <a:gd name="connsiteY1" fmla="*/ 372521 h 670540"/>
                  <a:gd name="connsiteX2" fmla="*/ 1327963 w 2292619"/>
                  <a:gd name="connsiteY2" fmla="*/ 650651 h 670540"/>
                  <a:gd name="connsiteX3" fmla="*/ 0 w 2292619"/>
                  <a:gd name="connsiteY3" fmla="*/ 485104 h 670540"/>
                  <a:gd name="connsiteX4" fmla="*/ 420324 w 2292619"/>
                  <a:gd name="connsiteY4" fmla="*/ 0 h 670540"/>
                  <a:gd name="connsiteX0" fmla="*/ 420324 w 2270139"/>
                  <a:gd name="connsiteY0" fmla="*/ 0 h 674418"/>
                  <a:gd name="connsiteX1" fmla="*/ 2269033 w 2270139"/>
                  <a:gd name="connsiteY1" fmla="*/ 372521 h 674418"/>
                  <a:gd name="connsiteX2" fmla="*/ 1327963 w 2270139"/>
                  <a:gd name="connsiteY2" fmla="*/ 650651 h 674418"/>
                  <a:gd name="connsiteX3" fmla="*/ 0 w 2270139"/>
                  <a:gd name="connsiteY3" fmla="*/ 485104 h 674418"/>
                  <a:gd name="connsiteX4" fmla="*/ 420324 w 2270139"/>
                  <a:gd name="connsiteY4" fmla="*/ 0 h 674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0139" h="674418">
                    <a:moveTo>
                      <a:pt x="420324" y="0"/>
                    </a:moveTo>
                    <a:cubicBezTo>
                      <a:pt x="948644" y="76200"/>
                      <a:pt x="2314466" y="204212"/>
                      <a:pt x="2269033" y="372521"/>
                    </a:cubicBezTo>
                    <a:cubicBezTo>
                      <a:pt x="2223600" y="540830"/>
                      <a:pt x="1813103" y="744631"/>
                      <a:pt x="1327963" y="650651"/>
                    </a:cubicBezTo>
                    <a:cubicBezTo>
                      <a:pt x="616763" y="568101"/>
                      <a:pt x="520700" y="579084"/>
                      <a:pt x="0" y="485104"/>
                    </a:cubicBezTo>
                    <a:cubicBezTo>
                      <a:pt x="260350" y="97754"/>
                      <a:pt x="-312466" y="120650"/>
                      <a:pt x="420324" y="0"/>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Freeform 22">
                <a:extLst>
                  <a:ext uri="{FF2B5EF4-FFF2-40B4-BE49-F238E27FC236}">
                    <a16:creationId xmlns:a16="http://schemas.microsoft.com/office/drawing/2014/main" id="{C588F550-8BE7-4331-B0EB-A669A8A0C980}"/>
                  </a:ext>
                </a:extLst>
              </p:cNvPr>
              <p:cNvSpPr/>
              <p:nvPr/>
            </p:nvSpPr>
            <p:spPr>
              <a:xfrm rot="16200000">
                <a:off x="4577826" y="3992807"/>
                <a:ext cx="1993322" cy="505888"/>
              </a:xfrm>
              <a:custGeom>
                <a:avLst/>
                <a:gdLst>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30109"/>
                  <a:gd name="connsiteX1" fmla="*/ 3074670 w 3075208"/>
                  <a:gd name="connsiteY1" fmla="*/ 331470 h 630109"/>
                  <a:gd name="connsiteX2" fmla="*/ 2133600 w 3075208"/>
                  <a:gd name="connsiteY2" fmla="*/ 609600 h 630109"/>
                  <a:gd name="connsiteX3" fmla="*/ 0 w 3075208"/>
                  <a:gd name="connsiteY3" fmla="*/ 361950 h 630109"/>
                  <a:gd name="connsiteX4" fmla="*/ 2198370 w 3075208"/>
                  <a:gd name="connsiteY4" fmla="*/ 0 h 630109"/>
                  <a:gd name="connsiteX0" fmla="*/ 2198370 w 3075208"/>
                  <a:gd name="connsiteY0" fmla="*/ 48112 h 678221"/>
                  <a:gd name="connsiteX1" fmla="*/ 3074670 w 3075208"/>
                  <a:gd name="connsiteY1" fmla="*/ 379582 h 678221"/>
                  <a:gd name="connsiteX2" fmla="*/ 2133600 w 3075208"/>
                  <a:gd name="connsiteY2" fmla="*/ 657712 h 678221"/>
                  <a:gd name="connsiteX3" fmla="*/ 0 w 3075208"/>
                  <a:gd name="connsiteY3" fmla="*/ 410062 h 678221"/>
                  <a:gd name="connsiteX4" fmla="*/ 2198370 w 3075208"/>
                  <a:gd name="connsiteY4" fmla="*/ 48112 h 678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208" h="678221">
                    <a:moveTo>
                      <a:pt x="2198370" y="48112"/>
                    </a:moveTo>
                    <a:cubicBezTo>
                      <a:pt x="2726690" y="124312"/>
                      <a:pt x="3091180" y="260202"/>
                      <a:pt x="3074670" y="379582"/>
                    </a:cubicBezTo>
                    <a:cubicBezTo>
                      <a:pt x="3058160" y="498962"/>
                      <a:pt x="2618740" y="751692"/>
                      <a:pt x="2133600" y="657712"/>
                    </a:cubicBezTo>
                    <a:cubicBezTo>
                      <a:pt x="1422400" y="575162"/>
                      <a:pt x="520700" y="504042"/>
                      <a:pt x="0" y="410062"/>
                    </a:cubicBezTo>
                    <a:cubicBezTo>
                      <a:pt x="260350" y="22712"/>
                      <a:pt x="1388191" y="-70435"/>
                      <a:pt x="2198370" y="48112"/>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Freeform 23">
                <a:extLst>
                  <a:ext uri="{FF2B5EF4-FFF2-40B4-BE49-F238E27FC236}">
                    <a16:creationId xmlns:a16="http://schemas.microsoft.com/office/drawing/2014/main" id="{F5F15858-DCDE-4CFC-8ABE-54708010F36F}"/>
                  </a:ext>
                </a:extLst>
              </p:cNvPr>
              <p:cNvSpPr/>
              <p:nvPr/>
            </p:nvSpPr>
            <p:spPr>
              <a:xfrm rot="16200000">
                <a:off x="5499571" y="4054369"/>
                <a:ext cx="1728725" cy="365826"/>
              </a:xfrm>
              <a:custGeom>
                <a:avLst/>
                <a:gdLst>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30109"/>
                  <a:gd name="connsiteX1" fmla="*/ 3074670 w 3075208"/>
                  <a:gd name="connsiteY1" fmla="*/ 331470 h 630109"/>
                  <a:gd name="connsiteX2" fmla="*/ 2133600 w 3075208"/>
                  <a:gd name="connsiteY2" fmla="*/ 609600 h 630109"/>
                  <a:gd name="connsiteX3" fmla="*/ 0 w 3075208"/>
                  <a:gd name="connsiteY3" fmla="*/ 361950 h 630109"/>
                  <a:gd name="connsiteX4" fmla="*/ 2198370 w 3075208"/>
                  <a:gd name="connsiteY4" fmla="*/ 0 h 630109"/>
                  <a:gd name="connsiteX0" fmla="*/ 2198370 w 3075208"/>
                  <a:gd name="connsiteY0" fmla="*/ 26507 h 656616"/>
                  <a:gd name="connsiteX1" fmla="*/ 3074670 w 3075208"/>
                  <a:gd name="connsiteY1" fmla="*/ 357977 h 656616"/>
                  <a:gd name="connsiteX2" fmla="*/ 2133600 w 3075208"/>
                  <a:gd name="connsiteY2" fmla="*/ 636107 h 656616"/>
                  <a:gd name="connsiteX3" fmla="*/ 0 w 3075208"/>
                  <a:gd name="connsiteY3" fmla="*/ 388457 h 656616"/>
                  <a:gd name="connsiteX4" fmla="*/ 2198370 w 3075208"/>
                  <a:gd name="connsiteY4" fmla="*/ 26507 h 65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208" h="656616">
                    <a:moveTo>
                      <a:pt x="2198370" y="26507"/>
                    </a:moveTo>
                    <a:cubicBezTo>
                      <a:pt x="2726690" y="102707"/>
                      <a:pt x="3091180" y="238597"/>
                      <a:pt x="3074670" y="357977"/>
                    </a:cubicBezTo>
                    <a:cubicBezTo>
                      <a:pt x="3058160" y="477357"/>
                      <a:pt x="2618740" y="730087"/>
                      <a:pt x="2133600" y="636107"/>
                    </a:cubicBezTo>
                    <a:cubicBezTo>
                      <a:pt x="1422400" y="553557"/>
                      <a:pt x="520700" y="482437"/>
                      <a:pt x="0" y="388457"/>
                    </a:cubicBezTo>
                    <a:cubicBezTo>
                      <a:pt x="260350" y="1107"/>
                      <a:pt x="1692720" y="-41223"/>
                      <a:pt x="2198370" y="26507"/>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Freeform 26">
                <a:extLst>
                  <a:ext uri="{FF2B5EF4-FFF2-40B4-BE49-F238E27FC236}">
                    <a16:creationId xmlns:a16="http://schemas.microsoft.com/office/drawing/2014/main" id="{48F955FF-5EA8-4E10-9B50-7C564AB9BE7C}"/>
                  </a:ext>
                </a:extLst>
              </p:cNvPr>
              <p:cNvSpPr>
                <a:spLocks noChangeAspect="1"/>
              </p:cNvSpPr>
              <p:nvPr/>
            </p:nvSpPr>
            <p:spPr>
              <a:xfrm rot="16200000">
                <a:off x="6213335" y="4099260"/>
                <a:ext cx="1518238" cy="293902"/>
              </a:xfrm>
              <a:custGeom>
                <a:avLst/>
                <a:gdLst>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30109"/>
                  <a:gd name="connsiteX1" fmla="*/ 3074670 w 3075208"/>
                  <a:gd name="connsiteY1" fmla="*/ 331470 h 630109"/>
                  <a:gd name="connsiteX2" fmla="*/ 2133600 w 3075208"/>
                  <a:gd name="connsiteY2" fmla="*/ 609600 h 630109"/>
                  <a:gd name="connsiteX3" fmla="*/ 0 w 3075208"/>
                  <a:gd name="connsiteY3" fmla="*/ 361950 h 630109"/>
                  <a:gd name="connsiteX4" fmla="*/ 2198370 w 3075208"/>
                  <a:gd name="connsiteY4" fmla="*/ 0 h 630109"/>
                  <a:gd name="connsiteX0" fmla="*/ 2198370 w 3075100"/>
                  <a:gd name="connsiteY0" fmla="*/ 21536 h 651645"/>
                  <a:gd name="connsiteX1" fmla="*/ 3074670 w 3075100"/>
                  <a:gd name="connsiteY1" fmla="*/ 353006 h 651645"/>
                  <a:gd name="connsiteX2" fmla="*/ 2133600 w 3075100"/>
                  <a:gd name="connsiteY2" fmla="*/ 631136 h 651645"/>
                  <a:gd name="connsiteX3" fmla="*/ 0 w 3075100"/>
                  <a:gd name="connsiteY3" fmla="*/ 383486 h 651645"/>
                  <a:gd name="connsiteX4" fmla="*/ 2198370 w 3075100"/>
                  <a:gd name="connsiteY4" fmla="*/ 21536 h 651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100" h="651645">
                    <a:moveTo>
                      <a:pt x="2198370" y="21536"/>
                    </a:moveTo>
                    <a:cubicBezTo>
                      <a:pt x="2631038" y="77316"/>
                      <a:pt x="3091180" y="233626"/>
                      <a:pt x="3074670" y="353006"/>
                    </a:cubicBezTo>
                    <a:cubicBezTo>
                      <a:pt x="3058160" y="472386"/>
                      <a:pt x="2618740" y="725116"/>
                      <a:pt x="2133600" y="631136"/>
                    </a:cubicBezTo>
                    <a:cubicBezTo>
                      <a:pt x="1422400" y="548586"/>
                      <a:pt x="520700" y="477466"/>
                      <a:pt x="0" y="383486"/>
                    </a:cubicBezTo>
                    <a:cubicBezTo>
                      <a:pt x="260350" y="-3864"/>
                      <a:pt x="1765702" y="-34244"/>
                      <a:pt x="2198370" y="21536"/>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27">
                <a:extLst>
                  <a:ext uri="{FF2B5EF4-FFF2-40B4-BE49-F238E27FC236}">
                    <a16:creationId xmlns:a16="http://schemas.microsoft.com/office/drawing/2014/main" id="{A29B8281-9848-4AF2-AC39-42A4400C629F}"/>
                  </a:ext>
                </a:extLst>
              </p:cNvPr>
              <p:cNvSpPr>
                <a:spLocks noChangeAspect="1"/>
              </p:cNvSpPr>
              <p:nvPr/>
            </p:nvSpPr>
            <p:spPr>
              <a:xfrm rot="16200000">
                <a:off x="6763199" y="4136129"/>
                <a:ext cx="1350215" cy="221398"/>
              </a:xfrm>
              <a:custGeom>
                <a:avLst/>
                <a:gdLst>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30109"/>
                  <a:gd name="connsiteX1" fmla="*/ 3074670 w 3075208"/>
                  <a:gd name="connsiteY1" fmla="*/ 331470 h 630109"/>
                  <a:gd name="connsiteX2" fmla="*/ 2133600 w 3075208"/>
                  <a:gd name="connsiteY2" fmla="*/ 609600 h 630109"/>
                  <a:gd name="connsiteX3" fmla="*/ 0 w 3075208"/>
                  <a:gd name="connsiteY3" fmla="*/ 361950 h 630109"/>
                  <a:gd name="connsiteX4" fmla="*/ 2198370 w 3075208"/>
                  <a:gd name="connsiteY4" fmla="*/ 0 h 630109"/>
                  <a:gd name="connsiteX0" fmla="*/ 2198370 w 3075100"/>
                  <a:gd name="connsiteY0" fmla="*/ 21536 h 651645"/>
                  <a:gd name="connsiteX1" fmla="*/ 3074670 w 3075100"/>
                  <a:gd name="connsiteY1" fmla="*/ 353006 h 651645"/>
                  <a:gd name="connsiteX2" fmla="*/ 2133600 w 3075100"/>
                  <a:gd name="connsiteY2" fmla="*/ 631136 h 651645"/>
                  <a:gd name="connsiteX3" fmla="*/ 0 w 3075100"/>
                  <a:gd name="connsiteY3" fmla="*/ 383486 h 651645"/>
                  <a:gd name="connsiteX4" fmla="*/ 2198370 w 3075100"/>
                  <a:gd name="connsiteY4" fmla="*/ 21536 h 651645"/>
                  <a:gd name="connsiteX0" fmla="*/ 2194624 w 3071439"/>
                  <a:gd name="connsiteY0" fmla="*/ 824 h 630933"/>
                  <a:gd name="connsiteX1" fmla="*/ 3070924 w 3071439"/>
                  <a:gd name="connsiteY1" fmla="*/ 332294 h 630933"/>
                  <a:gd name="connsiteX2" fmla="*/ 2129854 w 3071439"/>
                  <a:gd name="connsiteY2" fmla="*/ 610424 h 630933"/>
                  <a:gd name="connsiteX3" fmla="*/ 0 w 3071439"/>
                  <a:gd name="connsiteY3" fmla="*/ 429835 h 630933"/>
                  <a:gd name="connsiteX4" fmla="*/ 2194624 w 3071439"/>
                  <a:gd name="connsiteY4" fmla="*/ 824 h 630933"/>
                  <a:gd name="connsiteX0" fmla="*/ 2187131 w 3063946"/>
                  <a:gd name="connsiteY0" fmla="*/ 578 h 630687"/>
                  <a:gd name="connsiteX1" fmla="*/ 3063431 w 3063946"/>
                  <a:gd name="connsiteY1" fmla="*/ 332048 h 630687"/>
                  <a:gd name="connsiteX2" fmla="*/ 2122361 w 3063946"/>
                  <a:gd name="connsiteY2" fmla="*/ 610178 h 630687"/>
                  <a:gd name="connsiteX3" fmla="*/ 0 w 3063946"/>
                  <a:gd name="connsiteY3" fmla="*/ 412824 h 630687"/>
                  <a:gd name="connsiteX4" fmla="*/ 2187131 w 3063946"/>
                  <a:gd name="connsiteY4" fmla="*/ 578 h 630687"/>
                  <a:gd name="connsiteX0" fmla="*/ 2195560 w 3072377"/>
                  <a:gd name="connsiteY0" fmla="*/ 578 h 630687"/>
                  <a:gd name="connsiteX1" fmla="*/ 3071860 w 3072377"/>
                  <a:gd name="connsiteY1" fmla="*/ 332048 h 630687"/>
                  <a:gd name="connsiteX2" fmla="*/ 2130790 w 3072377"/>
                  <a:gd name="connsiteY2" fmla="*/ 610178 h 630687"/>
                  <a:gd name="connsiteX3" fmla="*/ 0 w 3072377"/>
                  <a:gd name="connsiteY3" fmla="*/ 412823 h 630687"/>
                  <a:gd name="connsiteX4" fmla="*/ 2195560 w 3072377"/>
                  <a:gd name="connsiteY4" fmla="*/ 578 h 630687"/>
                  <a:gd name="connsiteX0" fmla="*/ 2195560 w 3072314"/>
                  <a:gd name="connsiteY0" fmla="*/ 22943 h 653052"/>
                  <a:gd name="connsiteX1" fmla="*/ 3071860 w 3072314"/>
                  <a:gd name="connsiteY1" fmla="*/ 354413 h 653052"/>
                  <a:gd name="connsiteX2" fmla="*/ 2130790 w 3072314"/>
                  <a:gd name="connsiteY2" fmla="*/ 632543 h 653052"/>
                  <a:gd name="connsiteX3" fmla="*/ 0 w 3072314"/>
                  <a:gd name="connsiteY3" fmla="*/ 435188 h 653052"/>
                  <a:gd name="connsiteX4" fmla="*/ 2195560 w 3072314"/>
                  <a:gd name="connsiteY4" fmla="*/ 22943 h 653052"/>
                  <a:gd name="connsiteX0" fmla="*/ 2195560 w 3072313"/>
                  <a:gd name="connsiteY0" fmla="*/ 22943 h 653052"/>
                  <a:gd name="connsiteX1" fmla="*/ 3071860 w 3072313"/>
                  <a:gd name="connsiteY1" fmla="*/ 354413 h 653052"/>
                  <a:gd name="connsiteX2" fmla="*/ 2130790 w 3072313"/>
                  <a:gd name="connsiteY2" fmla="*/ 632543 h 653052"/>
                  <a:gd name="connsiteX3" fmla="*/ 0 w 3072313"/>
                  <a:gd name="connsiteY3" fmla="*/ 435188 h 653052"/>
                  <a:gd name="connsiteX4" fmla="*/ 2195560 w 3072313"/>
                  <a:gd name="connsiteY4" fmla="*/ 22943 h 653052"/>
                  <a:gd name="connsiteX0" fmla="*/ 2195560 w 3072297"/>
                  <a:gd name="connsiteY0" fmla="*/ 22943 h 653052"/>
                  <a:gd name="connsiteX1" fmla="*/ 3071860 w 3072297"/>
                  <a:gd name="connsiteY1" fmla="*/ 354413 h 653052"/>
                  <a:gd name="connsiteX2" fmla="*/ 2130790 w 3072297"/>
                  <a:gd name="connsiteY2" fmla="*/ 632543 h 653052"/>
                  <a:gd name="connsiteX3" fmla="*/ 0 w 3072297"/>
                  <a:gd name="connsiteY3" fmla="*/ 435188 h 653052"/>
                  <a:gd name="connsiteX4" fmla="*/ 2195560 w 3072297"/>
                  <a:gd name="connsiteY4" fmla="*/ 22943 h 653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297" h="653052">
                    <a:moveTo>
                      <a:pt x="2195560" y="22943"/>
                    </a:moveTo>
                    <a:cubicBezTo>
                      <a:pt x="2634485" y="101690"/>
                      <a:pt x="3088370" y="235033"/>
                      <a:pt x="3071860" y="354413"/>
                    </a:cubicBezTo>
                    <a:cubicBezTo>
                      <a:pt x="3055350" y="473793"/>
                      <a:pt x="2615930" y="726523"/>
                      <a:pt x="2130790" y="632543"/>
                    </a:cubicBezTo>
                    <a:cubicBezTo>
                      <a:pt x="1419590" y="549993"/>
                      <a:pt x="520700" y="529168"/>
                      <a:pt x="0" y="435188"/>
                    </a:cubicBezTo>
                    <a:cubicBezTo>
                      <a:pt x="260350" y="47838"/>
                      <a:pt x="1739777" y="-51613"/>
                      <a:pt x="2195560" y="22943"/>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eform 28">
                <a:extLst>
                  <a:ext uri="{FF2B5EF4-FFF2-40B4-BE49-F238E27FC236}">
                    <a16:creationId xmlns:a16="http://schemas.microsoft.com/office/drawing/2014/main" id="{D0F4CC7C-82AA-4805-BF49-730E81967801}"/>
                  </a:ext>
                </a:extLst>
              </p:cNvPr>
              <p:cNvSpPr>
                <a:spLocks noChangeAspect="1"/>
              </p:cNvSpPr>
              <p:nvPr/>
            </p:nvSpPr>
            <p:spPr>
              <a:xfrm rot="16200000">
                <a:off x="7215928" y="4147827"/>
                <a:ext cx="1214798" cy="200602"/>
              </a:xfrm>
              <a:custGeom>
                <a:avLst/>
                <a:gdLst>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4670"/>
                  <a:gd name="connsiteY0" fmla="*/ 0 h 609600"/>
                  <a:gd name="connsiteX1" fmla="*/ 3074670 w 3074670"/>
                  <a:gd name="connsiteY1" fmla="*/ 331470 h 609600"/>
                  <a:gd name="connsiteX2" fmla="*/ 2133600 w 3074670"/>
                  <a:gd name="connsiteY2" fmla="*/ 609600 h 609600"/>
                  <a:gd name="connsiteX3" fmla="*/ 0 w 3074670"/>
                  <a:gd name="connsiteY3" fmla="*/ 361950 h 609600"/>
                  <a:gd name="connsiteX4" fmla="*/ 2198370 w 3074670"/>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09600"/>
                  <a:gd name="connsiteX1" fmla="*/ 3074670 w 3075208"/>
                  <a:gd name="connsiteY1" fmla="*/ 331470 h 609600"/>
                  <a:gd name="connsiteX2" fmla="*/ 2133600 w 3075208"/>
                  <a:gd name="connsiteY2" fmla="*/ 609600 h 609600"/>
                  <a:gd name="connsiteX3" fmla="*/ 0 w 3075208"/>
                  <a:gd name="connsiteY3" fmla="*/ 361950 h 609600"/>
                  <a:gd name="connsiteX4" fmla="*/ 2198370 w 3075208"/>
                  <a:gd name="connsiteY4" fmla="*/ 0 h 609600"/>
                  <a:gd name="connsiteX0" fmla="*/ 2198370 w 3075208"/>
                  <a:gd name="connsiteY0" fmla="*/ 0 h 630109"/>
                  <a:gd name="connsiteX1" fmla="*/ 3074670 w 3075208"/>
                  <a:gd name="connsiteY1" fmla="*/ 331470 h 630109"/>
                  <a:gd name="connsiteX2" fmla="*/ 2133600 w 3075208"/>
                  <a:gd name="connsiteY2" fmla="*/ 609600 h 630109"/>
                  <a:gd name="connsiteX3" fmla="*/ 0 w 3075208"/>
                  <a:gd name="connsiteY3" fmla="*/ 361950 h 630109"/>
                  <a:gd name="connsiteX4" fmla="*/ 2198370 w 3075208"/>
                  <a:gd name="connsiteY4" fmla="*/ 0 h 630109"/>
                  <a:gd name="connsiteX0" fmla="*/ 2198370 w 3075100"/>
                  <a:gd name="connsiteY0" fmla="*/ 21536 h 651645"/>
                  <a:gd name="connsiteX1" fmla="*/ 3074670 w 3075100"/>
                  <a:gd name="connsiteY1" fmla="*/ 353006 h 651645"/>
                  <a:gd name="connsiteX2" fmla="*/ 2133600 w 3075100"/>
                  <a:gd name="connsiteY2" fmla="*/ 631136 h 651645"/>
                  <a:gd name="connsiteX3" fmla="*/ 0 w 3075100"/>
                  <a:gd name="connsiteY3" fmla="*/ 383486 h 651645"/>
                  <a:gd name="connsiteX4" fmla="*/ 2198370 w 3075100"/>
                  <a:gd name="connsiteY4" fmla="*/ 21536 h 651645"/>
                  <a:gd name="connsiteX0" fmla="*/ 2194624 w 3071439"/>
                  <a:gd name="connsiteY0" fmla="*/ 824 h 630933"/>
                  <a:gd name="connsiteX1" fmla="*/ 3070924 w 3071439"/>
                  <a:gd name="connsiteY1" fmla="*/ 332294 h 630933"/>
                  <a:gd name="connsiteX2" fmla="*/ 2129854 w 3071439"/>
                  <a:gd name="connsiteY2" fmla="*/ 610424 h 630933"/>
                  <a:gd name="connsiteX3" fmla="*/ 0 w 3071439"/>
                  <a:gd name="connsiteY3" fmla="*/ 429835 h 630933"/>
                  <a:gd name="connsiteX4" fmla="*/ 2194624 w 3071439"/>
                  <a:gd name="connsiteY4" fmla="*/ 824 h 630933"/>
                  <a:gd name="connsiteX0" fmla="*/ 2187131 w 3063946"/>
                  <a:gd name="connsiteY0" fmla="*/ 578 h 630687"/>
                  <a:gd name="connsiteX1" fmla="*/ 3063431 w 3063946"/>
                  <a:gd name="connsiteY1" fmla="*/ 332048 h 630687"/>
                  <a:gd name="connsiteX2" fmla="*/ 2122361 w 3063946"/>
                  <a:gd name="connsiteY2" fmla="*/ 610178 h 630687"/>
                  <a:gd name="connsiteX3" fmla="*/ 0 w 3063946"/>
                  <a:gd name="connsiteY3" fmla="*/ 412824 h 630687"/>
                  <a:gd name="connsiteX4" fmla="*/ 2187131 w 3063946"/>
                  <a:gd name="connsiteY4" fmla="*/ 578 h 630687"/>
                  <a:gd name="connsiteX0" fmla="*/ 2195560 w 3072377"/>
                  <a:gd name="connsiteY0" fmla="*/ 578 h 630687"/>
                  <a:gd name="connsiteX1" fmla="*/ 3071860 w 3072377"/>
                  <a:gd name="connsiteY1" fmla="*/ 332048 h 630687"/>
                  <a:gd name="connsiteX2" fmla="*/ 2130790 w 3072377"/>
                  <a:gd name="connsiteY2" fmla="*/ 610178 h 630687"/>
                  <a:gd name="connsiteX3" fmla="*/ 0 w 3072377"/>
                  <a:gd name="connsiteY3" fmla="*/ 412823 h 630687"/>
                  <a:gd name="connsiteX4" fmla="*/ 2195560 w 3072377"/>
                  <a:gd name="connsiteY4" fmla="*/ 578 h 630687"/>
                  <a:gd name="connsiteX0" fmla="*/ 2195560 w 3072314"/>
                  <a:gd name="connsiteY0" fmla="*/ 22943 h 653052"/>
                  <a:gd name="connsiteX1" fmla="*/ 3071860 w 3072314"/>
                  <a:gd name="connsiteY1" fmla="*/ 354413 h 653052"/>
                  <a:gd name="connsiteX2" fmla="*/ 2130790 w 3072314"/>
                  <a:gd name="connsiteY2" fmla="*/ 632543 h 653052"/>
                  <a:gd name="connsiteX3" fmla="*/ 0 w 3072314"/>
                  <a:gd name="connsiteY3" fmla="*/ 435188 h 653052"/>
                  <a:gd name="connsiteX4" fmla="*/ 2195560 w 3072314"/>
                  <a:gd name="connsiteY4" fmla="*/ 22943 h 653052"/>
                  <a:gd name="connsiteX0" fmla="*/ 2195560 w 3072313"/>
                  <a:gd name="connsiteY0" fmla="*/ 22943 h 653052"/>
                  <a:gd name="connsiteX1" fmla="*/ 3071860 w 3072313"/>
                  <a:gd name="connsiteY1" fmla="*/ 354413 h 653052"/>
                  <a:gd name="connsiteX2" fmla="*/ 2130790 w 3072313"/>
                  <a:gd name="connsiteY2" fmla="*/ 632543 h 653052"/>
                  <a:gd name="connsiteX3" fmla="*/ 0 w 3072313"/>
                  <a:gd name="connsiteY3" fmla="*/ 435188 h 653052"/>
                  <a:gd name="connsiteX4" fmla="*/ 2195560 w 3072313"/>
                  <a:gd name="connsiteY4" fmla="*/ 22943 h 653052"/>
                  <a:gd name="connsiteX0" fmla="*/ 2195560 w 3072297"/>
                  <a:gd name="connsiteY0" fmla="*/ 22943 h 653052"/>
                  <a:gd name="connsiteX1" fmla="*/ 3071860 w 3072297"/>
                  <a:gd name="connsiteY1" fmla="*/ 354413 h 653052"/>
                  <a:gd name="connsiteX2" fmla="*/ 2130790 w 3072297"/>
                  <a:gd name="connsiteY2" fmla="*/ 632543 h 653052"/>
                  <a:gd name="connsiteX3" fmla="*/ 0 w 3072297"/>
                  <a:gd name="connsiteY3" fmla="*/ 435188 h 653052"/>
                  <a:gd name="connsiteX4" fmla="*/ 2195560 w 3072297"/>
                  <a:gd name="connsiteY4" fmla="*/ 22943 h 653052"/>
                  <a:gd name="connsiteX0" fmla="*/ 2195560 w 3072105"/>
                  <a:gd name="connsiteY0" fmla="*/ 22943 h 653052"/>
                  <a:gd name="connsiteX1" fmla="*/ 3071860 w 3072105"/>
                  <a:gd name="connsiteY1" fmla="*/ 354413 h 653052"/>
                  <a:gd name="connsiteX2" fmla="*/ 2130790 w 3072105"/>
                  <a:gd name="connsiteY2" fmla="*/ 632543 h 653052"/>
                  <a:gd name="connsiteX3" fmla="*/ 0 w 3072105"/>
                  <a:gd name="connsiteY3" fmla="*/ 435188 h 653052"/>
                  <a:gd name="connsiteX4" fmla="*/ 2195560 w 3072105"/>
                  <a:gd name="connsiteY4" fmla="*/ 22943 h 653052"/>
                  <a:gd name="connsiteX0" fmla="*/ 2195560 w 3072144"/>
                  <a:gd name="connsiteY0" fmla="*/ 22943 h 653052"/>
                  <a:gd name="connsiteX1" fmla="*/ 3071860 w 3072144"/>
                  <a:gd name="connsiteY1" fmla="*/ 354413 h 653052"/>
                  <a:gd name="connsiteX2" fmla="*/ 2130790 w 3072144"/>
                  <a:gd name="connsiteY2" fmla="*/ 632543 h 653052"/>
                  <a:gd name="connsiteX3" fmla="*/ 0 w 3072144"/>
                  <a:gd name="connsiteY3" fmla="*/ 435188 h 653052"/>
                  <a:gd name="connsiteX4" fmla="*/ 2195560 w 3072144"/>
                  <a:gd name="connsiteY4" fmla="*/ 22943 h 653052"/>
                  <a:gd name="connsiteX0" fmla="*/ 2195560 w 3071970"/>
                  <a:gd name="connsiteY0" fmla="*/ 22943 h 657600"/>
                  <a:gd name="connsiteX1" fmla="*/ 3071860 w 3071970"/>
                  <a:gd name="connsiteY1" fmla="*/ 354413 h 657600"/>
                  <a:gd name="connsiteX2" fmla="*/ 2130790 w 3071970"/>
                  <a:gd name="connsiteY2" fmla="*/ 632543 h 657600"/>
                  <a:gd name="connsiteX3" fmla="*/ 0 w 3071970"/>
                  <a:gd name="connsiteY3" fmla="*/ 435188 h 657600"/>
                  <a:gd name="connsiteX4" fmla="*/ 2195560 w 3071970"/>
                  <a:gd name="connsiteY4" fmla="*/ 22943 h 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1970" h="657600">
                    <a:moveTo>
                      <a:pt x="2195560" y="22943"/>
                    </a:moveTo>
                    <a:cubicBezTo>
                      <a:pt x="2381557" y="83058"/>
                      <a:pt x="3082125" y="169819"/>
                      <a:pt x="3071860" y="354413"/>
                    </a:cubicBezTo>
                    <a:cubicBezTo>
                      <a:pt x="3061595" y="539007"/>
                      <a:pt x="2615930" y="726523"/>
                      <a:pt x="2130790" y="632543"/>
                    </a:cubicBezTo>
                    <a:cubicBezTo>
                      <a:pt x="1419590" y="549993"/>
                      <a:pt x="520700" y="529168"/>
                      <a:pt x="0" y="435188"/>
                    </a:cubicBezTo>
                    <a:cubicBezTo>
                      <a:pt x="260350" y="47838"/>
                      <a:pt x="1739777" y="-51613"/>
                      <a:pt x="2195560" y="22943"/>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ight Arrow 1">
                <a:extLst>
                  <a:ext uri="{FF2B5EF4-FFF2-40B4-BE49-F238E27FC236}">
                    <a16:creationId xmlns:a16="http://schemas.microsoft.com/office/drawing/2014/main" id="{B6CF4909-673C-4A6E-80BC-224B908EA8EB}"/>
                  </a:ext>
                </a:extLst>
              </p:cNvPr>
              <p:cNvSpPr/>
              <p:nvPr/>
            </p:nvSpPr>
            <p:spPr>
              <a:xfrm>
                <a:off x="4086215" y="4184927"/>
                <a:ext cx="4191000" cy="182880"/>
              </a:xfrm>
              <a:prstGeom prst="rightArrow">
                <a:avLst>
                  <a:gd name="adj1" fmla="val 35709"/>
                  <a:gd name="adj2" fmla="val 83333"/>
                </a:avLst>
              </a:prstGeom>
              <a:solidFill>
                <a:srgbClr val="FABE00"/>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4">
                <a:extLst>
                  <a:ext uri="{FF2B5EF4-FFF2-40B4-BE49-F238E27FC236}">
                    <a16:creationId xmlns:a16="http://schemas.microsoft.com/office/drawing/2014/main" id="{0B9D4E11-63F3-47BE-A82C-6003E0CFB4C4}"/>
                  </a:ext>
                </a:extLst>
              </p:cNvPr>
              <p:cNvSpPr/>
              <p:nvPr/>
            </p:nvSpPr>
            <p:spPr>
              <a:xfrm rot="16200000">
                <a:off x="3933145" y="3641991"/>
                <a:ext cx="2274509" cy="1114022"/>
              </a:xfrm>
              <a:custGeom>
                <a:avLst/>
                <a:gdLst>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010" h="1493520">
                    <a:moveTo>
                      <a:pt x="0" y="800100"/>
                    </a:moveTo>
                    <a:lnTo>
                      <a:pt x="133350" y="1493520"/>
                    </a:lnTo>
                    <a:cubicBezTo>
                      <a:pt x="302260" y="1341120"/>
                      <a:pt x="3188970" y="1137920"/>
                      <a:pt x="3352800" y="792480"/>
                    </a:cubicBezTo>
                    <a:lnTo>
                      <a:pt x="3509010" y="0"/>
                    </a:lnTo>
                    <a:cubicBezTo>
                      <a:pt x="2974340" y="515620"/>
                      <a:pt x="68580" y="635000"/>
                      <a:pt x="0" y="800100"/>
                    </a:cubicBezTo>
                    <a:close/>
                  </a:path>
                </a:pathLst>
              </a:custGeom>
              <a:gradFill flip="none" rotWithShape="1">
                <a:gsLst>
                  <a:gs pos="0">
                    <a:srgbClr val="0070C0"/>
                  </a:gs>
                  <a:gs pos="50000">
                    <a:srgbClr val="00B0F0"/>
                  </a:gs>
                  <a:gs pos="100000">
                    <a:srgbClr val="0070C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 name="Freeform 25">
                <a:extLst>
                  <a:ext uri="{FF2B5EF4-FFF2-40B4-BE49-F238E27FC236}">
                    <a16:creationId xmlns:a16="http://schemas.microsoft.com/office/drawing/2014/main" id="{A3C2FF49-84E2-4AB8-9048-F530F30F00F7}"/>
                  </a:ext>
                </a:extLst>
              </p:cNvPr>
              <p:cNvSpPr/>
              <p:nvPr/>
            </p:nvSpPr>
            <p:spPr>
              <a:xfrm rot="16200000">
                <a:off x="5047919" y="3820404"/>
                <a:ext cx="1926294" cy="784363"/>
              </a:xfrm>
              <a:custGeom>
                <a:avLst/>
                <a:gdLst>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515484"/>
                  <a:gd name="connsiteX1" fmla="*/ 128851 w 3509010"/>
                  <a:gd name="connsiteY1" fmla="*/ 1515484 h 1515484"/>
                  <a:gd name="connsiteX2" fmla="*/ 3352800 w 3509010"/>
                  <a:gd name="connsiteY2" fmla="*/ 792480 h 1515484"/>
                  <a:gd name="connsiteX3" fmla="*/ 3509010 w 3509010"/>
                  <a:gd name="connsiteY3" fmla="*/ 0 h 1515484"/>
                  <a:gd name="connsiteX4" fmla="*/ 0 w 3509010"/>
                  <a:gd name="connsiteY4" fmla="*/ 800100 h 1515484"/>
                  <a:gd name="connsiteX0" fmla="*/ 0 w 3509010"/>
                  <a:gd name="connsiteY0" fmla="*/ 800100 h 1515484"/>
                  <a:gd name="connsiteX1" fmla="*/ 110857 w 3509010"/>
                  <a:gd name="connsiteY1" fmla="*/ 1515484 h 1515484"/>
                  <a:gd name="connsiteX2" fmla="*/ 3352800 w 3509010"/>
                  <a:gd name="connsiteY2" fmla="*/ 792480 h 1515484"/>
                  <a:gd name="connsiteX3" fmla="*/ 3509010 w 3509010"/>
                  <a:gd name="connsiteY3" fmla="*/ 0 h 1515484"/>
                  <a:gd name="connsiteX4" fmla="*/ 0 w 3509010"/>
                  <a:gd name="connsiteY4" fmla="*/ 800100 h 1515484"/>
                  <a:gd name="connsiteX0" fmla="*/ 0 w 3509010"/>
                  <a:gd name="connsiteY0" fmla="*/ 800100 h 1515484"/>
                  <a:gd name="connsiteX1" fmla="*/ 110857 w 3509010"/>
                  <a:gd name="connsiteY1" fmla="*/ 1515484 h 1515484"/>
                  <a:gd name="connsiteX2" fmla="*/ 3388790 w 3509010"/>
                  <a:gd name="connsiteY2" fmla="*/ 759535 h 1515484"/>
                  <a:gd name="connsiteX3" fmla="*/ 3509010 w 3509010"/>
                  <a:gd name="connsiteY3" fmla="*/ 0 h 1515484"/>
                  <a:gd name="connsiteX4" fmla="*/ 0 w 3509010"/>
                  <a:gd name="connsiteY4" fmla="*/ 800100 h 1515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010" h="1515484">
                    <a:moveTo>
                      <a:pt x="0" y="800100"/>
                    </a:moveTo>
                    <a:lnTo>
                      <a:pt x="110857" y="1515484"/>
                    </a:lnTo>
                    <a:cubicBezTo>
                      <a:pt x="279767" y="1363084"/>
                      <a:pt x="3224960" y="1104975"/>
                      <a:pt x="3388790" y="759535"/>
                    </a:cubicBezTo>
                    <a:lnTo>
                      <a:pt x="3509010" y="0"/>
                    </a:lnTo>
                    <a:cubicBezTo>
                      <a:pt x="2974340" y="515620"/>
                      <a:pt x="68580" y="635000"/>
                      <a:pt x="0" y="800100"/>
                    </a:cubicBezTo>
                    <a:close/>
                  </a:path>
                </a:pathLst>
              </a:custGeom>
              <a:gradFill flip="none" rotWithShape="1">
                <a:gsLst>
                  <a:gs pos="0">
                    <a:srgbClr val="0070C0"/>
                  </a:gs>
                  <a:gs pos="50000">
                    <a:srgbClr val="00B0F0"/>
                  </a:gs>
                  <a:gs pos="100000">
                    <a:srgbClr val="0070C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29">
                <a:extLst>
                  <a:ext uri="{FF2B5EF4-FFF2-40B4-BE49-F238E27FC236}">
                    <a16:creationId xmlns:a16="http://schemas.microsoft.com/office/drawing/2014/main" id="{F9712A1F-EAA1-4E0D-A43B-29DF9E09CCCC}"/>
                  </a:ext>
                </a:extLst>
              </p:cNvPr>
              <p:cNvSpPr/>
              <p:nvPr/>
            </p:nvSpPr>
            <p:spPr>
              <a:xfrm rot="16200000">
                <a:off x="5855681" y="3898990"/>
                <a:ext cx="1681803" cy="629662"/>
              </a:xfrm>
              <a:custGeom>
                <a:avLst/>
                <a:gdLst>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506646"/>
                  <a:gd name="connsiteX1" fmla="*/ 92067 w 3509010"/>
                  <a:gd name="connsiteY1" fmla="*/ 1506646 h 1506646"/>
                  <a:gd name="connsiteX2" fmla="*/ 3352800 w 3509010"/>
                  <a:gd name="connsiteY2" fmla="*/ 792480 h 1506646"/>
                  <a:gd name="connsiteX3" fmla="*/ 3509010 w 3509010"/>
                  <a:gd name="connsiteY3" fmla="*/ 0 h 1506646"/>
                  <a:gd name="connsiteX4" fmla="*/ 0 w 3509010"/>
                  <a:gd name="connsiteY4" fmla="*/ 800100 h 1506646"/>
                  <a:gd name="connsiteX0" fmla="*/ 0 w 3514170"/>
                  <a:gd name="connsiteY0" fmla="*/ 826353 h 1506646"/>
                  <a:gd name="connsiteX1" fmla="*/ 97227 w 3514170"/>
                  <a:gd name="connsiteY1" fmla="*/ 1506646 h 1506646"/>
                  <a:gd name="connsiteX2" fmla="*/ 3357960 w 3514170"/>
                  <a:gd name="connsiteY2" fmla="*/ 792480 h 1506646"/>
                  <a:gd name="connsiteX3" fmla="*/ 3514170 w 3514170"/>
                  <a:gd name="connsiteY3" fmla="*/ 0 h 1506646"/>
                  <a:gd name="connsiteX4" fmla="*/ 0 w 3514170"/>
                  <a:gd name="connsiteY4" fmla="*/ 826353 h 1506646"/>
                  <a:gd name="connsiteX0" fmla="*/ 0 w 3514170"/>
                  <a:gd name="connsiteY0" fmla="*/ 773848 h 1454141"/>
                  <a:gd name="connsiteX1" fmla="*/ 97227 w 3514170"/>
                  <a:gd name="connsiteY1" fmla="*/ 1454141 h 1454141"/>
                  <a:gd name="connsiteX2" fmla="*/ 3357960 w 3514170"/>
                  <a:gd name="connsiteY2" fmla="*/ 739975 h 1454141"/>
                  <a:gd name="connsiteX3" fmla="*/ 3514170 w 3514170"/>
                  <a:gd name="connsiteY3" fmla="*/ 0 h 1454141"/>
                  <a:gd name="connsiteX4" fmla="*/ 0 w 3514170"/>
                  <a:gd name="connsiteY4" fmla="*/ 773848 h 1454141"/>
                  <a:gd name="connsiteX0" fmla="*/ 0 w 3514170"/>
                  <a:gd name="connsiteY0" fmla="*/ 773848 h 1454141"/>
                  <a:gd name="connsiteX1" fmla="*/ 97227 w 3514170"/>
                  <a:gd name="connsiteY1" fmla="*/ 1454141 h 1454141"/>
                  <a:gd name="connsiteX2" fmla="*/ 3378602 w 3514170"/>
                  <a:gd name="connsiteY2" fmla="*/ 733412 h 1454141"/>
                  <a:gd name="connsiteX3" fmla="*/ 3514170 w 3514170"/>
                  <a:gd name="connsiteY3" fmla="*/ 0 h 1454141"/>
                  <a:gd name="connsiteX4" fmla="*/ 0 w 3514170"/>
                  <a:gd name="connsiteY4" fmla="*/ 773848 h 145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170" h="1454141">
                    <a:moveTo>
                      <a:pt x="0" y="773848"/>
                    </a:moveTo>
                    <a:lnTo>
                      <a:pt x="97227" y="1454141"/>
                    </a:lnTo>
                    <a:cubicBezTo>
                      <a:pt x="266137" y="1301741"/>
                      <a:pt x="3214772" y="1078852"/>
                      <a:pt x="3378602" y="733412"/>
                    </a:cubicBezTo>
                    <a:lnTo>
                      <a:pt x="3514170" y="0"/>
                    </a:lnTo>
                    <a:cubicBezTo>
                      <a:pt x="2979500" y="515620"/>
                      <a:pt x="68580" y="608748"/>
                      <a:pt x="0" y="773848"/>
                    </a:cubicBezTo>
                    <a:close/>
                  </a:path>
                </a:pathLst>
              </a:custGeom>
              <a:gradFill flip="none" rotWithShape="1">
                <a:gsLst>
                  <a:gs pos="0">
                    <a:srgbClr val="0070C0"/>
                  </a:gs>
                  <a:gs pos="50000">
                    <a:srgbClr val="00B0F0"/>
                  </a:gs>
                  <a:gs pos="100000">
                    <a:srgbClr val="0070C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Freeform 30">
                <a:extLst>
                  <a:ext uri="{FF2B5EF4-FFF2-40B4-BE49-F238E27FC236}">
                    <a16:creationId xmlns:a16="http://schemas.microsoft.com/office/drawing/2014/main" id="{77C9391E-A3DE-4F58-82E1-9EB626CE941E}"/>
                  </a:ext>
                </a:extLst>
              </p:cNvPr>
              <p:cNvSpPr/>
              <p:nvPr/>
            </p:nvSpPr>
            <p:spPr>
              <a:xfrm rot="16200000">
                <a:off x="6492238" y="3982464"/>
                <a:ext cx="1478724" cy="487979"/>
              </a:xfrm>
              <a:custGeom>
                <a:avLst/>
                <a:gdLst>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506646"/>
                  <a:gd name="connsiteX1" fmla="*/ 92067 w 3509010"/>
                  <a:gd name="connsiteY1" fmla="*/ 1506646 h 1506646"/>
                  <a:gd name="connsiteX2" fmla="*/ 3352800 w 3509010"/>
                  <a:gd name="connsiteY2" fmla="*/ 792480 h 1506646"/>
                  <a:gd name="connsiteX3" fmla="*/ 3509010 w 3509010"/>
                  <a:gd name="connsiteY3" fmla="*/ 0 h 1506646"/>
                  <a:gd name="connsiteX4" fmla="*/ 0 w 3509010"/>
                  <a:gd name="connsiteY4" fmla="*/ 800100 h 1506646"/>
                  <a:gd name="connsiteX0" fmla="*/ 0 w 3514170"/>
                  <a:gd name="connsiteY0" fmla="*/ 826353 h 1506646"/>
                  <a:gd name="connsiteX1" fmla="*/ 97227 w 3514170"/>
                  <a:gd name="connsiteY1" fmla="*/ 1506646 h 1506646"/>
                  <a:gd name="connsiteX2" fmla="*/ 3357960 w 3514170"/>
                  <a:gd name="connsiteY2" fmla="*/ 792480 h 1506646"/>
                  <a:gd name="connsiteX3" fmla="*/ 3514170 w 3514170"/>
                  <a:gd name="connsiteY3" fmla="*/ 0 h 1506646"/>
                  <a:gd name="connsiteX4" fmla="*/ 0 w 3514170"/>
                  <a:gd name="connsiteY4" fmla="*/ 826353 h 1506646"/>
                  <a:gd name="connsiteX0" fmla="*/ 0 w 3514170"/>
                  <a:gd name="connsiteY0" fmla="*/ 773848 h 1454141"/>
                  <a:gd name="connsiteX1" fmla="*/ 97227 w 3514170"/>
                  <a:gd name="connsiteY1" fmla="*/ 1454141 h 1454141"/>
                  <a:gd name="connsiteX2" fmla="*/ 3357960 w 3514170"/>
                  <a:gd name="connsiteY2" fmla="*/ 739975 h 1454141"/>
                  <a:gd name="connsiteX3" fmla="*/ 3514170 w 3514170"/>
                  <a:gd name="connsiteY3" fmla="*/ 0 h 1454141"/>
                  <a:gd name="connsiteX4" fmla="*/ 0 w 3514170"/>
                  <a:gd name="connsiteY4" fmla="*/ 773848 h 1454141"/>
                  <a:gd name="connsiteX0" fmla="*/ 0 w 3514170"/>
                  <a:gd name="connsiteY0" fmla="*/ 773848 h 1454141"/>
                  <a:gd name="connsiteX1" fmla="*/ 97227 w 3514170"/>
                  <a:gd name="connsiteY1" fmla="*/ 1454141 h 1454141"/>
                  <a:gd name="connsiteX2" fmla="*/ 3378602 w 3514170"/>
                  <a:gd name="connsiteY2" fmla="*/ 733412 h 1454141"/>
                  <a:gd name="connsiteX3" fmla="*/ 3514170 w 3514170"/>
                  <a:gd name="connsiteY3" fmla="*/ 0 h 1454141"/>
                  <a:gd name="connsiteX4" fmla="*/ 0 w 3514170"/>
                  <a:gd name="connsiteY4" fmla="*/ 773848 h 1454141"/>
                  <a:gd name="connsiteX0" fmla="*/ 0 w 3514170"/>
                  <a:gd name="connsiteY0" fmla="*/ 773848 h 1454141"/>
                  <a:gd name="connsiteX1" fmla="*/ 97227 w 3514170"/>
                  <a:gd name="connsiteY1" fmla="*/ 1454141 h 1454141"/>
                  <a:gd name="connsiteX2" fmla="*/ 3413816 w 3514170"/>
                  <a:gd name="connsiteY2" fmla="*/ 722122 h 1454141"/>
                  <a:gd name="connsiteX3" fmla="*/ 3514170 w 3514170"/>
                  <a:gd name="connsiteY3" fmla="*/ 0 h 1454141"/>
                  <a:gd name="connsiteX4" fmla="*/ 0 w 3514170"/>
                  <a:gd name="connsiteY4" fmla="*/ 773848 h 145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170" h="1454141">
                    <a:moveTo>
                      <a:pt x="0" y="773848"/>
                    </a:moveTo>
                    <a:lnTo>
                      <a:pt x="97227" y="1454141"/>
                    </a:lnTo>
                    <a:cubicBezTo>
                      <a:pt x="266137" y="1301741"/>
                      <a:pt x="3249986" y="1067562"/>
                      <a:pt x="3413816" y="722122"/>
                    </a:cubicBezTo>
                    <a:lnTo>
                      <a:pt x="3514170" y="0"/>
                    </a:lnTo>
                    <a:cubicBezTo>
                      <a:pt x="2979500" y="515620"/>
                      <a:pt x="68580" y="608748"/>
                      <a:pt x="0" y="773848"/>
                    </a:cubicBezTo>
                    <a:close/>
                  </a:path>
                </a:pathLst>
              </a:custGeom>
              <a:gradFill flip="none" rotWithShape="1">
                <a:gsLst>
                  <a:gs pos="0">
                    <a:srgbClr val="0070C0"/>
                  </a:gs>
                  <a:gs pos="50000">
                    <a:srgbClr val="00B0F0"/>
                  </a:gs>
                  <a:gs pos="100000">
                    <a:srgbClr val="0070C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 name="Freeform 31">
                <a:extLst>
                  <a:ext uri="{FF2B5EF4-FFF2-40B4-BE49-F238E27FC236}">
                    <a16:creationId xmlns:a16="http://schemas.microsoft.com/office/drawing/2014/main" id="{32C44A08-0B19-4C5A-8F5C-B082AD07C8D8}"/>
                  </a:ext>
                </a:extLst>
              </p:cNvPr>
              <p:cNvSpPr/>
              <p:nvPr/>
            </p:nvSpPr>
            <p:spPr>
              <a:xfrm rot="16200000">
                <a:off x="6985854" y="4023328"/>
                <a:ext cx="1325356" cy="419675"/>
              </a:xfrm>
              <a:custGeom>
                <a:avLst/>
                <a:gdLst>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493520"/>
                  <a:gd name="connsiteX1" fmla="*/ 133350 w 3509010"/>
                  <a:gd name="connsiteY1" fmla="*/ 1493520 h 1493520"/>
                  <a:gd name="connsiteX2" fmla="*/ 3352800 w 3509010"/>
                  <a:gd name="connsiteY2" fmla="*/ 792480 h 1493520"/>
                  <a:gd name="connsiteX3" fmla="*/ 3509010 w 3509010"/>
                  <a:gd name="connsiteY3" fmla="*/ 0 h 1493520"/>
                  <a:gd name="connsiteX4" fmla="*/ 0 w 3509010"/>
                  <a:gd name="connsiteY4" fmla="*/ 800100 h 1493520"/>
                  <a:gd name="connsiteX0" fmla="*/ 0 w 3509010"/>
                  <a:gd name="connsiteY0" fmla="*/ 800100 h 1506646"/>
                  <a:gd name="connsiteX1" fmla="*/ 92067 w 3509010"/>
                  <a:gd name="connsiteY1" fmla="*/ 1506646 h 1506646"/>
                  <a:gd name="connsiteX2" fmla="*/ 3352800 w 3509010"/>
                  <a:gd name="connsiteY2" fmla="*/ 792480 h 1506646"/>
                  <a:gd name="connsiteX3" fmla="*/ 3509010 w 3509010"/>
                  <a:gd name="connsiteY3" fmla="*/ 0 h 1506646"/>
                  <a:gd name="connsiteX4" fmla="*/ 0 w 3509010"/>
                  <a:gd name="connsiteY4" fmla="*/ 800100 h 1506646"/>
                  <a:gd name="connsiteX0" fmla="*/ 0 w 3514170"/>
                  <a:gd name="connsiteY0" fmla="*/ 826353 h 1506646"/>
                  <a:gd name="connsiteX1" fmla="*/ 97227 w 3514170"/>
                  <a:gd name="connsiteY1" fmla="*/ 1506646 h 1506646"/>
                  <a:gd name="connsiteX2" fmla="*/ 3357960 w 3514170"/>
                  <a:gd name="connsiteY2" fmla="*/ 792480 h 1506646"/>
                  <a:gd name="connsiteX3" fmla="*/ 3514170 w 3514170"/>
                  <a:gd name="connsiteY3" fmla="*/ 0 h 1506646"/>
                  <a:gd name="connsiteX4" fmla="*/ 0 w 3514170"/>
                  <a:gd name="connsiteY4" fmla="*/ 826353 h 1506646"/>
                  <a:gd name="connsiteX0" fmla="*/ 0 w 3514170"/>
                  <a:gd name="connsiteY0" fmla="*/ 773848 h 1454141"/>
                  <a:gd name="connsiteX1" fmla="*/ 97227 w 3514170"/>
                  <a:gd name="connsiteY1" fmla="*/ 1454141 h 1454141"/>
                  <a:gd name="connsiteX2" fmla="*/ 3357960 w 3514170"/>
                  <a:gd name="connsiteY2" fmla="*/ 739975 h 1454141"/>
                  <a:gd name="connsiteX3" fmla="*/ 3514170 w 3514170"/>
                  <a:gd name="connsiteY3" fmla="*/ 0 h 1454141"/>
                  <a:gd name="connsiteX4" fmla="*/ 0 w 3514170"/>
                  <a:gd name="connsiteY4" fmla="*/ 773848 h 1454141"/>
                  <a:gd name="connsiteX0" fmla="*/ 0 w 3514170"/>
                  <a:gd name="connsiteY0" fmla="*/ 773848 h 1454141"/>
                  <a:gd name="connsiteX1" fmla="*/ 97227 w 3514170"/>
                  <a:gd name="connsiteY1" fmla="*/ 1454141 h 1454141"/>
                  <a:gd name="connsiteX2" fmla="*/ 3378602 w 3514170"/>
                  <a:gd name="connsiteY2" fmla="*/ 733412 h 1454141"/>
                  <a:gd name="connsiteX3" fmla="*/ 3514170 w 3514170"/>
                  <a:gd name="connsiteY3" fmla="*/ 0 h 1454141"/>
                  <a:gd name="connsiteX4" fmla="*/ 0 w 3514170"/>
                  <a:gd name="connsiteY4" fmla="*/ 773848 h 1454141"/>
                  <a:gd name="connsiteX0" fmla="*/ 0 w 3514170"/>
                  <a:gd name="connsiteY0" fmla="*/ 773848 h 1454141"/>
                  <a:gd name="connsiteX1" fmla="*/ 97227 w 3514170"/>
                  <a:gd name="connsiteY1" fmla="*/ 1454141 h 1454141"/>
                  <a:gd name="connsiteX2" fmla="*/ 3413816 w 3514170"/>
                  <a:gd name="connsiteY2" fmla="*/ 722122 h 1454141"/>
                  <a:gd name="connsiteX3" fmla="*/ 3514170 w 3514170"/>
                  <a:gd name="connsiteY3" fmla="*/ 0 h 1454141"/>
                  <a:gd name="connsiteX4" fmla="*/ 0 w 3514170"/>
                  <a:gd name="connsiteY4" fmla="*/ 773848 h 1454141"/>
                  <a:gd name="connsiteX0" fmla="*/ 0 w 3514170"/>
                  <a:gd name="connsiteY0" fmla="*/ 773848 h 1409596"/>
                  <a:gd name="connsiteX1" fmla="*/ 97227 w 3514170"/>
                  <a:gd name="connsiteY1" fmla="*/ 1409596 h 1409596"/>
                  <a:gd name="connsiteX2" fmla="*/ 3413816 w 3514170"/>
                  <a:gd name="connsiteY2" fmla="*/ 722122 h 1409596"/>
                  <a:gd name="connsiteX3" fmla="*/ 3514170 w 3514170"/>
                  <a:gd name="connsiteY3" fmla="*/ 0 h 1409596"/>
                  <a:gd name="connsiteX4" fmla="*/ 0 w 3514170"/>
                  <a:gd name="connsiteY4" fmla="*/ 773848 h 1409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170" h="1409596">
                    <a:moveTo>
                      <a:pt x="0" y="773848"/>
                    </a:moveTo>
                    <a:cubicBezTo>
                      <a:pt x="32409" y="1000612"/>
                      <a:pt x="64818" y="1182832"/>
                      <a:pt x="97227" y="1409596"/>
                    </a:cubicBezTo>
                    <a:cubicBezTo>
                      <a:pt x="266137" y="1257196"/>
                      <a:pt x="3249986" y="1067562"/>
                      <a:pt x="3413816" y="722122"/>
                    </a:cubicBezTo>
                    <a:lnTo>
                      <a:pt x="3514170" y="0"/>
                    </a:lnTo>
                    <a:cubicBezTo>
                      <a:pt x="2979500" y="515620"/>
                      <a:pt x="68580" y="608748"/>
                      <a:pt x="0" y="773848"/>
                    </a:cubicBezTo>
                    <a:close/>
                  </a:path>
                </a:pathLst>
              </a:custGeom>
              <a:gradFill flip="none" rotWithShape="1">
                <a:gsLst>
                  <a:gs pos="0">
                    <a:srgbClr val="0070C0"/>
                  </a:gs>
                  <a:gs pos="50000">
                    <a:srgbClr val="00B0F0"/>
                  </a:gs>
                  <a:gs pos="100000">
                    <a:srgbClr val="0070C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32">
                <a:extLst>
                  <a:ext uri="{FF2B5EF4-FFF2-40B4-BE49-F238E27FC236}">
                    <a16:creationId xmlns:a16="http://schemas.microsoft.com/office/drawing/2014/main" id="{6BE7F813-DE31-4F0C-AB1B-0EC1401C509D}"/>
                  </a:ext>
                </a:extLst>
              </p:cNvPr>
              <p:cNvSpPr/>
              <p:nvPr/>
            </p:nvSpPr>
            <p:spPr>
              <a:xfrm rot="16200000">
                <a:off x="7517517" y="3957908"/>
                <a:ext cx="925841" cy="288755"/>
              </a:xfrm>
              <a:custGeom>
                <a:avLst/>
                <a:gdLst>
                  <a:gd name="connsiteX0" fmla="*/ 1428345 w 1428345"/>
                  <a:gd name="connsiteY0" fmla="*/ 0 h 387120"/>
                  <a:gd name="connsiteX1" fmla="*/ 1395074 w 1428345"/>
                  <a:gd name="connsiteY1" fmla="*/ 204976 h 387120"/>
                  <a:gd name="connsiteX2" fmla="*/ 13341 w 1428345"/>
                  <a:gd name="connsiteY2" fmla="*/ 387120 h 387120"/>
                  <a:gd name="connsiteX3" fmla="*/ 2985 w 1428345"/>
                  <a:gd name="connsiteY3" fmla="*/ 282450 h 387120"/>
                  <a:gd name="connsiteX4" fmla="*/ 0 w 1428345"/>
                  <a:gd name="connsiteY4" fmla="*/ 189224 h 387120"/>
                  <a:gd name="connsiteX5" fmla="*/ 1428345 w 1428345"/>
                  <a:gd name="connsiteY5" fmla="*/ 0 h 387120"/>
                  <a:gd name="connsiteX0" fmla="*/ 1428345 w 1428345"/>
                  <a:gd name="connsiteY0" fmla="*/ 0 h 387120"/>
                  <a:gd name="connsiteX1" fmla="*/ 1395074 w 1428345"/>
                  <a:gd name="connsiteY1" fmla="*/ 204976 h 387120"/>
                  <a:gd name="connsiteX2" fmla="*/ 13341 w 1428345"/>
                  <a:gd name="connsiteY2" fmla="*/ 387120 h 387120"/>
                  <a:gd name="connsiteX3" fmla="*/ 65850 w 1428345"/>
                  <a:gd name="connsiteY3" fmla="*/ 282450 h 387120"/>
                  <a:gd name="connsiteX4" fmla="*/ 0 w 1428345"/>
                  <a:gd name="connsiteY4" fmla="*/ 189224 h 387120"/>
                  <a:gd name="connsiteX5" fmla="*/ 1428345 w 1428345"/>
                  <a:gd name="connsiteY5" fmla="*/ 0 h 387120"/>
                  <a:gd name="connsiteX0" fmla="*/ 1428345 w 1428345"/>
                  <a:gd name="connsiteY0" fmla="*/ 0 h 387120"/>
                  <a:gd name="connsiteX1" fmla="*/ 1395074 w 1428345"/>
                  <a:gd name="connsiteY1" fmla="*/ 204976 h 387120"/>
                  <a:gd name="connsiteX2" fmla="*/ 13341 w 1428345"/>
                  <a:gd name="connsiteY2" fmla="*/ 387120 h 387120"/>
                  <a:gd name="connsiteX3" fmla="*/ 65850 w 1428345"/>
                  <a:gd name="connsiteY3" fmla="*/ 282450 h 387120"/>
                  <a:gd name="connsiteX4" fmla="*/ 0 w 1428345"/>
                  <a:gd name="connsiteY4" fmla="*/ 189224 h 387120"/>
                  <a:gd name="connsiteX5" fmla="*/ 1428345 w 1428345"/>
                  <a:gd name="connsiteY5" fmla="*/ 0 h 387120"/>
                  <a:gd name="connsiteX0" fmla="*/ 1428345 w 1428345"/>
                  <a:gd name="connsiteY0" fmla="*/ 0 h 387120"/>
                  <a:gd name="connsiteX1" fmla="*/ 1395074 w 1428345"/>
                  <a:gd name="connsiteY1" fmla="*/ 204976 h 387120"/>
                  <a:gd name="connsiteX2" fmla="*/ 13341 w 1428345"/>
                  <a:gd name="connsiteY2" fmla="*/ 387120 h 387120"/>
                  <a:gd name="connsiteX3" fmla="*/ 65850 w 1428345"/>
                  <a:gd name="connsiteY3" fmla="*/ 265305 h 387120"/>
                  <a:gd name="connsiteX4" fmla="*/ 0 w 1428345"/>
                  <a:gd name="connsiteY4" fmla="*/ 189224 h 387120"/>
                  <a:gd name="connsiteX5" fmla="*/ 1428345 w 1428345"/>
                  <a:gd name="connsiteY5" fmla="*/ 0 h 387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8345" h="387120">
                    <a:moveTo>
                      <a:pt x="1428345" y="0"/>
                    </a:moveTo>
                    <a:lnTo>
                      <a:pt x="1395074" y="204976"/>
                    </a:lnTo>
                    <a:cubicBezTo>
                      <a:pt x="1334470" y="279720"/>
                      <a:pt x="515473" y="341094"/>
                      <a:pt x="13341" y="387120"/>
                    </a:cubicBezTo>
                    <a:cubicBezTo>
                      <a:pt x="30844" y="352230"/>
                      <a:pt x="65492" y="305910"/>
                      <a:pt x="65850" y="265305"/>
                    </a:cubicBezTo>
                    <a:cubicBezTo>
                      <a:pt x="66208" y="224700"/>
                      <a:pt x="21950" y="220299"/>
                      <a:pt x="0" y="189224"/>
                    </a:cubicBezTo>
                    <a:cubicBezTo>
                      <a:pt x="479978" y="154047"/>
                      <a:pt x="1239238" y="106671"/>
                      <a:pt x="1428345" y="0"/>
                    </a:cubicBezTo>
                    <a:close/>
                  </a:path>
                </a:pathLst>
              </a:custGeom>
              <a:gradFill flip="none" rotWithShape="1">
                <a:gsLst>
                  <a:gs pos="0">
                    <a:srgbClr val="0070C0"/>
                  </a:gs>
                  <a:gs pos="50000">
                    <a:srgbClr val="00B0F0"/>
                  </a:gs>
                  <a:gs pos="100000">
                    <a:srgbClr val="0070C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Hexagon 16">
                <a:extLst>
                  <a:ext uri="{FF2B5EF4-FFF2-40B4-BE49-F238E27FC236}">
                    <a16:creationId xmlns:a16="http://schemas.microsoft.com/office/drawing/2014/main" id="{03904524-D0F8-4B40-85EF-8473FCAF855B}"/>
                  </a:ext>
                </a:extLst>
              </p:cNvPr>
              <p:cNvSpPr/>
              <p:nvPr/>
            </p:nvSpPr>
            <p:spPr>
              <a:xfrm>
                <a:off x="1752600" y="2541245"/>
                <a:ext cx="1876415" cy="548640"/>
              </a:xfrm>
              <a:prstGeom prst="hexagon">
                <a:avLst/>
              </a:prstGeom>
              <a:solidFill>
                <a:schemeClr val="accent4"/>
              </a:solidFill>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wrap="none" tIns="91440" rtlCol="0" anchor="ctr"/>
              <a:lstStyle/>
              <a:p>
                <a:pPr algn="ctr" defTabSz="914362"/>
                <a:r>
                  <a:rPr lang="en-US" sz="1200" dirty="0">
                    <a:solidFill>
                      <a:schemeClr val="tx1"/>
                    </a:solidFill>
                    <a:effectLst>
                      <a:outerShdw blurRad="38100" dist="38100" dir="2700000" algn="tl">
                        <a:srgbClr val="000000">
                          <a:alpha val="43137"/>
                        </a:srgbClr>
                      </a:outerShdw>
                    </a:effectLst>
                    <a:latin typeface="Arial" pitchFamily="34" charset="0"/>
                    <a:ea typeface="Kozuka Gothic Pr6N B" pitchFamily="34" charset="-128"/>
                    <a:cs typeface="Arial" pitchFamily="34" charset="0"/>
                  </a:rPr>
                  <a:t>Requirements defined</a:t>
                </a:r>
              </a:p>
            </p:txBody>
          </p:sp>
          <p:sp>
            <p:nvSpPr>
              <p:cNvPr id="18" name="Hexagon 17">
                <a:extLst>
                  <a:ext uri="{FF2B5EF4-FFF2-40B4-BE49-F238E27FC236}">
                    <a16:creationId xmlns:a16="http://schemas.microsoft.com/office/drawing/2014/main" id="{4C73C638-B5D7-403F-BF16-860815F9681E}"/>
                  </a:ext>
                </a:extLst>
              </p:cNvPr>
              <p:cNvSpPr/>
              <p:nvPr/>
            </p:nvSpPr>
            <p:spPr>
              <a:xfrm>
                <a:off x="1752600" y="3270347"/>
                <a:ext cx="1876415" cy="548640"/>
              </a:xfrm>
              <a:prstGeom prst="hexagon">
                <a:avLst/>
              </a:prstGeom>
              <a:solidFill>
                <a:schemeClr val="accent4"/>
              </a:solidFill>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wrap="none" tIns="91440" rtlCol="0" anchor="ctr"/>
              <a:lstStyle/>
              <a:p>
                <a:pPr algn="ctr" defTabSz="914362"/>
                <a:r>
                  <a:rPr lang="en-US" sz="1200" dirty="0">
                    <a:solidFill>
                      <a:schemeClr val="tx1"/>
                    </a:solidFill>
                    <a:effectLst>
                      <a:outerShdw blurRad="38100" dist="38100" dir="2700000" algn="tl">
                        <a:srgbClr val="000000">
                          <a:alpha val="43137"/>
                        </a:srgbClr>
                      </a:outerShdw>
                    </a:effectLst>
                    <a:latin typeface="Arial" pitchFamily="34" charset="0"/>
                    <a:ea typeface="Kozuka Gothic Pr6N B" pitchFamily="34" charset="-128"/>
                    <a:cs typeface="Arial" pitchFamily="34" charset="0"/>
                  </a:rPr>
                  <a:t>Testable code</a:t>
                </a:r>
              </a:p>
            </p:txBody>
          </p:sp>
          <p:sp>
            <p:nvSpPr>
              <p:cNvPr id="19" name="Hexagon 18">
                <a:extLst>
                  <a:ext uri="{FF2B5EF4-FFF2-40B4-BE49-F238E27FC236}">
                    <a16:creationId xmlns:a16="http://schemas.microsoft.com/office/drawing/2014/main" id="{B43444CD-BC71-4782-959C-ABA36DE6ACB5}"/>
                  </a:ext>
                </a:extLst>
              </p:cNvPr>
              <p:cNvSpPr/>
              <p:nvPr/>
            </p:nvSpPr>
            <p:spPr>
              <a:xfrm>
                <a:off x="1752600" y="3999449"/>
                <a:ext cx="1876415" cy="548640"/>
              </a:xfrm>
              <a:prstGeom prst="hexagon">
                <a:avLst/>
              </a:prstGeom>
              <a:solidFill>
                <a:schemeClr val="accent4"/>
              </a:solidFill>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wrap="none" tIns="91440" rtlCol="0" anchor="ctr"/>
              <a:lstStyle/>
              <a:p>
                <a:pPr algn="ctr" defTabSz="914362"/>
                <a:r>
                  <a:rPr lang="en-US" sz="1200" dirty="0">
                    <a:solidFill>
                      <a:schemeClr val="tx1"/>
                    </a:solidFill>
                    <a:effectLst>
                      <a:outerShdw blurRad="38100" dist="38100" dir="2700000" algn="tl">
                        <a:srgbClr val="000000">
                          <a:alpha val="43137"/>
                        </a:srgbClr>
                      </a:outerShdw>
                    </a:effectLst>
                    <a:latin typeface="Arial" pitchFamily="34" charset="0"/>
                    <a:ea typeface="Kozuka Gothic Pr6N B" pitchFamily="34" charset="-128"/>
                    <a:cs typeface="Arial" pitchFamily="34" charset="0"/>
                  </a:rPr>
                  <a:t>Test Cases developed</a:t>
                </a:r>
              </a:p>
            </p:txBody>
          </p:sp>
          <p:sp>
            <p:nvSpPr>
              <p:cNvPr id="20" name="Hexagon 19">
                <a:extLst>
                  <a:ext uri="{FF2B5EF4-FFF2-40B4-BE49-F238E27FC236}">
                    <a16:creationId xmlns:a16="http://schemas.microsoft.com/office/drawing/2014/main" id="{C3F8E617-008D-4BF3-96D9-9613B51E8114}"/>
                  </a:ext>
                </a:extLst>
              </p:cNvPr>
              <p:cNvSpPr/>
              <p:nvPr/>
            </p:nvSpPr>
            <p:spPr>
              <a:xfrm>
                <a:off x="1752600" y="4728551"/>
                <a:ext cx="1876415" cy="548640"/>
              </a:xfrm>
              <a:prstGeom prst="hexagon">
                <a:avLst/>
              </a:prstGeom>
              <a:solidFill>
                <a:schemeClr val="accent4"/>
              </a:solidFill>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wrap="none" tIns="91440" rtlCol="0" anchor="ctr"/>
              <a:lstStyle/>
              <a:p>
                <a:pPr algn="ctr" defTabSz="914362"/>
                <a:r>
                  <a:rPr lang="en-US" sz="1200" dirty="0">
                    <a:solidFill>
                      <a:schemeClr val="tx1"/>
                    </a:solidFill>
                    <a:effectLst>
                      <a:outerShdw blurRad="38100" dist="38100" dir="2700000" algn="tl">
                        <a:srgbClr val="000000">
                          <a:alpha val="43137"/>
                        </a:srgbClr>
                      </a:outerShdw>
                    </a:effectLst>
                    <a:latin typeface="Arial" pitchFamily="34" charset="0"/>
                    <a:ea typeface="Kozuka Gothic Pr6N B" pitchFamily="34" charset="-128"/>
                    <a:cs typeface="Arial" pitchFamily="34" charset="0"/>
                  </a:rPr>
                  <a:t>Test Data available</a:t>
                </a:r>
              </a:p>
            </p:txBody>
          </p:sp>
          <p:sp>
            <p:nvSpPr>
              <p:cNvPr id="21" name="Hexagon 20">
                <a:extLst>
                  <a:ext uri="{FF2B5EF4-FFF2-40B4-BE49-F238E27FC236}">
                    <a16:creationId xmlns:a16="http://schemas.microsoft.com/office/drawing/2014/main" id="{63D92D87-5DEC-4CC3-B51D-016B8DCCD165}"/>
                  </a:ext>
                </a:extLst>
              </p:cNvPr>
              <p:cNvSpPr/>
              <p:nvPr/>
            </p:nvSpPr>
            <p:spPr>
              <a:xfrm>
                <a:off x="1752600" y="5457653"/>
                <a:ext cx="1876415" cy="548640"/>
              </a:xfrm>
              <a:prstGeom prst="hexagon">
                <a:avLst/>
              </a:prstGeom>
              <a:solidFill>
                <a:schemeClr val="accent4"/>
              </a:solidFill>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wrap="none" tIns="91440" rtlCol="0" anchor="ctr"/>
              <a:lstStyle/>
              <a:p>
                <a:pPr algn="ctr" defTabSz="914362"/>
                <a:r>
                  <a:rPr lang="en-US" sz="1200" dirty="0">
                    <a:solidFill>
                      <a:schemeClr val="tx1"/>
                    </a:solidFill>
                    <a:effectLst>
                      <a:outerShdw blurRad="38100" dist="38100" dir="2700000" algn="tl">
                        <a:srgbClr val="000000">
                          <a:alpha val="43137"/>
                        </a:srgbClr>
                      </a:outerShdw>
                    </a:effectLst>
                    <a:latin typeface="Arial" pitchFamily="34" charset="0"/>
                    <a:ea typeface="Kozuka Gothic Pr6N B" pitchFamily="34" charset="-128"/>
                    <a:cs typeface="Arial" pitchFamily="34" charset="0"/>
                  </a:rPr>
                  <a:t>Environment readiness</a:t>
                </a:r>
              </a:p>
            </p:txBody>
          </p:sp>
          <p:sp>
            <p:nvSpPr>
              <p:cNvPr id="23" name="Hexagon 22">
                <a:extLst>
                  <a:ext uri="{FF2B5EF4-FFF2-40B4-BE49-F238E27FC236}">
                    <a16:creationId xmlns:a16="http://schemas.microsoft.com/office/drawing/2014/main" id="{D00EDBF0-A61A-4B80-ACDD-C8196713AF13}"/>
                  </a:ext>
                </a:extLst>
              </p:cNvPr>
              <p:cNvSpPr/>
              <p:nvPr/>
            </p:nvSpPr>
            <p:spPr>
              <a:xfrm>
                <a:off x="8566775" y="3089886"/>
                <a:ext cx="1909090" cy="661104"/>
              </a:xfrm>
              <a:prstGeom prst="hexagon">
                <a:avLst/>
              </a:prstGeom>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wrap="none" tIns="91440" rtlCol="0" anchor="ctr"/>
              <a:lstStyle/>
              <a:p>
                <a:pPr algn="ctr" defTabSz="914362"/>
                <a:r>
                  <a:rPr lang="en-US" sz="1200" dirty="0">
                    <a:solidFill>
                      <a:schemeClr val="tx1"/>
                    </a:solidFill>
                    <a:effectLst>
                      <a:outerShdw blurRad="101600" dist="38100" dir="2700000" algn="tl" rotWithShape="0">
                        <a:prstClr val="black">
                          <a:alpha val="50000"/>
                        </a:prstClr>
                      </a:outerShdw>
                    </a:effectLst>
                    <a:latin typeface="Arial" pitchFamily="34" charset="0"/>
                    <a:ea typeface="Kozuka Gothic Pr6N B" pitchFamily="34" charset="-128"/>
                    <a:cs typeface="Arial" pitchFamily="34" charset="0"/>
                  </a:rPr>
                  <a:t>Sufficient requirements </a:t>
                </a:r>
              </a:p>
              <a:p>
                <a:pPr algn="ctr" defTabSz="914362"/>
                <a:r>
                  <a:rPr lang="en-US" sz="1200" dirty="0">
                    <a:solidFill>
                      <a:schemeClr val="tx1"/>
                    </a:solidFill>
                    <a:effectLst>
                      <a:outerShdw blurRad="101600" dist="38100" dir="2700000" algn="tl" rotWithShape="0">
                        <a:prstClr val="black">
                          <a:alpha val="50000"/>
                        </a:prstClr>
                      </a:outerShdw>
                    </a:effectLst>
                    <a:latin typeface="Arial" pitchFamily="34" charset="0"/>
                    <a:ea typeface="Kozuka Gothic Pr6N B" pitchFamily="34" charset="-128"/>
                    <a:cs typeface="Arial" pitchFamily="34" charset="0"/>
                  </a:rPr>
                  <a:t>tested</a:t>
                </a:r>
              </a:p>
            </p:txBody>
          </p:sp>
          <p:sp>
            <p:nvSpPr>
              <p:cNvPr id="24" name="Hexagon 23">
                <a:extLst>
                  <a:ext uri="{FF2B5EF4-FFF2-40B4-BE49-F238E27FC236}">
                    <a16:creationId xmlns:a16="http://schemas.microsoft.com/office/drawing/2014/main" id="{130B446D-A324-4390-B956-E737368C0265}"/>
                  </a:ext>
                </a:extLst>
              </p:cNvPr>
              <p:cNvSpPr/>
              <p:nvPr/>
            </p:nvSpPr>
            <p:spPr>
              <a:xfrm>
                <a:off x="8599449" y="3955981"/>
                <a:ext cx="1876415" cy="548640"/>
              </a:xfrm>
              <a:prstGeom prst="hexagon">
                <a:avLst/>
              </a:prstGeom>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wrap="none" tIns="91440" rtlCol="0" anchor="ctr"/>
              <a:lstStyle/>
              <a:p>
                <a:pPr algn="ctr" defTabSz="914362"/>
                <a:r>
                  <a:rPr lang="en-US" sz="1200" dirty="0">
                    <a:solidFill>
                      <a:schemeClr val="tx1"/>
                    </a:solidFill>
                    <a:effectLst>
                      <a:outerShdw blurRad="101600" dist="38100" dir="2700000" algn="tl" rotWithShape="0">
                        <a:prstClr val="black">
                          <a:alpha val="50000"/>
                        </a:prstClr>
                      </a:outerShdw>
                    </a:effectLst>
                    <a:latin typeface="Arial" pitchFamily="34" charset="0"/>
                    <a:ea typeface="Kozuka Gothic Pr6N B" pitchFamily="34" charset="-128"/>
                    <a:cs typeface="Arial" pitchFamily="34" charset="0"/>
                  </a:rPr>
                  <a:t>No critical defects</a:t>
                </a:r>
              </a:p>
            </p:txBody>
          </p:sp>
          <p:sp>
            <p:nvSpPr>
              <p:cNvPr id="27" name="Rectangle 26">
                <a:extLst>
                  <a:ext uri="{FF2B5EF4-FFF2-40B4-BE49-F238E27FC236}">
                    <a16:creationId xmlns:a16="http://schemas.microsoft.com/office/drawing/2014/main" id="{3EC3C60E-BA83-4B06-850C-826EAA91CC54}"/>
                  </a:ext>
                </a:extLst>
              </p:cNvPr>
              <p:cNvSpPr/>
              <p:nvPr/>
            </p:nvSpPr>
            <p:spPr>
              <a:xfrm>
                <a:off x="1905000" y="1806544"/>
                <a:ext cx="1360302"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tx1">
                        <a:lumMod val="65000"/>
                        <a:lumOff val="35000"/>
                      </a:schemeClr>
                    </a:solidFill>
                    <a:latin typeface="Arial" pitchFamily="34" charset="0"/>
                    <a:cs typeface="Arial" pitchFamily="34" charset="0"/>
                  </a:rPr>
                  <a:t>Entry Criteria</a:t>
                </a:r>
              </a:p>
            </p:txBody>
          </p:sp>
          <p:sp>
            <p:nvSpPr>
              <p:cNvPr id="28" name="Rectangle 27">
                <a:extLst>
                  <a:ext uri="{FF2B5EF4-FFF2-40B4-BE49-F238E27FC236}">
                    <a16:creationId xmlns:a16="http://schemas.microsoft.com/office/drawing/2014/main" id="{2EB9AEB5-7562-444B-8F29-4AF8195896C5}"/>
                  </a:ext>
                </a:extLst>
              </p:cNvPr>
              <p:cNvSpPr/>
              <p:nvPr/>
            </p:nvSpPr>
            <p:spPr>
              <a:xfrm>
                <a:off x="8755742" y="1793037"/>
                <a:ext cx="1628785" cy="408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tx1">
                        <a:lumMod val="65000"/>
                        <a:lumOff val="35000"/>
                      </a:schemeClr>
                    </a:solidFill>
                    <a:latin typeface="Arial" pitchFamily="34" charset="0"/>
                    <a:cs typeface="Arial" pitchFamily="34" charset="0"/>
                  </a:rPr>
                  <a:t>Exit Criteria</a:t>
                </a:r>
              </a:p>
            </p:txBody>
          </p:sp>
          <p:sp>
            <p:nvSpPr>
              <p:cNvPr id="29" name="Rectangle 28">
                <a:extLst>
                  <a:ext uri="{FF2B5EF4-FFF2-40B4-BE49-F238E27FC236}">
                    <a16:creationId xmlns:a16="http://schemas.microsoft.com/office/drawing/2014/main" id="{45C0C780-10FD-454F-B73E-8A35B513812E}"/>
                  </a:ext>
                </a:extLst>
              </p:cNvPr>
              <p:cNvSpPr/>
              <p:nvPr/>
            </p:nvSpPr>
            <p:spPr>
              <a:xfrm>
                <a:off x="5029201" y="1752600"/>
                <a:ext cx="2654459" cy="408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tx1">
                        <a:lumMod val="65000"/>
                        <a:lumOff val="35000"/>
                      </a:schemeClr>
                    </a:solidFill>
                    <a:latin typeface="Arial" pitchFamily="34" charset="0"/>
                    <a:cs typeface="Arial" pitchFamily="34" charset="0"/>
                  </a:rPr>
                  <a:t>Testing of AUT</a:t>
                </a:r>
              </a:p>
              <a:p>
                <a:pPr algn="ctr"/>
                <a:r>
                  <a:rPr lang="en-US" sz="1400" b="1" dirty="0">
                    <a:solidFill>
                      <a:schemeClr val="tx1">
                        <a:lumMod val="65000"/>
                        <a:lumOff val="35000"/>
                      </a:schemeClr>
                    </a:solidFill>
                    <a:latin typeface="Arial" pitchFamily="34" charset="0"/>
                    <a:cs typeface="Arial" pitchFamily="34" charset="0"/>
                  </a:rPr>
                  <a:t>(Application Under Test)</a:t>
                </a:r>
              </a:p>
            </p:txBody>
          </p:sp>
          <p:sp>
            <p:nvSpPr>
              <p:cNvPr id="72" name="Hexagon 71">
                <a:extLst>
                  <a:ext uri="{FF2B5EF4-FFF2-40B4-BE49-F238E27FC236}">
                    <a16:creationId xmlns:a16="http://schemas.microsoft.com/office/drawing/2014/main" id="{3BD27B10-6F6D-4987-8ED3-89C0542413F9}"/>
                  </a:ext>
                </a:extLst>
              </p:cNvPr>
              <p:cNvSpPr/>
              <p:nvPr/>
            </p:nvSpPr>
            <p:spPr>
              <a:xfrm>
                <a:off x="8599449" y="4640216"/>
                <a:ext cx="1876415" cy="548640"/>
              </a:xfrm>
              <a:prstGeom prst="hexagon">
                <a:avLst/>
              </a:prstGeom>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wrap="none" tIns="91440" rtlCol="0" anchor="ctr"/>
              <a:lstStyle/>
              <a:p>
                <a:pPr algn="ctr" defTabSz="914362"/>
                <a:r>
                  <a:rPr lang="en-US" sz="1200" dirty="0">
                    <a:solidFill>
                      <a:schemeClr val="tx1"/>
                    </a:solidFill>
                    <a:effectLst>
                      <a:outerShdw blurRad="101600" dist="38100" dir="2700000" algn="tl" rotWithShape="0">
                        <a:prstClr val="black">
                          <a:alpha val="50000"/>
                        </a:prstClr>
                      </a:outerShdw>
                    </a:effectLst>
                    <a:latin typeface="Arial" pitchFamily="34" charset="0"/>
                    <a:ea typeface="Kozuka Gothic Pr6N B" pitchFamily="34" charset="-128"/>
                    <a:cs typeface="Arial" pitchFamily="34" charset="0"/>
                  </a:rPr>
                  <a:t>Desired functionality </a:t>
                </a:r>
              </a:p>
              <a:p>
                <a:pPr algn="ctr" defTabSz="914362"/>
                <a:r>
                  <a:rPr lang="en-US" sz="1200" dirty="0">
                    <a:solidFill>
                      <a:schemeClr val="tx1"/>
                    </a:solidFill>
                    <a:effectLst>
                      <a:outerShdw blurRad="101600" dist="38100" dir="2700000" algn="tl" rotWithShape="0">
                        <a:prstClr val="black">
                          <a:alpha val="50000"/>
                        </a:prstClr>
                      </a:outerShdw>
                    </a:effectLst>
                    <a:latin typeface="Arial" pitchFamily="34" charset="0"/>
                    <a:ea typeface="Kozuka Gothic Pr6N B" pitchFamily="34" charset="-128"/>
                    <a:cs typeface="Arial" pitchFamily="34" charset="0"/>
                  </a:rPr>
                  <a:t>achieved</a:t>
                </a:r>
              </a:p>
            </p:txBody>
          </p:sp>
          <p:sp>
            <p:nvSpPr>
              <p:cNvPr id="30" name="Hexagon 29">
                <a:extLst>
                  <a:ext uri="{FF2B5EF4-FFF2-40B4-BE49-F238E27FC236}">
                    <a16:creationId xmlns:a16="http://schemas.microsoft.com/office/drawing/2014/main" id="{0B1C9E61-74B8-4E84-8D93-E9B0917831EB}"/>
                  </a:ext>
                </a:extLst>
              </p:cNvPr>
              <p:cNvSpPr/>
              <p:nvPr/>
            </p:nvSpPr>
            <p:spPr>
              <a:xfrm>
                <a:off x="8631926" y="5431162"/>
                <a:ext cx="1876415" cy="548640"/>
              </a:xfrm>
              <a:prstGeom prst="hexagon">
                <a:avLst/>
              </a:prstGeom>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wrap="none" tIns="91440" rtlCol="0" anchor="ctr"/>
              <a:lstStyle/>
              <a:p>
                <a:pPr algn="ctr" defTabSz="914362"/>
                <a:r>
                  <a:rPr lang="en-US" sz="1200" dirty="0">
                    <a:solidFill>
                      <a:schemeClr val="tx1"/>
                    </a:solidFill>
                    <a:effectLst>
                      <a:outerShdw blurRad="101600" dist="38100" dir="2700000" algn="tl" rotWithShape="0">
                        <a:prstClr val="black">
                          <a:alpha val="50000"/>
                        </a:prstClr>
                      </a:outerShdw>
                    </a:effectLst>
                    <a:latin typeface="Arial" pitchFamily="34" charset="0"/>
                    <a:ea typeface="Kozuka Gothic Pr6N B" pitchFamily="34" charset="-128"/>
                    <a:cs typeface="Arial" pitchFamily="34" charset="0"/>
                  </a:rPr>
                  <a:t>Test sign off</a:t>
                </a:r>
              </a:p>
            </p:txBody>
          </p:sp>
        </p:grpSp>
      </p:grpSp>
      <p:grpSp>
        <p:nvGrpSpPr>
          <p:cNvPr id="65" name="Group 64">
            <a:extLst>
              <a:ext uri="{FF2B5EF4-FFF2-40B4-BE49-F238E27FC236}">
                <a16:creationId xmlns:a16="http://schemas.microsoft.com/office/drawing/2014/main" id="{5AD3AD7C-ACD0-4033-941F-F1917CA342BC}"/>
              </a:ext>
            </a:extLst>
          </p:cNvPr>
          <p:cNvGrpSpPr/>
          <p:nvPr/>
        </p:nvGrpSpPr>
        <p:grpSpPr>
          <a:xfrm>
            <a:off x="6553200" y="1430871"/>
            <a:ext cx="4454439" cy="1003783"/>
            <a:chOff x="1085495" y="4811410"/>
            <a:chExt cx="4454439" cy="1003783"/>
          </a:xfrm>
        </p:grpSpPr>
        <p:sp>
          <p:nvSpPr>
            <p:cNvPr id="26" name="TextBox 25">
              <a:extLst>
                <a:ext uri="{FF2B5EF4-FFF2-40B4-BE49-F238E27FC236}">
                  <a16:creationId xmlns:a16="http://schemas.microsoft.com/office/drawing/2014/main" id="{20EDCCA0-433B-4A83-B529-BDB479E71E1A}"/>
                </a:ext>
              </a:extLst>
            </p:cNvPr>
            <p:cNvSpPr txBox="1"/>
            <p:nvPr/>
          </p:nvSpPr>
          <p:spPr>
            <a:xfrm>
              <a:off x="1085495" y="4811410"/>
              <a:ext cx="4454439" cy="76944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Members involved in identifying entry/exit criteria:</a:t>
              </a:r>
            </a:p>
            <a:p>
              <a:endParaRPr lang="en-US" sz="1200" dirty="0">
                <a:latin typeface="Arial" panose="020B0604020202020204" pitchFamily="34" charset="0"/>
                <a:cs typeface="Arial" panose="020B0604020202020204" pitchFamily="34" charset="0"/>
              </a:endParaRPr>
            </a:p>
            <a:p>
              <a:endParaRPr lang="en-US" dirty="0"/>
            </a:p>
          </p:txBody>
        </p:sp>
        <p:sp>
          <p:nvSpPr>
            <p:cNvPr id="64" name="TextBox 63">
              <a:extLst>
                <a:ext uri="{FF2B5EF4-FFF2-40B4-BE49-F238E27FC236}">
                  <a16:creationId xmlns:a16="http://schemas.microsoft.com/office/drawing/2014/main" id="{820DEFA1-9F11-4654-B493-EA1318E45948}"/>
                </a:ext>
              </a:extLst>
            </p:cNvPr>
            <p:cNvSpPr txBox="1"/>
            <p:nvPr/>
          </p:nvSpPr>
          <p:spPr>
            <a:xfrm>
              <a:off x="2764587" y="5155277"/>
              <a:ext cx="1907895" cy="646331"/>
            </a:xfrm>
            <a:prstGeom prst="rect">
              <a:avLst/>
            </a:prstGeom>
            <a:noFill/>
          </p:spPr>
          <p:txBody>
            <a:bodyPr wrap="non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Development Manager</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Test Manager</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Release Manager</a:t>
              </a:r>
            </a:p>
          </p:txBody>
        </p:sp>
        <p:sp>
          <p:nvSpPr>
            <p:cNvPr id="34" name="TextBox 33">
              <a:extLst>
                <a:ext uri="{FF2B5EF4-FFF2-40B4-BE49-F238E27FC236}">
                  <a16:creationId xmlns:a16="http://schemas.microsoft.com/office/drawing/2014/main" id="{F3D66D27-1344-4F89-82EF-DFEA547AAB49}"/>
                </a:ext>
              </a:extLst>
            </p:cNvPr>
            <p:cNvSpPr txBox="1"/>
            <p:nvPr/>
          </p:nvSpPr>
          <p:spPr>
            <a:xfrm>
              <a:off x="1085495" y="5168862"/>
              <a:ext cx="1594860" cy="646331"/>
            </a:xfrm>
            <a:prstGeom prst="rect">
              <a:avLst/>
            </a:prstGeom>
            <a:noFill/>
          </p:spPr>
          <p:txBody>
            <a:bodyPr wrap="non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Business Analysts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Business Users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Product Manager</a:t>
              </a:r>
            </a:p>
          </p:txBody>
        </p:sp>
      </p:grpSp>
      <p:sp>
        <p:nvSpPr>
          <p:cNvPr id="35" name="TextBox 34">
            <a:extLst>
              <a:ext uri="{FF2B5EF4-FFF2-40B4-BE49-F238E27FC236}">
                <a16:creationId xmlns:a16="http://schemas.microsoft.com/office/drawing/2014/main" id="{09DCEF5F-98B5-4D19-9A7B-6DE095B8F9AC}"/>
              </a:ext>
            </a:extLst>
          </p:cNvPr>
          <p:cNvSpPr txBox="1"/>
          <p:nvPr/>
        </p:nvSpPr>
        <p:spPr>
          <a:xfrm>
            <a:off x="838200" y="1435251"/>
            <a:ext cx="4705106" cy="144655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Criteria for a successful test cycle</a:t>
            </a:r>
          </a:p>
          <a:p>
            <a:endParaRPr lang="en-US" sz="1400" b="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Entry Criteria - Definition of being ready for testing.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Exit Criteria -  Definition of being done with testing.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Criteria are defined during the test planning phase.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Sign offs from various teams qualifies the criteria to be met.</a:t>
            </a:r>
            <a:endParaRPr lang="en-US" sz="1200" dirty="0"/>
          </a:p>
          <a:p>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125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84E689-531F-4CA0-9723-1911F9DA7218}"/>
              </a:ext>
            </a:extLst>
          </p:cNvPr>
          <p:cNvSpPr txBox="1">
            <a:spLocks/>
          </p:cNvSpPr>
          <p:nvPr/>
        </p:nvSpPr>
        <p:spPr>
          <a:xfrm>
            <a:off x="609441" y="274639"/>
            <a:ext cx="10969943" cy="711081"/>
          </a:xfrm>
          <a:prstGeom prst="rect">
            <a:avLst/>
          </a:prstGeom>
        </p:spPr>
        <p:txBody>
          <a:bodyPr/>
          <a:lstStyle>
            <a:lvl1pPr algn="l" defTabSz="914400" rtl="0" eaLnBrk="1" latinLnBrk="0" hangingPunct="1">
              <a:lnSpc>
                <a:spcPct val="90000"/>
              </a:lnSpc>
              <a:spcBef>
                <a:spcPct val="0"/>
              </a:spcBef>
              <a:buNone/>
              <a:defRPr lang="en-US" sz="3200" b="1" kern="1200">
                <a:solidFill>
                  <a:schemeClr val="tx1"/>
                </a:solidFill>
                <a:latin typeface="Arial" pitchFamily="34" charset="0"/>
                <a:ea typeface="Verdana" pitchFamily="34" charset="0"/>
                <a:cs typeface="Arial" pitchFamily="34" charset="0"/>
              </a:defRPr>
            </a:lvl1pPr>
          </a:lstStyle>
          <a:p>
            <a:r>
              <a:rPr lang="en-US" b="0" dirty="0">
                <a:latin typeface="+mj-lt"/>
              </a:rPr>
              <a:t>Defects Management</a:t>
            </a:r>
          </a:p>
        </p:txBody>
      </p:sp>
      <p:grpSp>
        <p:nvGrpSpPr>
          <p:cNvPr id="5" name="Group 4">
            <a:extLst>
              <a:ext uri="{FF2B5EF4-FFF2-40B4-BE49-F238E27FC236}">
                <a16:creationId xmlns:a16="http://schemas.microsoft.com/office/drawing/2014/main" id="{E336D868-A417-4689-844F-20BE20B3B109}"/>
              </a:ext>
            </a:extLst>
          </p:cNvPr>
          <p:cNvGrpSpPr/>
          <p:nvPr/>
        </p:nvGrpSpPr>
        <p:grpSpPr>
          <a:xfrm>
            <a:off x="4237796" y="1353695"/>
            <a:ext cx="3654510" cy="5047105"/>
            <a:chOff x="193702" y="1228715"/>
            <a:chExt cx="3275105" cy="4936821"/>
          </a:xfrm>
          <a:solidFill>
            <a:srgbClr val="1F9BA1"/>
          </a:solidFill>
        </p:grpSpPr>
        <p:sp>
          <p:nvSpPr>
            <p:cNvPr id="6" name="Freeform 11">
              <a:extLst>
                <a:ext uri="{FF2B5EF4-FFF2-40B4-BE49-F238E27FC236}">
                  <a16:creationId xmlns:a16="http://schemas.microsoft.com/office/drawing/2014/main" id="{D5FC3CE4-C9B4-4BE0-AED1-A295220711C8}"/>
                </a:ext>
              </a:extLst>
            </p:cNvPr>
            <p:cNvSpPr>
              <a:spLocks/>
            </p:cNvSpPr>
            <p:nvPr/>
          </p:nvSpPr>
          <p:spPr bwMode="auto">
            <a:xfrm>
              <a:off x="237686" y="1228715"/>
              <a:ext cx="3179915" cy="645931"/>
            </a:xfrm>
            <a:custGeom>
              <a:avLst/>
              <a:gdLst/>
              <a:ahLst/>
              <a:cxnLst>
                <a:cxn ang="0">
                  <a:pos x="0" y="0"/>
                </a:cxn>
                <a:cxn ang="0">
                  <a:pos x="533" y="0"/>
                </a:cxn>
                <a:cxn ang="0">
                  <a:pos x="458" y="77"/>
                </a:cxn>
                <a:cxn ang="0">
                  <a:pos x="71" y="77"/>
                </a:cxn>
                <a:cxn ang="0">
                  <a:pos x="0" y="0"/>
                </a:cxn>
              </a:cxnLst>
              <a:rect l="0" t="0" r="r" b="b"/>
              <a:pathLst>
                <a:path w="533" h="77">
                  <a:moveTo>
                    <a:pt x="0" y="0"/>
                  </a:moveTo>
                  <a:lnTo>
                    <a:pt x="533" y="0"/>
                  </a:lnTo>
                  <a:lnTo>
                    <a:pt x="458" y="77"/>
                  </a:lnTo>
                  <a:lnTo>
                    <a:pt x="71" y="77"/>
                  </a:lnTo>
                  <a:lnTo>
                    <a:pt x="0" y="0"/>
                  </a:lnTo>
                  <a:close/>
                </a:path>
              </a:pathLst>
            </a:custGeom>
            <a:grpFill/>
            <a:ln w="0">
              <a:noFill/>
              <a:prstDash val="solid"/>
              <a:miter lim="800000"/>
              <a:headEnd/>
              <a:tailEnd/>
            </a:ln>
          </p:spPr>
          <p:txBody>
            <a:bodyPr vert="horz" wrap="square" lIns="91440" tIns="45720" rIns="91440" bIns="45720"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sz="1200" dirty="0">
                <a:latin typeface="Arial" panose="020B0604020202020204" pitchFamily="34" charset="0"/>
                <a:cs typeface="Arial" panose="020B0604020202020204" pitchFamily="34" charset="0"/>
              </a:endParaRPr>
            </a:p>
            <a:p>
              <a:pPr algn="ctr"/>
              <a:endParaRPr lang="en-US" sz="12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Defect Priority</a:t>
              </a:r>
            </a:p>
            <a:p>
              <a:pPr algn="ctr"/>
              <a:r>
                <a:rPr lang="en-US" sz="1200" dirty="0">
                  <a:latin typeface="Arial" panose="020B0604020202020204" pitchFamily="34" charset="0"/>
                  <a:cs typeface="Arial" panose="020B0604020202020204" pitchFamily="34" charset="0"/>
                </a:rPr>
                <a:t>(For an e-commerce site)</a:t>
              </a:r>
            </a:p>
            <a:p>
              <a:pPr algn="ctr"/>
              <a:endParaRPr lang="en-US" sz="1200" dirty="0">
                <a:latin typeface="Arial" panose="020B0604020202020204" pitchFamily="34" charset="0"/>
                <a:cs typeface="Arial" panose="020B0604020202020204" pitchFamily="34" charset="0"/>
              </a:endParaRPr>
            </a:p>
            <a:p>
              <a:pPr algn="ctr"/>
              <a:endParaRPr lang="en-IN" sz="1200" dirty="0">
                <a:solidFill>
                  <a:schemeClr val="bg1"/>
                </a:solidFill>
                <a:latin typeface="Arial" panose="020B0604020202020204" pitchFamily="34" charset="0"/>
                <a:cs typeface="Arial" pitchFamily="34" charset="0"/>
              </a:endParaRPr>
            </a:p>
          </p:txBody>
        </p:sp>
        <p:sp>
          <p:nvSpPr>
            <p:cNvPr id="7" name="Rectangle 6">
              <a:extLst>
                <a:ext uri="{FF2B5EF4-FFF2-40B4-BE49-F238E27FC236}">
                  <a16:creationId xmlns:a16="http://schemas.microsoft.com/office/drawing/2014/main" id="{5941166D-08BD-4E13-A8A2-40527E66AAEC}"/>
                </a:ext>
              </a:extLst>
            </p:cNvPr>
            <p:cNvSpPr>
              <a:spLocks noChangeArrowheads="1"/>
            </p:cNvSpPr>
            <p:nvPr/>
          </p:nvSpPr>
          <p:spPr bwMode="auto">
            <a:xfrm>
              <a:off x="612004" y="1988772"/>
              <a:ext cx="2418514" cy="3509283"/>
            </a:xfrm>
            <a:prstGeom prst="rect">
              <a:avLst/>
            </a:prstGeom>
            <a:grpFill/>
            <a:ln w="0">
              <a:noFill/>
              <a:prstDash val="solid"/>
              <a:miter lim="800000"/>
              <a:headEnd/>
              <a:tailEnd/>
            </a:ln>
          </p:spPr>
          <p:txBody>
            <a:bodyPr vert="horz" wrap="square" lIns="91440" tIns="45720" rIns="91440" bIns="45720"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285750" indent="-2857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
          <p:nvSpPr>
            <p:cNvPr id="8" name="Freeform 13">
              <a:extLst>
                <a:ext uri="{FF2B5EF4-FFF2-40B4-BE49-F238E27FC236}">
                  <a16:creationId xmlns:a16="http://schemas.microsoft.com/office/drawing/2014/main" id="{E5D72F77-F1D8-4415-87BA-D03C8077DA9C}"/>
                </a:ext>
              </a:extLst>
            </p:cNvPr>
            <p:cNvSpPr>
              <a:spLocks/>
            </p:cNvSpPr>
            <p:nvPr/>
          </p:nvSpPr>
          <p:spPr bwMode="auto">
            <a:xfrm>
              <a:off x="193702" y="5575724"/>
              <a:ext cx="3275105" cy="589812"/>
            </a:xfrm>
            <a:custGeom>
              <a:avLst/>
              <a:gdLst/>
              <a:ahLst/>
              <a:cxnLst>
                <a:cxn ang="0">
                  <a:pos x="75" y="0"/>
                </a:cxn>
                <a:cxn ang="0">
                  <a:pos x="463" y="0"/>
                </a:cxn>
                <a:cxn ang="0">
                  <a:pos x="533" y="80"/>
                </a:cxn>
                <a:cxn ang="0">
                  <a:pos x="0" y="80"/>
                </a:cxn>
                <a:cxn ang="0">
                  <a:pos x="75" y="0"/>
                </a:cxn>
              </a:cxnLst>
              <a:rect l="0" t="0" r="r" b="b"/>
              <a:pathLst>
                <a:path w="533" h="80">
                  <a:moveTo>
                    <a:pt x="75" y="0"/>
                  </a:moveTo>
                  <a:lnTo>
                    <a:pt x="463" y="0"/>
                  </a:lnTo>
                  <a:lnTo>
                    <a:pt x="533" y="80"/>
                  </a:lnTo>
                  <a:lnTo>
                    <a:pt x="0" y="80"/>
                  </a:lnTo>
                  <a:lnTo>
                    <a:pt x="75" y="0"/>
                  </a:lnTo>
                  <a:close/>
                </a:path>
              </a:pathLst>
            </a:custGeom>
            <a:grpFill/>
            <a:ln w="0">
              <a:noFill/>
              <a:prstDash val="solid"/>
              <a:miter lim="800000"/>
              <a:headEnd/>
              <a:tailEnd/>
            </a:ln>
          </p:spPr>
          <p:txBody>
            <a:bodyPr vert="horz" wrap="square" lIns="91440" tIns="45720" rIns="91440" bIns="45720"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IN" sz="1200">
                <a:solidFill>
                  <a:schemeClr val="bg1"/>
                </a:solidFill>
                <a:latin typeface="Arial" panose="020B0604020202020204" pitchFamily="34" charset="0"/>
                <a:cs typeface="Arial" pitchFamily="34" charset="0"/>
              </a:endParaRPr>
            </a:p>
          </p:txBody>
        </p:sp>
      </p:grpSp>
      <p:grpSp>
        <p:nvGrpSpPr>
          <p:cNvPr id="9" name="Group 8">
            <a:extLst>
              <a:ext uri="{FF2B5EF4-FFF2-40B4-BE49-F238E27FC236}">
                <a16:creationId xmlns:a16="http://schemas.microsoft.com/office/drawing/2014/main" id="{6CBCE17D-EA37-47FA-B4A1-DD409EE084CD}"/>
              </a:ext>
            </a:extLst>
          </p:cNvPr>
          <p:cNvGrpSpPr/>
          <p:nvPr/>
        </p:nvGrpSpPr>
        <p:grpSpPr>
          <a:xfrm>
            <a:off x="8001000" y="1335520"/>
            <a:ext cx="3472679" cy="5065280"/>
            <a:chOff x="1003733" y="1635783"/>
            <a:chExt cx="2302597" cy="4223485"/>
          </a:xfrm>
          <a:solidFill>
            <a:srgbClr val="1F9BA1"/>
          </a:solidFill>
        </p:grpSpPr>
        <p:sp>
          <p:nvSpPr>
            <p:cNvPr id="10" name="Freeform 11">
              <a:extLst>
                <a:ext uri="{FF2B5EF4-FFF2-40B4-BE49-F238E27FC236}">
                  <a16:creationId xmlns:a16="http://schemas.microsoft.com/office/drawing/2014/main" id="{7F8F4FCA-1161-4672-ADE4-089328454F11}"/>
                </a:ext>
              </a:extLst>
            </p:cNvPr>
            <p:cNvSpPr>
              <a:spLocks/>
            </p:cNvSpPr>
            <p:nvPr/>
          </p:nvSpPr>
          <p:spPr bwMode="auto">
            <a:xfrm>
              <a:off x="1003733" y="1635783"/>
              <a:ext cx="2302597" cy="500789"/>
            </a:xfrm>
            <a:custGeom>
              <a:avLst/>
              <a:gdLst/>
              <a:ahLst/>
              <a:cxnLst>
                <a:cxn ang="0">
                  <a:pos x="0" y="0"/>
                </a:cxn>
                <a:cxn ang="0">
                  <a:pos x="533" y="0"/>
                </a:cxn>
                <a:cxn ang="0">
                  <a:pos x="458" y="77"/>
                </a:cxn>
                <a:cxn ang="0">
                  <a:pos x="71" y="77"/>
                </a:cxn>
                <a:cxn ang="0">
                  <a:pos x="0" y="0"/>
                </a:cxn>
              </a:cxnLst>
              <a:rect l="0" t="0" r="r" b="b"/>
              <a:pathLst>
                <a:path w="533" h="77">
                  <a:moveTo>
                    <a:pt x="0" y="0"/>
                  </a:moveTo>
                  <a:lnTo>
                    <a:pt x="533" y="0"/>
                  </a:lnTo>
                  <a:lnTo>
                    <a:pt x="458" y="77"/>
                  </a:lnTo>
                  <a:lnTo>
                    <a:pt x="71" y="77"/>
                  </a:lnTo>
                  <a:lnTo>
                    <a:pt x="0" y="0"/>
                  </a:lnTo>
                  <a:close/>
                </a:path>
              </a:pathLst>
            </a:custGeom>
            <a:grpFill/>
            <a:ln w="0">
              <a:noFill/>
              <a:prstDash val="solid"/>
              <a:miter lim="800000"/>
              <a:headEnd/>
              <a:tailEnd/>
            </a:ln>
          </p:spPr>
          <p:txBody>
            <a:bodyPr vert="horz" wrap="square" lIns="91440" tIns="45720" rIns="91440" bIns="45720"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 algn="ctr"/>
              <a:endParaRPr lang="en-US" sz="1200" dirty="0">
                <a:latin typeface="Arial" panose="020B0604020202020204" pitchFamily="34" charset="0"/>
                <a:cs typeface="Arial" panose="020B0604020202020204" pitchFamily="34" charset="0"/>
              </a:endParaRPr>
            </a:p>
            <a:p>
              <a:pPr marL="1" algn="ctr"/>
              <a:r>
                <a:rPr lang="en-US" sz="1400" dirty="0">
                  <a:latin typeface="Arial" panose="020B0604020202020204" pitchFamily="34" charset="0"/>
                  <a:cs typeface="Arial" panose="020B0604020202020204" pitchFamily="34" charset="0"/>
                </a:rPr>
                <a:t>Defect Life Cycle</a:t>
              </a:r>
            </a:p>
            <a:p>
              <a:pPr marL="1" algn="ctr"/>
              <a:r>
                <a:rPr lang="en-US" sz="1200" dirty="0">
                  <a:latin typeface="Arial" panose="020B0604020202020204" pitchFamily="34" charset="0"/>
                  <a:cs typeface="Arial" panose="020B0604020202020204" pitchFamily="34" charset="0"/>
                </a:rPr>
                <a:t>(Stages of a defect)</a:t>
              </a:r>
            </a:p>
            <a:p>
              <a:pPr algn="ctr"/>
              <a:endParaRPr lang="en-IN" sz="1200" dirty="0">
                <a:solidFill>
                  <a:schemeClr val="bg1"/>
                </a:solidFill>
                <a:latin typeface="Arial" panose="020B0604020202020204" pitchFamily="34" charset="0"/>
                <a:cs typeface="Arial" pitchFamily="34" charset="0"/>
              </a:endParaRPr>
            </a:p>
          </p:txBody>
        </p:sp>
        <p:sp>
          <p:nvSpPr>
            <p:cNvPr id="11" name="Rectangle 10">
              <a:extLst>
                <a:ext uri="{FF2B5EF4-FFF2-40B4-BE49-F238E27FC236}">
                  <a16:creationId xmlns:a16="http://schemas.microsoft.com/office/drawing/2014/main" id="{C7852794-B7B9-47BB-9041-012F1794C7E7}"/>
                </a:ext>
              </a:extLst>
            </p:cNvPr>
            <p:cNvSpPr>
              <a:spLocks noChangeArrowheads="1"/>
            </p:cNvSpPr>
            <p:nvPr/>
          </p:nvSpPr>
          <p:spPr bwMode="auto">
            <a:xfrm>
              <a:off x="1318358" y="2227287"/>
              <a:ext cx="1689553" cy="3099154"/>
            </a:xfrm>
            <a:prstGeom prst="rect">
              <a:avLst/>
            </a:prstGeom>
            <a:grpFill/>
            <a:ln w="0">
              <a:noFill/>
              <a:prstDash val="solid"/>
              <a:miter lim="800000"/>
              <a:headEnd/>
              <a:tailEnd/>
            </a:ln>
          </p:spPr>
          <p:txBody>
            <a:bodyPr vert="horz" wrap="square" lIns="91440" tIns="45720" rIns="91440" bIns="45720"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285750" indent="-2857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
          <p:nvSpPr>
            <p:cNvPr id="12" name="Freeform 13">
              <a:extLst>
                <a:ext uri="{FF2B5EF4-FFF2-40B4-BE49-F238E27FC236}">
                  <a16:creationId xmlns:a16="http://schemas.microsoft.com/office/drawing/2014/main" id="{05D21344-C202-42AC-ACCB-A0CC5FF53F3F}"/>
                </a:ext>
              </a:extLst>
            </p:cNvPr>
            <p:cNvSpPr>
              <a:spLocks/>
            </p:cNvSpPr>
            <p:nvPr/>
          </p:nvSpPr>
          <p:spPr bwMode="auto">
            <a:xfrm>
              <a:off x="1049544" y="5403149"/>
              <a:ext cx="2228835" cy="456119"/>
            </a:xfrm>
            <a:custGeom>
              <a:avLst/>
              <a:gdLst/>
              <a:ahLst/>
              <a:cxnLst>
                <a:cxn ang="0">
                  <a:pos x="75" y="0"/>
                </a:cxn>
                <a:cxn ang="0">
                  <a:pos x="463" y="0"/>
                </a:cxn>
                <a:cxn ang="0">
                  <a:pos x="533" y="80"/>
                </a:cxn>
                <a:cxn ang="0">
                  <a:pos x="0" y="80"/>
                </a:cxn>
                <a:cxn ang="0">
                  <a:pos x="75" y="0"/>
                </a:cxn>
              </a:cxnLst>
              <a:rect l="0" t="0" r="r" b="b"/>
              <a:pathLst>
                <a:path w="533" h="80">
                  <a:moveTo>
                    <a:pt x="75" y="0"/>
                  </a:moveTo>
                  <a:lnTo>
                    <a:pt x="463" y="0"/>
                  </a:lnTo>
                  <a:lnTo>
                    <a:pt x="533" y="80"/>
                  </a:lnTo>
                  <a:lnTo>
                    <a:pt x="0" y="80"/>
                  </a:lnTo>
                  <a:lnTo>
                    <a:pt x="75" y="0"/>
                  </a:lnTo>
                  <a:close/>
                </a:path>
              </a:pathLst>
            </a:custGeom>
            <a:grpFill/>
            <a:ln w="0">
              <a:noFill/>
              <a:prstDash val="solid"/>
              <a:miter lim="800000"/>
              <a:headEnd/>
              <a:tailEnd/>
            </a:ln>
          </p:spPr>
          <p:txBody>
            <a:bodyPr vert="horz" wrap="square" lIns="91440" tIns="45720" rIns="91440" bIns="45720"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IN" sz="1200">
                <a:solidFill>
                  <a:schemeClr val="bg1"/>
                </a:solidFill>
                <a:latin typeface="Arial" panose="020B0604020202020204" pitchFamily="34" charset="0"/>
                <a:cs typeface="Arial" pitchFamily="34" charset="0"/>
              </a:endParaRPr>
            </a:p>
          </p:txBody>
        </p:sp>
      </p:grpSp>
      <p:grpSp>
        <p:nvGrpSpPr>
          <p:cNvPr id="13" name="Group 12">
            <a:extLst>
              <a:ext uri="{FF2B5EF4-FFF2-40B4-BE49-F238E27FC236}">
                <a16:creationId xmlns:a16="http://schemas.microsoft.com/office/drawing/2014/main" id="{80A41788-C38A-462C-AF44-CC64C0346E2E}"/>
              </a:ext>
            </a:extLst>
          </p:cNvPr>
          <p:cNvGrpSpPr/>
          <p:nvPr/>
        </p:nvGrpSpPr>
        <p:grpSpPr>
          <a:xfrm>
            <a:off x="685800" y="1362040"/>
            <a:ext cx="3435243" cy="5038761"/>
            <a:chOff x="711608" y="1217521"/>
            <a:chExt cx="3663994" cy="4991736"/>
          </a:xfrm>
          <a:solidFill>
            <a:schemeClr val="accent4"/>
          </a:solidFill>
        </p:grpSpPr>
        <p:sp>
          <p:nvSpPr>
            <p:cNvPr id="14" name="Freeform 11">
              <a:extLst>
                <a:ext uri="{FF2B5EF4-FFF2-40B4-BE49-F238E27FC236}">
                  <a16:creationId xmlns:a16="http://schemas.microsoft.com/office/drawing/2014/main" id="{D10D51C7-41DF-47D9-BCF6-9E5EDCA7A09E}"/>
                </a:ext>
              </a:extLst>
            </p:cNvPr>
            <p:cNvSpPr>
              <a:spLocks/>
            </p:cNvSpPr>
            <p:nvPr/>
          </p:nvSpPr>
          <p:spPr bwMode="auto">
            <a:xfrm>
              <a:off x="711608" y="1217521"/>
              <a:ext cx="3663994" cy="645931"/>
            </a:xfrm>
            <a:custGeom>
              <a:avLst/>
              <a:gdLst/>
              <a:ahLst/>
              <a:cxnLst>
                <a:cxn ang="0">
                  <a:pos x="0" y="0"/>
                </a:cxn>
                <a:cxn ang="0">
                  <a:pos x="533" y="0"/>
                </a:cxn>
                <a:cxn ang="0">
                  <a:pos x="458" y="77"/>
                </a:cxn>
                <a:cxn ang="0">
                  <a:pos x="71" y="77"/>
                </a:cxn>
                <a:cxn ang="0">
                  <a:pos x="0" y="0"/>
                </a:cxn>
              </a:cxnLst>
              <a:rect l="0" t="0" r="r" b="b"/>
              <a:pathLst>
                <a:path w="533" h="77">
                  <a:moveTo>
                    <a:pt x="0" y="0"/>
                  </a:moveTo>
                  <a:lnTo>
                    <a:pt x="533" y="0"/>
                  </a:lnTo>
                  <a:lnTo>
                    <a:pt x="458" y="77"/>
                  </a:lnTo>
                  <a:lnTo>
                    <a:pt x="71" y="77"/>
                  </a:lnTo>
                  <a:lnTo>
                    <a:pt x="0" y="0"/>
                  </a:lnTo>
                  <a:close/>
                </a:path>
              </a:pathLst>
            </a:custGeom>
            <a:solidFill>
              <a:srgbClr val="1F9BA1"/>
            </a:solidFill>
            <a:ln w="0">
              <a:noFill/>
              <a:prstDash val="solid"/>
              <a:miter lim="800000"/>
              <a:headEnd/>
              <a:tailEnd/>
            </a:ln>
          </p:spPr>
          <p:txBody>
            <a:bodyPr vert="horz" wrap="square" lIns="91440" tIns="45720" rIns="91440" bIns="45720"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sz="12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Defect Severity</a:t>
              </a:r>
            </a:p>
            <a:p>
              <a:pPr algn="ctr"/>
              <a:r>
                <a:rPr lang="en-US" sz="1200" dirty="0">
                  <a:latin typeface="Arial" panose="020B0604020202020204" pitchFamily="34" charset="0"/>
                  <a:cs typeface="Arial" panose="020B0604020202020204" pitchFamily="34" charset="0"/>
                </a:rPr>
                <a:t>(For an e-commerce site)</a:t>
              </a:r>
            </a:p>
            <a:p>
              <a:pPr algn="ctr"/>
              <a:endParaRPr lang="en-IN" sz="1200" dirty="0">
                <a:solidFill>
                  <a:schemeClr val="bg1"/>
                </a:solidFill>
                <a:latin typeface="Arial" panose="020B0604020202020204" pitchFamily="34" charset="0"/>
                <a:cs typeface="Arial" pitchFamily="34" charset="0"/>
              </a:endParaRPr>
            </a:p>
          </p:txBody>
        </p:sp>
        <p:sp>
          <p:nvSpPr>
            <p:cNvPr id="15" name="Rectangle 14">
              <a:extLst>
                <a:ext uri="{FF2B5EF4-FFF2-40B4-BE49-F238E27FC236}">
                  <a16:creationId xmlns:a16="http://schemas.microsoft.com/office/drawing/2014/main" id="{63C52519-D1A6-4EC5-9835-987271395BD0}"/>
                </a:ext>
              </a:extLst>
            </p:cNvPr>
            <p:cNvSpPr>
              <a:spLocks noChangeArrowheads="1"/>
            </p:cNvSpPr>
            <p:nvPr/>
          </p:nvSpPr>
          <p:spPr bwMode="auto">
            <a:xfrm>
              <a:off x="1183949" y="1988772"/>
              <a:ext cx="2665851" cy="3509283"/>
            </a:xfrm>
            <a:prstGeom prst="rect">
              <a:avLst/>
            </a:prstGeom>
            <a:solidFill>
              <a:srgbClr val="1F9BA1"/>
            </a:solidFill>
            <a:ln w="0">
              <a:noFill/>
              <a:prstDash val="solid"/>
              <a:miter lim="800000"/>
              <a:headEnd/>
              <a:tailEnd/>
            </a:ln>
          </p:spPr>
          <p:txBody>
            <a:bodyPr vert="horz" wrap="square" lIns="91440" tIns="45720" rIns="91440" bIns="45720"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285750" indent="-2857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
          <p:nvSpPr>
            <p:cNvPr id="16" name="Freeform 13">
              <a:extLst>
                <a:ext uri="{FF2B5EF4-FFF2-40B4-BE49-F238E27FC236}">
                  <a16:creationId xmlns:a16="http://schemas.microsoft.com/office/drawing/2014/main" id="{96907140-A69F-4073-A19C-337D782C984C}"/>
                </a:ext>
              </a:extLst>
            </p:cNvPr>
            <p:cNvSpPr>
              <a:spLocks/>
            </p:cNvSpPr>
            <p:nvPr/>
          </p:nvSpPr>
          <p:spPr bwMode="auto">
            <a:xfrm>
              <a:off x="711608" y="5604602"/>
              <a:ext cx="3524906" cy="604655"/>
            </a:xfrm>
            <a:custGeom>
              <a:avLst/>
              <a:gdLst/>
              <a:ahLst/>
              <a:cxnLst>
                <a:cxn ang="0">
                  <a:pos x="75" y="0"/>
                </a:cxn>
                <a:cxn ang="0">
                  <a:pos x="463" y="0"/>
                </a:cxn>
                <a:cxn ang="0">
                  <a:pos x="533" y="80"/>
                </a:cxn>
                <a:cxn ang="0">
                  <a:pos x="0" y="80"/>
                </a:cxn>
                <a:cxn ang="0">
                  <a:pos x="75" y="0"/>
                </a:cxn>
              </a:cxnLst>
              <a:rect l="0" t="0" r="r" b="b"/>
              <a:pathLst>
                <a:path w="533" h="80">
                  <a:moveTo>
                    <a:pt x="75" y="0"/>
                  </a:moveTo>
                  <a:lnTo>
                    <a:pt x="463" y="0"/>
                  </a:lnTo>
                  <a:lnTo>
                    <a:pt x="533" y="80"/>
                  </a:lnTo>
                  <a:lnTo>
                    <a:pt x="0" y="80"/>
                  </a:lnTo>
                  <a:lnTo>
                    <a:pt x="75" y="0"/>
                  </a:lnTo>
                  <a:close/>
                </a:path>
              </a:pathLst>
            </a:custGeom>
            <a:solidFill>
              <a:srgbClr val="1F9BA1"/>
            </a:solidFill>
            <a:ln w="0">
              <a:noFill/>
              <a:prstDash val="solid"/>
              <a:miter lim="800000"/>
              <a:headEnd/>
              <a:tailEnd/>
            </a:ln>
          </p:spPr>
          <p:txBody>
            <a:bodyPr vert="horz" wrap="square" lIns="91440" tIns="45720" rIns="91440" bIns="45720"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IN" sz="1200">
                <a:solidFill>
                  <a:schemeClr val="bg1"/>
                </a:solidFill>
                <a:latin typeface="Arial" panose="020B0604020202020204" pitchFamily="34" charset="0"/>
                <a:cs typeface="Arial" pitchFamily="34" charset="0"/>
              </a:endParaRPr>
            </a:p>
          </p:txBody>
        </p:sp>
      </p:grpSp>
      <p:sp>
        <p:nvSpPr>
          <p:cNvPr id="2" name="TextBox 1">
            <a:extLst>
              <a:ext uri="{FF2B5EF4-FFF2-40B4-BE49-F238E27FC236}">
                <a16:creationId xmlns:a16="http://schemas.microsoft.com/office/drawing/2014/main" id="{A087EB49-41CE-4892-A6F2-F25C211DD177}"/>
              </a:ext>
            </a:extLst>
          </p:cNvPr>
          <p:cNvSpPr txBox="1"/>
          <p:nvPr/>
        </p:nvSpPr>
        <p:spPr>
          <a:xfrm>
            <a:off x="8475504" y="2082463"/>
            <a:ext cx="2548112" cy="3600986"/>
          </a:xfrm>
          <a:prstGeom prst="rect">
            <a:avLst/>
          </a:prstGeom>
          <a:noFill/>
        </p:spPr>
        <p:txBody>
          <a:bodyPr wrap="square" rtlCol="0">
            <a:spAutoFit/>
          </a:bodyPr>
          <a:lstStyle/>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New</a:t>
            </a:r>
          </a:p>
          <a:p>
            <a:r>
              <a:rPr lang="en-US" sz="1200" dirty="0">
                <a:latin typeface="Arial" panose="020B0604020202020204" pitchFamily="34" charset="0"/>
                <a:cs typeface="Arial" panose="020B0604020202020204" pitchFamily="34" charset="0"/>
              </a:rPr>
              <a:t>(When tester raises a new defect)</a:t>
            </a: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Assigned To Developer</a:t>
            </a:r>
          </a:p>
          <a:p>
            <a:r>
              <a:rPr lang="en-US" sz="1200" dirty="0">
                <a:latin typeface="Arial" panose="020B0604020202020204" pitchFamily="34" charset="0"/>
                <a:cs typeface="Arial" panose="020B0604020202020204" pitchFamily="34" charset="0"/>
              </a:rPr>
              <a:t>(When tester assigns the defect to a developer)</a:t>
            </a: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Pending Test</a:t>
            </a:r>
          </a:p>
          <a:p>
            <a:r>
              <a:rPr lang="en-US" sz="1200" dirty="0">
                <a:latin typeface="Arial" panose="020B0604020202020204" pitchFamily="34" charset="0"/>
                <a:cs typeface="Arial" panose="020B0604020202020204" pitchFamily="34" charset="0"/>
              </a:rPr>
              <a:t>(After defect is fixed and assigned back to tester)</a:t>
            </a: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Test Failed</a:t>
            </a:r>
          </a:p>
          <a:p>
            <a:r>
              <a:rPr lang="en-US" sz="1200" dirty="0">
                <a:latin typeface="Arial" panose="020B0604020202020204" pitchFamily="34" charset="0"/>
                <a:cs typeface="Arial" panose="020B0604020202020204" pitchFamily="34" charset="0"/>
              </a:rPr>
              <a:t>(When test for defect fix fails and defect assigned back to developer</a:t>
            </a: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Rejected</a:t>
            </a:r>
          </a:p>
          <a:p>
            <a:r>
              <a:rPr lang="en-US" sz="1200" dirty="0">
                <a:latin typeface="Arial" panose="020B0604020202020204" pitchFamily="34" charset="0"/>
                <a:cs typeface="Arial" panose="020B0604020202020204" pitchFamily="34" charset="0"/>
              </a:rPr>
              <a:t>(When developer rejects the defect)</a:t>
            </a: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Cancelled</a:t>
            </a:r>
          </a:p>
          <a:p>
            <a:r>
              <a:rPr lang="en-US" sz="1200" dirty="0">
                <a:latin typeface="Arial" panose="020B0604020202020204" pitchFamily="34" charset="0"/>
                <a:cs typeface="Arial" panose="020B0604020202020204" pitchFamily="34" charset="0"/>
              </a:rPr>
              <a:t>(When tester cancels the defect)</a:t>
            </a: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Closed</a:t>
            </a:r>
          </a:p>
          <a:p>
            <a:r>
              <a:rPr lang="en-US" sz="1200" dirty="0">
                <a:latin typeface="Arial" panose="020B0604020202020204" pitchFamily="34" charset="0"/>
                <a:cs typeface="Arial" panose="020B0604020202020204" pitchFamily="34" charset="0"/>
              </a:rPr>
              <a:t>(After defect fix is tested successfully)</a:t>
            </a:r>
          </a:p>
        </p:txBody>
      </p:sp>
      <p:sp>
        <p:nvSpPr>
          <p:cNvPr id="3" name="TextBox 2">
            <a:extLst>
              <a:ext uri="{FF2B5EF4-FFF2-40B4-BE49-F238E27FC236}">
                <a16:creationId xmlns:a16="http://schemas.microsoft.com/office/drawing/2014/main" id="{E4CAFB5D-58D2-48C3-883E-2C4EA15B9397}"/>
              </a:ext>
            </a:extLst>
          </p:cNvPr>
          <p:cNvSpPr txBox="1"/>
          <p:nvPr/>
        </p:nvSpPr>
        <p:spPr>
          <a:xfrm>
            <a:off x="4876800" y="2313296"/>
            <a:ext cx="2362200" cy="2954655"/>
          </a:xfrm>
          <a:prstGeom prst="rect">
            <a:avLst/>
          </a:prstGeom>
          <a:noFill/>
        </p:spPr>
        <p:txBody>
          <a:bodyPr wrap="square" rtlCol="0">
            <a:spAutoFit/>
          </a:bodyPr>
          <a:lstStyle/>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High</a:t>
            </a:r>
          </a:p>
          <a:p>
            <a:r>
              <a:rPr lang="en-US" sz="1200" dirty="0">
                <a:latin typeface="Arial" panose="020B0604020202020204" pitchFamily="34" charset="0"/>
                <a:cs typeface="Arial" panose="020B0604020202020204" pitchFamily="34" charset="0"/>
              </a:rPr>
              <a:t>(e.g. System crash, server not responding)</a:t>
            </a:r>
          </a:p>
          <a:p>
            <a:r>
              <a:rPr lang="en-US" sz="1200" dirty="0">
                <a:latin typeface="Arial" panose="020B0604020202020204" pitchFamily="34" charset="0"/>
                <a:cs typeface="Arial" panose="020B0604020202020204" pitchFamily="34" charset="0"/>
              </a:rPr>
              <a:t> (e.g. quantity of items in cart is not right)</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Medium</a:t>
            </a:r>
          </a:p>
          <a:p>
            <a:r>
              <a:rPr lang="en-US" sz="1200" dirty="0">
                <a:latin typeface="Arial" panose="020B0604020202020204" pitchFamily="34" charset="0"/>
                <a:cs typeface="Arial" panose="020B0604020202020204" pitchFamily="34" charset="0"/>
              </a:rPr>
              <a:t>(e.g. Search feature not working right)</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Low</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e.g</a:t>
            </a:r>
            <a:r>
              <a:rPr lang="en-US" sz="1200" dirty="0">
                <a:latin typeface="Arial" panose="020B0604020202020204" pitchFamily="34" charset="0"/>
                <a:cs typeface="Arial" panose="020B0604020202020204" pitchFamily="34" charset="0"/>
              </a:rPr>
              <a:t> Apply coupon button requires double click)</a:t>
            </a:r>
          </a:p>
          <a:p>
            <a:r>
              <a:rPr lang="en-US" sz="1200" dirty="0">
                <a:latin typeface="Arial" panose="020B0604020202020204" pitchFamily="34" charset="0"/>
                <a:cs typeface="Arial" panose="020B0604020202020204" pitchFamily="34" charset="0"/>
              </a:rPr>
              <a:t> (e.g. Spelling mistake, alignment issue)</a:t>
            </a:r>
            <a:endParaRPr lang="en-US" sz="1200" dirty="0"/>
          </a:p>
        </p:txBody>
      </p:sp>
      <p:sp>
        <p:nvSpPr>
          <p:cNvPr id="17" name="TextBox 16">
            <a:extLst>
              <a:ext uri="{FF2B5EF4-FFF2-40B4-BE49-F238E27FC236}">
                <a16:creationId xmlns:a16="http://schemas.microsoft.com/office/drawing/2014/main" id="{DA874704-A27B-4E5C-804B-99A1D5BEB5A9}"/>
              </a:ext>
            </a:extLst>
          </p:cNvPr>
          <p:cNvSpPr txBox="1"/>
          <p:nvPr/>
        </p:nvSpPr>
        <p:spPr>
          <a:xfrm>
            <a:off x="1233319" y="2313296"/>
            <a:ext cx="2209800" cy="2893100"/>
          </a:xfrm>
          <a:prstGeom prst="rect">
            <a:avLst/>
          </a:prstGeom>
          <a:noFill/>
        </p:spPr>
        <p:txBody>
          <a:bodyPr wrap="square" rtlCol="0">
            <a:spAutoFit/>
          </a:bodyPr>
          <a:lstStyle/>
          <a:p>
            <a:pPr marL="285750" indent="-285750">
              <a:buFont typeface="Arial" panose="020B0604020202020204" pitchFamily="34" charset="0"/>
              <a:buChar char="•"/>
            </a:pPr>
            <a:r>
              <a:rPr lang="en-US" sz="1200" b="1" dirty="0">
                <a:cs typeface="Arial" panose="020B0604020202020204" pitchFamily="34" charset="0"/>
              </a:rPr>
              <a:t>Critical</a:t>
            </a:r>
            <a:r>
              <a:rPr lang="en-US" sz="1400" b="1" dirty="0">
                <a:cs typeface="Arial" panose="020B0604020202020204" pitchFamily="34" charset="0"/>
              </a:rPr>
              <a:t> </a:t>
            </a:r>
          </a:p>
          <a:p>
            <a:r>
              <a:rPr lang="en-US" sz="1200" dirty="0">
                <a:cs typeface="Arial" panose="020B0604020202020204" pitchFamily="34" charset="0"/>
              </a:rPr>
              <a:t>(e.g. System crash, server not responding)</a:t>
            </a:r>
          </a:p>
          <a:p>
            <a:pPr marL="285750" indent="-285750">
              <a:buFont typeface="Arial" panose="020B0604020202020204" pitchFamily="34" charset="0"/>
              <a:buChar char="•"/>
            </a:pPr>
            <a:r>
              <a:rPr lang="en-US" sz="1200" b="1" dirty="0">
                <a:cs typeface="Arial" panose="020B0604020202020204" pitchFamily="34" charset="0"/>
              </a:rPr>
              <a:t>Major</a:t>
            </a:r>
          </a:p>
          <a:p>
            <a:r>
              <a:rPr lang="en-US" sz="1200" dirty="0">
                <a:cs typeface="Arial" panose="020B0604020202020204" pitchFamily="34" charset="0"/>
              </a:rPr>
              <a:t> (e.g. quantity of items in cart is not right)</a:t>
            </a:r>
          </a:p>
          <a:p>
            <a:pPr marL="285750" indent="-285750">
              <a:buFont typeface="Arial" panose="020B0604020202020204" pitchFamily="34" charset="0"/>
              <a:buChar char="•"/>
            </a:pPr>
            <a:r>
              <a:rPr lang="en-US" sz="1200" b="1" dirty="0">
                <a:cs typeface="Arial" panose="020B0604020202020204" pitchFamily="34" charset="0"/>
              </a:rPr>
              <a:t>Moderate</a:t>
            </a:r>
          </a:p>
          <a:p>
            <a:r>
              <a:rPr lang="en-US" sz="1200" dirty="0">
                <a:cs typeface="Arial" panose="020B0604020202020204" pitchFamily="34" charset="0"/>
              </a:rPr>
              <a:t>(e.g. Search feature not working right)</a:t>
            </a:r>
          </a:p>
          <a:p>
            <a:pPr marL="285750" indent="-285750">
              <a:buFont typeface="Arial" panose="020B0604020202020204" pitchFamily="34" charset="0"/>
              <a:buChar char="•"/>
            </a:pPr>
            <a:r>
              <a:rPr lang="en-US" sz="1200" b="1" dirty="0">
                <a:cs typeface="Arial" panose="020B0604020202020204" pitchFamily="34" charset="0"/>
              </a:rPr>
              <a:t>Minor</a:t>
            </a:r>
          </a:p>
          <a:p>
            <a:r>
              <a:rPr lang="en-US" sz="1200" dirty="0">
                <a:cs typeface="Arial" panose="020B0604020202020204" pitchFamily="34" charset="0"/>
              </a:rPr>
              <a:t>( </a:t>
            </a:r>
            <a:r>
              <a:rPr lang="en-US" sz="1200" dirty="0" err="1">
                <a:cs typeface="Arial" panose="020B0604020202020204" pitchFamily="34" charset="0"/>
              </a:rPr>
              <a:t>e.g</a:t>
            </a:r>
            <a:r>
              <a:rPr lang="en-US" sz="1200" dirty="0">
                <a:cs typeface="Arial" panose="020B0604020202020204" pitchFamily="34" charset="0"/>
              </a:rPr>
              <a:t> Apply coupon button requires double click)</a:t>
            </a:r>
          </a:p>
          <a:p>
            <a:pPr marL="285750" indent="-285750">
              <a:buFont typeface="Arial" panose="020B0604020202020204" pitchFamily="34" charset="0"/>
              <a:buChar char="•"/>
            </a:pPr>
            <a:r>
              <a:rPr lang="en-US" sz="1200" b="1" dirty="0">
                <a:cs typeface="Arial" panose="020B0604020202020204" pitchFamily="34" charset="0"/>
              </a:rPr>
              <a:t>Cosmetic</a:t>
            </a:r>
            <a:r>
              <a:rPr lang="en-US" sz="1200" dirty="0">
                <a:cs typeface="Arial" panose="020B0604020202020204" pitchFamily="34" charset="0"/>
              </a:rPr>
              <a:t> </a:t>
            </a:r>
          </a:p>
          <a:p>
            <a:r>
              <a:rPr lang="en-US" sz="1200" dirty="0">
                <a:cs typeface="Arial" panose="020B0604020202020204" pitchFamily="34" charset="0"/>
              </a:rPr>
              <a:t> (e.g. Spelling mistake, alignment issue)</a:t>
            </a:r>
          </a:p>
        </p:txBody>
      </p:sp>
    </p:spTree>
    <p:extLst>
      <p:ext uri="{BB962C8B-B14F-4D97-AF65-F5344CB8AC3E}">
        <p14:creationId xmlns:p14="http://schemas.microsoft.com/office/powerpoint/2010/main" val="2990145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a:extLst>
              <a:ext uri="{FF2B5EF4-FFF2-40B4-BE49-F238E27FC236}">
                <a16:creationId xmlns:a16="http://schemas.microsoft.com/office/drawing/2014/main" id="{58DFBBD8-AA17-4B2E-A978-74DE01E7B0D9}"/>
              </a:ext>
            </a:extLst>
          </p:cNvPr>
          <p:cNvSpPr>
            <a:spLocks noGrp="1"/>
          </p:cNvSpPr>
          <p:nvPr>
            <p:ph type="title"/>
          </p:nvPr>
        </p:nvSpPr>
        <p:spPr>
          <a:xfrm>
            <a:off x="6553200" y="1533114"/>
            <a:ext cx="2593151" cy="524286"/>
          </a:xfrm>
        </p:spPr>
        <p:txBody>
          <a:bodyPr/>
          <a:lstStyle/>
          <a:p>
            <a:r>
              <a:rPr lang="en-IN" sz="1600" dirty="0">
                <a:solidFill>
                  <a:schemeClr val="tx1">
                    <a:lumMod val="85000"/>
                    <a:lumOff val="15000"/>
                  </a:schemeClr>
                </a:solidFill>
                <a:latin typeface="+mn-lt"/>
              </a:rPr>
              <a:t>Waterfall Testing Model</a:t>
            </a:r>
          </a:p>
        </p:txBody>
      </p:sp>
      <p:sp>
        <p:nvSpPr>
          <p:cNvPr id="49" name="Parallelogram 48">
            <a:extLst>
              <a:ext uri="{FF2B5EF4-FFF2-40B4-BE49-F238E27FC236}">
                <a16:creationId xmlns:a16="http://schemas.microsoft.com/office/drawing/2014/main" id="{AED2F2F0-C664-48DC-9FD4-5ECABAAFB87B}"/>
              </a:ext>
            </a:extLst>
          </p:cNvPr>
          <p:cNvSpPr/>
          <p:nvPr/>
        </p:nvSpPr>
        <p:spPr>
          <a:xfrm rot="5400000" flipH="1">
            <a:off x="2729892" y="2729892"/>
            <a:ext cx="2006083" cy="2592532"/>
          </a:xfrm>
          <a:prstGeom prst="parallelogram">
            <a:avLst>
              <a:gd name="adj" fmla="val 38904"/>
            </a:avLst>
          </a:prstGeom>
          <a:gradFill flip="none" rotWithShape="1">
            <a:gsLst>
              <a:gs pos="0">
                <a:schemeClr val="bg1"/>
              </a:gs>
              <a:gs pos="100000">
                <a:srgbClr val="247CB1">
                  <a:alpha val="4000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m3d="http://schemas.microsoft.com/office/drawing/2017/model3d" Requires="am3d">
          <p:graphicFrame>
            <p:nvGraphicFramePr>
              <p:cNvPr id="50" name="3D Model 49">
                <a:extLst>
                  <a:ext uri="{FF2B5EF4-FFF2-40B4-BE49-F238E27FC236}">
                    <a16:creationId xmlns:a16="http://schemas.microsoft.com/office/drawing/2014/main" id="{375A8545-9668-49D7-81AB-38177F63A52A}"/>
                  </a:ext>
                </a:extLst>
              </p:cNvPr>
              <p:cNvGraphicFramePr>
                <a:graphicFrameLocks noChangeAspect="1"/>
              </p:cNvGraphicFramePr>
              <p:nvPr/>
            </p:nvGraphicFramePr>
            <p:xfrm>
              <a:off x="391124" y="2581697"/>
              <a:ext cx="6466876" cy="3562601"/>
            </p:xfrm>
            <a:graphic>
              <a:graphicData uri="http://schemas.microsoft.com/office/drawing/2017/model3d">
                <am3d:model3d r:embed="rId2">
                  <am3d:spPr>
                    <a:xfrm>
                      <a:off x="0" y="0"/>
                      <a:ext cx="6466876" cy="3562601"/>
                    </a:xfrm>
                    <a:prstGeom prst="rect">
                      <a:avLst/>
                    </a:prstGeom>
                  </am3d:spPr>
                  <am3d:camera>
                    <am3d:pos x="0" y="0" z="49512012"/>
                    <am3d:up dx="0" dy="36000000" dz="0"/>
                    <am3d:lookAt x="0" y="0" z="0"/>
                    <am3d:perspective fov="2700000"/>
                  </am3d:camera>
                  <am3d:trans>
                    <am3d:meterPerModelUnit n="2832490" d="1000000"/>
                    <am3d:preTrans dx="-22453953" dy="-6075792" dz="5340119"/>
                    <am3d:scale>
                      <am3d:sx n="1000000" d="1000000"/>
                      <am3d:sy n="1000000" d="1000000"/>
                      <am3d:sz n="1000000" d="1000000"/>
                    </am3d:scale>
                    <am3d:rot ax="1850691" ay="1949246" az="1067025"/>
                    <am3d:postTrans dx="0" dy="0" dz="0"/>
                  </am3d:trans>
                  <am3d:raster rName="Office3DRenderer" rVer="16.0.8326">
                    <am3d:blip r:embed="rId3"/>
                  </am3d:raster>
                  <am3d:objViewport viewportSz="697800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0" name="3D Model 49">
                <a:extLst>
                  <a:ext uri="{FF2B5EF4-FFF2-40B4-BE49-F238E27FC236}">
                    <a16:creationId xmlns:a16="http://schemas.microsoft.com/office/drawing/2014/main" id="{375A8545-9668-49D7-81AB-38177F63A52A}"/>
                  </a:ext>
                </a:extLst>
              </p:cNvPr>
              <p:cNvPicPr>
                <a:picLocks noGrp="1" noRot="1" noChangeAspect="1" noMove="1" noResize="1" noEditPoints="1" noAdjustHandles="1" noChangeArrowheads="1" noChangeShapeType="1" noCrop="1"/>
              </p:cNvPicPr>
              <p:nvPr/>
            </p:nvPicPr>
            <p:blipFill>
              <a:blip r:embed="rId3"/>
              <a:stretch>
                <a:fillRect/>
              </a:stretch>
            </p:blipFill>
            <p:spPr>
              <a:xfrm>
                <a:off x="391124" y="2581697"/>
                <a:ext cx="6466876" cy="3562601"/>
              </a:xfrm>
              <a:prstGeom prst="rect">
                <a:avLst/>
              </a:prstGeom>
            </p:spPr>
          </p:pic>
        </mc:Fallback>
      </mc:AlternateContent>
      <p:grpSp>
        <p:nvGrpSpPr>
          <p:cNvPr id="51" name="Group 50">
            <a:extLst>
              <a:ext uri="{FF2B5EF4-FFF2-40B4-BE49-F238E27FC236}">
                <a16:creationId xmlns:a16="http://schemas.microsoft.com/office/drawing/2014/main" id="{48B75262-7025-46DA-AF1D-DD553BD20EB6}"/>
              </a:ext>
            </a:extLst>
          </p:cNvPr>
          <p:cNvGrpSpPr/>
          <p:nvPr/>
        </p:nvGrpSpPr>
        <p:grpSpPr>
          <a:xfrm>
            <a:off x="1056166" y="3312539"/>
            <a:ext cx="995687" cy="1169017"/>
            <a:chOff x="1056166" y="3312539"/>
            <a:chExt cx="995687" cy="1169017"/>
          </a:xfrm>
        </p:grpSpPr>
        <p:sp>
          <p:nvSpPr>
            <p:cNvPr id="52" name="TextBox 51">
              <a:extLst>
                <a:ext uri="{FF2B5EF4-FFF2-40B4-BE49-F238E27FC236}">
                  <a16:creationId xmlns:a16="http://schemas.microsoft.com/office/drawing/2014/main" id="{7BC55F70-5101-4E23-9B6E-501DA7FEBEED}"/>
                </a:ext>
              </a:extLst>
            </p:cNvPr>
            <p:cNvSpPr txBox="1"/>
            <p:nvPr/>
          </p:nvSpPr>
          <p:spPr>
            <a:xfrm>
              <a:off x="1056166" y="3312539"/>
              <a:ext cx="995687" cy="646331"/>
            </a:xfrm>
            <a:prstGeom prst="rect">
              <a:avLst/>
            </a:prstGeom>
            <a:noFill/>
          </p:spPr>
          <p:txBody>
            <a:bodyPr wrap="square" rtlCol="0" anchor="b">
              <a:spAutoFit/>
            </a:bodyPr>
            <a:lstStyle/>
            <a:p>
              <a:pPr algn="ctr"/>
              <a:r>
                <a:rPr lang="en-US" sz="1200" dirty="0">
                  <a:ea typeface="Open Sans" panose="020B0606030504020204" pitchFamily="34" charset="0"/>
                  <a:cs typeface="Open Sans" panose="020B0606030504020204" pitchFamily="34" charset="0"/>
                </a:rPr>
                <a:t>Sprint Planning </a:t>
              </a:r>
              <a:r>
                <a:rPr lang="en-US" sz="1200" b="1" dirty="0">
                  <a:ea typeface="Open Sans" panose="020B0606030504020204" pitchFamily="34" charset="0"/>
                  <a:cs typeface="Open Sans" panose="020B0606030504020204" pitchFamily="34" charset="0"/>
                </a:rPr>
                <a:t>Meeting</a:t>
              </a:r>
            </a:p>
          </p:txBody>
        </p:sp>
        <p:cxnSp>
          <p:nvCxnSpPr>
            <p:cNvPr id="53" name="Straight Arrow Connector 52">
              <a:extLst>
                <a:ext uri="{FF2B5EF4-FFF2-40B4-BE49-F238E27FC236}">
                  <a16:creationId xmlns:a16="http://schemas.microsoft.com/office/drawing/2014/main" id="{CE8B31B4-54A4-46BB-9BE0-EC5C92829502}"/>
                </a:ext>
              </a:extLst>
            </p:cNvPr>
            <p:cNvCxnSpPr>
              <a:cxnSpLocks/>
            </p:cNvCxnSpPr>
            <p:nvPr/>
          </p:nvCxnSpPr>
          <p:spPr>
            <a:xfrm>
              <a:off x="1600200" y="3958637"/>
              <a:ext cx="0" cy="522919"/>
            </a:xfrm>
            <a:prstGeom prst="straightConnector1">
              <a:avLst/>
            </a:prstGeom>
            <a:ln>
              <a:solidFill>
                <a:schemeClr val="tx1">
                  <a:lumMod val="75000"/>
                  <a:lumOff val="2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E2DF8289-2ABF-4CBC-957B-062A0B2F9CAF}"/>
              </a:ext>
            </a:extLst>
          </p:cNvPr>
          <p:cNvGrpSpPr/>
          <p:nvPr/>
        </p:nvGrpSpPr>
        <p:grpSpPr>
          <a:xfrm>
            <a:off x="2750726" y="2968212"/>
            <a:ext cx="796164" cy="975323"/>
            <a:chOff x="2750726" y="2968212"/>
            <a:chExt cx="796164" cy="975323"/>
          </a:xfrm>
        </p:grpSpPr>
        <p:sp>
          <p:nvSpPr>
            <p:cNvPr id="55" name="TextBox 54">
              <a:extLst>
                <a:ext uri="{FF2B5EF4-FFF2-40B4-BE49-F238E27FC236}">
                  <a16:creationId xmlns:a16="http://schemas.microsoft.com/office/drawing/2014/main" id="{EE434B3F-3829-49F5-9A2D-3F9AA90FB282}"/>
                </a:ext>
              </a:extLst>
            </p:cNvPr>
            <p:cNvSpPr txBox="1"/>
            <p:nvPr/>
          </p:nvSpPr>
          <p:spPr>
            <a:xfrm>
              <a:off x="2750726" y="2968212"/>
              <a:ext cx="796164" cy="646330"/>
            </a:xfrm>
            <a:prstGeom prst="rect">
              <a:avLst/>
            </a:prstGeom>
            <a:noFill/>
          </p:spPr>
          <p:txBody>
            <a:bodyPr wrap="square" rtlCol="0">
              <a:spAutoFit/>
            </a:bodyPr>
            <a:lstStyle/>
            <a:p>
              <a:pPr algn="ctr"/>
              <a:r>
                <a:rPr lang="en-US" sz="1200" b="1" dirty="0">
                  <a:ea typeface="Open Sans" panose="020B0606030504020204" pitchFamily="34" charset="0"/>
                  <a:cs typeface="Open Sans" panose="020B0606030504020204" pitchFamily="34" charset="0"/>
                </a:rPr>
                <a:t>Sprint</a:t>
              </a:r>
            </a:p>
            <a:p>
              <a:pPr algn="ctr"/>
              <a:r>
                <a:rPr lang="en-US" sz="1200" dirty="0">
                  <a:ea typeface="Open Sans" panose="020B0606030504020204" pitchFamily="34" charset="0"/>
                  <a:cs typeface="Open Sans" panose="020B0606030504020204" pitchFamily="34" charset="0"/>
                </a:rPr>
                <a:t>1-4 Weeks</a:t>
              </a:r>
            </a:p>
          </p:txBody>
        </p:sp>
        <p:cxnSp>
          <p:nvCxnSpPr>
            <p:cNvPr id="56" name="Straight Arrow Connector 55">
              <a:extLst>
                <a:ext uri="{FF2B5EF4-FFF2-40B4-BE49-F238E27FC236}">
                  <a16:creationId xmlns:a16="http://schemas.microsoft.com/office/drawing/2014/main" id="{5F20B3BA-8668-4260-A70D-C3297AF3B3D5}"/>
                </a:ext>
              </a:extLst>
            </p:cNvPr>
            <p:cNvCxnSpPr>
              <a:cxnSpLocks/>
            </p:cNvCxnSpPr>
            <p:nvPr/>
          </p:nvCxnSpPr>
          <p:spPr>
            <a:xfrm>
              <a:off x="3200399" y="3658331"/>
              <a:ext cx="0" cy="285204"/>
            </a:xfrm>
            <a:prstGeom prst="straightConnector1">
              <a:avLst/>
            </a:prstGeom>
            <a:ln>
              <a:solidFill>
                <a:schemeClr val="tx1">
                  <a:lumMod val="75000"/>
                  <a:lumOff val="2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1F7CC90-0B04-427F-8D15-887EE8C02DBF}"/>
              </a:ext>
            </a:extLst>
          </p:cNvPr>
          <p:cNvGrpSpPr/>
          <p:nvPr/>
        </p:nvGrpSpPr>
        <p:grpSpPr>
          <a:xfrm>
            <a:off x="5120718" y="2884824"/>
            <a:ext cx="1051482" cy="857475"/>
            <a:chOff x="5120718" y="2884824"/>
            <a:chExt cx="1051482" cy="857475"/>
          </a:xfrm>
        </p:grpSpPr>
        <p:sp>
          <p:nvSpPr>
            <p:cNvPr id="58" name="TextBox 57">
              <a:extLst>
                <a:ext uri="{FF2B5EF4-FFF2-40B4-BE49-F238E27FC236}">
                  <a16:creationId xmlns:a16="http://schemas.microsoft.com/office/drawing/2014/main" id="{7572481B-E990-4415-BBF2-70A06209C14A}"/>
                </a:ext>
              </a:extLst>
            </p:cNvPr>
            <p:cNvSpPr txBox="1"/>
            <p:nvPr/>
          </p:nvSpPr>
          <p:spPr>
            <a:xfrm>
              <a:off x="5120718" y="2884824"/>
              <a:ext cx="1051482" cy="461665"/>
            </a:xfrm>
            <a:prstGeom prst="rect">
              <a:avLst/>
            </a:prstGeom>
            <a:noFill/>
          </p:spPr>
          <p:txBody>
            <a:bodyPr wrap="square" rtlCol="0">
              <a:spAutoFit/>
            </a:bodyPr>
            <a:lstStyle/>
            <a:p>
              <a:pPr algn="ctr"/>
              <a:r>
                <a:rPr lang="en-US" sz="1200" b="1" dirty="0">
                  <a:ea typeface="Open Sans" panose="020B0606030504020204" pitchFamily="34" charset="0"/>
                  <a:cs typeface="Open Sans" panose="020B0606030504020204" pitchFamily="34" charset="0"/>
                </a:rPr>
                <a:t>Finished</a:t>
              </a:r>
              <a:r>
                <a:rPr lang="en-US" sz="1200" dirty="0">
                  <a:ea typeface="Open Sans" panose="020B0606030504020204" pitchFamily="34" charset="0"/>
                  <a:cs typeface="Open Sans" panose="020B0606030504020204" pitchFamily="34" charset="0"/>
                </a:rPr>
                <a:t> </a:t>
              </a:r>
            </a:p>
            <a:p>
              <a:pPr algn="ctr"/>
              <a:r>
                <a:rPr lang="en-US" sz="1200" dirty="0">
                  <a:ea typeface="Open Sans" panose="020B0606030504020204" pitchFamily="34" charset="0"/>
                  <a:cs typeface="Open Sans" panose="020B0606030504020204" pitchFamily="34" charset="0"/>
                </a:rPr>
                <a:t>Work</a:t>
              </a:r>
              <a:endParaRPr lang="en-US" sz="1200" b="1" dirty="0">
                <a:ea typeface="Open Sans" panose="020B0606030504020204" pitchFamily="34" charset="0"/>
                <a:cs typeface="Open Sans" panose="020B0606030504020204" pitchFamily="34" charset="0"/>
              </a:endParaRPr>
            </a:p>
          </p:txBody>
        </p:sp>
        <p:cxnSp>
          <p:nvCxnSpPr>
            <p:cNvPr id="59" name="Straight Arrow Connector 58">
              <a:extLst>
                <a:ext uri="{FF2B5EF4-FFF2-40B4-BE49-F238E27FC236}">
                  <a16:creationId xmlns:a16="http://schemas.microsoft.com/office/drawing/2014/main" id="{64316DCB-AA8C-4725-822C-2F8D13631E2F}"/>
                </a:ext>
              </a:extLst>
            </p:cNvPr>
            <p:cNvCxnSpPr>
              <a:cxnSpLocks/>
            </p:cNvCxnSpPr>
            <p:nvPr/>
          </p:nvCxnSpPr>
          <p:spPr>
            <a:xfrm>
              <a:off x="5562600" y="3405280"/>
              <a:ext cx="0" cy="337019"/>
            </a:xfrm>
            <a:prstGeom prst="straightConnector1">
              <a:avLst/>
            </a:prstGeom>
            <a:ln>
              <a:solidFill>
                <a:schemeClr val="tx1">
                  <a:lumMod val="75000"/>
                  <a:lumOff val="2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F2F506D-2071-413A-AFF3-91C242CCDE01}"/>
              </a:ext>
            </a:extLst>
          </p:cNvPr>
          <p:cNvGrpSpPr/>
          <p:nvPr/>
        </p:nvGrpSpPr>
        <p:grpSpPr>
          <a:xfrm>
            <a:off x="4491480" y="4549916"/>
            <a:ext cx="995687" cy="898326"/>
            <a:chOff x="4491480" y="4549916"/>
            <a:chExt cx="995687" cy="898326"/>
          </a:xfrm>
        </p:grpSpPr>
        <p:sp>
          <p:nvSpPr>
            <p:cNvPr id="61" name="TextBox 60">
              <a:extLst>
                <a:ext uri="{FF2B5EF4-FFF2-40B4-BE49-F238E27FC236}">
                  <a16:creationId xmlns:a16="http://schemas.microsoft.com/office/drawing/2014/main" id="{7F5EDBFB-542B-44B6-9DEF-F487A768F76A}"/>
                </a:ext>
              </a:extLst>
            </p:cNvPr>
            <p:cNvSpPr txBox="1"/>
            <p:nvPr/>
          </p:nvSpPr>
          <p:spPr>
            <a:xfrm>
              <a:off x="4491480" y="4986577"/>
              <a:ext cx="995687" cy="461665"/>
            </a:xfrm>
            <a:prstGeom prst="rect">
              <a:avLst/>
            </a:prstGeom>
            <a:noFill/>
          </p:spPr>
          <p:txBody>
            <a:bodyPr wrap="square" rtlCol="0">
              <a:spAutoFit/>
            </a:bodyPr>
            <a:lstStyle/>
            <a:p>
              <a:pPr algn="ctr"/>
              <a:r>
                <a:rPr lang="en-US" sz="1200" dirty="0">
                  <a:ea typeface="Open Sans" panose="020B0606030504020204" pitchFamily="34" charset="0"/>
                  <a:cs typeface="Open Sans" panose="020B0606030504020204" pitchFamily="34" charset="0"/>
                </a:rPr>
                <a:t>Product </a:t>
              </a:r>
              <a:r>
                <a:rPr lang="en-US" sz="1200" b="1" dirty="0">
                  <a:ea typeface="Open Sans" panose="020B0606030504020204" pitchFamily="34" charset="0"/>
                  <a:cs typeface="Open Sans" panose="020B0606030504020204" pitchFamily="34" charset="0"/>
                </a:rPr>
                <a:t>Increment</a:t>
              </a:r>
            </a:p>
          </p:txBody>
        </p:sp>
        <p:cxnSp>
          <p:nvCxnSpPr>
            <p:cNvPr id="62" name="Straight Arrow Connector 61">
              <a:extLst>
                <a:ext uri="{FF2B5EF4-FFF2-40B4-BE49-F238E27FC236}">
                  <a16:creationId xmlns:a16="http://schemas.microsoft.com/office/drawing/2014/main" id="{FD322A89-01FF-4B59-8308-90EBB10F8442}"/>
                </a:ext>
              </a:extLst>
            </p:cNvPr>
            <p:cNvCxnSpPr>
              <a:cxnSpLocks/>
            </p:cNvCxnSpPr>
            <p:nvPr/>
          </p:nvCxnSpPr>
          <p:spPr>
            <a:xfrm>
              <a:off x="5039087" y="4549916"/>
              <a:ext cx="17809" cy="461665"/>
            </a:xfrm>
            <a:prstGeom prst="straightConnector1">
              <a:avLst/>
            </a:prstGeom>
            <a:ln>
              <a:solidFill>
                <a:schemeClr val="tx1">
                  <a:lumMod val="75000"/>
                  <a:lumOff val="2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8C917C03-3E4B-47A2-A532-2C791C118A88}"/>
              </a:ext>
            </a:extLst>
          </p:cNvPr>
          <p:cNvGrpSpPr/>
          <p:nvPr/>
        </p:nvGrpSpPr>
        <p:grpSpPr>
          <a:xfrm>
            <a:off x="2590800" y="5321663"/>
            <a:ext cx="914400" cy="732134"/>
            <a:chOff x="2590800" y="5321663"/>
            <a:chExt cx="914400" cy="732134"/>
          </a:xfrm>
        </p:grpSpPr>
        <p:cxnSp>
          <p:nvCxnSpPr>
            <p:cNvPr id="64" name="Straight Arrow Connector 63">
              <a:extLst>
                <a:ext uri="{FF2B5EF4-FFF2-40B4-BE49-F238E27FC236}">
                  <a16:creationId xmlns:a16="http://schemas.microsoft.com/office/drawing/2014/main" id="{C3DFE584-7D41-4189-B0D1-99355F3069D8}"/>
                </a:ext>
              </a:extLst>
            </p:cNvPr>
            <p:cNvCxnSpPr>
              <a:cxnSpLocks/>
            </p:cNvCxnSpPr>
            <p:nvPr/>
          </p:nvCxnSpPr>
          <p:spPr>
            <a:xfrm>
              <a:off x="3060854" y="5321663"/>
              <a:ext cx="0" cy="251645"/>
            </a:xfrm>
            <a:prstGeom prst="straightConnector1">
              <a:avLst/>
            </a:prstGeom>
            <a:ln>
              <a:solidFill>
                <a:schemeClr val="tx1">
                  <a:lumMod val="75000"/>
                  <a:lumOff val="2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0964186D-2AA3-4DEE-9D6A-759A9060D5CF}"/>
                </a:ext>
              </a:extLst>
            </p:cNvPr>
            <p:cNvSpPr txBox="1"/>
            <p:nvPr/>
          </p:nvSpPr>
          <p:spPr>
            <a:xfrm>
              <a:off x="2590800" y="5592132"/>
              <a:ext cx="914400" cy="461665"/>
            </a:xfrm>
            <a:prstGeom prst="rect">
              <a:avLst/>
            </a:prstGeom>
            <a:noFill/>
          </p:spPr>
          <p:txBody>
            <a:bodyPr wrap="square" rtlCol="0">
              <a:spAutoFit/>
            </a:bodyPr>
            <a:lstStyle/>
            <a:p>
              <a:pPr algn="ctr"/>
              <a:r>
                <a:rPr lang="en-US" sz="1200" dirty="0">
                  <a:ea typeface="Open Sans" panose="020B0606030504020204" pitchFamily="34" charset="0"/>
                  <a:cs typeface="Open Sans" panose="020B0606030504020204" pitchFamily="34" charset="0"/>
                </a:rPr>
                <a:t>Sprint </a:t>
              </a:r>
            </a:p>
            <a:p>
              <a:pPr algn="ctr"/>
              <a:r>
                <a:rPr lang="en-US" sz="1200" b="1" dirty="0">
                  <a:ea typeface="Open Sans" panose="020B0606030504020204" pitchFamily="34" charset="0"/>
                  <a:cs typeface="Open Sans" panose="020B0606030504020204" pitchFamily="34" charset="0"/>
                </a:rPr>
                <a:t>Backlog</a:t>
              </a:r>
            </a:p>
          </p:txBody>
        </p:sp>
      </p:grpSp>
      <p:grpSp>
        <p:nvGrpSpPr>
          <p:cNvPr id="66" name="Group 65">
            <a:extLst>
              <a:ext uri="{FF2B5EF4-FFF2-40B4-BE49-F238E27FC236}">
                <a16:creationId xmlns:a16="http://schemas.microsoft.com/office/drawing/2014/main" id="{DB98192B-9713-41AF-867F-C8BFF4231A22}"/>
              </a:ext>
            </a:extLst>
          </p:cNvPr>
          <p:cNvGrpSpPr/>
          <p:nvPr/>
        </p:nvGrpSpPr>
        <p:grpSpPr>
          <a:xfrm>
            <a:off x="60479" y="3761533"/>
            <a:ext cx="995687" cy="984351"/>
            <a:chOff x="-81311" y="3936353"/>
            <a:chExt cx="1821010" cy="1716794"/>
          </a:xfrm>
        </p:grpSpPr>
        <p:sp>
          <p:nvSpPr>
            <p:cNvPr id="67" name="TextBox 66">
              <a:extLst>
                <a:ext uri="{FF2B5EF4-FFF2-40B4-BE49-F238E27FC236}">
                  <a16:creationId xmlns:a16="http://schemas.microsoft.com/office/drawing/2014/main" id="{3F4DEE1C-B303-4DEA-8BE4-04BB3F882C81}"/>
                </a:ext>
              </a:extLst>
            </p:cNvPr>
            <p:cNvSpPr txBox="1"/>
            <p:nvPr/>
          </p:nvSpPr>
          <p:spPr>
            <a:xfrm>
              <a:off x="-81311" y="3936353"/>
              <a:ext cx="1821010" cy="805184"/>
            </a:xfrm>
            <a:prstGeom prst="rect">
              <a:avLst/>
            </a:prstGeom>
            <a:noFill/>
          </p:spPr>
          <p:txBody>
            <a:bodyPr wrap="square" rtlCol="0" anchor="b">
              <a:spAutoFit/>
            </a:bodyPr>
            <a:lstStyle/>
            <a:p>
              <a:pPr algn="ctr"/>
              <a:r>
                <a:rPr lang="en-US" sz="1200" dirty="0">
                  <a:ea typeface="Open Sans" panose="020B0606030504020204" pitchFamily="34" charset="0"/>
                  <a:cs typeface="Open Sans" panose="020B0606030504020204" pitchFamily="34" charset="0"/>
                </a:rPr>
                <a:t>Product Backlog</a:t>
              </a:r>
              <a:endParaRPr lang="en-US" sz="1200" b="1" dirty="0">
                <a:ea typeface="Open Sans" panose="020B0606030504020204" pitchFamily="34" charset="0"/>
                <a:cs typeface="Open Sans" panose="020B0606030504020204" pitchFamily="34" charset="0"/>
              </a:endParaRPr>
            </a:p>
          </p:txBody>
        </p:sp>
        <p:cxnSp>
          <p:nvCxnSpPr>
            <p:cNvPr id="68" name="Straight Arrow Connector 67">
              <a:extLst>
                <a:ext uri="{FF2B5EF4-FFF2-40B4-BE49-F238E27FC236}">
                  <a16:creationId xmlns:a16="http://schemas.microsoft.com/office/drawing/2014/main" id="{A0A449DF-BD76-46DF-8F91-E1F98AEC4370}"/>
                </a:ext>
              </a:extLst>
            </p:cNvPr>
            <p:cNvCxnSpPr>
              <a:cxnSpLocks/>
            </p:cNvCxnSpPr>
            <p:nvPr/>
          </p:nvCxnSpPr>
          <p:spPr>
            <a:xfrm>
              <a:off x="913672" y="4741131"/>
              <a:ext cx="0" cy="912016"/>
            </a:xfrm>
            <a:prstGeom prst="straightConnector1">
              <a:avLst/>
            </a:prstGeom>
            <a:ln>
              <a:solidFill>
                <a:schemeClr val="tx1">
                  <a:lumMod val="75000"/>
                  <a:lumOff val="2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3DA1E0EA-1DE6-4881-8150-459271EEFCCA}"/>
              </a:ext>
            </a:extLst>
          </p:cNvPr>
          <p:cNvGrpSpPr/>
          <p:nvPr/>
        </p:nvGrpSpPr>
        <p:grpSpPr>
          <a:xfrm>
            <a:off x="4325731" y="2306183"/>
            <a:ext cx="995687" cy="1006356"/>
            <a:chOff x="4325731" y="2306183"/>
            <a:chExt cx="995687" cy="1006356"/>
          </a:xfrm>
        </p:grpSpPr>
        <p:cxnSp>
          <p:nvCxnSpPr>
            <p:cNvPr id="70" name="Straight Arrow Connector 69">
              <a:extLst>
                <a:ext uri="{FF2B5EF4-FFF2-40B4-BE49-F238E27FC236}">
                  <a16:creationId xmlns:a16="http://schemas.microsoft.com/office/drawing/2014/main" id="{A2107398-5929-44E2-9361-4E5A49919E9D}"/>
                </a:ext>
              </a:extLst>
            </p:cNvPr>
            <p:cNvCxnSpPr>
              <a:cxnSpLocks/>
            </p:cNvCxnSpPr>
            <p:nvPr/>
          </p:nvCxnSpPr>
          <p:spPr>
            <a:xfrm>
              <a:off x="4823575" y="2725123"/>
              <a:ext cx="0" cy="587416"/>
            </a:xfrm>
            <a:prstGeom prst="straightConnector1">
              <a:avLst/>
            </a:prstGeom>
            <a:ln>
              <a:solidFill>
                <a:schemeClr val="tx1">
                  <a:lumMod val="75000"/>
                  <a:lumOff val="2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F5926BE8-5661-41B1-9B12-6A1CADE2BCBA}"/>
                </a:ext>
              </a:extLst>
            </p:cNvPr>
            <p:cNvSpPr txBox="1"/>
            <p:nvPr/>
          </p:nvSpPr>
          <p:spPr>
            <a:xfrm>
              <a:off x="4325731" y="2306183"/>
              <a:ext cx="995687" cy="461665"/>
            </a:xfrm>
            <a:prstGeom prst="rect">
              <a:avLst/>
            </a:prstGeom>
            <a:noFill/>
          </p:spPr>
          <p:txBody>
            <a:bodyPr wrap="square" rtlCol="0">
              <a:spAutoFit/>
            </a:bodyPr>
            <a:lstStyle/>
            <a:p>
              <a:pPr algn="ctr"/>
              <a:r>
                <a:rPr lang="en-US" sz="1200" b="1" dirty="0">
                  <a:ea typeface="Open Sans" panose="020B0606030504020204" pitchFamily="34" charset="0"/>
                  <a:cs typeface="Open Sans" panose="020B0606030504020204" pitchFamily="34" charset="0"/>
                </a:rPr>
                <a:t>Daily</a:t>
              </a:r>
              <a:br>
                <a:rPr lang="en-US" sz="1200" dirty="0">
                  <a:ea typeface="Open Sans" panose="020B0606030504020204" pitchFamily="34" charset="0"/>
                  <a:cs typeface="Open Sans" panose="020B0606030504020204" pitchFamily="34" charset="0"/>
                </a:rPr>
              </a:br>
              <a:r>
                <a:rPr lang="en-US" sz="1200" dirty="0">
                  <a:ea typeface="Open Sans" panose="020B0606030504020204" pitchFamily="34" charset="0"/>
                  <a:cs typeface="Open Sans" panose="020B0606030504020204" pitchFamily="34" charset="0"/>
                </a:rPr>
                <a:t>Scrum</a:t>
              </a:r>
              <a:endParaRPr lang="en-US" sz="1200" b="1" dirty="0">
                <a:ea typeface="Open Sans" panose="020B0606030504020204" pitchFamily="34" charset="0"/>
                <a:cs typeface="Open Sans" panose="020B0606030504020204" pitchFamily="34" charset="0"/>
              </a:endParaRPr>
            </a:p>
          </p:txBody>
        </p:sp>
      </p:grpSp>
      <p:sp>
        <p:nvSpPr>
          <p:cNvPr id="72" name="TextBox 71">
            <a:extLst>
              <a:ext uri="{FF2B5EF4-FFF2-40B4-BE49-F238E27FC236}">
                <a16:creationId xmlns:a16="http://schemas.microsoft.com/office/drawing/2014/main" id="{1D69D051-9438-41B7-8F50-759141BD9C4E}"/>
              </a:ext>
            </a:extLst>
          </p:cNvPr>
          <p:cNvSpPr txBox="1"/>
          <p:nvPr/>
        </p:nvSpPr>
        <p:spPr>
          <a:xfrm>
            <a:off x="3334851" y="4141235"/>
            <a:ext cx="796164" cy="276999"/>
          </a:xfrm>
          <a:prstGeom prst="rect">
            <a:avLst/>
          </a:prstGeom>
          <a:noFill/>
        </p:spPr>
        <p:txBody>
          <a:bodyPr wrap="square" rtlCol="0">
            <a:spAutoFit/>
          </a:bodyPr>
          <a:lstStyle/>
          <a:p>
            <a:pPr algn="ctr"/>
            <a:r>
              <a:rPr lang="en-US" sz="1200" b="1" dirty="0">
                <a:ea typeface="Open Sans" panose="020B0606030504020204" pitchFamily="34" charset="0"/>
                <a:cs typeface="Open Sans" panose="020B0606030504020204" pitchFamily="34" charset="0"/>
              </a:rPr>
              <a:t>Coding</a:t>
            </a:r>
            <a:endParaRPr lang="en-US" sz="1200" dirty="0">
              <a:ea typeface="Open Sans" panose="020B0606030504020204" pitchFamily="34" charset="0"/>
              <a:cs typeface="Open Sans" panose="020B0606030504020204" pitchFamily="34" charset="0"/>
            </a:endParaRPr>
          </a:p>
        </p:txBody>
      </p:sp>
      <p:sp>
        <p:nvSpPr>
          <p:cNvPr id="73" name="TextBox 72">
            <a:extLst>
              <a:ext uri="{FF2B5EF4-FFF2-40B4-BE49-F238E27FC236}">
                <a16:creationId xmlns:a16="http://schemas.microsoft.com/office/drawing/2014/main" id="{1C4AEEAE-ACED-44CE-9361-A718474AA168}"/>
              </a:ext>
            </a:extLst>
          </p:cNvPr>
          <p:cNvSpPr txBox="1"/>
          <p:nvPr/>
        </p:nvSpPr>
        <p:spPr>
          <a:xfrm>
            <a:off x="4101654" y="3625496"/>
            <a:ext cx="796164" cy="276999"/>
          </a:xfrm>
          <a:prstGeom prst="rect">
            <a:avLst/>
          </a:prstGeom>
          <a:noFill/>
        </p:spPr>
        <p:txBody>
          <a:bodyPr wrap="square" rtlCol="0">
            <a:spAutoFit/>
          </a:bodyPr>
          <a:lstStyle/>
          <a:p>
            <a:pPr algn="ctr"/>
            <a:r>
              <a:rPr lang="en-US" sz="1200" b="1" dirty="0">
                <a:ea typeface="Open Sans" panose="020B0606030504020204" pitchFamily="34" charset="0"/>
                <a:cs typeface="Open Sans" panose="020B0606030504020204" pitchFamily="34" charset="0"/>
              </a:rPr>
              <a:t>Testing</a:t>
            </a:r>
            <a:endParaRPr lang="en-US" sz="1200" dirty="0">
              <a:ea typeface="Open Sans" panose="020B0606030504020204" pitchFamily="34" charset="0"/>
              <a:cs typeface="Open Sans" panose="020B0606030504020204" pitchFamily="34" charset="0"/>
            </a:endParaRPr>
          </a:p>
        </p:txBody>
      </p:sp>
      <p:sp>
        <p:nvSpPr>
          <p:cNvPr id="74" name="Curved Down Arrow 19">
            <a:extLst>
              <a:ext uri="{FF2B5EF4-FFF2-40B4-BE49-F238E27FC236}">
                <a16:creationId xmlns:a16="http://schemas.microsoft.com/office/drawing/2014/main" id="{CC948F03-4387-4A6B-ABC2-591076F2019B}"/>
              </a:ext>
            </a:extLst>
          </p:cNvPr>
          <p:cNvSpPr/>
          <p:nvPr/>
        </p:nvSpPr>
        <p:spPr>
          <a:xfrm rot="21177543">
            <a:off x="7636478" y="2935527"/>
            <a:ext cx="668782" cy="281739"/>
          </a:xfrm>
          <a:prstGeom prst="curvedDownArrow">
            <a:avLst/>
          </a:prstGeom>
          <a:gradFill flip="none" rotWithShape="1">
            <a:gsLst>
              <a:gs pos="0">
                <a:schemeClr val="accent1">
                  <a:shade val="30000"/>
                  <a:satMod val="115000"/>
                </a:schemeClr>
              </a:gs>
              <a:gs pos="53000">
                <a:schemeClr val="accent1">
                  <a:shade val="67500"/>
                  <a:satMod val="115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5" name="Group 74">
            <a:extLst>
              <a:ext uri="{FF2B5EF4-FFF2-40B4-BE49-F238E27FC236}">
                <a16:creationId xmlns:a16="http://schemas.microsoft.com/office/drawing/2014/main" id="{030A4EEA-D472-4E95-A16C-30C45A03371E}"/>
              </a:ext>
            </a:extLst>
          </p:cNvPr>
          <p:cNvGrpSpPr/>
          <p:nvPr/>
        </p:nvGrpSpPr>
        <p:grpSpPr>
          <a:xfrm>
            <a:off x="6484304" y="3023116"/>
            <a:ext cx="5580157" cy="2926041"/>
            <a:chOff x="-846533" y="1694544"/>
            <a:chExt cx="11741545" cy="3839028"/>
          </a:xfrm>
          <a:scene3d>
            <a:camera prst="perspectiveContrastingLeftFacing">
              <a:rot lat="0" lon="0" rev="21594000"/>
            </a:camera>
            <a:lightRig rig="balanced" dir="t"/>
          </a:scene3d>
        </p:grpSpPr>
        <p:sp>
          <p:nvSpPr>
            <p:cNvPr id="76" name="Rectangle 75">
              <a:extLst>
                <a:ext uri="{FF2B5EF4-FFF2-40B4-BE49-F238E27FC236}">
                  <a16:creationId xmlns:a16="http://schemas.microsoft.com/office/drawing/2014/main" id="{89CE3B2A-6696-4B1D-BB25-693B84EA4B7E}"/>
                </a:ext>
              </a:extLst>
            </p:cNvPr>
            <p:cNvSpPr/>
            <p:nvPr/>
          </p:nvSpPr>
          <p:spPr>
            <a:xfrm>
              <a:off x="3881115" y="2967330"/>
              <a:ext cx="2286247" cy="1293458"/>
            </a:xfrm>
            <a:prstGeom prst="rect">
              <a:avLst/>
            </a:prstGeom>
            <a:gradFill flip="none" rotWithShape="1">
              <a:gsLst>
                <a:gs pos="0">
                  <a:schemeClr val="accent1">
                    <a:shade val="67500"/>
                    <a:satMod val="115000"/>
                  </a:schemeClr>
                </a:gs>
                <a:gs pos="100000">
                  <a:schemeClr val="accent1">
                    <a:shade val="100000"/>
                    <a:satMod val="115000"/>
                  </a:schemeClr>
                </a:gs>
              </a:gsLst>
              <a:lin ang="16200000" scaled="1"/>
              <a:tileRect/>
            </a:gradFill>
            <a:ln>
              <a:noFill/>
            </a:ln>
            <a:sp3d prstMaterial="plastic">
              <a:bevelT w="0" h="1905000"/>
            </a:sp3d>
          </p:spPr>
          <p:style>
            <a:lnRef idx="2">
              <a:schemeClr val="accent1">
                <a:shade val="50000"/>
              </a:schemeClr>
            </a:lnRef>
            <a:fillRef idx="1">
              <a:schemeClr val="accent1"/>
            </a:fillRef>
            <a:effectRef idx="0">
              <a:schemeClr val="accent1"/>
            </a:effectRef>
            <a:fontRef idx="minor">
              <a:schemeClr val="lt1"/>
            </a:fontRef>
          </p:style>
          <p:txBody>
            <a:bodyPr lIns="182880" tIns="45720" rIns="182880" rtlCol="0" anchor="ctr">
              <a:flatTx/>
            </a:bodyPr>
            <a:lstStyle/>
            <a:p>
              <a:pPr lvl="0" algn="ctr"/>
              <a:endParaRPr lang="en-US" kern="0" dirty="0">
                <a:solidFill>
                  <a:schemeClr val="bg1"/>
                </a:solidFill>
                <a:cs typeface="Arial" pitchFamily="34" charset="0"/>
              </a:endParaRPr>
            </a:p>
          </p:txBody>
        </p:sp>
        <p:sp>
          <p:nvSpPr>
            <p:cNvPr id="77" name="Rectangle 76">
              <a:extLst>
                <a:ext uri="{FF2B5EF4-FFF2-40B4-BE49-F238E27FC236}">
                  <a16:creationId xmlns:a16="http://schemas.microsoft.com/office/drawing/2014/main" id="{E10F0927-A364-40AF-8970-CA4E04B33FCD}"/>
                </a:ext>
              </a:extLst>
            </p:cNvPr>
            <p:cNvSpPr/>
            <p:nvPr/>
          </p:nvSpPr>
          <p:spPr>
            <a:xfrm>
              <a:off x="6244939" y="3603723"/>
              <a:ext cx="2286247" cy="1293458"/>
            </a:xfrm>
            <a:prstGeom prst="rect">
              <a:avLst/>
            </a:prstGeom>
            <a:gradFill flip="none" rotWithShape="1">
              <a:gsLst>
                <a:gs pos="0">
                  <a:schemeClr val="tx2">
                    <a:shade val="67500"/>
                    <a:satMod val="115000"/>
                  </a:schemeClr>
                </a:gs>
                <a:gs pos="100000">
                  <a:schemeClr val="tx2">
                    <a:shade val="100000"/>
                    <a:satMod val="115000"/>
                  </a:schemeClr>
                </a:gs>
              </a:gsLst>
              <a:lin ang="16200000" scaled="1"/>
              <a:tileRect/>
            </a:gradFill>
            <a:ln>
              <a:noFill/>
            </a:ln>
            <a:sp3d prstMaterial="plastic">
              <a:bevelT w="0" h="1905000"/>
            </a:sp3d>
          </p:spPr>
          <p:style>
            <a:lnRef idx="2">
              <a:schemeClr val="accent1">
                <a:shade val="50000"/>
              </a:schemeClr>
            </a:lnRef>
            <a:fillRef idx="1">
              <a:schemeClr val="accent1"/>
            </a:fillRef>
            <a:effectRef idx="0">
              <a:schemeClr val="accent1"/>
            </a:effectRef>
            <a:fontRef idx="minor">
              <a:schemeClr val="lt1"/>
            </a:fontRef>
          </p:style>
          <p:txBody>
            <a:bodyPr lIns="182880" tIns="45720" rIns="182880" rtlCol="0" anchor="ctr">
              <a:flatTx/>
            </a:bodyPr>
            <a:lstStyle/>
            <a:p>
              <a:pPr lvl="0" algn="ctr"/>
              <a:endParaRPr lang="en-US" kern="0" dirty="0">
                <a:solidFill>
                  <a:schemeClr val="bg1"/>
                </a:solidFill>
                <a:cs typeface="Arial" pitchFamily="34" charset="0"/>
              </a:endParaRPr>
            </a:p>
          </p:txBody>
        </p:sp>
        <p:sp>
          <p:nvSpPr>
            <p:cNvPr id="78" name="Rectangle 77">
              <a:extLst>
                <a:ext uri="{FF2B5EF4-FFF2-40B4-BE49-F238E27FC236}">
                  <a16:creationId xmlns:a16="http://schemas.microsoft.com/office/drawing/2014/main" id="{AB45A998-BDB1-446B-813F-41578366EF90}"/>
                </a:ext>
              </a:extLst>
            </p:cNvPr>
            <p:cNvSpPr/>
            <p:nvPr/>
          </p:nvSpPr>
          <p:spPr>
            <a:xfrm>
              <a:off x="8608765" y="4240114"/>
              <a:ext cx="2286247" cy="1293458"/>
            </a:xfrm>
            <a:prstGeom prst="rect">
              <a:avLst/>
            </a:prstGeom>
            <a:gradFill flip="none" rotWithShape="1">
              <a:gsLst>
                <a:gs pos="0">
                  <a:srgbClr val="C00000">
                    <a:shade val="67500"/>
                    <a:satMod val="115000"/>
                  </a:srgbClr>
                </a:gs>
                <a:gs pos="100000">
                  <a:srgbClr val="C00000">
                    <a:shade val="100000"/>
                    <a:satMod val="115000"/>
                  </a:srgbClr>
                </a:gs>
              </a:gsLst>
              <a:lin ang="16200000" scaled="1"/>
              <a:tileRect/>
            </a:gradFill>
            <a:ln>
              <a:noFill/>
            </a:ln>
            <a:sp3d prstMaterial="plastic">
              <a:bevelT w="0" h="1905000"/>
            </a:sp3d>
          </p:spPr>
          <p:style>
            <a:lnRef idx="2">
              <a:schemeClr val="accent1">
                <a:shade val="50000"/>
              </a:schemeClr>
            </a:lnRef>
            <a:fillRef idx="1">
              <a:schemeClr val="accent1"/>
            </a:fillRef>
            <a:effectRef idx="0">
              <a:schemeClr val="accent1"/>
            </a:effectRef>
            <a:fontRef idx="minor">
              <a:schemeClr val="lt1"/>
            </a:fontRef>
          </p:style>
          <p:txBody>
            <a:bodyPr lIns="182880" tIns="45720" rIns="182880" rtlCol="0" anchor="ctr">
              <a:flatTx/>
            </a:bodyPr>
            <a:lstStyle/>
            <a:p>
              <a:pPr lvl="0" algn="ctr"/>
              <a:endParaRPr lang="en-US" kern="0" dirty="0">
                <a:solidFill>
                  <a:schemeClr val="bg1"/>
                </a:solidFill>
                <a:cs typeface="Arial" pitchFamily="34" charset="0"/>
              </a:endParaRPr>
            </a:p>
          </p:txBody>
        </p:sp>
        <p:sp>
          <p:nvSpPr>
            <p:cNvPr id="79" name="Rectangle 78">
              <a:extLst>
                <a:ext uri="{FF2B5EF4-FFF2-40B4-BE49-F238E27FC236}">
                  <a16:creationId xmlns:a16="http://schemas.microsoft.com/office/drawing/2014/main" id="{B6C87D65-B00B-40E4-A4A2-3587683501D5}"/>
                </a:ext>
              </a:extLst>
            </p:cNvPr>
            <p:cNvSpPr/>
            <p:nvPr/>
          </p:nvSpPr>
          <p:spPr>
            <a:xfrm>
              <a:off x="1517291" y="2330937"/>
              <a:ext cx="2286247" cy="1293458"/>
            </a:xfrm>
            <a:prstGeom prst="rect">
              <a:avLst/>
            </a:prstGeom>
            <a:gradFill flip="none" rotWithShape="1">
              <a:gsLst>
                <a:gs pos="0">
                  <a:schemeClr val="accent1">
                    <a:shade val="67500"/>
                    <a:satMod val="115000"/>
                  </a:schemeClr>
                </a:gs>
                <a:gs pos="100000">
                  <a:schemeClr val="accent1">
                    <a:shade val="100000"/>
                    <a:satMod val="115000"/>
                  </a:schemeClr>
                </a:gs>
              </a:gsLst>
              <a:lin ang="16200000" scaled="1"/>
              <a:tileRect/>
            </a:gradFill>
            <a:ln>
              <a:noFill/>
            </a:ln>
            <a:sp3d prstMaterial="plastic">
              <a:bevelT w="0" h="1905000"/>
            </a:sp3d>
          </p:spPr>
          <p:style>
            <a:lnRef idx="2">
              <a:schemeClr val="accent1">
                <a:shade val="50000"/>
              </a:schemeClr>
            </a:lnRef>
            <a:fillRef idx="1">
              <a:schemeClr val="accent1"/>
            </a:fillRef>
            <a:effectRef idx="0">
              <a:schemeClr val="accent1"/>
            </a:effectRef>
            <a:fontRef idx="minor">
              <a:schemeClr val="lt1"/>
            </a:fontRef>
          </p:style>
          <p:txBody>
            <a:bodyPr lIns="182880" tIns="45720" rIns="182880" rtlCol="0" anchor="ctr">
              <a:flatTx/>
            </a:bodyPr>
            <a:lstStyle/>
            <a:p>
              <a:pPr lvl="0" algn="ctr"/>
              <a:endParaRPr lang="en-US" sz="1200" kern="0" dirty="0">
                <a:solidFill>
                  <a:schemeClr val="tx1"/>
                </a:solidFill>
                <a:cs typeface="Arial" pitchFamily="34" charset="0"/>
              </a:endParaRPr>
            </a:p>
          </p:txBody>
        </p:sp>
        <p:sp>
          <p:nvSpPr>
            <p:cNvPr id="80" name="Rectangle 79">
              <a:extLst>
                <a:ext uri="{FF2B5EF4-FFF2-40B4-BE49-F238E27FC236}">
                  <a16:creationId xmlns:a16="http://schemas.microsoft.com/office/drawing/2014/main" id="{178FC944-D2A8-462A-A597-952AE095B4FB}"/>
                </a:ext>
              </a:extLst>
            </p:cNvPr>
            <p:cNvSpPr/>
            <p:nvPr/>
          </p:nvSpPr>
          <p:spPr>
            <a:xfrm>
              <a:off x="-846533" y="1694544"/>
              <a:ext cx="2286247" cy="1293458"/>
            </a:xfrm>
            <a:prstGeom prst="rect">
              <a:avLst/>
            </a:prstGeom>
            <a:gradFill flip="none" rotWithShape="1">
              <a:gsLst>
                <a:gs pos="0">
                  <a:schemeClr val="accent1">
                    <a:shade val="67500"/>
                    <a:satMod val="115000"/>
                  </a:schemeClr>
                </a:gs>
                <a:gs pos="100000">
                  <a:schemeClr val="accent1">
                    <a:shade val="100000"/>
                    <a:satMod val="115000"/>
                  </a:schemeClr>
                </a:gs>
              </a:gsLst>
              <a:lin ang="16200000" scaled="1"/>
              <a:tileRect/>
            </a:gradFill>
            <a:ln>
              <a:noFill/>
            </a:ln>
            <a:sp3d prstMaterial="plastic">
              <a:bevelT w="0" h="1905000"/>
            </a:sp3d>
          </p:spPr>
          <p:style>
            <a:lnRef idx="2">
              <a:schemeClr val="accent1">
                <a:shade val="50000"/>
              </a:schemeClr>
            </a:lnRef>
            <a:fillRef idx="1">
              <a:schemeClr val="accent1"/>
            </a:fillRef>
            <a:effectRef idx="0">
              <a:schemeClr val="accent1"/>
            </a:effectRef>
            <a:fontRef idx="minor">
              <a:schemeClr val="lt1"/>
            </a:fontRef>
          </p:style>
          <p:txBody>
            <a:bodyPr lIns="182880" tIns="45720" rIns="182880" rtlCol="0" anchor="ctr">
              <a:flatTx/>
            </a:bodyPr>
            <a:lstStyle/>
            <a:p>
              <a:pPr lvl="0" algn="ctr"/>
              <a:endParaRPr lang="en-US" sz="1200" kern="0" dirty="0">
                <a:solidFill>
                  <a:schemeClr val="bg1"/>
                </a:solidFill>
                <a:cs typeface="Arial" pitchFamily="34" charset="0"/>
              </a:endParaRPr>
            </a:p>
          </p:txBody>
        </p:sp>
      </p:grpSp>
      <p:sp>
        <p:nvSpPr>
          <p:cNvPr id="81" name="Curved Down Arrow 28">
            <a:extLst>
              <a:ext uri="{FF2B5EF4-FFF2-40B4-BE49-F238E27FC236}">
                <a16:creationId xmlns:a16="http://schemas.microsoft.com/office/drawing/2014/main" id="{312A8796-A674-4BF8-B992-92C3F15ACEF6}"/>
              </a:ext>
            </a:extLst>
          </p:cNvPr>
          <p:cNvSpPr/>
          <p:nvPr/>
        </p:nvSpPr>
        <p:spPr>
          <a:xfrm rot="21177543">
            <a:off x="8749526" y="3381385"/>
            <a:ext cx="679736" cy="342240"/>
          </a:xfrm>
          <a:prstGeom prst="curvedDownArrow">
            <a:avLst/>
          </a:prstGeom>
          <a:gradFill flip="none" rotWithShape="1">
            <a:gsLst>
              <a:gs pos="0">
                <a:schemeClr val="accent1">
                  <a:shade val="30000"/>
                  <a:satMod val="115000"/>
                </a:schemeClr>
              </a:gs>
              <a:gs pos="53000">
                <a:schemeClr val="accent1">
                  <a:shade val="67500"/>
                  <a:satMod val="115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Curved Down Arrow 30">
            <a:extLst>
              <a:ext uri="{FF2B5EF4-FFF2-40B4-BE49-F238E27FC236}">
                <a16:creationId xmlns:a16="http://schemas.microsoft.com/office/drawing/2014/main" id="{DB90ECCF-C920-4D56-995E-3CEBA3FE23E9}"/>
              </a:ext>
            </a:extLst>
          </p:cNvPr>
          <p:cNvSpPr/>
          <p:nvPr/>
        </p:nvSpPr>
        <p:spPr>
          <a:xfrm rot="21177543">
            <a:off x="10818571" y="4403525"/>
            <a:ext cx="683268" cy="357826"/>
          </a:xfrm>
          <a:prstGeom prst="curvedDownArrow">
            <a:avLst/>
          </a:prstGeom>
          <a:gradFill flip="none" rotWithShape="1">
            <a:gsLst>
              <a:gs pos="0">
                <a:schemeClr val="accent1">
                  <a:shade val="30000"/>
                  <a:satMod val="115000"/>
                </a:schemeClr>
              </a:gs>
              <a:gs pos="53000">
                <a:schemeClr val="accent1">
                  <a:shade val="67500"/>
                  <a:satMod val="115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Curved Down Arrow 30">
            <a:extLst>
              <a:ext uri="{FF2B5EF4-FFF2-40B4-BE49-F238E27FC236}">
                <a16:creationId xmlns:a16="http://schemas.microsoft.com/office/drawing/2014/main" id="{3016223F-5827-44B5-8C2C-AC3AC6579F5A}"/>
              </a:ext>
            </a:extLst>
          </p:cNvPr>
          <p:cNvSpPr/>
          <p:nvPr/>
        </p:nvSpPr>
        <p:spPr>
          <a:xfrm rot="21177543">
            <a:off x="9696464" y="3887078"/>
            <a:ext cx="745741" cy="320032"/>
          </a:xfrm>
          <a:prstGeom prst="curvedDownArrow">
            <a:avLst/>
          </a:prstGeom>
          <a:gradFill flip="none" rotWithShape="1">
            <a:gsLst>
              <a:gs pos="0">
                <a:schemeClr val="accent1">
                  <a:shade val="30000"/>
                  <a:satMod val="115000"/>
                </a:schemeClr>
              </a:gs>
              <a:gs pos="53000">
                <a:schemeClr val="accent1">
                  <a:shade val="67500"/>
                  <a:satMod val="115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TextBox 83">
            <a:extLst>
              <a:ext uri="{FF2B5EF4-FFF2-40B4-BE49-F238E27FC236}">
                <a16:creationId xmlns:a16="http://schemas.microsoft.com/office/drawing/2014/main" id="{B3CA65E4-8EF8-4E0C-BEFF-0EBFEEEEFCD9}"/>
              </a:ext>
            </a:extLst>
          </p:cNvPr>
          <p:cNvSpPr txBox="1"/>
          <p:nvPr/>
        </p:nvSpPr>
        <p:spPr>
          <a:xfrm>
            <a:off x="6705600" y="3232022"/>
            <a:ext cx="605599" cy="369332"/>
          </a:xfrm>
          <a:prstGeom prst="rect">
            <a:avLst/>
          </a:prstGeom>
          <a:noFill/>
        </p:spPr>
        <p:txBody>
          <a:bodyPr wrap="square" rtlCol="0">
            <a:spAutoFit/>
          </a:bodyPr>
          <a:lstStyle/>
          <a:p>
            <a:endParaRPr lang="en-US" dirty="0"/>
          </a:p>
        </p:txBody>
      </p:sp>
      <p:sp>
        <p:nvSpPr>
          <p:cNvPr id="85" name="TextBox 84">
            <a:extLst>
              <a:ext uri="{FF2B5EF4-FFF2-40B4-BE49-F238E27FC236}">
                <a16:creationId xmlns:a16="http://schemas.microsoft.com/office/drawing/2014/main" id="{2098B925-59A9-419B-B97F-7EFE378F5E0A}"/>
              </a:ext>
            </a:extLst>
          </p:cNvPr>
          <p:cNvSpPr txBox="1"/>
          <p:nvPr/>
        </p:nvSpPr>
        <p:spPr>
          <a:xfrm>
            <a:off x="6460808" y="3027975"/>
            <a:ext cx="1170115" cy="461665"/>
          </a:xfrm>
          <a:prstGeom prst="rect">
            <a:avLst/>
          </a:prstGeom>
          <a:noFill/>
        </p:spPr>
        <p:txBody>
          <a:bodyPr wrap="square" rtlCol="0">
            <a:spAutoFit/>
          </a:bodyPr>
          <a:lstStyle/>
          <a:p>
            <a:pPr lvl="0" algn="ctr"/>
            <a:r>
              <a:rPr lang="en-US" sz="1200" kern="0" dirty="0">
                <a:cs typeface="Arial" pitchFamily="34" charset="0"/>
              </a:rPr>
              <a:t>Requirement Analysis</a:t>
            </a:r>
          </a:p>
        </p:txBody>
      </p:sp>
      <p:sp>
        <p:nvSpPr>
          <p:cNvPr id="86" name="TextBox 85">
            <a:extLst>
              <a:ext uri="{FF2B5EF4-FFF2-40B4-BE49-F238E27FC236}">
                <a16:creationId xmlns:a16="http://schemas.microsoft.com/office/drawing/2014/main" id="{778A1761-63D1-4AEC-8B6D-1A2FA8A4D2E1}"/>
              </a:ext>
            </a:extLst>
          </p:cNvPr>
          <p:cNvSpPr txBox="1"/>
          <p:nvPr/>
        </p:nvSpPr>
        <p:spPr>
          <a:xfrm>
            <a:off x="7553604" y="3494841"/>
            <a:ext cx="1095817" cy="461665"/>
          </a:xfrm>
          <a:prstGeom prst="rect">
            <a:avLst/>
          </a:prstGeom>
          <a:noFill/>
        </p:spPr>
        <p:txBody>
          <a:bodyPr wrap="square" rtlCol="0">
            <a:spAutoFit/>
          </a:bodyPr>
          <a:lstStyle/>
          <a:p>
            <a:pPr lvl="0" algn="ctr"/>
            <a:r>
              <a:rPr lang="en-US" sz="1200" kern="0" dirty="0">
                <a:cs typeface="Arial" pitchFamily="34" charset="0"/>
              </a:rPr>
              <a:t>System Design</a:t>
            </a:r>
          </a:p>
        </p:txBody>
      </p:sp>
      <p:sp>
        <p:nvSpPr>
          <p:cNvPr id="87" name="TextBox 86">
            <a:extLst>
              <a:ext uri="{FF2B5EF4-FFF2-40B4-BE49-F238E27FC236}">
                <a16:creationId xmlns:a16="http://schemas.microsoft.com/office/drawing/2014/main" id="{C58D86EA-FE60-419E-A05C-0DA25BBA1A0E}"/>
              </a:ext>
            </a:extLst>
          </p:cNvPr>
          <p:cNvSpPr txBox="1"/>
          <p:nvPr/>
        </p:nvSpPr>
        <p:spPr>
          <a:xfrm>
            <a:off x="8635113" y="4001089"/>
            <a:ext cx="1282716" cy="276999"/>
          </a:xfrm>
          <a:prstGeom prst="rect">
            <a:avLst/>
          </a:prstGeom>
          <a:noFill/>
        </p:spPr>
        <p:txBody>
          <a:bodyPr wrap="square" rtlCol="0">
            <a:spAutoFit/>
          </a:bodyPr>
          <a:lstStyle/>
          <a:p>
            <a:pPr lvl="0" algn="ctr"/>
            <a:r>
              <a:rPr lang="en-US" sz="1200" kern="0" dirty="0">
                <a:cs typeface="Arial" pitchFamily="34" charset="0"/>
              </a:rPr>
              <a:t>Implementation</a:t>
            </a:r>
          </a:p>
        </p:txBody>
      </p:sp>
      <p:sp>
        <p:nvSpPr>
          <p:cNvPr id="88" name="TextBox 87">
            <a:extLst>
              <a:ext uri="{FF2B5EF4-FFF2-40B4-BE49-F238E27FC236}">
                <a16:creationId xmlns:a16="http://schemas.microsoft.com/office/drawing/2014/main" id="{DB1C9DC9-ABAF-4991-959D-D3BFC11AAF51}"/>
              </a:ext>
            </a:extLst>
          </p:cNvPr>
          <p:cNvSpPr txBox="1"/>
          <p:nvPr/>
        </p:nvSpPr>
        <p:spPr>
          <a:xfrm>
            <a:off x="11014922" y="5013235"/>
            <a:ext cx="1095817" cy="276999"/>
          </a:xfrm>
          <a:prstGeom prst="rect">
            <a:avLst/>
          </a:prstGeom>
          <a:noFill/>
        </p:spPr>
        <p:txBody>
          <a:bodyPr wrap="square" rtlCol="0">
            <a:spAutoFit/>
          </a:bodyPr>
          <a:lstStyle/>
          <a:p>
            <a:pPr lvl="0" algn="ctr"/>
            <a:r>
              <a:rPr lang="en-US" sz="1200" kern="0" dirty="0">
                <a:cs typeface="Arial" pitchFamily="34" charset="0"/>
              </a:rPr>
              <a:t>Maintenance</a:t>
            </a:r>
          </a:p>
        </p:txBody>
      </p:sp>
      <p:sp>
        <p:nvSpPr>
          <p:cNvPr id="89" name="TextBox 88">
            <a:extLst>
              <a:ext uri="{FF2B5EF4-FFF2-40B4-BE49-F238E27FC236}">
                <a16:creationId xmlns:a16="http://schemas.microsoft.com/office/drawing/2014/main" id="{DE658AAB-268C-4D5D-81BC-50B709CF06F8}"/>
              </a:ext>
            </a:extLst>
          </p:cNvPr>
          <p:cNvSpPr txBox="1"/>
          <p:nvPr/>
        </p:nvSpPr>
        <p:spPr>
          <a:xfrm>
            <a:off x="9888625" y="4494015"/>
            <a:ext cx="1095817" cy="461665"/>
          </a:xfrm>
          <a:prstGeom prst="rect">
            <a:avLst/>
          </a:prstGeom>
          <a:noFill/>
        </p:spPr>
        <p:txBody>
          <a:bodyPr wrap="square" rtlCol="0">
            <a:spAutoFit/>
          </a:bodyPr>
          <a:lstStyle/>
          <a:p>
            <a:pPr lvl="0" algn="ctr"/>
            <a:r>
              <a:rPr lang="en-US" sz="1200" kern="0" dirty="0">
                <a:cs typeface="Arial" pitchFamily="34" charset="0"/>
              </a:rPr>
              <a:t>System Testing</a:t>
            </a:r>
          </a:p>
        </p:txBody>
      </p:sp>
      <p:sp>
        <p:nvSpPr>
          <p:cNvPr id="90" name="Title 1">
            <a:extLst>
              <a:ext uri="{FF2B5EF4-FFF2-40B4-BE49-F238E27FC236}">
                <a16:creationId xmlns:a16="http://schemas.microsoft.com/office/drawing/2014/main" id="{CA7CF3F1-3128-462E-9E83-64ED7917ABD9}"/>
              </a:ext>
            </a:extLst>
          </p:cNvPr>
          <p:cNvSpPr txBox="1">
            <a:spLocks/>
          </p:cNvSpPr>
          <p:nvPr/>
        </p:nvSpPr>
        <p:spPr>
          <a:xfrm>
            <a:off x="601323" y="1524000"/>
            <a:ext cx="4504077" cy="524286"/>
          </a:xfrm>
          <a:prstGeom prst="rect">
            <a:avLst/>
          </a:prstGeom>
        </p:spPr>
        <p:txBody>
          <a:bodyPr vert="horz" lIns="0" tIns="45720" rIns="91440" bIns="45720" rtlCol="0" anchor="ctr" anchorCtr="0">
            <a:noAutofit/>
          </a:bodyPr>
          <a:lstStyle>
            <a:lvl1pPr algn="l" defTabSz="914400" rtl="0" eaLnBrk="1" latinLnBrk="0" hangingPunct="1">
              <a:lnSpc>
                <a:spcPct val="90000"/>
              </a:lnSpc>
              <a:spcBef>
                <a:spcPct val="0"/>
              </a:spcBef>
              <a:buNone/>
              <a:defRPr lang="en-US" sz="3600" b="1" kern="1200">
                <a:solidFill>
                  <a:schemeClr val="tx1"/>
                </a:solidFill>
                <a:latin typeface="Arial" pitchFamily="34" charset="0"/>
                <a:ea typeface="Verdana" pitchFamily="34" charset="0"/>
                <a:cs typeface="Arial" pitchFamily="34" charset="0"/>
              </a:defRPr>
            </a:lvl1pPr>
          </a:lstStyle>
          <a:p>
            <a:r>
              <a:rPr lang="en-IN" sz="1600" dirty="0">
                <a:solidFill>
                  <a:schemeClr val="tx1">
                    <a:lumMod val="85000"/>
                    <a:lumOff val="15000"/>
                  </a:schemeClr>
                </a:solidFill>
                <a:latin typeface="+mn-lt"/>
              </a:rPr>
              <a:t>Agile Testing Model</a:t>
            </a:r>
          </a:p>
        </p:txBody>
      </p:sp>
      <p:sp>
        <p:nvSpPr>
          <p:cNvPr id="91" name="Right Arrow 4">
            <a:extLst>
              <a:ext uri="{FF2B5EF4-FFF2-40B4-BE49-F238E27FC236}">
                <a16:creationId xmlns:a16="http://schemas.microsoft.com/office/drawing/2014/main" id="{FE9B06F9-FDF8-44D4-B7AD-25DD21A9B638}"/>
              </a:ext>
            </a:extLst>
          </p:cNvPr>
          <p:cNvSpPr/>
          <p:nvPr/>
        </p:nvSpPr>
        <p:spPr>
          <a:xfrm rot="16200000">
            <a:off x="3948172" y="3930910"/>
            <a:ext cx="4571999" cy="62980"/>
          </a:xfrm>
          <a:prstGeom prst="rightArrow">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2700000" scaled="1"/>
            <a:tileRect/>
          </a:gradFill>
          <a:ln>
            <a:noFill/>
          </a:ln>
          <a:scene3d>
            <a:camera prst="perspectiveContrastingLeftFacing">
              <a:rot lat="0" lon="0" rev="21594000"/>
            </a:camera>
            <a:lightRig rig="balanced"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62E67147-6AF8-4AD1-84D5-CDA4FCBF7FC7}"/>
              </a:ext>
            </a:extLst>
          </p:cNvPr>
          <p:cNvSpPr txBox="1"/>
          <p:nvPr/>
        </p:nvSpPr>
        <p:spPr>
          <a:xfrm>
            <a:off x="498919" y="341358"/>
            <a:ext cx="6812280" cy="584775"/>
          </a:xfrm>
          <a:prstGeom prst="rect">
            <a:avLst/>
          </a:prstGeom>
          <a:noFill/>
        </p:spPr>
        <p:txBody>
          <a:bodyPr wrap="square" rtlCol="0">
            <a:spAutoFit/>
          </a:bodyPr>
          <a:lstStyle/>
          <a:p>
            <a:r>
              <a:rPr lang="en-US" sz="3200" dirty="0">
                <a:latin typeface="+mj-lt"/>
              </a:rPr>
              <a:t>Agile vs Waterfall testing models</a:t>
            </a:r>
          </a:p>
        </p:txBody>
      </p:sp>
    </p:spTree>
    <p:extLst>
      <p:ext uri="{BB962C8B-B14F-4D97-AF65-F5344CB8AC3E}">
        <p14:creationId xmlns:p14="http://schemas.microsoft.com/office/powerpoint/2010/main" val="214954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down)">
                                      <p:cBhvr>
                                        <p:cTn id="7" dur="500"/>
                                        <p:tgtEl>
                                          <p:spTgt spid="4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down)">
                                      <p:cBhvr>
                                        <p:cTn id="1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05C8FF1-E157-4634-808F-6BC63703A99F}"/>
              </a:ext>
            </a:extLst>
          </p:cNvPr>
          <p:cNvSpPr/>
          <p:nvPr/>
        </p:nvSpPr>
        <p:spPr>
          <a:xfrm>
            <a:off x="1589" y="6050605"/>
            <a:ext cx="12188825" cy="807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a:extLst>
              <a:ext uri="{FF2B5EF4-FFF2-40B4-BE49-F238E27FC236}">
                <a16:creationId xmlns:a16="http://schemas.microsoft.com/office/drawing/2014/main" id="{95C1B7E4-8F1C-4E0B-B2E3-23CADDABD816}"/>
              </a:ext>
            </a:extLst>
          </p:cNvPr>
          <p:cNvSpPr>
            <a:spLocks/>
          </p:cNvSpPr>
          <p:nvPr/>
        </p:nvSpPr>
        <p:spPr bwMode="auto">
          <a:xfrm>
            <a:off x="2944812" y="5935103"/>
            <a:ext cx="6302376" cy="179628"/>
          </a:xfrm>
          <a:custGeom>
            <a:avLst/>
            <a:gdLst>
              <a:gd name="T0" fmla="*/ 3624 w 3624"/>
              <a:gd name="T1" fmla="*/ 52 h 104"/>
              <a:gd name="T2" fmla="*/ 3572 w 3624"/>
              <a:gd name="T3" fmla="*/ 104 h 104"/>
              <a:gd name="T4" fmla="*/ 52 w 3624"/>
              <a:gd name="T5" fmla="*/ 104 h 104"/>
              <a:gd name="T6" fmla="*/ 0 w 3624"/>
              <a:gd name="T7" fmla="*/ 52 h 104"/>
              <a:gd name="T8" fmla="*/ 0 w 3624"/>
              <a:gd name="T9" fmla="*/ 52 h 104"/>
              <a:gd name="T10" fmla="*/ 52 w 3624"/>
              <a:gd name="T11" fmla="*/ 0 h 104"/>
              <a:gd name="T12" fmla="*/ 3572 w 3624"/>
              <a:gd name="T13" fmla="*/ 0 h 104"/>
              <a:gd name="T14" fmla="*/ 3624 w 3624"/>
              <a:gd name="T15" fmla="*/ 52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24" h="104">
                <a:moveTo>
                  <a:pt x="3624" y="52"/>
                </a:moveTo>
                <a:cubicBezTo>
                  <a:pt x="3624" y="80"/>
                  <a:pt x="3601" y="104"/>
                  <a:pt x="3572" y="104"/>
                </a:cubicBezTo>
                <a:cubicBezTo>
                  <a:pt x="52" y="104"/>
                  <a:pt x="52" y="104"/>
                  <a:pt x="52" y="104"/>
                </a:cubicBezTo>
                <a:cubicBezTo>
                  <a:pt x="23" y="104"/>
                  <a:pt x="0" y="80"/>
                  <a:pt x="0" y="52"/>
                </a:cubicBezTo>
                <a:cubicBezTo>
                  <a:pt x="0" y="52"/>
                  <a:pt x="0" y="52"/>
                  <a:pt x="0" y="52"/>
                </a:cubicBezTo>
                <a:cubicBezTo>
                  <a:pt x="0" y="23"/>
                  <a:pt x="23" y="0"/>
                  <a:pt x="52" y="0"/>
                </a:cubicBezTo>
                <a:cubicBezTo>
                  <a:pt x="3572" y="0"/>
                  <a:pt x="3572" y="0"/>
                  <a:pt x="3572" y="0"/>
                </a:cubicBezTo>
                <a:cubicBezTo>
                  <a:pt x="3601" y="0"/>
                  <a:pt x="3624" y="23"/>
                  <a:pt x="3624" y="52"/>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Freeform 11">
            <a:extLst>
              <a:ext uri="{FF2B5EF4-FFF2-40B4-BE49-F238E27FC236}">
                <a16:creationId xmlns:a16="http://schemas.microsoft.com/office/drawing/2014/main" id="{B5CE478A-6AD4-4E4F-98AA-30DEC318CC44}"/>
              </a:ext>
            </a:extLst>
          </p:cNvPr>
          <p:cNvSpPr>
            <a:spLocks/>
          </p:cNvSpPr>
          <p:nvPr/>
        </p:nvSpPr>
        <p:spPr bwMode="auto">
          <a:xfrm>
            <a:off x="3899406" y="1653544"/>
            <a:ext cx="4379074" cy="800627"/>
          </a:xfrm>
          <a:custGeom>
            <a:avLst/>
            <a:gdLst>
              <a:gd name="T0" fmla="*/ 40 w 2518"/>
              <a:gd name="T1" fmla="*/ 461 h 461"/>
              <a:gd name="T2" fmla="*/ 1268 w 2518"/>
              <a:gd name="T3" fmla="*/ 367 h 461"/>
              <a:gd name="T4" fmla="*/ 2472 w 2518"/>
              <a:gd name="T5" fmla="*/ 53 h 461"/>
              <a:gd name="T6" fmla="*/ 2472 w 2518"/>
              <a:gd name="T7" fmla="*/ 3 h 461"/>
              <a:gd name="T8" fmla="*/ 30 w 2518"/>
              <a:gd name="T9" fmla="*/ 419 h 461"/>
              <a:gd name="T10" fmla="*/ 40 w 2518"/>
              <a:gd name="T11" fmla="*/ 461 h 461"/>
            </a:gdLst>
            <a:ahLst/>
            <a:cxnLst>
              <a:cxn ang="0">
                <a:pos x="T0" y="T1"/>
              </a:cxn>
              <a:cxn ang="0">
                <a:pos x="T2" y="T3"/>
              </a:cxn>
              <a:cxn ang="0">
                <a:pos x="T4" y="T5"/>
              </a:cxn>
              <a:cxn ang="0">
                <a:pos x="T6" y="T7"/>
              </a:cxn>
              <a:cxn ang="0">
                <a:pos x="T8" y="T9"/>
              </a:cxn>
              <a:cxn ang="0">
                <a:pos x="T10" y="T11"/>
              </a:cxn>
            </a:cxnLst>
            <a:rect l="0" t="0" r="r" b="b"/>
            <a:pathLst>
              <a:path w="2518" h="461">
                <a:moveTo>
                  <a:pt x="40" y="461"/>
                </a:moveTo>
                <a:cubicBezTo>
                  <a:pt x="40" y="461"/>
                  <a:pt x="1158" y="395"/>
                  <a:pt x="1268" y="367"/>
                </a:cubicBezTo>
                <a:cubicBezTo>
                  <a:pt x="1379" y="339"/>
                  <a:pt x="2435" y="64"/>
                  <a:pt x="2472" y="53"/>
                </a:cubicBezTo>
                <a:cubicBezTo>
                  <a:pt x="2510" y="43"/>
                  <a:pt x="2518" y="0"/>
                  <a:pt x="2472" y="3"/>
                </a:cubicBezTo>
                <a:cubicBezTo>
                  <a:pt x="2427" y="5"/>
                  <a:pt x="30" y="419"/>
                  <a:pt x="30" y="419"/>
                </a:cubicBezTo>
                <a:cubicBezTo>
                  <a:pt x="30" y="419"/>
                  <a:pt x="0" y="440"/>
                  <a:pt x="40" y="46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p:txBody>
          <a:bodyPr/>
          <a:lstStyle/>
          <a:p>
            <a:r>
              <a:rPr lang="en-US" sz="3200" b="0" dirty="0">
                <a:solidFill>
                  <a:schemeClr val="tx1">
                    <a:lumMod val="75000"/>
                    <a:lumOff val="25000"/>
                  </a:schemeClr>
                </a:solidFill>
                <a:latin typeface="+mj-lt"/>
              </a:rPr>
              <a:t>User Testing vs Business Testing</a:t>
            </a:r>
            <a:endParaRPr lang="en-IN" sz="3200" b="0" dirty="0">
              <a:solidFill>
                <a:schemeClr val="tx1">
                  <a:lumMod val="75000"/>
                  <a:lumOff val="25000"/>
                </a:schemeClr>
              </a:solidFill>
              <a:latin typeface="+mj-lt"/>
            </a:endParaRPr>
          </a:p>
        </p:txBody>
      </p:sp>
      <p:sp>
        <p:nvSpPr>
          <p:cNvPr id="9" name="Freeform 8">
            <a:extLst>
              <a:ext uri="{FF2B5EF4-FFF2-40B4-BE49-F238E27FC236}">
                <a16:creationId xmlns:a16="http://schemas.microsoft.com/office/drawing/2014/main" id="{851B0072-6B49-402B-8020-DCEA9431500D}"/>
              </a:ext>
            </a:extLst>
          </p:cNvPr>
          <p:cNvSpPr>
            <a:spLocks/>
          </p:cNvSpPr>
          <p:nvPr/>
        </p:nvSpPr>
        <p:spPr bwMode="auto">
          <a:xfrm>
            <a:off x="5300506" y="5632303"/>
            <a:ext cx="1608953" cy="180911"/>
          </a:xfrm>
          <a:custGeom>
            <a:avLst/>
            <a:gdLst>
              <a:gd name="T0" fmla="*/ 925 w 925"/>
              <a:gd name="T1" fmla="*/ 52 h 104"/>
              <a:gd name="T2" fmla="*/ 873 w 925"/>
              <a:gd name="T3" fmla="*/ 104 h 104"/>
              <a:gd name="T4" fmla="*/ 52 w 925"/>
              <a:gd name="T5" fmla="*/ 104 h 104"/>
              <a:gd name="T6" fmla="*/ 0 w 925"/>
              <a:gd name="T7" fmla="*/ 52 h 104"/>
              <a:gd name="T8" fmla="*/ 0 w 925"/>
              <a:gd name="T9" fmla="*/ 52 h 104"/>
              <a:gd name="T10" fmla="*/ 52 w 925"/>
              <a:gd name="T11" fmla="*/ 0 h 104"/>
              <a:gd name="T12" fmla="*/ 873 w 925"/>
              <a:gd name="T13" fmla="*/ 0 h 104"/>
              <a:gd name="T14" fmla="*/ 925 w 925"/>
              <a:gd name="T15" fmla="*/ 52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5" h="104">
                <a:moveTo>
                  <a:pt x="925" y="52"/>
                </a:moveTo>
                <a:cubicBezTo>
                  <a:pt x="925" y="81"/>
                  <a:pt x="902" y="104"/>
                  <a:pt x="873" y="104"/>
                </a:cubicBezTo>
                <a:cubicBezTo>
                  <a:pt x="52" y="104"/>
                  <a:pt x="52" y="104"/>
                  <a:pt x="52" y="104"/>
                </a:cubicBezTo>
                <a:cubicBezTo>
                  <a:pt x="23" y="104"/>
                  <a:pt x="0" y="81"/>
                  <a:pt x="0" y="52"/>
                </a:cubicBezTo>
                <a:cubicBezTo>
                  <a:pt x="0" y="52"/>
                  <a:pt x="0" y="52"/>
                  <a:pt x="0" y="52"/>
                </a:cubicBezTo>
                <a:cubicBezTo>
                  <a:pt x="0" y="24"/>
                  <a:pt x="23" y="0"/>
                  <a:pt x="52" y="0"/>
                </a:cubicBezTo>
                <a:cubicBezTo>
                  <a:pt x="873" y="0"/>
                  <a:pt x="873" y="0"/>
                  <a:pt x="873" y="0"/>
                </a:cubicBezTo>
                <a:cubicBezTo>
                  <a:pt x="902" y="0"/>
                  <a:pt x="925" y="24"/>
                  <a:pt x="925" y="52"/>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9">
            <a:extLst>
              <a:ext uri="{FF2B5EF4-FFF2-40B4-BE49-F238E27FC236}">
                <a16:creationId xmlns:a16="http://schemas.microsoft.com/office/drawing/2014/main" id="{862ED773-D1D7-4839-8E50-D9EC8147A641}"/>
              </a:ext>
            </a:extLst>
          </p:cNvPr>
          <p:cNvSpPr>
            <a:spLocks/>
          </p:cNvSpPr>
          <p:nvPr/>
        </p:nvSpPr>
        <p:spPr bwMode="auto">
          <a:xfrm>
            <a:off x="4961778" y="5790117"/>
            <a:ext cx="2262030" cy="250196"/>
          </a:xfrm>
          <a:custGeom>
            <a:avLst/>
            <a:gdLst>
              <a:gd name="T0" fmla="*/ 1301 w 1301"/>
              <a:gd name="T1" fmla="*/ 72 h 144"/>
              <a:gd name="T2" fmla="*/ 1229 w 1301"/>
              <a:gd name="T3" fmla="*/ 144 h 144"/>
              <a:gd name="T4" fmla="*/ 72 w 1301"/>
              <a:gd name="T5" fmla="*/ 144 h 144"/>
              <a:gd name="T6" fmla="*/ 0 w 1301"/>
              <a:gd name="T7" fmla="*/ 72 h 144"/>
              <a:gd name="T8" fmla="*/ 0 w 1301"/>
              <a:gd name="T9" fmla="*/ 72 h 144"/>
              <a:gd name="T10" fmla="*/ 72 w 1301"/>
              <a:gd name="T11" fmla="*/ 0 h 144"/>
              <a:gd name="T12" fmla="*/ 1229 w 1301"/>
              <a:gd name="T13" fmla="*/ 0 h 144"/>
              <a:gd name="T14" fmla="*/ 1301 w 1301"/>
              <a:gd name="T15" fmla="*/ 72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1" h="144">
                <a:moveTo>
                  <a:pt x="1301" y="72"/>
                </a:moveTo>
                <a:cubicBezTo>
                  <a:pt x="1301" y="112"/>
                  <a:pt x="1269" y="144"/>
                  <a:pt x="1229" y="144"/>
                </a:cubicBezTo>
                <a:cubicBezTo>
                  <a:pt x="72" y="144"/>
                  <a:pt x="72" y="144"/>
                  <a:pt x="72" y="144"/>
                </a:cubicBezTo>
                <a:cubicBezTo>
                  <a:pt x="32" y="144"/>
                  <a:pt x="0" y="112"/>
                  <a:pt x="0" y="72"/>
                </a:cubicBezTo>
                <a:cubicBezTo>
                  <a:pt x="0" y="72"/>
                  <a:pt x="0" y="72"/>
                  <a:pt x="0" y="72"/>
                </a:cubicBezTo>
                <a:cubicBezTo>
                  <a:pt x="0" y="32"/>
                  <a:pt x="32" y="0"/>
                  <a:pt x="72" y="0"/>
                </a:cubicBezTo>
                <a:cubicBezTo>
                  <a:pt x="1229" y="0"/>
                  <a:pt x="1229" y="0"/>
                  <a:pt x="1229" y="0"/>
                </a:cubicBezTo>
                <a:cubicBezTo>
                  <a:pt x="1269" y="0"/>
                  <a:pt x="1301" y="32"/>
                  <a:pt x="1301" y="72"/>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37" name="Group 36">
            <a:extLst>
              <a:ext uri="{FF2B5EF4-FFF2-40B4-BE49-F238E27FC236}">
                <a16:creationId xmlns:a16="http://schemas.microsoft.com/office/drawing/2014/main" id="{69FF6046-4129-422B-86BC-86757393E603}"/>
              </a:ext>
            </a:extLst>
          </p:cNvPr>
          <p:cNvGrpSpPr/>
          <p:nvPr/>
        </p:nvGrpSpPr>
        <p:grpSpPr>
          <a:xfrm>
            <a:off x="5980451" y="1916832"/>
            <a:ext cx="215703" cy="3715470"/>
            <a:chOff x="5974674" y="1819877"/>
            <a:chExt cx="215703" cy="3812425"/>
          </a:xfrm>
        </p:grpSpPr>
        <p:sp>
          <p:nvSpPr>
            <p:cNvPr id="36" name="Rectangle 35">
              <a:extLst>
                <a:ext uri="{FF2B5EF4-FFF2-40B4-BE49-F238E27FC236}">
                  <a16:creationId xmlns:a16="http://schemas.microsoft.com/office/drawing/2014/main" id="{AC6941A0-4D85-4475-95B5-424558C25722}"/>
                </a:ext>
              </a:extLst>
            </p:cNvPr>
            <p:cNvSpPr/>
            <p:nvPr/>
          </p:nvSpPr>
          <p:spPr>
            <a:xfrm>
              <a:off x="5974674" y="1819877"/>
              <a:ext cx="137194" cy="38124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0787B68B-A6F3-4659-A000-68953882C3F1}"/>
                </a:ext>
              </a:extLst>
            </p:cNvPr>
            <p:cNvSpPr/>
            <p:nvPr/>
          </p:nvSpPr>
          <p:spPr>
            <a:xfrm>
              <a:off x="6053183" y="1819877"/>
              <a:ext cx="137194" cy="38124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 name="Group 21">
            <a:extLst>
              <a:ext uri="{FF2B5EF4-FFF2-40B4-BE49-F238E27FC236}">
                <a16:creationId xmlns:a16="http://schemas.microsoft.com/office/drawing/2014/main" id="{9112CCE8-C23F-466B-9559-0625A3D2C625}"/>
              </a:ext>
            </a:extLst>
          </p:cNvPr>
          <p:cNvGrpSpPr/>
          <p:nvPr/>
        </p:nvGrpSpPr>
        <p:grpSpPr>
          <a:xfrm>
            <a:off x="5858634" y="1565663"/>
            <a:ext cx="459334" cy="461251"/>
            <a:chOff x="5857046" y="1565662"/>
            <a:chExt cx="459334" cy="461251"/>
          </a:xfrm>
        </p:grpSpPr>
        <p:sp>
          <p:nvSpPr>
            <p:cNvPr id="6" name="Oval 5">
              <a:extLst>
                <a:ext uri="{FF2B5EF4-FFF2-40B4-BE49-F238E27FC236}">
                  <a16:creationId xmlns:a16="http://schemas.microsoft.com/office/drawing/2014/main" id="{F382B5E7-DF0B-40F6-BB1C-C49392A5C875}"/>
                </a:ext>
              </a:extLst>
            </p:cNvPr>
            <p:cNvSpPr>
              <a:spLocks noChangeArrowheads="1"/>
            </p:cNvSpPr>
            <p:nvPr/>
          </p:nvSpPr>
          <p:spPr bwMode="auto">
            <a:xfrm>
              <a:off x="5857046" y="1568861"/>
              <a:ext cx="459334" cy="458052"/>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9" name="Freeform: Shape 18">
              <a:extLst>
                <a:ext uri="{FF2B5EF4-FFF2-40B4-BE49-F238E27FC236}">
                  <a16:creationId xmlns:a16="http://schemas.microsoft.com/office/drawing/2014/main" id="{AFE03EEF-87F9-4D5B-A0CB-2E2EDEE6722C}"/>
                </a:ext>
              </a:extLst>
            </p:cNvPr>
            <p:cNvSpPr/>
            <p:nvPr/>
          </p:nvSpPr>
          <p:spPr>
            <a:xfrm>
              <a:off x="6094412" y="1565662"/>
              <a:ext cx="221968" cy="456504"/>
            </a:xfrm>
            <a:custGeom>
              <a:avLst/>
              <a:gdLst>
                <a:gd name="connsiteX0" fmla="*/ 0 w 221968"/>
                <a:gd name="connsiteY0" fmla="*/ 0 h 456504"/>
                <a:gd name="connsiteX1" fmla="*/ 38587 w 221968"/>
                <a:gd name="connsiteY1" fmla="*/ 3879 h 456504"/>
                <a:gd name="connsiteX2" fmla="*/ 221968 w 221968"/>
                <a:gd name="connsiteY2" fmla="*/ 228252 h 456504"/>
                <a:gd name="connsiteX3" fmla="*/ 38587 w 221968"/>
                <a:gd name="connsiteY3" fmla="*/ 452625 h 456504"/>
                <a:gd name="connsiteX4" fmla="*/ 0 w 221968"/>
                <a:gd name="connsiteY4" fmla="*/ 456504 h 456504"/>
                <a:gd name="connsiteX5" fmla="*/ 0 w 221968"/>
                <a:gd name="connsiteY5" fmla="*/ 0 h 45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968" h="456504">
                  <a:moveTo>
                    <a:pt x="0" y="0"/>
                  </a:moveTo>
                  <a:lnTo>
                    <a:pt x="38587" y="3879"/>
                  </a:lnTo>
                  <a:cubicBezTo>
                    <a:pt x="143243" y="25235"/>
                    <a:pt x="221968" y="117575"/>
                    <a:pt x="221968" y="228252"/>
                  </a:cubicBezTo>
                  <a:cubicBezTo>
                    <a:pt x="221968" y="338929"/>
                    <a:pt x="143243" y="431269"/>
                    <a:pt x="38587" y="452625"/>
                  </a:cubicBezTo>
                  <a:lnTo>
                    <a:pt x="0" y="456504"/>
                  </a:lnTo>
                  <a:lnTo>
                    <a:pt x="0" y="0"/>
                  </a:lnTo>
                  <a:close/>
                </a:path>
              </a:pathLst>
            </a:cu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52" name="Straight Connector 51">
            <a:extLst>
              <a:ext uri="{FF2B5EF4-FFF2-40B4-BE49-F238E27FC236}">
                <a16:creationId xmlns:a16="http://schemas.microsoft.com/office/drawing/2014/main" id="{3FD3850B-5309-4208-814D-6409C2E0D6B7}"/>
              </a:ext>
            </a:extLst>
          </p:cNvPr>
          <p:cNvCxnSpPr>
            <a:cxnSpLocks/>
          </p:cNvCxnSpPr>
          <p:nvPr/>
        </p:nvCxnSpPr>
        <p:spPr>
          <a:xfrm flipV="1">
            <a:off x="2945361" y="2467757"/>
            <a:ext cx="1019597" cy="2112022"/>
          </a:xfrm>
          <a:prstGeom prst="line">
            <a:avLst/>
          </a:prstGeom>
          <a:ln w="571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BBE4F74-CD08-47A5-B05A-4723B0884AC9}"/>
              </a:ext>
            </a:extLst>
          </p:cNvPr>
          <p:cNvCxnSpPr>
            <a:cxnSpLocks/>
          </p:cNvCxnSpPr>
          <p:nvPr/>
        </p:nvCxnSpPr>
        <p:spPr>
          <a:xfrm flipV="1">
            <a:off x="7171132" y="1739788"/>
            <a:ext cx="1019597" cy="2112022"/>
          </a:xfrm>
          <a:prstGeom prst="line">
            <a:avLst/>
          </a:prstGeom>
          <a:ln w="571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AD5FE02D-44FE-4502-9102-B0990DB1757F}"/>
              </a:ext>
            </a:extLst>
          </p:cNvPr>
          <p:cNvGrpSpPr/>
          <p:nvPr/>
        </p:nvGrpSpPr>
        <p:grpSpPr>
          <a:xfrm>
            <a:off x="3051600" y="3179531"/>
            <a:ext cx="1820383" cy="1820701"/>
            <a:chOff x="3050011" y="3179530"/>
            <a:chExt cx="1820383" cy="1820701"/>
          </a:xfrm>
        </p:grpSpPr>
        <p:sp>
          <p:nvSpPr>
            <p:cNvPr id="55" name="Oval 54">
              <a:extLst>
                <a:ext uri="{FF2B5EF4-FFF2-40B4-BE49-F238E27FC236}">
                  <a16:creationId xmlns:a16="http://schemas.microsoft.com/office/drawing/2014/main" id="{AA3F9553-7BEF-4F50-B3CF-D79655BA39F6}"/>
                </a:ext>
              </a:extLst>
            </p:cNvPr>
            <p:cNvSpPr/>
            <p:nvPr/>
          </p:nvSpPr>
          <p:spPr>
            <a:xfrm>
              <a:off x="3050011" y="3179530"/>
              <a:ext cx="1811044" cy="1811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reeform: Shape 58">
              <a:extLst>
                <a:ext uri="{FF2B5EF4-FFF2-40B4-BE49-F238E27FC236}">
                  <a16:creationId xmlns:a16="http://schemas.microsoft.com/office/drawing/2014/main" id="{0F95FF61-D769-4E36-993E-D7D4395E5118}"/>
                </a:ext>
              </a:extLst>
            </p:cNvPr>
            <p:cNvSpPr/>
            <p:nvPr/>
          </p:nvSpPr>
          <p:spPr>
            <a:xfrm>
              <a:off x="3223244" y="3415515"/>
              <a:ext cx="1647150" cy="1584716"/>
            </a:xfrm>
            <a:custGeom>
              <a:avLst/>
              <a:gdLst>
                <a:gd name="connsiteX0" fmla="*/ 1334790 w 1647150"/>
                <a:gd name="connsiteY0" fmla="*/ 0 h 1584716"/>
                <a:gd name="connsiteX1" fmla="*/ 1381929 w 1647150"/>
                <a:gd name="connsiteY1" fmla="*/ 38893 h 1584716"/>
                <a:gd name="connsiteX2" fmla="*/ 1647150 w 1647150"/>
                <a:gd name="connsiteY2" fmla="*/ 679194 h 1584716"/>
                <a:gd name="connsiteX3" fmla="*/ 741628 w 1647150"/>
                <a:gd name="connsiteY3" fmla="*/ 1584716 h 1584716"/>
                <a:gd name="connsiteX4" fmla="*/ 101327 w 1647150"/>
                <a:gd name="connsiteY4" fmla="*/ 1319495 h 1584716"/>
                <a:gd name="connsiteX5" fmla="*/ 0 w 1647150"/>
                <a:gd name="connsiteY5" fmla="*/ 1196685 h 1584716"/>
                <a:gd name="connsiteX6" fmla="*/ 86876 w 1647150"/>
                <a:gd name="connsiteY6" fmla="*/ 1268364 h 1584716"/>
                <a:gd name="connsiteX7" fmla="*/ 593162 w 1647150"/>
                <a:gd name="connsiteY7" fmla="*/ 1423013 h 1584716"/>
                <a:gd name="connsiteX8" fmla="*/ 1498684 w 1647150"/>
                <a:gd name="connsiteY8" fmla="*/ 517491 h 1584716"/>
                <a:gd name="connsiteX9" fmla="*/ 1344035 w 1647150"/>
                <a:gd name="connsiteY9" fmla="*/ 11205 h 1584716"/>
                <a:gd name="connsiteX10" fmla="*/ 1334790 w 1647150"/>
                <a:gd name="connsiteY10" fmla="*/ 0 h 158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7150" h="1584716">
                  <a:moveTo>
                    <a:pt x="1334790" y="0"/>
                  </a:moveTo>
                  <a:lnTo>
                    <a:pt x="1381929" y="38893"/>
                  </a:lnTo>
                  <a:cubicBezTo>
                    <a:pt x="1545796" y="202761"/>
                    <a:pt x="1647150" y="429141"/>
                    <a:pt x="1647150" y="679194"/>
                  </a:cubicBezTo>
                  <a:cubicBezTo>
                    <a:pt x="1647150" y="1179300"/>
                    <a:pt x="1241734" y="1584716"/>
                    <a:pt x="741628" y="1584716"/>
                  </a:cubicBezTo>
                  <a:cubicBezTo>
                    <a:pt x="491575" y="1584716"/>
                    <a:pt x="265195" y="1483362"/>
                    <a:pt x="101327" y="1319495"/>
                  </a:cubicBezTo>
                  <a:lnTo>
                    <a:pt x="0" y="1196685"/>
                  </a:lnTo>
                  <a:lnTo>
                    <a:pt x="86876" y="1268364"/>
                  </a:lnTo>
                  <a:cubicBezTo>
                    <a:pt x="231398" y="1366002"/>
                    <a:pt x="405622" y="1423013"/>
                    <a:pt x="593162" y="1423013"/>
                  </a:cubicBezTo>
                  <a:cubicBezTo>
                    <a:pt x="1093268" y="1423013"/>
                    <a:pt x="1498684" y="1017597"/>
                    <a:pt x="1498684" y="517491"/>
                  </a:cubicBezTo>
                  <a:cubicBezTo>
                    <a:pt x="1498684" y="329951"/>
                    <a:pt x="1441673" y="155727"/>
                    <a:pt x="1344035" y="11205"/>
                  </a:cubicBezTo>
                  <a:lnTo>
                    <a:pt x="133479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53" name="Straight Connector 52">
            <a:extLst>
              <a:ext uri="{FF2B5EF4-FFF2-40B4-BE49-F238E27FC236}">
                <a16:creationId xmlns:a16="http://schemas.microsoft.com/office/drawing/2014/main" id="{35FEA952-F39B-4D9A-9AC8-A0AA6658D1E7}"/>
              </a:ext>
            </a:extLst>
          </p:cNvPr>
          <p:cNvCxnSpPr>
            <a:cxnSpLocks/>
          </p:cNvCxnSpPr>
          <p:nvPr/>
        </p:nvCxnSpPr>
        <p:spPr>
          <a:xfrm flipH="1" flipV="1">
            <a:off x="3958625" y="2467757"/>
            <a:ext cx="1019597" cy="2112022"/>
          </a:xfrm>
          <a:prstGeom prst="line">
            <a:avLst/>
          </a:prstGeom>
          <a:ln w="571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B98E36E9-65AB-4CBE-82DA-AB9947655D78}"/>
              </a:ext>
            </a:extLst>
          </p:cNvPr>
          <p:cNvGrpSpPr/>
          <p:nvPr/>
        </p:nvGrpSpPr>
        <p:grpSpPr>
          <a:xfrm>
            <a:off x="3821544" y="2279826"/>
            <a:ext cx="283906" cy="285090"/>
            <a:chOff x="5857046" y="1565662"/>
            <a:chExt cx="459334" cy="461251"/>
          </a:xfrm>
        </p:grpSpPr>
        <p:sp>
          <p:nvSpPr>
            <p:cNvPr id="33" name="Oval 32">
              <a:extLst>
                <a:ext uri="{FF2B5EF4-FFF2-40B4-BE49-F238E27FC236}">
                  <a16:creationId xmlns:a16="http://schemas.microsoft.com/office/drawing/2014/main" id="{53DB5FC3-3A5F-40E8-BBE3-52FDC333F3CC}"/>
                </a:ext>
              </a:extLst>
            </p:cNvPr>
            <p:cNvSpPr>
              <a:spLocks noChangeArrowheads="1"/>
            </p:cNvSpPr>
            <p:nvPr/>
          </p:nvSpPr>
          <p:spPr bwMode="auto">
            <a:xfrm>
              <a:off x="5857046" y="1568861"/>
              <a:ext cx="459334" cy="458052"/>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34" name="Freeform: Shape 33">
              <a:extLst>
                <a:ext uri="{FF2B5EF4-FFF2-40B4-BE49-F238E27FC236}">
                  <a16:creationId xmlns:a16="http://schemas.microsoft.com/office/drawing/2014/main" id="{10CAE467-F19D-4826-987C-9D31582C85D9}"/>
                </a:ext>
              </a:extLst>
            </p:cNvPr>
            <p:cNvSpPr/>
            <p:nvPr/>
          </p:nvSpPr>
          <p:spPr>
            <a:xfrm>
              <a:off x="6094412" y="1565662"/>
              <a:ext cx="221968" cy="456504"/>
            </a:xfrm>
            <a:custGeom>
              <a:avLst/>
              <a:gdLst>
                <a:gd name="connsiteX0" fmla="*/ 0 w 221968"/>
                <a:gd name="connsiteY0" fmla="*/ 0 h 456504"/>
                <a:gd name="connsiteX1" fmla="*/ 38587 w 221968"/>
                <a:gd name="connsiteY1" fmla="*/ 3879 h 456504"/>
                <a:gd name="connsiteX2" fmla="*/ 221968 w 221968"/>
                <a:gd name="connsiteY2" fmla="*/ 228252 h 456504"/>
                <a:gd name="connsiteX3" fmla="*/ 38587 w 221968"/>
                <a:gd name="connsiteY3" fmla="*/ 452625 h 456504"/>
                <a:gd name="connsiteX4" fmla="*/ 0 w 221968"/>
                <a:gd name="connsiteY4" fmla="*/ 456504 h 456504"/>
                <a:gd name="connsiteX5" fmla="*/ 0 w 221968"/>
                <a:gd name="connsiteY5" fmla="*/ 0 h 45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968" h="456504">
                  <a:moveTo>
                    <a:pt x="0" y="0"/>
                  </a:moveTo>
                  <a:lnTo>
                    <a:pt x="38587" y="3879"/>
                  </a:lnTo>
                  <a:cubicBezTo>
                    <a:pt x="143243" y="25235"/>
                    <a:pt x="221968" y="117575"/>
                    <a:pt x="221968" y="228252"/>
                  </a:cubicBezTo>
                  <a:cubicBezTo>
                    <a:pt x="221968" y="338929"/>
                    <a:pt x="143243" y="431269"/>
                    <a:pt x="38587" y="452625"/>
                  </a:cubicBezTo>
                  <a:lnTo>
                    <a:pt x="0" y="456504"/>
                  </a:lnTo>
                  <a:lnTo>
                    <a:pt x="0" y="0"/>
                  </a:lnTo>
                  <a:close/>
                </a:path>
              </a:pathLst>
            </a:cu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9" name="Group 48">
            <a:extLst>
              <a:ext uri="{FF2B5EF4-FFF2-40B4-BE49-F238E27FC236}">
                <a16:creationId xmlns:a16="http://schemas.microsoft.com/office/drawing/2014/main" id="{397E918A-0CDA-4166-8BAD-FE896AD2CE6D}"/>
              </a:ext>
            </a:extLst>
          </p:cNvPr>
          <p:cNvGrpSpPr/>
          <p:nvPr/>
        </p:nvGrpSpPr>
        <p:grpSpPr>
          <a:xfrm>
            <a:off x="2897957" y="4540897"/>
            <a:ext cx="2118328" cy="490128"/>
            <a:chOff x="7122140" y="3812928"/>
            <a:chExt cx="2118328" cy="490128"/>
          </a:xfrm>
        </p:grpSpPr>
        <p:sp>
          <p:nvSpPr>
            <p:cNvPr id="50" name="Freeform 12">
              <a:extLst>
                <a:ext uri="{FF2B5EF4-FFF2-40B4-BE49-F238E27FC236}">
                  <a16:creationId xmlns:a16="http://schemas.microsoft.com/office/drawing/2014/main" id="{732E5FE4-468A-4D8C-97D1-E11DCAF53171}"/>
                </a:ext>
              </a:extLst>
            </p:cNvPr>
            <p:cNvSpPr>
              <a:spLocks/>
            </p:cNvSpPr>
            <p:nvPr/>
          </p:nvSpPr>
          <p:spPr bwMode="auto">
            <a:xfrm>
              <a:off x="7122140" y="3812928"/>
              <a:ext cx="2118328" cy="459334"/>
            </a:xfrm>
            <a:custGeom>
              <a:avLst/>
              <a:gdLst>
                <a:gd name="T0" fmla="*/ 1132 w 1218"/>
                <a:gd name="T1" fmla="*/ 0 h 265"/>
                <a:gd name="T2" fmla="*/ 0 w 1218"/>
                <a:gd name="T3" fmla="*/ 0 h 265"/>
                <a:gd name="T4" fmla="*/ 170 w 1218"/>
                <a:gd name="T5" fmla="*/ 184 h 265"/>
                <a:gd name="T6" fmla="*/ 609 w 1218"/>
                <a:gd name="T7" fmla="*/ 265 h 265"/>
                <a:gd name="T8" fmla="*/ 1218 w 1218"/>
                <a:gd name="T9" fmla="*/ 0 h 265"/>
                <a:gd name="T10" fmla="*/ 1132 w 1218"/>
                <a:gd name="T11" fmla="*/ 0 h 265"/>
              </a:gdLst>
              <a:ahLst/>
              <a:cxnLst>
                <a:cxn ang="0">
                  <a:pos x="T0" y="T1"/>
                </a:cxn>
                <a:cxn ang="0">
                  <a:pos x="T2" y="T3"/>
                </a:cxn>
                <a:cxn ang="0">
                  <a:pos x="T4" y="T5"/>
                </a:cxn>
                <a:cxn ang="0">
                  <a:pos x="T6" y="T7"/>
                </a:cxn>
                <a:cxn ang="0">
                  <a:pos x="T8" y="T9"/>
                </a:cxn>
                <a:cxn ang="0">
                  <a:pos x="T10" y="T11"/>
                </a:cxn>
              </a:cxnLst>
              <a:rect l="0" t="0" r="r" b="b"/>
              <a:pathLst>
                <a:path w="1218" h="265">
                  <a:moveTo>
                    <a:pt x="1132" y="0"/>
                  </a:moveTo>
                  <a:cubicBezTo>
                    <a:pt x="0" y="0"/>
                    <a:pt x="0" y="0"/>
                    <a:pt x="0" y="0"/>
                  </a:cubicBezTo>
                  <a:cubicBezTo>
                    <a:pt x="0" y="72"/>
                    <a:pt x="65" y="136"/>
                    <a:pt x="170" y="184"/>
                  </a:cubicBezTo>
                  <a:cubicBezTo>
                    <a:pt x="281" y="234"/>
                    <a:pt x="437" y="265"/>
                    <a:pt x="609" y="265"/>
                  </a:cubicBezTo>
                  <a:cubicBezTo>
                    <a:pt x="946" y="265"/>
                    <a:pt x="1218" y="147"/>
                    <a:pt x="1218" y="0"/>
                  </a:cubicBezTo>
                  <a:lnTo>
                    <a:pt x="1132" y="0"/>
                  </a:lnTo>
                  <a:close/>
                </a:path>
              </a:pathLst>
            </a:custGeom>
            <a:solidFill>
              <a:srgbClr val="FFCD2D"/>
            </a:solidFill>
            <a:ln>
              <a:noFill/>
            </a:ln>
          </p:spPr>
          <p:txBody>
            <a:bodyPr vert="horz" wrap="square" lIns="91440" tIns="45720" rIns="91440" bIns="45720" numCol="1" anchor="t" anchorCtr="0" compatLnSpc="1">
              <a:prstTxWarp prst="textNoShape">
                <a:avLst/>
              </a:prstTxWarp>
            </a:bodyPr>
            <a:lstStyle/>
            <a:p>
              <a:endParaRPr lang="en-IN"/>
            </a:p>
          </p:txBody>
        </p:sp>
        <p:sp>
          <p:nvSpPr>
            <p:cNvPr id="51" name="Freeform 13">
              <a:extLst>
                <a:ext uri="{FF2B5EF4-FFF2-40B4-BE49-F238E27FC236}">
                  <a16:creationId xmlns:a16="http://schemas.microsoft.com/office/drawing/2014/main" id="{6F644D6D-89E5-4CAD-912A-2B90BED6176D}"/>
                </a:ext>
              </a:extLst>
            </p:cNvPr>
            <p:cNvSpPr>
              <a:spLocks/>
            </p:cNvSpPr>
            <p:nvPr/>
          </p:nvSpPr>
          <p:spPr bwMode="auto">
            <a:xfrm>
              <a:off x="7417243" y="3812928"/>
              <a:ext cx="1823224" cy="490128"/>
            </a:xfrm>
            <a:custGeom>
              <a:avLst/>
              <a:gdLst>
                <a:gd name="T0" fmla="*/ 962 w 1048"/>
                <a:gd name="T1" fmla="*/ 0 h 283"/>
                <a:gd name="T2" fmla="*/ 0 w 1048"/>
                <a:gd name="T3" fmla="*/ 184 h 283"/>
                <a:gd name="T4" fmla="*/ 439 w 1048"/>
                <a:gd name="T5" fmla="*/ 265 h 283"/>
                <a:gd name="T6" fmla="*/ 1048 w 1048"/>
                <a:gd name="T7" fmla="*/ 0 h 283"/>
                <a:gd name="T8" fmla="*/ 962 w 1048"/>
                <a:gd name="T9" fmla="*/ 0 h 283"/>
              </a:gdLst>
              <a:ahLst/>
              <a:cxnLst>
                <a:cxn ang="0">
                  <a:pos x="T0" y="T1"/>
                </a:cxn>
                <a:cxn ang="0">
                  <a:pos x="T2" y="T3"/>
                </a:cxn>
                <a:cxn ang="0">
                  <a:pos x="T4" y="T5"/>
                </a:cxn>
                <a:cxn ang="0">
                  <a:pos x="T6" y="T7"/>
                </a:cxn>
                <a:cxn ang="0">
                  <a:pos x="T8" y="T9"/>
                </a:cxn>
              </a:cxnLst>
              <a:rect l="0" t="0" r="r" b="b"/>
              <a:pathLst>
                <a:path w="1048" h="283">
                  <a:moveTo>
                    <a:pt x="962" y="0"/>
                  </a:moveTo>
                  <a:cubicBezTo>
                    <a:pt x="939" y="73"/>
                    <a:pt x="803" y="283"/>
                    <a:pt x="0" y="184"/>
                  </a:cubicBezTo>
                  <a:cubicBezTo>
                    <a:pt x="111" y="234"/>
                    <a:pt x="267" y="265"/>
                    <a:pt x="439" y="265"/>
                  </a:cubicBezTo>
                  <a:cubicBezTo>
                    <a:pt x="776" y="265"/>
                    <a:pt x="1048" y="147"/>
                    <a:pt x="1048" y="0"/>
                  </a:cubicBezTo>
                  <a:lnTo>
                    <a:pt x="962" y="0"/>
                  </a:lnTo>
                  <a:close/>
                </a:path>
              </a:pathLst>
            </a:custGeom>
            <a:solidFill>
              <a:srgbClr val="FABE00"/>
            </a:solidFill>
            <a:ln>
              <a:noFill/>
            </a:ln>
          </p:spPr>
          <p:txBody>
            <a:bodyPr vert="horz" wrap="square" lIns="91440" tIns="45720" rIns="91440" bIns="45720" numCol="1" anchor="t" anchorCtr="0" compatLnSpc="1">
              <a:prstTxWarp prst="textNoShape">
                <a:avLst/>
              </a:prstTxWarp>
            </a:bodyPr>
            <a:lstStyle/>
            <a:p>
              <a:endParaRPr lang="en-IN"/>
            </a:p>
          </p:txBody>
        </p:sp>
      </p:grpSp>
      <p:grpSp>
        <p:nvGrpSpPr>
          <p:cNvPr id="66" name="Group 65">
            <a:extLst>
              <a:ext uri="{FF2B5EF4-FFF2-40B4-BE49-F238E27FC236}">
                <a16:creationId xmlns:a16="http://schemas.microsoft.com/office/drawing/2014/main" id="{AFBBEDC1-465F-4526-8473-79B378A4B9E8}"/>
              </a:ext>
            </a:extLst>
          </p:cNvPr>
          <p:cNvGrpSpPr/>
          <p:nvPr/>
        </p:nvGrpSpPr>
        <p:grpSpPr>
          <a:xfrm>
            <a:off x="7273405" y="2449957"/>
            <a:ext cx="1820383" cy="1820701"/>
            <a:chOff x="3050011" y="3179530"/>
            <a:chExt cx="1820383" cy="1820701"/>
          </a:xfrm>
          <a:solidFill>
            <a:srgbClr val="C00000"/>
          </a:solidFill>
        </p:grpSpPr>
        <p:sp>
          <p:nvSpPr>
            <p:cNvPr id="67" name="Oval 66">
              <a:extLst>
                <a:ext uri="{FF2B5EF4-FFF2-40B4-BE49-F238E27FC236}">
                  <a16:creationId xmlns:a16="http://schemas.microsoft.com/office/drawing/2014/main" id="{B48CB573-2F9E-4DA1-B143-239B3D73FF5B}"/>
                </a:ext>
              </a:extLst>
            </p:cNvPr>
            <p:cNvSpPr/>
            <p:nvPr/>
          </p:nvSpPr>
          <p:spPr>
            <a:xfrm>
              <a:off x="3050011" y="3179530"/>
              <a:ext cx="1811044" cy="18110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Freeform: Shape 67">
              <a:extLst>
                <a:ext uri="{FF2B5EF4-FFF2-40B4-BE49-F238E27FC236}">
                  <a16:creationId xmlns:a16="http://schemas.microsoft.com/office/drawing/2014/main" id="{6EAF452F-5975-4C5B-BBEA-33B4123D9C38}"/>
                </a:ext>
              </a:extLst>
            </p:cNvPr>
            <p:cNvSpPr/>
            <p:nvPr/>
          </p:nvSpPr>
          <p:spPr>
            <a:xfrm>
              <a:off x="3223244" y="3415515"/>
              <a:ext cx="1647150" cy="1584716"/>
            </a:xfrm>
            <a:custGeom>
              <a:avLst/>
              <a:gdLst>
                <a:gd name="connsiteX0" fmla="*/ 1334790 w 1647150"/>
                <a:gd name="connsiteY0" fmla="*/ 0 h 1584716"/>
                <a:gd name="connsiteX1" fmla="*/ 1381929 w 1647150"/>
                <a:gd name="connsiteY1" fmla="*/ 38893 h 1584716"/>
                <a:gd name="connsiteX2" fmla="*/ 1647150 w 1647150"/>
                <a:gd name="connsiteY2" fmla="*/ 679194 h 1584716"/>
                <a:gd name="connsiteX3" fmla="*/ 741628 w 1647150"/>
                <a:gd name="connsiteY3" fmla="*/ 1584716 h 1584716"/>
                <a:gd name="connsiteX4" fmla="*/ 101327 w 1647150"/>
                <a:gd name="connsiteY4" fmla="*/ 1319495 h 1584716"/>
                <a:gd name="connsiteX5" fmla="*/ 0 w 1647150"/>
                <a:gd name="connsiteY5" fmla="*/ 1196685 h 1584716"/>
                <a:gd name="connsiteX6" fmla="*/ 86876 w 1647150"/>
                <a:gd name="connsiteY6" fmla="*/ 1268364 h 1584716"/>
                <a:gd name="connsiteX7" fmla="*/ 593162 w 1647150"/>
                <a:gd name="connsiteY7" fmla="*/ 1423013 h 1584716"/>
                <a:gd name="connsiteX8" fmla="*/ 1498684 w 1647150"/>
                <a:gd name="connsiteY8" fmla="*/ 517491 h 1584716"/>
                <a:gd name="connsiteX9" fmla="*/ 1344035 w 1647150"/>
                <a:gd name="connsiteY9" fmla="*/ 11205 h 1584716"/>
                <a:gd name="connsiteX10" fmla="*/ 1334790 w 1647150"/>
                <a:gd name="connsiteY10" fmla="*/ 0 h 158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7150" h="1584716">
                  <a:moveTo>
                    <a:pt x="1334790" y="0"/>
                  </a:moveTo>
                  <a:lnTo>
                    <a:pt x="1381929" y="38893"/>
                  </a:lnTo>
                  <a:cubicBezTo>
                    <a:pt x="1545796" y="202761"/>
                    <a:pt x="1647150" y="429141"/>
                    <a:pt x="1647150" y="679194"/>
                  </a:cubicBezTo>
                  <a:cubicBezTo>
                    <a:pt x="1647150" y="1179300"/>
                    <a:pt x="1241734" y="1584716"/>
                    <a:pt x="741628" y="1584716"/>
                  </a:cubicBezTo>
                  <a:cubicBezTo>
                    <a:pt x="491575" y="1584716"/>
                    <a:pt x="265195" y="1483362"/>
                    <a:pt x="101327" y="1319495"/>
                  </a:cubicBezTo>
                  <a:lnTo>
                    <a:pt x="0" y="1196685"/>
                  </a:lnTo>
                  <a:lnTo>
                    <a:pt x="86876" y="1268364"/>
                  </a:lnTo>
                  <a:cubicBezTo>
                    <a:pt x="231398" y="1366002"/>
                    <a:pt x="405622" y="1423013"/>
                    <a:pt x="593162" y="1423013"/>
                  </a:cubicBezTo>
                  <a:cubicBezTo>
                    <a:pt x="1093268" y="1423013"/>
                    <a:pt x="1498684" y="1017597"/>
                    <a:pt x="1498684" y="517491"/>
                  </a:cubicBezTo>
                  <a:cubicBezTo>
                    <a:pt x="1498684" y="329951"/>
                    <a:pt x="1441673" y="155727"/>
                    <a:pt x="1344035" y="11205"/>
                  </a:cubicBezTo>
                  <a:lnTo>
                    <a:pt x="133479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43" name="Straight Connector 42">
            <a:extLst>
              <a:ext uri="{FF2B5EF4-FFF2-40B4-BE49-F238E27FC236}">
                <a16:creationId xmlns:a16="http://schemas.microsoft.com/office/drawing/2014/main" id="{ADB10336-CD65-469F-AB0A-6F7E7C00041B}"/>
              </a:ext>
            </a:extLst>
          </p:cNvPr>
          <p:cNvCxnSpPr>
            <a:cxnSpLocks/>
          </p:cNvCxnSpPr>
          <p:nvPr/>
        </p:nvCxnSpPr>
        <p:spPr>
          <a:xfrm flipH="1" flipV="1">
            <a:off x="8184396" y="1739788"/>
            <a:ext cx="1019597" cy="2112022"/>
          </a:xfrm>
          <a:prstGeom prst="line">
            <a:avLst/>
          </a:prstGeom>
          <a:ln w="571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5E65033-6750-4064-87EE-51FB8E07D428}"/>
              </a:ext>
            </a:extLst>
          </p:cNvPr>
          <p:cNvGrpSpPr/>
          <p:nvPr/>
        </p:nvGrpSpPr>
        <p:grpSpPr>
          <a:xfrm>
            <a:off x="7123728" y="3812928"/>
            <a:ext cx="2118328" cy="490128"/>
            <a:chOff x="7122140" y="3812928"/>
            <a:chExt cx="2118328" cy="490128"/>
          </a:xfrm>
        </p:grpSpPr>
        <p:sp>
          <p:nvSpPr>
            <p:cNvPr id="13" name="Freeform 12">
              <a:extLst>
                <a:ext uri="{FF2B5EF4-FFF2-40B4-BE49-F238E27FC236}">
                  <a16:creationId xmlns:a16="http://schemas.microsoft.com/office/drawing/2014/main" id="{D65EF60F-3BA5-4346-A997-080BF4A0CBA4}"/>
                </a:ext>
              </a:extLst>
            </p:cNvPr>
            <p:cNvSpPr>
              <a:spLocks/>
            </p:cNvSpPr>
            <p:nvPr/>
          </p:nvSpPr>
          <p:spPr bwMode="auto">
            <a:xfrm>
              <a:off x="7122140" y="3812928"/>
              <a:ext cx="2118328" cy="459334"/>
            </a:xfrm>
            <a:custGeom>
              <a:avLst/>
              <a:gdLst>
                <a:gd name="T0" fmla="*/ 1132 w 1218"/>
                <a:gd name="T1" fmla="*/ 0 h 265"/>
                <a:gd name="T2" fmla="*/ 0 w 1218"/>
                <a:gd name="T3" fmla="*/ 0 h 265"/>
                <a:gd name="T4" fmla="*/ 170 w 1218"/>
                <a:gd name="T5" fmla="*/ 184 h 265"/>
                <a:gd name="T6" fmla="*/ 609 w 1218"/>
                <a:gd name="T7" fmla="*/ 265 h 265"/>
                <a:gd name="T8" fmla="*/ 1218 w 1218"/>
                <a:gd name="T9" fmla="*/ 0 h 265"/>
                <a:gd name="T10" fmla="*/ 1132 w 1218"/>
                <a:gd name="T11" fmla="*/ 0 h 265"/>
              </a:gdLst>
              <a:ahLst/>
              <a:cxnLst>
                <a:cxn ang="0">
                  <a:pos x="T0" y="T1"/>
                </a:cxn>
                <a:cxn ang="0">
                  <a:pos x="T2" y="T3"/>
                </a:cxn>
                <a:cxn ang="0">
                  <a:pos x="T4" y="T5"/>
                </a:cxn>
                <a:cxn ang="0">
                  <a:pos x="T6" y="T7"/>
                </a:cxn>
                <a:cxn ang="0">
                  <a:pos x="T8" y="T9"/>
                </a:cxn>
                <a:cxn ang="0">
                  <a:pos x="T10" y="T11"/>
                </a:cxn>
              </a:cxnLst>
              <a:rect l="0" t="0" r="r" b="b"/>
              <a:pathLst>
                <a:path w="1218" h="265">
                  <a:moveTo>
                    <a:pt x="1132" y="0"/>
                  </a:moveTo>
                  <a:cubicBezTo>
                    <a:pt x="0" y="0"/>
                    <a:pt x="0" y="0"/>
                    <a:pt x="0" y="0"/>
                  </a:cubicBezTo>
                  <a:cubicBezTo>
                    <a:pt x="0" y="72"/>
                    <a:pt x="65" y="136"/>
                    <a:pt x="170" y="184"/>
                  </a:cubicBezTo>
                  <a:cubicBezTo>
                    <a:pt x="281" y="234"/>
                    <a:pt x="437" y="265"/>
                    <a:pt x="609" y="265"/>
                  </a:cubicBezTo>
                  <a:cubicBezTo>
                    <a:pt x="946" y="265"/>
                    <a:pt x="1218" y="147"/>
                    <a:pt x="1218" y="0"/>
                  </a:cubicBezTo>
                  <a:lnTo>
                    <a:pt x="1132" y="0"/>
                  </a:lnTo>
                  <a:close/>
                </a:path>
              </a:pathLst>
            </a:custGeom>
            <a:solidFill>
              <a:srgbClr val="FFCD2D"/>
            </a:solidFill>
            <a:ln>
              <a:noFill/>
            </a:ln>
          </p:spPr>
          <p:txBody>
            <a:bodyPr vert="horz" wrap="square" lIns="91440" tIns="45720" rIns="91440" bIns="45720" numCol="1" anchor="t" anchorCtr="0" compatLnSpc="1">
              <a:prstTxWarp prst="textNoShape">
                <a:avLst/>
              </a:prstTxWarp>
            </a:bodyPr>
            <a:lstStyle/>
            <a:p>
              <a:endParaRPr lang="en-IN"/>
            </a:p>
          </p:txBody>
        </p:sp>
        <p:sp>
          <p:nvSpPr>
            <p:cNvPr id="14" name="Freeform 13">
              <a:extLst>
                <a:ext uri="{FF2B5EF4-FFF2-40B4-BE49-F238E27FC236}">
                  <a16:creationId xmlns:a16="http://schemas.microsoft.com/office/drawing/2014/main" id="{0F25AEB0-0773-4E18-8C38-C261E074DE2E}"/>
                </a:ext>
              </a:extLst>
            </p:cNvPr>
            <p:cNvSpPr>
              <a:spLocks/>
            </p:cNvSpPr>
            <p:nvPr/>
          </p:nvSpPr>
          <p:spPr bwMode="auto">
            <a:xfrm>
              <a:off x="7417243" y="3812928"/>
              <a:ext cx="1823224" cy="490128"/>
            </a:xfrm>
            <a:custGeom>
              <a:avLst/>
              <a:gdLst>
                <a:gd name="T0" fmla="*/ 962 w 1048"/>
                <a:gd name="T1" fmla="*/ 0 h 283"/>
                <a:gd name="T2" fmla="*/ 0 w 1048"/>
                <a:gd name="T3" fmla="*/ 184 h 283"/>
                <a:gd name="T4" fmla="*/ 439 w 1048"/>
                <a:gd name="T5" fmla="*/ 265 h 283"/>
                <a:gd name="T6" fmla="*/ 1048 w 1048"/>
                <a:gd name="T7" fmla="*/ 0 h 283"/>
                <a:gd name="T8" fmla="*/ 962 w 1048"/>
                <a:gd name="T9" fmla="*/ 0 h 283"/>
              </a:gdLst>
              <a:ahLst/>
              <a:cxnLst>
                <a:cxn ang="0">
                  <a:pos x="T0" y="T1"/>
                </a:cxn>
                <a:cxn ang="0">
                  <a:pos x="T2" y="T3"/>
                </a:cxn>
                <a:cxn ang="0">
                  <a:pos x="T4" y="T5"/>
                </a:cxn>
                <a:cxn ang="0">
                  <a:pos x="T6" y="T7"/>
                </a:cxn>
                <a:cxn ang="0">
                  <a:pos x="T8" y="T9"/>
                </a:cxn>
              </a:cxnLst>
              <a:rect l="0" t="0" r="r" b="b"/>
              <a:pathLst>
                <a:path w="1048" h="283">
                  <a:moveTo>
                    <a:pt x="962" y="0"/>
                  </a:moveTo>
                  <a:cubicBezTo>
                    <a:pt x="939" y="73"/>
                    <a:pt x="803" y="283"/>
                    <a:pt x="0" y="184"/>
                  </a:cubicBezTo>
                  <a:cubicBezTo>
                    <a:pt x="111" y="234"/>
                    <a:pt x="267" y="265"/>
                    <a:pt x="439" y="265"/>
                  </a:cubicBezTo>
                  <a:cubicBezTo>
                    <a:pt x="776" y="265"/>
                    <a:pt x="1048" y="147"/>
                    <a:pt x="1048" y="0"/>
                  </a:cubicBezTo>
                  <a:lnTo>
                    <a:pt x="962" y="0"/>
                  </a:lnTo>
                  <a:close/>
                </a:path>
              </a:pathLst>
            </a:custGeom>
            <a:solidFill>
              <a:srgbClr val="FABE00"/>
            </a:solidFill>
            <a:ln>
              <a:noFill/>
            </a:ln>
          </p:spPr>
          <p:txBody>
            <a:bodyPr vert="horz" wrap="square" lIns="91440" tIns="45720" rIns="91440" bIns="45720" numCol="1" anchor="t" anchorCtr="0" compatLnSpc="1">
              <a:prstTxWarp prst="textNoShape">
                <a:avLst/>
              </a:prstTxWarp>
            </a:bodyPr>
            <a:lstStyle/>
            <a:p>
              <a:endParaRPr lang="en-IN"/>
            </a:p>
          </p:txBody>
        </p:sp>
      </p:grpSp>
      <p:grpSp>
        <p:nvGrpSpPr>
          <p:cNvPr id="26" name="Group 25">
            <a:extLst>
              <a:ext uri="{FF2B5EF4-FFF2-40B4-BE49-F238E27FC236}">
                <a16:creationId xmlns:a16="http://schemas.microsoft.com/office/drawing/2014/main" id="{CE459410-CA4F-425F-B98B-189D1DD87126}"/>
              </a:ext>
            </a:extLst>
          </p:cNvPr>
          <p:cNvGrpSpPr/>
          <p:nvPr/>
        </p:nvGrpSpPr>
        <p:grpSpPr>
          <a:xfrm>
            <a:off x="8055694" y="1563729"/>
            <a:ext cx="283906" cy="285090"/>
            <a:chOff x="5857046" y="1565662"/>
            <a:chExt cx="459334" cy="461251"/>
          </a:xfrm>
        </p:grpSpPr>
        <p:sp>
          <p:nvSpPr>
            <p:cNvPr id="27" name="Oval 26">
              <a:extLst>
                <a:ext uri="{FF2B5EF4-FFF2-40B4-BE49-F238E27FC236}">
                  <a16:creationId xmlns:a16="http://schemas.microsoft.com/office/drawing/2014/main" id="{AF478A85-BFBE-4D7B-8654-DA2F047F0485}"/>
                </a:ext>
              </a:extLst>
            </p:cNvPr>
            <p:cNvSpPr>
              <a:spLocks noChangeArrowheads="1"/>
            </p:cNvSpPr>
            <p:nvPr/>
          </p:nvSpPr>
          <p:spPr bwMode="auto">
            <a:xfrm>
              <a:off x="5857046" y="1568861"/>
              <a:ext cx="459334" cy="458052"/>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28" name="Freeform: Shape 27">
              <a:extLst>
                <a:ext uri="{FF2B5EF4-FFF2-40B4-BE49-F238E27FC236}">
                  <a16:creationId xmlns:a16="http://schemas.microsoft.com/office/drawing/2014/main" id="{06DBF119-2E4D-459F-BEB3-D18A08646922}"/>
                </a:ext>
              </a:extLst>
            </p:cNvPr>
            <p:cNvSpPr/>
            <p:nvPr/>
          </p:nvSpPr>
          <p:spPr>
            <a:xfrm>
              <a:off x="6094412" y="1565662"/>
              <a:ext cx="221968" cy="456504"/>
            </a:xfrm>
            <a:custGeom>
              <a:avLst/>
              <a:gdLst>
                <a:gd name="connsiteX0" fmla="*/ 0 w 221968"/>
                <a:gd name="connsiteY0" fmla="*/ 0 h 456504"/>
                <a:gd name="connsiteX1" fmla="*/ 38587 w 221968"/>
                <a:gd name="connsiteY1" fmla="*/ 3879 h 456504"/>
                <a:gd name="connsiteX2" fmla="*/ 221968 w 221968"/>
                <a:gd name="connsiteY2" fmla="*/ 228252 h 456504"/>
                <a:gd name="connsiteX3" fmla="*/ 38587 w 221968"/>
                <a:gd name="connsiteY3" fmla="*/ 452625 h 456504"/>
                <a:gd name="connsiteX4" fmla="*/ 0 w 221968"/>
                <a:gd name="connsiteY4" fmla="*/ 456504 h 456504"/>
                <a:gd name="connsiteX5" fmla="*/ 0 w 221968"/>
                <a:gd name="connsiteY5" fmla="*/ 0 h 45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968" h="456504">
                  <a:moveTo>
                    <a:pt x="0" y="0"/>
                  </a:moveTo>
                  <a:lnTo>
                    <a:pt x="38587" y="3879"/>
                  </a:lnTo>
                  <a:cubicBezTo>
                    <a:pt x="143243" y="25235"/>
                    <a:pt x="221968" y="117575"/>
                    <a:pt x="221968" y="228252"/>
                  </a:cubicBezTo>
                  <a:cubicBezTo>
                    <a:pt x="221968" y="338929"/>
                    <a:pt x="143243" y="431269"/>
                    <a:pt x="38587" y="452625"/>
                  </a:cubicBezTo>
                  <a:lnTo>
                    <a:pt x="0" y="456504"/>
                  </a:lnTo>
                  <a:lnTo>
                    <a:pt x="0" y="0"/>
                  </a:lnTo>
                  <a:close/>
                </a:path>
              </a:pathLst>
            </a:cu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9" name="TextBox 68">
            <a:extLst>
              <a:ext uri="{FF2B5EF4-FFF2-40B4-BE49-F238E27FC236}">
                <a16:creationId xmlns:a16="http://schemas.microsoft.com/office/drawing/2014/main" id="{740B6B98-DDFF-43AE-B4B3-ACA750EA523B}"/>
              </a:ext>
            </a:extLst>
          </p:cNvPr>
          <p:cNvSpPr txBox="1"/>
          <p:nvPr/>
        </p:nvSpPr>
        <p:spPr>
          <a:xfrm rot="20652686">
            <a:off x="3205780" y="3873308"/>
            <a:ext cx="1577307" cy="276999"/>
          </a:xfrm>
          <a:prstGeom prst="rect">
            <a:avLst/>
          </a:prstGeom>
          <a:noFill/>
        </p:spPr>
        <p:txBody>
          <a:bodyPr wrap="square" rtlCol="0">
            <a:spAutoFit/>
          </a:bodyPr>
          <a:lstStyle/>
          <a:p>
            <a:r>
              <a:rPr lang="en-US" sz="1200" b="1" dirty="0">
                <a:solidFill>
                  <a:schemeClr val="bg1"/>
                </a:solidFill>
                <a:cs typeface="Arial" panose="020B0604020202020204" pitchFamily="34" charset="0"/>
              </a:rPr>
              <a:t>USER TESTING</a:t>
            </a:r>
            <a:endParaRPr lang="en-IN" sz="1200" b="1" dirty="0">
              <a:solidFill>
                <a:schemeClr val="bg1"/>
              </a:solidFill>
              <a:cs typeface="Arial" panose="020B0604020202020204" pitchFamily="34" charset="0"/>
            </a:endParaRPr>
          </a:p>
        </p:txBody>
      </p:sp>
      <p:sp>
        <p:nvSpPr>
          <p:cNvPr id="70" name="TextBox 69">
            <a:extLst>
              <a:ext uri="{FF2B5EF4-FFF2-40B4-BE49-F238E27FC236}">
                <a16:creationId xmlns:a16="http://schemas.microsoft.com/office/drawing/2014/main" id="{2C0FE466-70AB-42E9-BFB8-CA4429B8F8F2}"/>
              </a:ext>
            </a:extLst>
          </p:cNvPr>
          <p:cNvSpPr txBox="1"/>
          <p:nvPr/>
        </p:nvSpPr>
        <p:spPr>
          <a:xfrm rot="900456">
            <a:off x="7355395" y="3182515"/>
            <a:ext cx="1911328" cy="276999"/>
          </a:xfrm>
          <a:prstGeom prst="rect">
            <a:avLst/>
          </a:prstGeom>
          <a:noFill/>
        </p:spPr>
        <p:txBody>
          <a:bodyPr wrap="square" rtlCol="0">
            <a:spAutoFit/>
          </a:bodyPr>
          <a:lstStyle/>
          <a:p>
            <a:r>
              <a:rPr lang="en-US" sz="1200" b="1" dirty="0">
                <a:solidFill>
                  <a:schemeClr val="bg1"/>
                </a:solidFill>
                <a:cs typeface="Arial" panose="020B0604020202020204" pitchFamily="34" charset="0"/>
              </a:rPr>
              <a:t>BUSINESS TESTING</a:t>
            </a:r>
            <a:endParaRPr lang="en-IN" sz="1200" b="1" dirty="0">
              <a:solidFill>
                <a:schemeClr val="bg1"/>
              </a:solidFill>
              <a:cs typeface="Arial" panose="020B0604020202020204" pitchFamily="34" charset="0"/>
            </a:endParaRPr>
          </a:p>
        </p:txBody>
      </p:sp>
      <p:sp>
        <p:nvSpPr>
          <p:cNvPr id="71" name="TextBox 70">
            <a:extLst>
              <a:ext uri="{FF2B5EF4-FFF2-40B4-BE49-F238E27FC236}">
                <a16:creationId xmlns:a16="http://schemas.microsoft.com/office/drawing/2014/main" id="{EC1A70EB-040F-48C6-BD79-5B66EEDA6D5C}"/>
              </a:ext>
            </a:extLst>
          </p:cNvPr>
          <p:cNvSpPr txBox="1"/>
          <p:nvPr/>
        </p:nvSpPr>
        <p:spPr>
          <a:xfrm>
            <a:off x="364945" y="3010119"/>
            <a:ext cx="2448109" cy="1569660"/>
          </a:xfrm>
          <a:prstGeom prst="rect">
            <a:avLst/>
          </a:prstGeom>
          <a:noFill/>
        </p:spPr>
        <p:txBody>
          <a:bodyPr wrap="square" lIns="0" rIns="0" rtlCol="0" anchor="t">
            <a:spAutoFit/>
          </a:bodyPr>
          <a:lstStyle/>
          <a:p>
            <a:pPr>
              <a:defRPr/>
            </a:pPr>
            <a:r>
              <a:rPr lang="en-US" sz="1200" b="1" u="sng" kern="0" dirty="0">
                <a:solidFill>
                  <a:schemeClr val="tx1">
                    <a:lumMod val="75000"/>
                    <a:lumOff val="25000"/>
                  </a:schemeClr>
                </a:solidFill>
                <a:latin typeface="Arial" panose="020B0604020202020204" pitchFamily="34" charset="0"/>
                <a:cs typeface="Arial" panose="020B0604020202020204" pitchFamily="34" charset="0"/>
              </a:rPr>
              <a:t>User Testing</a:t>
            </a:r>
          </a:p>
          <a:p>
            <a:pPr>
              <a:defRPr/>
            </a:pPr>
            <a:endParaRPr lang="en-US" sz="1200" b="1" u="sng" kern="0" dirty="0">
              <a:solidFill>
                <a:schemeClr val="tx1">
                  <a:lumMod val="75000"/>
                  <a:lumOff val="2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defRPr/>
            </a:pPr>
            <a:r>
              <a:rPr lang="en-US" sz="1200" kern="0" dirty="0">
                <a:solidFill>
                  <a:schemeClr val="tx1">
                    <a:lumMod val="75000"/>
                    <a:lumOff val="25000"/>
                  </a:schemeClr>
                </a:solidFill>
                <a:latin typeface="Arial" panose="020B0604020202020204" pitchFamily="34" charset="0"/>
                <a:cs typeface="Arial" panose="020B0604020202020204" pitchFamily="34" charset="0"/>
              </a:rPr>
              <a:t>Focuses on functional s</a:t>
            </a:r>
            <a:r>
              <a:rPr lang="en-US" sz="1200" dirty="0"/>
              <a:t>cenarios, tasks and user goals</a:t>
            </a:r>
            <a:r>
              <a:rPr lang="en-US" sz="1200" kern="0" dirty="0">
                <a:solidFill>
                  <a:schemeClr val="tx1">
                    <a:lumMod val="75000"/>
                    <a:lumOff val="25000"/>
                  </a:schemeClr>
                </a:solidFill>
                <a:latin typeface="Arial" panose="020B0604020202020204" pitchFamily="34" charset="0"/>
                <a:cs typeface="Arial" panose="020B0604020202020204" pitchFamily="34" charset="0"/>
              </a:rPr>
              <a:t>. </a:t>
            </a:r>
          </a:p>
          <a:p>
            <a:pPr marL="171450" indent="-171450">
              <a:buFont typeface="Arial" panose="020B0604020202020204" pitchFamily="34" charset="0"/>
              <a:buChar char="•"/>
              <a:defRPr/>
            </a:pPr>
            <a:r>
              <a:rPr lang="en-US" sz="1200" kern="0" dirty="0">
                <a:solidFill>
                  <a:schemeClr val="tx1">
                    <a:lumMod val="75000"/>
                    <a:lumOff val="25000"/>
                  </a:schemeClr>
                </a:solidFill>
                <a:latin typeface="Arial" panose="020B0604020202020204" pitchFamily="34" charset="0"/>
                <a:cs typeface="Arial" panose="020B0604020202020204" pitchFamily="34" charset="0"/>
              </a:rPr>
              <a:t>Measures p</a:t>
            </a:r>
            <a:r>
              <a:rPr lang="en-US" sz="1200" dirty="0"/>
              <a:t>erformance with users.</a:t>
            </a:r>
          </a:p>
          <a:p>
            <a:pPr marL="171450" indent="-171450">
              <a:buFont typeface="Arial" panose="020B0604020202020204" pitchFamily="34" charset="0"/>
              <a:buChar char="•"/>
              <a:defRPr/>
            </a:pPr>
            <a:r>
              <a:rPr lang="en-US" sz="1200" kern="0" dirty="0">
                <a:solidFill>
                  <a:schemeClr val="tx1">
                    <a:lumMod val="75000"/>
                    <a:lumOff val="25000"/>
                  </a:schemeClr>
                </a:solidFill>
                <a:latin typeface="Arial" panose="020B0604020202020204" pitchFamily="34" charset="0"/>
                <a:cs typeface="Arial" panose="020B0604020202020204" pitchFamily="34" charset="0"/>
              </a:rPr>
              <a:t>Scope is performance and user</a:t>
            </a:r>
            <a:r>
              <a:rPr lang="en-US" sz="1200" dirty="0"/>
              <a:t> experience.</a:t>
            </a:r>
            <a:endParaRPr lang="en-US" sz="1600" kern="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081ADA87-4D9C-4946-96FA-E73840F13A4B}"/>
              </a:ext>
            </a:extLst>
          </p:cNvPr>
          <p:cNvSpPr txBox="1"/>
          <p:nvPr/>
        </p:nvSpPr>
        <p:spPr>
          <a:xfrm>
            <a:off x="9370425" y="3777526"/>
            <a:ext cx="2330349" cy="1754326"/>
          </a:xfrm>
          <a:prstGeom prst="rect">
            <a:avLst/>
          </a:prstGeom>
          <a:noFill/>
        </p:spPr>
        <p:txBody>
          <a:bodyPr wrap="square" lIns="0" rIns="0" rtlCol="0" anchor="t">
            <a:spAutoFit/>
          </a:bodyPr>
          <a:lstStyle/>
          <a:p>
            <a:pPr>
              <a:defRPr/>
            </a:pPr>
            <a:r>
              <a:rPr lang="en-US" sz="1200" b="1" u="sng" kern="0" dirty="0">
                <a:solidFill>
                  <a:schemeClr val="tx1">
                    <a:lumMod val="75000"/>
                    <a:lumOff val="25000"/>
                  </a:schemeClr>
                </a:solidFill>
                <a:latin typeface="Arial" panose="020B0604020202020204" pitchFamily="34" charset="0"/>
                <a:cs typeface="Arial" panose="020B0604020202020204" pitchFamily="34" charset="0"/>
              </a:rPr>
              <a:t>Business Testing</a:t>
            </a:r>
          </a:p>
          <a:p>
            <a:pPr>
              <a:defRPr/>
            </a:pPr>
            <a:endParaRPr lang="en-US" sz="1200" kern="0" dirty="0">
              <a:solidFill>
                <a:schemeClr val="tx1">
                  <a:lumMod val="75000"/>
                  <a:lumOff val="2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defRPr/>
            </a:pPr>
            <a:r>
              <a:rPr lang="en-US" sz="1200" kern="0" dirty="0">
                <a:solidFill>
                  <a:schemeClr val="tx1">
                    <a:lumMod val="75000"/>
                    <a:lumOff val="25000"/>
                  </a:schemeClr>
                </a:solidFill>
                <a:latin typeface="Arial" panose="020B0604020202020204" pitchFamily="34" charset="0"/>
                <a:cs typeface="Arial" panose="020B0604020202020204" pitchFamily="34" charset="0"/>
              </a:rPr>
              <a:t>Focuses on business processes using real life test cases</a:t>
            </a:r>
            <a:r>
              <a:rPr lang="en-US" sz="1200" dirty="0"/>
              <a:t>.</a:t>
            </a:r>
          </a:p>
          <a:p>
            <a:pPr marL="171450" indent="-171450">
              <a:buFont typeface="Arial" panose="020B0604020202020204" pitchFamily="34" charset="0"/>
              <a:buChar char="•"/>
              <a:defRPr/>
            </a:pPr>
            <a:r>
              <a:rPr lang="en-US" sz="1200" dirty="0"/>
              <a:t>Measures end customer’s preference</a:t>
            </a:r>
          </a:p>
          <a:p>
            <a:pPr marL="171450" indent="-171450">
              <a:buFont typeface="Arial" panose="020B0604020202020204" pitchFamily="34" charset="0"/>
              <a:buChar char="•"/>
              <a:defRPr/>
            </a:pPr>
            <a:r>
              <a:rPr lang="en-US" sz="1200" dirty="0"/>
              <a:t>Scope is user’s preference, concept, idea and ease of use.</a:t>
            </a:r>
            <a:endParaRPr lang="en-US" sz="1600" kern="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6416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05C8FF1-E157-4634-808F-6BC63703A99F}"/>
              </a:ext>
            </a:extLst>
          </p:cNvPr>
          <p:cNvSpPr/>
          <p:nvPr/>
        </p:nvSpPr>
        <p:spPr>
          <a:xfrm>
            <a:off x="1589" y="6050605"/>
            <a:ext cx="12188825" cy="807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a:extLst>
              <a:ext uri="{FF2B5EF4-FFF2-40B4-BE49-F238E27FC236}">
                <a16:creationId xmlns:a16="http://schemas.microsoft.com/office/drawing/2014/main" id="{95C1B7E4-8F1C-4E0B-B2E3-23CADDABD816}"/>
              </a:ext>
            </a:extLst>
          </p:cNvPr>
          <p:cNvSpPr>
            <a:spLocks/>
          </p:cNvSpPr>
          <p:nvPr/>
        </p:nvSpPr>
        <p:spPr bwMode="auto">
          <a:xfrm>
            <a:off x="2944812" y="5935103"/>
            <a:ext cx="6302376" cy="179628"/>
          </a:xfrm>
          <a:custGeom>
            <a:avLst/>
            <a:gdLst>
              <a:gd name="T0" fmla="*/ 3624 w 3624"/>
              <a:gd name="T1" fmla="*/ 52 h 104"/>
              <a:gd name="T2" fmla="*/ 3572 w 3624"/>
              <a:gd name="T3" fmla="*/ 104 h 104"/>
              <a:gd name="T4" fmla="*/ 52 w 3624"/>
              <a:gd name="T5" fmla="*/ 104 h 104"/>
              <a:gd name="T6" fmla="*/ 0 w 3624"/>
              <a:gd name="T7" fmla="*/ 52 h 104"/>
              <a:gd name="T8" fmla="*/ 0 w 3624"/>
              <a:gd name="T9" fmla="*/ 52 h 104"/>
              <a:gd name="T10" fmla="*/ 52 w 3624"/>
              <a:gd name="T11" fmla="*/ 0 h 104"/>
              <a:gd name="T12" fmla="*/ 3572 w 3624"/>
              <a:gd name="T13" fmla="*/ 0 h 104"/>
              <a:gd name="T14" fmla="*/ 3624 w 3624"/>
              <a:gd name="T15" fmla="*/ 52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24" h="104">
                <a:moveTo>
                  <a:pt x="3624" y="52"/>
                </a:moveTo>
                <a:cubicBezTo>
                  <a:pt x="3624" y="80"/>
                  <a:pt x="3601" y="104"/>
                  <a:pt x="3572" y="104"/>
                </a:cubicBezTo>
                <a:cubicBezTo>
                  <a:pt x="52" y="104"/>
                  <a:pt x="52" y="104"/>
                  <a:pt x="52" y="104"/>
                </a:cubicBezTo>
                <a:cubicBezTo>
                  <a:pt x="23" y="104"/>
                  <a:pt x="0" y="80"/>
                  <a:pt x="0" y="52"/>
                </a:cubicBezTo>
                <a:cubicBezTo>
                  <a:pt x="0" y="52"/>
                  <a:pt x="0" y="52"/>
                  <a:pt x="0" y="52"/>
                </a:cubicBezTo>
                <a:cubicBezTo>
                  <a:pt x="0" y="23"/>
                  <a:pt x="23" y="0"/>
                  <a:pt x="52" y="0"/>
                </a:cubicBezTo>
                <a:cubicBezTo>
                  <a:pt x="3572" y="0"/>
                  <a:pt x="3572" y="0"/>
                  <a:pt x="3572" y="0"/>
                </a:cubicBezTo>
                <a:cubicBezTo>
                  <a:pt x="3601" y="0"/>
                  <a:pt x="3624" y="23"/>
                  <a:pt x="3624" y="52"/>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Freeform 11">
            <a:extLst>
              <a:ext uri="{FF2B5EF4-FFF2-40B4-BE49-F238E27FC236}">
                <a16:creationId xmlns:a16="http://schemas.microsoft.com/office/drawing/2014/main" id="{B5CE478A-6AD4-4E4F-98AA-30DEC318CC44}"/>
              </a:ext>
            </a:extLst>
          </p:cNvPr>
          <p:cNvSpPr>
            <a:spLocks/>
          </p:cNvSpPr>
          <p:nvPr/>
        </p:nvSpPr>
        <p:spPr bwMode="auto">
          <a:xfrm rot="1206210">
            <a:off x="3899406" y="1653544"/>
            <a:ext cx="4379074" cy="800627"/>
          </a:xfrm>
          <a:custGeom>
            <a:avLst/>
            <a:gdLst>
              <a:gd name="T0" fmla="*/ 40 w 2518"/>
              <a:gd name="T1" fmla="*/ 461 h 461"/>
              <a:gd name="T2" fmla="*/ 1268 w 2518"/>
              <a:gd name="T3" fmla="*/ 367 h 461"/>
              <a:gd name="T4" fmla="*/ 2472 w 2518"/>
              <a:gd name="T5" fmla="*/ 53 h 461"/>
              <a:gd name="T6" fmla="*/ 2472 w 2518"/>
              <a:gd name="T7" fmla="*/ 3 h 461"/>
              <a:gd name="T8" fmla="*/ 30 w 2518"/>
              <a:gd name="T9" fmla="*/ 419 h 461"/>
              <a:gd name="T10" fmla="*/ 40 w 2518"/>
              <a:gd name="T11" fmla="*/ 461 h 461"/>
            </a:gdLst>
            <a:ahLst/>
            <a:cxnLst>
              <a:cxn ang="0">
                <a:pos x="T0" y="T1"/>
              </a:cxn>
              <a:cxn ang="0">
                <a:pos x="T2" y="T3"/>
              </a:cxn>
              <a:cxn ang="0">
                <a:pos x="T4" y="T5"/>
              </a:cxn>
              <a:cxn ang="0">
                <a:pos x="T6" y="T7"/>
              </a:cxn>
              <a:cxn ang="0">
                <a:pos x="T8" y="T9"/>
              </a:cxn>
              <a:cxn ang="0">
                <a:pos x="T10" y="T11"/>
              </a:cxn>
            </a:cxnLst>
            <a:rect l="0" t="0" r="r" b="b"/>
            <a:pathLst>
              <a:path w="2518" h="461">
                <a:moveTo>
                  <a:pt x="40" y="461"/>
                </a:moveTo>
                <a:cubicBezTo>
                  <a:pt x="40" y="461"/>
                  <a:pt x="1158" y="395"/>
                  <a:pt x="1268" y="367"/>
                </a:cubicBezTo>
                <a:cubicBezTo>
                  <a:pt x="1379" y="339"/>
                  <a:pt x="2435" y="64"/>
                  <a:pt x="2472" y="53"/>
                </a:cubicBezTo>
                <a:cubicBezTo>
                  <a:pt x="2510" y="43"/>
                  <a:pt x="2518" y="0"/>
                  <a:pt x="2472" y="3"/>
                </a:cubicBezTo>
                <a:cubicBezTo>
                  <a:pt x="2427" y="5"/>
                  <a:pt x="30" y="419"/>
                  <a:pt x="30" y="419"/>
                </a:cubicBezTo>
                <a:cubicBezTo>
                  <a:pt x="30" y="419"/>
                  <a:pt x="0" y="440"/>
                  <a:pt x="40" y="46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p:txBody>
          <a:bodyPr/>
          <a:lstStyle/>
          <a:p>
            <a:r>
              <a:rPr lang="en-US" sz="3200" b="0" dirty="0">
                <a:solidFill>
                  <a:schemeClr val="tx1">
                    <a:lumMod val="75000"/>
                    <a:lumOff val="25000"/>
                  </a:schemeClr>
                </a:solidFill>
              </a:rPr>
              <a:t>User Testing vs Business Testing</a:t>
            </a:r>
            <a:endParaRPr lang="en-IN" sz="3200" b="0" dirty="0"/>
          </a:p>
        </p:txBody>
      </p:sp>
      <p:sp>
        <p:nvSpPr>
          <p:cNvPr id="9" name="Freeform 8">
            <a:extLst>
              <a:ext uri="{FF2B5EF4-FFF2-40B4-BE49-F238E27FC236}">
                <a16:creationId xmlns:a16="http://schemas.microsoft.com/office/drawing/2014/main" id="{851B0072-6B49-402B-8020-DCEA9431500D}"/>
              </a:ext>
            </a:extLst>
          </p:cNvPr>
          <p:cNvSpPr>
            <a:spLocks/>
          </p:cNvSpPr>
          <p:nvPr/>
        </p:nvSpPr>
        <p:spPr bwMode="auto">
          <a:xfrm>
            <a:off x="5300506" y="5632303"/>
            <a:ext cx="1608953" cy="180911"/>
          </a:xfrm>
          <a:custGeom>
            <a:avLst/>
            <a:gdLst>
              <a:gd name="T0" fmla="*/ 925 w 925"/>
              <a:gd name="T1" fmla="*/ 52 h 104"/>
              <a:gd name="T2" fmla="*/ 873 w 925"/>
              <a:gd name="T3" fmla="*/ 104 h 104"/>
              <a:gd name="T4" fmla="*/ 52 w 925"/>
              <a:gd name="T5" fmla="*/ 104 h 104"/>
              <a:gd name="T6" fmla="*/ 0 w 925"/>
              <a:gd name="T7" fmla="*/ 52 h 104"/>
              <a:gd name="T8" fmla="*/ 0 w 925"/>
              <a:gd name="T9" fmla="*/ 52 h 104"/>
              <a:gd name="T10" fmla="*/ 52 w 925"/>
              <a:gd name="T11" fmla="*/ 0 h 104"/>
              <a:gd name="T12" fmla="*/ 873 w 925"/>
              <a:gd name="T13" fmla="*/ 0 h 104"/>
              <a:gd name="T14" fmla="*/ 925 w 925"/>
              <a:gd name="T15" fmla="*/ 52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5" h="104">
                <a:moveTo>
                  <a:pt x="925" y="52"/>
                </a:moveTo>
                <a:cubicBezTo>
                  <a:pt x="925" y="81"/>
                  <a:pt x="902" y="104"/>
                  <a:pt x="873" y="104"/>
                </a:cubicBezTo>
                <a:cubicBezTo>
                  <a:pt x="52" y="104"/>
                  <a:pt x="52" y="104"/>
                  <a:pt x="52" y="104"/>
                </a:cubicBezTo>
                <a:cubicBezTo>
                  <a:pt x="23" y="104"/>
                  <a:pt x="0" y="81"/>
                  <a:pt x="0" y="52"/>
                </a:cubicBezTo>
                <a:cubicBezTo>
                  <a:pt x="0" y="52"/>
                  <a:pt x="0" y="52"/>
                  <a:pt x="0" y="52"/>
                </a:cubicBezTo>
                <a:cubicBezTo>
                  <a:pt x="0" y="24"/>
                  <a:pt x="23" y="0"/>
                  <a:pt x="52" y="0"/>
                </a:cubicBezTo>
                <a:cubicBezTo>
                  <a:pt x="873" y="0"/>
                  <a:pt x="873" y="0"/>
                  <a:pt x="873" y="0"/>
                </a:cubicBezTo>
                <a:cubicBezTo>
                  <a:pt x="902" y="0"/>
                  <a:pt x="925" y="24"/>
                  <a:pt x="925" y="52"/>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9">
            <a:extLst>
              <a:ext uri="{FF2B5EF4-FFF2-40B4-BE49-F238E27FC236}">
                <a16:creationId xmlns:a16="http://schemas.microsoft.com/office/drawing/2014/main" id="{862ED773-D1D7-4839-8E50-D9EC8147A641}"/>
              </a:ext>
            </a:extLst>
          </p:cNvPr>
          <p:cNvSpPr>
            <a:spLocks/>
          </p:cNvSpPr>
          <p:nvPr/>
        </p:nvSpPr>
        <p:spPr bwMode="auto">
          <a:xfrm>
            <a:off x="4961778" y="5790117"/>
            <a:ext cx="2262030" cy="250196"/>
          </a:xfrm>
          <a:custGeom>
            <a:avLst/>
            <a:gdLst>
              <a:gd name="T0" fmla="*/ 1301 w 1301"/>
              <a:gd name="T1" fmla="*/ 72 h 144"/>
              <a:gd name="T2" fmla="*/ 1229 w 1301"/>
              <a:gd name="T3" fmla="*/ 144 h 144"/>
              <a:gd name="T4" fmla="*/ 72 w 1301"/>
              <a:gd name="T5" fmla="*/ 144 h 144"/>
              <a:gd name="T6" fmla="*/ 0 w 1301"/>
              <a:gd name="T7" fmla="*/ 72 h 144"/>
              <a:gd name="T8" fmla="*/ 0 w 1301"/>
              <a:gd name="T9" fmla="*/ 72 h 144"/>
              <a:gd name="T10" fmla="*/ 72 w 1301"/>
              <a:gd name="T11" fmla="*/ 0 h 144"/>
              <a:gd name="T12" fmla="*/ 1229 w 1301"/>
              <a:gd name="T13" fmla="*/ 0 h 144"/>
              <a:gd name="T14" fmla="*/ 1301 w 1301"/>
              <a:gd name="T15" fmla="*/ 72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1" h="144">
                <a:moveTo>
                  <a:pt x="1301" y="72"/>
                </a:moveTo>
                <a:cubicBezTo>
                  <a:pt x="1301" y="112"/>
                  <a:pt x="1269" y="144"/>
                  <a:pt x="1229" y="144"/>
                </a:cubicBezTo>
                <a:cubicBezTo>
                  <a:pt x="72" y="144"/>
                  <a:pt x="72" y="144"/>
                  <a:pt x="72" y="144"/>
                </a:cubicBezTo>
                <a:cubicBezTo>
                  <a:pt x="32" y="144"/>
                  <a:pt x="0" y="112"/>
                  <a:pt x="0" y="72"/>
                </a:cubicBezTo>
                <a:cubicBezTo>
                  <a:pt x="0" y="72"/>
                  <a:pt x="0" y="72"/>
                  <a:pt x="0" y="72"/>
                </a:cubicBezTo>
                <a:cubicBezTo>
                  <a:pt x="0" y="32"/>
                  <a:pt x="32" y="0"/>
                  <a:pt x="72" y="0"/>
                </a:cubicBezTo>
                <a:cubicBezTo>
                  <a:pt x="1229" y="0"/>
                  <a:pt x="1229" y="0"/>
                  <a:pt x="1229" y="0"/>
                </a:cubicBezTo>
                <a:cubicBezTo>
                  <a:pt x="1269" y="0"/>
                  <a:pt x="1301" y="32"/>
                  <a:pt x="1301" y="72"/>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37" name="Group 36">
            <a:extLst>
              <a:ext uri="{FF2B5EF4-FFF2-40B4-BE49-F238E27FC236}">
                <a16:creationId xmlns:a16="http://schemas.microsoft.com/office/drawing/2014/main" id="{69FF6046-4129-422B-86BC-86757393E603}"/>
              </a:ext>
            </a:extLst>
          </p:cNvPr>
          <p:cNvGrpSpPr/>
          <p:nvPr/>
        </p:nvGrpSpPr>
        <p:grpSpPr>
          <a:xfrm>
            <a:off x="5980451" y="1916832"/>
            <a:ext cx="215703" cy="3715470"/>
            <a:chOff x="5974674" y="1819877"/>
            <a:chExt cx="215703" cy="3812425"/>
          </a:xfrm>
        </p:grpSpPr>
        <p:sp>
          <p:nvSpPr>
            <p:cNvPr id="36" name="Rectangle 35">
              <a:extLst>
                <a:ext uri="{FF2B5EF4-FFF2-40B4-BE49-F238E27FC236}">
                  <a16:creationId xmlns:a16="http://schemas.microsoft.com/office/drawing/2014/main" id="{AC6941A0-4D85-4475-95B5-424558C25722}"/>
                </a:ext>
              </a:extLst>
            </p:cNvPr>
            <p:cNvSpPr/>
            <p:nvPr/>
          </p:nvSpPr>
          <p:spPr>
            <a:xfrm>
              <a:off x="5974674" y="1819877"/>
              <a:ext cx="137194" cy="38124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0787B68B-A6F3-4659-A000-68953882C3F1}"/>
                </a:ext>
              </a:extLst>
            </p:cNvPr>
            <p:cNvSpPr/>
            <p:nvPr/>
          </p:nvSpPr>
          <p:spPr>
            <a:xfrm>
              <a:off x="6053183" y="1819877"/>
              <a:ext cx="137194" cy="38124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 name="Group 21">
            <a:extLst>
              <a:ext uri="{FF2B5EF4-FFF2-40B4-BE49-F238E27FC236}">
                <a16:creationId xmlns:a16="http://schemas.microsoft.com/office/drawing/2014/main" id="{9112CCE8-C23F-466B-9559-0625A3D2C625}"/>
              </a:ext>
            </a:extLst>
          </p:cNvPr>
          <p:cNvGrpSpPr/>
          <p:nvPr/>
        </p:nvGrpSpPr>
        <p:grpSpPr>
          <a:xfrm>
            <a:off x="5858634" y="1565663"/>
            <a:ext cx="459334" cy="461251"/>
            <a:chOff x="5857046" y="1565662"/>
            <a:chExt cx="459334" cy="461251"/>
          </a:xfrm>
        </p:grpSpPr>
        <p:sp>
          <p:nvSpPr>
            <p:cNvPr id="6" name="Oval 5">
              <a:extLst>
                <a:ext uri="{FF2B5EF4-FFF2-40B4-BE49-F238E27FC236}">
                  <a16:creationId xmlns:a16="http://schemas.microsoft.com/office/drawing/2014/main" id="{F382B5E7-DF0B-40F6-BB1C-C49392A5C875}"/>
                </a:ext>
              </a:extLst>
            </p:cNvPr>
            <p:cNvSpPr>
              <a:spLocks noChangeArrowheads="1"/>
            </p:cNvSpPr>
            <p:nvPr/>
          </p:nvSpPr>
          <p:spPr bwMode="auto">
            <a:xfrm>
              <a:off x="5857046" y="1568861"/>
              <a:ext cx="459334" cy="458052"/>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9" name="Freeform: Shape 18">
              <a:extLst>
                <a:ext uri="{FF2B5EF4-FFF2-40B4-BE49-F238E27FC236}">
                  <a16:creationId xmlns:a16="http://schemas.microsoft.com/office/drawing/2014/main" id="{AFE03EEF-87F9-4D5B-A0CB-2E2EDEE6722C}"/>
                </a:ext>
              </a:extLst>
            </p:cNvPr>
            <p:cNvSpPr/>
            <p:nvPr/>
          </p:nvSpPr>
          <p:spPr>
            <a:xfrm>
              <a:off x="6094412" y="1565662"/>
              <a:ext cx="221968" cy="456504"/>
            </a:xfrm>
            <a:custGeom>
              <a:avLst/>
              <a:gdLst>
                <a:gd name="connsiteX0" fmla="*/ 0 w 221968"/>
                <a:gd name="connsiteY0" fmla="*/ 0 h 456504"/>
                <a:gd name="connsiteX1" fmla="*/ 38587 w 221968"/>
                <a:gd name="connsiteY1" fmla="*/ 3879 h 456504"/>
                <a:gd name="connsiteX2" fmla="*/ 221968 w 221968"/>
                <a:gd name="connsiteY2" fmla="*/ 228252 h 456504"/>
                <a:gd name="connsiteX3" fmla="*/ 38587 w 221968"/>
                <a:gd name="connsiteY3" fmla="*/ 452625 h 456504"/>
                <a:gd name="connsiteX4" fmla="*/ 0 w 221968"/>
                <a:gd name="connsiteY4" fmla="*/ 456504 h 456504"/>
                <a:gd name="connsiteX5" fmla="*/ 0 w 221968"/>
                <a:gd name="connsiteY5" fmla="*/ 0 h 45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968" h="456504">
                  <a:moveTo>
                    <a:pt x="0" y="0"/>
                  </a:moveTo>
                  <a:lnTo>
                    <a:pt x="38587" y="3879"/>
                  </a:lnTo>
                  <a:cubicBezTo>
                    <a:pt x="143243" y="25235"/>
                    <a:pt x="221968" y="117575"/>
                    <a:pt x="221968" y="228252"/>
                  </a:cubicBezTo>
                  <a:cubicBezTo>
                    <a:pt x="221968" y="338929"/>
                    <a:pt x="143243" y="431269"/>
                    <a:pt x="38587" y="452625"/>
                  </a:cubicBezTo>
                  <a:lnTo>
                    <a:pt x="0" y="456504"/>
                  </a:lnTo>
                  <a:lnTo>
                    <a:pt x="0" y="0"/>
                  </a:lnTo>
                  <a:close/>
                </a:path>
              </a:pathLst>
            </a:cu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9" name="Straight Connector 38">
            <a:extLst>
              <a:ext uri="{FF2B5EF4-FFF2-40B4-BE49-F238E27FC236}">
                <a16:creationId xmlns:a16="http://schemas.microsoft.com/office/drawing/2014/main" id="{3BBE4F74-CD08-47A5-B05A-4723B0884AC9}"/>
              </a:ext>
            </a:extLst>
          </p:cNvPr>
          <p:cNvCxnSpPr>
            <a:cxnSpLocks/>
          </p:cNvCxnSpPr>
          <p:nvPr/>
        </p:nvCxnSpPr>
        <p:spPr>
          <a:xfrm flipV="1">
            <a:off x="7171132" y="2519383"/>
            <a:ext cx="1019597" cy="2112022"/>
          </a:xfrm>
          <a:prstGeom prst="line">
            <a:avLst/>
          </a:prstGeom>
          <a:ln w="571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AFBBEDC1-465F-4526-8473-79B378A4B9E8}"/>
              </a:ext>
            </a:extLst>
          </p:cNvPr>
          <p:cNvGrpSpPr/>
          <p:nvPr/>
        </p:nvGrpSpPr>
        <p:grpSpPr>
          <a:xfrm>
            <a:off x="7273405" y="3229552"/>
            <a:ext cx="1820383" cy="1820701"/>
            <a:chOff x="3050011" y="3179530"/>
            <a:chExt cx="1820383" cy="1820701"/>
          </a:xfrm>
          <a:solidFill>
            <a:srgbClr val="C00000"/>
          </a:solidFill>
        </p:grpSpPr>
        <p:sp>
          <p:nvSpPr>
            <p:cNvPr id="67" name="Oval 66">
              <a:extLst>
                <a:ext uri="{FF2B5EF4-FFF2-40B4-BE49-F238E27FC236}">
                  <a16:creationId xmlns:a16="http://schemas.microsoft.com/office/drawing/2014/main" id="{B48CB573-2F9E-4DA1-B143-239B3D73FF5B}"/>
                </a:ext>
              </a:extLst>
            </p:cNvPr>
            <p:cNvSpPr/>
            <p:nvPr/>
          </p:nvSpPr>
          <p:spPr>
            <a:xfrm>
              <a:off x="3050011" y="3179530"/>
              <a:ext cx="1811044" cy="18110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Freeform: Shape 67">
              <a:extLst>
                <a:ext uri="{FF2B5EF4-FFF2-40B4-BE49-F238E27FC236}">
                  <a16:creationId xmlns:a16="http://schemas.microsoft.com/office/drawing/2014/main" id="{6EAF452F-5975-4C5B-BBEA-33B4123D9C38}"/>
                </a:ext>
              </a:extLst>
            </p:cNvPr>
            <p:cNvSpPr/>
            <p:nvPr/>
          </p:nvSpPr>
          <p:spPr>
            <a:xfrm>
              <a:off x="3223244" y="3415515"/>
              <a:ext cx="1647150" cy="1584716"/>
            </a:xfrm>
            <a:custGeom>
              <a:avLst/>
              <a:gdLst>
                <a:gd name="connsiteX0" fmla="*/ 1334790 w 1647150"/>
                <a:gd name="connsiteY0" fmla="*/ 0 h 1584716"/>
                <a:gd name="connsiteX1" fmla="*/ 1381929 w 1647150"/>
                <a:gd name="connsiteY1" fmla="*/ 38893 h 1584716"/>
                <a:gd name="connsiteX2" fmla="*/ 1647150 w 1647150"/>
                <a:gd name="connsiteY2" fmla="*/ 679194 h 1584716"/>
                <a:gd name="connsiteX3" fmla="*/ 741628 w 1647150"/>
                <a:gd name="connsiteY3" fmla="*/ 1584716 h 1584716"/>
                <a:gd name="connsiteX4" fmla="*/ 101327 w 1647150"/>
                <a:gd name="connsiteY4" fmla="*/ 1319495 h 1584716"/>
                <a:gd name="connsiteX5" fmla="*/ 0 w 1647150"/>
                <a:gd name="connsiteY5" fmla="*/ 1196685 h 1584716"/>
                <a:gd name="connsiteX6" fmla="*/ 86876 w 1647150"/>
                <a:gd name="connsiteY6" fmla="*/ 1268364 h 1584716"/>
                <a:gd name="connsiteX7" fmla="*/ 593162 w 1647150"/>
                <a:gd name="connsiteY7" fmla="*/ 1423013 h 1584716"/>
                <a:gd name="connsiteX8" fmla="*/ 1498684 w 1647150"/>
                <a:gd name="connsiteY8" fmla="*/ 517491 h 1584716"/>
                <a:gd name="connsiteX9" fmla="*/ 1344035 w 1647150"/>
                <a:gd name="connsiteY9" fmla="*/ 11205 h 1584716"/>
                <a:gd name="connsiteX10" fmla="*/ 1334790 w 1647150"/>
                <a:gd name="connsiteY10" fmla="*/ 0 h 158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7150" h="1584716">
                  <a:moveTo>
                    <a:pt x="1334790" y="0"/>
                  </a:moveTo>
                  <a:lnTo>
                    <a:pt x="1381929" y="38893"/>
                  </a:lnTo>
                  <a:cubicBezTo>
                    <a:pt x="1545796" y="202761"/>
                    <a:pt x="1647150" y="429141"/>
                    <a:pt x="1647150" y="679194"/>
                  </a:cubicBezTo>
                  <a:cubicBezTo>
                    <a:pt x="1647150" y="1179300"/>
                    <a:pt x="1241734" y="1584716"/>
                    <a:pt x="741628" y="1584716"/>
                  </a:cubicBezTo>
                  <a:cubicBezTo>
                    <a:pt x="491575" y="1584716"/>
                    <a:pt x="265195" y="1483362"/>
                    <a:pt x="101327" y="1319495"/>
                  </a:cubicBezTo>
                  <a:lnTo>
                    <a:pt x="0" y="1196685"/>
                  </a:lnTo>
                  <a:lnTo>
                    <a:pt x="86876" y="1268364"/>
                  </a:lnTo>
                  <a:cubicBezTo>
                    <a:pt x="231398" y="1366002"/>
                    <a:pt x="405622" y="1423013"/>
                    <a:pt x="593162" y="1423013"/>
                  </a:cubicBezTo>
                  <a:cubicBezTo>
                    <a:pt x="1093268" y="1423013"/>
                    <a:pt x="1498684" y="1017597"/>
                    <a:pt x="1498684" y="517491"/>
                  </a:cubicBezTo>
                  <a:cubicBezTo>
                    <a:pt x="1498684" y="329951"/>
                    <a:pt x="1441673" y="155727"/>
                    <a:pt x="1344035" y="11205"/>
                  </a:cubicBezTo>
                  <a:lnTo>
                    <a:pt x="133479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43" name="Straight Connector 42">
            <a:extLst>
              <a:ext uri="{FF2B5EF4-FFF2-40B4-BE49-F238E27FC236}">
                <a16:creationId xmlns:a16="http://schemas.microsoft.com/office/drawing/2014/main" id="{ADB10336-CD65-469F-AB0A-6F7E7C00041B}"/>
              </a:ext>
            </a:extLst>
          </p:cNvPr>
          <p:cNvCxnSpPr>
            <a:cxnSpLocks/>
          </p:cNvCxnSpPr>
          <p:nvPr/>
        </p:nvCxnSpPr>
        <p:spPr>
          <a:xfrm flipH="1" flipV="1">
            <a:off x="8184396" y="2519383"/>
            <a:ext cx="1019597" cy="2112022"/>
          </a:xfrm>
          <a:prstGeom prst="line">
            <a:avLst/>
          </a:prstGeom>
          <a:ln w="571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5E65033-6750-4064-87EE-51FB8E07D428}"/>
              </a:ext>
            </a:extLst>
          </p:cNvPr>
          <p:cNvGrpSpPr/>
          <p:nvPr/>
        </p:nvGrpSpPr>
        <p:grpSpPr>
          <a:xfrm>
            <a:off x="7123728" y="4592523"/>
            <a:ext cx="2118328" cy="490128"/>
            <a:chOff x="7122140" y="3812928"/>
            <a:chExt cx="2118328" cy="490128"/>
          </a:xfrm>
        </p:grpSpPr>
        <p:sp>
          <p:nvSpPr>
            <p:cNvPr id="13" name="Freeform 12">
              <a:extLst>
                <a:ext uri="{FF2B5EF4-FFF2-40B4-BE49-F238E27FC236}">
                  <a16:creationId xmlns:a16="http://schemas.microsoft.com/office/drawing/2014/main" id="{D65EF60F-3BA5-4346-A997-080BF4A0CBA4}"/>
                </a:ext>
              </a:extLst>
            </p:cNvPr>
            <p:cNvSpPr>
              <a:spLocks/>
            </p:cNvSpPr>
            <p:nvPr/>
          </p:nvSpPr>
          <p:spPr bwMode="auto">
            <a:xfrm>
              <a:off x="7122140" y="3812928"/>
              <a:ext cx="2118328" cy="459334"/>
            </a:xfrm>
            <a:custGeom>
              <a:avLst/>
              <a:gdLst>
                <a:gd name="T0" fmla="*/ 1132 w 1218"/>
                <a:gd name="T1" fmla="*/ 0 h 265"/>
                <a:gd name="T2" fmla="*/ 0 w 1218"/>
                <a:gd name="T3" fmla="*/ 0 h 265"/>
                <a:gd name="T4" fmla="*/ 170 w 1218"/>
                <a:gd name="T5" fmla="*/ 184 h 265"/>
                <a:gd name="T6" fmla="*/ 609 w 1218"/>
                <a:gd name="T7" fmla="*/ 265 h 265"/>
                <a:gd name="T8" fmla="*/ 1218 w 1218"/>
                <a:gd name="T9" fmla="*/ 0 h 265"/>
                <a:gd name="T10" fmla="*/ 1132 w 1218"/>
                <a:gd name="T11" fmla="*/ 0 h 265"/>
              </a:gdLst>
              <a:ahLst/>
              <a:cxnLst>
                <a:cxn ang="0">
                  <a:pos x="T0" y="T1"/>
                </a:cxn>
                <a:cxn ang="0">
                  <a:pos x="T2" y="T3"/>
                </a:cxn>
                <a:cxn ang="0">
                  <a:pos x="T4" y="T5"/>
                </a:cxn>
                <a:cxn ang="0">
                  <a:pos x="T6" y="T7"/>
                </a:cxn>
                <a:cxn ang="0">
                  <a:pos x="T8" y="T9"/>
                </a:cxn>
                <a:cxn ang="0">
                  <a:pos x="T10" y="T11"/>
                </a:cxn>
              </a:cxnLst>
              <a:rect l="0" t="0" r="r" b="b"/>
              <a:pathLst>
                <a:path w="1218" h="265">
                  <a:moveTo>
                    <a:pt x="1132" y="0"/>
                  </a:moveTo>
                  <a:cubicBezTo>
                    <a:pt x="0" y="0"/>
                    <a:pt x="0" y="0"/>
                    <a:pt x="0" y="0"/>
                  </a:cubicBezTo>
                  <a:cubicBezTo>
                    <a:pt x="0" y="72"/>
                    <a:pt x="65" y="136"/>
                    <a:pt x="170" y="184"/>
                  </a:cubicBezTo>
                  <a:cubicBezTo>
                    <a:pt x="281" y="234"/>
                    <a:pt x="437" y="265"/>
                    <a:pt x="609" y="265"/>
                  </a:cubicBezTo>
                  <a:cubicBezTo>
                    <a:pt x="946" y="265"/>
                    <a:pt x="1218" y="147"/>
                    <a:pt x="1218" y="0"/>
                  </a:cubicBezTo>
                  <a:lnTo>
                    <a:pt x="1132" y="0"/>
                  </a:lnTo>
                  <a:close/>
                </a:path>
              </a:pathLst>
            </a:custGeom>
            <a:solidFill>
              <a:srgbClr val="FFCD2D"/>
            </a:solidFill>
            <a:ln>
              <a:noFill/>
            </a:ln>
          </p:spPr>
          <p:txBody>
            <a:bodyPr vert="horz" wrap="square" lIns="91440" tIns="45720" rIns="91440" bIns="45720" numCol="1" anchor="t" anchorCtr="0" compatLnSpc="1">
              <a:prstTxWarp prst="textNoShape">
                <a:avLst/>
              </a:prstTxWarp>
            </a:bodyPr>
            <a:lstStyle/>
            <a:p>
              <a:endParaRPr lang="en-IN"/>
            </a:p>
          </p:txBody>
        </p:sp>
        <p:sp>
          <p:nvSpPr>
            <p:cNvPr id="14" name="Freeform 13">
              <a:extLst>
                <a:ext uri="{FF2B5EF4-FFF2-40B4-BE49-F238E27FC236}">
                  <a16:creationId xmlns:a16="http://schemas.microsoft.com/office/drawing/2014/main" id="{0F25AEB0-0773-4E18-8C38-C261E074DE2E}"/>
                </a:ext>
              </a:extLst>
            </p:cNvPr>
            <p:cNvSpPr>
              <a:spLocks/>
            </p:cNvSpPr>
            <p:nvPr/>
          </p:nvSpPr>
          <p:spPr bwMode="auto">
            <a:xfrm>
              <a:off x="7417243" y="3812928"/>
              <a:ext cx="1823224" cy="490128"/>
            </a:xfrm>
            <a:custGeom>
              <a:avLst/>
              <a:gdLst>
                <a:gd name="T0" fmla="*/ 962 w 1048"/>
                <a:gd name="T1" fmla="*/ 0 h 283"/>
                <a:gd name="T2" fmla="*/ 0 w 1048"/>
                <a:gd name="T3" fmla="*/ 184 h 283"/>
                <a:gd name="T4" fmla="*/ 439 w 1048"/>
                <a:gd name="T5" fmla="*/ 265 h 283"/>
                <a:gd name="T6" fmla="*/ 1048 w 1048"/>
                <a:gd name="T7" fmla="*/ 0 h 283"/>
                <a:gd name="T8" fmla="*/ 962 w 1048"/>
                <a:gd name="T9" fmla="*/ 0 h 283"/>
              </a:gdLst>
              <a:ahLst/>
              <a:cxnLst>
                <a:cxn ang="0">
                  <a:pos x="T0" y="T1"/>
                </a:cxn>
                <a:cxn ang="0">
                  <a:pos x="T2" y="T3"/>
                </a:cxn>
                <a:cxn ang="0">
                  <a:pos x="T4" y="T5"/>
                </a:cxn>
                <a:cxn ang="0">
                  <a:pos x="T6" y="T7"/>
                </a:cxn>
                <a:cxn ang="0">
                  <a:pos x="T8" y="T9"/>
                </a:cxn>
              </a:cxnLst>
              <a:rect l="0" t="0" r="r" b="b"/>
              <a:pathLst>
                <a:path w="1048" h="283">
                  <a:moveTo>
                    <a:pt x="962" y="0"/>
                  </a:moveTo>
                  <a:cubicBezTo>
                    <a:pt x="939" y="73"/>
                    <a:pt x="803" y="283"/>
                    <a:pt x="0" y="184"/>
                  </a:cubicBezTo>
                  <a:cubicBezTo>
                    <a:pt x="111" y="234"/>
                    <a:pt x="267" y="265"/>
                    <a:pt x="439" y="265"/>
                  </a:cubicBezTo>
                  <a:cubicBezTo>
                    <a:pt x="776" y="265"/>
                    <a:pt x="1048" y="147"/>
                    <a:pt x="1048" y="0"/>
                  </a:cubicBezTo>
                  <a:lnTo>
                    <a:pt x="962" y="0"/>
                  </a:lnTo>
                  <a:close/>
                </a:path>
              </a:pathLst>
            </a:custGeom>
            <a:solidFill>
              <a:srgbClr val="FABE00"/>
            </a:solidFill>
            <a:ln>
              <a:noFill/>
            </a:ln>
          </p:spPr>
          <p:txBody>
            <a:bodyPr vert="horz" wrap="square" lIns="91440" tIns="45720" rIns="91440" bIns="45720" numCol="1" anchor="t" anchorCtr="0" compatLnSpc="1">
              <a:prstTxWarp prst="textNoShape">
                <a:avLst/>
              </a:prstTxWarp>
            </a:bodyPr>
            <a:lstStyle/>
            <a:p>
              <a:endParaRPr lang="en-IN"/>
            </a:p>
          </p:txBody>
        </p:sp>
      </p:grpSp>
      <p:grpSp>
        <p:nvGrpSpPr>
          <p:cNvPr id="26" name="Group 25">
            <a:extLst>
              <a:ext uri="{FF2B5EF4-FFF2-40B4-BE49-F238E27FC236}">
                <a16:creationId xmlns:a16="http://schemas.microsoft.com/office/drawing/2014/main" id="{CE459410-CA4F-425F-B98B-189D1DD87126}"/>
              </a:ext>
            </a:extLst>
          </p:cNvPr>
          <p:cNvGrpSpPr/>
          <p:nvPr/>
        </p:nvGrpSpPr>
        <p:grpSpPr>
          <a:xfrm>
            <a:off x="8055694" y="2343324"/>
            <a:ext cx="283906" cy="285090"/>
            <a:chOff x="5857046" y="1565662"/>
            <a:chExt cx="459334" cy="461251"/>
          </a:xfrm>
        </p:grpSpPr>
        <p:sp>
          <p:nvSpPr>
            <p:cNvPr id="27" name="Oval 26">
              <a:extLst>
                <a:ext uri="{FF2B5EF4-FFF2-40B4-BE49-F238E27FC236}">
                  <a16:creationId xmlns:a16="http://schemas.microsoft.com/office/drawing/2014/main" id="{AF478A85-BFBE-4D7B-8654-DA2F047F0485}"/>
                </a:ext>
              </a:extLst>
            </p:cNvPr>
            <p:cNvSpPr>
              <a:spLocks noChangeArrowheads="1"/>
            </p:cNvSpPr>
            <p:nvPr/>
          </p:nvSpPr>
          <p:spPr bwMode="auto">
            <a:xfrm>
              <a:off x="5857046" y="1568861"/>
              <a:ext cx="459334" cy="458052"/>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28" name="Freeform: Shape 27">
              <a:extLst>
                <a:ext uri="{FF2B5EF4-FFF2-40B4-BE49-F238E27FC236}">
                  <a16:creationId xmlns:a16="http://schemas.microsoft.com/office/drawing/2014/main" id="{06DBF119-2E4D-459F-BEB3-D18A08646922}"/>
                </a:ext>
              </a:extLst>
            </p:cNvPr>
            <p:cNvSpPr/>
            <p:nvPr/>
          </p:nvSpPr>
          <p:spPr>
            <a:xfrm>
              <a:off x="6094412" y="1565662"/>
              <a:ext cx="221968" cy="456504"/>
            </a:xfrm>
            <a:custGeom>
              <a:avLst/>
              <a:gdLst>
                <a:gd name="connsiteX0" fmla="*/ 0 w 221968"/>
                <a:gd name="connsiteY0" fmla="*/ 0 h 456504"/>
                <a:gd name="connsiteX1" fmla="*/ 38587 w 221968"/>
                <a:gd name="connsiteY1" fmla="*/ 3879 h 456504"/>
                <a:gd name="connsiteX2" fmla="*/ 221968 w 221968"/>
                <a:gd name="connsiteY2" fmla="*/ 228252 h 456504"/>
                <a:gd name="connsiteX3" fmla="*/ 38587 w 221968"/>
                <a:gd name="connsiteY3" fmla="*/ 452625 h 456504"/>
                <a:gd name="connsiteX4" fmla="*/ 0 w 221968"/>
                <a:gd name="connsiteY4" fmla="*/ 456504 h 456504"/>
                <a:gd name="connsiteX5" fmla="*/ 0 w 221968"/>
                <a:gd name="connsiteY5" fmla="*/ 0 h 45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968" h="456504">
                  <a:moveTo>
                    <a:pt x="0" y="0"/>
                  </a:moveTo>
                  <a:lnTo>
                    <a:pt x="38587" y="3879"/>
                  </a:lnTo>
                  <a:cubicBezTo>
                    <a:pt x="143243" y="25235"/>
                    <a:pt x="221968" y="117575"/>
                    <a:pt x="221968" y="228252"/>
                  </a:cubicBezTo>
                  <a:cubicBezTo>
                    <a:pt x="221968" y="338929"/>
                    <a:pt x="143243" y="431269"/>
                    <a:pt x="38587" y="452625"/>
                  </a:cubicBezTo>
                  <a:lnTo>
                    <a:pt x="0" y="456504"/>
                  </a:lnTo>
                  <a:lnTo>
                    <a:pt x="0" y="0"/>
                  </a:lnTo>
                  <a:close/>
                </a:path>
              </a:pathLst>
            </a:cu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9" name="TextBox 68">
            <a:extLst>
              <a:ext uri="{FF2B5EF4-FFF2-40B4-BE49-F238E27FC236}">
                <a16:creationId xmlns:a16="http://schemas.microsoft.com/office/drawing/2014/main" id="{740B6B98-DDFF-43AE-B4B3-ACA750EA523B}"/>
              </a:ext>
            </a:extLst>
          </p:cNvPr>
          <p:cNvSpPr txBox="1"/>
          <p:nvPr/>
        </p:nvSpPr>
        <p:spPr>
          <a:xfrm rot="21206866">
            <a:off x="3369192" y="2967475"/>
            <a:ext cx="1155509" cy="584775"/>
          </a:xfrm>
          <a:prstGeom prst="rect">
            <a:avLst/>
          </a:prstGeom>
          <a:noFill/>
        </p:spPr>
        <p:txBody>
          <a:bodyPr wrap="none" rtlCol="0">
            <a:spAutoFit/>
          </a:bodyPr>
          <a:lstStyle/>
          <a:p>
            <a:r>
              <a:rPr lang="en-US" sz="3200" b="1" dirty="0">
                <a:solidFill>
                  <a:schemeClr val="bg1"/>
                </a:solidFill>
                <a:latin typeface="Impact" panose="020B0806030902050204" pitchFamily="34" charset="0"/>
                <a:cs typeface="Arial" panose="020B0604020202020204" pitchFamily="34" charset="0"/>
              </a:rPr>
              <a:t>VALUE</a:t>
            </a:r>
            <a:endParaRPr lang="en-IN" sz="3200" b="1" dirty="0">
              <a:solidFill>
                <a:schemeClr val="bg1"/>
              </a:solidFill>
              <a:latin typeface="Impact" panose="020B080603090205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2C0FE466-70AB-42E9-BFB8-CA4429B8F8F2}"/>
              </a:ext>
            </a:extLst>
          </p:cNvPr>
          <p:cNvSpPr txBox="1"/>
          <p:nvPr/>
        </p:nvSpPr>
        <p:spPr>
          <a:xfrm>
            <a:off x="7298371" y="3991834"/>
            <a:ext cx="1681871" cy="276999"/>
          </a:xfrm>
          <a:prstGeom prst="rect">
            <a:avLst/>
          </a:prstGeom>
          <a:noFill/>
        </p:spPr>
        <p:txBody>
          <a:bodyPr wrap="none" rtlCol="0">
            <a:spAutoFit/>
          </a:bodyPr>
          <a:lstStyle/>
          <a:p>
            <a:r>
              <a:rPr lang="en-US" sz="1200" b="1" dirty="0">
                <a:solidFill>
                  <a:schemeClr val="bg1"/>
                </a:solidFill>
                <a:cs typeface="Arial" panose="020B0604020202020204" pitchFamily="34" charset="0"/>
              </a:rPr>
              <a:t>BUSINESS TESTING</a:t>
            </a:r>
            <a:endParaRPr lang="en-IN" sz="1200" b="1" dirty="0">
              <a:solidFill>
                <a:schemeClr val="bg1"/>
              </a:solidFill>
              <a:cs typeface="Arial" panose="020B0604020202020204" pitchFamily="34" charset="0"/>
            </a:endParaRPr>
          </a:p>
        </p:txBody>
      </p:sp>
      <p:cxnSp>
        <p:nvCxnSpPr>
          <p:cNvPr id="57" name="Straight Connector 56">
            <a:extLst>
              <a:ext uri="{FF2B5EF4-FFF2-40B4-BE49-F238E27FC236}">
                <a16:creationId xmlns:a16="http://schemas.microsoft.com/office/drawing/2014/main" id="{98CD38F8-B5B4-4A92-8314-4DB5F02B8AF2}"/>
              </a:ext>
            </a:extLst>
          </p:cNvPr>
          <p:cNvCxnSpPr>
            <a:cxnSpLocks/>
          </p:cNvCxnSpPr>
          <p:nvPr/>
        </p:nvCxnSpPr>
        <p:spPr>
          <a:xfrm flipV="1">
            <a:off x="2945361" y="1788131"/>
            <a:ext cx="1019597" cy="2112022"/>
          </a:xfrm>
          <a:prstGeom prst="line">
            <a:avLst/>
          </a:prstGeom>
          <a:ln w="571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39350DD1-EE40-4FF7-9A40-BAABDB0BE708}"/>
              </a:ext>
            </a:extLst>
          </p:cNvPr>
          <p:cNvGrpSpPr/>
          <p:nvPr/>
        </p:nvGrpSpPr>
        <p:grpSpPr>
          <a:xfrm>
            <a:off x="3051600" y="2499905"/>
            <a:ext cx="1820383" cy="1820701"/>
            <a:chOff x="3050011" y="3179530"/>
            <a:chExt cx="1820383" cy="1820701"/>
          </a:xfrm>
        </p:grpSpPr>
        <p:sp>
          <p:nvSpPr>
            <p:cNvPr id="60" name="Oval 59">
              <a:extLst>
                <a:ext uri="{FF2B5EF4-FFF2-40B4-BE49-F238E27FC236}">
                  <a16:creationId xmlns:a16="http://schemas.microsoft.com/office/drawing/2014/main" id="{AB2F131A-937D-443A-A76E-024D11DF01EF}"/>
                </a:ext>
              </a:extLst>
            </p:cNvPr>
            <p:cNvSpPr/>
            <p:nvPr/>
          </p:nvSpPr>
          <p:spPr>
            <a:xfrm>
              <a:off x="3050011" y="3179530"/>
              <a:ext cx="1811044" cy="1811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Freeform: Shape 60">
              <a:extLst>
                <a:ext uri="{FF2B5EF4-FFF2-40B4-BE49-F238E27FC236}">
                  <a16:creationId xmlns:a16="http://schemas.microsoft.com/office/drawing/2014/main" id="{DD7EF7D3-B9D1-4420-97BB-18E365E7CB16}"/>
                </a:ext>
              </a:extLst>
            </p:cNvPr>
            <p:cNvSpPr/>
            <p:nvPr/>
          </p:nvSpPr>
          <p:spPr>
            <a:xfrm>
              <a:off x="3223244" y="3415515"/>
              <a:ext cx="1647150" cy="1584716"/>
            </a:xfrm>
            <a:custGeom>
              <a:avLst/>
              <a:gdLst>
                <a:gd name="connsiteX0" fmla="*/ 1334790 w 1647150"/>
                <a:gd name="connsiteY0" fmla="*/ 0 h 1584716"/>
                <a:gd name="connsiteX1" fmla="*/ 1381929 w 1647150"/>
                <a:gd name="connsiteY1" fmla="*/ 38893 h 1584716"/>
                <a:gd name="connsiteX2" fmla="*/ 1647150 w 1647150"/>
                <a:gd name="connsiteY2" fmla="*/ 679194 h 1584716"/>
                <a:gd name="connsiteX3" fmla="*/ 741628 w 1647150"/>
                <a:gd name="connsiteY3" fmla="*/ 1584716 h 1584716"/>
                <a:gd name="connsiteX4" fmla="*/ 101327 w 1647150"/>
                <a:gd name="connsiteY4" fmla="*/ 1319495 h 1584716"/>
                <a:gd name="connsiteX5" fmla="*/ 0 w 1647150"/>
                <a:gd name="connsiteY5" fmla="*/ 1196685 h 1584716"/>
                <a:gd name="connsiteX6" fmla="*/ 86876 w 1647150"/>
                <a:gd name="connsiteY6" fmla="*/ 1268364 h 1584716"/>
                <a:gd name="connsiteX7" fmla="*/ 593162 w 1647150"/>
                <a:gd name="connsiteY7" fmla="*/ 1423013 h 1584716"/>
                <a:gd name="connsiteX8" fmla="*/ 1498684 w 1647150"/>
                <a:gd name="connsiteY8" fmla="*/ 517491 h 1584716"/>
                <a:gd name="connsiteX9" fmla="*/ 1344035 w 1647150"/>
                <a:gd name="connsiteY9" fmla="*/ 11205 h 1584716"/>
                <a:gd name="connsiteX10" fmla="*/ 1334790 w 1647150"/>
                <a:gd name="connsiteY10" fmla="*/ 0 h 158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7150" h="1584716">
                  <a:moveTo>
                    <a:pt x="1334790" y="0"/>
                  </a:moveTo>
                  <a:lnTo>
                    <a:pt x="1381929" y="38893"/>
                  </a:lnTo>
                  <a:cubicBezTo>
                    <a:pt x="1545796" y="202761"/>
                    <a:pt x="1647150" y="429141"/>
                    <a:pt x="1647150" y="679194"/>
                  </a:cubicBezTo>
                  <a:cubicBezTo>
                    <a:pt x="1647150" y="1179300"/>
                    <a:pt x="1241734" y="1584716"/>
                    <a:pt x="741628" y="1584716"/>
                  </a:cubicBezTo>
                  <a:cubicBezTo>
                    <a:pt x="491575" y="1584716"/>
                    <a:pt x="265195" y="1483362"/>
                    <a:pt x="101327" y="1319495"/>
                  </a:cubicBezTo>
                  <a:lnTo>
                    <a:pt x="0" y="1196685"/>
                  </a:lnTo>
                  <a:lnTo>
                    <a:pt x="86876" y="1268364"/>
                  </a:lnTo>
                  <a:cubicBezTo>
                    <a:pt x="231398" y="1366002"/>
                    <a:pt x="405622" y="1423013"/>
                    <a:pt x="593162" y="1423013"/>
                  </a:cubicBezTo>
                  <a:cubicBezTo>
                    <a:pt x="1093268" y="1423013"/>
                    <a:pt x="1498684" y="1017597"/>
                    <a:pt x="1498684" y="517491"/>
                  </a:cubicBezTo>
                  <a:cubicBezTo>
                    <a:pt x="1498684" y="329951"/>
                    <a:pt x="1441673" y="155727"/>
                    <a:pt x="1344035" y="11205"/>
                  </a:cubicBezTo>
                  <a:lnTo>
                    <a:pt x="133479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3" name="Straight Connector 62">
            <a:extLst>
              <a:ext uri="{FF2B5EF4-FFF2-40B4-BE49-F238E27FC236}">
                <a16:creationId xmlns:a16="http://schemas.microsoft.com/office/drawing/2014/main" id="{E4E216A0-ACFD-49EA-A20A-9807F895C2DC}"/>
              </a:ext>
            </a:extLst>
          </p:cNvPr>
          <p:cNvCxnSpPr>
            <a:cxnSpLocks/>
          </p:cNvCxnSpPr>
          <p:nvPr/>
        </p:nvCxnSpPr>
        <p:spPr>
          <a:xfrm flipH="1" flipV="1">
            <a:off x="3958625" y="1788131"/>
            <a:ext cx="1019597" cy="2112022"/>
          </a:xfrm>
          <a:prstGeom prst="line">
            <a:avLst/>
          </a:prstGeom>
          <a:ln w="571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143D508F-FA3F-4D06-8CE6-2D71BBB7A41B}"/>
              </a:ext>
            </a:extLst>
          </p:cNvPr>
          <p:cNvGrpSpPr/>
          <p:nvPr/>
        </p:nvGrpSpPr>
        <p:grpSpPr>
          <a:xfrm>
            <a:off x="3821544" y="1600200"/>
            <a:ext cx="283906" cy="285090"/>
            <a:chOff x="5857046" y="1565662"/>
            <a:chExt cx="459334" cy="461251"/>
          </a:xfrm>
        </p:grpSpPr>
        <p:sp>
          <p:nvSpPr>
            <p:cNvPr id="65" name="Oval 64">
              <a:extLst>
                <a:ext uri="{FF2B5EF4-FFF2-40B4-BE49-F238E27FC236}">
                  <a16:creationId xmlns:a16="http://schemas.microsoft.com/office/drawing/2014/main" id="{7EC6B0AE-71CD-41EA-83F5-38918017683E}"/>
                </a:ext>
              </a:extLst>
            </p:cNvPr>
            <p:cNvSpPr>
              <a:spLocks noChangeArrowheads="1"/>
            </p:cNvSpPr>
            <p:nvPr/>
          </p:nvSpPr>
          <p:spPr bwMode="auto">
            <a:xfrm>
              <a:off x="5857046" y="1568861"/>
              <a:ext cx="459334" cy="458052"/>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3" name="Freeform: Shape 72">
              <a:extLst>
                <a:ext uri="{FF2B5EF4-FFF2-40B4-BE49-F238E27FC236}">
                  <a16:creationId xmlns:a16="http://schemas.microsoft.com/office/drawing/2014/main" id="{D43C9226-B77B-4F05-8B45-EE865AFCBE49}"/>
                </a:ext>
              </a:extLst>
            </p:cNvPr>
            <p:cNvSpPr/>
            <p:nvPr/>
          </p:nvSpPr>
          <p:spPr>
            <a:xfrm>
              <a:off x="6094412" y="1565662"/>
              <a:ext cx="221968" cy="456504"/>
            </a:xfrm>
            <a:custGeom>
              <a:avLst/>
              <a:gdLst>
                <a:gd name="connsiteX0" fmla="*/ 0 w 221968"/>
                <a:gd name="connsiteY0" fmla="*/ 0 h 456504"/>
                <a:gd name="connsiteX1" fmla="*/ 38587 w 221968"/>
                <a:gd name="connsiteY1" fmla="*/ 3879 h 456504"/>
                <a:gd name="connsiteX2" fmla="*/ 221968 w 221968"/>
                <a:gd name="connsiteY2" fmla="*/ 228252 h 456504"/>
                <a:gd name="connsiteX3" fmla="*/ 38587 w 221968"/>
                <a:gd name="connsiteY3" fmla="*/ 452625 h 456504"/>
                <a:gd name="connsiteX4" fmla="*/ 0 w 221968"/>
                <a:gd name="connsiteY4" fmla="*/ 456504 h 456504"/>
                <a:gd name="connsiteX5" fmla="*/ 0 w 221968"/>
                <a:gd name="connsiteY5" fmla="*/ 0 h 45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968" h="456504">
                  <a:moveTo>
                    <a:pt x="0" y="0"/>
                  </a:moveTo>
                  <a:lnTo>
                    <a:pt x="38587" y="3879"/>
                  </a:lnTo>
                  <a:cubicBezTo>
                    <a:pt x="143243" y="25235"/>
                    <a:pt x="221968" y="117575"/>
                    <a:pt x="221968" y="228252"/>
                  </a:cubicBezTo>
                  <a:cubicBezTo>
                    <a:pt x="221968" y="338929"/>
                    <a:pt x="143243" y="431269"/>
                    <a:pt x="38587" y="452625"/>
                  </a:cubicBezTo>
                  <a:lnTo>
                    <a:pt x="0" y="456504"/>
                  </a:lnTo>
                  <a:lnTo>
                    <a:pt x="0" y="0"/>
                  </a:lnTo>
                  <a:close/>
                </a:path>
              </a:pathLst>
            </a:cu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4" name="Group 73">
            <a:extLst>
              <a:ext uri="{FF2B5EF4-FFF2-40B4-BE49-F238E27FC236}">
                <a16:creationId xmlns:a16="http://schemas.microsoft.com/office/drawing/2014/main" id="{6259F49F-BB21-4CBB-A11B-C27F05B91979}"/>
              </a:ext>
            </a:extLst>
          </p:cNvPr>
          <p:cNvGrpSpPr/>
          <p:nvPr/>
        </p:nvGrpSpPr>
        <p:grpSpPr>
          <a:xfrm>
            <a:off x="2897957" y="3861271"/>
            <a:ext cx="2118328" cy="490128"/>
            <a:chOff x="7122140" y="3812928"/>
            <a:chExt cx="2118328" cy="490128"/>
          </a:xfrm>
        </p:grpSpPr>
        <p:sp>
          <p:nvSpPr>
            <p:cNvPr id="75" name="Freeform 12">
              <a:extLst>
                <a:ext uri="{FF2B5EF4-FFF2-40B4-BE49-F238E27FC236}">
                  <a16:creationId xmlns:a16="http://schemas.microsoft.com/office/drawing/2014/main" id="{569BC202-0B6E-4E6C-8F2A-9B9E2A01026D}"/>
                </a:ext>
              </a:extLst>
            </p:cNvPr>
            <p:cNvSpPr>
              <a:spLocks/>
            </p:cNvSpPr>
            <p:nvPr/>
          </p:nvSpPr>
          <p:spPr bwMode="auto">
            <a:xfrm>
              <a:off x="7122140" y="3812928"/>
              <a:ext cx="2118328" cy="459334"/>
            </a:xfrm>
            <a:custGeom>
              <a:avLst/>
              <a:gdLst>
                <a:gd name="T0" fmla="*/ 1132 w 1218"/>
                <a:gd name="T1" fmla="*/ 0 h 265"/>
                <a:gd name="T2" fmla="*/ 0 w 1218"/>
                <a:gd name="T3" fmla="*/ 0 h 265"/>
                <a:gd name="T4" fmla="*/ 170 w 1218"/>
                <a:gd name="T5" fmla="*/ 184 h 265"/>
                <a:gd name="T6" fmla="*/ 609 w 1218"/>
                <a:gd name="T7" fmla="*/ 265 h 265"/>
                <a:gd name="T8" fmla="*/ 1218 w 1218"/>
                <a:gd name="T9" fmla="*/ 0 h 265"/>
                <a:gd name="T10" fmla="*/ 1132 w 1218"/>
                <a:gd name="T11" fmla="*/ 0 h 265"/>
              </a:gdLst>
              <a:ahLst/>
              <a:cxnLst>
                <a:cxn ang="0">
                  <a:pos x="T0" y="T1"/>
                </a:cxn>
                <a:cxn ang="0">
                  <a:pos x="T2" y="T3"/>
                </a:cxn>
                <a:cxn ang="0">
                  <a:pos x="T4" y="T5"/>
                </a:cxn>
                <a:cxn ang="0">
                  <a:pos x="T6" y="T7"/>
                </a:cxn>
                <a:cxn ang="0">
                  <a:pos x="T8" y="T9"/>
                </a:cxn>
                <a:cxn ang="0">
                  <a:pos x="T10" y="T11"/>
                </a:cxn>
              </a:cxnLst>
              <a:rect l="0" t="0" r="r" b="b"/>
              <a:pathLst>
                <a:path w="1218" h="265">
                  <a:moveTo>
                    <a:pt x="1132" y="0"/>
                  </a:moveTo>
                  <a:cubicBezTo>
                    <a:pt x="0" y="0"/>
                    <a:pt x="0" y="0"/>
                    <a:pt x="0" y="0"/>
                  </a:cubicBezTo>
                  <a:cubicBezTo>
                    <a:pt x="0" y="72"/>
                    <a:pt x="65" y="136"/>
                    <a:pt x="170" y="184"/>
                  </a:cubicBezTo>
                  <a:cubicBezTo>
                    <a:pt x="281" y="234"/>
                    <a:pt x="437" y="265"/>
                    <a:pt x="609" y="265"/>
                  </a:cubicBezTo>
                  <a:cubicBezTo>
                    <a:pt x="946" y="265"/>
                    <a:pt x="1218" y="147"/>
                    <a:pt x="1218" y="0"/>
                  </a:cubicBezTo>
                  <a:lnTo>
                    <a:pt x="1132" y="0"/>
                  </a:lnTo>
                  <a:close/>
                </a:path>
              </a:pathLst>
            </a:custGeom>
            <a:solidFill>
              <a:srgbClr val="FFCD2D"/>
            </a:solidFill>
            <a:ln>
              <a:noFill/>
            </a:ln>
          </p:spPr>
          <p:txBody>
            <a:bodyPr vert="horz" wrap="square" lIns="91440" tIns="45720" rIns="91440" bIns="45720" numCol="1" anchor="t" anchorCtr="0" compatLnSpc="1">
              <a:prstTxWarp prst="textNoShape">
                <a:avLst/>
              </a:prstTxWarp>
            </a:bodyPr>
            <a:lstStyle/>
            <a:p>
              <a:endParaRPr lang="en-IN"/>
            </a:p>
          </p:txBody>
        </p:sp>
        <p:sp>
          <p:nvSpPr>
            <p:cNvPr id="76" name="Freeform 13">
              <a:extLst>
                <a:ext uri="{FF2B5EF4-FFF2-40B4-BE49-F238E27FC236}">
                  <a16:creationId xmlns:a16="http://schemas.microsoft.com/office/drawing/2014/main" id="{00481882-0D5C-4C25-9DFC-0277502FA905}"/>
                </a:ext>
              </a:extLst>
            </p:cNvPr>
            <p:cNvSpPr>
              <a:spLocks/>
            </p:cNvSpPr>
            <p:nvPr/>
          </p:nvSpPr>
          <p:spPr bwMode="auto">
            <a:xfrm>
              <a:off x="7417243" y="3812928"/>
              <a:ext cx="1823224" cy="490128"/>
            </a:xfrm>
            <a:custGeom>
              <a:avLst/>
              <a:gdLst>
                <a:gd name="T0" fmla="*/ 962 w 1048"/>
                <a:gd name="T1" fmla="*/ 0 h 283"/>
                <a:gd name="T2" fmla="*/ 0 w 1048"/>
                <a:gd name="T3" fmla="*/ 184 h 283"/>
                <a:gd name="T4" fmla="*/ 439 w 1048"/>
                <a:gd name="T5" fmla="*/ 265 h 283"/>
                <a:gd name="T6" fmla="*/ 1048 w 1048"/>
                <a:gd name="T7" fmla="*/ 0 h 283"/>
                <a:gd name="T8" fmla="*/ 962 w 1048"/>
                <a:gd name="T9" fmla="*/ 0 h 283"/>
              </a:gdLst>
              <a:ahLst/>
              <a:cxnLst>
                <a:cxn ang="0">
                  <a:pos x="T0" y="T1"/>
                </a:cxn>
                <a:cxn ang="0">
                  <a:pos x="T2" y="T3"/>
                </a:cxn>
                <a:cxn ang="0">
                  <a:pos x="T4" y="T5"/>
                </a:cxn>
                <a:cxn ang="0">
                  <a:pos x="T6" y="T7"/>
                </a:cxn>
                <a:cxn ang="0">
                  <a:pos x="T8" y="T9"/>
                </a:cxn>
              </a:cxnLst>
              <a:rect l="0" t="0" r="r" b="b"/>
              <a:pathLst>
                <a:path w="1048" h="283">
                  <a:moveTo>
                    <a:pt x="962" y="0"/>
                  </a:moveTo>
                  <a:cubicBezTo>
                    <a:pt x="939" y="73"/>
                    <a:pt x="803" y="283"/>
                    <a:pt x="0" y="184"/>
                  </a:cubicBezTo>
                  <a:cubicBezTo>
                    <a:pt x="111" y="234"/>
                    <a:pt x="267" y="265"/>
                    <a:pt x="439" y="265"/>
                  </a:cubicBezTo>
                  <a:cubicBezTo>
                    <a:pt x="776" y="265"/>
                    <a:pt x="1048" y="147"/>
                    <a:pt x="1048" y="0"/>
                  </a:cubicBezTo>
                  <a:lnTo>
                    <a:pt x="962" y="0"/>
                  </a:lnTo>
                  <a:close/>
                </a:path>
              </a:pathLst>
            </a:custGeom>
            <a:solidFill>
              <a:srgbClr val="FABE00"/>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88" name="TextBox 87">
            <a:extLst>
              <a:ext uri="{FF2B5EF4-FFF2-40B4-BE49-F238E27FC236}">
                <a16:creationId xmlns:a16="http://schemas.microsoft.com/office/drawing/2014/main" id="{8CA08AA3-B72F-4842-B950-87B6F1556566}"/>
              </a:ext>
            </a:extLst>
          </p:cNvPr>
          <p:cNvSpPr txBox="1"/>
          <p:nvPr/>
        </p:nvSpPr>
        <p:spPr>
          <a:xfrm>
            <a:off x="3297630" y="3049626"/>
            <a:ext cx="1322798" cy="276999"/>
          </a:xfrm>
          <a:prstGeom prst="rect">
            <a:avLst/>
          </a:prstGeom>
          <a:noFill/>
        </p:spPr>
        <p:txBody>
          <a:bodyPr wrap="none" rtlCol="0">
            <a:spAutoFit/>
          </a:bodyPr>
          <a:lstStyle/>
          <a:p>
            <a:r>
              <a:rPr lang="en-US" sz="1200" b="1" dirty="0">
                <a:solidFill>
                  <a:schemeClr val="bg1"/>
                </a:solidFill>
                <a:cs typeface="Arial" panose="020B0604020202020204" pitchFamily="34" charset="0"/>
              </a:rPr>
              <a:t>USER TESTING</a:t>
            </a:r>
            <a:endParaRPr lang="en-IN" sz="1200" b="1" dirty="0">
              <a:solidFill>
                <a:schemeClr val="bg1"/>
              </a:solidFill>
              <a:cs typeface="Arial" panose="020B0604020202020204" pitchFamily="34" charset="0"/>
            </a:endParaRPr>
          </a:p>
        </p:txBody>
      </p:sp>
      <p:sp>
        <p:nvSpPr>
          <p:cNvPr id="89" name="TextBox 88">
            <a:extLst>
              <a:ext uri="{FF2B5EF4-FFF2-40B4-BE49-F238E27FC236}">
                <a16:creationId xmlns:a16="http://schemas.microsoft.com/office/drawing/2014/main" id="{E86C560A-A24C-49ED-9F2E-A6F5EEF7B2AA}"/>
              </a:ext>
            </a:extLst>
          </p:cNvPr>
          <p:cNvSpPr txBox="1"/>
          <p:nvPr/>
        </p:nvSpPr>
        <p:spPr>
          <a:xfrm>
            <a:off x="491094" y="1898096"/>
            <a:ext cx="2299092" cy="1569660"/>
          </a:xfrm>
          <a:prstGeom prst="rect">
            <a:avLst/>
          </a:prstGeom>
          <a:noFill/>
        </p:spPr>
        <p:txBody>
          <a:bodyPr wrap="square" lIns="0" rIns="0" rtlCol="0" anchor="t">
            <a:spAutoFit/>
          </a:bodyPr>
          <a:lstStyle/>
          <a:p>
            <a:pPr>
              <a:defRPr/>
            </a:pPr>
            <a:r>
              <a:rPr lang="en-US" sz="1200" b="1" u="sng" kern="0" dirty="0">
                <a:solidFill>
                  <a:schemeClr val="tx1">
                    <a:lumMod val="75000"/>
                    <a:lumOff val="25000"/>
                  </a:schemeClr>
                </a:solidFill>
                <a:latin typeface="Arial" panose="020B0604020202020204" pitchFamily="34" charset="0"/>
                <a:cs typeface="Arial" panose="020B0604020202020204" pitchFamily="34" charset="0"/>
              </a:rPr>
              <a:t>User Testing</a:t>
            </a:r>
          </a:p>
          <a:p>
            <a:pPr>
              <a:defRPr/>
            </a:pPr>
            <a:endParaRPr lang="en-US" sz="1200" b="1" u="sng" kern="0" dirty="0">
              <a:solidFill>
                <a:schemeClr val="tx1">
                  <a:lumMod val="75000"/>
                  <a:lumOff val="2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defRPr/>
            </a:pPr>
            <a:r>
              <a:rPr lang="en-US" sz="1200" kern="0" dirty="0">
                <a:solidFill>
                  <a:schemeClr val="tx1">
                    <a:lumMod val="75000"/>
                    <a:lumOff val="25000"/>
                  </a:schemeClr>
                </a:solidFill>
                <a:latin typeface="Arial" panose="020B0604020202020204" pitchFamily="34" charset="0"/>
                <a:cs typeface="Arial" panose="020B0604020202020204" pitchFamily="34" charset="0"/>
              </a:rPr>
              <a:t>Focuses on s</a:t>
            </a:r>
            <a:r>
              <a:rPr lang="en-US" sz="1200" dirty="0"/>
              <a:t>cenarios, tasks and user goals</a:t>
            </a:r>
            <a:r>
              <a:rPr lang="en-US" sz="1200" kern="0" dirty="0">
                <a:solidFill>
                  <a:schemeClr val="tx1">
                    <a:lumMod val="75000"/>
                    <a:lumOff val="25000"/>
                  </a:schemeClr>
                </a:solidFill>
                <a:latin typeface="Arial" panose="020B0604020202020204" pitchFamily="34" charset="0"/>
                <a:cs typeface="Arial" panose="020B0604020202020204" pitchFamily="34" charset="0"/>
              </a:rPr>
              <a:t>. </a:t>
            </a:r>
          </a:p>
          <a:p>
            <a:pPr marL="171450" indent="-171450">
              <a:buFont typeface="Arial" panose="020B0604020202020204" pitchFamily="34" charset="0"/>
              <a:buChar char="•"/>
              <a:defRPr/>
            </a:pPr>
            <a:r>
              <a:rPr lang="en-US" sz="1200" kern="0" dirty="0">
                <a:solidFill>
                  <a:schemeClr val="tx1">
                    <a:lumMod val="75000"/>
                    <a:lumOff val="25000"/>
                  </a:schemeClr>
                </a:solidFill>
                <a:latin typeface="Arial" panose="020B0604020202020204" pitchFamily="34" charset="0"/>
                <a:cs typeface="Arial" panose="020B0604020202020204" pitchFamily="34" charset="0"/>
              </a:rPr>
              <a:t>Measures p</a:t>
            </a:r>
            <a:r>
              <a:rPr lang="en-US" sz="1200" dirty="0"/>
              <a:t>erformance with users.</a:t>
            </a:r>
          </a:p>
          <a:p>
            <a:pPr marL="171450" indent="-171450">
              <a:buFont typeface="Arial" panose="020B0604020202020204" pitchFamily="34" charset="0"/>
              <a:buChar char="•"/>
              <a:defRPr/>
            </a:pPr>
            <a:r>
              <a:rPr lang="en-US" sz="1200" kern="0" dirty="0">
                <a:solidFill>
                  <a:schemeClr val="tx1">
                    <a:lumMod val="75000"/>
                    <a:lumOff val="25000"/>
                  </a:schemeClr>
                </a:solidFill>
                <a:latin typeface="Arial" panose="020B0604020202020204" pitchFamily="34" charset="0"/>
                <a:cs typeface="Arial" panose="020B0604020202020204" pitchFamily="34" charset="0"/>
              </a:rPr>
              <a:t>Scope is performance and user</a:t>
            </a:r>
            <a:r>
              <a:rPr lang="en-US" sz="1200" dirty="0"/>
              <a:t> experience.</a:t>
            </a:r>
            <a:endParaRPr lang="en-US" sz="1600" kern="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97C3CD2D-BA0C-424C-81BD-21703230EF89}"/>
              </a:ext>
            </a:extLst>
          </p:cNvPr>
          <p:cNvSpPr txBox="1"/>
          <p:nvPr/>
        </p:nvSpPr>
        <p:spPr>
          <a:xfrm>
            <a:off x="9435217" y="4480945"/>
            <a:ext cx="2330349" cy="1569660"/>
          </a:xfrm>
          <a:prstGeom prst="rect">
            <a:avLst/>
          </a:prstGeom>
          <a:noFill/>
        </p:spPr>
        <p:txBody>
          <a:bodyPr wrap="square" lIns="0" rIns="0" rtlCol="0" anchor="t">
            <a:spAutoFit/>
          </a:bodyPr>
          <a:lstStyle/>
          <a:p>
            <a:pPr>
              <a:defRPr/>
            </a:pPr>
            <a:r>
              <a:rPr lang="en-US" sz="1200" b="1" u="sng" kern="0" dirty="0">
                <a:solidFill>
                  <a:schemeClr val="tx1">
                    <a:lumMod val="75000"/>
                    <a:lumOff val="25000"/>
                  </a:schemeClr>
                </a:solidFill>
                <a:latin typeface="Arial" panose="020B0604020202020204" pitchFamily="34" charset="0"/>
                <a:cs typeface="Arial" panose="020B0604020202020204" pitchFamily="34" charset="0"/>
              </a:rPr>
              <a:t>Business Testing</a:t>
            </a:r>
          </a:p>
          <a:p>
            <a:pPr>
              <a:defRPr/>
            </a:pPr>
            <a:endParaRPr lang="en-US" sz="1200" kern="0" dirty="0">
              <a:solidFill>
                <a:schemeClr val="tx1">
                  <a:lumMod val="75000"/>
                  <a:lumOff val="2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defRPr/>
            </a:pPr>
            <a:r>
              <a:rPr lang="en-US" sz="1200" kern="0" dirty="0">
                <a:solidFill>
                  <a:schemeClr val="tx1">
                    <a:lumMod val="75000"/>
                    <a:lumOff val="25000"/>
                  </a:schemeClr>
                </a:solidFill>
                <a:latin typeface="Arial" panose="020B0604020202020204" pitchFamily="34" charset="0"/>
                <a:cs typeface="Arial" panose="020B0604020202020204" pitchFamily="34" charset="0"/>
              </a:rPr>
              <a:t>Focuses on c</a:t>
            </a:r>
            <a:r>
              <a:rPr lang="en-US" sz="1200" dirty="0"/>
              <a:t>oncept, idea or prototype.</a:t>
            </a:r>
          </a:p>
          <a:p>
            <a:pPr marL="171450" indent="-171450">
              <a:buFont typeface="Arial" panose="020B0604020202020204" pitchFamily="34" charset="0"/>
              <a:buChar char="•"/>
              <a:defRPr/>
            </a:pPr>
            <a:r>
              <a:rPr lang="en-US" sz="1200" dirty="0"/>
              <a:t>Measures end customer’s preference</a:t>
            </a:r>
          </a:p>
          <a:p>
            <a:pPr marL="171450" indent="-171450">
              <a:buFont typeface="Arial" panose="020B0604020202020204" pitchFamily="34" charset="0"/>
              <a:buChar char="•"/>
              <a:defRPr/>
            </a:pPr>
            <a:r>
              <a:rPr lang="en-US" sz="1200" dirty="0"/>
              <a:t>Scope is user’s preference, concept, idea and ease of use.</a:t>
            </a:r>
            <a:endParaRPr lang="en-US" sz="1600" kern="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3920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452B86-BC27-47E0-872B-DAA7AA7053C2}"/>
              </a:ext>
            </a:extLst>
          </p:cNvPr>
          <p:cNvSpPr txBox="1"/>
          <p:nvPr/>
        </p:nvSpPr>
        <p:spPr>
          <a:xfrm>
            <a:off x="574401" y="3779012"/>
            <a:ext cx="8793125" cy="2123658"/>
          </a:xfrm>
          <a:prstGeom prst="rect">
            <a:avLst/>
          </a:prstGeom>
          <a:noFill/>
        </p:spPr>
        <p:txBody>
          <a:bodyPr wrap="square" rtlCol="0">
            <a:spAutoFit/>
          </a:bodyPr>
          <a:lstStyle/>
          <a:p>
            <a:pPr marL="285750" indent="-285750">
              <a:buFont typeface="Arial" panose="020B0604020202020204" pitchFamily="34" charset="0"/>
              <a:buChar char="•"/>
            </a:pPr>
            <a:r>
              <a:rPr lang="en-US" sz="1200" b="1" u="sng" dirty="0"/>
              <a:t>Depends on</a:t>
            </a:r>
            <a:r>
              <a:rPr lang="en-US" sz="1200" b="1" dirty="0"/>
              <a:t> - </a:t>
            </a:r>
            <a:r>
              <a:rPr lang="en-US" sz="1200" dirty="0"/>
              <a:t>proper branching (integration branch/release branch), daily check-ins, regular tests</a:t>
            </a:r>
          </a:p>
          <a:p>
            <a:pPr marL="285750" indent="-285750">
              <a:buFont typeface="Arial" panose="020B0604020202020204" pitchFamily="34" charset="0"/>
              <a:buChar char="•"/>
            </a:pPr>
            <a:r>
              <a:rPr lang="en-US" sz="1200" b="1" u="sng" dirty="0"/>
              <a:t>Continuous Integration</a:t>
            </a:r>
            <a:r>
              <a:rPr lang="en-US" sz="1200" dirty="0"/>
              <a:t>  -  practice where code is integrated frequently on the integration branch </a:t>
            </a:r>
          </a:p>
          <a:p>
            <a:r>
              <a:rPr lang="en-US" sz="1200" dirty="0"/>
              <a:t>       (</a:t>
            </a:r>
            <a:r>
              <a:rPr lang="en-US" sz="1200" b="1" dirty="0"/>
              <a:t>Ex: </a:t>
            </a:r>
            <a:r>
              <a:rPr lang="en-US" sz="1200" dirty="0"/>
              <a:t>integration branch committed/merged )</a:t>
            </a:r>
          </a:p>
          <a:p>
            <a:pPr marL="285750" indent="-285750">
              <a:buFont typeface="Arial" panose="020B0604020202020204" pitchFamily="34" charset="0"/>
              <a:buChar char="•"/>
            </a:pPr>
            <a:r>
              <a:rPr lang="en-US" sz="1200" b="1" u="sng" dirty="0"/>
              <a:t>Continuous Delivery/Deployment</a:t>
            </a:r>
            <a:r>
              <a:rPr lang="en-US" sz="1200" b="1" dirty="0"/>
              <a:t> </a:t>
            </a:r>
            <a:r>
              <a:rPr lang="en-US" sz="1200" dirty="0"/>
              <a:t> -  process of keeping the application in production ready state, changes frequently deployed to production in an agile manner. </a:t>
            </a:r>
          </a:p>
          <a:p>
            <a:r>
              <a:rPr lang="en-US" sz="1200" dirty="0"/>
              <a:t>       (</a:t>
            </a:r>
            <a:r>
              <a:rPr lang="en-US" sz="1200" b="1" dirty="0"/>
              <a:t>Ex: </a:t>
            </a:r>
            <a:r>
              <a:rPr lang="en-US" sz="1200" dirty="0"/>
              <a:t>prep/provision code     unit/build tests     deploy     test runtime)</a:t>
            </a:r>
          </a:p>
          <a:p>
            <a:pPr marL="285750" indent="-285750">
              <a:buFont typeface="Arial" panose="020B0604020202020204" pitchFamily="34" charset="0"/>
              <a:buChar char="•"/>
            </a:pPr>
            <a:r>
              <a:rPr lang="en-US" sz="1200" b="1" u="sng" dirty="0"/>
              <a:t>Steps</a:t>
            </a:r>
          </a:p>
          <a:p>
            <a:pPr marL="742950" lvl="1" indent="-285750">
              <a:buFont typeface="Arial" panose="020B0604020202020204" pitchFamily="34" charset="0"/>
              <a:buChar char="•"/>
            </a:pPr>
            <a:r>
              <a:rPr lang="en-US" sz="1200" dirty="0"/>
              <a:t>Source – Proper branching, Source code check-in, Peer review</a:t>
            </a:r>
          </a:p>
          <a:p>
            <a:pPr marL="742950" lvl="1" indent="-285750">
              <a:buFont typeface="Arial" panose="020B0604020202020204" pitchFamily="34" charset="0"/>
              <a:buChar char="•"/>
            </a:pPr>
            <a:r>
              <a:rPr lang="en-US" sz="1200" dirty="0"/>
              <a:t>Build – Code coverage, Compile, Unit Test</a:t>
            </a:r>
          </a:p>
          <a:p>
            <a:pPr marL="742950" lvl="1" indent="-285750">
              <a:buFont typeface="Arial" panose="020B0604020202020204" pitchFamily="34" charset="0"/>
              <a:buChar char="•"/>
            </a:pPr>
            <a:r>
              <a:rPr lang="en-US" sz="1200" dirty="0"/>
              <a:t>Test – Integration, Load, UI test etc.</a:t>
            </a:r>
          </a:p>
          <a:p>
            <a:pPr marL="742950" lvl="1" indent="-285750">
              <a:buFont typeface="Arial" panose="020B0604020202020204" pitchFamily="34" charset="0"/>
              <a:buChar char="•"/>
            </a:pPr>
            <a:r>
              <a:rPr lang="en-US" sz="1200" dirty="0"/>
              <a:t>Deliver – Deployment to Production</a:t>
            </a:r>
          </a:p>
        </p:txBody>
      </p:sp>
      <p:sp>
        <p:nvSpPr>
          <p:cNvPr id="4" name="TextBox 3">
            <a:extLst>
              <a:ext uri="{FF2B5EF4-FFF2-40B4-BE49-F238E27FC236}">
                <a16:creationId xmlns:a16="http://schemas.microsoft.com/office/drawing/2014/main" id="{3A57B1E1-E769-4ECD-8D84-79C0F9155FC1}"/>
              </a:ext>
            </a:extLst>
          </p:cNvPr>
          <p:cNvSpPr txBox="1"/>
          <p:nvPr/>
        </p:nvSpPr>
        <p:spPr>
          <a:xfrm>
            <a:off x="548508" y="277795"/>
            <a:ext cx="8976492" cy="584775"/>
          </a:xfrm>
          <a:prstGeom prst="rect">
            <a:avLst/>
          </a:prstGeom>
          <a:noFill/>
        </p:spPr>
        <p:txBody>
          <a:bodyPr wrap="square" rtlCol="0">
            <a:spAutoFit/>
          </a:bodyPr>
          <a:lstStyle/>
          <a:p>
            <a:r>
              <a:rPr lang="en-US" sz="3200" dirty="0">
                <a:latin typeface="+mj-lt"/>
              </a:rPr>
              <a:t>Continuous Integration and Continuous Delivery</a:t>
            </a:r>
          </a:p>
        </p:txBody>
      </p:sp>
      <p:grpSp>
        <p:nvGrpSpPr>
          <p:cNvPr id="18" name="Group 17">
            <a:extLst>
              <a:ext uri="{FF2B5EF4-FFF2-40B4-BE49-F238E27FC236}">
                <a16:creationId xmlns:a16="http://schemas.microsoft.com/office/drawing/2014/main" id="{49DC7D5C-ABFC-408D-8E1B-D87D6B8835EF}"/>
              </a:ext>
            </a:extLst>
          </p:cNvPr>
          <p:cNvGrpSpPr/>
          <p:nvPr/>
        </p:nvGrpSpPr>
        <p:grpSpPr>
          <a:xfrm>
            <a:off x="3276601" y="1676399"/>
            <a:ext cx="5334000" cy="1936939"/>
            <a:chOff x="2388500" y="1028016"/>
            <a:chExt cx="6383361" cy="2243664"/>
          </a:xfrm>
        </p:grpSpPr>
        <p:grpSp>
          <p:nvGrpSpPr>
            <p:cNvPr id="5" name="Group 4">
              <a:extLst>
                <a:ext uri="{FF2B5EF4-FFF2-40B4-BE49-F238E27FC236}">
                  <a16:creationId xmlns:a16="http://schemas.microsoft.com/office/drawing/2014/main" id="{22D96ECE-2A65-4948-9884-D23790D82550}"/>
                </a:ext>
              </a:extLst>
            </p:cNvPr>
            <p:cNvGrpSpPr/>
            <p:nvPr/>
          </p:nvGrpSpPr>
          <p:grpSpPr>
            <a:xfrm>
              <a:off x="2388500" y="1028016"/>
              <a:ext cx="6383361" cy="2243664"/>
              <a:chOff x="2119313" y="1528763"/>
              <a:chExt cx="7934325" cy="3813175"/>
            </a:xfrm>
          </p:grpSpPr>
          <p:sp>
            <p:nvSpPr>
              <p:cNvPr id="6" name="Freeform 6">
                <a:extLst>
                  <a:ext uri="{FF2B5EF4-FFF2-40B4-BE49-F238E27FC236}">
                    <a16:creationId xmlns:a16="http://schemas.microsoft.com/office/drawing/2014/main" id="{A62A58C4-0C08-4FB7-A7A0-CD2124AF73E7}"/>
                  </a:ext>
                </a:extLst>
              </p:cNvPr>
              <p:cNvSpPr>
                <a:spLocks/>
              </p:cNvSpPr>
              <p:nvPr/>
            </p:nvSpPr>
            <p:spPr bwMode="auto">
              <a:xfrm>
                <a:off x="2290763" y="3887788"/>
                <a:ext cx="3336925" cy="1454150"/>
              </a:xfrm>
              <a:custGeom>
                <a:avLst/>
                <a:gdLst>
                  <a:gd name="T0" fmla="*/ 1764 w 2102"/>
                  <a:gd name="T1" fmla="*/ 0 h 916"/>
                  <a:gd name="T2" fmla="*/ 2102 w 2102"/>
                  <a:gd name="T3" fmla="*/ 48 h 916"/>
                  <a:gd name="T4" fmla="*/ 2083 w 2102"/>
                  <a:gd name="T5" fmla="*/ 436 h 916"/>
                  <a:gd name="T6" fmla="*/ 2019 w 2102"/>
                  <a:gd name="T7" fmla="*/ 499 h 916"/>
                  <a:gd name="T8" fmla="*/ 1958 w 2102"/>
                  <a:gd name="T9" fmla="*/ 554 h 916"/>
                  <a:gd name="T10" fmla="*/ 1904 w 2102"/>
                  <a:gd name="T11" fmla="*/ 602 h 916"/>
                  <a:gd name="T12" fmla="*/ 1851 w 2102"/>
                  <a:gd name="T13" fmla="*/ 645 h 916"/>
                  <a:gd name="T14" fmla="*/ 1804 w 2102"/>
                  <a:gd name="T15" fmla="*/ 681 h 916"/>
                  <a:gd name="T16" fmla="*/ 1761 w 2102"/>
                  <a:gd name="T17" fmla="*/ 712 h 916"/>
                  <a:gd name="T18" fmla="*/ 1725 w 2102"/>
                  <a:gd name="T19" fmla="*/ 737 h 916"/>
                  <a:gd name="T20" fmla="*/ 1691 w 2102"/>
                  <a:gd name="T21" fmla="*/ 757 h 916"/>
                  <a:gd name="T22" fmla="*/ 1666 w 2102"/>
                  <a:gd name="T23" fmla="*/ 772 h 916"/>
                  <a:gd name="T24" fmla="*/ 1643 w 2102"/>
                  <a:gd name="T25" fmla="*/ 784 h 916"/>
                  <a:gd name="T26" fmla="*/ 1628 w 2102"/>
                  <a:gd name="T27" fmla="*/ 792 h 916"/>
                  <a:gd name="T28" fmla="*/ 1544 w 2102"/>
                  <a:gd name="T29" fmla="*/ 830 h 916"/>
                  <a:gd name="T30" fmla="*/ 1458 w 2102"/>
                  <a:gd name="T31" fmla="*/ 860 h 916"/>
                  <a:gd name="T32" fmla="*/ 1370 w 2102"/>
                  <a:gd name="T33" fmla="*/ 884 h 916"/>
                  <a:gd name="T34" fmla="*/ 1279 w 2102"/>
                  <a:gd name="T35" fmla="*/ 902 h 916"/>
                  <a:gd name="T36" fmla="*/ 1188 w 2102"/>
                  <a:gd name="T37" fmla="*/ 911 h 916"/>
                  <a:gd name="T38" fmla="*/ 1095 w 2102"/>
                  <a:gd name="T39" fmla="*/ 916 h 916"/>
                  <a:gd name="T40" fmla="*/ 992 w 2102"/>
                  <a:gd name="T41" fmla="*/ 911 h 916"/>
                  <a:gd name="T42" fmla="*/ 892 w 2102"/>
                  <a:gd name="T43" fmla="*/ 898 h 916"/>
                  <a:gd name="T44" fmla="*/ 793 w 2102"/>
                  <a:gd name="T45" fmla="*/ 877 h 916"/>
                  <a:gd name="T46" fmla="*/ 699 w 2102"/>
                  <a:gd name="T47" fmla="*/ 848 h 916"/>
                  <a:gd name="T48" fmla="*/ 607 w 2102"/>
                  <a:gd name="T49" fmla="*/ 813 h 916"/>
                  <a:gd name="T50" fmla="*/ 520 w 2102"/>
                  <a:gd name="T51" fmla="*/ 769 h 916"/>
                  <a:gd name="T52" fmla="*/ 437 w 2102"/>
                  <a:gd name="T53" fmla="*/ 719 h 916"/>
                  <a:gd name="T54" fmla="*/ 358 w 2102"/>
                  <a:gd name="T55" fmla="*/ 663 h 916"/>
                  <a:gd name="T56" fmla="*/ 284 w 2102"/>
                  <a:gd name="T57" fmla="*/ 601 h 916"/>
                  <a:gd name="T58" fmla="*/ 216 w 2102"/>
                  <a:gd name="T59" fmla="*/ 533 h 916"/>
                  <a:gd name="T60" fmla="*/ 152 w 2102"/>
                  <a:gd name="T61" fmla="*/ 460 h 916"/>
                  <a:gd name="T62" fmla="*/ 96 w 2102"/>
                  <a:gd name="T63" fmla="*/ 381 h 916"/>
                  <a:gd name="T64" fmla="*/ 44 w 2102"/>
                  <a:gd name="T65" fmla="*/ 298 h 916"/>
                  <a:gd name="T66" fmla="*/ 0 w 2102"/>
                  <a:gd name="T67" fmla="*/ 212 h 916"/>
                  <a:gd name="T68" fmla="*/ 382 w 2102"/>
                  <a:gd name="T69" fmla="*/ 321 h 916"/>
                  <a:gd name="T70" fmla="*/ 501 w 2102"/>
                  <a:gd name="T71" fmla="*/ 19 h 916"/>
                  <a:gd name="T72" fmla="*/ 537 w 2102"/>
                  <a:gd name="T73" fmla="*/ 83 h 916"/>
                  <a:gd name="T74" fmla="*/ 580 w 2102"/>
                  <a:gd name="T75" fmla="*/ 140 h 916"/>
                  <a:gd name="T76" fmla="*/ 630 w 2102"/>
                  <a:gd name="T77" fmla="*/ 193 h 916"/>
                  <a:gd name="T78" fmla="*/ 683 w 2102"/>
                  <a:gd name="T79" fmla="*/ 240 h 916"/>
                  <a:gd name="T80" fmla="*/ 742 w 2102"/>
                  <a:gd name="T81" fmla="*/ 281 h 916"/>
                  <a:gd name="T82" fmla="*/ 806 w 2102"/>
                  <a:gd name="T83" fmla="*/ 318 h 916"/>
                  <a:gd name="T84" fmla="*/ 874 w 2102"/>
                  <a:gd name="T85" fmla="*/ 345 h 916"/>
                  <a:gd name="T86" fmla="*/ 945 w 2102"/>
                  <a:gd name="T87" fmla="*/ 366 h 916"/>
                  <a:gd name="T88" fmla="*/ 1018 w 2102"/>
                  <a:gd name="T89" fmla="*/ 378 h 916"/>
                  <a:gd name="T90" fmla="*/ 1095 w 2102"/>
                  <a:gd name="T91" fmla="*/ 383 h 916"/>
                  <a:gd name="T92" fmla="*/ 1173 w 2102"/>
                  <a:gd name="T93" fmla="*/ 378 h 916"/>
                  <a:gd name="T94" fmla="*/ 1249 w 2102"/>
                  <a:gd name="T95" fmla="*/ 365 h 916"/>
                  <a:gd name="T96" fmla="*/ 1323 w 2102"/>
                  <a:gd name="T97" fmla="*/ 343 h 916"/>
                  <a:gd name="T98" fmla="*/ 1393 w 2102"/>
                  <a:gd name="T99" fmla="*/ 313 h 916"/>
                  <a:gd name="T100" fmla="*/ 1405 w 2102"/>
                  <a:gd name="T101" fmla="*/ 307 h 916"/>
                  <a:gd name="T102" fmla="*/ 1414 w 2102"/>
                  <a:gd name="T103" fmla="*/ 303 h 916"/>
                  <a:gd name="T104" fmla="*/ 1429 w 2102"/>
                  <a:gd name="T105" fmla="*/ 293 h 916"/>
                  <a:gd name="T106" fmla="*/ 1449 w 2102"/>
                  <a:gd name="T107" fmla="*/ 280 h 916"/>
                  <a:gd name="T108" fmla="*/ 1473 w 2102"/>
                  <a:gd name="T109" fmla="*/ 263 h 916"/>
                  <a:gd name="T110" fmla="*/ 1502 w 2102"/>
                  <a:gd name="T111" fmla="*/ 242 h 916"/>
                  <a:gd name="T112" fmla="*/ 1535 w 2102"/>
                  <a:gd name="T113" fmla="*/ 216 h 916"/>
                  <a:gd name="T114" fmla="*/ 1573 w 2102"/>
                  <a:gd name="T115" fmla="*/ 184 h 916"/>
                  <a:gd name="T116" fmla="*/ 1616 w 2102"/>
                  <a:gd name="T117" fmla="*/ 146 h 916"/>
                  <a:gd name="T118" fmla="*/ 1661 w 2102"/>
                  <a:gd name="T119" fmla="*/ 104 h 916"/>
                  <a:gd name="T120" fmla="*/ 1711 w 2102"/>
                  <a:gd name="T121" fmla="*/ 54 h 916"/>
                  <a:gd name="T122" fmla="*/ 1764 w 2102"/>
                  <a:gd name="T123" fmla="*/ 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02" h="916">
                    <a:moveTo>
                      <a:pt x="1764" y="0"/>
                    </a:moveTo>
                    <a:lnTo>
                      <a:pt x="2102" y="48"/>
                    </a:lnTo>
                    <a:lnTo>
                      <a:pt x="2083" y="436"/>
                    </a:lnTo>
                    <a:lnTo>
                      <a:pt x="2019" y="499"/>
                    </a:lnTo>
                    <a:lnTo>
                      <a:pt x="1958" y="554"/>
                    </a:lnTo>
                    <a:lnTo>
                      <a:pt x="1904" y="602"/>
                    </a:lnTo>
                    <a:lnTo>
                      <a:pt x="1851" y="645"/>
                    </a:lnTo>
                    <a:lnTo>
                      <a:pt x="1804" y="681"/>
                    </a:lnTo>
                    <a:lnTo>
                      <a:pt x="1761" y="712"/>
                    </a:lnTo>
                    <a:lnTo>
                      <a:pt x="1725" y="737"/>
                    </a:lnTo>
                    <a:lnTo>
                      <a:pt x="1691" y="757"/>
                    </a:lnTo>
                    <a:lnTo>
                      <a:pt x="1666" y="772"/>
                    </a:lnTo>
                    <a:lnTo>
                      <a:pt x="1643" y="784"/>
                    </a:lnTo>
                    <a:lnTo>
                      <a:pt x="1628" y="792"/>
                    </a:lnTo>
                    <a:lnTo>
                      <a:pt x="1544" y="830"/>
                    </a:lnTo>
                    <a:lnTo>
                      <a:pt x="1458" y="860"/>
                    </a:lnTo>
                    <a:lnTo>
                      <a:pt x="1370" y="884"/>
                    </a:lnTo>
                    <a:lnTo>
                      <a:pt x="1279" y="902"/>
                    </a:lnTo>
                    <a:lnTo>
                      <a:pt x="1188" y="911"/>
                    </a:lnTo>
                    <a:lnTo>
                      <a:pt x="1095" y="916"/>
                    </a:lnTo>
                    <a:lnTo>
                      <a:pt x="992" y="911"/>
                    </a:lnTo>
                    <a:lnTo>
                      <a:pt x="892" y="898"/>
                    </a:lnTo>
                    <a:lnTo>
                      <a:pt x="793" y="877"/>
                    </a:lnTo>
                    <a:lnTo>
                      <a:pt x="699" y="848"/>
                    </a:lnTo>
                    <a:lnTo>
                      <a:pt x="607" y="813"/>
                    </a:lnTo>
                    <a:lnTo>
                      <a:pt x="520" y="769"/>
                    </a:lnTo>
                    <a:lnTo>
                      <a:pt x="437" y="719"/>
                    </a:lnTo>
                    <a:lnTo>
                      <a:pt x="358" y="663"/>
                    </a:lnTo>
                    <a:lnTo>
                      <a:pt x="284" y="601"/>
                    </a:lnTo>
                    <a:lnTo>
                      <a:pt x="216" y="533"/>
                    </a:lnTo>
                    <a:lnTo>
                      <a:pt x="152" y="460"/>
                    </a:lnTo>
                    <a:lnTo>
                      <a:pt x="96" y="381"/>
                    </a:lnTo>
                    <a:lnTo>
                      <a:pt x="44" y="298"/>
                    </a:lnTo>
                    <a:lnTo>
                      <a:pt x="0" y="212"/>
                    </a:lnTo>
                    <a:lnTo>
                      <a:pt x="382" y="321"/>
                    </a:lnTo>
                    <a:lnTo>
                      <a:pt x="501" y="19"/>
                    </a:lnTo>
                    <a:lnTo>
                      <a:pt x="537" y="83"/>
                    </a:lnTo>
                    <a:lnTo>
                      <a:pt x="580" y="140"/>
                    </a:lnTo>
                    <a:lnTo>
                      <a:pt x="630" y="193"/>
                    </a:lnTo>
                    <a:lnTo>
                      <a:pt x="683" y="240"/>
                    </a:lnTo>
                    <a:lnTo>
                      <a:pt x="742" y="281"/>
                    </a:lnTo>
                    <a:lnTo>
                      <a:pt x="806" y="318"/>
                    </a:lnTo>
                    <a:lnTo>
                      <a:pt x="874" y="345"/>
                    </a:lnTo>
                    <a:lnTo>
                      <a:pt x="945" y="366"/>
                    </a:lnTo>
                    <a:lnTo>
                      <a:pt x="1018" y="378"/>
                    </a:lnTo>
                    <a:lnTo>
                      <a:pt x="1095" y="383"/>
                    </a:lnTo>
                    <a:lnTo>
                      <a:pt x="1173" y="378"/>
                    </a:lnTo>
                    <a:lnTo>
                      <a:pt x="1249" y="365"/>
                    </a:lnTo>
                    <a:lnTo>
                      <a:pt x="1323" y="343"/>
                    </a:lnTo>
                    <a:lnTo>
                      <a:pt x="1393" y="313"/>
                    </a:lnTo>
                    <a:lnTo>
                      <a:pt x="1405" y="307"/>
                    </a:lnTo>
                    <a:lnTo>
                      <a:pt x="1414" y="303"/>
                    </a:lnTo>
                    <a:lnTo>
                      <a:pt x="1429" y="293"/>
                    </a:lnTo>
                    <a:lnTo>
                      <a:pt x="1449" y="280"/>
                    </a:lnTo>
                    <a:lnTo>
                      <a:pt x="1473" y="263"/>
                    </a:lnTo>
                    <a:lnTo>
                      <a:pt x="1502" y="242"/>
                    </a:lnTo>
                    <a:lnTo>
                      <a:pt x="1535" y="216"/>
                    </a:lnTo>
                    <a:lnTo>
                      <a:pt x="1573" y="184"/>
                    </a:lnTo>
                    <a:lnTo>
                      <a:pt x="1616" y="146"/>
                    </a:lnTo>
                    <a:lnTo>
                      <a:pt x="1661" y="104"/>
                    </a:lnTo>
                    <a:lnTo>
                      <a:pt x="1711" y="54"/>
                    </a:lnTo>
                    <a:lnTo>
                      <a:pt x="176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 name="Freeform 7">
                <a:extLst>
                  <a:ext uri="{FF2B5EF4-FFF2-40B4-BE49-F238E27FC236}">
                    <a16:creationId xmlns:a16="http://schemas.microsoft.com/office/drawing/2014/main" id="{C51F9B32-0099-484D-95D7-662C86907F1D}"/>
                  </a:ext>
                </a:extLst>
              </p:cNvPr>
              <p:cNvSpPr>
                <a:spLocks/>
              </p:cNvSpPr>
              <p:nvPr/>
            </p:nvSpPr>
            <p:spPr bwMode="auto">
              <a:xfrm>
                <a:off x="2119313" y="2365376"/>
                <a:ext cx="996950" cy="1884363"/>
              </a:xfrm>
              <a:custGeom>
                <a:avLst/>
                <a:gdLst>
                  <a:gd name="T0" fmla="*/ 208 w 628"/>
                  <a:gd name="T1" fmla="*/ 0 h 1187"/>
                  <a:gd name="T2" fmla="*/ 269 w 628"/>
                  <a:gd name="T3" fmla="*/ 359 h 1187"/>
                  <a:gd name="T4" fmla="*/ 628 w 628"/>
                  <a:gd name="T5" fmla="*/ 331 h 1187"/>
                  <a:gd name="T6" fmla="*/ 595 w 628"/>
                  <a:gd name="T7" fmla="*/ 394 h 1187"/>
                  <a:gd name="T8" fmla="*/ 569 w 628"/>
                  <a:gd name="T9" fmla="*/ 459 h 1187"/>
                  <a:gd name="T10" fmla="*/ 550 w 628"/>
                  <a:gd name="T11" fmla="*/ 528 h 1187"/>
                  <a:gd name="T12" fmla="*/ 537 w 628"/>
                  <a:gd name="T13" fmla="*/ 600 h 1187"/>
                  <a:gd name="T14" fmla="*/ 534 w 628"/>
                  <a:gd name="T15" fmla="*/ 674 h 1187"/>
                  <a:gd name="T16" fmla="*/ 537 w 628"/>
                  <a:gd name="T17" fmla="*/ 743 h 1187"/>
                  <a:gd name="T18" fmla="*/ 548 w 628"/>
                  <a:gd name="T19" fmla="*/ 812 h 1187"/>
                  <a:gd name="T20" fmla="*/ 566 w 628"/>
                  <a:gd name="T21" fmla="*/ 878 h 1187"/>
                  <a:gd name="T22" fmla="*/ 445 w 628"/>
                  <a:gd name="T23" fmla="*/ 1187 h 1187"/>
                  <a:gd name="T24" fmla="*/ 72 w 628"/>
                  <a:gd name="T25" fmla="*/ 1081 h 1187"/>
                  <a:gd name="T26" fmla="*/ 41 w 628"/>
                  <a:gd name="T27" fmla="*/ 984 h 1187"/>
                  <a:gd name="T28" fmla="*/ 19 w 628"/>
                  <a:gd name="T29" fmla="*/ 883 h 1187"/>
                  <a:gd name="T30" fmla="*/ 5 w 628"/>
                  <a:gd name="T31" fmla="*/ 780 h 1187"/>
                  <a:gd name="T32" fmla="*/ 0 w 628"/>
                  <a:gd name="T33" fmla="*/ 674 h 1187"/>
                  <a:gd name="T34" fmla="*/ 5 w 628"/>
                  <a:gd name="T35" fmla="*/ 568 h 1187"/>
                  <a:gd name="T36" fmla="*/ 19 w 628"/>
                  <a:gd name="T37" fmla="*/ 465 h 1187"/>
                  <a:gd name="T38" fmla="*/ 41 w 628"/>
                  <a:gd name="T39" fmla="*/ 365 h 1187"/>
                  <a:gd name="T40" fmla="*/ 72 w 628"/>
                  <a:gd name="T41" fmla="*/ 268 h 1187"/>
                  <a:gd name="T42" fmla="*/ 110 w 628"/>
                  <a:gd name="T43" fmla="*/ 174 h 1187"/>
                  <a:gd name="T44" fmla="*/ 155 w 628"/>
                  <a:gd name="T45" fmla="*/ 85 h 1187"/>
                  <a:gd name="T46" fmla="*/ 208 w 628"/>
                  <a:gd name="T47" fmla="*/ 0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8" h="1187">
                    <a:moveTo>
                      <a:pt x="208" y="0"/>
                    </a:moveTo>
                    <a:lnTo>
                      <a:pt x="269" y="359"/>
                    </a:lnTo>
                    <a:lnTo>
                      <a:pt x="628" y="331"/>
                    </a:lnTo>
                    <a:lnTo>
                      <a:pt x="595" y="394"/>
                    </a:lnTo>
                    <a:lnTo>
                      <a:pt x="569" y="459"/>
                    </a:lnTo>
                    <a:lnTo>
                      <a:pt x="550" y="528"/>
                    </a:lnTo>
                    <a:lnTo>
                      <a:pt x="537" y="600"/>
                    </a:lnTo>
                    <a:lnTo>
                      <a:pt x="534" y="674"/>
                    </a:lnTo>
                    <a:lnTo>
                      <a:pt x="537" y="743"/>
                    </a:lnTo>
                    <a:lnTo>
                      <a:pt x="548" y="812"/>
                    </a:lnTo>
                    <a:lnTo>
                      <a:pt x="566" y="878"/>
                    </a:lnTo>
                    <a:lnTo>
                      <a:pt x="445" y="1187"/>
                    </a:lnTo>
                    <a:lnTo>
                      <a:pt x="72" y="1081"/>
                    </a:lnTo>
                    <a:lnTo>
                      <a:pt x="41" y="984"/>
                    </a:lnTo>
                    <a:lnTo>
                      <a:pt x="19" y="883"/>
                    </a:lnTo>
                    <a:lnTo>
                      <a:pt x="5" y="780"/>
                    </a:lnTo>
                    <a:lnTo>
                      <a:pt x="0" y="674"/>
                    </a:lnTo>
                    <a:lnTo>
                      <a:pt x="5" y="568"/>
                    </a:lnTo>
                    <a:lnTo>
                      <a:pt x="19" y="465"/>
                    </a:lnTo>
                    <a:lnTo>
                      <a:pt x="41" y="365"/>
                    </a:lnTo>
                    <a:lnTo>
                      <a:pt x="72" y="268"/>
                    </a:lnTo>
                    <a:lnTo>
                      <a:pt x="110" y="174"/>
                    </a:lnTo>
                    <a:lnTo>
                      <a:pt x="155" y="85"/>
                    </a:lnTo>
                    <a:lnTo>
                      <a:pt x="208"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Freeform 8">
                <a:extLst>
                  <a:ext uri="{FF2B5EF4-FFF2-40B4-BE49-F238E27FC236}">
                    <a16:creationId xmlns:a16="http://schemas.microsoft.com/office/drawing/2014/main" id="{0F9EFCEF-0F84-4A98-A1A1-9F1885329E8C}"/>
                  </a:ext>
                </a:extLst>
              </p:cNvPr>
              <p:cNvSpPr>
                <a:spLocks/>
              </p:cNvSpPr>
              <p:nvPr/>
            </p:nvSpPr>
            <p:spPr bwMode="auto">
              <a:xfrm>
                <a:off x="6707188" y="1528763"/>
                <a:ext cx="2405063" cy="1187450"/>
              </a:xfrm>
              <a:custGeom>
                <a:avLst/>
                <a:gdLst>
                  <a:gd name="T0" fmla="*/ 906 w 1515"/>
                  <a:gd name="T1" fmla="*/ 0 h 748"/>
                  <a:gd name="T2" fmla="*/ 1012 w 1515"/>
                  <a:gd name="T3" fmla="*/ 4 h 748"/>
                  <a:gd name="T4" fmla="*/ 1113 w 1515"/>
                  <a:gd name="T5" fmla="*/ 18 h 748"/>
                  <a:gd name="T6" fmla="*/ 1213 w 1515"/>
                  <a:gd name="T7" fmla="*/ 39 h 748"/>
                  <a:gd name="T8" fmla="*/ 1311 w 1515"/>
                  <a:gd name="T9" fmla="*/ 69 h 748"/>
                  <a:gd name="T10" fmla="*/ 1403 w 1515"/>
                  <a:gd name="T11" fmla="*/ 107 h 748"/>
                  <a:gd name="T12" fmla="*/ 1493 w 1515"/>
                  <a:gd name="T13" fmla="*/ 153 h 748"/>
                  <a:gd name="T14" fmla="*/ 1515 w 1515"/>
                  <a:gd name="T15" fmla="*/ 480 h 748"/>
                  <a:gd name="T16" fmla="*/ 1104 w 1515"/>
                  <a:gd name="T17" fmla="*/ 548 h 748"/>
                  <a:gd name="T18" fmla="*/ 1107 w 1515"/>
                  <a:gd name="T19" fmla="*/ 563 h 748"/>
                  <a:gd name="T20" fmla="*/ 1042 w 1515"/>
                  <a:gd name="T21" fmla="*/ 546 h 748"/>
                  <a:gd name="T22" fmla="*/ 975 w 1515"/>
                  <a:gd name="T23" fmla="*/ 536 h 748"/>
                  <a:gd name="T24" fmla="*/ 906 w 1515"/>
                  <a:gd name="T25" fmla="*/ 533 h 748"/>
                  <a:gd name="T26" fmla="*/ 848 w 1515"/>
                  <a:gd name="T27" fmla="*/ 534 h 748"/>
                  <a:gd name="T28" fmla="*/ 792 w 1515"/>
                  <a:gd name="T29" fmla="*/ 542 h 748"/>
                  <a:gd name="T30" fmla="*/ 736 w 1515"/>
                  <a:gd name="T31" fmla="*/ 554 h 748"/>
                  <a:gd name="T32" fmla="*/ 728 w 1515"/>
                  <a:gd name="T33" fmla="*/ 557 h 748"/>
                  <a:gd name="T34" fmla="*/ 639 w 1515"/>
                  <a:gd name="T35" fmla="*/ 589 h 748"/>
                  <a:gd name="T36" fmla="*/ 551 w 1515"/>
                  <a:gd name="T37" fmla="*/ 633 h 748"/>
                  <a:gd name="T38" fmla="*/ 460 w 1515"/>
                  <a:gd name="T39" fmla="*/ 684 h 748"/>
                  <a:gd name="T40" fmla="*/ 369 w 1515"/>
                  <a:gd name="T41" fmla="*/ 748 h 748"/>
                  <a:gd name="T42" fmla="*/ 385 w 1515"/>
                  <a:gd name="T43" fmla="*/ 412 h 748"/>
                  <a:gd name="T44" fmla="*/ 0 w 1515"/>
                  <a:gd name="T45" fmla="*/ 356 h 748"/>
                  <a:gd name="T46" fmla="*/ 114 w 1515"/>
                  <a:gd name="T47" fmla="*/ 274 h 748"/>
                  <a:gd name="T48" fmla="*/ 228 w 1515"/>
                  <a:gd name="T49" fmla="*/ 201 h 748"/>
                  <a:gd name="T50" fmla="*/ 341 w 1515"/>
                  <a:gd name="T51" fmla="*/ 140 h 748"/>
                  <a:gd name="T52" fmla="*/ 455 w 1515"/>
                  <a:gd name="T53" fmla="*/ 89 h 748"/>
                  <a:gd name="T54" fmla="*/ 570 w 1515"/>
                  <a:gd name="T55" fmla="*/ 47 h 748"/>
                  <a:gd name="T56" fmla="*/ 581 w 1515"/>
                  <a:gd name="T57" fmla="*/ 44 h 748"/>
                  <a:gd name="T58" fmla="*/ 581 w 1515"/>
                  <a:gd name="T59" fmla="*/ 44 h 748"/>
                  <a:gd name="T60" fmla="*/ 598 w 1515"/>
                  <a:gd name="T61" fmla="*/ 39 h 748"/>
                  <a:gd name="T62" fmla="*/ 699 w 1515"/>
                  <a:gd name="T63" fmla="*/ 18 h 748"/>
                  <a:gd name="T64" fmla="*/ 802 w 1515"/>
                  <a:gd name="T65" fmla="*/ 4 h 748"/>
                  <a:gd name="T66" fmla="*/ 906 w 1515"/>
                  <a:gd name="T67" fmla="*/ 0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5" h="748">
                    <a:moveTo>
                      <a:pt x="906" y="0"/>
                    </a:moveTo>
                    <a:lnTo>
                      <a:pt x="1012" y="4"/>
                    </a:lnTo>
                    <a:lnTo>
                      <a:pt x="1113" y="18"/>
                    </a:lnTo>
                    <a:lnTo>
                      <a:pt x="1213" y="39"/>
                    </a:lnTo>
                    <a:lnTo>
                      <a:pt x="1311" y="69"/>
                    </a:lnTo>
                    <a:lnTo>
                      <a:pt x="1403" y="107"/>
                    </a:lnTo>
                    <a:lnTo>
                      <a:pt x="1493" y="153"/>
                    </a:lnTo>
                    <a:lnTo>
                      <a:pt x="1515" y="480"/>
                    </a:lnTo>
                    <a:lnTo>
                      <a:pt x="1104" y="548"/>
                    </a:lnTo>
                    <a:lnTo>
                      <a:pt x="1107" y="563"/>
                    </a:lnTo>
                    <a:lnTo>
                      <a:pt x="1042" y="546"/>
                    </a:lnTo>
                    <a:lnTo>
                      <a:pt x="975" y="536"/>
                    </a:lnTo>
                    <a:lnTo>
                      <a:pt x="906" y="533"/>
                    </a:lnTo>
                    <a:lnTo>
                      <a:pt x="848" y="534"/>
                    </a:lnTo>
                    <a:lnTo>
                      <a:pt x="792" y="542"/>
                    </a:lnTo>
                    <a:lnTo>
                      <a:pt x="736" y="554"/>
                    </a:lnTo>
                    <a:lnTo>
                      <a:pt x="728" y="557"/>
                    </a:lnTo>
                    <a:lnTo>
                      <a:pt x="639" y="589"/>
                    </a:lnTo>
                    <a:lnTo>
                      <a:pt x="551" y="633"/>
                    </a:lnTo>
                    <a:lnTo>
                      <a:pt x="460" y="684"/>
                    </a:lnTo>
                    <a:lnTo>
                      <a:pt x="369" y="748"/>
                    </a:lnTo>
                    <a:lnTo>
                      <a:pt x="385" y="412"/>
                    </a:lnTo>
                    <a:lnTo>
                      <a:pt x="0" y="356"/>
                    </a:lnTo>
                    <a:lnTo>
                      <a:pt x="114" y="274"/>
                    </a:lnTo>
                    <a:lnTo>
                      <a:pt x="228" y="201"/>
                    </a:lnTo>
                    <a:lnTo>
                      <a:pt x="341" y="140"/>
                    </a:lnTo>
                    <a:lnTo>
                      <a:pt x="455" y="89"/>
                    </a:lnTo>
                    <a:lnTo>
                      <a:pt x="570" y="47"/>
                    </a:lnTo>
                    <a:lnTo>
                      <a:pt x="581" y="44"/>
                    </a:lnTo>
                    <a:lnTo>
                      <a:pt x="581" y="44"/>
                    </a:lnTo>
                    <a:lnTo>
                      <a:pt x="598" y="39"/>
                    </a:lnTo>
                    <a:lnTo>
                      <a:pt x="699" y="18"/>
                    </a:lnTo>
                    <a:lnTo>
                      <a:pt x="802" y="4"/>
                    </a:lnTo>
                    <a:lnTo>
                      <a:pt x="906"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 name="Freeform 9">
                <a:extLst>
                  <a:ext uri="{FF2B5EF4-FFF2-40B4-BE49-F238E27FC236}">
                    <a16:creationId xmlns:a16="http://schemas.microsoft.com/office/drawing/2014/main" id="{34FF4576-B164-4DD8-944B-4C255938265D}"/>
                  </a:ext>
                </a:extLst>
              </p:cNvPr>
              <p:cNvSpPr>
                <a:spLocks/>
              </p:cNvSpPr>
              <p:nvPr/>
            </p:nvSpPr>
            <p:spPr bwMode="auto">
              <a:xfrm>
                <a:off x="2547938" y="1528763"/>
                <a:ext cx="2781300" cy="1277938"/>
              </a:xfrm>
              <a:custGeom>
                <a:avLst/>
                <a:gdLst>
                  <a:gd name="T0" fmla="*/ 933 w 1752"/>
                  <a:gd name="T1" fmla="*/ 0 h 805"/>
                  <a:gd name="T2" fmla="*/ 1026 w 1752"/>
                  <a:gd name="T3" fmla="*/ 3 h 805"/>
                  <a:gd name="T4" fmla="*/ 1118 w 1752"/>
                  <a:gd name="T5" fmla="*/ 13 h 805"/>
                  <a:gd name="T6" fmla="*/ 1209 w 1752"/>
                  <a:gd name="T7" fmla="*/ 31 h 805"/>
                  <a:gd name="T8" fmla="*/ 1297 w 1752"/>
                  <a:gd name="T9" fmla="*/ 56 h 805"/>
                  <a:gd name="T10" fmla="*/ 1384 w 1752"/>
                  <a:gd name="T11" fmla="*/ 87 h 805"/>
                  <a:gd name="T12" fmla="*/ 1469 w 1752"/>
                  <a:gd name="T13" fmla="*/ 125 h 805"/>
                  <a:gd name="T14" fmla="*/ 1549 w 1752"/>
                  <a:gd name="T15" fmla="*/ 169 h 805"/>
                  <a:gd name="T16" fmla="*/ 1564 w 1752"/>
                  <a:gd name="T17" fmla="*/ 178 h 805"/>
                  <a:gd name="T18" fmla="*/ 1584 w 1752"/>
                  <a:gd name="T19" fmla="*/ 190 h 805"/>
                  <a:gd name="T20" fmla="*/ 1610 w 1752"/>
                  <a:gd name="T21" fmla="*/ 207 h 805"/>
                  <a:gd name="T22" fmla="*/ 1639 w 1752"/>
                  <a:gd name="T23" fmla="*/ 228 h 805"/>
                  <a:gd name="T24" fmla="*/ 1672 w 1752"/>
                  <a:gd name="T25" fmla="*/ 253 h 805"/>
                  <a:gd name="T26" fmla="*/ 1710 w 1752"/>
                  <a:gd name="T27" fmla="*/ 284 h 805"/>
                  <a:gd name="T28" fmla="*/ 1752 w 1752"/>
                  <a:gd name="T29" fmla="*/ 321 h 805"/>
                  <a:gd name="T30" fmla="*/ 1391 w 1752"/>
                  <a:gd name="T31" fmla="*/ 359 h 805"/>
                  <a:gd name="T32" fmla="*/ 1396 w 1752"/>
                  <a:gd name="T33" fmla="*/ 716 h 805"/>
                  <a:gd name="T34" fmla="*/ 1369 w 1752"/>
                  <a:gd name="T35" fmla="*/ 693 h 805"/>
                  <a:gd name="T36" fmla="*/ 1344 w 1752"/>
                  <a:gd name="T37" fmla="*/ 674 h 805"/>
                  <a:gd name="T38" fmla="*/ 1325 w 1752"/>
                  <a:gd name="T39" fmla="*/ 658 h 805"/>
                  <a:gd name="T40" fmla="*/ 1309 w 1752"/>
                  <a:gd name="T41" fmla="*/ 648 h 805"/>
                  <a:gd name="T42" fmla="*/ 1299 w 1752"/>
                  <a:gd name="T43" fmla="*/ 640 h 805"/>
                  <a:gd name="T44" fmla="*/ 1291 w 1752"/>
                  <a:gd name="T45" fmla="*/ 636 h 805"/>
                  <a:gd name="T46" fmla="*/ 1281 w 1752"/>
                  <a:gd name="T47" fmla="*/ 630 h 805"/>
                  <a:gd name="T48" fmla="*/ 1279 w 1752"/>
                  <a:gd name="T49" fmla="*/ 628 h 805"/>
                  <a:gd name="T50" fmla="*/ 1214 w 1752"/>
                  <a:gd name="T51" fmla="*/ 593 h 805"/>
                  <a:gd name="T52" fmla="*/ 1147 w 1752"/>
                  <a:gd name="T53" fmla="*/ 568 h 805"/>
                  <a:gd name="T54" fmla="*/ 1077 w 1752"/>
                  <a:gd name="T55" fmla="*/ 548 h 805"/>
                  <a:gd name="T56" fmla="*/ 1006 w 1752"/>
                  <a:gd name="T57" fmla="*/ 536 h 805"/>
                  <a:gd name="T58" fmla="*/ 933 w 1752"/>
                  <a:gd name="T59" fmla="*/ 533 h 805"/>
                  <a:gd name="T60" fmla="*/ 856 w 1752"/>
                  <a:gd name="T61" fmla="*/ 537 h 805"/>
                  <a:gd name="T62" fmla="*/ 782 w 1752"/>
                  <a:gd name="T63" fmla="*/ 549 h 805"/>
                  <a:gd name="T64" fmla="*/ 710 w 1752"/>
                  <a:gd name="T65" fmla="*/ 571 h 805"/>
                  <a:gd name="T66" fmla="*/ 642 w 1752"/>
                  <a:gd name="T67" fmla="*/ 599 h 805"/>
                  <a:gd name="T68" fmla="*/ 578 w 1752"/>
                  <a:gd name="T69" fmla="*/ 634 h 805"/>
                  <a:gd name="T70" fmla="*/ 519 w 1752"/>
                  <a:gd name="T71" fmla="*/ 677 h 805"/>
                  <a:gd name="T72" fmla="*/ 465 w 1752"/>
                  <a:gd name="T73" fmla="*/ 725 h 805"/>
                  <a:gd name="T74" fmla="*/ 415 w 1752"/>
                  <a:gd name="T75" fmla="*/ 778 h 805"/>
                  <a:gd name="T76" fmla="*/ 63 w 1752"/>
                  <a:gd name="T77" fmla="*/ 805 h 805"/>
                  <a:gd name="T78" fmla="*/ 0 w 1752"/>
                  <a:gd name="T79" fmla="*/ 443 h 805"/>
                  <a:gd name="T80" fmla="*/ 64 w 1752"/>
                  <a:gd name="T81" fmla="*/ 372 h 805"/>
                  <a:gd name="T82" fmla="*/ 132 w 1752"/>
                  <a:gd name="T83" fmla="*/ 306 h 805"/>
                  <a:gd name="T84" fmla="*/ 205 w 1752"/>
                  <a:gd name="T85" fmla="*/ 245 h 805"/>
                  <a:gd name="T86" fmla="*/ 284 w 1752"/>
                  <a:gd name="T87" fmla="*/ 190 h 805"/>
                  <a:gd name="T88" fmla="*/ 366 w 1752"/>
                  <a:gd name="T89" fmla="*/ 142 h 805"/>
                  <a:gd name="T90" fmla="*/ 452 w 1752"/>
                  <a:gd name="T91" fmla="*/ 100 h 805"/>
                  <a:gd name="T92" fmla="*/ 542 w 1752"/>
                  <a:gd name="T93" fmla="*/ 65 h 805"/>
                  <a:gd name="T94" fmla="*/ 636 w 1752"/>
                  <a:gd name="T95" fmla="*/ 36 h 805"/>
                  <a:gd name="T96" fmla="*/ 733 w 1752"/>
                  <a:gd name="T97" fmla="*/ 16 h 805"/>
                  <a:gd name="T98" fmla="*/ 832 w 1752"/>
                  <a:gd name="T99" fmla="*/ 4 h 805"/>
                  <a:gd name="T100" fmla="*/ 933 w 1752"/>
                  <a:gd name="T10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52" h="805">
                    <a:moveTo>
                      <a:pt x="933" y="0"/>
                    </a:moveTo>
                    <a:lnTo>
                      <a:pt x="1026" y="3"/>
                    </a:lnTo>
                    <a:lnTo>
                      <a:pt x="1118" y="13"/>
                    </a:lnTo>
                    <a:lnTo>
                      <a:pt x="1209" y="31"/>
                    </a:lnTo>
                    <a:lnTo>
                      <a:pt x="1297" y="56"/>
                    </a:lnTo>
                    <a:lnTo>
                      <a:pt x="1384" y="87"/>
                    </a:lnTo>
                    <a:lnTo>
                      <a:pt x="1469" y="125"/>
                    </a:lnTo>
                    <a:lnTo>
                      <a:pt x="1549" y="169"/>
                    </a:lnTo>
                    <a:lnTo>
                      <a:pt x="1564" y="178"/>
                    </a:lnTo>
                    <a:lnTo>
                      <a:pt x="1584" y="190"/>
                    </a:lnTo>
                    <a:lnTo>
                      <a:pt x="1610" y="207"/>
                    </a:lnTo>
                    <a:lnTo>
                      <a:pt x="1639" y="228"/>
                    </a:lnTo>
                    <a:lnTo>
                      <a:pt x="1672" y="253"/>
                    </a:lnTo>
                    <a:lnTo>
                      <a:pt x="1710" y="284"/>
                    </a:lnTo>
                    <a:lnTo>
                      <a:pt x="1752" y="321"/>
                    </a:lnTo>
                    <a:lnTo>
                      <a:pt x="1391" y="359"/>
                    </a:lnTo>
                    <a:lnTo>
                      <a:pt x="1396" y="716"/>
                    </a:lnTo>
                    <a:lnTo>
                      <a:pt x="1369" y="693"/>
                    </a:lnTo>
                    <a:lnTo>
                      <a:pt x="1344" y="674"/>
                    </a:lnTo>
                    <a:lnTo>
                      <a:pt x="1325" y="658"/>
                    </a:lnTo>
                    <a:lnTo>
                      <a:pt x="1309" y="648"/>
                    </a:lnTo>
                    <a:lnTo>
                      <a:pt x="1299" y="640"/>
                    </a:lnTo>
                    <a:lnTo>
                      <a:pt x="1291" y="636"/>
                    </a:lnTo>
                    <a:lnTo>
                      <a:pt x="1281" y="630"/>
                    </a:lnTo>
                    <a:lnTo>
                      <a:pt x="1279" y="628"/>
                    </a:lnTo>
                    <a:lnTo>
                      <a:pt x="1214" y="593"/>
                    </a:lnTo>
                    <a:lnTo>
                      <a:pt x="1147" y="568"/>
                    </a:lnTo>
                    <a:lnTo>
                      <a:pt x="1077" y="548"/>
                    </a:lnTo>
                    <a:lnTo>
                      <a:pt x="1006" y="536"/>
                    </a:lnTo>
                    <a:lnTo>
                      <a:pt x="933" y="533"/>
                    </a:lnTo>
                    <a:lnTo>
                      <a:pt x="856" y="537"/>
                    </a:lnTo>
                    <a:lnTo>
                      <a:pt x="782" y="549"/>
                    </a:lnTo>
                    <a:lnTo>
                      <a:pt x="710" y="571"/>
                    </a:lnTo>
                    <a:lnTo>
                      <a:pt x="642" y="599"/>
                    </a:lnTo>
                    <a:lnTo>
                      <a:pt x="578" y="634"/>
                    </a:lnTo>
                    <a:lnTo>
                      <a:pt x="519" y="677"/>
                    </a:lnTo>
                    <a:lnTo>
                      <a:pt x="465" y="725"/>
                    </a:lnTo>
                    <a:lnTo>
                      <a:pt x="415" y="778"/>
                    </a:lnTo>
                    <a:lnTo>
                      <a:pt x="63" y="805"/>
                    </a:lnTo>
                    <a:lnTo>
                      <a:pt x="0" y="443"/>
                    </a:lnTo>
                    <a:lnTo>
                      <a:pt x="64" y="372"/>
                    </a:lnTo>
                    <a:lnTo>
                      <a:pt x="132" y="306"/>
                    </a:lnTo>
                    <a:lnTo>
                      <a:pt x="205" y="245"/>
                    </a:lnTo>
                    <a:lnTo>
                      <a:pt x="284" y="190"/>
                    </a:lnTo>
                    <a:lnTo>
                      <a:pt x="366" y="142"/>
                    </a:lnTo>
                    <a:lnTo>
                      <a:pt x="452" y="100"/>
                    </a:lnTo>
                    <a:lnTo>
                      <a:pt x="542" y="65"/>
                    </a:lnTo>
                    <a:lnTo>
                      <a:pt x="636" y="36"/>
                    </a:lnTo>
                    <a:lnTo>
                      <a:pt x="733" y="16"/>
                    </a:lnTo>
                    <a:lnTo>
                      <a:pt x="832" y="4"/>
                    </a:lnTo>
                    <a:lnTo>
                      <a:pt x="93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 name="Freeform 10">
                <a:extLst>
                  <a:ext uri="{FF2B5EF4-FFF2-40B4-BE49-F238E27FC236}">
                    <a16:creationId xmlns:a16="http://schemas.microsoft.com/office/drawing/2014/main" id="{F671A07F-4E88-4120-A8A5-6C5FD9E4F259}"/>
                  </a:ext>
                </a:extLst>
              </p:cNvPr>
              <p:cNvSpPr>
                <a:spLocks/>
              </p:cNvSpPr>
              <p:nvPr/>
            </p:nvSpPr>
            <p:spPr bwMode="auto">
              <a:xfrm>
                <a:off x="8599488" y="1847851"/>
                <a:ext cx="1454150" cy="3198813"/>
              </a:xfrm>
              <a:custGeom>
                <a:avLst/>
                <a:gdLst>
                  <a:gd name="T0" fmla="*/ 379 w 916"/>
                  <a:gd name="T1" fmla="*/ 0 h 2015"/>
                  <a:gd name="T2" fmla="*/ 458 w 916"/>
                  <a:gd name="T3" fmla="*/ 58 h 2015"/>
                  <a:gd name="T4" fmla="*/ 533 w 916"/>
                  <a:gd name="T5" fmla="*/ 120 h 2015"/>
                  <a:gd name="T6" fmla="*/ 601 w 916"/>
                  <a:gd name="T7" fmla="*/ 188 h 2015"/>
                  <a:gd name="T8" fmla="*/ 663 w 916"/>
                  <a:gd name="T9" fmla="*/ 262 h 2015"/>
                  <a:gd name="T10" fmla="*/ 719 w 916"/>
                  <a:gd name="T11" fmla="*/ 341 h 2015"/>
                  <a:gd name="T12" fmla="*/ 769 w 916"/>
                  <a:gd name="T13" fmla="*/ 424 h 2015"/>
                  <a:gd name="T14" fmla="*/ 813 w 916"/>
                  <a:gd name="T15" fmla="*/ 512 h 2015"/>
                  <a:gd name="T16" fmla="*/ 850 w 916"/>
                  <a:gd name="T17" fmla="*/ 603 h 2015"/>
                  <a:gd name="T18" fmla="*/ 878 w 916"/>
                  <a:gd name="T19" fmla="*/ 698 h 2015"/>
                  <a:gd name="T20" fmla="*/ 900 w 916"/>
                  <a:gd name="T21" fmla="*/ 795 h 2015"/>
                  <a:gd name="T22" fmla="*/ 912 w 916"/>
                  <a:gd name="T23" fmla="*/ 897 h 2015"/>
                  <a:gd name="T24" fmla="*/ 916 w 916"/>
                  <a:gd name="T25" fmla="*/ 1000 h 2015"/>
                  <a:gd name="T26" fmla="*/ 912 w 916"/>
                  <a:gd name="T27" fmla="*/ 1106 h 2015"/>
                  <a:gd name="T28" fmla="*/ 898 w 916"/>
                  <a:gd name="T29" fmla="*/ 1209 h 2015"/>
                  <a:gd name="T30" fmla="*/ 877 w 916"/>
                  <a:gd name="T31" fmla="*/ 1309 h 2015"/>
                  <a:gd name="T32" fmla="*/ 847 w 916"/>
                  <a:gd name="T33" fmla="*/ 1406 h 2015"/>
                  <a:gd name="T34" fmla="*/ 807 w 916"/>
                  <a:gd name="T35" fmla="*/ 1498 h 2015"/>
                  <a:gd name="T36" fmla="*/ 762 w 916"/>
                  <a:gd name="T37" fmla="*/ 1588 h 2015"/>
                  <a:gd name="T38" fmla="*/ 710 w 916"/>
                  <a:gd name="T39" fmla="*/ 1672 h 2015"/>
                  <a:gd name="T40" fmla="*/ 651 w 916"/>
                  <a:gd name="T41" fmla="*/ 1753 h 2015"/>
                  <a:gd name="T42" fmla="*/ 586 w 916"/>
                  <a:gd name="T43" fmla="*/ 1827 h 2015"/>
                  <a:gd name="T44" fmla="*/ 514 w 916"/>
                  <a:gd name="T45" fmla="*/ 1895 h 2015"/>
                  <a:gd name="T46" fmla="*/ 437 w 916"/>
                  <a:gd name="T47" fmla="*/ 1959 h 2015"/>
                  <a:gd name="T48" fmla="*/ 355 w 916"/>
                  <a:gd name="T49" fmla="*/ 2015 h 2015"/>
                  <a:gd name="T50" fmla="*/ 0 w 916"/>
                  <a:gd name="T51" fmla="*/ 1890 h 2015"/>
                  <a:gd name="T52" fmla="*/ 84 w 916"/>
                  <a:gd name="T53" fmla="*/ 1556 h 2015"/>
                  <a:gd name="T54" fmla="*/ 141 w 916"/>
                  <a:gd name="T55" fmla="*/ 1513 h 2015"/>
                  <a:gd name="T56" fmla="*/ 194 w 916"/>
                  <a:gd name="T57" fmla="*/ 1465 h 2015"/>
                  <a:gd name="T58" fmla="*/ 241 w 916"/>
                  <a:gd name="T59" fmla="*/ 1410 h 2015"/>
                  <a:gd name="T60" fmla="*/ 282 w 916"/>
                  <a:gd name="T61" fmla="*/ 1351 h 2015"/>
                  <a:gd name="T62" fmla="*/ 317 w 916"/>
                  <a:gd name="T63" fmla="*/ 1288 h 2015"/>
                  <a:gd name="T64" fmla="*/ 346 w 916"/>
                  <a:gd name="T65" fmla="*/ 1221 h 2015"/>
                  <a:gd name="T66" fmla="*/ 366 w 916"/>
                  <a:gd name="T67" fmla="*/ 1150 h 2015"/>
                  <a:gd name="T68" fmla="*/ 378 w 916"/>
                  <a:gd name="T69" fmla="*/ 1076 h 2015"/>
                  <a:gd name="T70" fmla="*/ 382 w 916"/>
                  <a:gd name="T71" fmla="*/ 1000 h 2015"/>
                  <a:gd name="T72" fmla="*/ 378 w 916"/>
                  <a:gd name="T73" fmla="*/ 923 h 2015"/>
                  <a:gd name="T74" fmla="*/ 366 w 916"/>
                  <a:gd name="T75" fmla="*/ 850 h 2015"/>
                  <a:gd name="T76" fmla="*/ 346 w 916"/>
                  <a:gd name="T77" fmla="*/ 779 h 2015"/>
                  <a:gd name="T78" fmla="*/ 317 w 916"/>
                  <a:gd name="T79" fmla="*/ 712 h 2015"/>
                  <a:gd name="T80" fmla="*/ 282 w 916"/>
                  <a:gd name="T81" fmla="*/ 648 h 2015"/>
                  <a:gd name="T82" fmla="*/ 241 w 916"/>
                  <a:gd name="T83" fmla="*/ 589 h 2015"/>
                  <a:gd name="T84" fmla="*/ 194 w 916"/>
                  <a:gd name="T85" fmla="*/ 535 h 2015"/>
                  <a:gd name="T86" fmla="*/ 141 w 916"/>
                  <a:gd name="T87" fmla="*/ 486 h 2015"/>
                  <a:gd name="T88" fmla="*/ 84 w 916"/>
                  <a:gd name="T89" fmla="*/ 442 h 2015"/>
                  <a:gd name="T90" fmla="*/ 21 w 916"/>
                  <a:gd name="T91" fmla="*/ 406 h 2015"/>
                  <a:gd name="T92" fmla="*/ 404 w 916"/>
                  <a:gd name="T93" fmla="*/ 342 h 2015"/>
                  <a:gd name="T94" fmla="*/ 379 w 916"/>
                  <a:gd name="T95" fmla="*/ 0 h 2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6" h="2015">
                    <a:moveTo>
                      <a:pt x="379" y="0"/>
                    </a:moveTo>
                    <a:lnTo>
                      <a:pt x="458" y="58"/>
                    </a:lnTo>
                    <a:lnTo>
                      <a:pt x="533" y="120"/>
                    </a:lnTo>
                    <a:lnTo>
                      <a:pt x="601" y="188"/>
                    </a:lnTo>
                    <a:lnTo>
                      <a:pt x="663" y="262"/>
                    </a:lnTo>
                    <a:lnTo>
                      <a:pt x="719" y="341"/>
                    </a:lnTo>
                    <a:lnTo>
                      <a:pt x="769" y="424"/>
                    </a:lnTo>
                    <a:lnTo>
                      <a:pt x="813" y="512"/>
                    </a:lnTo>
                    <a:lnTo>
                      <a:pt x="850" y="603"/>
                    </a:lnTo>
                    <a:lnTo>
                      <a:pt x="878" y="698"/>
                    </a:lnTo>
                    <a:lnTo>
                      <a:pt x="900" y="795"/>
                    </a:lnTo>
                    <a:lnTo>
                      <a:pt x="912" y="897"/>
                    </a:lnTo>
                    <a:lnTo>
                      <a:pt x="916" y="1000"/>
                    </a:lnTo>
                    <a:lnTo>
                      <a:pt x="912" y="1106"/>
                    </a:lnTo>
                    <a:lnTo>
                      <a:pt x="898" y="1209"/>
                    </a:lnTo>
                    <a:lnTo>
                      <a:pt x="877" y="1309"/>
                    </a:lnTo>
                    <a:lnTo>
                      <a:pt x="847" y="1406"/>
                    </a:lnTo>
                    <a:lnTo>
                      <a:pt x="807" y="1498"/>
                    </a:lnTo>
                    <a:lnTo>
                      <a:pt x="762" y="1588"/>
                    </a:lnTo>
                    <a:lnTo>
                      <a:pt x="710" y="1672"/>
                    </a:lnTo>
                    <a:lnTo>
                      <a:pt x="651" y="1753"/>
                    </a:lnTo>
                    <a:lnTo>
                      <a:pt x="586" y="1827"/>
                    </a:lnTo>
                    <a:lnTo>
                      <a:pt x="514" y="1895"/>
                    </a:lnTo>
                    <a:lnTo>
                      <a:pt x="437" y="1959"/>
                    </a:lnTo>
                    <a:lnTo>
                      <a:pt x="355" y="2015"/>
                    </a:lnTo>
                    <a:lnTo>
                      <a:pt x="0" y="1890"/>
                    </a:lnTo>
                    <a:lnTo>
                      <a:pt x="84" y="1556"/>
                    </a:lnTo>
                    <a:lnTo>
                      <a:pt x="141" y="1513"/>
                    </a:lnTo>
                    <a:lnTo>
                      <a:pt x="194" y="1465"/>
                    </a:lnTo>
                    <a:lnTo>
                      <a:pt x="241" y="1410"/>
                    </a:lnTo>
                    <a:lnTo>
                      <a:pt x="282" y="1351"/>
                    </a:lnTo>
                    <a:lnTo>
                      <a:pt x="317" y="1288"/>
                    </a:lnTo>
                    <a:lnTo>
                      <a:pt x="346" y="1221"/>
                    </a:lnTo>
                    <a:lnTo>
                      <a:pt x="366" y="1150"/>
                    </a:lnTo>
                    <a:lnTo>
                      <a:pt x="378" y="1076"/>
                    </a:lnTo>
                    <a:lnTo>
                      <a:pt x="382" y="1000"/>
                    </a:lnTo>
                    <a:lnTo>
                      <a:pt x="378" y="923"/>
                    </a:lnTo>
                    <a:lnTo>
                      <a:pt x="366" y="850"/>
                    </a:lnTo>
                    <a:lnTo>
                      <a:pt x="346" y="779"/>
                    </a:lnTo>
                    <a:lnTo>
                      <a:pt x="317" y="712"/>
                    </a:lnTo>
                    <a:lnTo>
                      <a:pt x="282" y="648"/>
                    </a:lnTo>
                    <a:lnTo>
                      <a:pt x="241" y="589"/>
                    </a:lnTo>
                    <a:lnTo>
                      <a:pt x="194" y="535"/>
                    </a:lnTo>
                    <a:lnTo>
                      <a:pt x="141" y="486"/>
                    </a:lnTo>
                    <a:lnTo>
                      <a:pt x="84" y="442"/>
                    </a:lnTo>
                    <a:lnTo>
                      <a:pt x="21" y="406"/>
                    </a:lnTo>
                    <a:lnTo>
                      <a:pt x="404" y="342"/>
                    </a:lnTo>
                    <a:lnTo>
                      <a:pt x="379"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 name="Freeform 11">
                <a:extLst>
                  <a:ext uri="{FF2B5EF4-FFF2-40B4-BE49-F238E27FC236}">
                    <a16:creationId xmlns:a16="http://schemas.microsoft.com/office/drawing/2014/main" id="{451EAE08-306B-4C37-AA75-DDC91225B9D7}"/>
                  </a:ext>
                </a:extLst>
              </p:cNvPr>
              <p:cNvSpPr>
                <a:spLocks/>
              </p:cNvSpPr>
              <p:nvPr/>
            </p:nvSpPr>
            <p:spPr bwMode="auto">
              <a:xfrm>
                <a:off x="6873876" y="4300538"/>
                <a:ext cx="2152650" cy="1041400"/>
              </a:xfrm>
              <a:custGeom>
                <a:avLst/>
                <a:gdLst>
                  <a:gd name="T0" fmla="*/ 397 w 1356"/>
                  <a:gd name="T1" fmla="*/ 0 h 656"/>
                  <a:gd name="T2" fmla="*/ 461 w 1356"/>
                  <a:gd name="T3" fmla="*/ 35 h 656"/>
                  <a:gd name="T4" fmla="*/ 526 w 1356"/>
                  <a:gd name="T5" fmla="*/ 64 h 656"/>
                  <a:gd name="T6" fmla="*/ 594 w 1356"/>
                  <a:gd name="T7" fmla="*/ 89 h 656"/>
                  <a:gd name="T8" fmla="*/ 663 w 1356"/>
                  <a:gd name="T9" fmla="*/ 109 h 656"/>
                  <a:gd name="T10" fmla="*/ 731 w 1356"/>
                  <a:gd name="T11" fmla="*/ 120 h 656"/>
                  <a:gd name="T12" fmla="*/ 801 w 1356"/>
                  <a:gd name="T13" fmla="*/ 123 h 656"/>
                  <a:gd name="T14" fmla="*/ 875 w 1356"/>
                  <a:gd name="T15" fmla="*/ 118 h 656"/>
                  <a:gd name="T16" fmla="*/ 946 w 1356"/>
                  <a:gd name="T17" fmla="*/ 106 h 656"/>
                  <a:gd name="T18" fmla="*/ 1014 w 1356"/>
                  <a:gd name="T19" fmla="*/ 88 h 656"/>
                  <a:gd name="T20" fmla="*/ 1080 w 1356"/>
                  <a:gd name="T21" fmla="*/ 62 h 656"/>
                  <a:gd name="T22" fmla="*/ 996 w 1356"/>
                  <a:gd name="T23" fmla="*/ 394 h 656"/>
                  <a:gd name="T24" fmla="*/ 1356 w 1356"/>
                  <a:gd name="T25" fmla="*/ 520 h 656"/>
                  <a:gd name="T26" fmla="*/ 1271 w 1356"/>
                  <a:gd name="T27" fmla="*/ 561 h 656"/>
                  <a:gd name="T28" fmla="*/ 1181 w 1356"/>
                  <a:gd name="T29" fmla="*/ 594 h 656"/>
                  <a:gd name="T30" fmla="*/ 1090 w 1356"/>
                  <a:gd name="T31" fmla="*/ 620 h 656"/>
                  <a:gd name="T32" fmla="*/ 996 w 1356"/>
                  <a:gd name="T33" fmla="*/ 639 h 656"/>
                  <a:gd name="T34" fmla="*/ 899 w 1356"/>
                  <a:gd name="T35" fmla="*/ 651 h 656"/>
                  <a:gd name="T36" fmla="*/ 801 w 1356"/>
                  <a:gd name="T37" fmla="*/ 656 h 656"/>
                  <a:gd name="T38" fmla="*/ 716 w 1356"/>
                  <a:gd name="T39" fmla="*/ 653 h 656"/>
                  <a:gd name="T40" fmla="*/ 631 w 1356"/>
                  <a:gd name="T41" fmla="*/ 644 h 656"/>
                  <a:gd name="T42" fmla="*/ 547 w 1356"/>
                  <a:gd name="T43" fmla="*/ 629 h 656"/>
                  <a:gd name="T44" fmla="*/ 537 w 1356"/>
                  <a:gd name="T45" fmla="*/ 626 h 656"/>
                  <a:gd name="T46" fmla="*/ 440 w 1356"/>
                  <a:gd name="T47" fmla="*/ 598 h 656"/>
                  <a:gd name="T48" fmla="*/ 346 w 1356"/>
                  <a:gd name="T49" fmla="*/ 567 h 656"/>
                  <a:gd name="T50" fmla="*/ 256 w 1356"/>
                  <a:gd name="T51" fmla="*/ 527 h 656"/>
                  <a:gd name="T52" fmla="*/ 168 w 1356"/>
                  <a:gd name="T53" fmla="*/ 483 h 656"/>
                  <a:gd name="T54" fmla="*/ 85 w 1356"/>
                  <a:gd name="T55" fmla="*/ 435 h 656"/>
                  <a:gd name="T56" fmla="*/ 4 w 1356"/>
                  <a:gd name="T57" fmla="*/ 383 h 656"/>
                  <a:gd name="T58" fmla="*/ 0 w 1356"/>
                  <a:gd name="T59" fmla="*/ 43 h 656"/>
                  <a:gd name="T60" fmla="*/ 397 w 1356"/>
                  <a:gd name="T61" fmla="*/ 0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6" h="656">
                    <a:moveTo>
                      <a:pt x="397" y="0"/>
                    </a:moveTo>
                    <a:lnTo>
                      <a:pt x="461" y="35"/>
                    </a:lnTo>
                    <a:lnTo>
                      <a:pt x="526" y="64"/>
                    </a:lnTo>
                    <a:lnTo>
                      <a:pt x="594" y="89"/>
                    </a:lnTo>
                    <a:lnTo>
                      <a:pt x="663" y="109"/>
                    </a:lnTo>
                    <a:lnTo>
                      <a:pt x="731" y="120"/>
                    </a:lnTo>
                    <a:lnTo>
                      <a:pt x="801" y="123"/>
                    </a:lnTo>
                    <a:lnTo>
                      <a:pt x="875" y="118"/>
                    </a:lnTo>
                    <a:lnTo>
                      <a:pt x="946" y="106"/>
                    </a:lnTo>
                    <a:lnTo>
                      <a:pt x="1014" y="88"/>
                    </a:lnTo>
                    <a:lnTo>
                      <a:pt x="1080" y="62"/>
                    </a:lnTo>
                    <a:lnTo>
                      <a:pt x="996" y="394"/>
                    </a:lnTo>
                    <a:lnTo>
                      <a:pt x="1356" y="520"/>
                    </a:lnTo>
                    <a:lnTo>
                      <a:pt x="1271" y="561"/>
                    </a:lnTo>
                    <a:lnTo>
                      <a:pt x="1181" y="594"/>
                    </a:lnTo>
                    <a:lnTo>
                      <a:pt x="1090" y="620"/>
                    </a:lnTo>
                    <a:lnTo>
                      <a:pt x="996" y="639"/>
                    </a:lnTo>
                    <a:lnTo>
                      <a:pt x="899" y="651"/>
                    </a:lnTo>
                    <a:lnTo>
                      <a:pt x="801" y="656"/>
                    </a:lnTo>
                    <a:lnTo>
                      <a:pt x="716" y="653"/>
                    </a:lnTo>
                    <a:lnTo>
                      <a:pt x="631" y="644"/>
                    </a:lnTo>
                    <a:lnTo>
                      <a:pt x="547" y="629"/>
                    </a:lnTo>
                    <a:lnTo>
                      <a:pt x="537" y="626"/>
                    </a:lnTo>
                    <a:lnTo>
                      <a:pt x="440" y="598"/>
                    </a:lnTo>
                    <a:lnTo>
                      <a:pt x="346" y="567"/>
                    </a:lnTo>
                    <a:lnTo>
                      <a:pt x="256" y="527"/>
                    </a:lnTo>
                    <a:lnTo>
                      <a:pt x="168" y="483"/>
                    </a:lnTo>
                    <a:lnTo>
                      <a:pt x="85" y="435"/>
                    </a:lnTo>
                    <a:lnTo>
                      <a:pt x="4" y="383"/>
                    </a:lnTo>
                    <a:lnTo>
                      <a:pt x="0" y="43"/>
                    </a:lnTo>
                    <a:lnTo>
                      <a:pt x="397"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Freeform 12">
                <a:extLst>
                  <a:ext uri="{FF2B5EF4-FFF2-40B4-BE49-F238E27FC236}">
                    <a16:creationId xmlns:a16="http://schemas.microsoft.com/office/drawing/2014/main" id="{9A206118-0AD2-40C8-A022-71D4C559825C}"/>
                  </a:ext>
                </a:extLst>
              </p:cNvPr>
              <p:cNvSpPr>
                <a:spLocks/>
              </p:cNvSpPr>
              <p:nvPr/>
            </p:nvSpPr>
            <p:spPr bwMode="auto">
              <a:xfrm>
                <a:off x="4879976" y="2146301"/>
                <a:ext cx="2460625" cy="2673350"/>
              </a:xfrm>
              <a:custGeom>
                <a:avLst/>
                <a:gdLst>
                  <a:gd name="T0" fmla="*/ 359 w 1550"/>
                  <a:gd name="T1" fmla="*/ 0 h 1684"/>
                  <a:gd name="T2" fmla="*/ 409 w 1550"/>
                  <a:gd name="T3" fmla="*/ 48 h 1684"/>
                  <a:gd name="T4" fmla="*/ 464 w 1550"/>
                  <a:gd name="T5" fmla="*/ 104 h 1684"/>
                  <a:gd name="T6" fmla="*/ 523 w 1550"/>
                  <a:gd name="T7" fmla="*/ 165 h 1684"/>
                  <a:gd name="T8" fmla="*/ 585 w 1550"/>
                  <a:gd name="T9" fmla="*/ 235 h 1684"/>
                  <a:gd name="T10" fmla="*/ 650 w 1550"/>
                  <a:gd name="T11" fmla="*/ 310 h 1684"/>
                  <a:gd name="T12" fmla="*/ 720 w 1550"/>
                  <a:gd name="T13" fmla="*/ 392 h 1684"/>
                  <a:gd name="T14" fmla="*/ 796 w 1550"/>
                  <a:gd name="T15" fmla="*/ 486 h 1684"/>
                  <a:gd name="T16" fmla="*/ 870 w 1550"/>
                  <a:gd name="T17" fmla="*/ 580 h 1684"/>
                  <a:gd name="T18" fmla="*/ 942 w 1550"/>
                  <a:gd name="T19" fmla="*/ 668 h 1684"/>
                  <a:gd name="T20" fmla="*/ 1013 w 1550"/>
                  <a:gd name="T21" fmla="*/ 756 h 1684"/>
                  <a:gd name="T22" fmla="*/ 1084 w 1550"/>
                  <a:gd name="T23" fmla="*/ 842 h 1684"/>
                  <a:gd name="T24" fmla="*/ 1159 w 1550"/>
                  <a:gd name="T25" fmla="*/ 927 h 1684"/>
                  <a:gd name="T26" fmla="*/ 1233 w 1550"/>
                  <a:gd name="T27" fmla="*/ 1009 h 1684"/>
                  <a:gd name="T28" fmla="*/ 1309 w 1550"/>
                  <a:gd name="T29" fmla="*/ 1087 h 1684"/>
                  <a:gd name="T30" fmla="*/ 1388 w 1550"/>
                  <a:gd name="T31" fmla="*/ 1162 h 1684"/>
                  <a:gd name="T32" fmla="*/ 1468 w 1550"/>
                  <a:gd name="T33" fmla="*/ 1230 h 1684"/>
                  <a:gd name="T34" fmla="*/ 1550 w 1550"/>
                  <a:gd name="T35" fmla="*/ 1292 h 1684"/>
                  <a:gd name="T36" fmla="*/ 1178 w 1550"/>
                  <a:gd name="T37" fmla="*/ 1331 h 1684"/>
                  <a:gd name="T38" fmla="*/ 1183 w 1550"/>
                  <a:gd name="T39" fmla="*/ 1684 h 1684"/>
                  <a:gd name="T40" fmla="*/ 1078 w 1550"/>
                  <a:gd name="T41" fmla="*/ 1599 h 1684"/>
                  <a:gd name="T42" fmla="*/ 978 w 1550"/>
                  <a:gd name="T43" fmla="*/ 1510 h 1684"/>
                  <a:gd name="T44" fmla="*/ 883 w 1550"/>
                  <a:gd name="T45" fmla="*/ 1415 h 1684"/>
                  <a:gd name="T46" fmla="*/ 790 w 1550"/>
                  <a:gd name="T47" fmla="*/ 1316 h 1684"/>
                  <a:gd name="T48" fmla="*/ 702 w 1550"/>
                  <a:gd name="T49" fmla="*/ 1216 h 1684"/>
                  <a:gd name="T50" fmla="*/ 617 w 1550"/>
                  <a:gd name="T51" fmla="*/ 1115 h 1684"/>
                  <a:gd name="T52" fmla="*/ 534 w 1550"/>
                  <a:gd name="T53" fmla="*/ 1013 h 1684"/>
                  <a:gd name="T54" fmla="*/ 453 w 1550"/>
                  <a:gd name="T55" fmla="*/ 912 h 1684"/>
                  <a:gd name="T56" fmla="*/ 380 w 1550"/>
                  <a:gd name="T57" fmla="*/ 819 h 1684"/>
                  <a:gd name="T58" fmla="*/ 308 w 1550"/>
                  <a:gd name="T59" fmla="*/ 732 h 1684"/>
                  <a:gd name="T60" fmla="*/ 249 w 1550"/>
                  <a:gd name="T61" fmla="*/ 659 h 1684"/>
                  <a:gd name="T62" fmla="*/ 191 w 1550"/>
                  <a:gd name="T63" fmla="*/ 594 h 1684"/>
                  <a:gd name="T64" fmla="*/ 139 w 1550"/>
                  <a:gd name="T65" fmla="*/ 536 h 1684"/>
                  <a:gd name="T66" fmla="*/ 89 w 1550"/>
                  <a:gd name="T67" fmla="*/ 483 h 1684"/>
                  <a:gd name="T68" fmla="*/ 45 w 1550"/>
                  <a:gd name="T69" fmla="*/ 438 h 1684"/>
                  <a:gd name="T70" fmla="*/ 4 w 1550"/>
                  <a:gd name="T71" fmla="*/ 398 h 1684"/>
                  <a:gd name="T72" fmla="*/ 0 w 1550"/>
                  <a:gd name="T73" fmla="*/ 38 h 1684"/>
                  <a:gd name="T74" fmla="*/ 359 w 1550"/>
                  <a:gd name="T75" fmla="*/ 0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50" h="1684">
                    <a:moveTo>
                      <a:pt x="359" y="0"/>
                    </a:moveTo>
                    <a:lnTo>
                      <a:pt x="409" y="48"/>
                    </a:lnTo>
                    <a:lnTo>
                      <a:pt x="464" y="104"/>
                    </a:lnTo>
                    <a:lnTo>
                      <a:pt x="523" y="165"/>
                    </a:lnTo>
                    <a:lnTo>
                      <a:pt x="585" y="235"/>
                    </a:lnTo>
                    <a:lnTo>
                      <a:pt x="650" y="310"/>
                    </a:lnTo>
                    <a:lnTo>
                      <a:pt x="720" y="392"/>
                    </a:lnTo>
                    <a:lnTo>
                      <a:pt x="796" y="486"/>
                    </a:lnTo>
                    <a:lnTo>
                      <a:pt x="870" y="580"/>
                    </a:lnTo>
                    <a:lnTo>
                      <a:pt x="942" y="668"/>
                    </a:lnTo>
                    <a:lnTo>
                      <a:pt x="1013" y="756"/>
                    </a:lnTo>
                    <a:lnTo>
                      <a:pt x="1084" y="842"/>
                    </a:lnTo>
                    <a:lnTo>
                      <a:pt x="1159" y="927"/>
                    </a:lnTo>
                    <a:lnTo>
                      <a:pt x="1233" y="1009"/>
                    </a:lnTo>
                    <a:lnTo>
                      <a:pt x="1309" y="1087"/>
                    </a:lnTo>
                    <a:lnTo>
                      <a:pt x="1388" y="1162"/>
                    </a:lnTo>
                    <a:lnTo>
                      <a:pt x="1468" y="1230"/>
                    </a:lnTo>
                    <a:lnTo>
                      <a:pt x="1550" y="1292"/>
                    </a:lnTo>
                    <a:lnTo>
                      <a:pt x="1178" y="1331"/>
                    </a:lnTo>
                    <a:lnTo>
                      <a:pt x="1183" y="1684"/>
                    </a:lnTo>
                    <a:lnTo>
                      <a:pt x="1078" y="1599"/>
                    </a:lnTo>
                    <a:lnTo>
                      <a:pt x="978" y="1510"/>
                    </a:lnTo>
                    <a:lnTo>
                      <a:pt x="883" y="1415"/>
                    </a:lnTo>
                    <a:lnTo>
                      <a:pt x="790" y="1316"/>
                    </a:lnTo>
                    <a:lnTo>
                      <a:pt x="702" y="1216"/>
                    </a:lnTo>
                    <a:lnTo>
                      <a:pt x="617" y="1115"/>
                    </a:lnTo>
                    <a:lnTo>
                      <a:pt x="534" y="1013"/>
                    </a:lnTo>
                    <a:lnTo>
                      <a:pt x="453" y="912"/>
                    </a:lnTo>
                    <a:lnTo>
                      <a:pt x="380" y="819"/>
                    </a:lnTo>
                    <a:lnTo>
                      <a:pt x="308" y="732"/>
                    </a:lnTo>
                    <a:lnTo>
                      <a:pt x="249" y="659"/>
                    </a:lnTo>
                    <a:lnTo>
                      <a:pt x="191" y="594"/>
                    </a:lnTo>
                    <a:lnTo>
                      <a:pt x="139" y="536"/>
                    </a:lnTo>
                    <a:lnTo>
                      <a:pt x="89" y="483"/>
                    </a:lnTo>
                    <a:lnTo>
                      <a:pt x="45" y="438"/>
                    </a:lnTo>
                    <a:lnTo>
                      <a:pt x="4" y="398"/>
                    </a:lnTo>
                    <a:lnTo>
                      <a:pt x="0" y="38"/>
                    </a:lnTo>
                    <a:lnTo>
                      <a:pt x="35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Freeform 13">
                <a:extLst>
                  <a:ext uri="{FF2B5EF4-FFF2-40B4-BE49-F238E27FC236}">
                    <a16:creationId xmlns:a16="http://schemas.microsoft.com/office/drawing/2014/main" id="{277AD471-B8A4-4C4A-8963-852826618840}"/>
                  </a:ext>
                </a:extLst>
              </p:cNvPr>
              <p:cNvSpPr>
                <a:spLocks/>
              </p:cNvSpPr>
              <p:nvPr/>
            </p:nvSpPr>
            <p:spPr bwMode="auto">
              <a:xfrm>
                <a:off x="5187951" y="2197101"/>
                <a:ext cx="2005013" cy="2251075"/>
              </a:xfrm>
              <a:custGeom>
                <a:avLst/>
                <a:gdLst>
                  <a:gd name="T0" fmla="*/ 877 w 1263"/>
                  <a:gd name="T1" fmla="*/ 0 h 1418"/>
                  <a:gd name="T2" fmla="*/ 1263 w 1263"/>
                  <a:gd name="T3" fmla="*/ 56 h 1418"/>
                  <a:gd name="T4" fmla="*/ 1247 w 1263"/>
                  <a:gd name="T5" fmla="*/ 387 h 1418"/>
                  <a:gd name="T6" fmla="*/ 1162 w 1263"/>
                  <a:gd name="T7" fmla="*/ 460 h 1418"/>
                  <a:gd name="T8" fmla="*/ 1075 w 1263"/>
                  <a:gd name="T9" fmla="*/ 540 h 1418"/>
                  <a:gd name="T10" fmla="*/ 989 w 1263"/>
                  <a:gd name="T11" fmla="*/ 631 h 1418"/>
                  <a:gd name="T12" fmla="*/ 899 w 1263"/>
                  <a:gd name="T13" fmla="*/ 728 h 1418"/>
                  <a:gd name="T14" fmla="*/ 808 w 1263"/>
                  <a:gd name="T15" fmla="*/ 836 h 1418"/>
                  <a:gd name="T16" fmla="*/ 714 w 1263"/>
                  <a:gd name="T17" fmla="*/ 952 h 1418"/>
                  <a:gd name="T18" fmla="*/ 619 w 1263"/>
                  <a:gd name="T19" fmla="*/ 1077 h 1418"/>
                  <a:gd name="T20" fmla="*/ 546 w 1263"/>
                  <a:gd name="T21" fmla="*/ 1174 h 1418"/>
                  <a:gd name="T22" fmla="*/ 473 w 1263"/>
                  <a:gd name="T23" fmla="*/ 1261 h 1418"/>
                  <a:gd name="T24" fmla="*/ 405 w 1263"/>
                  <a:gd name="T25" fmla="*/ 1343 h 1418"/>
                  <a:gd name="T26" fmla="*/ 338 w 1263"/>
                  <a:gd name="T27" fmla="*/ 1418 h 1418"/>
                  <a:gd name="T28" fmla="*/ 358 w 1263"/>
                  <a:gd name="T29" fmla="*/ 1048 h 1418"/>
                  <a:gd name="T30" fmla="*/ 0 w 1263"/>
                  <a:gd name="T31" fmla="*/ 996 h 1418"/>
                  <a:gd name="T32" fmla="*/ 61 w 1263"/>
                  <a:gd name="T33" fmla="*/ 925 h 1418"/>
                  <a:gd name="T34" fmla="*/ 124 w 1263"/>
                  <a:gd name="T35" fmla="*/ 846 h 1418"/>
                  <a:gd name="T36" fmla="*/ 191 w 1263"/>
                  <a:gd name="T37" fmla="*/ 759 h 1418"/>
                  <a:gd name="T38" fmla="*/ 294 w 1263"/>
                  <a:gd name="T39" fmla="*/ 625 h 1418"/>
                  <a:gd name="T40" fmla="*/ 394 w 1263"/>
                  <a:gd name="T41" fmla="*/ 500 h 1418"/>
                  <a:gd name="T42" fmla="*/ 493 w 1263"/>
                  <a:gd name="T43" fmla="*/ 383 h 1418"/>
                  <a:gd name="T44" fmla="*/ 590 w 1263"/>
                  <a:gd name="T45" fmla="*/ 275 h 1418"/>
                  <a:gd name="T46" fmla="*/ 687 w 1263"/>
                  <a:gd name="T47" fmla="*/ 175 h 1418"/>
                  <a:gd name="T48" fmla="*/ 783 w 1263"/>
                  <a:gd name="T49" fmla="*/ 83 h 1418"/>
                  <a:gd name="T50" fmla="*/ 877 w 1263"/>
                  <a:gd name="T51" fmla="*/ 0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3" h="1418">
                    <a:moveTo>
                      <a:pt x="877" y="0"/>
                    </a:moveTo>
                    <a:lnTo>
                      <a:pt x="1263" y="56"/>
                    </a:lnTo>
                    <a:lnTo>
                      <a:pt x="1247" y="387"/>
                    </a:lnTo>
                    <a:lnTo>
                      <a:pt x="1162" y="460"/>
                    </a:lnTo>
                    <a:lnTo>
                      <a:pt x="1075" y="540"/>
                    </a:lnTo>
                    <a:lnTo>
                      <a:pt x="989" y="631"/>
                    </a:lnTo>
                    <a:lnTo>
                      <a:pt x="899" y="728"/>
                    </a:lnTo>
                    <a:lnTo>
                      <a:pt x="808" y="836"/>
                    </a:lnTo>
                    <a:lnTo>
                      <a:pt x="714" y="952"/>
                    </a:lnTo>
                    <a:lnTo>
                      <a:pt x="619" y="1077"/>
                    </a:lnTo>
                    <a:lnTo>
                      <a:pt x="546" y="1174"/>
                    </a:lnTo>
                    <a:lnTo>
                      <a:pt x="473" y="1261"/>
                    </a:lnTo>
                    <a:lnTo>
                      <a:pt x="405" y="1343"/>
                    </a:lnTo>
                    <a:lnTo>
                      <a:pt x="338" y="1418"/>
                    </a:lnTo>
                    <a:lnTo>
                      <a:pt x="358" y="1048"/>
                    </a:lnTo>
                    <a:lnTo>
                      <a:pt x="0" y="996"/>
                    </a:lnTo>
                    <a:lnTo>
                      <a:pt x="61" y="925"/>
                    </a:lnTo>
                    <a:lnTo>
                      <a:pt x="124" y="846"/>
                    </a:lnTo>
                    <a:lnTo>
                      <a:pt x="191" y="759"/>
                    </a:lnTo>
                    <a:lnTo>
                      <a:pt x="294" y="625"/>
                    </a:lnTo>
                    <a:lnTo>
                      <a:pt x="394" y="500"/>
                    </a:lnTo>
                    <a:lnTo>
                      <a:pt x="493" y="383"/>
                    </a:lnTo>
                    <a:lnTo>
                      <a:pt x="590" y="275"/>
                    </a:lnTo>
                    <a:lnTo>
                      <a:pt x="687" y="175"/>
                    </a:lnTo>
                    <a:lnTo>
                      <a:pt x="783" y="83"/>
                    </a:lnTo>
                    <a:lnTo>
                      <a:pt x="877"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4" name="TextBox 13">
              <a:extLst>
                <a:ext uri="{FF2B5EF4-FFF2-40B4-BE49-F238E27FC236}">
                  <a16:creationId xmlns:a16="http://schemas.microsoft.com/office/drawing/2014/main" id="{3076C1CC-EDA1-4626-BC2C-C228CA97F9B7}"/>
                </a:ext>
              </a:extLst>
            </p:cNvPr>
            <p:cNvSpPr txBox="1"/>
            <p:nvPr/>
          </p:nvSpPr>
          <p:spPr>
            <a:xfrm rot="21323069">
              <a:off x="3307783" y="1306664"/>
              <a:ext cx="1081078" cy="290906"/>
            </a:xfrm>
            <a:prstGeom prst="rect">
              <a:avLst/>
            </a:prstGeom>
            <a:noFill/>
          </p:spPr>
          <p:txBody>
            <a:bodyPr wrap="none" rtlCol="0">
              <a:prstTxWarp prst="textArchUp">
                <a:avLst>
                  <a:gd name="adj" fmla="val 10711411"/>
                </a:avLst>
              </a:prstTxWarp>
              <a:spAutoFit/>
            </a:bodyPr>
            <a:lstStyle/>
            <a:p>
              <a:r>
                <a:rPr lang="en-IN" dirty="0">
                  <a:solidFill>
                    <a:schemeClr val="bg1"/>
                  </a:solidFill>
                  <a:latin typeface="Arial" panose="020B0604020202020204" pitchFamily="34" charset="0"/>
                  <a:cs typeface="Arial" panose="020B0604020202020204" pitchFamily="34" charset="0"/>
                </a:rPr>
                <a:t>SOURCE</a:t>
              </a:r>
            </a:p>
          </p:txBody>
        </p:sp>
        <p:sp>
          <p:nvSpPr>
            <p:cNvPr id="15" name="TextBox 14">
              <a:extLst>
                <a:ext uri="{FF2B5EF4-FFF2-40B4-BE49-F238E27FC236}">
                  <a16:creationId xmlns:a16="http://schemas.microsoft.com/office/drawing/2014/main" id="{11348F88-DE90-45E8-80B9-6B78A76E89A4}"/>
                </a:ext>
              </a:extLst>
            </p:cNvPr>
            <p:cNvSpPr txBox="1"/>
            <p:nvPr/>
          </p:nvSpPr>
          <p:spPr>
            <a:xfrm rot="21160437">
              <a:off x="6608549" y="1324656"/>
              <a:ext cx="1081078" cy="290906"/>
            </a:xfrm>
            <a:prstGeom prst="rect">
              <a:avLst/>
            </a:prstGeom>
            <a:noFill/>
          </p:spPr>
          <p:txBody>
            <a:bodyPr wrap="none" rtlCol="0">
              <a:prstTxWarp prst="textArchUp">
                <a:avLst>
                  <a:gd name="adj" fmla="val 10711411"/>
                </a:avLst>
              </a:prstTxWarp>
              <a:spAutoFit/>
            </a:bodyPr>
            <a:lstStyle/>
            <a:p>
              <a:pPr algn="ctr"/>
              <a:r>
                <a:rPr lang="en-IN" dirty="0">
                  <a:solidFill>
                    <a:schemeClr val="tx1">
                      <a:lumMod val="75000"/>
                      <a:lumOff val="25000"/>
                    </a:schemeClr>
                  </a:solidFill>
                  <a:latin typeface="Arial" panose="020B0604020202020204" pitchFamily="34" charset="0"/>
                  <a:cs typeface="Arial" panose="020B0604020202020204" pitchFamily="34" charset="0"/>
                </a:rPr>
                <a:t>BUILD</a:t>
              </a:r>
            </a:p>
          </p:txBody>
        </p:sp>
        <p:sp>
          <p:nvSpPr>
            <p:cNvPr id="16" name="TextBox 15">
              <a:extLst>
                <a:ext uri="{FF2B5EF4-FFF2-40B4-BE49-F238E27FC236}">
                  <a16:creationId xmlns:a16="http://schemas.microsoft.com/office/drawing/2014/main" id="{00AED2CB-D589-440B-A14B-E5D93EC754EC}"/>
                </a:ext>
              </a:extLst>
            </p:cNvPr>
            <p:cNvSpPr txBox="1"/>
            <p:nvPr/>
          </p:nvSpPr>
          <p:spPr>
            <a:xfrm rot="700121">
              <a:off x="6343300" y="2764292"/>
              <a:ext cx="1218131" cy="283691"/>
            </a:xfrm>
            <a:prstGeom prst="rect">
              <a:avLst/>
            </a:prstGeom>
            <a:noFill/>
          </p:spPr>
          <p:txBody>
            <a:bodyPr wrap="none" rtlCol="0">
              <a:prstTxWarp prst="textArchDown">
                <a:avLst/>
              </a:prstTxWarp>
              <a:spAutoFit/>
            </a:bodyPr>
            <a:lstStyle/>
            <a:p>
              <a:pPr algn="ctr"/>
              <a:r>
                <a:rPr lang="en-IN" dirty="0">
                  <a:solidFill>
                    <a:schemeClr val="tx1">
                      <a:lumMod val="75000"/>
                      <a:lumOff val="25000"/>
                    </a:schemeClr>
                  </a:solidFill>
                  <a:latin typeface="Arial" panose="020B0604020202020204" pitchFamily="34" charset="0"/>
                  <a:cs typeface="Arial" panose="020B0604020202020204" pitchFamily="34" charset="0"/>
                </a:rPr>
                <a:t>TEST</a:t>
              </a:r>
            </a:p>
          </p:txBody>
        </p:sp>
        <p:sp>
          <p:nvSpPr>
            <p:cNvPr id="17" name="TextBox 16">
              <a:extLst>
                <a:ext uri="{FF2B5EF4-FFF2-40B4-BE49-F238E27FC236}">
                  <a16:creationId xmlns:a16="http://schemas.microsoft.com/office/drawing/2014/main" id="{37E1581B-E8C2-4EF1-A513-EEA7AAA927F9}"/>
                </a:ext>
              </a:extLst>
            </p:cNvPr>
            <p:cNvSpPr txBox="1"/>
            <p:nvPr/>
          </p:nvSpPr>
          <p:spPr>
            <a:xfrm>
              <a:off x="3408226" y="2745443"/>
              <a:ext cx="1081078" cy="290906"/>
            </a:xfrm>
            <a:prstGeom prst="rect">
              <a:avLst/>
            </a:prstGeom>
            <a:noFill/>
          </p:spPr>
          <p:txBody>
            <a:bodyPr wrap="none" rtlCol="0">
              <a:prstTxWarp prst="textArchDown">
                <a:avLst/>
              </a:prstTxWarp>
              <a:spAutoFit/>
            </a:bodyPr>
            <a:lstStyle/>
            <a:p>
              <a:pPr algn="ctr"/>
              <a:r>
                <a:rPr lang="en-IN" dirty="0">
                  <a:solidFill>
                    <a:schemeClr val="bg1"/>
                  </a:solidFill>
                  <a:latin typeface="Arial" panose="020B0604020202020204" pitchFamily="34" charset="0"/>
                  <a:cs typeface="Arial" panose="020B0604020202020204" pitchFamily="34" charset="0"/>
                </a:rPr>
                <a:t>DELIVER</a:t>
              </a:r>
            </a:p>
          </p:txBody>
        </p:sp>
      </p:grpSp>
      <p:cxnSp>
        <p:nvCxnSpPr>
          <p:cNvPr id="19" name="Straight Arrow Connector 18">
            <a:extLst>
              <a:ext uri="{FF2B5EF4-FFF2-40B4-BE49-F238E27FC236}">
                <a16:creationId xmlns:a16="http://schemas.microsoft.com/office/drawing/2014/main" id="{23118F50-608F-4A24-8B68-05F765CD587F}"/>
              </a:ext>
            </a:extLst>
          </p:cNvPr>
          <p:cNvCxnSpPr>
            <a:cxnSpLocks/>
          </p:cNvCxnSpPr>
          <p:nvPr/>
        </p:nvCxnSpPr>
        <p:spPr>
          <a:xfrm>
            <a:off x="2650921" y="4834156"/>
            <a:ext cx="152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CB18E29-CBA8-4DA1-957F-CA4109D506F1}"/>
              </a:ext>
            </a:extLst>
          </p:cNvPr>
          <p:cNvCxnSpPr>
            <a:cxnSpLocks/>
          </p:cNvCxnSpPr>
          <p:nvPr/>
        </p:nvCxnSpPr>
        <p:spPr>
          <a:xfrm>
            <a:off x="3839160" y="4834156"/>
            <a:ext cx="152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D915513-1A98-4FC4-AC4C-73B7FA9CD149}"/>
              </a:ext>
            </a:extLst>
          </p:cNvPr>
          <p:cNvCxnSpPr>
            <a:cxnSpLocks/>
          </p:cNvCxnSpPr>
          <p:nvPr/>
        </p:nvCxnSpPr>
        <p:spPr>
          <a:xfrm>
            <a:off x="4487411" y="4846040"/>
            <a:ext cx="152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012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3">
            <a:extLst>
              <a:ext uri="{FF2B5EF4-FFF2-40B4-BE49-F238E27FC236}">
                <a16:creationId xmlns:a16="http://schemas.microsoft.com/office/drawing/2014/main" id="{8E65FD86-94E9-4B86-8B54-94E33C8A62F9}"/>
              </a:ext>
            </a:extLst>
          </p:cNvPr>
          <p:cNvSpPr/>
          <p:nvPr/>
        </p:nvSpPr>
        <p:spPr>
          <a:xfrm>
            <a:off x="4761638" y="4048125"/>
            <a:ext cx="2089514" cy="2428875"/>
          </a:xfrm>
          <a:custGeom>
            <a:avLst/>
            <a:gdLst>
              <a:gd name="connsiteX0" fmla="*/ 9525 w 2447925"/>
              <a:gd name="connsiteY0" fmla="*/ 375858 h 1783441"/>
              <a:gd name="connsiteX1" fmla="*/ 514350 w 2447925"/>
              <a:gd name="connsiteY1" fmla="*/ 375858 h 1783441"/>
              <a:gd name="connsiteX2" fmla="*/ 714375 w 2447925"/>
              <a:gd name="connsiteY2" fmla="*/ 185358 h 1783441"/>
              <a:gd name="connsiteX3" fmla="*/ 904875 w 2447925"/>
              <a:gd name="connsiteY3" fmla="*/ 23433 h 1783441"/>
              <a:gd name="connsiteX4" fmla="*/ 2447925 w 2447925"/>
              <a:gd name="connsiteY4" fmla="*/ 4383 h 1783441"/>
              <a:gd name="connsiteX5" fmla="*/ 2447925 w 2447925"/>
              <a:gd name="connsiteY5" fmla="*/ 1690308 h 1783441"/>
              <a:gd name="connsiteX6" fmla="*/ 0 w 2447925"/>
              <a:gd name="connsiteY6" fmla="*/ 1690308 h 1783441"/>
              <a:gd name="connsiteX7" fmla="*/ 9525 w 2447925"/>
              <a:gd name="connsiteY7" fmla="*/ 375858 h 1783441"/>
              <a:gd name="connsiteX0" fmla="*/ 9525 w 2447925"/>
              <a:gd name="connsiteY0" fmla="*/ 375858 h 1690308"/>
              <a:gd name="connsiteX1" fmla="*/ 514350 w 2447925"/>
              <a:gd name="connsiteY1" fmla="*/ 375858 h 1690308"/>
              <a:gd name="connsiteX2" fmla="*/ 714375 w 2447925"/>
              <a:gd name="connsiteY2" fmla="*/ 185358 h 1690308"/>
              <a:gd name="connsiteX3" fmla="*/ 904875 w 2447925"/>
              <a:gd name="connsiteY3" fmla="*/ 23433 h 1690308"/>
              <a:gd name="connsiteX4" fmla="*/ 2447925 w 2447925"/>
              <a:gd name="connsiteY4" fmla="*/ 4383 h 1690308"/>
              <a:gd name="connsiteX5" fmla="*/ 2447925 w 2447925"/>
              <a:gd name="connsiteY5" fmla="*/ 1690308 h 1690308"/>
              <a:gd name="connsiteX6" fmla="*/ 0 w 2447925"/>
              <a:gd name="connsiteY6" fmla="*/ 1690308 h 1690308"/>
              <a:gd name="connsiteX7" fmla="*/ 9525 w 2447925"/>
              <a:gd name="connsiteY7" fmla="*/ 375858 h 1690308"/>
              <a:gd name="connsiteX0" fmla="*/ 9525 w 2447925"/>
              <a:gd name="connsiteY0" fmla="*/ 371475 h 1685925"/>
              <a:gd name="connsiteX1" fmla="*/ 514350 w 2447925"/>
              <a:gd name="connsiteY1" fmla="*/ 371475 h 1685925"/>
              <a:gd name="connsiteX2" fmla="*/ 714375 w 2447925"/>
              <a:gd name="connsiteY2" fmla="*/ 18097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514350 w 2447925"/>
              <a:gd name="connsiteY1" fmla="*/ 371475 h 1685925"/>
              <a:gd name="connsiteX2" fmla="*/ 714375 w 2447925"/>
              <a:gd name="connsiteY2" fmla="*/ 18097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514350 w 2447925"/>
              <a:gd name="connsiteY1" fmla="*/ 371475 h 1685925"/>
              <a:gd name="connsiteX2" fmla="*/ 714375 w 2447925"/>
              <a:gd name="connsiteY2" fmla="*/ 18097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514350 w 2447925"/>
              <a:gd name="connsiteY1" fmla="*/ 371475 h 1685925"/>
              <a:gd name="connsiteX2" fmla="*/ 484004 w 2447925"/>
              <a:gd name="connsiteY2" fmla="*/ 2806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199697 w 2447925"/>
              <a:gd name="connsiteY1" fmla="*/ 234249 h 1685925"/>
              <a:gd name="connsiteX2" fmla="*/ 484004 w 2447925"/>
              <a:gd name="connsiteY2" fmla="*/ 2806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199697 w 2447925"/>
              <a:gd name="connsiteY1" fmla="*/ 234249 h 1685925"/>
              <a:gd name="connsiteX2" fmla="*/ 484004 w 2447925"/>
              <a:gd name="connsiteY2" fmla="*/ 2806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24451 w 2447925"/>
              <a:gd name="connsiteY1" fmla="*/ 224331 h 1685925"/>
              <a:gd name="connsiteX2" fmla="*/ 484004 w 2447925"/>
              <a:gd name="connsiteY2" fmla="*/ 2806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10514 w 2448914"/>
              <a:gd name="connsiteY0" fmla="*/ 371475 h 1685925"/>
              <a:gd name="connsiteX1" fmla="*/ 0 w 2448914"/>
              <a:gd name="connsiteY1" fmla="*/ 225984 h 1685925"/>
              <a:gd name="connsiteX2" fmla="*/ 484993 w 2448914"/>
              <a:gd name="connsiteY2" fmla="*/ 28065 h 1685925"/>
              <a:gd name="connsiteX3" fmla="*/ 905864 w 2448914"/>
              <a:gd name="connsiteY3" fmla="*/ 19050 h 1685925"/>
              <a:gd name="connsiteX4" fmla="*/ 2448914 w 2448914"/>
              <a:gd name="connsiteY4" fmla="*/ 0 h 1685925"/>
              <a:gd name="connsiteX5" fmla="*/ 2448914 w 2448914"/>
              <a:gd name="connsiteY5" fmla="*/ 1685925 h 1685925"/>
              <a:gd name="connsiteX6" fmla="*/ 989 w 2448914"/>
              <a:gd name="connsiteY6" fmla="*/ 1685925 h 1685925"/>
              <a:gd name="connsiteX7" fmla="*/ 10514 w 2448914"/>
              <a:gd name="connsiteY7" fmla="*/ 371475 h 168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8914" h="1685925">
                <a:moveTo>
                  <a:pt x="10514" y="371475"/>
                </a:moveTo>
                <a:lnTo>
                  <a:pt x="0" y="225984"/>
                </a:lnTo>
                <a:cubicBezTo>
                  <a:pt x="79080" y="168749"/>
                  <a:pt x="334016" y="62554"/>
                  <a:pt x="484993" y="28065"/>
                </a:cubicBezTo>
                <a:cubicBezTo>
                  <a:pt x="635970" y="-6424"/>
                  <a:pt x="578544" y="23727"/>
                  <a:pt x="905864" y="19050"/>
                </a:cubicBezTo>
                <a:lnTo>
                  <a:pt x="2448914" y="0"/>
                </a:lnTo>
                <a:lnTo>
                  <a:pt x="2448914" y="1685925"/>
                </a:lnTo>
                <a:lnTo>
                  <a:pt x="989" y="1685925"/>
                </a:lnTo>
                <a:lnTo>
                  <a:pt x="10514" y="371475"/>
                </a:lnTo>
                <a:close/>
              </a:path>
            </a:pathLst>
          </a:custGeom>
          <a:gradFill flip="none" rotWithShape="1">
            <a:gsLst>
              <a:gs pos="61000">
                <a:schemeClr val="accent3">
                  <a:lumMod val="75000"/>
                </a:schemeClr>
              </a:gs>
              <a:gs pos="8000">
                <a:schemeClr val="accent3"/>
              </a:gs>
              <a:gs pos="100000">
                <a:schemeClr val="accent3">
                  <a:lumMod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Freeform 12">
            <a:extLst>
              <a:ext uri="{FF2B5EF4-FFF2-40B4-BE49-F238E27FC236}">
                <a16:creationId xmlns:a16="http://schemas.microsoft.com/office/drawing/2014/main" id="{9DC29EEE-B34A-4D4E-B789-D9C1DB23D594}"/>
              </a:ext>
            </a:extLst>
          </p:cNvPr>
          <p:cNvSpPr/>
          <p:nvPr/>
        </p:nvSpPr>
        <p:spPr>
          <a:xfrm>
            <a:off x="2660153" y="4429125"/>
            <a:ext cx="2133601" cy="2047875"/>
          </a:xfrm>
          <a:custGeom>
            <a:avLst/>
            <a:gdLst>
              <a:gd name="connsiteX0" fmla="*/ 9525 w 2447925"/>
              <a:gd name="connsiteY0" fmla="*/ 375858 h 1783441"/>
              <a:gd name="connsiteX1" fmla="*/ 514350 w 2447925"/>
              <a:gd name="connsiteY1" fmla="*/ 375858 h 1783441"/>
              <a:gd name="connsiteX2" fmla="*/ 714375 w 2447925"/>
              <a:gd name="connsiteY2" fmla="*/ 185358 h 1783441"/>
              <a:gd name="connsiteX3" fmla="*/ 904875 w 2447925"/>
              <a:gd name="connsiteY3" fmla="*/ 23433 h 1783441"/>
              <a:gd name="connsiteX4" fmla="*/ 2447925 w 2447925"/>
              <a:gd name="connsiteY4" fmla="*/ 4383 h 1783441"/>
              <a:gd name="connsiteX5" fmla="*/ 2447925 w 2447925"/>
              <a:gd name="connsiteY5" fmla="*/ 1690308 h 1783441"/>
              <a:gd name="connsiteX6" fmla="*/ 0 w 2447925"/>
              <a:gd name="connsiteY6" fmla="*/ 1690308 h 1783441"/>
              <a:gd name="connsiteX7" fmla="*/ 9525 w 2447925"/>
              <a:gd name="connsiteY7" fmla="*/ 375858 h 1783441"/>
              <a:gd name="connsiteX0" fmla="*/ 9525 w 2447925"/>
              <a:gd name="connsiteY0" fmla="*/ 375858 h 1690308"/>
              <a:gd name="connsiteX1" fmla="*/ 514350 w 2447925"/>
              <a:gd name="connsiteY1" fmla="*/ 375858 h 1690308"/>
              <a:gd name="connsiteX2" fmla="*/ 714375 w 2447925"/>
              <a:gd name="connsiteY2" fmla="*/ 185358 h 1690308"/>
              <a:gd name="connsiteX3" fmla="*/ 904875 w 2447925"/>
              <a:gd name="connsiteY3" fmla="*/ 23433 h 1690308"/>
              <a:gd name="connsiteX4" fmla="*/ 2447925 w 2447925"/>
              <a:gd name="connsiteY4" fmla="*/ 4383 h 1690308"/>
              <a:gd name="connsiteX5" fmla="*/ 2447925 w 2447925"/>
              <a:gd name="connsiteY5" fmla="*/ 1690308 h 1690308"/>
              <a:gd name="connsiteX6" fmla="*/ 0 w 2447925"/>
              <a:gd name="connsiteY6" fmla="*/ 1690308 h 1690308"/>
              <a:gd name="connsiteX7" fmla="*/ 9525 w 2447925"/>
              <a:gd name="connsiteY7" fmla="*/ 375858 h 1690308"/>
              <a:gd name="connsiteX0" fmla="*/ 9525 w 2447925"/>
              <a:gd name="connsiteY0" fmla="*/ 371475 h 1685925"/>
              <a:gd name="connsiteX1" fmla="*/ 514350 w 2447925"/>
              <a:gd name="connsiteY1" fmla="*/ 371475 h 1685925"/>
              <a:gd name="connsiteX2" fmla="*/ 714375 w 2447925"/>
              <a:gd name="connsiteY2" fmla="*/ 18097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514350 w 2447925"/>
              <a:gd name="connsiteY1" fmla="*/ 371475 h 1685925"/>
              <a:gd name="connsiteX2" fmla="*/ 714375 w 2447925"/>
              <a:gd name="connsiteY2" fmla="*/ 18097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514350 w 2447925"/>
              <a:gd name="connsiteY1" fmla="*/ 371475 h 1685925"/>
              <a:gd name="connsiteX2" fmla="*/ 714375 w 2447925"/>
              <a:gd name="connsiteY2" fmla="*/ 18097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514350 w 2447925"/>
              <a:gd name="connsiteY1" fmla="*/ 371475 h 1685925"/>
              <a:gd name="connsiteX2" fmla="*/ 484004 w 2447925"/>
              <a:gd name="connsiteY2" fmla="*/ 2806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199697 w 2447925"/>
              <a:gd name="connsiteY1" fmla="*/ 234249 h 1685925"/>
              <a:gd name="connsiteX2" fmla="*/ 484004 w 2447925"/>
              <a:gd name="connsiteY2" fmla="*/ 2806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199697 w 2447925"/>
              <a:gd name="connsiteY1" fmla="*/ 234249 h 1685925"/>
              <a:gd name="connsiteX2" fmla="*/ 484004 w 2447925"/>
              <a:gd name="connsiteY2" fmla="*/ 2806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7925" h="1685925">
                <a:moveTo>
                  <a:pt x="9525" y="371475"/>
                </a:moveTo>
                <a:lnTo>
                  <a:pt x="199697" y="234249"/>
                </a:lnTo>
                <a:cubicBezTo>
                  <a:pt x="278777" y="177014"/>
                  <a:pt x="366474" y="63931"/>
                  <a:pt x="484004" y="28065"/>
                </a:cubicBezTo>
                <a:cubicBezTo>
                  <a:pt x="601534" y="-7801"/>
                  <a:pt x="577555" y="23727"/>
                  <a:pt x="904875" y="19050"/>
                </a:cubicBezTo>
                <a:lnTo>
                  <a:pt x="2447925" y="0"/>
                </a:lnTo>
                <a:lnTo>
                  <a:pt x="2447925" y="1685925"/>
                </a:lnTo>
                <a:lnTo>
                  <a:pt x="0" y="1685925"/>
                </a:lnTo>
                <a:lnTo>
                  <a:pt x="9525" y="371475"/>
                </a:lnTo>
                <a:close/>
              </a:path>
            </a:pathLst>
          </a:custGeom>
          <a:gradFill flip="none" rotWithShape="1">
            <a:gsLst>
              <a:gs pos="61000">
                <a:schemeClr val="accent3">
                  <a:lumMod val="75000"/>
                </a:schemeClr>
              </a:gs>
              <a:gs pos="8000">
                <a:schemeClr val="accent3"/>
              </a:gs>
              <a:gs pos="100000">
                <a:schemeClr val="accent3">
                  <a:lumMod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itle 3">
            <a:extLst>
              <a:ext uri="{FF2B5EF4-FFF2-40B4-BE49-F238E27FC236}">
                <a16:creationId xmlns:a16="http://schemas.microsoft.com/office/drawing/2014/main" id="{8FF49AB4-169E-46BA-ADE4-424E4BCDCC39}"/>
              </a:ext>
            </a:extLst>
          </p:cNvPr>
          <p:cNvSpPr txBox="1">
            <a:spLocks/>
          </p:cNvSpPr>
          <p:nvPr/>
        </p:nvSpPr>
        <p:spPr>
          <a:xfrm>
            <a:off x="472807" y="496767"/>
            <a:ext cx="11201401" cy="914400"/>
          </a:xfrm>
          <a:prstGeom prst="rect">
            <a:avLst/>
          </a:prstGeom>
        </p:spPr>
        <p:txBody>
          <a:bodyPr/>
          <a:lstStyle>
            <a:lvl1pPr algn="l" defTabSz="914400" rtl="0" eaLnBrk="1" latinLnBrk="0" hangingPunct="1">
              <a:lnSpc>
                <a:spcPct val="90000"/>
              </a:lnSpc>
              <a:spcBef>
                <a:spcPct val="0"/>
              </a:spcBef>
              <a:buNone/>
              <a:defRPr lang="en-US" sz="3200" b="1" kern="1200">
                <a:solidFill>
                  <a:schemeClr val="tx1"/>
                </a:solidFill>
                <a:latin typeface="Arial" pitchFamily="34" charset="0"/>
                <a:ea typeface="Verdana" pitchFamily="34" charset="0"/>
                <a:cs typeface="Arial" pitchFamily="34" charset="0"/>
              </a:defRPr>
            </a:lvl1pPr>
          </a:lstStyle>
          <a:p>
            <a:r>
              <a:rPr lang="en-US" b="0" dirty="0"/>
              <a:t>Testing forecast</a:t>
            </a:r>
          </a:p>
        </p:txBody>
      </p:sp>
      <p:sp>
        <p:nvSpPr>
          <p:cNvPr id="7" name="Freeform 11">
            <a:extLst>
              <a:ext uri="{FF2B5EF4-FFF2-40B4-BE49-F238E27FC236}">
                <a16:creationId xmlns:a16="http://schemas.microsoft.com/office/drawing/2014/main" id="{49C02CDD-2BC4-41C8-BD79-5D449F1524AE}"/>
              </a:ext>
            </a:extLst>
          </p:cNvPr>
          <p:cNvSpPr/>
          <p:nvPr/>
        </p:nvSpPr>
        <p:spPr>
          <a:xfrm>
            <a:off x="270965" y="4791075"/>
            <a:ext cx="2525625" cy="1685925"/>
          </a:xfrm>
          <a:custGeom>
            <a:avLst/>
            <a:gdLst>
              <a:gd name="connsiteX0" fmla="*/ 9525 w 2447925"/>
              <a:gd name="connsiteY0" fmla="*/ 375858 h 1783441"/>
              <a:gd name="connsiteX1" fmla="*/ 514350 w 2447925"/>
              <a:gd name="connsiteY1" fmla="*/ 375858 h 1783441"/>
              <a:gd name="connsiteX2" fmla="*/ 714375 w 2447925"/>
              <a:gd name="connsiteY2" fmla="*/ 185358 h 1783441"/>
              <a:gd name="connsiteX3" fmla="*/ 904875 w 2447925"/>
              <a:gd name="connsiteY3" fmla="*/ 23433 h 1783441"/>
              <a:gd name="connsiteX4" fmla="*/ 2447925 w 2447925"/>
              <a:gd name="connsiteY4" fmla="*/ 4383 h 1783441"/>
              <a:gd name="connsiteX5" fmla="*/ 2447925 w 2447925"/>
              <a:gd name="connsiteY5" fmla="*/ 1690308 h 1783441"/>
              <a:gd name="connsiteX6" fmla="*/ 0 w 2447925"/>
              <a:gd name="connsiteY6" fmla="*/ 1690308 h 1783441"/>
              <a:gd name="connsiteX7" fmla="*/ 9525 w 2447925"/>
              <a:gd name="connsiteY7" fmla="*/ 375858 h 1783441"/>
              <a:gd name="connsiteX0" fmla="*/ 9525 w 2447925"/>
              <a:gd name="connsiteY0" fmla="*/ 375858 h 1690308"/>
              <a:gd name="connsiteX1" fmla="*/ 514350 w 2447925"/>
              <a:gd name="connsiteY1" fmla="*/ 375858 h 1690308"/>
              <a:gd name="connsiteX2" fmla="*/ 714375 w 2447925"/>
              <a:gd name="connsiteY2" fmla="*/ 185358 h 1690308"/>
              <a:gd name="connsiteX3" fmla="*/ 904875 w 2447925"/>
              <a:gd name="connsiteY3" fmla="*/ 23433 h 1690308"/>
              <a:gd name="connsiteX4" fmla="*/ 2447925 w 2447925"/>
              <a:gd name="connsiteY4" fmla="*/ 4383 h 1690308"/>
              <a:gd name="connsiteX5" fmla="*/ 2447925 w 2447925"/>
              <a:gd name="connsiteY5" fmla="*/ 1690308 h 1690308"/>
              <a:gd name="connsiteX6" fmla="*/ 0 w 2447925"/>
              <a:gd name="connsiteY6" fmla="*/ 1690308 h 1690308"/>
              <a:gd name="connsiteX7" fmla="*/ 9525 w 2447925"/>
              <a:gd name="connsiteY7" fmla="*/ 375858 h 1690308"/>
              <a:gd name="connsiteX0" fmla="*/ 9525 w 2447925"/>
              <a:gd name="connsiteY0" fmla="*/ 371475 h 1685925"/>
              <a:gd name="connsiteX1" fmla="*/ 514350 w 2447925"/>
              <a:gd name="connsiteY1" fmla="*/ 371475 h 1685925"/>
              <a:gd name="connsiteX2" fmla="*/ 714375 w 2447925"/>
              <a:gd name="connsiteY2" fmla="*/ 18097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514350 w 2447925"/>
              <a:gd name="connsiteY1" fmla="*/ 371475 h 1685925"/>
              <a:gd name="connsiteX2" fmla="*/ 714375 w 2447925"/>
              <a:gd name="connsiteY2" fmla="*/ 18097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514350 w 2447925"/>
              <a:gd name="connsiteY1" fmla="*/ 371475 h 1685925"/>
              <a:gd name="connsiteX2" fmla="*/ 714375 w 2447925"/>
              <a:gd name="connsiteY2" fmla="*/ 18097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7925" h="1685925">
                <a:moveTo>
                  <a:pt x="9525" y="371475"/>
                </a:moveTo>
                <a:cubicBezTo>
                  <a:pt x="203200" y="387350"/>
                  <a:pt x="396875" y="403225"/>
                  <a:pt x="514350" y="371475"/>
                </a:cubicBezTo>
                <a:lnTo>
                  <a:pt x="714375" y="180975"/>
                </a:lnTo>
                <a:lnTo>
                  <a:pt x="904875" y="19050"/>
                </a:lnTo>
                <a:lnTo>
                  <a:pt x="2447925" y="0"/>
                </a:lnTo>
                <a:lnTo>
                  <a:pt x="2447925" y="1685925"/>
                </a:lnTo>
                <a:lnTo>
                  <a:pt x="0" y="1685925"/>
                </a:lnTo>
                <a:lnTo>
                  <a:pt x="9525" y="371475"/>
                </a:lnTo>
                <a:close/>
              </a:path>
            </a:pathLst>
          </a:custGeom>
          <a:gradFill flip="none" rotWithShape="1">
            <a:gsLst>
              <a:gs pos="61000">
                <a:schemeClr val="accent3">
                  <a:lumMod val="75000"/>
                </a:schemeClr>
              </a:gs>
              <a:gs pos="8000">
                <a:schemeClr val="accent3"/>
              </a:gs>
              <a:gs pos="100000">
                <a:schemeClr val="accent3">
                  <a:lumMod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Freeform 14">
            <a:extLst>
              <a:ext uri="{FF2B5EF4-FFF2-40B4-BE49-F238E27FC236}">
                <a16:creationId xmlns:a16="http://schemas.microsoft.com/office/drawing/2014/main" id="{5F37DEC0-6ECE-4CC0-A35E-9617D41F27CD}"/>
              </a:ext>
            </a:extLst>
          </p:cNvPr>
          <p:cNvSpPr/>
          <p:nvPr/>
        </p:nvSpPr>
        <p:spPr>
          <a:xfrm>
            <a:off x="6830429" y="3686235"/>
            <a:ext cx="2052556" cy="2790765"/>
          </a:xfrm>
          <a:custGeom>
            <a:avLst/>
            <a:gdLst>
              <a:gd name="connsiteX0" fmla="*/ 9525 w 2447925"/>
              <a:gd name="connsiteY0" fmla="*/ 375858 h 1783441"/>
              <a:gd name="connsiteX1" fmla="*/ 514350 w 2447925"/>
              <a:gd name="connsiteY1" fmla="*/ 375858 h 1783441"/>
              <a:gd name="connsiteX2" fmla="*/ 714375 w 2447925"/>
              <a:gd name="connsiteY2" fmla="*/ 185358 h 1783441"/>
              <a:gd name="connsiteX3" fmla="*/ 904875 w 2447925"/>
              <a:gd name="connsiteY3" fmla="*/ 23433 h 1783441"/>
              <a:gd name="connsiteX4" fmla="*/ 2447925 w 2447925"/>
              <a:gd name="connsiteY4" fmla="*/ 4383 h 1783441"/>
              <a:gd name="connsiteX5" fmla="*/ 2447925 w 2447925"/>
              <a:gd name="connsiteY5" fmla="*/ 1690308 h 1783441"/>
              <a:gd name="connsiteX6" fmla="*/ 0 w 2447925"/>
              <a:gd name="connsiteY6" fmla="*/ 1690308 h 1783441"/>
              <a:gd name="connsiteX7" fmla="*/ 9525 w 2447925"/>
              <a:gd name="connsiteY7" fmla="*/ 375858 h 1783441"/>
              <a:gd name="connsiteX0" fmla="*/ 9525 w 2447925"/>
              <a:gd name="connsiteY0" fmla="*/ 375858 h 1690308"/>
              <a:gd name="connsiteX1" fmla="*/ 514350 w 2447925"/>
              <a:gd name="connsiteY1" fmla="*/ 375858 h 1690308"/>
              <a:gd name="connsiteX2" fmla="*/ 714375 w 2447925"/>
              <a:gd name="connsiteY2" fmla="*/ 185358 h 1690308"/>
              <a:gd name="connsiteX3" fmla="*/ 904875 w 2447925"/>
              <a:gd name="connsiteY3" fmla="*/ 23433 h 1690308"/>
              <a:gd name="connsiteX4" fmla="*/ 2447925 w 2447925"/>
              <a:gd name="connsiteY4" fmla="*/ 4383 h 1690308"/>
              <a:gd name="connsiteX5" fmla="*/ 2447925 w 2447925"/>
              <a:gd name="connsiteY5" fmla="*/ 1690308 h 1690308"/>
              <a:gd name="connsiteX6" fmla="*/ 0 w 2447925"/>
              <a:gd name="connsiteY6" fmla="*/ 1690308 h 1690308"/>
              <a:gd name="connsiteX7" fmla="*/ 9525 w 2447925"/>
              <a:gd name="connsiteY7" fmla="*/ 375858 h 1690308"/>
              <a:gd name="connsiteX0" fmla="*/ 9525 w 2447925"/>
              <a:gd name="connsiteY0" fmla="*/ 371475 h 1685925"/>
              <a:gd name="connsiteX1" fmla="*/ 514350 w 2447925"/>
              <a:gd name="connsiteY1" fmla="*/ 371475 h 1685925"/>
              <a:gd name="connsiteX2" fmla="*/ 714375 w 2447925"/>
              <a:gd name="connsiteY2" fmla="*/ 18097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514350 w 2447925"/>
              <a:gd name="connsiteY1" fmla="*/ 371475 h 1685925"/>
              <a:gd name="connsiteX2" fmla="*/ 714375 w 2447925"/>
              <a:gd name="connsiteY2" fmla="*/ 18097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514350 w 2447925"/>
              <a:gd name="connsiteY1" fmla="*/ 371475 h 1685925"/>
              <a:gd name="connsiteX2" fmla="*/ 714375 w 2447925"/>
              <a:gd name="connsiteY2" fmla="*/ 18097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514350 w 2447925"/>
              <a:gd name="connsiteY1" fmla="*/ 371475 h 1685925"/>
              <a:gd name="connsiteX2" fmla="*/ 484004 w 2447925"/>
              <a:gd name="connsiteY2" fmla="*/ 2806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199697 w 2447925"/>
              <a:gd name="connsiteY1" fmla="*/ 234249 h 1685925"/>
              <a:gd name="connsiteX2" fmla="*/ 484004 w 2447925"/>
              <a:gd name="connsiteY2" fmla="*/ 2806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199697 w 2447925"/>
              <a:gd name="connsiteY1" fmla="*/ 234249 h 1685925"/>
              <a:gd name="connsiteX2" fmla="*/ 484004 w 2447925"/>
              <a:gd name="connsiteY2" fmla="*/ 2806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24451 w 2447925"/>
              <a:gd name="connsiteY1" fmla="*/ 224331 h 1685925"/>
              <a:gd name="connsiteX2" fmla="*/ 484004 w 2447925"/>
              <a:gd name="connsiteY2" fmla="*/ 2806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10514 w 2448914"/>
              <a:gd name="connsiteY0" fmla="*/ 371475 h 1685925"/>
              <a:gd name="connsiteX1" fmla="*/ 0 w 2448914"/>
              <a:gd name="connsiteY1" fmla="*/ 225984 h 1685925"/>
              <a:gd name="connsiteX2" fmla="*/ 484993 w 2448914"/>
              <a:gd name="connsiteY2" fmla="*/ 28065 h 1685925"/>
              <a:gd name="connsiteX3" fmla="*/ 905864 w 2448914"/>
              <a:gd name="connsiteY3" fmla="*/ 19050 h 1685925"/>
              <a:gd name="connsiteX4" fmla="*/ 2448914 w 2448914"/>
              <a:gd name="connsiteY4" fmla="*/ 0 h 1685925"/>
              <a:gd name="connsiteX5" fmla="*/ 2448914 w 2448914"/>
              <a:gd name="connsiteY5" fmla="*/ 1685925 h 1685925"/>
              <a:gd name="connsiteX6" fmla="*/ 989 w 2448914"/>
              <a:gd name="connsiteY6" fmla="*/ 1685925 h 1685925"/>
              <a:gd name="connsiteX7" fmla="*/ 10514 w 2448914"/>
              <a:gd name="connsiteY7" fmla="*/ 371475 h 1685925"/>
              <a:gd name="connsiteX0" fmla="*/ 22295 w 2490153"/>
              <a:gd name="connsiteY0" fmla="*/ 371475 h 1685925"/>
              <a:gd name="connsiteX1" fmla="*/ 41239 w 2490153"/>
              <a:gd name="connsiteY1" fmla="*/ 225984 h 1685925"/>
              <a:gd name="connsiteX2" fmla="*/ 526232 w 2490153"/>
              <a:gd name="connsiteY2" fmla="*/ 28065 h 1685925"/>
              <a:gd name="connsiteX3" fmla="*/ 947103 w 2490153"/>
              <a:gd name="connsiteY3" fmla="*/ 19050 h 1685925"/>
              <a:gd name="connsiteX4" fmla="*/ 2490153 w 2490153"/>
              <a:gd name="connsiteY4" fmla="*/ 0 h 1685925"/>
              <a:gd name="connsiteX5" fmla="*/ 2490153 w 2490153"/>
              <a:gd name="connsiteY5" fmla="*/ 1685925 h 1685925"/>
              <a:gd name="connsiteX6" fmla="*/ 42228 w 2490153"/>
              <a:gd name="connsiteY6" fmla="*/ 1685925 h 1685925"/>
              <a:gd name="connsiteX7" fmla="*/ 22295 w 2490153"/>
              <a:gd name="connsiteY7" fmla="*/ 371475 h 1685925"/>
              <a:gd name="connsiteX0" fmla="*/ -1 w 2467857"/>
              <a:gd name="connsiteY0" fmla="*/ 371475 h 1685925"/>
              <a:gd name="connsiteX1" fmla="*/ 18943 w 2467857"/>
              <a:gd name="connsiteY1" fmla="*/ 225984 h 1685925"/>
              <a:gd name="connsiteX2" fmla="*/ 503936 w 2467857"/>
              <a:gd name="connsiteY2" fmla="*/ 28065 h 1685925"/>
              <a:gd name="connsiteX3" fmla="*/ 924807 w 2467857"/>
              <a:gd name="connsiteY3" fmla="*/ 19050 h 1685925"/>
              <a:gd name="connsiteX4" fmla="*/ 2467857 w 2467857"/>
              <a:gd name="connsiteY4" fmla="*/ 0 h 1685925"/>
              <a:gd name="connsiteX5" fmla="*/ 2467857 w 2467857"/>
              <a:gd name="connsiteY5" fmla="*/ 1685925 h 1685925"/>
              <a:gd name="connsiteX6" fmla="*/ 19932 w 2467857"/>
              <a:gd name="connsiteY6" fmla="*/ 1685925 h 1685925"/>
              <a:gd name="connsiteX7" fmla="*/ -1 w 2467857"/>
              <a:gd name="connsiteY7" fmla="*/ 371475 h 168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7857" h="1685925">
                <a:moveTo>
                  <a:pt x="-1" y="371475"/>
                </a:moveTo>
                <a:lnTo>
                  <a:pt x="18943" y="225984"/>
                </a:lnTo>
                <a:cubicBezTo>
                  <a:pt x="102932" y="168749"/>
                  <a:pt x="352959" y="62554"/>
                  <a:pt x="503936" y="28065"/>
                </a:cubicBezTo>
                <a:cubicBezTo>
                  <a:pt x="654913" y="-6424"/>
                  <a:pt x="597487" y="23727"/>
                  <a:pt x="924807" y="19050"/>
                </a:cubicBezTo>
                <a:lnTo>
                  <a:pt x="2467857" y="0"/>
                </a:lnTo>
                <a:lnTo>
                  <a:pt x="2467857" y="1685925"/>
                </a:lnTo>
                <a:lnTo>
                  <a:pt x="19932" y="1685925"/>
                </a:lnTo>
                <a:lnTo>
                  <a:pt x="-1" y="371475"/>
                </a:lnTo>
                <a:close/>
              </a:path>
            </a:pathLst>
          </a:custGeom>
          <a:gradFill flip="none" rotWithShape="1">
            <a:gsLst>
              <a:gs pos="61000">
                <a:schemeClr val="accent3">
                  <a:lumMod val="75000"/>
                </a:schemeClr>
              </a:gs>
              <a:gs pos="8000">
                <a:schemeClr val="accent3"/>
              </a:gs>
              <a:gs pos="100000">
                <a:schemeClr val="accent3">
                  <a:lumMod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D203CE5-33EC-4452-B052-47A38661E674}"/>
              </a:ext>
            </a:extLst>
          </p:cNvPr>
          <p:cNvSpPr txBox="1"/>
          <p:nvPr/>
        </p:nvSpPr>
        <p:spPr>
          <a:xfrm>
            <a:off x="1205801" y="4364820"/>
            <a:ext cx="1524004" cy="276999"/>
          </a:xfrm>
          <a:prstGeom prst="rect">
            <a:avLst/>
          </a:prstGeom>
          <a:noFill/>
        </p:spPr>
        <p:txBody>
          <a:bodyPr wrap="square" rtlCol="0">
            <a:spAutoFit/>
          </a:bodyPr>
          <a:lstStyle/>
          <a:p>
            <a:pPr algn="ctr"/>
            <a:r>
              <a:rPr lang="en-US" sz="1200" b="1" dirty="0">
                <a:solidFill>
                  <a:schemeClr val="accent3">
                    <a:lumMod val="50000"/>
                  </a:schemeClr>
                </a:solidFill>
                <a:latin typeface="Arial" panose="020B0604020202020204" pitchFamily="34" charset="0"/>
                <a:cs typeface="Arial" panose="020B0604020202020204" pitchFamily="34" charset="0"/>
              </a:rPr>
              <a:t>Step 2</a:t>
            </a:r>
          </a:p>
        </p:txBody>
      </p:sp>
      <p:sp>
        <p:nvSpPr>
          <p:cNvPr id="18" name="TextBox 17">
            <a:extLst>
              <a:ext uri="{FF2B5EF4-FFF2-40B4-BE49-F238E27FC236}">
                <a16:creationId xmlns:a16="http://schemas.microsoft.com/office/drawing/2014/main" id="{31B81F4F-F0DD-4379-AD7A-F1861B451C9B}"/>
              </a:ext>
            </a:extLst>
          </p:cNvPr>
          <p:cNvSpPr txBox="1"/>
          <p:nvPr/>
        </p:nvSpPr>
        <p:spPr>
          <a:xfrm>
            <a:off x="3271487" y="3992313"/>
            <a:ext cx="1524004" cy="276999"/>
          </a:xfrm>
          <a:prstGeom prst="rect">
            <a:avLst/>
          </a:prstGeom>
          <a:noFill/>
        </p:spPr>
        <p:txBody>
          <a:bodyPr wrap="square" rtlCol="0">
            <a:spAutoFit/>
          </a:bodyPr>
          <a:lstStyle/>
          <a:p>
            <a:pPr algn="ctr"/>
            <a:r>
              <a:rPr lang="en-US" sz="1200" b="1" dirty="0">
                <a:solidFill>
                  <a:schemeClr val="accent3">
                    <a:lumMod val="50000"/>
                  </a:schemeClr>
                </a:solidFill>
                <a:latin typeface="Arial" panose="020B0604020202020204" pitchFamily="34" charset="0"/>
                <a:cs typeface="Arial" panose="020B0604020202020204" pitchFamily="34" charset="0"/>
              </a:rPr>
              <a:t>Step 3</a:t>
            </a:r>
          </a:p>
        </p:txBody>
      </p:sp>
      <p:sp>
        <p:nvSpPr>
          <p:cNvPr id="25" name="Freeform 15">
            <a:extLst>
              <a:ext uri="{FF2B5EF4-FFF2-40B4-BE49-F238E27FC236}">
                <a16:creationId xmlns:a16="http://schemas.microsoft.com/office/drawing/2014/main" id="{7B1556DA-B152-4DE5-BAE6-632FA2374A1C}"/>
              </a:ext>
            </a:extLst>
          </p:cNvPr>
          <p:cNvSpPr/>
          <p:nvPr/>
        </p:nvSpPr>
        <p:spPr>
          <a:xfrm>
            <a:off x="8816201" y="2143125"/>
            <a:ext cx="3299599" cy="4333875"/>
          </a:xfrm>
          <a:custGeom>
            <a:avLst/>
            <a:gdLst>
              <a:gd name="connsiteX0" fmla="*/ 9525 w 2447925"/>
              <a:gd name="connsiteY0" fmla="*/ 375858 h 1783441"/>
              <a:gd name="connsiteX1" fmla="*/ 514350 w 2447925"/>
              <a:gd name="connsiteY1" fmla="*/ 375858 h 1783441"/>
              <a:gd name="connsiteX2" fmla="*/ 714375 w 2447925"/>
              <a:gd name="connsiteY2" fmla="*/ 185358 h 1783441"/>
              <a:gd name="connsiteX3" fmla="*/ 904875 w 2447925"/>
              <a:gd name="connsiteY3" fmla="*/ 23433 h 1783441"/>
              <a:gd name="connsiteX4" fmla="*/ 2447925 w 2447925"/>
              <a:gd name="connsiteY4" fmla="*/ 4383 h 1783441"/>
              <a:gd name="connsiteX5" fmla="*/ 2447925 w 2447925"/>
              <a:gd name="connsiteY5" fmla="*/ 1690308 h 1783441"/>
              <a:gd name="connsiteX6" fmla="*/ 0 w 2447925"/>
              <a:gd name="connsiteY6" fmla="*/ 1690308 h 1783441"/>
              <a:gd name="connsiteX7" fmla="*/ 9525 w 2447925"/>
              <a:gd name="connsiteY7" fmla="*/ 375858 h 1783441"/>
              <a:gd name="connsiteX0" fmla="*/ 9525 w 2447925"/>
              <a:gd name="connsiteY0" fmla="*/ 375858 h 1690308"/>
              <a:gd name="connsiteX1" fmla="*/ 514350 w 2447925"/>
              <a:gd name="connsiteY1" fmla="*/ 375858 h 1690308"/>
              <a:gd name="connsiteX2" fmla="*/ 714375 w 2447925"/>
              <a:gd name="connsiteY2" fmla="*/ 185358 h 1690308"/>
              <a:gd name="connsiteX3" fmla="*/ 904875 w 2447925"/>
              <a:gd name="connsiteY3" fmla="*/ 23433 h 1690308"/>
              <a:gd name="connsiteX4" fmla="*/ 2447925 w 2447925"/>
              <a:gd name="connsiteY4" fmla="*/ 4383 h 1690308"/>
              <a:gd name="connsiteX5" fmla="*/ 2447925 w 2447925"/>
              <a:gd name="connsiteY5" fmla="*/ 1690308 h 1690308"/>
              <a:gd name="connsiteX6" fmla="*/ 0 w 2447925"/>
              <a:gd name="connsiteY6" fmla="*/ 1690308 h 1690308"/>
              <a:gd name="connsiteX7" fmla="*/ 9525 w 2447925"/>
              <a:gd name="connsiteY7" fmla="*/ 375858 h 1690308"/>
              <a:gd name="connsiteX0" fmla="*/ 9525 w 2447925"/>
              <a:gd name="connsiteY0" fmla="*/ 371475 h 1685925"/>
              <a:gd name="connsiteX1" fmla="*/ 514350 w 2447925"/>
              <a:gd name="connsiteY1" fmla="*/ 371475 h 1685925"/>
              <a:gd name="connsiteX2" fmla="*/ 714375 w 2447925"/>
              <a:gd name="connsiteY2" fmla="*/ 18097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514350 w 2447925"/>
              <a:gd name="connsiteY1" fmla="*/ 371475 h 1685925"/>
              <a:gd name="connsiteX2" fmla="*/ 714375 w 2447925"/>
              <a:gd name="connsiteY2" fmla="*/ 18097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514350 w 2447925"/>
              <a:gd name="connsiteY1" fmla="*/ 371475 h 1685925"/>
              <a:gd name="connsiteX2" fmla="*/ 714375 w 2447925"/>
              <a:gd name="connsiteY2" fmla="*/ 18097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514350 w 2447925"/>
              <a:gd name="connsiteY1" fmla="*/ 371475 h 1685925"/>
              <a:gd name="connsiteX2" fmla="*/ 484004 w 2447925"/>
              <a:gd name="connsiteY2" fmla="*/ 2806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199697 w 2447925"/>
              <a:gd name="connsiteY1" fmla="*/ 234249 h 1685925"/>
              <a:gd name="connsiteX2" fmla="*/ 484004 w 2447925"/>
              <a:gd name="connsiteY2" fmla="*/ 2806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199697 w 2447925"/>
              <a:gd name="connsiteY1" fmla="*/ 234249 h 1685925"/>
              <a:gd name="connsiteX2" fmla="*/ 484004 w 2447925"/>
              <a:gd name="connsiteY2" fmla="*/ 2806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9525 w 2447925"/>
              <a:gd name="connsiteY0" fmla="*/ 371475 h 1685925"/>
              <a:gd name="connsiteX1" fmla="*/ 24451 w 2447925"/>
              <a:gd name="connsiteY1" fmla="*/ 224331 h 1685925"/>
              <a:gd name="connsiteX2" fmla="*/ 484004 w 2447925"/>
              <a:gd name="connsiteY2" fmla="*/ 28065 h 1685925"/>
              <a:gd name="connsiteX3" fmla="*/ 904875 w 2447925"/>
              <a:gd name="connsiteY3" fmla="*/ 19050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10514 w 2448914"/>
              <a:gd name="connsiteY0" fmla="*/ 371475 h 1685925"/>
              <a:gd name="connsiteX1" fmla="*/ 0 w 2448914"/>
              <a:gd name="connsiteY1" fmla="*/ 225984 h 1685925"/>
              <a:gd name="connsiteX2" fmla="*/ 484993 w 2448914"/>
              <a:gd name="connsiteY2" fmla="*/ 28065 h 1685925"/>
              <a:gd name="connsiteX3" fmla="*/ 905864 w 2448914"/>
              <a:gd name="connsiteY3" fmla="*/ 19050 h 1685925"/>
              <a:gd name="connsiteX4" fmla="*/ 2448914 w 2448914"/>
              <a:gd name="connsiteY4" fmla="*/ 0 h 1685925"/>
              <a:gd name="connsiteX5" fmla="*/ 2448914 w 2448914"/>
              <a:gd name="connsiteY5" fmla="*/ 1685925 h 1685925"/>
              <a:gd name="connsiteX6" fmla="*/ 989 w 2448914"/>
              <a:gd name="connsiteY6" fmla="*/ 1685925 h 1685925"/>
              <a:gd name="connsiteX7" fmla="*/ 10514 w 2448914"/>
              <a:gd name="connsiteY7" fmla="*/ 371475 h 1685925"/>
              <a:gd name="connsiteX0" fmla="*/ 10514 w 2448914"/>
              <a:gd name="connsiteY0" fmla="*/ 371475 h 1685925"/>
              <a:gd name="connsiteX1" fmla="*/ 0 w 2448914"/>
              <a:gd name="connsiteY1" fmla="*/ 225984 h 1685925"/>
              <a:gd name="connsiteX2" fmla="*/ 484993 w 2448914"/>
              <a:gd name="connsiteY2" fmla="*/ 28065 h 1685925"/>
              <a:gd name="connsiteX3" fmla="*/ 1186958 w 2448914"/>
              <a:gd name="connsiteY3" fmla="*/ 472582 h 1685925"/>
              <a:gd name="connsiteX4" fmla="*/ 2448914 w 2448914"/>
              <a:gd name="connsiteY4" fmla="*/ 0 h 1685925"/>
              <a:gd name="connsiteX5" fmla="*/ 2448914 w 2448914"/>
              <a:gd name="connsiteY5" fmla="*/ 1685925 h 1685925"/>
              <a:gd name="connsiteX6" fmla="*/ 989 w 2448914"/>
              <a:gd name="connsiteY6" fmla="*/ 1685925 h 1685925"/>
              <a:gd name="connsiteX7" fmla="*/ 10514 w 2448914"/>
              <a:gd name="connsiteY7" fmla="*/ 371475 h 1685925"/>
              <a:gd name="connsiteX0" fmla="*/ 10514 w 2448914"/>
              <a:gd name="connsiteY0" fmla="*/ 371475 h 1685925"/>
              <a:gd name="connsiteX1" fmla="*/ 0 w 2448914"/>
              <a:gd name="connsiteY1" fmla="*/ 225984 h 1685925"/>
              <a:gd name="connsiteX2" fmla="*/ 484993 w 2448914"/>
              <a:gd name="connsiteY2" fmla="*/ 28065 h 1685925"/>
              <a:gd name="connsiteX3" fmla="*/ 1299395 w 2448914"/>
              <a:gd name="connsiteY3" fmla="*/ 555581 h 1685925"/>
              <a:gd name="connsiteX4" fmla="*/ 2448914 w 2448914"/>
              <a:gd name="connsiteY4" fmla="*/ 0 h 1685925"/>
              <a:gd name="connsiteX5" fmla="*/ 2448914 w 2448914"/>
              <a:gd name="connsiteY5" fmla="*/ 1685925 h 1685925"/>
              <a:gd name="connsiteX6" fmla="*/ 989 w 2448914"/>
              <a:gd name="connsiteY6" fmla="*/ 1685925 h 1685925"/>
              <a:gd name="connsiteX7" fmla="*/ 10514 w 2448914"/>
              <a:gd name="connsiteY7" fmla="*/ 371475 h 1685925"/>
              <a:gd name="connsiteX0" fmla="*/ 10514 w 2448914"/>
              <a:gd name="connsiteY0" fmla="*/ 371475 h 1685925"/>
              <a:gd name="connsiteX1" fmla="*/ 0 w 2448914"/>
              <a:gd name="connsiteY1" fmla="*/ 225984 h 1685925"/>
              <a:gd name="connsiteX2" fmla="*/ 484993 w 2448914"/>
              <a:gd name="connsiteY2" fmla="*/ 28065 h 1685925"/>
              <a:gd name="connsiteX3" fmla="*/ 1636708 w 2448914"/>
              <a:gd name="connsiteY3" fmla="*/ 534831 h 1685925"/>
              <a:gd name="connsiteX4" fmla="*/ 2448914 w 2448914"/>
              <a:gd name="connsiteY4" fmla="*/ 0 h 1685925"/>
              <a:gd name="connsiteX5" fmla="*/ 2448914 w 2448914"/>
              <a:gd name="connsiteY5" fmla="*/ 1685925 h 1685925"/>
              <a:gd name="connsiteX6" fmla="*/ 989 w 2448914"/>
              <a:gd name="connsiteY6" fmla="*/ 1685925 h 1685925"/>
              <a:gd name="connsiteX7" fmla="*/ 10514 w 2448914"/>
              <a:gd name="connsiteY7" fmla="*/ 371475 h 1685925"/>
              <a:gd name="connsiteX0" fmla="*/ 78599 w 2516999"/>
              <a:gd name="connsiteY0" fmla="*/ 371475 h 1685925"/>
              <a:gd name="connsiteX1" fmla="*/ 68085 w 2516999"/>
              <a:gd name="connsiteY1" fmla="*/ 225984 h 1685925"/>
              <a:gd name="connsiteX2" fmla="*/ 1023271 w 2516999"/>
              <a:gd name="connsiteY2" fmla="*/ 858059 h 1685925"/>
              <a:gd name="connsiteX3" fmla="*/ 1704793 w 2516999"/>
              <a:gd name="connsiteY3" fmla="*/ 534831 h 1685925"/>
              <a:gd name="connsiteX4" fmla="*/ 2516999 w 2516999"/>
              <a:gd name="connsiteY4" fmla="*/ 0 h 1685925"/>
              <a:gd name="connsiteX5" fmla="*/ 2516999 w 2516999"/>
              <a:gd name="connsiteY5" fmla="*/ 1685925 h 1685925"/>
              <a:gd name="connsiteX6" fmla="*/ 69074 w 2516999"/>
              <a:gd name="connsiteY6" fmla="*/ 1685925 h 1685925"/>
              <a:gd name="connsiteX7" fmla="*/ 78599 w 2516999"/>
              <a:gd name="connsiteY7" fmla="*/ 371475 h 1685925"/>
              <a:gd name="connsiteX0" fmla="*/ 9525 w 2447925"/>
              <a:gd name="connsiteY0" fmla="*/ 371475 h 1685925"/>
              <a:gd name="connsiteX1" fmla="*/ 545866 w 2447925"/>
              <a:gd name="connsiteY1" fmla="*/ 617267 h 1685925"/>
              <a:gd name="connsiteX2" fmla="*/ 954197 w 2447925"/>
              <a:gd name="connsiteY2" fmla="*/ 858059 h 1685925"/>
              <a:gd name="connsiteX3" fmla="*/ 1635719 w 2447925"/>
              <a:gd name="connsiteY3" fmla="*/ 534831 h 1685925"/>
              <a:gd name="connsiteX4" fmla="*/ 2447925 w 2447925"/>
              <a:gd name="connsiteY4" fmla="*/ 0 h 1685925"/>
              <a:gd name="connsiteX5" fmla="*/ 2447925 w 2447925"/>
              <a:gd name="connsiteY5" fmla="*/ 1685925 h 1685925"/>
              <a:gd name="connsiteX6" fmla="*/ 0 w 2447925"/>
              <a:gd name="connsiteY6" fmla="*/ 1685925 h 1685925"/>
              <a:gd name="connsiteX7" fmla="*/ 9525 w 2447925"/>
              <a:gd name="connsiteY7" fmla="*/ 371475 h 1685925"/>
              <a:gd name="connsiteX0" fmla="*/ 208846 w 2447925"/>
              <a:gd name="connsiteY0" fmla="*/ 673830 h 1685925"/>
              <a:gd name="connsiteX1" fmla="*/ 545866 w 2447925"/>
              <a:gd name="connsiteY1" fmla="*/ 617267 h 1685925"/>
              <a:gd name="connsiteX2" fmla="*/ 954197 w 2447925"/>
              <a:gd name="connsiteY2" fmla="*/ 858059 h 1685925"/>
              <a:gd name="connsiteX3" fmla="*/ 1635719 w 2447925"/>
              <a:gd name="connsiteY3" fmla="*/ 534831 h 1685925"/>
              <a:gd name="connsiteX4" fmla="*/ 2447925 w 2447925"/>
              <a:gd name="connsiteY4" fmla="*/ 0 h 1685925"/>
              <a:gd name="connsiteX5" fmla="*/ 2447925 w 2447925"/>
              <a:gd name="connsiteY5" fmla="*/ 1685925 h 1685925"/>
              <a:gd name="connsiteX6" fmla="*/ 0 w 2447925"/>
              <a:gd name="connsiteY6" fmla="*/ 1685925 h 1685925"/>
              <a:gd name="connsiteX7" fmla="*/ 208846 w 2447925"/>
              <a:gd name="connsiteY7" fmla="*/ 673830 h 1685925"/>
              <a:gd name="connsiteX0" fmla="*/ 23 w 2448645"/>
              <a:gd name="connsiteY0" fmla="*/ 611581 h 1685925"/>
              <a:gd name="connsiteX1" fmla="*/ 546586 w 2448645"/>
              <a:gd name="connsiteY1" fmla="*/ 617267 h 1685925"/>
              <a:gd name="connsiteX2" fmla="*/ 954917 w 2448645"/>
              <a:gd name="connsiteY2" fmla="*/ 858059 h 1685925"/>
              <a:gd name="connsiteX3" fmla="*/ 1636439 w 2448645"/>
              <a:gd name="connsiteY3" fmla="*/ 534831 h 1685925"/>
              <a:gd name="connsiteX4" fmla="*/ 2448645 w 2448645"/>
              <a:gd name="connsiteY4" fmla="*/ 0 h 1685925"/>
              <a:gd name="connsiteX5" fmla="*/ 2448645 w 2448645"/>
              <a:gd name="connsiteY5" fmla="*/ 1685925 h 1685925"/>
              <a:gd name="connsiteX6" fmla="*/ 720 w 2448645"/>
              <a:gd name="connsiteY6" fmla="*/ 1685925 h 1685925"/>
              <a:gd name="connsiteX7" fmla="*/ 23 w 2448645"/>
              <a:gd name="connsiteY7" fmla="*/ 611581 h 1685925"/>
              <a:gd name="connsiteX0" fmla="*/ 48 w 2448670"/>
              <a:gd name="connsiteY0" fmla="*/ 611581 h 1685925"/>
              <a:gd name="connsiteX1" fmla="*/ 342179 w 2448670"/>
              <a:gd name="connsiteY1" fmla="*/ 469054 h 1685925"/>
              <a:gd name="connsiteX2" fmla="*/ 954942 w 2448670"/>
              <a:gd name="connsiteY2" fmla="*/ 858059 h 1685925"/>
              <a:gd name="connsiteX3" fmla="*/ 1636464 w 2448670"/>
              <a:gd name="connsiteY3" fmla="*/ 534831 h 1685925"/>
              <a:gd name="connsiteX4" fmla="*/ 2448670 w 2448670"/>
              <a:gd name="connsiteY4" fmla="*/ 0 h 1685925"/>
              <a:gd name="connsiteX5" fmla="*/ 2448670 w 2448670"/>
              <a:gd name="connsiteY5" fmla="*/ 1685925 h 1685925"/>
              <a:gd name="connsiteX6" fmla="*/ 745 w 2448670"/>
              <a:gd name="connsiteY6" fmla="*/ 1685925 h 1685925"/>
              <a:gd name="connsiteX7" fmla="*/ 48 w 2448670"/>
              <a:gd name="connsiteY7" fmla="*/ 611581 h 1685925"/>
              <a:gd name="connsiteX0" fmla="*/ 43 w 2448665"/>
              <a:gd name="connsiteY0" fmla="*/ 611581 h 1685925"/>
              <a:gd name="connsiteX1" fmla="*/ 342174 w 2448665"/>
              <a:gd name="connsiteY1" fmla="*/ 469054 h 1685925"/>
              <a:gd name="connsiteX2" fmla="*/ 954937 w 2448665"/>
              <a:gd name="connsiteY2" fmla="*/ 858059 h 1685925"/>
              <a:gd name="connsiteX3" fmla="*/ 1636459 w 2448665"/>
              <a:gd name="connsiteY3" fmla="*/ 534831 h 1685925"/>
              <a:gd name="connsiteX4" fmla="*/ 2448665 w 2448665"/>
              <a:gd name="connsiteY4" fmla="*/ 0 h 1685925"/>
              <a:gd name="connsiteX5" fmla="*/ 2448665 w 2448665"/>
              <a:gd name="connsiteY5" fmla="*/ 1685925 h 1685925"/>
              <a:gd name="connsiteX6" fmla="*/ 740 w 2448665"/>
              <a:gd name="connsiteY6" fmla="*/ 1685925 h 1685925"/>
              <a:gd name="connsiteX7" fmla="*/ 43 w 2448665"/>
              <a:gd name="connsiteY7" fmla="*/ 611581 h 1685925"/>
              <a:gd name="connsiteX0" fmla="*/ 53 w 2448675"/>
              <a:gd name="connsiteY0" fmla="*/ 611581 h 1685925"/>
              <a:gd name="connsiteX1" fmla="*/ 342184 w 2448675"/>
              <a:gd name="connsiteY1" fmla="*/ 469054 h 1685925"/>
              <a:gd name="connsiteX2" fmla="*/ 1067385 w 2448675"/>
              <a:gd name="connsiteY2" fmla="*/ 466776 h 1685925"/>
              <a:gd name="connsiteX3" fmla="*/ 1636469 w 2448675"/>
              <a:gd name="connsiteY3" fmla="*/ 534831 h 1685925"/>
              <a:gd name="connsiteX4" fmla="*/ 2448675 w 2448675"/>
              <a:gd name="connsiteY4" fmla="*/ 0 h 1685925"/>
              <a:gd name="connsiteX5" fmla="*/ 2448675 w 2448675"/>
              <a:gd name="connsiteY5" fmla="*/ 1685925 h 1685925"/>
              <a:gd name="connsiteX6" fmla="*/ 750 w 2448675"/>
              <a:gd name="connsiteY6" fmla="*/ 1685925 h 1685925"/>
              <a:gd name="connsiteX7" fmla="*/ 53 w 2448675"/>
              <a:gd name="connsiteY7" fmla="*/ 611581 h 1685925"/>
              <a:gd name="connsiteX0" fmla="*/ 53 w 2448675"/>
              <a:gd name="connsiteY0" fmla="*/ 611581 h 1685925"/>
              <a:gd name="connsiteX1" fmla="*/ 342184 w 2448675"/>
              <a:gd name="connsiteY1" fmla="*/ 469054 h 1685925"/>
              <a:gd name="connsiteX2" fmla="*/ 1067385 w 2448675"/>
              <a:gd name="connsiteY2" fmla="*/ 466776 h 1685925"/>
              <a:gd name="connsiteX3" fmla="*/ 1432037 w 2448675"/>
              <a:gd name="connsiteY3" fmla="*/ 451461 h 1685925"/>
              <a:gd name="connsiteX4" fmla="*/ 2448675 w 2448675"/>
              <a:gd name="connsiteY4" fmla="*/ 0 h 1685925"/>
              <a:gd name="connsiteX5" fmla="*/ 2448675 w 2448675"/>
              <a:gd name="connsiteY5" fmla="*/ 1685925 h 1685925"/>
              <a:gd name="connsiteX6" fmla="*/ 750 w 2448675"/>
              <a:gd name="connsiteY6" fmla="*/ 1685925 h 1685925"/>
              <a:gd name="connsiteX7" fmla="*/ 53 w 2448675"/>
              <a:gd name="connsiteY7" fmla="*/ 611581 h 1685925"/>
              <a:gd name="connsiteX0" fmla="*/ 53 w 2448675"/>
              <a:gd name="connsiteY0" fmla="*/ 611581 h 1685925"/>
              <a:gd name="connsiteX1" fmla="*/ 342184 w 2448675"/>
              <a:gd name="connsiteY1" fmla="*/ 469054 h 1685925"/>
              <a:gd name="connsiteX2" fmla="*/ 1067385 w 2448675"/>
              <a:gd name="connsiteY2" fmla="*/ 466776 h 1685925"/>
              <a:gd name="connsiteX3" fmla="*/ 1432037 w 2448675"/>
              <a:gd name="connsiteY3" fmla="*/ 451461 h 1685925"/>
              <a:gd name="connsiteX4" fmla="*/ 2448675 w 2448675"/>
              <a:gd name="connsiteY4" fmla="*/ 0 h 1685925"/>
              <a:gd name="connsiteX5" fmla="*/ 2448675 w 2448675"/>
              <a:gd name="connsiteY5" fmla="*/ 1685925 h 1685925"/>
              <a:gd name="connsiteX6" fmla="*/ 750 w 2448675"/>
              <a:gd name="connsiteY6" fmla="*/ 1685925 h 1685925"/>
              <a:gd name="connsiteX7" fmla="*/ 53 w 2448675"/>
              <a:gd name="connsiteY7" fmla="*/ 611581 h 1685925"/>
              <a:gd name="connsiteX0" fmla="*/ 53 w 2448675"/>
              <a:gd name="connsiteY0" fmla="*/ 611581 h 1685925"/>
              <a:gd name="connsiteX1" fmla="*/ 342184 w 2448675"/>
              <a:gd name="connsiteY1" fmla="*/ 469054 h 1685925"/>
              <a:gd name="connsiteX2" fmla="*/ 1067385 w 2448675"/>
              <a:gd name="connsiteY2" fmla="*/ 466776 h 1685925"/>
              <a:gd name="connsiteX3" fmla="*/ 1432037 w 2448675"/>
              <a:gd name="connsiteY3" fmla="*/ 451461 h 1685925"/>
              <a:gd name="connsiteX4" fmla="*/ 2448675 w 2448675"/>
              <a:gd name="connsiteY4" fmla="*/ 0 h 1685925"/>
              <a:gd name="connsiteX5" fmla="*/ 2448675 w 2448675"/>
              <a:gd name="connsiteY5" fmla="*/ 1685925 h 1685925"/>
              <a:gd name="connsiteX6" fmla="*/ 750 w 2448675"/>
              <a:gd name="connsiteY6" fmla="*/ 1685925 h 1685925"/>
              <a:gd name="connsiteX7" fmla="*/ 53 w 2448675"/>
              <a:gd name="connsiteY7" fmla="*/ 611581 h 168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8675" h="1685925">
                <a:moveTo>
                  <a:pt x="53" y="611581"/>
                </a:moveTo>
                <a:cubicBezTo>
                  <a:pt x="-3452" y="563084"/>
                  <a:pt x="164295" y="493188"/>
                  <a:pt x="342184" y="469054"/>
                </a:cubicBezTo>
                <a:cubicBezTo>
                  <a:pt x="520073" y="444920"/>
                  <a:pt x="885743" y="469708"/>
                  <a:pt x="1067385" y="466776"/>
                </a:cubicBezTo>
                <a:lnTo>
                  <a:pt x="1432037" y="451461"/>
                </a:lnTo>
                <a:lnTo>
                  <a:pt x="2448675" y="0"/>
                </a:lnTo>
                <a:lnTo>
                  <a:pt x="2448675" y="1685925"/>
                </a:lnTo>
                <a:lnTo>
                  <a:pt x="750" y="1685925"/>
                </a:lnTo>
                <a:cubicBezTo>
                  <a:pt x="518" y="1327810"/>
                  <a:pt x="285" y="969696"/>
                  <a:pt x="53" y="611581"/>
                </a:cubicBezTo>
                <a:close/>
              </a:path>
            </a:pathLst>
          </a:custGeom>
          <a:gradFill flip="none" rotWithShape="1">
            <a:gsLst>
              <a:gs pos="61000">
                <a:schemeClr val="accent3">
                  <a:lumMod val="75000"/>
                </a:schemeClr>
              </a:gs>
              <a:gs pos="8000">
                <a:schemeClr val="accent3"/>
              </a:gs>
              <a:gs pos="100000">
                <a:schemeClr val="accent3">
                  <a:lumMod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id="{B76331A2-D176-4D55-8976-7B396DF662FB}"/>
              </a:ext>
            </a:extLst>
          </p:cNvPr>
          <p:cNvGrpSpPr/>
          <p:nvPr/>
        </p:nvGrpSpPr>
        <p:grpSpPr>
          <a:xfrm>
            <a:off x="286841" y="2654153"/>
            <a:ext cx="11272134" cy="2511571"/>
            <a:chOff x="-12699" y="2397597"/>
            <a:chExt cx="11382041" cy="2453803"/>
          </a:xfrm>
        </p:grpSpPr>
        <p:sp>
          <p:nvSpPr>
            <p:cNvPr id="27" name="Freeform 7">
              <a:extLst>
                <a:ext uri="{FF2B5EF4-FFF2-40B4-BE49-F238E27FC236}">
                  <a16:creationId xmlns:a16="http://schemas.microsoft.com/office/drawing/2014/main" id="{7C471D1A-ABE4-4651-AB60-215FCC87A210}"/>
                </a:ext>
              </a:extLst>
            </p:cNvPr>
            <p:cNvSpPr/>
            <p:nvPr/>
          </p:nvSpPr>
          <p:spPr>
            <a:xfrm>
              <a:off x="-12699" y="2774747"/>
              <a:ext cx="11014066" cy="2076653"/>
            </a:xfrm>
            <a:custGeom>
              <a:avLst/>
              <a:gdLst>
                <a:gd name="connsiteX0" fmla="*/ 0 w 11099800"/>
                <a:gd name="connsiteY0" fmla="*/ 2209800 h 2236140"/>
                <a:gd name="connsiteX1" fmla="*/ 482600 w 11099800"/>
                <a:gd name="connsiteY1" fmla="*/ 2209800 h 2236140"/>
                <a:gd name="connsiteX2" fmla="*/ 901700 w 11099800"/>
                <a:gd name="connsiteY2" fmla="*/ 1854200 h 2236140"/>
                <a:gd name="connsiteX3" fmla="*/ 2476500 w 11099800"/>
                <a:gd name="connsiteY3" fmla="*/ 1854200 h 2236140"/>
                <a:gd name="connsiteX4" fmla="*/ 2908300 w 11099800"/>
                <a:gd name="connsiteY4" fmla="*/ 1473200 h 2236140"/>
                <a:gd name="connsiteX5" fmla="*/ 4495800 w 11099800"/>
                <a:gd name="connsiteY5" fmla="*/ 1473200 h 2236140"/>
                <a:gd name="connsiteX6" fmla="*/ 4965700 w 11099800"/>
                <a:gd name="connsiteY6" fmla="*/ 1079500 h 2236140"/>
                <a:gd name="connsiteX7" fmla="*/ 6527800 w 11099800"/>
                <a:gd name="connsiteY7" fmla="*/ 1079500 h 2236140"/>
                <a:gd name="connsiteX8" fmla="*/ 6959600 w 11099800"/>
                <a:gd name="connsiteY8" fmla="*/ 711200 h 2236140"/>
                <a:gd name="connsiteX9" fmla="*/ 8559800 w 11099800"/>
                <a:gd name="connsiteY9" fmla="*/ 711200 h 2236140"/>
                <a:gd name="connsiteX10" fmla="*/ 9004300 w 11099800"/>
                <a:gd name="connsiteY10" fmla="*/ 368300 h 2236140"/>
                <a:gd name="connsiteX11" fmla="*/ 10642600 w 11099800"/>
                <a:gd name="connsiteY11" fmla="*/ 368300 h 2236140"/>
                <a:gd name="connsiteX12" fmla="*/ 11099800 w 11099800"/>
                <a:gd name="connsiteY12" fmla="*/ 0 h 2236140"/>
                <a:gd name="connsiteX13" fmla="*/ 11099800 w 11099800"/>
                <a:gd name="connsiteY13" fmla="*/ 0 h 2236140"/>
                <a:gd name="connsiteX0" fmla="*/ 0 w 11099800"/>
                <a:gd name="connsiteY0" fmla="*/ 2209800 h 2236140"/>
                <a:gd name="connsiteX1" fmla="*/ 482600 w 11099800"/>
                <a:gd name="connsiteY1" fmla="*/ 2209800 h 2236140"/>
                <a:gd name="connsiteX2" fmla="*/ 901700 w 11099800"/>
                <a:gd name="connsiteY2" fmla="*/ 1854200 h 2236140"/>
                <a:gd name="connsiteX3" fmla="*/ 2476500 w 11099800"/>
                <a:gd name="connsiteY3" fmla="*/ 1854200 h 2236140"/>
                <a:gd name="connsiteX4" fmla="*/ 2908300 w 11099800"/>
                <a:gd name="connsiteY4" fmla="*/ 1473200 h 2236140"/>
                <a:gd name="connsiteX5" fmla="*/ 4495800 w 11099800"/>
                <a:gd name="connsiteY5" fmla="*/ 1473200 h 2236140"/>
                <a:gd name="connsiteX6" fmla="*/ 4965700 w 11099800"/>
                <a:gd name="connsiteY6" fmla="*/ 1079500 h 2236140"/>
                <a:gd name="connsiteX7" fmla="*/ 6527800 w 11099800"/>
                <a:gd name="connsiteY7" fmla="*/ 1079500 h 2236140"/>
                <a:gd name="connsiteX8" fmla="*/ 6959600 w 11099800"/>
                <a:gd name="connsiteY8" fmla="*/ 711200 h 2236140"/>
                <a:gd name="connsiteX9" fmla="*/ 8559800 w 11099800"/>
                <a:gd name="connsiteY9" fmla="*/ 711200 h 2236140"/>
                <a:gd name="connsiteX10" fmla="*/ 9004300 w 11099800"/>
                <a:gd name="connsiteY10" fmla="*/ 368300 h 2236140"/>
                <a:gd name="connsiteX11" fmla="*/ 10642600 w 11099800"/>
                <a:gd name="connsiteY11" fmla="*/ 368300 h 2236140"/>
                <a:gd name="connsiteX12" fmla="*/ 11099800 w 11099800"/>
                <a:gd name="connsiteY12" fmla="*/ 0 h 2236140"/>
                <a:gd name="connsiteX13" fmla="*/ 11099800 w 11099800"/>
                <a:gd name="connsiteY13" fmla="*/ 0 h 2236140"/>
                <a:gd name="connsiteX0" fmla="*/ 0 w 11099800"/>
                <a:gd name="connsiteY0" fmla="*/ 2209800 h 2236140"/>
                <a:gd name="connsiteX1" fmla="*/ 482600 w 11099800"/>
                <a:gd name="connsiteY1" fmla="*/ 2209800 h 2236140"/>
                <a:gd name="connsiteX2" fmla="*/ 901700 w 11099800"/>
                <a:gd name="connsiteY2" fmla="*/ 1854200 h 2236140"/>
                <a:gd name="connsiteX3" fmla="*/ 2476500 w 11099800"/>
                <a:gd name="connsiteY3" fmla="*/ 1854200 h 2236140"/>
                <a:gd name="connsiteX4" fmla="*/ 2908300 w 11099800"/>
                <a:gd name="connsiteY4" fmla="*/ 1473200 h 2236140"/>
                <a:gd name="connsiteX5" fmla="*/ 4495800 w 11099800"/>
                <a:gd name="connsiteY5" fmla="*/ 1473200 h 2236140"/>
                <a:gd name="connsiteX6" fmla="*/ 4965700 w 11099800"/>
                <a:gd name="connsiteY6" fmla="*/ 1079500 h 2236140"/>
                <a:gd name="connsiteX7" fmla="*/ 6527800 w 11099800"/>
                <a:gd name="connsiteY7" fmla="*/ 1079500 h 2236140"/>
                <a:gd name="connsiteX8" fmla="*/ 6959600 w 11099800"/>
                <a:gd name="connsiteY8" fmla="*/ 711200 h 2236140"/>
                <a:gd name="connsiteX9" fmla="*/ 8559800 w 11099800"/>
                <a:gd name="connsiteY9" fmla="*/ 711200 h 2236140"/>
                <a:gd name="connsiteX10" fmla="*/ 9004300 w 11099800"/>
                <a:gd name="connsiteY10" fmla="*/ 368300 h 2236140"/>
                <a:gd name="connsiteX11" fmla="*/ 10642600 w 11099800"/>
                <a:gd name="connsiteY11" fmla="*/ 368300 h 2236140"/>
                <a:gd name="connsiteX12" fmla="*/ 11099800 w 11099800"/>
                <a:gd name="connsiteY12" fmla="*/ 0 h 2236140"/>
                <a:gd name="connsiteX13" fmla="*/ 11099800 w 11099800"/>
                <a:gd name="connsiteY13" fmla="*/ 0 h 2236140"/>
                <a:gd name="connsiteX0" fmla="*/ 0 w 11099800"/>
                <a:gd name="connsiteY0" fmla="*/ 2209800 h 2236140"/>
                <a:gd name="connsiteX1" fmla="*/ 482600 w 11099800"/>
                <a:gd name="connsiteY1" fmla="*/ 2209800 h 2236140"/>
                <a:gd name="connsiteX2" fmla="*/ 901700 w 11099800"/>
                <a:gd name="connsiteY2" fmla="*/ 1854200 h 2236140"/>
                <a:gd name="connsiteX3" fmla="*/ 2476500 w 11099800"/>
                <a:gd name="connsiteY3" fmla="*/ 1854200 h 2236140"/>
                <a:gd name="connsiteX4" fmla="*/ 2908300 w 11099800"/>
                <a:gd name="connsiteY4" fmla="*/ 1473200 h 2236140"/>
                <a:gd name="connsiteX5" fmla="*/ 4495800 w 11099800"/>
                <a:gd name="connsiteY5" fmla="*/ 1473200 h 2236140"/>
                <a:gd name="connsiteX6" fmla="*/ 4965700 w 11099800"/>
                <a:gd name="connsiteY6" fmla="*/ 1079500 h 2236140"/>
                <a:gd name="connsiteX7" fmla="*/ 6527800 w 11099800"/>
                <a:gd name="connsiteY7" fmla="*/ 1079500 h 2236140"/>
                <a:gd name="connsiteX8" fmla="*/ 6959600 w 11099800"/>
                <a:gd name="connsiteY8" fmla="*/ 711200 h 2236140"/>
                <a:gd name="connsiteX9" fmla="*/ 8559800 w 11099800"/>
                <a:gd name="connsiteY9" fmla="*/ 711200 h 2236140"/>
                <a:gd name="connsiteX10" fmla="*/ 9004300 w 11099800"/>
                <a:gd name="connsiteY10" fmla="*/ 368300 h 2236140"/>
                <a:gd name="connsiteX11" fmla="*/ 10642600 w 11099800"/>
                <a:gd name="connsiteY11" fmla="*/ 368300 h 2236140"/>
                <a:gd name="connsiteX12" fmla="*/ 11099800 w 11099800"/>
                <a:gd name="connsiteY12" fmla="*/ 0 h 2236140"/>
                <a:gd name="connsiteX13" fmla="*/ 11099800 w 11099800"/>
                <a:gd name="connsiteY13" fmla="*/ 0 h 2236140"/>
                <a:gd name="connsiteX0" fmla="*/ 0 w 11099800"/>
                <a:gd name="connsiteY0" fmla="*/ 2209800 h 2236140"/>
                <a:gd name="connsiteX1" fmla="*/ 482600 w 11099800"/>
                <a:gd name="connsiteY1" fmla="*/ 2209800 h 2236140"/>
                <a:gd name="connsiteX2" fmla="*/ 901700 w 11099800"/>
                <a:gd name="connsiteY2" fmla="*/ 1854200 h 2236140"/>
                <a:gd name="connsiteX3" fmla="*/ 2476500 w 11099800"/>
                <a:gd name="connsiteY3" fmla="*/ 1854200 h 2236140"/>
                <a:gd name="connsiteX4" fmla="*/ 2908300 w 11099800"/>
                <a:gd name="connsiteY4" fmla="*/ 1473200 h 2236140"/>
                <a:gd name="connsiteX5" fmla="*/ 4495800 w 11099800"/>
                <a:gd name="connsiteY5" fmla="*/ 1473200 h 2236140"/>
                <a:gd name="connsiteX6" fmla="*/ 4965700 w 11099800"/>
                <a:gd name="connsiteY6" fmla="*/ 1079500 h 2236140"/>
                <a:gd name="connsiteX7" fmla="*/ 6527800 w 11099800"/>
                <a:gd name="connsiteY7" fmla="*/ 1079500 h 2236140"/>
                <a:gd name="connsiteX8" fmla="*/ 6959600 w 11099800"/>
                <a:gd name="connsiteY8" fmla="*/ 711200 h 2236140"/>
                <a:gd name="connsiteX9" fmla="*/ 8559800 w 11099800"/>
                <a:gd name="connsiteY9" fmla="*/ 711200 h 2236140"/>
                <a:gd name="connsiteX10" fmla="*/ 9004300 w 11099800"/>
                <a:gd name="connsiteY10" fmla="*/ 368300 h 2236140"/>
                <a:gd name="connsiteX11" fmla="*/ 10642600 w 11099800"/>
                <a:gd name="connsiteY11" fmla="*/ 368300 h 2236140"/>
                <a:gd name="connsiteX12" fmla="*/ 11099800 w 11099800"/>
                <a:gd name="connsiteY12" fmla="*/ 0 h 2236140"/>
                <a:gd name="connsiteX13" fmla="*/ 11099800 w 11099800"/>
                <a:gd name="connsiteY13" fmla="*/ 0 h 2236140"/>
                <a:gd name="connsiteX0" fmla="*/ 0 w 11099800"/>
                <a:gd name="connsiteY0" fmla="*/ 2209800 h 2236140"/>
                <a:gd name="connsiteX1" fmla="*/ 482600 w 11099800"/>
                <a:gd name="connsiteY1" fmla="*/ 2209800 h 2236140"/>
                <a:gd name="connsiteX2" fmla="*/ 901700 w 11099800"/>
                <a:gd name="connsiteY2" fmla="*/ 1854200 h 2236140"/>
                <a:gd name="connsiteX3" fmla="*/ 2476500 w 11099800"/>
                <a:gd name="connsiteY3" fmla="*/ 1854200 h 2236140"/>
                <a:gd name="connsiteX4" fmla="*/ 2908300 w 11099800"/>
                <a:gd name="connsiteY4" fmla="*/ 1473200 h 2236140"/>
                <a:gd name="connsiteX5" fmla="*/ 4495800 w 11099800"/>
                <a:gd name="connsiteY5" fmla="*/ 1473200 h 2236140"/>
                <a:gd name="connsiteX6" fmla="*/ 4965700 w 11099800"/>
                <a:gd name="connsiteY6" fmla="*/ 1079500 h 2236140"/>
                <a:gd name="connsiteX7" fmla="*/ 6527800 w 11099800"/>
                <a:gd name="connsiteY7" fmla="*/ 1079500 h 2236140"/>
                <a:gd name="connsiteX8" fmla="*/ 6959600 w 11099800"/>
                <a:gd name="connsiteY8" fmla="*/ 711200 h 2236140"/>
                <a:gd name="connsiteX9" fmla="*/ 8559800 w 11099800"/>
                <a:gd name="connsiteY9" fmla="*/ 711200 h 2236140"/>
                <a:gd name="connsiteX10" fmla="*/ 9004300 w 11099800"/>
                <a:gd name="connsiteY10" fmla="*/ 368300 h 2236140"/>
                <a:gd name="connsiteX11" fmla="*/ 10642600 w 11099800"/>
                <a:gd name="connsiteY11" fmla="*/ 368300 h 2236140"/>
                <a:gd name="connsiteX12" fmla="*/ 11099800 w 11099800"/>
                <a:gd name="connsiteY12" fmla="*/ 0 h 2236140"/>
                <a:gd name="connsiteX13" fmla="*/ 11099800 w 11099800"/>
                <a:gd name="connsiteY13" fmla="*/ 0 h 2236140"/>
                <a:gd name="connsiteX0" fmla="*/ 0 w 11099800"/>
                <a:gd name="connsiteY0" fmla="*/ 2209800 h 2236140"/>
                <a:gd name="connsiteX1" fmla="*/ 482600 w 11099800"/>
                <a:gd name="connsiteY1" fmla="*/ 2209800 h 2236140"/>
                <a:gd name="connsiteX2" fmla="*/ 901700 w 11099800"/>
                <a:gd name="connsiteY2" fmla="*/ 1854200 h 2236140"/>
                <a:gd name="connsiteX3" fmla="*/ 2476500 w 11099800"/>
                <a:gd name="connsiteY3" fmla="*/ 1854200 h 2236140"/>
                <a:gd name="connsiteX4" fmla="*/ 2908300 w 11099800"/>
                <a:gd name="connsiteY4" fmla="*/ 1473200 h 2236140"/>
                <a:gd name="connsiteX5" fmla="*/ 4495800 w 11099800"/>
                <a:gd name="connsiteY5" fmla="*/ 1473200 h 2236140"/>
                <a:gd name="connsiteX6" fmla="*/ 4965700 w 11099800"/>
                <a:gd name="connsiteY6" fmla="*/ 1079500 h 2236140"/>
                <a:gd name="connsiteX7" fmla="*/ 6527800 w 11099800"/>
                <a:gd name="connsiteY7" fmla="*/ 1079500 h 2236140"/>
                <a:gd name="connsiteX8" fmla="*/ 6959600 w 11099800"/>
                <a:gd name="connsiteY8" fmla="*/ 711200 h 2236140"/>
                <a:gd name="connsiteX9" fmla="*/ 8559800 w 11099800"/>
                <a:gd name="connsiteY9" fmla="*/ 711200 h 2236140"/>
                <a:gd name="connsiteX10" fmla="*/ 9004300 w 11099800"/>
                <a:gd name="connsiteY10" fmla="*/ 368300 h 2236140"/>
                <a:gd name="connsiteX11" fmla="*/ 10642600 w 11099800"/>
                <a:gd name="connsiteY11" fmla="*/ 368300 h 2236140"/>
                <a:gd name="connsiteX12" fmla="*/ 11099800 w 11099800"/>
                <a:gd name="connsiteY12" fmla="*/ 0 h 2236140"/>
                <a:gd name="connsiteX13" fmla="*/ 11099800 w 11099800"/>
                <a:gd name="connsiteY13" fmla="*/ 0 h 2236140"/>
                <a:gd name="connsiteX0" fmla="*/ 0 w 11099800"/>
                <a:gd name="connsiteY0" fmla="*/ 2209800 h 2236140"/>
                <a:gd name="connsiteX1" fmla="*/ 482600 w 11099800"/>
                <a:gd name="connsiteY1" fmla="*/ 2209800 h 2236140"/>
                <a:gd name="connsiteX2" fmla="*/ 901700 w 11099800"/>
                <a:gd name="connsiteY2" fmla="*/ 1854200 h 2236140"/>
                <a:gd name="connsiteX3" fmla="*/ 2476500 w 11099800"/>
                <a:gd name="connsiteY3" fmla="*/ 1854200 h 2236140"/>
                <a:gd name="connsiteX4" fmla="*/ 2908300 w 11099800"/>
                <a:gd name="connsiteY4" fmla="*/ 1473200 h 2236140"/>
                <a:gd name="connsiteX5" fmla="*/ 4495800 w 11099800"/>
                <a:gd name="connsiteY5" fmla="*/ 1473200 h 2236140"/>
                <a:gd name="connsiteX6" fmla="*/ 4965700 w 11099800"/>
                <a:gd name="connsiteY6" fmla="*/ 1079500 h 2236140"/>
                <a:gd name="connsiteX7" fmla="*/ 6527800 w 11099800"/>
                <a:gd name="connsiteY7" fmla="*/ 1079500 h 2236140"/>
                <a:gd name="connsiteX8" fmla="*/ 6959600 w 11099800"/>
                <a:gd name="connsiteY8" fmla="*/ 711200 h 2236140"/>
                <a:gd name="connsiteX9" fmla="*/ 8559800 w 11099800"/>
                <a:gd name="connsiteY9" fmla="*/ 711200 h 2236140"/>
                <a:gd name="connsiteX10" fmla="*/ 9004300 w 11099800"/>
                <a:gd name="connsiteY10" fmla="*/ 368300 h 2236140"/>
                <a:gd name="connsiteX11" fmla="*/ 10642600 w 11099800"/>
                <a:gd name="connsiteY11" fmla="*/ 368300 h 2236140"/>
                <a:gd name="connsiteX12" fmla="*/ 11099800 w 11099800"/>
                <a:gd name="connsiteY12" fmla="*/ 0 h 2236140"/>
                <a:gd name="connsiteX13" fmla="*/ 11099800 w 11099800"/>
                <a:gd name="connsiteY13" fmla="*/ 0 h 2236140"/>
                <a:gd name="connsiteX0" fmla="*/ 0 w 11099800"/>
                <a:gd name="connsiteY0" fmla="*/ 2209800 h 2236140"/>
                <a:gd name="connsiteX1" fmla="*/ 482600 w 11099800"/>
                <a:gd name="connsiteY1" fmla="*/ 2209800 h 2236140"/>
                <a:gd name="connsiteX2" fmla="*/ 901700 w 11099800"/>
                <a:gd name="connsiteY2" fmla="*/ 1854200 h 2236140"/>
                <a:gd name="connsiteX3" fmla="*/ 2476500 w 11099800"/>
                <a:gd name="connsiteY3" fmla="*/ 1854200 h 2236140"/>
                <a:gd name="connsiteX4" fmla="*/ 2908300 w 11099800"/>
                <a:gd name="connsiteY4" fmla="*/ 1473200 h 2236140"/>
                <a:gd name="connsiteX5" fmla="*/ 4495800 w 11099800"/>
                <a:gd name="connsiteY5" fmla="*/ 1473200 h 2236140"/>
                <a:gd name="connsiteX6" fmla="*/ 4965700 w 11099800"/>
                <a:gd name="connsiteY6" fmla="*/ 1079500 h 2236140"/>
                <a:gd name="connsiteX7" fmla="*/ 6527800 w 11099800"/>
                <a:gd name="connsiteY7" fmla="*/ 1079500 h 2236140"/>
                <a:gd name="connsiteX8" fmla="*/ 6959600 w 11099800"/>
                <a:gd name="connsiteY8" fmla="*/ 711200 h 2236140"/>
                <a:gd name="connsiteX9" fmla="*/ 8559800 w 11099800"/>
                <a:gd name="connsiteY9" fmla="*/ 711200 h 2236140"/>
                <a:gd name="connsiteX10" fmla="*/ 9004300 w 11099800"/>
                <a:gd name="connsiteY10" fmla="*/ 368300 h 2236140"/>
                <a:gd name="connsiteX11" fmla="*/ 10642600 w 11099800"/>
                <a:gd name="connsiteY11" fmla="*/ 368300 h 2236140"/>
                <a:gd name="connsiteX12" fmla="*/ 11099800 w 11099800"/>
                <a:gd name="connsiteY12" fmla="*/ 0 h 2236140"/>
                <a:gd name="connsiteX13" fmla="*/ 11099800 w 11099800"/>
                <a:gd name="connsiteY13" fmla="*/ 0 h 2236140"/>
                <a:gd name="connsiteX0" fmla="*/ 0 w 11099800"/>
                <a:gd name="connsiteY0" fmla="*/ 2209800 h 2236140"/>
                <a:gd name="connsiteX1" fmla="*/ 482600 w 11099800"/>
                <a:gd name="connsiteY1" fmla="*/ 2209800 h 2236140"/>
                <a:gd name="connsiteX2" fmla="*/ 901700 w 11099800"/>
                <a:gd name="connsiteY2" fmla="*/ 1854200 h 2236140"/>
                <a:gd name="connsiteX3" fmla="*/ 2476500 w 11099800"/>
                <a:gd name="connsiteY3" fmla="*/ 1854200 h 2236140"/>
                <a:gd name="connsiteX4" fmla="*/ 2908300 w 11099800"/>
                <a:gd name="connsiteY4" fmla="*/ 1473200 h 2236140"/>
                <a:gd name="connsiteX5" fmla="*/ 4495800 w 11099800"/>
                <a:gd name="connsiteY5" fmla="*/ 1473200 h 2236140"/>
                <a:gd name="connsiteX6" fmla="*/ 4965700 w 11099800"/>
                <a:gd name="connsiteY6" fmla="*/ 1079500 h 2236140"/>
                <a:gd name="connsiteX7" fmla="*/ 6527800 w 11099800"/>
                <a:gd name="connsiteY7" fmla="*/ 1079500 h 2236140"/>
                <a:gd name="connsiteX8" fmla="*/ 6959600 w 11099800"/>
                <a:gd name="connsiteY8" fmla="*/ 711200 h 2236140"/>
                <a:gd name="connsiteX9" fmla="*/ 8559800 w 11099800"/>
                <a:gd name="connsiteY9" fmla="*/ 711200 h 2236140"/>
                <a:gd name="connsiteX10" fmla="*/ 9004300 w 11099800"/>
                <a:gd name="connsiteY10" fmla="*/ 368300 h 2236140"/>
                <a:gd name="connsiteX11" fmla="*/ 10642600 w 11099800"/>
                <a:gd name="connsiteY11" fmla="*/ 368300 h 2236140"/>
                <a:gd name="connsiteX12" fmla="*/ 11099800 w 11099800"/>
                <a:gd name="connsiteY12" fmla="*/ 0 h 2236140"/>
                <a:gd name="connsiteX13" fmla="*/ 11099800 w 11099800"/>
                <a:gd name="connsiteY13" fmla="*/ 0 h 2236140"/>
                <a:gd name="connsiteX0" fmla="*/ 0 w 11099800"/>
                <a:gd name="connsiteY0" fmla="*/ 2209800 h 2236140"/>
                <a:gd name="connsiteX1" fmla="*/ 482600 w 11099800"/>
                <a:gd name="connsiteY1" fmla="*/ 2209800 h 2236140"/>
                <a:gd name="connsiteX2" fmla="*/ 901700 w 11099800"/>
                <a:gd name="connsiteY2" fmla="*/ 1854200 h 2236140"/>
                <a:gd name="connsiteX3" fmla="*/ 2476500 w 11099800"/>
                <a:gd name="connsiteY3" fmla="*/ 1854200 h 2236140"/>
                <a:gd name="connsiteX4" fmla="*/ 2908300 w 11099800"/>
                <a:gd name="connsiteY4" fmla="*/ 1473200 h 2236140"/>
                <a:gd name="connsiteX5" fmla="*/ 4495800 w 11099800"/>
                <a:gd name="connsiteY5" fmla="*/ 1473200 h 2236140"/>
                <a:gd name="connsiteX6" fmla="*/ 4965700 w 11099800"/>
                <a:gd name="connsiteY6" fmla="*/ 1079500 h 2236140"/>
                <a:gd name="connsiteX7" fmla="*/ 6527800 w 11099800"/>
                <a:gd name="connsiteY7" fmla="*/ 1079500 h 2236140"/>
                <a:gd name="connsiteX8" fmla="*/ 6959600 w 11099800"/>
                <a:gd name="connsiteY8" fmla="*/ 711200 h 2236140"/>
                <a:gd name="connsiteX9" fmla="*/ 8559800 w 11099800"/>
                <a:gd name="connsiteY9" fmla="*/ 711200 h 2236140"/>
                <a:gd name="connsiteX10" fmla="*/ 9004300 w 11099800"/>
                <a:gd name="connsiteY10" fmla="*/ 368300 h 2236140"/>
                <a:gd name="connsiteX11" fmla="*/ 10642600 w 11099800"/>
                <a:gd name="connsiteY11" fmla="*/ 368300 h 2236140"/>
                <a:gd name="connsiteX12" fmla="*/ 11099800 w 11099800"/>
                <a:gd name="connsiteY12" fmla="*/ 0 h 2236140"/>
                <a:gd name="connsiteX13" fmla="*/ 11099800 w 11099800"/>
                <a:gd name="connsiteY13" fmla="*/ 0 h 2236140"/>
                <a:gd name="connsiteX0" fmla="*/ 0 w 11099800"/>
                <a:gd name="connsiteY0" fmla="*/ 2209800 h 2236140"/>
                <a:gd name="connsiteX1" fmla="*/ 482600 w 11099800"/>
                <a:gd name="connsiteY1" fmla="*/ 2209800 h 2236140"/>
                <a:gd name="connsiteX2" fmla="*/ 901700 w 11099800"/>
                <a:gd name="connsiteY2" fmla="*/ 1854200 h 2236140"/>
                <a:gd name="connsiteX3" fmla="*/ 2476500 w 11099800"/>
                <a:gd name="connsiteY3" fmla="*/ 1854200 h 2236140"/>
                <a:gd name="connsiteX4" fmla="*/ 2908300 w 11099800"/>
                <a:gd name="connsiteY4" fmla="*/ 1473200 h 2236140"/>
                <a:gd name="connsiteX5" fmla="*/ 4495800 w 11099800"/>
                <a:gd name="connsiteY5" fmla="*/ 1473200 h 2236140"/>
                <a:gd name="connsiteX6" fmla="*/ 4965700 w 11099800"/>
                <a:gd name="connsiteY6" fmla="*/ 1079500 h 2236140"/>
                <a:gd name="connsiteX7" fmla="*/ 6527800 w 11099800"/>
                <a:gd name="connsiteY7" fmla="*/ 1079500 h 2236140"/>
                <a:gd name="connsiteX8" fmla="*/ 6959600 w 11099800"/>
                <a:gd name="connsiteY8" fmla="*/ 711200 h 2236140"/>
                <a:gd name="connsiteX9" fmla="*/ 8559800 w 11099800"/>
                <a:gd name="connsiteY9" fmla="*/ 711200 h 2236140"/>
                <a:gd name="connsiteX10" fmla="*/ 9004300 w 11099800"/>
                <a:gd name="connsiteY10" fmla="*/ 368300 h 2236140"/>
                <a:gd name="connsiteX11" fmla="*/ 10642600 w 11099800"/>
                <a:gd name="connsiteY11" fmla="*/ 368300 h 2236140"/>
                <a:gd name="connsiteX12" fmla="*/ 11099800 w 11099800"/>
                <a:gd name="connsiteY12" fmla="*/ 0 h 2236140"/>
                <a:gd name="connsiteX13" fmla="*/ 11099800 w 11099800"/>
                <a:gd name="connsiteY13" fmla="*/ 0 h 2236140"/>
                <a:gd name="connsiteX0" fmla="*/ 0 w 11099800"/>
                <a:gd name="connsiteY0" fmla="*/ 2209800 h 2209800"/>
                <a:gd name="connsiteX1" fmla="*/ 482600 w 11099800"/>
                <a:gd name="connsiteY1" fmla="*/ 2209800 h 2209800"/>
                <a:gd name="connsiteX2" fmla="*/ 901700 w 11099800"/>
                <a:gd name="connsiteY2" fmla="*/ 1854200 h 2209800"/>
                <a:gd name="connsiteX3" fmla="*/ 2476500 w 11099800"/>
                <a:gd name="connsiteY3" fmla="*/ 1854200 h 2209800"/>
                <a:gd name="connsiteX4" fmla="*/ 2908300 w 11099800"/>
                <a:gd name="connsiteY4" fmla="*/ 1473200 h 2209800"/>
                <a:gd name="connsiteX5" fmla="*/ 4495800 w 11099800"/>
                <a:gd name="connsiteY5" fmla="*/ 1473200 h 2209800"/>
                <a:gd name="connsiteX6" fmla="*/ 4965700 w 11099800"/>
                <a:gd name="connsiteY6" fmla="*/ 1079500 h 2209800"/>
                <a:gd name="connsiteX7" fmla="*/ 6527800 w 11099800"/>
                <a:gd name="connsiteY7" fmla="*/ 1079500 h 2209800"/>
                <a:gd name="connsiteX8" fmla="*/ 6959600 w 11099800"/>
                <a:gd name="connsiteY8" fmla="*/ 711200 h 2209800"/>
                <a:gd name="connsiteX9" fmla="*/ 8559800 w 11099800"/>
                <a:gd name="connsiteY9" fmla="*/ 711200 h 2209800"/>
                <a:gd name="connsiteX10" fmla="*/ 9004300 w 11099800"/>
                <a:gd name="connsiteY10" fmla="*/ 368300 h 2209800"/>
                <a:gd name="connsiteX11" fmla="*/ 10642600 w 11099800"/>
                <a:gd name="connsiteY11" fmla="*/ 368300 h 2209800"/>
                <a:gd name="connsiteX12" fmla="*/ 11099800 w 11099800"/>
                <a:gd name="connsiteY12" fmla="*/ 0 h 2209800"/>
                <a:gd name="connsiteX13" fmla="*/ 11099800 w 11099800"/>
                <a:gd name="connsiteY13" fmla="*/ 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99800" h="2209800">
                  <a:moveTo>
                    <a:pt x="0" y="2209800"/>
                  </a:moveTo>
                  <a:lnTo>
                    <a:pt x="482600" y="2209800"/>
                  </a:lnTo>
                  <a:lnTo>
                    <a:pt x="901700" y="1854200"/>
                  </a:lnTo>
                  <a:lnTo>
                    <a:pt x="2476500" y="1854200"/>
                  </a:lnTo>
                  <a:lnTo>
                    <a:pt x="2908300" y="1473200"/>
                  </a:lnTo>
                  <a:lnTo>
                    <a:pt x="4495800" y="1473200"/>
                  </a:lnTo>
                  <a:lnTo>
                    <a:pt x="4965700" y="1079500"/>
                  </a:lnTo>
                  <a:lnTo>
                    <a:pt x="6527800" y="1079500"/>
                  </a:lnTo>
                  <a:lnTo>
                    <a:pt x="6959600" y="711200"/>
                  </a:lnTo>
                  <a:lnTo>
                    <a:pt x="8559800" y="711200"/>
                  </a:lnTo>
                  <a:lnTo>
                    <a:pt x="9004300" y="368300"/>
                  </a:lnTo>
                  <a:lnTo>
                    <a:pt x="10642600" y="368300"/>
                  </a:lnTo>
                  <a:lnTo>
                    <a:pt x="11099800" y="0"/>
                  </a:lnTo>
                  <a:lnTo>
                    <a:pt x="11099800" y="0"/>
                  </a:lnTo>
                </a:path>
              </a:pathLst>
            </a:custGeom>
            <a:noFill/>
            <a:ln w="12382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8" name="Isosceles Triangle 27">
              <a:extLst>
                <a:ext uri="{FF2B5EF4-FFF2-40B4-BE49-F238E27FC236}">
                  <a16:creationId xmlns:a16="http://schemas.microsoft.com/office/drawing/2014/main" id="{3E7EA99D-46C9-4F61-8441-0DF1688CD818}"/>
                </a:ext>
              </a:extLst>
            </p:cNvPr>
            <p:cNvSpPr/>
            <p:nvPr/>
          </p:nvSpPr>
          <p:spPr>
            <a:xfrm rot="3109115">
              <a:off x="10912142" y="2397597"/>
              <a:ext cx="457200" cy="457200"/>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9" name="TextBox 28">
            <a:extLst>
              <a:ext uri="{FF2B5EF4-FFF2-40B4-BE49-F238E27FC236}">
                <a16:creationId xmlns:a16="http://schemas.microsoft.com/office/drawing/2014/main" id="{AC8DDA53-7D6B-4D48-8088-9A83F74AA1BC}"/>
              </a:ext>
            </a:extLst>
          </p:cNvPr>
          <p:cNvSpPr txBox="1"/>
          <p:nvPr/>
        </p:nvSpPr>
        <p:spPr>
          <a:xfrm rot="16200000">
            <a:off x="10101614" y="4038479"/>
            <a:ext cx="2858475" cy="276999"/>
          </a:xfrm>
          <a:prstGeom prst="rect">
            <a:avLst/>
          </a:prstGeom>
          <a:noFill/>
        </p:spPr>
        <p:txBody>
          <a:bodyPr wrap="square" rtlCol="0">
            <a:spAutoFit/>
          </a:bodyPr>
          <a:lstStyle/>
          <a:p>
            <a:r>
              <a:rPr lang="en-US" sz="1200" kern="0" dirty="0">
                <a:latin typeface="Arial" panose="020B0604020202020204" pitchFamily="34" charset="0"/>
                <a:cs typeface="Arial" panose="020B0604020202020204" pitchFamily="34" charset="0"/>
              </a:rPr>
              <a:t>June 1</a:t>
            </a:r>
            <a:r>
              <a:rPr lang="en-US" sz="1200" kern="0" baseline="30000" dirty="0">
                <a:latin typeface="Arial" panose="020B0604020202020204" pitchFamily="34" charset="0"/>
                <a:cs typeface="Arial" panose="020B0604020202020204" pitchFamily="34" charset="0"/>
              </a:rPr>
              <a:t>st</a:t>
            </a:r>
            <a:r>
              <a:rPr lang="en-US" sz="1200" kern="0" dirty="0">
                <a:latin typeface="Arial" panose="020B0604020202020204" pitchFamily="34" charset="0"/>
                <a:cs typeface="Arial" panose="020B0604020202020204" pitchFamily="34" charset="0"/>
              </a:rPr>
              <a:t>  to November 30</a:t>
            </a:r>
            <a:r>
              <a:rPr lang="en-US" sz="1200" kern="0" baseline="30000" dirty="0">
                <a:latin typeface="Arial" panose="020B0604020202020204" pitchFamily="34" charset="0"/>
                <a:cs typeface="Arial" panose="020B0604020202020204" pitchFamily="34" charset="0"/>
              </a:rPr>
              <a:t>th</a:t>
            </a:r>
            <a:r>
              <a:rPr lang="en-US" sz="1200" kern="0" dirty="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DABD345A-75DD-40B6-9988-C322AEE5D7F7}"/>
              </a:ext>
            </a:extLst>
          </p:cNvPr>
          <p:cNvSpPr txBox="1"/>
          <p:nvPr/>
        </p:nvSpPr>
        <p:spPr>
          <a:xfrm rot="16200000">
            <a:off x="10246606" y="4483672"/>
            <a:ext cx="3213406" cy="31604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Complete Test Cycle </a:t>
            </a:r>
          </a:p>
        </p:txBody>
      </p:sp>
      <p:grpSp>
        <p:nvGrpSpPr>
          <p:cNvPr id="31" name="Group 30">
            <a:extLst>
              <a:ext uri="{FF2B5EF4-FFF2-40B4-BE49-F238E27FC236}">
                <a16:creationId xmlns:a16="http://schemas.microsoft.com/office/drawing/2014/main" id="{AF743A3D-D5DA-4880-9BE3-E7CF4AEEC8F4}"/>
              </a:ext>
            </a:extLst>
          </p:cNvPr>
          <p:cNvGrpSpPr/>
          <p:nvPr/>
        </p:nvGrpSpPr>
        <p:grpSpPr>
          <a:xfrm>
            <a:off x="9648403" y="2099078"/>
            <a:ext cx="829969" cy="1189858"/>
            <a:chOff x="9348862" y="2480079"/>
            <a:chExt cx="829969" cy="1189858"/>
          </a:xfrm>
        </p:grpSpPr>
        <p:sp>
          <p:nvSpPr>
            <p:cNvPr id="32" name="Freeform 6">
              <a:extLst>
                <a:ext uri="{FF2B5EF4-FFF2-40B4-BE49-F238E27FC236}">
                  <a16:creationId xmlns:a16="http://schemas.microsoft.com/office/drawing/2014/main" id="{6B8538A0-E76E-47D7-B152-FFC346B957AE}"/>
                </a:ext>
              </a:extLst>
            </p:cNvPr>
            <p:cNvSpPr>
              <a:spLocks/>
            </p:cNvSpPr>
            <p:nvPr/>
          </p:nvSpPr>
          <p:spPr bwMode="auto">
            <a:xfrm>
              <a:off x="9701658" y="2891043"/>
              <a:ext cx="215650" cy="410019"/>
            </a:xfrm>
            <a:custGeom>
              <a:avLst/>
              <a:gdLst/>
              <a:ahLst/>
              <a:cxnLst>
                <a:cxn ang="0">
                  <a:pos x="419" y="0"/>
                </a:cxn>
                <a:cxn ang="0">
                  <a:pos x="456" y="801"/>
                </a:cxn>
                <a:cxn ang="0">
                  <a:pos x="97" y="867"/>
                </a:cxn>
                <a:cxn ang="0">
                  <a:pos x="0" y="62"/>
                </a:cxn>
                <a:cxn ang="0">
                  <a:pos x="30" y="66"/>
                </a:cxn>
                <a:cxn ang="0">
                  <a:pos x="63" y="69"/>
                </a:cxn>
                <a:cxn ang="0">
                  <a:pos x="98" y="71"/>
                </a:cxn>
                <a:cxn ang="0">
                  <a:pos x="138" y="71"/>
                </a:cxn>
                <a:cxn ang="0">
                  <a:pos x="182" y="70"/>
                </a:cxn>
                <a:cxn ang="0">
                  <a:pos x="225" y="66"/>
                </a:cxn>
                <a:cxn ang="0">
                  <a:pos x="264" y="61"/>
                </a:cxn>
                <a:cxn ang="0">
                  <a:pos x="298" y="53"/>
                </a:cxn>
                <a:cxn ang="0">
                  <a:pos x="329" y="45"/>
                </a:cxn>
                <a:cxn ang="0">
                  <a:pos x="357" y="35"/>
                </a:cxn>
                <a:cxn ang="0">
                  <a:pos x="381" y="24"/>
                </a:cxn>
                <a:cxn ang="0">
                  <a:pos x="402" y="12"/>
                </a:cxn>
                <a:cxn ang="0">
                  <a:pos x="419" y="0"/>
                </a:cxn>
              </a:cxnLst>
              <a:rect l="0" t="0" r="r" b="b"/>
              <a:pathLst>
                <a:path w="456" h="867">
                  <a:moveTo>
                    <a:pt x="419" y="0"/>
                  </a:moveTo>
                  <a:lnTo>
                    <a:pt x="456" y="801"/>
                  </a:lnTo>
                  <a:lnTo>
                    <a:pt x="97" y="867"/>
                  </a:lnTo>
                  <a:lnTo>
                    <a:pt x="0" y="62"/>
                  </a:lnTo>
                  <a:lnTo>
                    <a:pt x="30" y="66"/>
                  </a:lnTo>
                  <a:lnTo>
                    <a:pt x="63" y="69"/>
                  </a:lnTo>
                  <a:lnTo>
                    <a:pt x="98" y="71"/>
                  </a:lnTo>
                  <a:lnTo>
                    <a:pt x="138" y="71"/>
                  </a:lnTo>
                  <a:lnTo>
                    <a:pt x="182" y="70"/>
                  </a:lnTo>
                  <a:lnTo>
                    <a:pt x="225" y="66"/>
                  </a:lnTo>
                  <a:lnTo>
                    <a:pt x="264" y="61"/>
                  </a:lnTo>
                  <a:lnTo>
                    <a:pt x="298" y="53"/>
                  </a:lnTo>
                  <a:lnTo>
                    <a:pt x="329" y="45"/>
                  </a:lnTo>
                  <a:lnTo>
                    <a:pt x="357" y="35"/>
                  </a:lnTo>
                  <a:lnTo>
                    <a:pt x="381" y="24"/>
                  </a:lnTo>
                  <a:lnTo>
                    <a:pt x="402" y="12"/>
                  </a:lnTo>
                  <a:lnTo>
                    <a:pt x="419" y="0"/>
                  </a:lnTo>
                  <a:close/>
                </a:path>
              </a:pathLst>
            </a:custGeom>
            <a:solidFill>
              <a:schemeClr val="accent3">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3" name="Freeform 7">
              <a:extLst>
                <a:ext uri="{FF2B5EF4-FFF2-40B4-BE49-F238E27FC236}">
                  <a16:creationId xmlns:a16="http://schemas.microsoft.com/office/drawing/2014/main" id="{1628D82E-E14B-40B7-8662-58D788CE3330}"/>
                </a:ext>
              </a:extLst>
            </p:cNvPr>
            <p:cNvSpPr>
              <a:spLocks/>
            </p:cNvSpPr>
            <p:nvPr/>
          </p:nvSpPr>
          <p:spPr bwMode="auto">
            <a:xfrm>
              <a:off x="9348862" y="2646073"/>
              <a:ext cx="115392" cy="143294"/>
            </a:xfrm>
            <a:custGeom>
              <a:avLst/>
              <a:gdLst/>
              <a:ahLst/>
              <a:cxnLst>
                <a:cxn ang="0">
                  <a:pos x="134" y="0"/>
                </a:cxn>
                <a:cxn ang="0">
                  <a:pos x="146" y="4"/>
                </a:cxn>
                <a:cxn ang="0">
                  <a:pos x="158" y="12"/>
                </a:cxn>
                <a:cxn ang="0">
                  <a:pos x="169" y="24"/>
                </a:cxn>
                <a:cxn ang="0">
                  <a:pos x="180" y="39"/>
                </a:cxn>
                <a:cxn ang="0">
                  <a:pos x="191" y="56"/>
                </a:cxn>
                <a:cxn ang="0">
                  <a:pos x="201" y="74"/>
                </a:cxn>
                <a:cxn ang="0">
                  <a:pos x="210" y="93"/>
                </a:cxn>
                <a:cxn ang="0">
                  <a:pos x="226" y="128"/>
                </a:cxn>
                <a:cxn ang="0">
                  <a:pos x="232" y="145"/>
                </a:cxn>
                <a:cxn ang="0">
                  <a:pos x="237" y="159"/>
                </a:cxn>
                <a:cxn ang="0">
                  <a:pos x="241" y="169"/>
                </a:cxn>
                <a:cxn ang="0">
                  <a:pos x="243" y="176"/>
                </a:cxn>
                <a:cxn ang="0">
                  <a:pos x="244" y="179"/>
                </a:cxn>
                <a:cxn ang="0">
                  <a:pos x="143" y="303"/>
                </a:cxn>
                <a:cxn ang="0">
                  <a:pos x="141" y="301"/>
                </a:cxn>
                <a:cxn ang="0">
                  <a:pos x="135" y="297"/>
                </a:cxn>
                <a:cxn ang="0">
                  <a:pos x="126" y="290"/>
                </a:cxn>
                <a:cxn ang="0">
                  <a:pos x="115" y="281"/>
                </a:cxn>
                <a:cxn ang="0">
                  <a:pos x="102" y="269"/>
                </a:cxn>
                <a:cxn ang="0">
                  <a:pos x="87" y="257"/>
                </a:cxn>
                <a:cxn ang="0">
                  <a:pos x="43" y="213"/>
                </a:cxn>
                <a:cxn ang="0">
                  <a:pos x="30" y="196"/>
                </a:cxn>
                <a:cxn ang="0">
                  <a:pos x="18" y="180"/>
                </a:cxn>
                <a:cxn ang="0">
                  <a:pos x="9" y="165"/>
                </a:cxn>
                <a:cxn ang="0">
                  <a:pos x="3" y="149"/>
                </a:cxn>
                <a:cxn ang="0">
                  <a:pos x="0" y="135"/>
                </a:cxn>
                <a:cxn ang="0">
                  <a:pos x="2" y="115"/>
                </a:cxn>
                <a:cxn ang="0">
                  <a:pos x="8" y="94"/>
                </a:cxn>
                <a:cxn ang="0">
                  <a:pos x="17" y="73"/>
                </a:cxn>
                <a:cxn ang="0">
                  <a:pos x="29" y="54"/>
                </a:cxn>
                <a:cxn ang="0">
                  <a:pos x="44" y="39"/>
                </a:cxn>
                <a:cxn ang="0">
                  <a:pos x="60" y="26"/>
                </a:cxn>
                <a:cxn ang="0">
                  <a:pos x="78" y="15"/>
                </a:cxn>
                <a:cxn ang="0">
                  <a:pos x="97" y="6"/>
                </a:cxn>
                <a:cxn ang="0">
                  <a:pos x="116" y="1"/>
                </a:cxn>
                <a:cxn ang="0">
                  <a:pos x="134" y="0"/>
                </a:cxn>
              </a:cxnLst>
              <a:rect l="0" t="0" r="r" b="b"/>
              <a:pathLst>
                <a:path w="244" h="303">
                  <a:moveTo>
                    <a:pt x="134" y="0"/>
                  </a:moveTo>
                  <a:lnTo>
                    <a:pt x="146" y="4"/>
                  </a:lnTo>
                  <a:lnTo>
                    <a:pt x="158" y="12"/>
                  </a:lnTo>
                  <a:lnTo>
                    <a:pt x="169" y="24"/>
                  </a:lnTo>
                  <a:lnTo>
                    <a:pt x="180" y="39"/>
                  </a:lnTo>
                  <a:lnTo>
                    <a:pt x="191" y="56"/>
                  </a:lnTo>
                  <a:lnTo>
                    <a:pt x="201" y="74"/>
                  </a:lnTo>
                  <a:lnTo>
                    <a:pt x="210" y="93"/>
                  </a:lnTo>
                  <a:lnTo>
                    <a:pt x="226" y="128"/>
                  </a:lnTo>
                  <a:lnTo>
                    <a:pt x="232" y="145"/>
                  </a:lnTo>
                  <a:lnTo>
                    <a:pt x="237" y="159"/>
                  </a:lnTo>
                  <a:lnTo>
                    <a:pt x="241" y="169"/>
                  </a:lnTo>
                  <a:lnTo>
                    <a:pt x="243" y="176"/>
                  </a:lnTo>
                  <a:lnTo>
                    <a:pt x="244" y="179"/>
                  </a:lnTo>
                  <a:lnTo>
                    <a:pt x="143" y="303"/>
                  </a:lnTo>
                  <a:lnTo>
                    <a:pt x="141" y="301"/>
                  </a:lnTo>
                  <a:lnTo>
                    <a:pt x="135" y="297"/>
                  </a:lnTo>
                  <a:lnTo>
                    <a:pt x="126" y="290"/>
                  </a:lnTo>
                  <a:lnTo>
                    <a:pt x="115" y="281"/>
                  </a:lnTo>
                  <a:lnTo>
                    <a:pt x="102" y="269"/>
                  </a:lnTo>
                  <a:lnTo>
                    <a:pt x="87" y="257"/>
                  </a:lnTo>
                  <a:lnTo>
                    <a:pt x="43" y="213"/>
                  </a:lnTo>
                  <a:lnTo>
                    <a:pt x="30" y="196"/>
                  </a:lnTo>
                  <a:lnTo>
                    <a:pt x="18" y="180"/>
                  </a:lnTo>
                  <a:lnTo>
                    <a:pt x="9" y="165"/>
                  </a:lnTo>
                  <a:lnTo>
                    <a:pt x="3" y="149"/>
                  </a:lnTo>
                  <a:lnTo>
                    <a:pt x="0" y="135"/>
                  </a:lnTo>
                  <a:lnTo>
                    <a:pt x="2" y="115"/>
                  </a:lnTo>
                  <a:lnTo>
                    <a:pt x="8" y="94"/>
                  </a:lnTo>
                  <a:lnTo>
                    <a:pt x="17" y="73"/>
                  </a:lnTo>
                  <a:lnTo>
                    <a:pt x="29" y="54"/>
                  </a:lnTo>
                  <a:lnTo>
                    <a:pt x="44" y="39"/>
                  </a:lnTo>
                  <a:lnTo>
                    <a:pt x="60" y="26"/>
                  </a:lnTo>
                  <a:lnTo>
                    <a:pt x="78" y="15"/>
                  </a:lnTo>
                  <a:lnTo>
                    <a:pt x="97" y="6"/>
                  </a:lnTo>
                  <a:lnTo>
                    <a:pt x="116" y="1"/>
                  </a:lnTo>
                  <a:lnTo>
                    <a:pt x="134"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4" name="Freeform 8">
              <a:extLst>
                <a:ext uri="{FF2B5EF4-FFF2-40B4-BE49-F238E27FC236}">
                  <a16:creationId xmlns:a16="http://schemas.microsoft.com/office/drawing/2014/main" id="{4C686FA0-B8AA-4E15-B287-2C1BB9CA6E5D}"/>
                </a:ext>
              </a:extLst>
            </p:cNvPr>
            <p:cNvSpPr>
              <a:spLocks/>
            </p:cNvSpPr>
            <p:nvPr/>
          </p:nvSpPr>
          <p:spPr bwMode="auto">
            <a:xfrm>
              <a:off x="10067223" y="2628102"/>
              <a:ext cx="111608" cy="119648"/>
            </a:xfrm>
            <a:custGeom>
              <a:avLst/>
              <a:gdLst/>
              <a:ahLst/>
              <a:cxnLst>
                <a:cxn ang="0">
                  <a:pos x="116" y="0"/>
                </a:cxn>
                <a:cxn ang="0">
                  <a:pos x="134" y="3"/>
                </a:cxn>
                <a:cxn ang="0">
                  <a:pos x="152" y="10"/>
                </a:cxn>
                <a:cxn ang="0">
                  <a:pos x="168" y="19"/>
                </a:cxn>
                <a:cxn ang="0">
                  <a:pos x="183" y="28"/>
                </a:cxn>
                <a:cxn ang="0">
                  <a:pos x="198" y="39"/>
                </a:cxn>
                <a:cxn ang="0">
                  <a:pos x="212" y="50"/>
                </a:cxn>
                <a:cxn ang="0">
                  <a:pos x="223" y="63"/>
                </a:cxn>
                <a:cxn ang="0">
                  <a:pos x="231" y="77"/>
                </a:cxn>
                <a:cxn ang="0">
                  <a:pos x="236" y="92"/>
                </a:cxn>
                <a:cxn ang="0">
                  <a:pos x="236" y="108"/>
                </a:cxn>
                <a:cxn ang="0">
                  <a:pos x="231" y="132"/>
                </a:cxn>
                <a:cxn ang="0">
                  <a:pos x="221" y="153"/>
                </a:cxn>
                <a:cxn ang="0">
                  <a:pos x="208" y="173"/>
                </a:cxn>
                <a:cxn ang="0">
                  <a:pos x="193" y="191"/>
                </a:cxn>
                <a:cxn ang="0">
                  <a:pos x="178" y="208"/>
                </a:cxn>
                <a:cxn ang="0">
                  <a:pos x="147" y="239"/>
                </a:cxn>
                <a:cxn ang="0">
                  <a:pos x="135" y="253"/>
                </a:cxn>
                <a:cxn ang="0">
                  <a:pos x="133" y="251"/>
                </a:cxn>
                <a:cxn ang="0">
                  <a:pos x="127" y="246"/>
                </a:cxn>
                <a:cxn ang="0">
                  <a:pos x="118" y="239"/>
                </a:cxn>
                <a:cxn ang="0">
                  <a:pos x="104" y="228"/>
                </a:cxn>
                <a:cxn ang="0">
                  <a:pos x="87" y="216"/>
                </a:cxn>
                <a:cxn ang="0">
                  <a:pos x="67" y="201"/>
                </a:cxn>
                <a:cxn ang="0">
                  <a:pos x="48" y="188"/>
                </a:cxn>
                <a:cxn ang="0">
                  <a:pos x="33" y="179"/>
                </a:cxn>
                <a:cxn ang="0">
                  <a:pos x="22" y="172"/>
                </a:cxn>
                <a:cxn ang="0">
                  <a:pos x="13" y="167"/>
                </a:cxn>
                <a:cxn ang="0">
                  <a:pos x="1" y="161"/>
                </a:cxn>
                <a:cxn ang="0">
                  <a:pos x="0" y="161"/>
                </a:cxn>
                <a:cxn ang="0">
                  <a:pos x="1" y="158"/>
                </a:cxn>
                <a:cxn ang="0">
                  <a:pos x="4" y="152"/>
                </a:cxn>
                <a:cxn ang="0">
                  <a:pos x="8" y="140"/>
                </a:cxn>
                <a:cxn ang="0">
                  <a:pos x="13" y="126"/>
                </a:cxn>
                <a:cxn ang="0">
                  <a:pos x="19" y="109"/>
                </a:cxn>
                <a:cxn ang="0">
                  <a:pos x="33" y="75"/>
                </a:cxn>
                <a:cxn ang="0">
                  <a:pos x="41" y="58"/>
                </a:cxn>
                <a:cxn ang="0">
                  <a:pos x="48" y="44"/>
                </a:cxn>
                <a:cxn ang="0">
                  <a:pos x="55" y="32"/>
                </a:cxn>
                <a:cxn ang="0">
                  <a:pos x="61" y="24"/>
                </a:cxn>
                <a:cxn ang="0">
                  <a:pos x="71" y="15"/>
                </a:cxn>
                <a:cxn ang="0">
                  <a:pos x="85" y="7"/>
                </a:cxn>
                <a:cxn ang="0">
                  <a:pos x="100" y="2"/>
                </a:cxn>
                <a:cxn ang="0">
                  <a:pos x="116" y="0"/>
                </a:cxn>
              </a:cxnLst>
              <a:rect l="0" t="0" r="r" b="b"/>
              <a:pathLst>
                <a:path w="236" h="253">
                  <a:moveTo>
                    <a:pt x="116" y="0"/>
                  </a:moveTo>
                  <a:lnTo>
                    <a:pt x="134" y="3"/>
                  </a:lnTo>
                  <a:lnTo>
                    <a:pt x="152" y="10"/>
                  </a:lnTo>
                  <a:lnTo>
                    <a:pt x="168" y="19"/>
                  </a:lnTo>
                  <a:lnTo>
                    <a:pt x="183" y="28"/>
                  </a:lnTo>
                  <a:lnTo>
                    <a:pt x="198" y="39"/>
                  </a:lnTo>
                  <a:lnTo>
                    <a:pt x="212" y="50"/>
                  </a:lnTo>
                  <a:lnTo>
                    <a:pt x="223" y="63"/>
                  </a:lnTo>
                  <a:lnTo>
                    <a:pt x="231" y="77"/>
                  </a:lnTo>
                  <a:lnTo>
                    <a:pt x="236" y="92"/>
                  </a:lnTo>
                  <a:lnTo>
                    <a:pt x="236" y="108"/>
                  </a:lnTo>
                  <a:lnTo>
                    <a:pt x="231" y="132"/>
                  </a:lnTo>
                  <a:lnTo>
                    <a:pt x="221" y="153"/>
                  </a:lnTo>
                  <a:lnTo>
                    <a:pt x="208" y="173"/>
                  </a:lnTo>
                  <a:lnTo>
                    <a:pt x="193" y="191"/>
                  </a:lnTo>
                  <a:lnTo>
                    <a:pt x="178" y="208"/>
                  </a:lnTo>
                  <a:lnTo>
                    <a:pt x="147" y="239"/>
                  </a:lnTo>
                  <a:lnTo>
                    <a:pt x="135" y="253"/>
                  </a:lnTo>
                  <a:lnTo>
                    <a:pt x="133" y="251"/>
                  </a:lnTo>
                  <a:lnTo>
                    <a:pt x="127" y="246"/>
                  </a:lnTo>
                  <a:lnTo>
                    <a:pt x="118" y="239"/>
                  </a:lnTo>
                  <a:lnTo>
                    <a:pt x="104" y="228"/>
                  </a:lnTo>
                  <a:lnTo>
                    <a:pt x="87" y="216"/>
                  </a:lnTo>
                  <a:lnTo>
                    <a:pt x="67" y="201"/>
                  </a:lnTo>
                  <a:lnTo>
                    <a:pt x="48" y="188"/>
                  </a:lnTo>
                  <a:lnTo>
                    <a:pt x="33" y="179"/>
                  </a:lnTo>
                  <a:lnTo>
                    <a:pt x="22" y="172"/>
                  </a:lnTo>
                  <a:lnTo>
                    <a:pt x="13" y="167"/>
                  </a:lnTo>
                  <a:lnTo>
                    <a:pt x="1" y="161"/>
                  </a:lnTo>
                  <a:lnTo>
                    <a:pt x="0" y="161"/>
                  </a:lnTo>
                  <a:lnTo>
                    <a:pt x="1" y="158"/>
                  </a:lnTo>
                  <a:lnTo>
                    <a:pt x="4" y="152"/>
                  </a:lnTo>
                  <a:lnTo>
                    <a:pt x="8" y="140"/>
                  </a:lnTo>
                  <a:lnTo>
                    <a:pt x="13" y="126"/>
                  </a:lnTo>
                  <a:lnTo>
                    <a:pt x="19" y="109"/>
                  </a:lnTo>
                  <a:lnTo>
                    <a:pt x="33" y="75"/>
                  </a:lnTo>
                  <a:lnTo>
                    <a:pt x="41" y="58"/>
                  </a:lnTo>
                  <a:lnTo>
                    <a:pt x="48" y="44"/>
                  </a:lnTo>
                  <a:lnTo>
                    <a:pt x="55" y="32"/>
                  </a:lnTo>
                  <a:lnTo>
                    <a:pt x="61" y="24"/>
                  </a:lnTo>
                  <a:lnTo>
                    <a:pt x="71" y="15"/>
                  </a:lnTo>
                  <a:lnTo>
                    <a:pt x="85" y="7"/>
                  </a:lnTo>
                  <a:lnTo>
                    <a:pt x="100" y="2"/>
                  </a:lnTo>
                  <a:lnTo>
                    <a:pt x="116"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5" name="Freeform 9">
              <a:extLst>
                <a:ext uri="{FF2B5EF4-FFF2-40B4-BE49-F238E27FC236}">
                  <a16:creationId xmlns:a16="http://schemas.microsoft.com/office/drawing/2014/main" id="{03B6C97A-65C9-4983-AC67-38CEEF9A8575}"/>
                </a:ext>
              </a:extLst>
            </p:cNvPr>
            <p:cNvSpPr>
              <a:spLocks/>
            </p:cNvSpPr>
            <p:nvPr/>
          </p:nvSpPr>
          <p:spPr bwMode="auto">
            <a:xfrm>
              <a:off x="9348862" y="2699985"/>
              <a:ext cx="113973" cy="85125"/>
            </a:xfrm>
            <a:custGeom>
              <a:avLst/>
              <a:gdLst/>
              <a:ahLst/>
              <a:cxnLst>
                <a:cxn ang="0">
                  <a:pos x="219" y="0"/>
                </a:cxn>
                <a:cxn ang="0">
                  <a:pos x="226" y="15"/>
                </a:cxn>
                <a:cxn ang="0">
                  <a:pos x="232" y="30"/>
                </a:cxn>
                <a:cxn ang="0">
                  <a:pos x="237" y="43"/>
                </a:cxn>
                <a:cxn ang="0">
                  <a:pos x="241" y="54"/>
                </a:cxn>
                <a:cxn ang="0">
                  <a:pos x="132" y="180"/>
                </a:cxn>
                <a:cxn ang="0">
                  <a:pos x="120" y="171"/>
                </a:cxn>
                <a:cxn ang="0">
                  <a:pos x="105" y="158"/>
                </a:cxn>
                <a:cxn ang="0">
                  <a:pos x="89" y="144"/>
                </a:cxn>
                <a:cxn ang="0">
                  <a:pos x="71" y="129"/>
                </a:cxn>
                <a:cxn ang="0">
                  <a:pos x="54" y="111"/>
                </a:cxn>
                <a:cxn ang="0">
                  <a:pos x="38" y="93"/>
                </a:cxn>
                <a:cxn ang="0">
                  <a:pos x="23" y="74"/>
                </a:cxn>
                <a:cxn ang="0">
                  <a:pos x="11" y="55"/>
                </a:cxn>
                <a:cxn ang="0">
                  <a:pos x="3" y="38"/>
                </a:cxn>
                <a:cxn ang="0">
                  <a:pos x="0" y="21"/>
                </a:cxn>
                <a:cxn ang="0">
                  <a:pos x="0" y="11"/>
                </a:cxn>
                <a:cxn ang="0">
                  <a:pos x="2" y="0"/>
                </a:cxn>
                <a:cxn ang="0">
                  <a:pos x="9" y="16"/>
                </a:cxn>
                <a:cxn ang="0">
                  <a:pos x="17" y="31"/>
                </a:cxn>
                <a:cxn ang="0">
                  <a:pos x="26" y="46"/>
                </a:cxn>
                <a:cxn ang="0">
                  <a:pos x="36" y="57"/>
                </a:cxn>
                <a:cxn ang="0">
                  <a:pos x="49" y="67"/>
                </a:cxn>
                <a:cxn ang="0">
                  <a:pos x="63" y="73"/>
                </a:cxn>
                <a:cxn ang="0">
                  <a:pos x="77" y="76"/>
                </a:cxn>
                <a:cxn ang="0">
                  <a:pos x="92" y="75"/>
                </a:cxn>
                <a:cxn ang="0">
                  <a:pos x="105" y="73"/>
                </a:cxn>
                <a:cxn ang="0">
                  <a:pos x="117" y="69"/>
                </a:cxn>
                <a:cxn ang="0">
                  <a:pos x="126" y="64"/>
                </a:cxn>
                <a:cxn ang="0">
                  <a:pos x="133" y="59"/>
                </a:cxn>
                <a:cxn ang="0">
                  <a:pos x="143" y="53"/>
                </a:cxn>
                <a:cxn ang="0">
                  <a:pos x="155" y="44"/>
                </a:cxn>
                <a:cxn ang="0">
                  <a:pos x="168" y="35"/>
                </a:cxn>
                <a:cxn ang="0">
                  <a:pos x="196" y="15"/>
                </a:cxn>
                <a:cxn ang="0">
                  <a:pos x="208" y="7"/>
                </a:cxn>
                <a:cxn ang="0">
                  <a:pos x="219" y="0"/>
                </a:cxn>
              </a:cxnLst>
              <a:rect l="0" t="0" r="r" b="b"/>
              <a:pathLst>
                <a:path w="241" h="180">
                  <a:moveTo>
                    <a:pt x="219" y="0"/>
                  </a:moveTo>
                  <a:lnTo>
                    <a:pt x="226" y="15"/>
                  </a:lnTo>
                  <a:lnTo>
                    <a:pt x="232" y="30"/>
                  </a:lnTo>
                  <a:lnTo>
                    <a:pt x="237" y="43"/>
                  </a:lnTo>
                  <a:lnTo>
                    <a:pt x="241" y="54"/>
                  </a:lnTo>
                  <a:lnTo>
                    <a:pt x="132" y="180"/>
                  </a:lnTo>
                  <a:lnTo>
                    <a:pt x="120" y="171"/>
                  </a:lnTo>
                  <a:lnTo>
                    <a:pt x="105" y="158"/>
                  </a:lnTo>
                  <a:lnTo>
                    <a:pt x="89" y="144"/>
                  </a:lnTo>
                  <a:lnTo>
                    <a:pt x="71" y="129"/>
                  </a:lnTo>
                  <a:lnTo>
                    <a:pt x="54" y="111"/>
                  </a:lnTo>
                  <a:lnTo>
                    <a:pt x="38" y="93"/>
                  </a:lnTo>
                  <a:lnTo>
                    <a:pt x="23" y="74"/>
                  </a:lnTo>
                  <a:lnTo>
                    <a:pt x="11" y="55"/>
                  </a:lnTo>
                  <a:lnTo>
                    <a:pt x="3" y="38"/>
                  </a:lnTo>
                  <a:lnTo>
                    <a:pt x="0" y="21"/>
                  </a:lnTo>
                  <a:lnTo>
                    <a:pt x="0" y="11"/>
                  </a:lnTo>
                  <a:lnTo>
                    <a:pt x="2" y="0"/>
                  </a:lnTo>
                  <a:lnTo>
                    <a:pt x="9" y="16"/>
                  </a:lnTo>
                  <a:lnTo>
                    <a:pt x="17" y="31"/>
                  </a:lnTo>
                  <a:lnTo>
                    <a:pt x="26" y="46"/>
                  </a:lnTo>
                  <a:lnTo>
                    <a:pt x="36" y="57"/>
                  </a:lnTo>
                  <a:lnTo>
                    <a:pt x="49" y="67"/>
                  </a:lnTo>
                  <a:lnTo>
                    <a:pt x="63" y="73"/>
                  </a:lnTo>
                  <a:lnTo>
                    <a:pt x="77" y="76"/>
                  </a:lnTo>
                  <a:lnTo>
                    <a:pt x="92" y="75"/>
                  </a:lnTo>
                  <a:lnTo>
                    <a:pt x="105" y="73"/>
                  </a:lnTo>
                  <a:lnTo>
                    <a:pt x="117" y="69"/>
                  </a:lnTo>
                  <a:lnTo>
                    <a:pt x="126" y="64"/>
                  </a:lnTo>
                  <a:lnTo>
                    <a:pt x="133" y="59"/>
                  </a:lnTo>
                  <a:lnTo>
                    <a:pt x="143" y="53"/>
                  </a:lnTo>
                  <a:lnTo>
                    <a:pt x="155" y="44"/>
                  </a:lnTo>
                  <a:lnTo>
                    <a:pt x="168" y="35"/>
                  </a:lnTo>
                  <a:lnTo>
                    <a:pt x="196" y="15"/>
                  </a:lnTo>
                  <a:lnTo>
                    <a:pt x="208" y="7"/>
                  </a:lnTo>
                  <a:lnTo>
                    <a:pt x="219"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6" name="Freeform 10">
              <a:extLst>
                <a:ext uri="{FF2B5EF4-FFF2-40B4-BE49-F238E27FC236}">
                  <a16:creationId xmlns:a16="http://schemas.microsoft.com/office/drawing/2014/main" id="{408F9D92-68EF-470F-A32C-B442CFEACB41}"/>
                </a:ext>
              </a:extLst>
            </p:cNvPr>
            <p:cNvSpPr>
              <a:spLocks/>
            </p:cNvSpPr>
            <p:nvPr/>
          </p:nvSpPr>
          <p:spPr bwMode="auto">
            <a:xfrm>
              <a:off x="10067223" y="2662152"/>
              <a:ext cx="111608" cy="85598"/>
            </a:xfrm>
            <a:custGeom>
              <a:avLst/>
              <a:gdLst/>
              <a:ahLst/>
              <a:cxnLst>
                <a:cxn ang="0">
                  <a:pos x="228" y="0"/>
                </a:cxn>
                <a:cxn ang="0">
                  <a:pos x="235" y="17"/>
                </a:cxn>
                <a:cxn ang="0">
                  <a:pos x="236" y="36"/>
                </a:cxn>
                <a:cxn ang="0">
                  <a:pos x="231" y="60"/>
                </a:cxn>
                <a:cxn ang="0">
                  <a:pos x="221" y="81"/>
                </a:cxn>
                <a:cxn ang="0">
                  <a:pos x="208" y="101"/>
                </a:cxn>
                <a:cxn ang="0">
                  <a:pos x="193" y="119"/>
                </a:cxn>
                <a:cxn ang="0">
                  <a:pos x="178" y="136"/>
                </a:cxn>
                <a:cxn ang="0">
                  <a:pos x="147" y="167"/>
                </a:cxn>
                <a:cxn ang="0">
                  <a:pos x="135" y="181"/>
                </a:cxn>
                <a:cxn ang="0">
                  <a:pos x="133" y="179"/>
                </a:cxn>
                <a:cxn ang="0">
                  <a:pos x="127" y="174"/>
                </a:cxn>
                <a:cxn ang="0">
                  <a:pos x="118" y="167"/>
                </a:cxn>
                <a:cxn ang="0">
                  <a:pos x="104" y="156"/>
                </a:cxn>
                <a:cxn ang="0">
                  <a:pos x="87" y="144"/>
                </a:cxn>
                <a:cxn ang="0">
                  <a:pos x="67" y="129"/>
                </a:cxn>
                <a:cxn ang="0">
                  <a:pos x="48" y="116"/>
                </a:cxn>
                <a:cxn ang="0">
                  <a:pos x="33" y="107"/>
                </a:cxn>
                <a:cxn ang="0">
                  <a:pos x="22" y="100"/>
                </a:cxn>
                <a:cxn ang="0">
                  <a:pos x="13" y="95"/>
                </a:cxn>
                <a:cxn ang="0">
                  <a:pos x="1" y="89"/>
                </a:cxn>
                <a:cxn ang="0">
                  <a:pos x="0" y="89"/>
                </a:cxn>
                <a:cxn ang="0">
                  <a:pos x="1" y="87"/>
                </a:cxn>
                <a:cxn ang="0">
                  <a:pos x="3" y="81"/>
                </a:cxn>
                <a:cxn ang="0">
                  <a:pos x="6" y="72"/>
                </a:cxn>
                <a:cxn ang="0">
                  <a:pos x="11" y="60"/>
                </a:cxn>
                <a:cxn ang="0">
                  <a:pos x="16" y="46"/>
                </a:cxn>
                <a:cxn ang="0">
                  <a:pos x="22" y="31"/>
                </a:cxn>
                <a:cxn ang="0">
                  <a:pos x="28" y="15"/>
                </a:cxn>
                <a:cxn ang="0">
                  <a:pos x="43" y="20"/>
                </a:cxn>
                <a:cxn ang="0">
                  <a:pos x="62" y="27"/>
                </a:cxn>
                <a:cxn ang="0">
                  <a:pos x="83" y="37"/>
                </a:cxn>
                <a:cxn ang="0">
                  <a:pos x="106" y="49"/>
                </a:cxn>
                <a:cxn ang="0">
                  <a:pos x="131" y="64"/>
                </a:cxn>
                <a:cxn ang="0">
                  <a:pos x="154" y="80"/>
                </a:cxn>
                <a:cxn ang="0">
                  <a:pos x="166" y="86"/>
                </a:cxn>
                <a:cxn ang="0">
                  <a:pos x="174" y="87"/>
                </a:cxn>
                <a:cxn ang="0">
                  <a:pos x="182" y="86"/>
                </a:cxn>
                <a:cxn ang="0">
                  <a:pos x="192" y="82"/>
                </a:cxn>
                <a:cxn ang="0">
                  <a:pos x="201" y="74"/>
                </a:cxn>
                <a:cxn ang="0">
                  <a:pos x="210" y="62"/>
                </a:cxn>
                <a:cxn ang="0">
                  <a:pos x="218" y="49"/>
                </a:cxn>
                <a:cxn ang="0">
                  <a:pos x="224" y="35"/>
                </a:cxn>
                <a:cxn ang="0">
                  <a:pos x="227" y="18"/>
                </a:cxn>
                <a:cxn ang="0">
                  <a:pos x="228" y="0"/>
                </a:cxn>
              </a:cxnLst>
              <a:rect l="0" t="0" r="r" b="b"/>
              <a:pathLst>
                <a:path w="236" h="181">
                  <a:moveTo>
                    <a:pt x="228" y="0"/>
                  </a:moveTo>
                  <a:lnTo>
                    <a:pt x="235" y="17"/>
                  </a:lnTo>
                  <a:lnTo>
                    <a:pt x="236" y="36"/>
                  </a:lnTo>
                  <a:lnTo>
                    <a:pt x="231" y="60"/>
                  </a:lnTo>
                  <a:lnTo>
                    <a:pt x="221" y="81"/>
                  </a:lnTo>
                  <a:lnTo>
                    <a:pt x="208" y="101"/>
                  </a:lnTo>
                  <a:lnTo>
                    <a:pt x="193" y="119"/>
                  </a:lnTo>
                  <a:lnTo>
                    <a:pt x="178" y="136"/>
                  </a:lnTo>
                  <a:lnTo>
                    <a:pt x="147" y="167"/>
                  </a:lnTo>
                  <a:lnTo>
                    <a:pt x="135" y="181"/>
                  </a:lnTo>
                  <a:lnTo>
                    <a:pt x="133" y="179"/>
                  </a:lnTo>
                  <a:lnTo>
                    <a:pt x="127" y="174"/>
                  </a:lnTo>
                  <a:lnTo>
                    <a:pt x="118" y="167"/>
                  </a:lnTo>
                  <a:lnTo>
                    <a:pt x="104" y="156"/>
                  </a:lnTo>
                  <a:lnTo>
                    <a:pt x="87" y="144"/>
                  </a:lnTo>
                  <a:lnTo>
                    <a:pt x="67" y="129"/>
                  </a:lnTo>
                  <a:lnTo>
                    <a:pt x="48" y="116"/>
                  </a:lnTo>
                  <a:lnTo>
                    <a:pt x="33" y="107"/>
                  </a:lnTo>
                  <a:lnTo>
                    <a:pt x="22" y="100"/>
                  </a:lnTo>
                  <a:lnTo>
                    <a:pt x="13" y="95"/>
                  </a:lnTo>
                  <a:lnTo>
                    <a:pt x="1" y="89"/>
                  </a:lnTo>
                  <a:lnTo>
                    <a:pt x="0" y="89"/>
                  </a:lnTo>
                  <a:lnTo>
                    <a:pt x="1" y="87"/>
                  </a:lnTo>
                  <a:lnTo>
                    <a:pt x="3" y="81"/>
                  </a:lnTo>
                  <a:lnTo>
                    <a:pt x="6" y="72"/>
                  </a:lnTo>
                  <a:lnTo>
                    <a:pt x="11" y="60"/>
                  </a:lnTo>
                  <a:lnTo>
                    <a:pt x="16" y="46"/>
                  </a:lnTo>
                  <a:lnTo>
                    <a:pt x="22" y="31"/>
                  </a:lnTo>
                  <a:lnTo>
                    <a:pt x="28" y="15"/>
                  </a:lnTo>
                  <a:lnTo>
                    <a:pt x="43" y="20"/>
                  </a:lnTo>
                  <a:lnTo>
                    <a:pt x="62" y="27"/>
                  </a:lnTo>
                  <a:lnTo>
                    <a:pt x="83" y="37"/>
                  </a:lnTo>
                  <a:lnTo>
                    <a:pt x="106" y="49"/>
                  </a:lnTo>
                  <a:lnTo>
                    <a:pt x="131" y="64"/>
                  </a:lnTo>
                  <a:lnTo>
                    <a:pt x="154" y="80"/>
                  </a:lnTo>
                  <a:lnTo>
                    <a:pt x="166" y="86"/>
                  </a:lnTo>
                  <a:lnTo>
                    <a:pt x="174" y="87"/>
                  </a:lnTo>
                  <a:lnTo>
                    <a:pt x="182" y="86"/>
                  </a:lnTo>
                  <a:lnTo>
                    <a:pt x="192" y="82"/>
                  </a:lnTo>
                  <a:lnTo>
                    <a:pt x="201" y="74"/>
                  </a:lnTo>
                  <a:lnTo>
                    <a:pt x="210" y="62"/>
                  </a:lnTo>
                  <a:lnTo>
                    <a:pt x="218" y="49"/>
                  </a:lnTo>
                  <a:lnTo>
                    <a:pt x="224" y="35"/>
                  </a:lnTo>
                  <a:lnTo>
                    <a:pt x="227" y="18"/>
                  </a:lnTo>
                  <a:lnTo>
                    <a:pt x="228"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7" name="Freeform 11">
              <a:extLst>
                <a:ext uri="{FF2B5EF4-FFF2-40B4-BE49-F238E27FC236}">
                  <a16:creationId xmlns:a16="http://schemas.microsoft.com/office/drawing/2014/main" id="{D555C262-2325-468C-96C8-F08287FF7734}"/>
                </a:ext>
              </a:extLst>
            </p:cNvPr>
            <p:cNvSpPr>
              <a:spLocks/>
            </p:cNvSpPr>
            <p:nvPr/>
          </p:nvSpPr>
          <p:spPr bwMode="auto">
            <a:xfrm>
              <a:off x="9649164" y="3228706"/>
              <a:ext cx="292263" cy="434610"/>
            </a:xfrm>
            <a:custGeom>
              <a:avLst/>
              <a:gdLst/>
              <a:ahLst/>
              <a:cxnLst>
                <a:cxn ang="0">
                  <a:pos x="618" y="4"/>
                </a:cxn>
                <a:cxn ang="0">
                  <a:pos x="616" y="30"/>
                </a:cxn>
                <a:cxn ang="0">
                  <a:pos x="613" y="78"/>
                </a:cxn>
                <a:cxn ang="0">
                  <a:pos x="609" y="142"/>
                </a:cxn>
                <a:cxn ang="0">
                  <a:pos x="603" y="218"/>
                </a:cxn>
                <a:cxn ang="0">
                  <a:pos x="596" y="300"/>
                </a:cxn>
                <a:cxn ang="0">
                  <a:pos x="583" y="427"/>
                </a:cxn>
                <a:cxn ang="0">
                  <a:pos x="572" y="508"/>
                </a:cxn>
                <a:cxn ang="0">
                  <a:pos x="559" y="592"/>
                </a:cxn>
                <a:cxn ang="0">
                  <a:pos x="545" y="670"/>
                </a:cxn>
                <a:cxn ang="0">
                  <a:pos x="531" y="740"/>
                </a:cxn>
                <a:cxn ang="0">
                  <a:pos x="518" y="798"/>
                </a:cxn>
                <a:cxn ang="0">
                  <a:pos x="510" y="840"/>
                </a:cxn>
                <a:cxn ang="0">
                  <a:pos x="505" y="863"/>
                </a:cxn>
                <a:cxn ang="0">
                  <a:pos x="330" y="919"/>
                </a:cxn>
                <a:cxn ang="0">
                  <a:pos x="139" y="872"/>
                </a:cxn>
                <a:cxn ang="0">
                  <a:pos x="136" y="861"/>
                </a:cxn>
                <a:cxn ang="0">
                  <a:pos x="128" y="838"/>
                </a:cxn>
                <a:cxn ang="0">
                  <a:pos x="117" y="801"/>
                </a:cxn>
                <a:cxn ang="0">
                  <a:pos x="104" y="747"/>
                </a:cxn>
                <a:cxn ang="0">
                  <a:pos x="88" y="675"/>
                </a:cxn>
                <a:cxn ang="0">
                  <a:pos x="71" y="583"/>
                </a:cxn>
                <a:cxn ang="0">
                  <a:pos x="52" y="468"/>
                </a:cxn>
                <a:cxn ang="0">
                  <a:pos x="32" y="329"/>
                </a:cxn>
                <a:cxn ang="0">
                  <a:pos x="11" y="163"/>
                </a:cxn>
                <a:cxn ang="0">
                  <a:pos x="3" y="70"/>
                </a:cxn>
                <a:cxn ang="0">
                  <a:pos x="29" y="71"/>
                </a:cxn>
                <a:cxn ang="0">
                  <a:pos x="76" y="73"/>
                </a:cxn>
                <a:cxn ang="0">
                  <a:pos x="139" y="74"/>
                </a:cxn>
                <a:cxn ang="0">
                  <a:pos x="214" y="72"/>
                </a:cxn>
                <a:cxn ang="0">
                  <a:pos x="297" y="68"/>
                </a:cxn>
                <a:cxn ang="0">
                  <a:pos x="385" y="60"/>
                </a:cxn>
                <a:cxn ang="0">
                  <a:pos x="469" y="47"/>
                </a:cxn>
                <a:cxn ang="0">
                  <a:pos x="548" y="27"/>
                </a:cxn>
                <a:cxn ang="0">
                  <a:pos x="618" y="0"/>
                </a:cxn>
              </a:cxnLst>
              <a:rect l="0" t="0" r="r" b="b"/>
              <a:pathLst>
                <a:path w="618" h="919">
                  <a:moveTo>
                    <a:pt x="618" y="0"/>
                  </a:moveTo>
                  <a:lnTo>
                    <a:pt x="618" y="4"/>
                  </a:lnTo>
                  <a:lnTo>
                    <a:pt x="617" y="14"/>
                  </a:lnTo>
                  <a:lnTo>
                    <a:pt x="616" y="30"/>
                  </a:lnTo>
                  <a:lnTo>
                    <a:pt x="615" y="51"/>
                  </a:lnTo>
                  <a:lnTo>
                    <a:pt x="613" y="78"/>
                  </a:lnTo>
                  <a:lnTo>
                    <a:pt x="611" y="107"/>
                  </a:lnTo>
                  <a:lnTo>
                    <a:pt x="609" y="142"/>
                  </a:lnTo>
                  <a:lnTo>
                    <a:pt x="606" y="179"/>
                  </a:lnTo>
                  <a:lnTo>
                    <a:pt x="603" y="218"/>
                  </a:lnTo>
                  <a:lnTo>
                    <a:pt x="600" y="258"/>
                  </a:lnTo>
                  <a:lnTo>
                    <a:pt x="596" y="300"/>
                  </a:lnTo>
                  <a:lnTo>
                    <a:pt x="588" y="385"/>
                  </a:lnTo>
                  <a:lnTo>
                    <a:pt x="583" y="427"/>
                  </a:lnTo>
                  <a:lnTo>
                    <a:pt x="578" y="467"/>
                  </a:lnTo>
                  <a:lnTo>
                    <a:pt x="572" y="508"/>
                  </a:lnTo>
                  <a:lnTo>
                    <a:pt x="566" y="551"/>
                  </a:lnTo>
                  <a:lnTo>
                    <a:pt x="559" y="592"/>
                  </a:lnTo>
                  <a:lnTo>
                    <a:pt x="552" y="631"/>
                  </a:lnTo>
                  <a:lnTo>
                    <a:pt x="545" y="670"/>
                  </a:lnTo>
                  <a:lnTo>
                    <a:pt x="538" y="706"/>
                  </a:lnTo>
                  <a:lnTo>
                    <a:pt x="531" y="740"/>
                  </a:lnTo>
                  <a:lnTo>
                    <a:pt x="524" y="770"/>
                  </a:lnTo>
                  <a:lnTo>
                    <a:pt x="518" y="798"/>
                  </a:lnTo>
                  <a:lnTo>
                    <a:pt x="514" y="821"/>
                  </a:lnTo>
                  <a:lnTo>
                    <a:pt x="510" y="840"/>
                  </a:lnTo>
                  <a:lnTo>
                    <a:pt x="507" y="854"/>
                  </a:lnTo>
                  <a:lnTo>
                    <a:pt x="505" y="863"/>
                  </a:lnTo>
                  <a:lnTo>
                    <a:pt x="504" y="866"/>
                  </a:lnTo>
                  <a:lnTo>
                    <a:pt x="330" y="919"/>
                  </a:lnTo>
                  <a:lnTo>
                    <a:pt x="140" y="873"/>
                  </a:lnTo>
                  <a:lnTo>
                    <a:pt x="139" y="872"/>
                  </a:lnTo>
                  <a:lnTo>
                    <a:pt x="138" y="868"/>
                  </a:lnTo>
                  <a:lnTo>
                    <a:pt x="136" y="861"/>
                  </a:lnTo>
                  <a:lnTo>
                    <a:pt x="132" y="851"/>
                  </a:lnTo>
                  <a:lnTo>
                    <a:pt x="128" y="838"/>
                  </a:lnTo>
                  <a:lnTo>
                    <a:pt x="123" y="821"/>
                  </a:lnTo>
                  <a:lnTo>
                    <a:pt x="117" y="801"/>
                  </a:lnTo>
                  <a:lnTo>
                    <a:pt x="111" y="776"/>
                  </a:lnTo>
                  <a:lnTo>
                    <a:pt x="104" y="747"/>
                  </a:lnTo>
                  <a:lnTo>
                    <a:pt x="96" y="714"/>
                  </a:lnTo>
                  <a:lnTo>
                    <a:pt x="88" y="675"/>
                  </a:lnTo>
                  <a:lnTo>
                    <a:pt x="79" y="631"/>
                  </a:lnTo>
                  <a:lnTo>
                    <a:pt x="71" y="583"/>
                  </a:lnTo>
                  <a:lnTo>
                    <a:pt x="62" y="528"/>
                  </a:lnTo>
                  <a:lnTo>
                    <a:pt x="52" y="468"/>
                  </a:lnTo>
                  <a:lnTo>
                    <a:pt x="42" y="401"/>
                  </a:lnTo>
                  <a:lnTo>
                    <a:pt x="32" y="329"/>
                  </a:lnTo>
                  <a:lnTo>
                    <a:pt x="21" y="249"/>
                  </a:lnTo>
                  <a:lnTo>
                    <a:pt x="11" y="163"/>
                  </a:lnTo>
                  <a:lnTo>
                    <a:pt x="0" y="70"/>
                  </a:lnTo>
                  <a:lnTo>
                    <a:pt x="3" y="70"/>
                  </a:lnTo>
                  <a:lnTo>
                    <a:pt x="13" y="71"/>
                  </a:lnTo>
                  <a:lnTo>
                    <a:pt x="29" y="71"/>
                  </a:lnTo>
                  <a:lnTo>
                    <a:pt x="50" y="72"/>
                  </a:lnTo>
                  <a:lnTo>
                    <a:pt x="76" y="73"/>
                  </a:lnTo>
                  <a:lnTo>
                    <a:pt x="105" y="74"/>
                  </a:lnTo>
                  <a:lnTo>
                    <a:pt x="139" y="74"/>
                  </a:lnTo>
                  <a:lnTo>
                    <a:pt x="176" y="73"/>
                  </a:lnTo>
                  <a:lnTo>
                    <a:pt x="214" y="72"/>
                  </a:lnTo>
                  <a:lnTo>
                    <a:pt x="256" y="71"/>
                  </a:lnTo>
                  <a:lnTo>
                    <a:pt x="297" y="68"/>
                  </a:lnTo>
                  <a:lnTo>
                    <a:pt x="341" y="65"/>
                  </a:lnTo>
                  <a:lnTo>
                    <a:pt x="385" y="60"/>
                  </a:lnTo>
                  <a:lnTo>
                    <a:pt x="427" y="54"/>
                  </a:lnTo>
                  <a:lnTo>
                    <a:pt x="469" y="47"/>
                  </a:lnTo>
                  <a:lnTo>
                    <a:pt x="510" y="38"/>
                  </a:lnTo>
                  <a:lnTo>
                    <a:pt x="548" y="27"/>
                  </a:lnTo>
                  <a:lnTo>
                    <a:pt x="585" y="14"/>
                  </a:lnTo>
                  <a:lnTo>
                    <a:pt x="618"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8" name="Freeform 12">
              <a:extLst>
                <a:ext uri="{FF2B5EF4-FFF2-40B4-BE49-F238E27FC236}">
                  <a16:creationId xmlns:a16="http://schemas.microsoft.com/office/drawing/2014/main" id="{88EC320D-2DDA-4CD3-B095-26D51611AE94}"/>
                </a:ext>
              </a:extLst>
            </p:cNvPr>
            <p:cNvSpPr>
              <a:spLocks/>
            </p:cNvSpPr>
            <p:nvPr/>
          </p:nvSpPr>
          <p:spPr bwMode="auto">
            <a:xfrm>
              <a:off x="9778743" y="3354029"/>
              <a:ext cx="70465" cy="309287"/>
            </a:xfrm>
            <a:custGeom>
              <a:avLst/>
              <a:gdLst/>
              <a:ahLst/>
              <a:cxnLst>
                <a:cxn ang="0">
                  <a:pos x="149" y="0"/>
                </a:cxn>
                <a:cxn ang="0">
                  <a:pos x="148" y="2"/>
                </a:cxn>
                <a:cxn ang="0">
                  <a:pos x="144" y="7"/>
                </a:cxn>
                <a:cxn ang="0">
                  <a:pos x="136" y="15"/>
                </a:cxn>
                <a:cxn ang="0">
                  <a:pos x="126" y="23"/>
                </a:cxn>
                <a:cxn ang="0">
                  <a:pos x="111" y="32"/>
                </a:cxn>
                <a:cxn ang="0">
                  <a:pos x="91" y="40"/>
                </a:cxn>
                <a:cxn ang="0">
                  <a:pos x="65" y="654"/>
                </a:cxn>
                <a:cxn ang="0">
                  <a:pos x="42" y="652"/>
                </a:cxn>
                <a:cxn ang="0">
                  <a:pos x="60" y="45"/>
                </a:cxn>
                <a:cxn ang="0">
                  <a:pos x="57" y="45"/>
                </a:cxn>
                <a:cxn ang="0">
                  <a:pos x="50" y="43"/>
                </a:cxn>
                <a:cxn ang="0">
                  <a:pos x="39" y="40"/>
                </a:cxn>
                <a:cxn ang="0">
                  <a:pos x="26" y="36"/>
                </a:cxn>
                <a:cxn ang="0">
                  <a:pos x="14" y="29"/>
                </a:cxn>
                <a:cxn ang="0">
                  <a:pos x="0" y="21"/>
                </a:cxn>
                <a:cxn ang="0">
                  <a:pos x="13" y="21"/>
                </a:cxn>
                <a:cxn ang="0">
                  <a:pos x="27" y="20"/>
                </a:cxn>
                <a:cxn ang="0">
                  <a:pos x="45" y="18"/>
                </a:cxn>
                <a:cxn ang="0">
                  <a:pos x="66" y="17"/>
                </a:cxn>
                <a:cxn ang="0">
                  <a:pos x="88" y="14"/>
                </a:cxn>
                <a:cxn ang="0">
                  <a:pos x="110" y="10"/>
                </a:cxn>
                <a:cxn ang="0">
                  <a:pos x="131" y="6"/>
                </a:cxn>
                <a:cxn ang="0">
                  <a:pos x="149" y="0"/>
                </a:cxn>
              </a:cxnLst>
              <a:rect l="0" t="0" r="r" b="b"/>
              <a:pathLst>
                <a:path w="149" h="654">
                  <a:moveTo>
                    <a:pt x="149" y="0"/>
                  </a:moveTo>
                  <a:lnTo>
                    <a:pt x="148" y="2"/>
                  </a:lnTo>
                  <a:lnTo>
                    <a:pt x="144" y="7"/>
                  </a:lnTo>
                  <a:lnTo>
                    <a:pt x="136" y="15"/>
                  </a:lnTo>
                  <a:lnTo>
                    <a:pt x="126" y="23"/>
                  </a:lnTo>
                  <a:lnTo>
                    <a:pt x="111" y="32"/>
                  </a:lnTo>
                  <a:lnTo>
                    <a:pt x="91" y="40"/>
                  </a:lnTo>
                  <a:lnTo>
                    <a:pt x="65" y="654"/>
                  </a:lnTo>
                  <a:lnTo>
                    <a:pt x="42" y="652"/>
                  </a:lnTo>
                  <a:lnTo>
                    <a:pt x="60" y="45"/>
                  </a:lnTo>
                  <a:lnTo>
                    <a:pt x="57" y="45"/>
                  </a:lnTo>
                  <a:lnTo>
                    <a:pt x="50" y="43"/>
                  </a:lnTo>
                  <a:lnTo>
                    <a:pt x="39" y="40"/>
                  </a:lnTo>
                  <a:lnTo>
                    <a:pt x="26" y="36"/>
                  </a:lnTo>
                  <a:lnTo>
                    <a:pt x="14" y="29"/>
                  </a:lnTo>
                  <a:lnTo>
                    <a:pt x="0" y="21"/>
                  </a:lnTo>
                  <a:lnTo>
                    <a:pt x="13" y="21"/>
                  </a:lnTo>
                  <a:lnTo>
                    <a:pt x="27" y="20"/>
                  </a:lnTo>
                  <a:lnTo>
                    <a:pt x="45" y="18"/>
                  </a:lnTo>
                  <a:lnTo>
                    <a:pt x="66" y="17"/>
                  </a:lnTo>
                  <a:lnTo>
                    <a:pt x="88" y="14"/>
                  </a:lnTo>
                  <a:lnTo>
                    <a:pt x="110" y="10"/>
                  </a:lnTo>
                  <a:lnTo>
                    <a:pt x="131" y="6"/>
                  </a:lnTo>
                  <a:lnTo>
                    <a:pt x="149" y="0"/>
                  </a:lnTo>
                  <a:close/>
                </a:path>
              </a:pathLst>
            </a:custGeom>
            <a:solidFill>
              <a:srgbClr val="000F3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13">
              <a:extLst>
                <a:ext uri="{FF2B5EF4-FFF2-40B4-BE49-F238E27FC236}">
                  <a16:creationId xmlns:a16="http://schemas.microsoft.com/office/drawing/2014/main" id="{4233C68F-B305-4CE6-BEBA-AC00FBA3AFB7}"/>
                </a:ext>
              </a:extLst>
            </p:cNvPr>
            <p:cNvSpPr>
              <a:spLocks/>
            </p:cNvSpPr>
            <p:nvPr/>
          </p:nvSpPr>
          <p:spPr bwMode="auto">
            <a:xfrm>
              <a:off x="9678012" y="3614133"/>
              <a:ext cx="252538" cy="55804"/>
            </a:xfrm>
            <a:custGeom>
              <a:avLst/>
              <a:gdLst/>
              <a:ahLst/>
              <a:cxnLst>
                <a:cxn ang="0">
                  <a:pos x="134" y="0"/>
                </a:cxn>
                <a:cxn ang="0">
                  <a:pos x="158" y="3"/>
                </a:cxn>
                <a:cxn ang="0">
                  <a:pos x="183" y="8"/>
                </a:cxn>
                <a:cxn ang="0">
                  <a:pos x="212" y="18"/>
                </a:cxn>
                <a:cxn ang="0">
                  <a:pos x="242" y="32"/>
                </a:cxn>
                <a:cxn ang="0">
                  <a:pos x="276" y="50"/>
                </a:cxn>
                <a:cxn ang="0">
                  <a:pos x="278" y="49"/>
                </a:cxn>
                <a:cxn ang="0">
                  <a:pos x="282" y="46"/>
                </a:cxn>
                <a:cxn ang="0">
                  <a:pos x="289" y="42"/>
                </a:cxn>
                <a:cxn ang="0">
                  <a:pos x="298" y="36"/>
                </a:cxn>
                <a:cxn ang="0">
                  <a:pos x="310" y="30"/>
                </a:cxn>
                <a:cxn ang="0">
                  <a:pos x="323" y="24"/>
                </a:cxn>
                <a:cxn ang="0">
                  <a:pos x="338" y="17"/>
                </a:cxn>
                <a:cxn ang="0">
                  <a:pos x="353" y="12"/>
                </a:cxn>
                <a:cxn ang="0">
                  <a:pos x="370" y="7"/>
                </a:cxn>
                <a:cxn ang="0">
                  <a:pos x="387" y="3"/>
                </a:cxn>
                <a:cxn ang="0">
                  <a:pos x="405" y="1"/>
                </a:cxn>
                <a:cxn ang="0">
                  <a:pos x="423" y="1"/>
                </a:cxn>
                <a:cxn ang="0">
                  <a:pos x="440" y="3"/>
                </a:cxn>
                <a:cxn ang="0">
                  <a:pos x="457" y="8"/>
                </a:cxn>
                <a:cxn ang="0">
                  <a:pos x="473" y="16"/>
                </a:cxn>
                <a:cxn ang="0">
                  <a:pos x="489" y="28"/>
                </a:cxn>
                <a:cxn ang="0">
                  <a:pos x="503" y="44"/>
                </a:cxn>
                <a:cxn ang="0">
                  <a:pos x="515" y="64"/>
                </a:cxn>
                <a:cxn ang="0">
                  <a:pos x="526" y="88"/>
                </a:cxn>
                <a:cxn ang="0">
                  <a:pos x="534" y="118"/>
                </a:cxn>
                <a:cxn ang="0">
                  <a:pos x="0" y="118"/>
                </a:cxn>
                <a:cxn ang="0">
                  <a:pos x="0" y="117"/>
                </a:cxn>
                <a:cxn ang="0">
                  <a:pos x="1" y="113"/>
                </a:cxn>
                <a:cxn ang="0">
                  <a:pos x="2" y="107"/>
                </a:cxn>
                <a:cxn ang="0">
                  <a:pos x="5" y="99"/>
                </a:cxn>
                <a:cxn ang="0">
                  <a:pos x="8" y="89"/>
                </a:cxn>
                <a:cxn ang="0">
                  <a:pos x="12" y="79"/>
                </a:cxn>
                <a:cxn ang="0">
                  <a:pos x="16" y="69"/>
                </a:cxn>
                <a:cxn ang="0">
                  <a:pos x="23" y="58"/>
                </a:cxn>
                <a:cxn ang="0">
                  <a:pos x="31" y="47"/>
                </a:cxn>
                <a:cxn ang="0">
                  <a:pos x="40" y="36"/>
                </a:cxn>
                <a:cxn ang="0">
                  <a:pos x="51" y="26"/>
                </a:cxn>
                <a:cxn ang="0">
                  <a:pos x="64" y="17"/>
                </a:cxn>
                <a:cxn ang="0">
                  <a:pos x="79" y="9"/>
                </a:cxn>
                <a:cxn ang="0">
                  <a:pos x="95" y="4"/>
                </a:cxn>
                <a:cxn ang="0">
                  <a:pos x="114" y="1"/>
                </a:cxn>
                <a:cxn ang="0">
                  <a:pos x="134" y="0"/>
                </a:cxn>
              </a:cxnLst>
              <a:rect l="0" t="0" r="r" b="b"/>
              <a:pathLst>
                <a:path w="534" h="118">
                  <a:moveTo>
                    <a:pt x="134" y="0"/>
                  </a:moveTo>
                  <a:lnTo>
                    <a:pt x="158" y="3"/>
                  </a:lnTo>
                  <a:lnTo>
                    <a:pt x="183" y="8"/>
                  </a:lnTo>
                  <a:lnTo>
                    <a:pt x="212" y="18"/>
                  </a:lnTo>
                  <a:lnTo>
                    <a:pt x="242" y="32"/>
                  </a:lnTo>
                  <a:lnTo>
                    <a:pt x="276" y="50"/>
                  </a:lnTo>
                  <a:lnTo>
                    <a:pt x="278" y="49"/>
                  </a:lnTo>
                  <a:lnTo>
                    <a:pt x="282" y="46"/>
                  </a:lnTo>
                  <a:lnTo>
                    <a:pt x="289" y="42"/>
                  </a:lnTo>
                  <a:lnTo>
                    <a:pt x="298" y="36"/>
                  </a:lnTo>
                  <a:lnTo>
                    <a:pt x="310" y="30"/>
                  </a:lnTo>
                  <a:lnTo>
                    <a:pt x="323" y="24"/>
                  </a:lnTo>
                  <a:lnTo>
                    <a:pt x="338" y="17"/>
                  </a:lnTo>
                  <a:lnTo>
                    <a:pt x="353" y="12"/>
                  </a:lnTo>
                  <a:lnTo>
                    <a:pt x="370" y="7"/>
                  </a:lnTo>
                  <a:lnTo>
                    <a:pt x="387" y="3"/>
                  </a:lnTo>
                  <a:lnTo>
                    <a:pt x="405" y="1"/>
                  </a:lnTo>
                  <a:lnTo>
                    <a:pt x="423" y="1"/>
                  </a:lnTo>
                  <a:lnTo>
                    <a:pt x="440" y="3"/>
                  </a:lnTo>
                  <a:lnTo>
                    <a:pt x="457" y="8"/>
                  </a:lnTo>
                  <a:lnTo>
                    <a:pt x="473" y="16"/>
                  </a:lnTo>
                  <a:lnTo>
                    <a:pt x="489" y="28"/>
                  </a:lnTo>
                  <a:lnTo>
                    <a:pt x="503" y="44"/>
                  </a:lnTo>
                  <a:lnTo>
                    <a:pt x="515" y="64"/>
                  </a:lnTo>
                  <a:lnTo>
                    <a:pt x="526" y="88"/>
                  </a:lnTo>
                  <a:lnTo>
                    <a:pt x="534" y="118"/>
                  </a:lnTo>
                  <a:lnTo>
                    <a:pt x="0" y="118"/>
                  </a:lnTo>
                  <a:lnTo>
                    <a:pt x="0" y="117"/>
                  </a:lnTo>
                  <a:lnTo>
                    <a:pt x="1" y="113"/>
                  </a:lnTo>
                  <a:lnTo>
                    <a:pt x="2" y="107"/>
                  </a:lnTo>
                  <a:lnTo>
                    <a:pt x="5" y="99"/>
                  </a:lnTo>
                  <a:lnTo>
                    <a:pt x="8" y="89"/>
                  </a:lnTo>
                  <a:lnTo>
                    <a:pt x="12" y="79"/>
                  </a:lnTo>
                  <a:lnTo>
                    <a:pt x="16" y="69"/>
                  </a:lnTo>
                  <a:lnTo>
                    <a:pt x="23" y="58"/>
                  </a:lnTo>
                  <a:lnTo>
                    <a:pt x="31" y="47"/>
                  </a:lnTo>
                  <a:lnTo>
                    <a:pt x="40" y="36"/>
                  </a:lnTo>
                  <a:lnTo>
                    <a:pt x="51" y="26"/>
                  </a:lnTo>
                  <a:lnTo>
                    <a:pt x="64" y="17"/>
                  </a:lnTo>
                  <a:lnTo>
                    <a:pt x="79" y="9"/>
                  </a:lnTo>
                  <a:lnTo>
                    <a:pt x="95" y="4"/>
                  </a:lnTo>
                  <a:lnTo>
                    <a:pt x="114" y="1"/>
                  </a:lnTo>
                  <a:lnTo>
                    <a:pt x="1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14">
              <a:extLst>
                <a:ext uri="{FF2B5EF4-FFF2-40B4-BE49-F238E27FC236}">
                  <a16:creationId xmlns:a16="http://schemas.microsoft.com/office/drawing/2014/main" id="{979719D2-1BB0-440A-A9A5-7DC4E7B2EA91}"/>
                </a:ext>
              </a:extLst>
            </p:cNvPr>
            <p:cNvSpPr>
              <a:spLocks/>
            </p:cNvSpPr>
            <p:nvPr/>
          </p:nvSpPr>
          <p:spPr bwMode="auto">
            <a:xfrm>
              <a:off x="9557418" y="2480079"/>
              <a:ext cx="388738" cy="376442"/>
            </a:xfrm>
            <a:custGeom>
              <a:avLst/>
              <a:gdLst/>
              <a:ahLst/>
              <a:cxnLst>
                <a:cxn ang="0">
                  <a:pos x="389" y="0"/>
                </a:cxn>
                <a:cxn ang="0">
                  <a:pos x="432" y="2"/>
                </a:cxn>
                <a:cxn ang="0">
                  <a:pos x="476" y="9"/>
                </a:cxn>
                <a:cxn ang="0">
                  <a:pos x="518" y="20"/>
                </a:cxn>
                <a:cxn ang="0">
                  <a:pos x="562" y="36"/>
                </a:cxn>
                <a:cxn ang="0">
                  <a:pos x="600" y="55"/>
                </a:cxn>
                <a:cxn ang="0">
                  <a:pos x="636" y="78"/>
                </a:cxn>
                <a:cxn ang="0">
                  <a:pos x="669" y="105"/>
                </a:cxn>
                <a:cxn ang="0">
                  <a:pos x="700" y="135"/>
                </a:cxn>
                <a:cxn ang="0">
                  <a:pos x="726" y="169"/>
                </a:cxn>
                <a:cxn ang="0">
                  <a:pos x="750" y="203"/>
                </a:cxn>
                <a:cxn ang="0">
                  <a:pos x="770" y="241"/>
                </a:cxn>
                <a:cxn ang="0">
                  <a:pos x="788" y="280"/>
                </a:cxn>
                <a:cxn ang="0">
                  <a:pos x="802" y="320"/>
                </a:cxn>
                <a:cxn ang="0">
                  <a:pos x="812" y="360"/>
                </a:cxn>
                <a:cxn ang="0">
                  <a:pos x="819" y="400"/>
                </a:cxn>
                <a:cxn ang="0">
                  <a:pos x="822" y="440"/>
                </a:cxn>
                <a:cxn ang="0">
                  <a:pos x="822" y="478"/>
                </a:cxn>
                <a:cxn ang="0">
                  <a:pos x="819" y="516"/>
                </a:cxn>
                <a:cxn ang="0">
                  <a:pos x="812" y="552"/>
                </a:cxn>
                <a:cxn ang="0">
                  <a:pos x="801" y="585"/>
                </a:cxn>
                <a:cxn ang="0">
                  <a:pos x="783" y="621"/>
                </a:cxn>
                <a:cxn ang="0">
                  <a:pos x="760" y="655"/>
                </a:cxn>
                <a:cxn ang="0">
                  <a:pos x="735" y="686"/>
                </a:cxn>
                <a:cxn ang="0">
                  <a:pos x="707" y="712"/>
                </a:cxn>
                <a:cxn ang="0">
                  <a:pos x="676" y="735"/>
                </a:cxn>
                <a:cxn ang="0">
                  <a:pos x="642" y="754"/>
                </a:cxn>
                <a:cxn ang="0">
                  <a:pos x="605" y="770"/>
                </a:cxn>
                <a:cxn ang="0">
                  <a:pos x="568" y="782"/>
                </a:cxn>
                <a:cxn ang="0">
                  <a:pos x="528" y="791"/>
                </a:cxn>
                <a:cxn ang="0">
                  <a:pos x="488" y="795"/>
                </a:cxn>
                <a:cxn ang="0">
                  <a:pos x="445" y="796"/>
                </a:cxn>
                <a:cxn ang="0">
                  <a:pos x="402" y="792"/>
                </a:cxn>
                <a:cxn ang="0">
                  <a:pos x="360" y="785"/>
                </a:cxn>
                <a:cxn ang="0">
                  <a:pos x="316" y="773"/>
                </a:cxn>
                <a:cxn ang="0">
                  <a:pos x="273" y="757"/>
                </a:cxn>
                <a:cxn ang="0">
                  <a:pos x="229" y="736"/>
                </a:cxn>
                <a:cxn ang="0">
                  <a:pos x="188" y="711"/>
                </a:cxn>
                <a:cxn ang="0">
                  <a:pos x="151" y="682"/>
                </a:cxn>
                <a:cxn ang="0">
                  <a:pos x="116" y="650"/>
                </a:cxn>
                <a:cxn ang="0">
                  <a:pos x="86" y="615"/>
                </a:cxn>
                <a:cxn ang="0">
                  <a:pos x="60" y="578"/>
                </a:cxn>
                <a:cxn ang="0">
                  <a:pos x="39" y="538"/>
                </a:cxn>
                <a:cxn ang="0">
                  <a:pos x="21" y="496"/>
                </a:cxn>
                <a:cxn ang="0">
                  <a:pos x="9" y="454"/>
                </a:cxn>
                <a:cxn ang="0">
                  <a:pos x="2" y="410"/>
                </a:cxn>
                <a:cxn ang="0">
                  <a:pos x="0" y="365"/>
                </a:cxn>
                <a:cxn ang="0">
                  <a:pos x="3" y="321"/>
                </a:cxn>
                <a:cxn ang="0">
                  <a:pos x="13" y="276"/>
                </a:cxn>
                <a:cxn ang="0">
                  <a:pos x="28" y="232"/>
                </a:cxn>
                <a:cxn ang="0">
                  <a:pos x="47" y="193"/>
                </a:cxn>
                <a:cxn ang="0">
                  <a:pos x="69" y="157"/>
                </a:cxn>
                <a:cxn ang="0">
                  <a:pos x="95" y="125"/>
                </a:cxn>
                <a:cxn ang="0">
                  <a:pos x="125" y="96"/>
                </a:cxn>
                <a:cxn ang="0">
                  <a:pos x="157" y="70"/>
                </a:cxn>
                <a:cxn ang="0">
                  <a:pos x="190" y="49"/>
                </a:cxn>
                <a:cxn ang="0">
                  <a:pos x="227" y="31"/>
                </a:cxn>
                <a:cxn ang="0">
                  <a:pos x="266" y="17"/>
                </a:cxn>
                <a:cxn ang="0">
                  <a:pos x="305" y="7"/>
                </a:cxn>
                <a:cxn ang="0">
                  <a:pos x="347" y="2"/>
                </a:cxn>
                <a:cxn ang="0">
                  <a:pos x="389" y="0"/>
                </a:cxn>
              </a:cxnLst>
              <a:rect l="0" t="0" r="r" b="b"/>
              <a:pathLst>
                <a:path w="822" h="796">
                  <a:moveTo>
                    <a:pt x="389" y="0"/>
                  </a:moveTo>
                  <a:lnTo>
                    <a:pt x="432" y="2"/>
                  </a:lnTo>
                  <a:lnTo>
                    <a:pt x="476" y="9"/>
                  </a:lnTo>
                  <a:lnTo>
                    <a:pt x="518" y="20"/>
                  </a:lnTo>
                  <a:lnTo>
                    <a:pt x="562" y="36"/>
                  </a:lnTo>
                  <a:lnTo>
                    <a:pt x="600" y="55"/>
                  </a:lnTo>
                  <a:lnTo>
                    <a:pt x="636" y="78"/>
                  </a:lnTo>
                  <a:lnTo>
                    <a:pt x="669" y="105"/>
                  </a:lnTo>
                  <a:lnTo>
                    <a:pt x="700" y="135"/>
                  </a:lnTo>
                  <a:lnTo>
                    <a:pt x="726" y="169"/>
                  </a:lnTo>
                  <a:lnTo>
                    <a:pt x="750" y="203"/>
                  </a:lnTo>
                  <a:lnTo>
                    <a:pt x="770" y="241"/>
                  </a:lnTo>
                  <a:lnTo>
                    <a:pt x="788" y="280"/>
                  </a:lnTo>
                  <a:lnTo>
                    <a:pt x="802" y="320"/>
                  </a:lnTo>
                  <a:lnTo>
                    <a:pt x="812" y="360"/>
                  </a:lnTo>
                  <a:lnTo>
                    <a:pt x="819" y="400"/>
                  </a:lnTo>
                  <a:lnTo>
                    <a:pt x="822" y="440"/>
                  </a:lnTo>
                  <a:lnTo>
                    <a:pt x="822" y="478"/>
                  </a:lnTo>
                  <a:lnTo>
                    <a:pt x="819" y="516"/>
                  </a:lnTo>
                  <a:lnTo>
                    <a:pt x="812" y="552"/>
                  </a:lnTo>
                  <a:lnTo>
                    <a:pt x="801" y="585"/>
                  </a:lnTo>
                  <a:lnTo>
                    <a:pt x="783" y="621"/>
                  </a:lnTo>
                  <a:lnTo>
                    <a:pt x="760" y="655"/>
                  </a:lnTo>
                  <a:lnTo>
                    <a:pt x="735" y="686"/>
                  </a:lnTo>
                  <a:lnTo>
                    <a:pt x="707" y="712"/>
                  </a:lnTo>
                  <a:lnTo>
                    <a:pt x="676" y="735"/>
                  </a:lnTo>
                  <a:lnTo>
                    <a:pt x="642" y="754"/>
                  </a:lnTo>
                  <a:lnTo>
                    <a:pt x="605" y="770"/>
                  </a:lnTo>
                  <a:lnTo>
                    <a:pt x="568" y="782"/>
                  </a:lnTo>
                  <a:lnTo>
                    <a:pt x="528" y="791"/>
                  </a:lnTo>
                  <a:lnTo>
                    <a:pt x="488" y="795"/>
                  </a:lnTo>
                  <a:lnTo>
                    <a:pt x="445" y="796"/>
                  </a:lnTo>
                  <a:lnTo>
                    <a:pt x="402" y="792"/>
                  </a:lnTo>
                  <a:lnTo>
                    <a:pt x="360" y="785"/>
                  </a:lnTo>
                  <a:lnTo>
                    <a:pt x="316" y="773"/>
                  </a:lnTo>
                  <a:lnTo>
                    <a:pt x="273" y="757"/>
                  </a:lnTo>
                  <a:lnTo>
                    <a:pt x="229" y="736"/>
                  </a:lnTo>
                  <a:lnTo>
                    <a:pt x="188" y="711"/>
                  </a:lnTo>
                  <a:lnTo>
                    <a:pt x="151" y="682"/>
                  </a:lnTo>
                  <a:lnTo>
                    <a:pt x="116" y="650"/>
                  </a:lnTo>
                  <a:lnTo>
                    <a:pt x="86" y="615"/>
                  </a:lnTo>
                  <a:lnTo>
                    <a:pt x="60" y="578"/>
                  </a:lnTo>
                  <a:lnTo>
                    <a:pt x="39" y="538"/>
                  </a:lnTo>
                  <a:lnTo>
                    <a:pt x="21" y="496"/>
                  </a:lnTo>
                  <a:lnTo>
                    <a:pt x="9" y="454"/>
                  </a:lnTo>
                  <a:lnTo>
                    <a:pt x="2" y="410"/>
                  </a:lnTo>
                  <a:lnTo>
                    <a:pt x="0" y="365"/>
                  </a:lnTo>
                  <a:lnTo>
                    <a:pt x="3" y="321"/>
                  </a:lnTo>
                  <a:lnTo>
                    <a:pt x="13" y="276"/>
                  </a:lnTo>
                  <a:lnTo>
                    <a:pt x="28" y="232"/>
                  </a:lnTo>
                  <a:lnTo>
                    <a:pt x="47" y="193"/>
                  </a:lnTo>
                  <a:lnTo>
                    <a:pt x="69" y="157"/>
                  </a:lnTo>
                  <a:lnTo>
                    <a:pt x="95" y="125"/>
                  </a:lnTo>
                  <a:lnTo>
                    <a:pt x="125" y="96"/>
                  </a:lnTo>
                  <a:lnTo>
                    <a:pt x="157" y="70"/>
                  </a:lnTo>
                  <a:lnTo>
                    <a:pt x="190" y="49"/>
                  </a:lnTo>
                  <a:lnTo>
                    <a:pt x="227" y="31"/>
                  </a:lnTo>
                  <a:lnTo>
                    <a:pt x="266" y="17"/>
                  </a:lnTo>
                  <a:lnTo>
                    <a:pt x="305" y="7"/>
                  </a:lnTo>
                  <a:lnTo>
                    <a:pt x="347" y="2"/>
                  </a:lnTo>
                  <a:lnTo>
                    <a:pt x="389"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15">
              <a:extLst>
                <a:ext uri="{FF2B5EF4-FFF2-40B4-BE49-F238E27FC236}">
                  <a16:creationId xmlns:a16="http://schemas.microsoft.com/office/drawing/2014/main" id="{DCD5EB8E-B352-4C27-8855-3917B93AF4BC}"/>
                </a:ext>
              </a:extLst>
            </p:cNvPr>
            <p:cNvSpPr>
              <a:spLocks/>
            </p:cNvSpPr>
            <p:nvPr/>
          </p:nvSpPr>
          <p:spPr bwMode="auto">
            <a:xfrm>
              <a:off x="9593360" y="2501833"/>
              <a:ext cx="340027" cy="328204"/>
            </a:xfrm>
            <a:custGeom>
              <a:avLst/>
              <a:gdLst/>
              <a:ahLst/>
              <a:cxnLst>
                <a:cxn ang="0">
                  <a:pos x="329" y="0"/>
                </a:cxn>
                <a:cxn ang="0">
                  <a:pos x="370" y="2"/>
                </a:cxn>
                <a:cxn ang="0">
                  <a:pos x="410" y="7"/>
                </a:cxn>
                <a:cxn ang="0">
                  <a:pos x="450" y="17"/>
                </a:cxn>
                <a:cxn ang="0">
                  <a:pos x="491" y="31"/>
                </a:cxn>
                <a:cxn ang="0">
                  <a:pos x="526" y="49"/>
                </a:cxn>
                <a:cxn ang="0">
                  <a:pos x="560" y="71"/>
                </a:cxn>
                <a:cxn ang="0">
                  <a:pos x="590" y="97"/>
                </a:cxn>
                <a:cxn ang="0">
                  <a:pos x="617" y="126"/>
                </a:cxn>
                <a:cxn ang="0">
                  <a:pos x="641" y="157"/>
                </a:cxn>
                <a:cxn ang="0">
                  <a:pos x="662" y="190"/>
                </a:cxn>
                <a:cxn ang="0">
                  <a:pos x="680" y="226"/>
                </a:cxn>
                <a:cxn ang="0">
                  <a:pos x="695" y="263"/>
                </a:cxn>
                <a:cxn ang="0">
                  <a:pos x="706" y="299"/>
                </a:cxn>
                <a:cxn ang="0">
                  <a:pos x="714" y="337"/>
                </a:cxn>
                <a:cxn ang="0">
                  <a:pos x="718" y="375"/>
                </a:cxn>
                <a:cxn ang="0">
                  <a:pos x="719" y="411"/>
                </a:cxn>
                <a:cxn ang="0">
                  <a:pos x="716" y="445"/>
                </a:cxn>
                <a:cxn ang="0">
                  <a:pos x="709" y="479"/>
                </a:cxn>
                <a:cxn ang="0">
                  <a:pos x="699" y="510"/>
                </a:cxn>
                <a:cxn ang="0">
                  <a:pos x="682" y="545"/>
                </a:cxn>
                <a:cxn ang="0">
                  <a:pos x="661" y="575"/>
                </a:cxn>
                <a:cxn ang="0">
                  <a:pos x="636" y="603"/>
                </a:cxn>
                <a:cxn ang="0">
                  <a:pos x="610" y="627"/>
                </a:cxn>
                <a:cxn ang="0">
                  <a:pos x="580" y="648"/>
                </a:cxn>
                <a:cxn ang="0">
                  <a:pos x="547" y="665"/>
                </a:cxn>
                <a:cxn ang="0">
                  <a:pos x="513" y="678"/>
                </a:cxn>
                <a:cxn ang="0">
                  <a:pos x="477" y="687"/>
                </a:cxn>
                <a:cxn ang="0">
                  <a:pos x="438" y="692"/>
                </a:cxn>
                <a:cxn ang="0">
                  <a:pos x="400" y="694"/>
                </a:cxn>
                <a:cxn ang="0">
                  <a:pos x="360" y="692"/>
                </a:cxn>
                <a:cxn ang="0">
                  <a:pos x="319" y="686"/>
                </a:cxn>
                <a:cxn ang="0">
                  <a:pos x="280" y="676"/>
                </a:cxn>
                <a:cxn ang="0">
                  <a:pos x="239" y="661"/>
                </a:cxn>
                <a:cxn ang="0">
                  <a:pos x="197" y="641"/>
                </a:cxn>
                <a:cxn ang="0">
                  <a:pos x="160" y="617"/>
                </a:cxn>
                <a:cxn ang="0">
                  <a:pos x="125" y="589"/>
                </a:cxn>
                <a:cxn ang="0">
                  <a:pos x="93" y="558"/>
                </a:cxn>
                <a:cxn ang="0">
                  <a:pos x="67" y="525"/>
                </a:cxn>
                <a:cxn ang="0">
                  <a:pos x="44" y="488"/>
                </a:cxn>
                <a:cxn ang="0">
                  <a:pos x="26" y="450"/>
                </a:cxn>
                <a:cxn ang="0">
                  <a:pos x="12" y="411"/>
                </a:cxn>
                <a:cxn ang="0">
                  <a:pos x="4" y="370"/>
                </a:cxn>
                <a:cxn ang="0">
                  <a:pos x="0" y="328"/>
                </a:cxn>
                <a:cxn ang="0">
                  <a:pos x="3" y="286"/>
                </a:cxn>
                <a:cxn ang="0">
                  <a:pos x="11" y="245"/>
                </a:cxn>
                <a:cxn ang="0">
                  <a:pos x="25" y="203"/>
                </a:cxn>
                <a:cxn ang="0">
                  <a:pos x="43" y="166"/>
                </a:cxn>
                <a:cxn ang="0">
                  <a:pos x="65" y="134"/>
                </a:cxn>
                <a:cxn ang="0">
                  <a:pos x="89" y="104"/>
                </a:cxn>
                <a:cxn ang="0">
                  <a:pos x="117" y="77"/>
                </a:cxn>
                <a:cxn ang="0">
                  <a:pos x="148" y="54"/>
                </a:cxn>
                <a:cxn ang="0">
                  <a:pos x="181" y="35"/>
                </a:cxn>
                <a:cxn ang="0">
                  <a:pos x="215" y="20"/>
                </a:cxn>
                <a:cxn ang="0">
                  <a:pos x="252" y="10"/>
                </a:cxn>
                <a:cxn ang="0">
                  <a:pos x="291" y="3"/>
                </a:cxn>
                <a:cxn ang="0">
                  <a:pos x="329" y="0"/>
                </a:cxn>
              </a:cxnLst>
              <a:rect l="0" t="0" r="r" b="b"/>
              <a:pathLst>
                <a:path w="719" h="694">
                  <a:moveTo>
                    <a:pt x="329" y="0"/>
                  </a:moveTo>
                  <a:lnTo>
                    <a:pt x="370" y="2"/>
                  </a:lnTo>
                  <a:lnTo>
                    <a:pt x="410" y="7"/>
                  </a:lnTo>
                  <a:lnTo>
                    <a:pt x="450" y="17"/>
                  </a:lnTo>
                  <a:lnTo>
                    <a:pt x="491" y="31"/>
                  </a:lnTo>
                  <a:lnTo>
                    <a:pt x="526" y="49"/>
                  </a:lnTo>
                  <a:lnTo>
                    <a:pt x="560" y="71"/>
                  </a:lnTo>
                  <a:lnTo>
                    <a:pt x="590" y="97"/>
                  </a:lnTo>
                  <a:lnTo>
                    <a:pt x="617" y="126"/>
                  </a:lnTo>
                  <a:lnTo>
                    <a:pt x="641" y="157"/>
                  </a:lnTo>
                  <a:lnTo>
                    <a:pt x="662" y="190"/>
                  </a:lnTo>
                  <a:lnTo>
                    <a:pt x="680" y="226"/>
                  </a:lnTo>
                  <a:lnTo>
                    <a:pt x="695" y="263"/>
                  </a:lnTo>
                  <a:lnTo>
                    <a:pt x="706" y="299"/>
                  </a:lnTo>
                  <a:lnTo>
                    <a:pt x="714" y="337"/>
                  </a:lnTo>
                  <a:lnTo>
                    <a:pt x="718" y="375"/>
                  </a:lnTo>
                  <a:lnTo>
                    <a:pt x="719" y="411"/>
                  </a:lnTo>
                  <a:lnTo>
                    <a:pt x="716" y="445"/>
                  </a:lnTo>
                  <a:lnTo>
                    <a:pt x="709" y="479"/>
                  </a:lnTo>
                  <a:lnTo>
                    <a:pt x="699" y="510"/>
                  </a:lnTo>
                  <a:lnTo>
                    <a:pt x="682" y="545"/>
                  </a:lnTo>
                  <a:lnTo>
                    <a:pt x="661" y="575"/>
                  </a:lnTo>
                  <a:lnTo>
                    <a:pt x="636" y="603"/>
                  </a:lnTo>
                  <a:lnTo>
                    <a:pt x="610" y="627"/>
                  </a:lnTo>
                  <a:lnTo>
                    <a:pt x="580" y="648"/>
                  </a:lnTo>
                  <a:lnTo>
                    <a:pt x="547" y="665"/>
                  </a:lnTo>
                  <a:lnTo>
                    <a:pt x="513" y="678"/>
                  </a:lnTo>
                  <a:lnTo>
                    <a:pt x="477" y="687"/>
                  </a:lnTo>
                  <a:lnTo>
                    <a:pt x="438" y="692"/>
                  </a:lnTo>
                  <a:lnTo>
                    <a:pt x="400" y="694"/>
                  </a:lnTo>
                  <a:lnTo>
                    <a:pt x="360" y="692"/>
                  </a:lnTo>
                  <a:lnTo>
                    <a:pt x="319" y="686"/>
                  </a:lnTo>
                  <a:lnTo>
                    <a:pt x="280" y="676"/>
                  </a:lnTo>
                  <a:lnTo>
                    <a:pt x="239" y="661"/>
                  </a:lnTo>
                  <a:lnTo>
                    <a:pt x="197" y="641"/>
                  </a:lnTo>
                  <a:lnTo>
                    <a:pt x="160" y="617"/>
                  </a:lnTo>
                  <a:lnTo>
                    <a:pt x="125" y="589"/>
                  </a:lnTo>
                  <a:lnTo>
                    <a:pt x="93" y="558"/>
                  </a:lnTo>
                  <a:lnTo>
                    <a:pt x="67" y="525"/>
                  </a:lnTo>
                  <a:lnTo>
                    <a:pt x="44" y="488"/>
                  </a:lnTo>
                  <a:lnTo>
                    <a:pt x="26" y="450"/>
                  </a:lnTo>
                  <a:lnTo>
                    <a:pt x="12" y="411"/>
                  </a:lnTo>
                  <a:lnTo>
                    <a:pt x="4" y="370"/>
                  </a:lnTo>
                  <a:lnTo>
                    <a:pt x="0" y="328"/>
                  </a:lnTo>
                  <a:lnTo>
                    <a:pt x="3" y="286"/>
                  </a:lnTo>
                  <a:lnTo>
                    <a:pt x="11" y="245"/>
                  </a:lnTo>
                  <a:lnTo>
                    <a:pt x="25" y="203"/>
                  </a:lnTo>
                  <a:lnTo>
                    <a:pt x="43" y="166"/>
                  </a:lnTo>
                  <a:lnTo>
                    <a:pt x="65" y="134"/>
                  </a:lnTo>
                  <a:lnTo>
                    <a:pt x="89" y="104"/>
                  </a:lnTo>
                  <a:lnTo>
                    <a:pt x="117" y="77"/>
                  </a:lnTo>
                  <a:lnTo>
                    <a:pt x="148" y="54"/>
                  </a:lnTo>
                  <a:lnTo>
                    <a:pt x="181" y="35"/>
                  </a:lnTo>
                  <a:lnTo>
                    <a:pt x="215" y="20"/>
                  </a:lnTo>
                  <a:lnTo>
                    <a:pt x="252" y="10"/>
                  </a:lnTo>
                  <a:lnTo>
                    <a:pt x="291" y="3"/>
                  </a:lnTo>
                  <a:lnTo>
                    <a:pt x="329" y="0"/>
                  </a:lnTo>
                  <a:close/>
                </a:path>
              </a:pathLst>
            </a:custGeom>
            <a:solidFill>
              <a:srgbClr val="FFDEA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16">
              <a:extLst>
                <a:ext uri="{FF2B5EF4-FFF2-40B4-BE49-F238E27FC236}">
                  <a16:creationId xmlns:a16="http://schemas.microsoft.com/office/drawing/2014/main" id="{60AA5419-48C3-4354-B51E-AB1B5CD5083A}"/>
                </a:ext>
              </a:extLst>
            </p:cNvPr>
            <p:cNvSpPr>
              <a:spLocks/>
            </p:cNvSpPr>
            <p:nvPr/>
          </p:nvSpPr>
          <p:spPr bwMode="auto">
            <a:xfrm>
              <a:off x="9557418" y="2488118"/>
              <a:ext cx="334825" cy="303140"/>
            </a:xfrm>
            <a:custGeom>
              <a:avLst/>
              <a:gdLst/>
              <a:ahLst/>
              <a:cxnLst>
                <a:cxn ang="0">
                  <a:pos x="429" y="2"/>
                </a:cxn>
                <a:cxn ang="0">
                  <a:pos x="515" y="20"/>
                </a:cxn>
                <a:cxn ang="0">
                  <a:pos x="594" y="52"/>
                </a:cxn>
                <a:cxn ang="0">
                  <a:pos x="648" y="88"/>
                </a:cxn>
                <a:cxn ang="0">
                  <a:pos x="690" y="129"/>
                </a:cxn>
                <a:cxn ang="0">
                  <a:pos x="706" y="181"/>
                </a:cxn>
                <a:cxn ang="0">
                  <a:pos x="692" y="232"/>
                </a:cxn>
                <a:cxn ang="0">
                  <a:pos x="664" y="271"/>
                </a:cxn>
                <a:cxn ang="0">
                  <a:pos x="626" y="300"/>
                </a:cxn>
                <a:cxn ang="0">
                  <a:pos x="581" y="319"/>
                </a:cxn>
                <a:cxn ang="0">
                  <a:pos x="529" y="331"/>
                </a:cxn>
                <a:cxn ang="0">
                  <a:pos x="475" y="337"/>
                </a:cxn>
                <a:cxn ang="0">
                  <a:pos x="392" y="336"/>
                </a:cxn>
                <a:cxn ang="0">
                  <a:pos x="317" y="329"/>
                </a:cxn>
                <a:cxn ang="0">
                  <a:pos x="274" y="322"/>
                </a:cxn>
                <a:cxn ang="0">
                  <a:pos x="242" y="316"/>
                </a:cxn>
                <a:cxn ang="0">
                  <a:pos x="220" y="312"/>
                </a:cxn>
                <a:cxn ang="0">
                  <a:pos x="212" y="310"/>
                </a:cxn>
                <a:cxn ang="0">
                  <a:pos x="226" y="392"/>
                </a:cxn>
                <a:cxn ang="0">
                  <a:pos x="225" y="462"/>
                </a:cxn>
                <a:cxn ang="0">
                  <a:pos x="213" y="522"/>
                </a:cxn>
                <a:cxn ang="0">
                  <a:pos x="192" y="571"/>
                </a:cxn>
                <a:cxn ang="0">
                  <a:pos x="166" y="606"/>
                </a:cxn>
                <a:cxn ang="0">
                  <a:pos x="139" y="632"/>
                </a:cxn>
                <a:cxn ang="0">
                  <a:pos x="93" y="608"/>
                </a:cxn>
                <a:cxn ang="0">
                  <a:pos x="45" y="534"/>
                </a:cxn>
                <a:cxn ang="0">
                  <a:pos x="13" y="451"/>
                </a:cxn>
                <a:cxn ang="0">
                  <a:pos x="0" y="364"/>
                </a:cxn>
                <a:cxn ang="0">
                  <a:pos x="9" y="276"/>
                </a:cxn>
                <a:cxn ang="0">
                  <a:pos x="43" y="192"/>
                </a:cxn>
                <a:cxn ang="0">
                  <a:pos x="91" y="125"/>
                </a:cxn>
                <a:cxn ang="0">
                  <a:pos x="153" y="70"/>
                </a:cxn>
                <a:cxn ang="0">
                  <a:pos x="224" y="31"/>
                </a:cxn>
                <a:cxn ang="0">
                  <a:pos x="302" y="7"/>
                </a:cxn>
                <a:cxn ang="0">
                  <a:pos x="385" y="0"/>
                </a:cxn>
              </a:cxnLst>
              <a:rect l="0" t="0" r="r" b="b"/>
              <a:pathLst>
                <a:path w="708" h="641">
                  <a:moveTo>
                    <a:pt x="385" y="0"/>
                  </a:moveTo>
                  <a:lnTo>
                    <a:pt x="429" y="2"/>
                  </a:lnTo>
                  <a:lnTo>
                    <a:pt x="473" y="9"/>
                  </a:lnTo>
                  <a:lnTo>
                    <a:pt x="515" y="20"/>
                  </a:lnTo>
                  <a:lnTo>
                    <a:pt x="559" y="36"/>
                  </a:lnTo>
                  <a:lnTo>
                    <a:pt x="594" y="52"/>
                  </a:lnTo>
                  <a:lnTo>
                    <a:pt x="622" y="69"/>
                  </a:lnTo>
                  <a:lnTo>
                    <a:pt x="648" y="88"/>
                  </a:lnTo>
                  <a:lnTo>
                    <a:pt x="670" y="108"/>
                  </a:lnTo>
                  <a:lnTo>
                    <a:pt x="690" y="129"/>
                  </a:lnTo>
                  <a:lnTo>
                    <a:pt x="708" y="152"/>
                  </a:lnTo>
                  <a:lnTo>
                    <a:pt x="706" y="181"/>
                  </a:lnTo>
                  <a:lnTo>
                    <a:pt x="701" y="208"/>
                  </a:lnTo>
                  <a:lnTo>
                    <a:pt x="692" y="232"/>
                  </a:lnTo>
                  <a:lnTo>
                    <a:pt x="679" y="253"/>
                  </a:lnTo>
                  <a:lnTo>
                    <a:pt x="664" y="271"/>
                  </a:lnTo>
                  <a:lnTo>
                    <a:pt x="646" y="287"/>
                  </a:lnTo>
                  <a:lnTo>
                    <a:pt x="626" y="300"/>
                  </a:lnTo>
                  <a:lnTo>
                    <a:pt x="604" y="311"/>
                  </a:lnTo>
                  <a:lnTo>
                    <a:pt x="581" y="319"/>
                  </a:lnTo>
                  <a:lnTo>
                    <a:pt x="555" y="326"/>
                  </a:lnTo>
                  <a:lnTo>
                    <a:pt x="529" y="331"/>
                  </a:lnTo>
                  <a:lnTo>
                    <a:pt x="502" y="334"/>
                  </a:lnTo>
                  <a:lnTo>
                    <a:pt x="475" y="337"/>
                  </a:lnTo>
                  <a:lnTo>
                    <a:pt x="419" y="337"/>
                  </a:lnTo>
                  <a:lnTo>
                    <a:pt x="392" y="336"/>
                  </a:lnTo>
                  <a:lnTo>
                    <a:pt x="341" y="332"/>
                  </a:lnTo>
                  <a:lnTo>
                    <a:pt x="317" y="329"/>
                  </a:lnTo>
                  <a:lnTo>
                    <a:pt x="295" y="325"/>
                  </a:lnTo>
                  <a:lnTo>
                    <a:pt x="274" y="322"/>
                  </a:lnTo>
                  <a:lnTo>
                    <a:pt x="257" y="319"/>
                  </a:lnTo>
                  <a:lnTo>
                    <a:pt x="242" y="316"/>
                  </a:lnTo>
                  <a:lnTo>
                    <a:pt x="229" y="314"/>
                  </a:lnTo>
                  <a:lnTo>
                    <a:pt x="220" y="312"/>
                  </a:lnTo>
                  <a:lnTo>
                    <a:pt x="214" y="310"/>
                  </a:lnTo>
                  <a:lnTo>
                    <a:pt x="212" y="310"/>
                  </a:lnTo>
                  <a:lnTo>
                    <a:pt x="221" y="352"/>
                  </a:lnTo>
                  <a:lnTo>
                    <a:pt x="226" y="392"/>
                  </a:lnTo>
                  <a:lnTo>
                    <a:pt x="227" y="429"/>
                  </a:lnTo>
                  <a:lnTo>
                    <a:pt x="225" y="462"/>
                  </a:lnTo>
                  <a:lnTo>
                    <a:pt x="220" y="494"/>
                  </a:lnTo>
                  <a:lnTo>
                    <a:pt x="213" y="522"/>
                  </a:lnTo>
                  <a:lnTo>
                    <a:pt x="203" y="548"/>
                  </a:lnTo>
                  <a:lnTo>
                    <a:pt x="192" y="571"/>
                  </a:lnTo>
                  <a:lnTo>
                    <a:pt x="179" y="589"/>
                  </a:lnTo>
                  <a:lnTo>
                    <a:pt x="166" y="606"/>
                  </a:lnTo>
                  <a:lnTo>
                    <a:pt x="153" y="621"/>
                  </a:lnTo>
                  <a:lnTo>
                    <a:pt x="139" y="632"/>
                  </a:lnTo>
                  <a:lnTo>
                    <a:pt x="125" y="641"/>
                  </a:lnTo>
                  <a:lnTo>
                    <a:pt x="93" y="608"/>
                  </a:lnTo>
                  <a:lnTo>
                    <a:pt x="66" y="573"/>
                  </a:lnTo>
                  <a:lnTo>
                    <a:pt x="45" y="534"/>
                  </a:lnTo>
                  <a:lnTo>
                    <a:pt x="27" y="493"/>
                  </a:lnTo>
                  <a:lnTo>
                    <a:pt x="13" y="451"/>
                  </a:lnTo>
                  <a:lnTo>
                    <a:pt x="4" y="408"/>
                  </a:lnTo>
                  <a:lnTo>
                    <a:pt x="0" y="364"/>
                  </a:lnTo>
                  <a:lnTo>
                    <a:pt x="0" y="320"/>
                  </a:lnTo>
                  <a:lnTo>
                    <a:pt x="9" y="276"/>
                  </a:lnTo>
                  <a:lnTo>
                    <a:pt x="24" y="232"/>
                  </a:lnTo>
                  <a:lnTo>
                    <a:pt x="43" y="192"/>
                  </a:lnTo>
                  <a:lnTo>
                    <a:pt x="65" y="157"/>
                  </a:lnTo>
                  <a:lnTo>
                    <a:pt x="91" y="125"/>
                  </a:lnTo>
                  <a:lnTo>
                    <a:pt x="121" y="96"/>
                  </a:lnTo>
                  <a:lnTo>
                    <a:pt x="153" y="70"/>
                  </a:lnTo>
                  <a:lnTo>
                    <a:pt x="187" y="48"/>
                  </a:lnTo>
                  <a:lnTo>
                    <a:pt x="224" y="31"/>
                  </a:lnTo>
                  <a:lnTo>
                    <a:pt x="263" y="17"/>
                  </a:lnTo>
                  <a:lnTo>
                    <a:pt x="302" y="7"/>
                  </a:lnTo>
                  <a:lnTo>
                    <a:pt x="344" y="2"/>
                  </a:lnTo>
                  <a:lnTo>
                    <a:pt x="385"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17">
              <a:extLst>
                <a:ext uri="{FF2B5EF4-FFF2-40B4-BE49-F238E27FC236}">
                  <a16:creationId xmlns:a16="http://schemas.microsoft.com/office/drawing/2014/main" id="{A4012233-D381-4148-A9AF-4F96010DAD93}"/>
                </a:ext>
              </a:extLst>
            </p:cNvPr>
            <p:cNvSpPr>
              <a:spLocks/>
            </p:cNvSpPr>
            <p:nvPr/>
          </p:nvSpPr>
          <p:spPr bwMode="auto">
            <a:xfrm>
              <a:off x="9372981" y="2702350"/>
              <a:ext cx="262469" cy="325367"/>
            </a:xfrm>
            <a:custGeom>
              <a:avLst/>
              <a:gdLst/>
              <a:ahLst/>
              <a:cxnLst>
                <a:cxn ang="0">
                  <a:pos x="195" y="0"/>
                </a:cxn>
                <a:cxn ang="0">
                  <a:pos x="197" y="2"/>
                </a:cxn>
                <a:cxn ang="0">
                  <a:pos x="201" y="10"/>
                </a:cxn>
                <a:cxn ang="0">
                  <a:pos x="209" y="21"/>
                </a:cxn>
                <a:cxn ang="0">
                  <a:pos x="220" y="37"/>
                </a:cxn>
                <a:cxn ang="0">
                  <a:pos x="234" y="58"/>
                </a:cxn>
                <a:cxn ang="0">
                  <a:pos x="253" y="82"/>
                </a:cxn>
                <a:cxn ang="0">
                  <a:pos x="276" y="111"/>
                </a:cxn>
                <a:cxn ang="0">
                  <a:pos x="303" y="142"/>
                </a:cxn>
                <a:cxn ang="0">
                  <a:pos x="333" y="178"/>
                </a:cxn>
                <a:cxn ang="0">
                  <a:pos x="368" y="218"/>
                </a:cxn>
                <a:cxn ang="0">
                  <a:pos x="408" y="261"/>
                </a:cxn>
                <a:cxn ang="0">
                  <a:pos x="428" y="281"/>
                </a:cxn>
                <a:cxn ang="0">
                  <a:pos x="448" y="302"/>
                </a:cxn>
                <a:cxn ang="0">
                  <a:pos x="470" y="325"/>
                </a:cxn>
                <a:cxn ang="0">
                  <a:pos x="493" y="346"/>
                </a:cxn>
                <a:cxn ang="0">
                  <a:pos x="515" y="367"/>
                </a:cxn>
                <a:cxn ang="0">
                  <a:pos x="536" y="385"/>
                </a:cxn>
                <a:cxn ang="0">
                  <a:pos x="555" y="399"/>
                </a:cxn>
                <a:cxn ang="0">
                  <a:pos x="469" y="688"/>
                </a:cxn>
                <a:cxn ang="0">
                  <a:pos x="467" y="686"/>
                </a:cxn>
                <a:cxn ang="0">
                  <a:pos x="461" y="681"/>
                </a:cxn>
                <a:cxn ang="0">
                  <a:pos x="452" y="673"/>
                </a:cxn>
                <a:cxn ang="0">
                  <a:pos x="440" y="663"/>
                </a:cxn>
                <a:cxn ang="0">
                  <a:pos x="424" y="649"/>
                </a:cxn>
                <a:cxn ang="0">
                  <a:pos x="405" y="631"/>
                </a:cxn>
                <a:cxn ang="0">
                  <a:pos x="384" y="611"/>
                </a:cxn>
                <a:cxn ang="0">
                  <a:pos x="360" y="588"/>
                </a:cxn>
                <a:cxn ang="0">
                  <a:pos x="334" y="561"/>
                </a:cxn>
                <a:cxn ang="0">
                  <a:pos x="306" y="532"/>
                </a:cxn>
                <a:cxn ang="0">
                  <a:pos x="276" y="502"/>
                </a:cxn>
                <a:cxn ang="0">
                  <a:pos x="244" y="467"/>
                </a:cxn>
                <a:cxn ang="0">
                  <a:pos x="212" y="430"/>
                </a:cxn>
                <a:cxn ang="0">
                  <a:pos x="178" y="391"/>
                </a:cxn>
                <a:cxn ang="0">
                  <a:pos x="143" y="348"/>
                </a:cxn>
                <a:cxn ang="0">
                  <a:pos x="108" y="303"/>
                </a:cxn>
                <a:cxn ang="0">
                  <a:pos x="72" y="257"/>
                </a:cxn>
                <a:cxn ang="0">
                  <a:pos x="36" y="207"/>
                </a:cxn>
                <a:cxn ang="0">
                  <a:pos x="0" y="155"/>
                </a:cxn>
                <a:cxn ang="0">
                  <a:pos x="2" y="153"/>
                </a:cxn>
                <a:cxn ang="0">
                  <a:pos x="7" y="148"/>
                </a:cxn>
                <a:cxn ang="0">
                  <a:pos x="16" y="140"/>
                </a:cxn>
                <a:cxn ang="0">
                  <a:pos x="28" y="129"/>
                </a:cxn>
                <a:cxn ang="0">
                  <a:pos x="43" y="118"/>
                </a:cxn>
                <a:cxn ang="0">
                  <a:pos x="61" y="103"/>
                </a:cxn>
                <a:cxn ang="0">
                  <a:pos x="80" y="87"/>
                </a:cxn>
                <a:cxn ang="0">
                  <a:pos x="101" y="70"/>
                </a:cxn>
                <a:cxn ang="0">
                  <a:pos x="123" y="53"/>
                </a:cxn>
                <a:cxn ang="0">
                  <a:pos x="146" y="35"/>
                </a:cxn>
                <a:cxn ang="0">
                  <a:pos x="171" y="17"/>
                </a:cxn>
                <a:cxn ang="0">
                  <a:pos x="195" y="0"/>
                </a:cxn>
              </a:cxnLst>
              <a:rect l="0" t="0" r="r" b="b"/>
              <a:pathLst>
                <a:path w="555" h="688">
                  <a:moveTo>
                    <a:pt x="195" y="0"/>
                  </a:moveTo>
                  <a:lnTo>
                    <a:pt x="197" y="2"/>
                  </a:lnTo>
                  <a:lnTo>
                    <a:pt x="201" y="10"/>
                  </a:lnTo>
                  <a:lnTo>
                    <a:pt x="209" y="21"/>
                  </a:lnTo>
                  <a:lnTo>
                    <a:pt x="220" y="37"/>
                  </a:lnTo>
                  <a:lnTo>
                    <a:pt x="234" y="58"/>
                  </a:lnTo>
                  <a:lnTo>
                    <a:pt x="253" y="82"/>
                  </a:lnTo>
                  <a:lnTo>
                    <a:pt x="276" y="111"/>
                  </a:lnTo>
                  <a:lnTo>
                    <a:pt x="303" y="142"/>
                  </a:lnTo>
                  <a:lnTo>
                    <a:pt x="333" y="178"/>
                  </a:lnTo>
                  <a:lnTo>
                    <a:pt x="368" y="218"/>
                  </a:lnTo>
                  <a:lnTo>
                    <a:pt x="408" y="261"/>
                  </a:lnTo>
                  <a:lnTo>
                    <a:pt x="428" y="281"/>
                  </a:lnTo>
                  <a:lnTo>
                    <a:pt x="448" y="302"/>
                  </a:lnTo>
                  <a:lnTo>
                    <a:pt x="470" y="325"/>
                  </a:lnTo>
                  <a:lnTo>
                    <a:pt x="493" y="346"/>
                  </a:lnTo>
                  <a:lnTo>
                    <a:pt x="515" y="367"/>
                  </a:lnTo>
                  <a:lnTo>
                    <a:pt x="536" y="385"/>
                  </a:lnTo>
                  <a:lnTo>
                    <a:pt x="555" y="399"/>
                  </a:lnTo>
                  <a:lnTo>
                    <a:pt x="469" y="688"/>
                  </a:lnTo>
                  <a:lnTo>
                    <a:pt x="467" y="686"/>
                  </a:lnTo>
                  <a:lnTo>
                    <a:pt x="461" y="681"/>
                  </a:lnTo>
                  <a:lnTo>
                    <a:pt x="452" y="673"/>
                  </a:lnTo>
                  <a:lnTo>
                    <a:pt x="440" y="663"/>
                  </a:lnTo>
                  <a:lnTo>
                    <a:pt x="424" y="649"/>
                  </a:lnTo>
                  <a:lnTo>
                    <a:pt x="405" y="631"/>
                  </a:lnTo>
                  <a:lnTo>
                    <a:pt x="384" y="611"/>
                  </a:lnTo>
                  <a:lnTo>
                    <a:pt x="360" y="588"/>
                  </a:lnTo>
                  <a:lnTo>
                    <a:pt x="334" y="561"/>
                  </a:lnTo>
                  <a:lnTo>
                    <a:pt x="306" y="532"/>
                  </a:lnTo>
                  <a:lnTo>
                    <a:pt x="276" y="502"/>
                  </a:lnTo>
                  <a:lnTo>
                    <a:pt x="244" y="467"/>
                  </a:lnTo>
                  <a:lnTo>
                    <a:pt x="212" y="430"/>
                  </a:lnTo>
                  <a:lnTo>
                    <a:pt x="178" y="391"/>
                  </a:lnTo>
                  <a:lnTo>
                    <a:pt x="143" y="348"/>
                  </a:lnTo>
                  <a:lnTo>
                    <a:pt x="108" y="303"/>
                  </a:lnTo>
                  <a:lnTo>
                    <a:pt x="72" y="257"/>
                  </a:lnTo>
                  <a:lnTo>
                    <a:pt x="36" y="207"/>
                  </a:lnTo>
                  <a:lnTo>
                    <a:pt x="0" y="155"/>
                  </a:lnTo>
                  <a:lnTo>
                    <a:pt x="2" y="153"/>
                  </a:lnTo>
                  <a:lnTo>
                    <a:pt x="7" y="148"/>
                  </a:lnTo>
                  <a:lnTo>
                    <a:pt x="16" y="140"/>
                  </a:lnTo>
                  <a:lnTo>
                    <a:pt x="28" y="129"/>
                  </a:lnTo>
                  <a:lnTo>
                    <a:pt x="43" y="118"/>
                  </a:lnTo>
                  <a:lnTo>
                    <a:pt x="61" y="103"/>
                  </a:lnTo>
                  <a:lnTo>
                    <a:pt x="80" y="87"/>
                  </a:lnTo>
                  <a:lnTo>
                    <a:pt x="101" y="70"/>
                  </a:lnTo>
                  <a:lnTo>
                    <a:pt x="123" y="53"/>
                  </a:lnTo>
                  <a:lnTo>
                    <a:pt x="146" y="35"/>
                  </a:lnTo>
                  <a:lnTo>
                    <a:pt x="171" y="17"/>
                  </a:lnTo>
                  <a:lnTo>
                    <a:pt x="195" y="0"/>
                  </a:lnTo>
                  <a:close/>
                </a:path>
              </a:pathLst>
            </a:custGeom>
            <a:gradFill>
              <a:gsLst>
                <a:gs pos="0">
                  <a:schemeClr val="accent3">
                    <a:lumMod val="50000"/>
                  </a:schemeClr>
                </a:gs>
                <a:gs pos="50000">
                  <a:schemeClr val="accent3">
                    <a:lumMod val="75000"/>
                  </a:schemeClr>
                </a:gs>
                <a:gs pos="100000">
                  <a:schemeClr val="accent3"/>
                </a:gs>
              </a:gsLst>
              <a:lin ang="162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8">
              <a:extLst>
                <a:ext uri="{FF2B5EF4-FFF2-40B4-BE49-F238E27FC236}">
                  <a16:creationId xmlns:a16="http://schemas.microsoft.com/office/drawing/2014/main" id="{E8E7534E-7A45-4F2E-95E7-07B5E3C6ED7B}"/>
                </a:ext>
              </a:extLst>
            </p:cNvPr>
            <p:cNvSpPr>
              <a:spLocks/>
            </p:cNvSpPr>
            <p:nvPr/>
          </p:nvSpPr>
          <p:spPr bwMode="auto">
            <a:xfrm>
              <a:off x="9557418" y="2480079"/>
              <a:ext cx="335771" cy="305504"/>
            </a:xfrm>
            <a:custGeom>
              <a:avLst/>
              <a:gdLst/>
              <a:ahLst/>
              <a:cxnLst>
                <a:cxn ang="0">
                  <a:pos x="432" y="2"/>
                </a:cxn>
                <a:cxn ang="0">
                  <a:pos x="518" y="20"/>
                </a:cxn>
                <a:cxn ang="0">
                  <a:pos x="597" y="52"/>
                </a:cxn>
                <a:cxn ang="0">
                  <a:pos x="651" y="87"/>
                </a:cxn>
                <a:cxn ang="0">
                  <a:pos x="693" y="129"/>
                </a:cxn>
                <a:cxn ang="0">
                  <a:pos x="708" y="182"/>
                </a:cxn>
                <a:cxn ang="0">
                  <a:pos x="695" y="232"/>
                </a:cxn>
                <a:cxn ang="0">
                  <a:pos x="667" y="271"/>
                </a:cxn>
                <a:cxn ang="0">
                  <a:pos x="629" y="300"/>
                </a:cxn>
                <a:cxn ang="0">
                  <a:pos x="584" y="320"/>
                </a:cxn>
                <a:cxn ang="0">
                  <a:pos x="532" y="332"/>
                </a:cxn>
                <a:cxn ang="0">
                  <a:pos x="478" y="337"/>
                </a:cxn>
                <a:cxn ang="0">
                  <a:pos x="395" y="336"/>
                </a:cxn>
                <a:cxn ang="0">
                  <a:pos x="320" y="330"/>
                </a:cxn>
                <a:cxn ang="0">
                  <a:pos x="277" y="323"/>
                </a:cxn>
                <a:cxn ang="0">
                  <a:pos x="245" y="317"/>
                </a:cxn>
                <a:cxn ang="0">
                  <a:pos x="223" y="312"/>
                </a:cxn>
                <a:cxn ang="0">
                  <a:pos x="215" y="310"/>
                </a:cxn>
                <a:cxn ang="0">
                  <a:pos x="230" y="392"/>
                </a:cxn>
                <a:cxn ang="0">
                  <a:pos x="231" y="462"/>
                </a:cxn>
                <a:cxn ang="0">
                  <a:pos x="220" y="519"/>
                </a:cxn>
                <a:cxn ang="0">
                  <a:pos x="201" y="567"/>
                </a:cxn>
                <a:cxn ang="0">
                  <a:pos x="177" y="602"/>
                </a:cxn>
                <a:cxn ang="0">
                  <a:pos x="151" y="627"/>
                </a:cxn>
                <a:cxn ang="0">
                  <a:pos x="124" y="642"/>
                </a:cxn>
                <a:cxn ang="0">
                  <a:pos x="82" y="611"/>
                </a:cxn>
                <a:cxn ang="0">
                  <a:pos x="37" y="534"/>
                </a:cxn>
                <a:cxn ang="0">
                  <a:pos x="8" y="451"/>
                </a:cxn>
                <a:cxn ang="0">
                  <a:pos x="0" y="364"/>
                </a:cxn>
                <a:cxn ang="0">
                  <a:pos x="13" y="276"/>
                </a:cxn>
                <a:cxn ang="0">
                  <a:pos x="47" y="193"/>
                </a:cxn>
                <a:cxn ang="0">
                  <a:pos x="95" y="125"/>
                </a:cxn>
                <a:cxn ang="0">
                  <a:pos x="157" y="70"/>
                </a:cxn>
                <a:cxn ang="0">
                  <a:pos x="227" y="31"/>
                </a:cxn>
                <a:cxn ang="0">
                  <a:pos x="305" y="7"/>
                </a:cxn>
                <a:cxn ang="0">
                  <a:pos x="389" y="0"/>
                </a:cxn>
              </a:cxnLst>
              <a:rect l="0" t="0" r="r" b="b"/>
              <a:pathLst>
                <a:path w="710" h="646">
                  <a:moveTo>
                    <a:pt x="389" y="0"/>
                  </a:moveTo>
                  <a:lnTo>
                    <a:pt x="432" y="2"/>
                  </a:lnTo>
                  <a:lnTo>
                    <a:pt x="476" y="9"/>
                  </a:lnTo>
                  <a:lnTo>
                    <a:pt x="518" y="20"/>
                  </a:lnTo>
                  <a:lnTo>
                    <a:pt x="562" y="36"/>
                  </a:lnTo>
                  <a:lnTo>
                    <a:pt x="597" y="52"/>
                  </a:lnTo>
                  <a:lnTo>
                    <a:pt x="625" y="69"/>
                  </a:lnTo>
                  <a:lnTo>
                    <a:pt x="651" y="87"/>
                  </a:lnTo>
                  <a:lnTo>
                    <a:pt x="673" y="108"/>
                  </a:lnTo>
                  <a:lnTo>
                    <a:pt x="693" y="129"/>
                  </a:lnTo>
                  <a:lnTo>
                    <a:pt x="710" y="152"/>
                  </a:lnTo>
                  <a:lnTo>
                    <a:pt x="708" y="182"/>
                  </a:lnTo>
                  <a:lnTo>
                    <a:pt x="704" y="208"/>
                  </a:lnTo>
                  <a:lnTo>
                    <a:pt x="695" y="232"/>
                  </a:lnTo>
                  <a:lnTo>
                    <a:pt x="682" y="253"/>
                  </a:lnTo>
                  <a:lnTo>
                    <a:pt x="667" y="271"/>
                  </a:lnTo>
                  <a:lnTo>
                    <a:pt x="649" y="287"/>
                  </a:lnTo>
                  <a:lnTo>
                    <a:pt x="629" y="300"/>
                  </a:lnTo>
                  <a:lnTo>
                    <a:pt x="607" y="311"/>
                  </a:lnTo>
                  <a:lnTo>
                    <a:pt x="584" y="320"/>
                  </a:lnTo>
                  <a:lnTo>
                    <a:pt x="558" y="327"/>
                  </a:lnTo>
                  <a:lnTo>
                    <a:pt x="532" y="332"/>
                  </a:lnTo>
                  <a:lnTo>
                    <a:pt x="505" y="334"/>
                  </a:lnTo>
                  <a:lnTo>
                    <a:pt x="478" y="337"/>
                  </a:lnTo>
                  <a:lnTo>
                    <a:pt x="422" y="337"/>
                  </a:lnTo>
                  <a:lnTo>
                    <a:pt x="395" y="336"/>
                  </a:lnTo>
                  <a:lnTo>
                    <a:pt x="344" y="332"/>
                  </a:lnTo>
                  <a:lnTo>
                    <a:pt x="320" y="330"/>
                  </a:lnTo>
                  <a:lnTo>
                    <a:pt x="298" y="326"/>
                  </a:lnTo>
                  <a:lnTo>
                    <a:pt x="277" y="323"/>
                  </a:lnTo>
                  <a:lnTo>
                    <a:pt x="260" y="320"/>
                  </a:lnTo>
                  <a:lnTo>
                    <a:pt x="245" y="317"/>
                  </a:lnTo>
                  <a:lnTo>
                    <a:pt x="232" y="314"/>
                  </a:lnTo>
                  <a:lnTo>
                    <a:pt x="223" y="312"/>
                  </a:lnTo>
                  <a:lnTo>
                    <a:pt x="217" y="310"/>
                  </a:lnTo>
                  <a:lnTo>
                    <a:pt x="215" y="310"/>
                  </a:lnTo>
                  <a:lnTo>
                    <a:pt x="224" y="352"/>
                  </a:lnTo>
                  <a:lnTo>
                    <a:pt x="230" y="392"/>
                  </a:lnTo>
                  <a:lnTo>
                    <a:pt x="232" y="428"/>
                  </a:lnTo>
                  <a:lnTo>
                    <a:pt x="231" y="462"/>
                  </a:lnTo>
                  <a:lnTo>
                    <a:pt x="226" y="492"/>
                  </a:lnTo>
                  <a:lnTo>
                    <a:pt x="220" y="519"/>
                  </a:lnTo>
                  <a:lnTo>
                    <a:pt x="211" y="544"/>
                  </a:lnTo>
                  <a:lnTo>
                    <a:pt x="201" y="567"/>
                  </a:lnTo>
                  <a:lnTo>
                    <a:pt x="190" y="586"/>
                  </a:lnTo>
                  <a:lnTo>
                    <a:pt x="177" y="602"/>
                  </a:lnTo>
                  <a:lnTo>
                    <a:pt x="164" y="616"/>
                  </a:lnTo>
                  <a:lnTo>
                    <a:pt x="151" y="627"/>
                  </a:lnTo>
                  <a:lnTo>
                    <a:pt x="137" y="636"/>
                  </a:lnTo>
                  <a:lnTo>
                    <a:pt x="124" y="642"/>
                  </a:lnTo>
                  <a:lnTo>
                    <a:pt x="112" y="646"/>
                  </a:lnTo>
                  <a:lnTo>
                    <a:pt x="82" y="611"/>
                  </a:lnTo>
                  <a:lnTo>
                    <a:pt x="57" y="574"/>
                  </a:lnTo>
                  <a:lnTo>
                    <a:pt x="37" y="534"/>
                  </a:lnTo>
                  <a:lnTo>
                    <a:pt x="20" y="493"/>
                  </a:lnTo>
                  <a:lnTo>
                    <a:pt x="8" y="451"/>
                  </a:lnTo>
                  <a:lnTo>
                    <a:pt x="1" y="408"/>
                  </a:lnTo>
                  <a:lnTo>
                    <a:pt x="0" y="364"/>
                  </a:lnTo>
                  <a:lnTo>
                    <a:pt x="3" y="320"/>
                  </a:lnTo>
                  <a:lnTo>
                    <a:pt x="13" y="276"/>
                  </a:lnTo>
                  <a:lnTo>
                    <a:pt x="28" y="232"/>
                  </a:lnTo>
                  <a:lnTo>
                    <a:pt x="47" y="193"/>
                  </a:lnTo>
                  <a:lnTo>
                    <a:pt x="69" y="157"/>
                  </a:lnTo>
                  <a:lnTo>
                    <a:pt x="95" y="125"/>
                  </a:lnTo>
                  <a:lnTo>
                    <a:pt x="125" y="96"/>
                  </a:lnTo>
                  <a:lnTo>
                    <a:pt x="157" y="70"/>
                  </a:lnTo>
                  <a:lnTo>
                    <a:pt x="190" y="49"/>
                  </a:lnTo>
                  <a:lnTo>
                    <a:pt x="227" y="31"/>
                  </a:lnTo>
                  <a:lnTo>
                    <a:pt x="266" y="17"/>
                  </a:lnTo>
                  <a:lnTo>
                    <a:pt x="305" y="7"/>
                  </a:lnTo>
                  <a:lnTo>
                    <a:pt x="347" y="2"/>
                  </a:lnTo>
                  <a:lnTo>
                    <a:pt x="3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5" name="Freeform 19">
              <a:extLst>
                <a:ext uri="{FF2B5EF4-FFF2-40B4-BE49-F238E27FC236}">
                  <a16:creationId xmlns:a16="http://schemas.microsoft.com/office/drawing/2014/main" id="{3D3A07E4-B14C-4056-9D1B-114592CA1BDC}"/>
                </a:ext>
              </a:extLst>
            </p:cNvPr>
            <p:cNvSpPr>
              <a:spLocks/>
            </p:cNvSpPr>
            <p:nvPr/>
          </p:nvSpPr>
          <p:spPr bwMode="auto">
            <a:xfrm>
              <a:off x="9649164" y="3261810"/>
              <a:ext cx="114446" cy="43981"/>
            </a:xfrm>
            <a:custGeom>
              <a:avLst/>
              <a:gdLst/>
              <a:ahLst/>
              <a:cxnLst>
                <a:cxn ang="0">
                  <a:pos x="0" y="0"/>
                </a:cxn>
                <a:cxn ang="0">
                  <a:pos x="3" y="0"/>
                </a:cxn>
                <a:cxn ang="0">
                  <a:pos x="13" y="2"/>
                </a:cxn>
                <a:cxn ang="0">
                  <a:pos x="28" y="3"/>
                </a:cxn>
                <a:cxn ang="0">
                  <a:pos x="50" y="4"/>
                </a:cxn>
                <a:cxn ang="0">
                  <a:pos x="76" y="6"/>
                </a:cxn>
                <a:cxn ang="0">
                  <a:pos x="148" y="6"/>
                </a:cxn>
                <a:cxn ang="0">
                  <a:pos x="192" y="4"/>
                </a:cxn>
                <a:cxn ang="0">
                  <a:pos x="242" y="1"/>
                </a:cxn>
                <a:cxn ang="0">
                  <a:pos x="240" y="17"/>
                </a:cxn>
                <a:cxn ang="0">
                  <a:pos x="239" y="29"/>
                </a:cxn>
                <a:cxn ang="0">
                  <a:pos x="238" y="38"/>
                </a:cxn>
                <a:cxn ang="0">
                  <a:pos x="237" y="44"/>
                </a:cxn>
                <a:cxn ang="0">
                  <a:pos x="237" y="65"/>
                </a:cxn>
                <a:cxn ang="0">
                  <a:pos x="236" y="78"/>
                </a:cxn>
                <a:cxn ang="0">
                  <a:pos x="234" y="79"/>
                </a:cxn>
                <a:cxn ang="0">
                  <a:pos x="230" y="80"/>
                </a:cxn>
                <a:cxn ang="0">
                  <a:pos x="221" y="82"/>
                </a:cxn>
                <a:cxn ang="0">
                  <a:pos x="210" y="84"/>
                </a:cxn>
                <a:cxn ang="0">
                  <a:pos x="194" y="87"/>
                </a:cxn>
                <a:cxn ang="0">
                  <a:pos x="175" y="89"/>
                </a:cxn>
                <a:cxn ang="0">
                  <a:pos x="152" y="91"/>
                </a:cxn>
                <a:cxn ang="0">
                  <a:pos x="123" y="92"/>
                </a:cxn>
                <a:cxn ang="0">
                  <a:pos x="90" y="93"/>
                </a:cxn>
                <a:cxn ang="0">
                  <a:pos x="54" y="92"/>
                </a:cxn>
                <a:cxn ang="0">
                  <a:pos x="11" y="90"/>
                </a:cxn>
                <a:cxn ang="0">
                  <a:pos x="9" y="74"/>
                </a:cxn>
                <a:cxn ang="0">
                  <a:pos x="8" y="63"/>
                </a:cxn>
                <a:cxn ang="0">
                  <a:pos x="6" y="54"/>
                </a:cxn>
                <a:cxn ang="0">
                  <a:pos x="5" y="47"/>
                </a:cxn>
                <a:cxn ang="0">
                  <a:pos x="5" y="39"/>
                </a:cxn>
                <a:cxn ang="0">
                  <a:pos x="3" y="30"/>
                </a:cxn>
                <a:cxn ang="0">
                  <a:pos x="2" y="17"/>
                </a:cxn>
                <a:cxn ang="0">
                  <a:pos x="0" y="0"/>
                </a:cxn>
              </a:cxnLst>
              <a:rect l="0" t="0" r="r" b="b"/>
              <a:pathLst>
                <a:path w="242" h="93">
                  <a:moveTo>
                    <a:pt x="0" y="0"/>
                  </a:moveTo>
                  <a:lnTo>
                    <a:pt x="3" y="0"/>
                  </a:lnTo>
                  <a:lnTo>
                    <a:pt x="13" y="2"/>
                  </a:lnTo>
                  <a:lnTo>
                    <a:pt x="28" y="3"/>
                  </a:lnTo>
                  <a:lnTo>
                    <a:pt x="50" y="4"/>
                  </a:lnTo>
                  <a:lnTo>
                    <a:pt x="76" y="6"/>
                  </a:lnTo>
                  <a:lnTo>
                    <a:pt x="148" y="6"/>
                  </a:lnTo>
                  <a:lnTo>
                    <a:pt x="192" y="4"/>
                  </a:lnTo>
                  <a:lnTo>
                    <a:pt x="242" y="1"/>
                  </a:lnTo>
                  <a:lnTo>
                    <a:pt x="240" y="17"/>
                  </a:lnTo>
                  <a:lnTo>
                    <a:pt x="239" y="29"/>
                  </a:lnTo>
                  <a:lnTo>
                    <a:pt x="238" y="38"/>
                  </a:lnTo>
                  <a:lnTo>
                    <a:pt x="237" y="44"/>
                  </a:lnTo>
                  <a:lnTo>
                    <a:pt x="237" y="65"/>
                  </a:lnTo>
                  <a:lnTo>
                    <a:pt x="236" y="78"/>
                  </a:lnTo>
                  <a:lnTo>
                    <a:pt x="234" y="79"/>
                  </a:lnTo>
                  <a:lnTo>
                    <a:pt x="230" y="80"/>
                  </a:lnTo>
                  <a:lnTo>
                    <a:pt x="221" y="82"/>
                  </a:lnTo>
                  <a:lnTo>
                    <a:pt x="210" y="84"/>
                  </a:lnTo>
                  <a:lnTo>
                    <a:pt x="194" y="87"/>
                  </a:lnTo>
                  <a:lnTo>
                    <a:pt x="175" y="89"/>
                  </a:lnTo>
                  <a:lnTo>
                    <a:pt x="152" y="91"/>
                  </a:lnTo>
                  <a:lnTo>
                    <a:pt x="123" y="92"/>
                  </a:lnTo>
                  <a:lnTo>
                    <a:pt x="90" y="93"/>
                  </a:lnTo>
                  <a:lnTo>
                    <a:pt x="54" y="92"/>
                  </a:lnTo>
                  <a:lnTo>
                    <a:pt x="11" y="90"/>
                  </a:lnTo>
                  <a:lnTo>
                    <a:pt x="9" y="74"/>
                  </a:lnTo>
                  <a:lnTo>
                    <a:pt x="8" y="63"/>
                  </a:lnTo>
                  <a:lnTo>
                    <a:pt x="6" y="54"/>
                  </a:lnTo>
                  <a:lnTo>
                    <a:pt x="5" y="47"/>
                  </a:lnTo>
                  <a:lnTo>
                    <a:pt x="5" y="39"/>
                  </a:lnTo>
                  <a:lnTo>
                    <a:pt x="3" y="30"/>
                  </a:lnTo>
                  <a:lnTo>
                    <a:pt x="2" y="17"/>
                  </a:lnTo>
                  <a:lnTo>
                    <a:pt x="0" y="0"/>
                  </a:lnTo>
                  <a:close/>
                </a:path>
              </a:pathLst>
            </a:custGeom>
            <a:solidFill>
              <a:srgbClr val="000F3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6" name="Freeform 20">
              <a:extLst>
                <a:ext uri="{FF2B5EF4-FFF2-40B4-BE49-F238E27FC236}">
                  <a16:creationId xmlns:a16="http://schemas.microsoft.com/office/drawing/2014/main" id="{FE71EDCC-39D6-4E9C-8377-73A1BCDA1911}"/>
                </a:ext>
              </a:extLst>
            </p:cNvPr>
            <p:cNvSpPr>
              <a:spLocks/>
            </p:cNvSpPr>
            <p:nvPr/>
          </p:nvSpPr>
          <p:spPr bwMode="auto">
            <a:xfrm>
              <a:off x="9884204" y="3228706"/>
              <a:ext cx="57223" cy="63371"/>
            </a:xfrm>
            <a:custGeom>
              <a:avLst/>
              <a:gdLst/>
              <a:ahLst/>
              <a:cxnLst>
                <a:cxn ang="0">
                  <a:pos x="121" y="0"/>
                </a:cxn>
                <a:cxn ang="0">
                  <a:pos x="121" y="3"/>
                </a:cxn>
                <a:cxn ang="0">
                  <a:pos x="120" y="13"/>
                </a:cxn>
                <a:cxn ang="0">
                  <a:pos x="119" y="29"/>
                </a:cxn>
                <a:cxn ang="0">
                  <a:pos x="118" y="52"/>
                </a:cxn>
                <a:cxn ang="0">
                  <a:pos x="116" y="81"/>
                </a:cxn>
                <a:cxn ang="0">
                  <a:pos x="113" y="117"/>
                </a:cxn>
                <a:cxn ang="0">
                  <a:pos x="86" y="122"/>
                </a:cxn>
                <a:cxn ang="0">
                  <a:pos x="61" y="127"/>
                </a:cxn>
                <a:cxn ang="0">
                  <a:pos x="38" y="131"/>
                </a:cxn>
                <a:cxn ang="0">
                  <a:pos x="17" y="134"/>
                </a:cxn>
                <a:cxn ang="0">
                  <a:pos x="17" y="132"/>
                </a:cxn>
                <a:cxn ang="0">
                  <a:pos x="16" y="125"/>
                </a:cxn>
                <a:cxn ang="0">
                  <a:pos x="13" y="113"/>
                </a:cxn>
                <a:cxn ang="0">
                  <a:pos x="9" y="95"/>
                </a:cxn>
                <a:cxn ang="0">
                  <a:pos x="5" y="72"/>
                </a:cxn>
                <a:cxn ang="0">
                  <a:pos x="0" y="41"/>
                </a:cxn>
                <a:cxn ang="0">
                  <a:pos x="43" y="29"/>
                </a:cxn>
                <a:cxn ang="0">
                  <a:pos x="84" y="16"/>
                </a:cxn>
                <a:cxn ang="0">
                  <a:pos x="121" y="0"/>
                </a:cxn>
              </a:cxnLst>
              <a:rect l="0" t="0" r="r" b="b"/>
              <a:pathLst>
                <a:path w="121" h="134">
                  <a:moveTo>
                    <a:pt x="121" y="0"/>
                  </a:moveTo>
                  <a:lnTo>
                    <a:pt x="121" y="3"/>
                  </a:lnTo>
                  <a:lnTo>
                    <a:pt x="120" y="13"/>
                  </a:lnTo>
                  <a:lnTo>
                    <a:pt x="119" y="29"/>
                  </a:lnTo>
                  <a:lnTo>
                    <a:pt x="118" y="52"/>
                  </a:lnTo>
                  <a:lnTo>
                    <a:pt x="116" y="81"/>
                  </a:lnTo>
                  <a:lnTo>
                    <a:pt x="113" y="117"/>
                  </a:lnTo>
                  <a:lnTo>
                    <a:pt x="86" y="122"/>
                  </a:lnTo>
                  <a:lnTo>
                    <a:pt x="61" y="127"/>
                  </a:lnTo>
                  <a:lnTo>
                    <a:pt x="38" y="131"/>
                  </a:lnTo>
                  <a:lnTo>
                    <a:pt x="17" y="134"/>
                  </a:lnTo>
                  <a:lnTo>
                    <a:pt x="17" y="132"/>
                  </a:lnTo>
                  <a:lnTo>
                    <a:pt x="16" y="125"/>
                  </a:lnTo>
                  <a:lnTo>
                    <a:pt x="13" y="113"/>
                  </a:lnTo>
                  <a:lnTo>
                    <a:pt x="9" y="95"/>
                  </a:lnTo>
                  <a:lnTo>
                    <a:pt x="5" y="72"/>
                  </a:lnTo>
                  <a:lnTo>
                    <a:pt x="0" y="41"/>
                  </a:lnTo>
                  <a:lnTo>
                    <a:pt x="43" y="29"/>
                  </a:lnTo>
                  <a:lnTo>
                    <a:pt x="84" y="16"/>
                  </a:lnTo>
                  <a:lnTo>
                    <a:pt x="121" y="0"/>
                  </a:lnTo>
                  <a:close/>
                </a:path>
              </a:pathLst>
            </a:custGeom>
            <a:solidFill>
              <a:srgbClr val="000F3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7" name="Freeform 21">
              <a:extLst>
                <a:ext uri="{FF2B5EF4-FFF2-40B4-BE49-F238E27FC236}">
                  <a16:creationId xmlns:a16="http://schemas.microsoft.com/office/drawing/2014/main" id="{83962FE1-C50C-417F-A806-FDC6DAB6F422}"/>
                </a:ext>
              </a:extLst>
            </p:cNvPr>
            <p:cNvSpPr>
              <a:spLocks/>
            </p:cNvSpPr>
            <p:nvPr/>
          </p:nvSpPr>
          <p:spPr bwMode="auto">
            <a:xfrm>
              <a:off x="9793404" y="2947793"/>
              <a:ext cx="65263" cy="274765"/>
            </a:xfrm>
            <a:custGeom>
              <a:avLst/>
              <a:gdLst/>
              <a:ahLst/>
              <a:cxnLst>
                <a:cxn ang="0">
                  <a:pos x="40" y="0"/>
                </a:cxn>
                <a:cxn ang="0">
                  <a:pos x="52" y="39"/>
                </a:cxn>
                <a:cxn ang="0">
                  <a:pos x="63" y="80"/>
                </a:cxn>
                <a:cxn ang="0">
                  <a:pos x="74" y="123"/>
                </a:cxn>
                <a:cxn ang="0">
                  <a:pos x="83" y="164"/>
                </a:cxn>
                <a:cxn ang="0">
                  <a:pos x="92" y="207"/>
                </a:cxn>
                <a:cxn ang="0">
                  <a:pos x="100" y="249"/>
                </a:cxn>
                <a:cxn ang="0">
                  <a:pos x="107" y="288"/>
                </a:cxn>
                <a:cxn ang="0">
                  <a:pos x="113" y="327"/>
                </a:cxn>
                <a:cxn ang="0">
                  <a:pos x="119" y="363"/>
                </a:cxn>
                <a:cxn ang="0">
                  <a:pos x="124" y="396"/>
                </a:cxn>
                <a:cxn ang="0">
                  <a:pos x="128" y="424"/>
                </a:cxn>
                <a:cxn ang="0">
                  <a:pos x="132" y="450"/>
                </a:cxn>
                <a:cxn ang="0">
                  <a:pos x="135" y="470"/>
                </a:cxn>
                <a:cxn ang="0">
                  <a:pos x="136" y="486"/>
                </a:cxn>
                <a:cxn ang="0">
                  <a:pos x="138" y="496"/>
                </a:cxn>
                <a:cxn ang="0">
                  <a:pos x="138" y="499"/>
                </a:cxn>
                <a:cxn ang="0">
                  <a:pos x="71" y="581"/>
                </a:cxn>
                <a:cxn ang="0">
                  <a:pos x="0" y="503"/>
                </a:cxn>
                <a:cxn ang="0">
                  <a:pos x="2" y="469"/>
                </a:cxn>
                <a:cxn ang="0">
                  <a:pos x="4" y="431"/>
                </a:cxn>
                <a:cxn ang="0">
                  <a:pos x="5" y="393"/>
                </a:cxn>
                <a:cxn ang="0">
                  <a:pos x="5" y="352"/>
                </a:cxn>
                <a:cxn ang="0">
                  <a:pos x="6" y="310"/>
                </a:cxn>
                <a:cxn ang="0">
                  <a:pos x="6" y="269"/>
                </a:cxn>
                <a:cxn ang="0">
                  <a:pos x="5" y="229"/>
                </a:cxn>
                <a:cxn ang="0">
                  <a:pos x="5" y="189"/>
                </a:cxn>
                <a:cxn ang="0">
                  <a:pos x="4" y="151"/>
                </a:cxn>
                <a:cxn ang="0">
                  <a:pos x="3" y="117"/>
                </a:cxn>
                <a:cxn ang="0">
                  <a:pos x="3" y="85"/>
                </a:cxn>
                <a:cxn ang="0">
                  <a:pos x="2" y="58"/>
                </a:cxn>
                <a:cxn ang="0">
                  <a:pos x="1" y="35"/>
                </a:cxn>
                <a:cxn ang="0">
                  <a:pos x="1" y="18"/>
                </a:cxn>
                <a:cxn ang="0">
                  <a:pos x="0" y="9"/>
                </a:cxn>
                <a:cxn ang="0">
                  <a:pos x="0" y="5"/>
                </a:cxn>
                <a:cxn ang="0">
                  <a:pos x="40" y="0"/>
                </a:cxn>
              </a:cxnLst>
              <a:rect l="0" t="0" r="r" b="b"/>
              <a:pathLst>
                <a:path w="138" h="581">
                  <a:moveTo>
                    <a:pt x="40" y="0"/>
                  </a:moveTo>
                  <a:lnTo>
                    <a:pt x="52" y="39"/>
                  </a:lnTo>
                  <a:lnTo>
                    <a:pt x="63" y="80"/>
                  </a:lnTo>
                  <a:lnTo>
                    <a:pt x="74" y="123"/>
                  </a:lnTo>
                  <a:lnTo>
                    <a:pt x="83" y="164"/>
                  </a:lnTo>
                  <a:lnTo>
                    <a:pt x="92" y="207"/>
                  </a:lnTo>
                  <a:lnTo>
                    <a:pt x="100" y="249"/>
                  </a:lnTo>
                  <a:lnTo>
                    <a:pt x="107" y="288"/>
                  </a:lnTo>
                  <a:lnTo>
                    <a:pt x="113" y="327"/>
                  </a:lnTo>
                  <a:lnTo>
                    <a:pt x="119" y="363"/>
                  </a:lnTo>
                  <a:lnTo>
                    <a:pt x="124" y="396"/>
                  </a:lnTo>
                  <a:lnTo>
                    <a:pt x="128" y="424"/>
                  </a:lnTo>
                  <a:lnTo>
                    <a:pt x="132" y="450"/>
                  </a:lnTo>
                  <a:lnTo>
                    <a:pt x="135" y="470"/>
                  </a:lnTo>
                  <a:lnTo>
                    <a:pt x="136" y="486"/>
                  </a:lnTo>
                  <a:lnTo>
                    <a:pt x="138" y="496"/>
                  </a:lnTo>
                  <a:lnTo>
                    <a:pt x="138" y="499"/>
                  </a:lnTo>
                  <a:lnTo>
                    <a:pt x="71" y="581"/>
                  </a:lnTo>
                  <a:lnTo>
                    <a:pt x="0" y="503"/>
                  </a:lnTo>
                  <a:lnTo>
                    <a:pt x="2" y="469"/>
                  </a:lnTo>
                  <a:lnTo>
                    <a:pt x="4" y="431"/>
                  </a:lnTo>
                  <a:lnTo>
                    <a:pt x="5" y="393"/>
                  </a:lnTo>
                  <a:lnTo>
                    <a:pt x="5" y="352"/>
                  </a:lnTo>
                  <a:lnTo>
                    <a:pt x="6" y="310"/>
                  </a:lnTo>
                  <a:lnTo>
                    <a:pt x="6" y="269"/>
                  </a:lnTo>
                  <a:lnTo>
                    <a:pt x="5" y="229"/>
                  </a:lnTo>
                  <a:lnTo>
                    <a:pt x="5" y="189"/>
                  </a:lnTo>
                  <a:lnTo>
                    <a:pt x="4" y="151"/>
                  </a:lnTo>
                  <a:lnTo>
                    <a:pt x="3" y="117"/>
                  </a:lnTo>
                  <a:lnTo>
                    <a:pt x="3" y="85"/>
                  </a:lnTo>
                  <a:lnTo>
                    <a:pt x="2" y="58"/>
                  </a:lnTo>
                  <a:lnTo>
                    <a:pt x="1" y="35"/>
                  </a:lnTo>
                  <a:lnTo>
                    <a:pt x="1" y="18"/>
                  </a:lnTo>
                  <a:lnTo>
                    <a:pt x="0" y="9"/>
                  </a:lnTo>
                  <a:lnTo>
                    <a:pt x="0" y="5"/>
                  </a:lnTo>
                  <a:lnTo>
                    <a:pt x="40" y="0"/>
                  </a:lnTo>
                  <a:close/>
                </a:path>
              </a:pathLst>
            </a:custGeom>
            <a:solidFill>
              <a:srgbClr val="DA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8" name="Freeform 22">
              <a:extLst>
                <a:ext uri="{FF2B5EF4-FFF2-40B4-BE49-F238E27FC236}">
                  <a16:creationId xmlns:a16="http://schemas.microsoft.com/office/drawing/2014/main" id="{C80D4723-7697-49F1-B520-7C6A5592E6B4}"/>
                </a:ext>
              </a:extLst>
            </p:cNvPr>
            <p:cNvSpPr>
              <a:spLocks/>
            </p:cNvSpPr>
            <p:nvPr/>
          </p:nvSpPr>
          <p:spPr bwMode="auto">
            <a:xfrm>
              <a:off x="9614641" y="2503252"/>
              <a:ext cx="246863" cy="115865"/>
            </a:xfrm>
            <a:custGeom>
              <a:avLst/>
              <a:gdLst/>
              <a:ahLst/>
              <a:cxnLst>
                <a:cxn ang="0">
                  <a:pos x="380" y="0"/>
                </a:cxn>
                <a:cxn ang="0">
                  <a:pos x="383" y="1"/>
                </a:cxn>
                <a:cxn ang="0">
                  <a:pos x="390" y="2"/>
                </a:cxn>
                <a:cxn ang="0">
                  <a:pos x="402" y="5"/>
                </a:cxn>
                <a:cxn ang="0">
                  <a:pos x="416" y="10"/>
                </a:cxn>
                <a:cxn ang="0">
                  <a:pos x="433" y="16"/>
                </a:cxn>
                <a:cxn ang="0">
                  <a:pos x="450" y="22"/>
                </a:cxn>
                <a:cxn ang="0">
                  <a:pos x="468" y="31"/>
                </a:cxn>
                <a:cxn ang="0">
                  <a:pos x="483" y="42"/>
                </a:cxn>
                <a:cxn ang="0">
                  <a:pos x="498" y="55"/>
                </a:cxn>
                <a:cxn ang="0">
                  <a:pos x="510" y="70"/>
                </a:cxn>
                <a:cxn ang="0">
                  <a:pos x="518" y="87"/>
                </a:cxn>
                <a:cxn ang="0">
                  <a:pos x="521" y="100"/>
                </a:cxn>
                <a:cxn ang="0">
                  <a:pos x="522" y="114"/>
                </a:cxn>
                <a:cxn ang="0">
                  <a:pos x="521" y="129"/>
                </a:cxn>
                <a:cxn ang="0">
                  <a:pos x="517" y="144"/>
                </a:cxn>
                <a:cxn ang="0">
                  <a:pos x="511" y="158"/>
                </a:cxn>
                <a:cxn ang="0">
                  <a:pos x="502" y="174"/>
                </a:cxn>
                <a:cxn ang="0">
                  <a:pos x="490" y="188"/>
                </a:cxn>
                <a:cxn ang="0">
                  <a:pos x="476" y="202"/>
                </a:cxn>
                <a:cxn ang="0">
                  <a:pos x="457" y="215"/>
                </a:cxn>
                <a:cxn ang="0">
                  <a:pos x="434" y="225"/>
                </a:cxn>
                <a:cxn ang="0">
                  <a:pos x="408" y="234"/>
                </a:cxn>
                <a:cxn ang="0">
                  <a:pos x="377" y="240"/>
                </a:cxn>
                <a:cxn ang="0">
                  <a:pos x="343" y="244"/>
                </a:cxn>
                <a:cxn ang="0">
                  <a:pos x="293" y="245"/>
                </a:cxn>
                <a:cxn ang="0">
                  <a:pos x="248" y="243"/>
                </a:cxn>
                <a:cxn ang="0">
                  <a:pos x="205" y="239"/>
                </a:cxn>
                <a:cxn ang="0">
                  <a:pos x="167" y="232"/>
                </a:cxn>
                <a:cxn ang="0">
                  <a:pos x="133" y="224"/>
                </a:cxn>
                <a:cxn ang="0">
                  <a:pos x="102" y="215"/>
                </a:cxn>
                <a:cxn ang="0">
                  <a:pos x="75" y="206"/>
                </a:cxn>
                <a:cxn ang="0">
                  <a:pos x="52" y="196"/>
                </a:cxn>
                <a:cxn ang="0">
                  <a:pos x="34" y="188"/>
                </a:cxn>
                <a:cxn ang="0">
                  <a:pos x="19" y="180"/>
                </a:cxn>
                <a:cxn ang="0">
                  <a:pos x="9" y="174"/>
                </a:cxn>
                <a:cxn ang="0">
                  <a:pos x="2" y="169"/>
                </a:cxn>
                <a:cxn ang="0">
                  <a:pos x="0" y="168"/>
                </a:cxn>
                <a:cxn ang="0">
                  <a:pos x="43" y="174"/>
                </a:cxn>
                <a:cxn ang="0">
                  <a:pos x="85" y="176"/>
                </a:cxn>
                <a:cxn ang="0">
                  <a:pos x="122" y="175"/>
                </a:cxn>
                <a:cxn ang="0">
                  <a:pos x="156" y="171"/>
                </a:cxn>
                <a:cxn ang="0">
                  <a:pos x="188" y="164"/>
                </a:cxn>
                <a:cxn ang="0">
                  <a:pos x="217" y="155"/>
                </a:cxn>
                <a:cxn ang="0">
                  <a:pos x="243" y="145"/>
                </a:cxn>
                <a:cxn ang="0">
                  <a:pos x="265" y="132"/>
                </a:cxn>
                <a:cxn ang="0">
                  <a:pos x="286" y="119"/>
                </a:cxn>
                <a:cxn ang="0">
                  <a:pos x="304" y="104"/>
                </a:cxn>
                <a:cxn ang="0">
                  <a:pos x="321" y="89"/>
                </a:cxn>
                <a:cxn ang="0">
                  <a:pos x="335" y="74"/>
                </a:cxn>
                <a:cxn ang="0">
                  <a:pos x="346" y="60"/>
                </a:cxn>
                <a:cxn ang="0">
                  <a:pos x="356" y="46"/>
                </a:cxn>
                <a:cxn ang="0">
                  <a:pos x="364" y="33"/>
                </a:cxn>
                <a:cxn ang="0">
                  <a:pos x="370" y="22"/>
                </a:cxn>
                <a:cxn ang="0">
                  <a:pos x="374" y="13"/>
                </a:cxn>
                <a:cxn ang="0">
                  <a:pos x="378" y="6"/>
                </a:cxn>
                <a:cxn ang="0">
                  <a:pos x="379" y="2"/>
                </a:cxn>
                <a:cxn ang="0">
                  <a:pos x="380" y="0"/>
                </a:cxn>
              </a:cxnLst>
              <a:rect l="0" t="0" r="r" b="b"/>
              <a:pathLst>
                <a:path w="522" h="245">
                  <a:moveTo>
                    <a:pt x="380" y="0"/>
                  </a:moveTo>
                  <a:lnTo>
                    <a:pt x="383" y="1"/>
                  </a:lnTo>
                  <a:lnTo>
                    <a:pt x="390" y="2"/>
                  </a:lnTo>
                  <a:lnTo>
                    <a:pt x="402" y="5"/>
                  </a:lnTo>
                  <a:lnTo>
                    <a:pt x="416" y="10"/>
                  </a:lnTo>
                  <a:lnTo>
                    <a:pt x="433" y="16"/>
                  </a:lnTo>
                  <a:lnTo>
                    <a:pt x="450" y="22"/>
                  </a:lnTo>
                  <a:lnTo>
                    <a:pt x="468" y="31"/>
                  </a:lnTo>
                  <a:lnTo>
                    <a:pt x="483" y="42"/>
                  </a:lnTo>
                  <a:lnTo>
                    <a:pt x="498" y="55"/>
                  </a:lnTo>
                  <a:lnTo>
                    <a:pt x="510" y="70"/>
                  </a:lnTo>
                  <a:lnTo>
                    <a:pt x="518" y="87"/>
                  </a:lnTo>
                  <a:lnTo>
                    <a:pt x="521" y="100"/>
                  </a:lnTo>
                  <a:lnTo>
                    <a:pt x="522" y="114"/>
                  </a:lnTo>
                  <a:lnTo>
                    <a:pt x="521" y="129"/>
                  </a:lnTo>
                  <a:lnTo>
                    <a:pt x="517" y="144"/>
                  </a:lnTo>
                  <a:lnTo>
                    <a:pt x="511" y="158"/>
                  </a:lnTo>
                  <a:lnTo>
                    <a:pt x="502" y="174"/>
                  </a:lnTo>
                  <a:lnTo>
                    <a:pt x="490" y="188"/>
                  </a:lnTo>
                  <a:lnTo>
                    <a:pt x="476" y="202"/>
                  </a:lnTo>
                  <a:lnTo>
                    <a:pt x="457" y="215"/>
                  </a:lnTo>
                  <a:lnTo>
                    <a:pt x="434" y="225"/>
                  </a:lnTo>
                  <a:lnTo>
                    <a:pt x="408" y="234"/>
                  </a:lnTo>
                  <a:lnTo>
                    <a:pt x="377" y="240"/>
                  </a:lnTo>
                  <a:lnTo>
                    <a:pt x="343" y="244"/>
                  </a:lnTo>
                  <a:lnTo>
                    <a:pt x="293" y="245"/>
                  </a:lnTo>
                  <a:lnTo>
                    <a:pt x="248" y="243"/>
                  </a:lnTo>
                  <a:lnTo>
                    <a:pt x="205" y="239"/>
                  </a:lnTo>
                  <a:lnTo>
                    <a:pt x="167" y="232"/>
                  </a:lnTo>
                  <a:lnTo>
                    <a:pt x="133" y="224"/>
                  </a:lnTo>
                  <a:lnTo>
                    <a:pt x="102" y="215"/>
                  </a:lnTo>
                  <a:lnTo>
                    <a:pt x="75" y="206"/>
                  </a:lnTo>
                  <a:lnTo>
                    <a:pt x="52" y="196"/>
                  </a:lnTo>
                  <a:lnTo>
                    <a:pt x="34" y="188"/>
                  </a:lnTo>
                  <a:lnTo>
                    <a:pt x="19" y="180"/>
                  </a:lnTo>
                  <a:lnTo>
                    <a:pt x="9" y="174"/>
                  </a:lnTo>
                  <a:lnTo>
                    <a:pt x="2" y="169"/>
                  </a:lnTo>
                  <a:lnTo>
                    <a:pt x="0" y="168"/>
                  </a:lnTo>
                  <a:lnTo>
                    <a:pt x="43" y="174"/>
                  </a:lnTo>
                  <a:lnTo>
                    <a:pt x="85" y="176"/>
                  </a:lnTo>
                  <a:lnTo>
                    <a:pt x="122" y="175"/>
                  </a:lnTo>
                  <a:lnTo>
                    <a:pt x="156" y="171"/>
                  </a:lnTo>
                  <a:lnTo>
                    <a:pt x="188" y="164"/>
                  </a:lnTo>
                  <a:lnTo>
                    <a:pt x="217" y="155"/>
                  </a:lnTo>
                  <a:lnTo>
                    <a:pt x="243" y="145"/>
                  </a:lnTo>
                  <a:lnTo>
                    <a:pt x="265" y="132"/>
                  </a:lnTo>
                  <a:lnTo>
                    <a:pt x="286" y="119"/>
                  </a:lnTo>
                  <a:lnTo>
                    <a:pt x="304" y="104"/>
                  </a:lnTo>
                  <a:lnTo>
                    <a:pt x="321" y="89"/>
                  </a:lnTo>
                  <a:lnTo>
                    <a:pt x="335" y="74"/>
                  </a:lnTo>
                  <a:lnTo>
                    <a:pt x="346" y="60"/>
                  </a:lnTo>
                  <a:lnTo>
                    <a:pt x="356" y="46"/>
                  </a:lnTo>
                  <a:lnTo>
                    <a:pt x="364" y="33"/>
                  </a:lnTo>
                  <a:lnTo>
                    <a:pt x="370" y="22"/>
                  </a:lnTo>
                  <a:lnTo>
                    <a:pt x="374" y="13"/>
                  </a:lnTo>
                  <a:lnTo>
                    <a:pt x="378" y="6"/>
                  </a:lnTo>
                  <a:lnTo>
                    <a:pt x="379" y="2"/>
                  </a:lnTo>
                  <a:lnTo>
                    <a:pt x="38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9" name="Freeform 23">
              <a:extLst>
                <a:ext uri="{FF2B5EF4-FFF2-40B4-BE49-F238E27FC236}">
                  <a16:creationId xmlns:a16="http://schemas.microsoft.com/office/drawing/2014/main" id="{F79A8F0A-DF7F-42E9-9401-5779BC45C68E}"/>
                </a:ext>
              </a:extLst>
            </p:cNvPr>
            <p:cNvSpPr>
              <a:spLocks noEditPoints="1"/>
            </p:cNvSpPr>
            <p:nvPr/>
          </p:nvSpPr>
          <p:spPr bwMode="auto">
            <a:xfrm>
              <a:off x="9767393" y="2552908"/>
              <a:ext cx="93638" cy="67154"/>
            </a:xfrm>
            <a:custGeom>
              <a:avLst/>
              <a:gdLst/>
              <a:ahLst/>
              <a:cxnLst>
                <a:cxn ang="0">
                  <a:pos x="2" y="142"/>
                </a:cxn>
                <a:cxn ang="0">
                  <a:pos x="0" y="142"/>
                </a:cxn>
                <a:cxn ang="0">
                  <a:pos x="2" y="142"/>
                </a:cxn>
                <a:cxn ang="0">
                  <a:pos x="196" y="0"/>
                </a:cxn>
                <a:cxn ang="0">
                  <a:pos x="196" y="1"/>
                </a:cxn>
                <a:cxn ang="0">
                  <a:pos x="197" y="5"/>
                </a:cxn>
                <a:cxn ang="0">
                  <a:pos x="198" y="11"/>
                </a:cxn>
                <a:cxn ang="0">
                  <a:pos x="198" y="38"/>
                </a:cxn>
                <a:cxn ang="0">
                  <a:pos x="195" y="48"/>
                </a:cxn>
                <a:cxn ang="0">
                  <a:pos x="192" y="60"/>
                </a:cxn>
                <a:cxn ang="0">
                  <a:pos x="186" y="72"/>
                </a:cxn>
                <a:cxn ang="0">
                  <a:pos x="179" y="84"/>
                </a:cxn>
                <a:cxn ang="0">
                  <a:pos x="168" y="95"/>
                </a:cxn>
                <a:cxn ang="0">
                  <a:pos x="155" y="106"/>
                </a:cxn>
                <a:cxn ang="0">
                  <a:pos x="140" y="116"/>
                </a:cxn>
                <a:cxn ang="0">
                  <a:pos x="120" y="125"/>
                </a:cxn>
                <a:cxn ang="0">
                  <a:pos x="96" y="132"/>
                </a:cxn>
                <a:cxn ang="0">
                  <a:pos x="68" y="138"/>
                </a:cxn>
                <a:cxn ang="0">
                  <a:pos x="37" y="141"/>
                </a:cxn>
                <a:cxn ang="0">
                  <a:pos x="2" y="142"/>
                </a:cxn>
                <a:cxn ang="0">
                  <a:pos x="9" y="141"/>
                </a:cxn>
                <a:cxn ang="0">
                  <a:pos x="19" y="140"/>
                </a:cxn>
                <a:cxn ang="0">
                  <a:pos x="32" y="138"/>
                </a:cxn>
                <a:cxn ang="0">
                  <a:pos x="46" y="136"/>
                </a:cxn>
                <a:cxn ang="0">
                  <a:pos x="63" y="132"/>
                </a:cxn>
                <a:cxn ang="0">
                  <a:pos x="81" y="127"/>
                </a:cxn>
                <a:cxn ang="0">
                  <a:pos x="100" y="121"/>
                </a:cxn>
                <a:cxn ang="0">
                  <a:pos x="119" y="113"/>
                </a:cxn>
                <a:cxn ang="0">
                  <a:pos x="137" y="103"/>
                </a:cxn>
                <a:cxn ang="0">
                  <a:pos x="154" y="92"/>
                </a:cxn>
                <a:cxn ang="0">
                  <a:pos x="168" y="78"/>
                </a:cxn>
                <a:cxn ang="0">
                  <a:pos x="180" y="62"/>
                </a:cxn>
                <a:cxn ang="0">
                  <a:pos x="189" y="44"/>
                </a:cxn>
                <a:cxn ang="0">
                  <a:pos x="195" y="24"/>
                </a:cxn>
                <a:cxn ang="0">
                  <a:pos x="196" y="0"/>
                </a:cxn>
              </a:cxnLst>
              <a:rect l="0" t="0" r="r" b="b"/>
              <a:pathLst>
                <a:path w="198" h="142">
                  <a:moveTo>
                    <a:pt x="2" y="142"/>
                  </a:moveTo>
                  <a:lnTo>
                    <a:pt x="0" y="142"/>
                  </a:lnTo>
                  <a:lnTo>
                    <a:pt x="2" y="142"/>
                  </a:lnTo>
                  <a:close/>
                  <a:moveTo>
                    <a:pt x="196" y="0"/>
                  </a:moveTo>
                  <a:lnTo>
                    <a:pt x="196" y="1"/>
                  </a:lnTo>
                  <a:lnTo>
                    <a:pt x="197" y="5"/>
                  </a:lnTo>
                  <a:lnTo>
                    <a:pt x="198" y="11"/>
                  </a:lnTo>
                  <a:lnTo>
                    <a:pt x="198" y="38"/>
                  </a:lnTo>
                  <a:lnTo>
                    <a:pt x="195" y="48"/>
                  </a:lnTo>
                  <a:lnTo>
                    <a:pt x="192" y="60"/>
                  </a:lnTo>
                  <a:lnTo>
                    <a:pt x="186" y="72"/>
                  </a:lnTo>
                  <a:lnTo>
                    <a:pt x="179" y="84"/>
                  </a:lnTo>
                  <a:lnTo>
                    <a:pt x="168" y="95"/>
                  </a:lnTo>
                  <a:lnTo>
                    <a:pt x="155" y="106"/>
                  </a:lnTo>
                  <a:lnTo>
                    <a:pt x="140" y="116"/>
                  </a:lnTo>
                  <a:lnTo>
                    <a:pt x="120" y="125"/>
                  </a:lnTo>
                  <a:lnTo>
                    <a:pt x="96" y="132"/>
                  </a:lnTo>
                  <a:lnTo>
                    <a:pt x="68" y="138"/>
                  </a:lnTo>
                  <a:lnTo>
                    <a:pt x="37" y="141"/>
                  </a:lnTo>
                  <a:lnTo>
                    <a:pt x="2" y="142"/>
                  </a:lnTo>
                  <a:lnTo>
                    <a:pt x="9" y="141"/>
                  </a:lnTo>
                  <a:lnTo>
                    <a:pt x="19" y="140"/>
                  </a:lnTo>
                  <a:lnTo>
                    <a:pt x="32" y="138"/>
                  </a:lnTo>
                  <a:lnTo>
                    <a:pt x="46" y="136"/>
                  </a:lnTo>
                  <a:lnTo>
                    <a:pt x="63" y="132"/>
                  </a:lnTo>
                  <a:lnTo>
                    <a:pt x="81" y="127"/>
                  </a:lnTo>
                  <a:lnTo>
                    <a:pt x="100" y="121"/>
                  </a:lnTo>
                  <a:lnTo>
                    <a:pt x="119" y="113"/>
                  </a:lnTo>
                  <a:lnTo>
                    <a:pt x="137" y="103"/>
                  </a:lnTo>
                  <a:lnTo>
                    <a:pt x="154" y="92"/>
                  </a:lnTo>
                  <a:lnTo>
                    <a:pt x="168" y="78"/>
                  </a:lnTo>
                  <a:lnTo>
                    <a:pt x="180" y="62"/>
                  </a:lnTo>
                  <a:lnTo>
                    <a:pt x="189" y="44"/>
                  </a:lnTo>
                  <a:lnTo>
                    <a:pt x="195" y="24"/>
                  </a:lnTo>
                  <a:lnTo>
                    <a:pt x="196" y="0"/>
                  </a:lnTo>
                  <a:close/>
                </a:path>
              </a:pathLst>
            </a:custGeom>
            <a:solidFill>
              <a:srgbClr val="A6B8B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0" name="Freeform 24">
              <a:extLst>
                <a:ext uri="{FF2B5EF4-FFF2-40B4-BE49-F238E27FC236}">
                  <a16:creationId xmlns:a16="http://schemas.microsoft.com/office/drawing/2014/main" id="{9DDD48B1-93EC-4A62-868B-D56AA639D59D}"/>
                </a:ext>
              </a:extLst>
            </p:cNvPr>
            <p:cNvSpPr>
              <a:spLocks/>
            </p:cNvSpPr>
            <p:nvPr/>
          </p:nvSpPr>
          <p:spPr bwMode="auto">
            <a:xfrm>
              <a:off x="9908323" y="2597362"/>
              <a:ext cx="26011" cy="134781"/>
            </a:xfrm>
            <a:custGeom>
              <a:avLst/>
              <a:gdLst/>
              <a:ahLst/>
              <a:cxnLst>
                <a:cxn ang="0">
                  <a:pos x="0" y="0"/>
                </a:cxn>
                <a:cxn ang="0">
                  <a:pos x="1" y="2"/>
                </a:cxn>
                <a:cxn ang="0">
                  <a:pos x="5" y="7"/>
                </a:cxn>
                <a:cxn ang="0">
                  <a:pos x="11" y="17"/>
                </a:cxn>
                <a:cxn ang="0">
                  <a:pos x="18" y="29"/>
                </a:cxn>
                <a:cxn ang="0">
                  <a:pos x="26" y="45"/>
                </a:cxn>
                <a:cxn ang="0">
                  <a:pos x="34" y="65"/>
                </a:cxn>
                <a:cxn ang="0">
                  <a:pos x="41" y="86"/>
                </a:cxn>
                <a:cxn ang="0">
                  <a:pos x="48" y="112"/>
                </a:cxn>
                <a:cxn ang="0">
                  <a:pos x="52" y="141"/>
                </a:cxn>
                <a:cxn ang="0">
                  <a:pos x="55" y="173"/>
                </a:cxn>
                <a:cxn ang="0">
                  <a:pos x="54" y="208"/>
                </a:cxn>
                <a:cxn ang="0">
                  <a:pos x="51" y="245"/>
                </a:cxn>
                <a:cxn ang="0">
                  <a:pos x="43" y="285"/>
                </a:cxn>
                <a:cxn ang="0">
                  <a:pos x="43" y="282"/>
                </a:cxn>
                <a:cxn ang="0">
                  <a:pos x="44" y="274"/>
                </a:cxn>
                <a:cxn ang="0">
                  <a:pos x="46" y="260"/>
                </a:cxn>
                <a:cxn ang="0">
                  <a:pos x="47" y="242"/>
                </a:cxn>
                <a:cxn ang="0">
                  <a:pos x="47" y="195"/>
                </a:cxn>
                <a:cxn ang="0">
                  <a:pos x="45" y="167"/>
                </a:cxn>
                <a:cxn ang="0">
                  <a:pos x="41" y="136"/>
                </a:cxn>
                <a:cxn ang="0">
                  <a:pos x="35" y="103"/>
                </a:cxn>
                <a:cxn ang="0">
                  <a:pos x="26" y="70"/>
                </a:cxn>
                <a:cxn ang="0">
                  <a:pos x="15" y="35"/>
                </a:cxn>
                <a:cxn ang="0">
                  <a:pos x="0" y="0"/>
                </a:cxn>
              </a:cxnLst>
              <a:rect l="0" t="0" r="r" b="b"/>
              <a:pathLst>
                <a:path w="55" h="285">
                  <a:moveTo>
                    <a:pt x="0" y="0"/>
                  </a:moveTo>
                  <a:lnTo>
                    <a:pt x="1" y="2"/>
                  </a:lnTo>
                  <a:lnTo>
                    <a:pt x="5" y="7"/>
                  </a:lnTo>
                  <a:lnTo>
                    <a:pt x="11" y="17"/>
                  </a:lnTo>
                  <a:lnTo>
                    <a:pt x="18" y="29"/>
                  </a:lnTo>
                  <a:lnTo>
                    <a:pt x="26" y="45"/>
                  </a:lnTo>
                  <a:lnTo>
                    <a:pt x="34" y="65"/>
                  </a:lnTo>
                  <a:lnTo>
                    <a:pt x="41" y="86"/>
                  </a:lnTo>
                  <a:lnTo>
                    <a:pt x="48" y="112"/>
                  </a:lnTo>
                  <a:lnTo>
                    <a:pt x="52" y="141"/>
                  </a:lnTo>
                  <a:lnTo>
                    <a:pt x="55" y="173"/>
                  </a:lnTo>
                  <a:lnTo>
                    <a:pt x="54" y="208"/>
                  </a:lnTo>
                  <a:lnTo>
                    <a:pt x="51" y="245"/>
                  </a:lnTo>
                  <a:lnTo>
                    <a:pt x="43" y="285"/>
                  </a:lnTo>
                  <a:lnTo>
                    <a:pt x="43" y="282"/>
                  </a:lnTo>
                  <a:lnTo>
                    <a:pt x="44" y="274"/>
                  </a:lnTo>
                  <a:lnTo>
                    <a:pt x="46" y="260"/>
                  </a:lnTo>
                  <a:lnTo>
                    <a:pt x="47" y="242"/>
                  </a:lnTo>
                  <a:lnTo>
                    <a:pt x="47" y="195"/>
                  </a:lnTo>
                  <a:lnTo>
                    <a:pt x="45" y="167"/>
                  </a:lnTo>
                  <a:lnTo>
                    <a:pt x="41" y="136"/>
                  </a:lnTo>
                  <a:lnTo>
                    <a:pt x="35" y="103"/>
                  </a:lnTo>
                  <a:lnTo>
                    <a:pt x="26" y="70"/>
                  </a:lnTo>
                  <a:lnTo>
                    <a:pt x="15" y="35"/>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1" name="Freeform 25">
              <a:extLst>
                <a:ext uri="{FF2B5EF4-FFF2-40B4-BE49-F238E27FC236}">
                  <a16:creationId xmlns:a16="http://schemas.microsoft.com/office/drawing/2014/main" id="{63D6EDB4-6761-47A7-8D2C-632A7DA8C5C5}"/>
                </a:ext>
              </a:extLst>
            </p:cNvPr>
            <p:cNvSpPr>
              <a:spLocks/>
            </p:cNvSpPr>
            <p:nvPr/>
          </p:nvSpPr>
          <p:spPr bwMode="auto">
            <a:xfrm>
              <a:off x="9868125" y="2893408"/>
              <a:ext cx="51548" cy="354215"/>
            </a:xfrm>
            <a:custGeom>
              <a:avLst/>
              <a:gdLst/>
              <a:ahLst/>
              <a:cxnLst>
                <a:cxn ang="0">
                  <a:pos x="61" y="0"/>
                </a:cxn>
                <a:cxn ang="0">
                  <a:pos x="67" y="4"/>
                </a:cxn>
                <a:cxn ang="0">
                  <a:pos x="109" y="733"/>
                </a:cxn>
                <a:cxn ang="0">
                  <a:pos x="32" y="749"/>
                </a:cxn>
                <a:cxn ang="0">
                  <a:pos x="27" y="716"/>
                </a:cxn>
                <a:cxn ang="0">
                  <a:pos x="22" y="680"/>
                </a:cxn>
                <a:cxn ang="0">
                  <a:pos x="17" y="640"/>
                </a:cxn>
                <a:cxn ang="0">
                  <a:pos x="12" y="596"/>
                </a:cxn>
                <a:cxn ang="0">
                  <a:pos x="8" y="547"/>
                </a:cxn>
                <a:cxn ang="0">
                  <a:pos x="5" y="495"/>
                </a:cxn>
                <a:cxn ang="0">
                  <a:pos x="2" y="436"/>
                </a:cxn>
                <a:cxn ang="0">
                  <a:pos x="0" y="372"/>
                </a:cxn>
                <a:cxn ang="0">
                  <a:pos x="0" y="303"/>
                </a:cxn>
                <a:cxn ang="0">
                  <a:pos x="1" y="241"/>
                </a:cxn>
                <a:cxn ang="0">
                  <a:pos x="3" y="184"/>
                </a:cxn>
                <a:cxn ang="0">
                  <a:pos x="6" y="134"/>
                </a:cxn>
                <a:cxn ang="0">
                  <a:pos x="10" y="91"/>
                </a:cxn>
                <a:cxn ang="0">
                  <a:pos x="13" y="55"/>
                </a:cxn>
                <a:cxn ang="0">
                  <a:pos x="17" y="25"/>
                </a:cxn>
                <a:cxn ang="0">
                  <a:pos x="41" y="13"/>
                </a:cxn>
                <a:cxn ang="0">
                  <a:pos x="61" y="0"/>
                </a:cxn>
              </a:cxnLst>
              <a:rect l="0" t="0" r="r" b="b"/>
              <a:pathLst>
                <a:path w="109" h="749">
                  <a:moveTo>
                    <a:pt x="61" y="0"/>
                  </a:moveTo>
                  <a:lnTo>
                    <a:pt x="67" y="4"/>
                  </a:lnTo>
                  <a:lnTo>
                    <a:pt x="109" y="733"/>
                  </a:lnTo>
                  <a:lnTo>
                    <a:pt x="32" y="749"/>
                  </a:lnTo>
                  <a:lnTo>
                    <a:pt x="27" y="716"/>
                  </a:lnTo>
                  <a:lnTo>
                    <a:pt x="22" y="680"/>
                  </a:lnTo>
                  <a:lnTo>
                    <a:pt x="17" y="640"/>
                  </a:lnTo>
                  <a:lnTo>
                    <a:pt x="12" y="596"/>
                  </a:lnTo>
                  <a:lnTo>
                    <a:pt x="8" y="547"/>
                  </a:lnTo>
                  <a:lnTo>
                    <a:pt x="5" y="495"/>
                  </a:lnTo>
                  <a:lnTo>
                    <a:pt x="2" y="436"/>
                  </a:lnTo>
                  <a:lnTo>
                    <a:pt x="0" y="372"/>
                  </a:lnTo>
                  <a:lnTo>
                    <a:pt x="0" y="303"/>
                  </a:lnTo>
                  <a:lnTo>
                    <a:pt x="1" y="241"/>
                  </a:lnTo>
                  <a:lnTo>
                    <a:pt x="3" y="184"/>
                  </a:lnTo>
                  <a:lnTo>
                    <a:pt x="6" y="134"/>
                  </a:lnTo>
                  <a:lnTo>
                    <a:pt x="10" y="91"/>
                  </a:lnTo>
                  <a:lnTo>
                    <a:pt x="13" y="55"/>
                  </a:lnTo>
                  <a:lnTo>
                    <a:pt x="17" y="25"/>
                  </a:lnTo>
                  <a:lnTo>
                    <a:pt x="41" y="13"/>
                  </a:lnTo>
                  <a:lnTo>
                    <a:pt x="61" y="0"/>
                  </a:lnTo>
                  <a:close/>
                </a:path>
              </a:pathLst>
            </a:custGeom>
            <a:solidFill>
              <a:srgbClr val="9BC3D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2" name="Freeform 26">
              <a:extLst>
                <a:ext uri="{FF2B5EF4-FFF2-40B4-BE49-F238E27FC236}">
                  <a16:creationId xmlns:a16="http://schemas.microsoft.com/office/drawing/2014/main" id="{75F519AA-85CF-4EC3-942E-21E84DF0FFBF}"/>
                </a:ext>
              </a:extLst>
            </p:cNvPr>
            <p:cNvSpPr>
              <a:spLocks/>
            </p:cNvSpPr>
            <p:nvPr/>
          </p:nvSpPr>
          <p:spPr bwMode="auto">
            <a:xfrm>
              <a:off x="9876637" y="2675866"/>
              <a:ext cx="275711" cy="605806"/>
            </a:xfrm>
            <a:custGeom>
              <a:avLst/>
              <a:gdLst/>
              <a:ahLst/>
              <a:cxnLst>
                <a:cxn ang="0">
                  <a:pos x="392" y="1"/>
                </a:cxn>
                <a:cxn ang="0">
                  <a:pos x="415" y="6"/>
                </a:cxn>
                <a:cxn ang="0">
                  <a:pos x="453" y="20"/>
                </a:cxn>
                <a:cxn ang="0">
                  <a:pos x="498" y="44"/>
                </a:cxn>
                <a:cxn ang="0">
                  <a:pos x="545" y="79"/>
                </a:cxn>
                <a:cxn ang="0">
                  <a:pos x="583" y="130"/>
                </a:cxn>
                <a:cxn ang="0">
                  <a:pos x="579" y="139"/>
                </a:cxn>
                <a:cxn ang="0">
                  <a:pos x="566" y="165"/>
                </a:cxn>
                <a:cxn ang="0">
                  <a:pos x="533" y="227"/>
                </a:cxn>
                <a:cxn ang="0">
                  <a:pos x="504" y="281"/>
                </a:cxn>
                <a:cxn ang="0">
                  <a:pos x="452" y="372"/>
                </a:cxn>
                <a:cxn ang="0">
                  <a:pos x="413" y="435"/>
                </a:cxn>
                <a:cxn ang="0">
                  <a:pos x="351" y="525"/>
                </a:cxn>
                <a:cxn ang="0">
                  <a:pos x="308" y="579"/>
                </a:cxn>
                <a:cxn ang="0">
                  <a:pos x="266" y="622"/>
                </a:cxn>
                <a:cxn ang="0">
                  <a:pos x="377" y="1136"/>
                </a:cxn>
                <a:cxn ang="0">
                  <a:pos x="362" y="1147"/>
                </a:cxn>
                <a:cxn ang="0">
                  <a:pos x="335" y="1166"/>
                </a:cxn>
                <a:cxn ang="0">
                  <a:pos x="295" y="1191"/>
                </a:cxn>
                <a:cxn ang="0">
                  <a:pos x="246" y="1217"/>
                </a:cxn>
                <a:cxn ang="0">
                  <a:pos x="187" y="1243"/>
                </a:cxn>
                <a:cxn ang="0">
                  <a:pos x="123" y="1265"/>
                </a:cxn>
                <a:cxn ang="0">
                  <a:pos x="52" y="1281"/>
                </a:cxn>
                <a:cxn ang="0">
                  <a:pos x="50" y="1269"/>
                </a:cxn>
                <a:cxn ang="0">
                  <a:pos x="44" y="1235"/>
                </a:cxn>
                <a:cxn ang="0">
                  <a:pos x="35" y="1181"/>
                </a:cxn>
                <a:cxn ang="0">
                  <a:pos x="26" y="1113"/>
                </a:cxn>
                <a:cxn ang="0">
                  <a:pos x="17" y="1030"/>
                </a:cxn>
                <a:cxn ang="0">
                  <a:pos x="8" y="940"/>
                </a:cxn>
                <a:cxn ang="0">
                  <a:pos x="3" y="844"/>
                </a:cxn>
                <a:cxn ang="0">
                  <a:pos x="0" y="729"/>
                </a:cxn>
                <a:cxn ang="0">
                  <a:pos x="1" y="621"/>
                </a:cxn>
                <a:cxn ang="0">
                  <a:pos x="4" y="539"/>
                </a:cxn>
                <a:cxn ang="0">
                  <a:pos x="8" y="481"/>
                </a:cxn>
                <a:cxn ang="0">
                  <a:pos x="41" y="460"/>
                </a:cxn>
                <a:cxn ang="0">
                  <a:pos x="71" y="435"/>
                </a:cxn>
                <a:cxn ang="0">
                  <a:pos x="94" y="411"/>
                </a:cxn>
                <a:cxn ang="0">
                  <a:pos x="107" y="395"/>
                </a:cxn>
                <a:cxn ang="0">
                  <a:pos x="116" y="384"/>
                </a:cxn>
                <a:cxn ang="0">
                  <a:pos x="134" y="362"/>
                </a:cxn>
                <a:cxn ang="0">
                  <a:pos x="160" y="329"/>
                </a:cxn>
                <a:cxn ang="0">
                  <a:pos x="193" y="288"/>
                </a:cxn>
                <a:cxn ang="0">
                  <a:pos x="230" y="240"/>
                </a:cxn>
                <a:cxn ang="0">
                  <a:pos x="268" y="188"/>
                </a:cxn>
                <a:cxn ang="0">
                  <a:pos x="324" y="111"/>
                </a:cxn>
                <a:cxn ang="0">
                  <a:pos x="356" y="62"/>
                </a:cxn>
                <a:cxn ang="0">
                  <a:pos x="380" y="19"/>
                </a:cxn>
              </a:cxnLst>
              <a:rect l="0" t="0" r="r" b="b"/>
              <a:pathLst>
                <a:path w="583" h="1281">
                  <a:moveTo>
                    <a:pt x="389" y="0"/>
                  </a:moveTo>
                  <a:lnTo>
                    <a:pt x="392" y="1"/>
                  </a:lnTo>
                  <a:lnTo>
                    <a:pt x="401" y="3"/>
                  </a:lnTo>
                  <a:lnTo>
                    <a:pt x="415" y="6"/>
                  </a:lnTo>
                  <a:lnTo>
                    <a:pt x="433" y="12"/>
                  </a:lnTo>
                  <a:lnTo>
                    <a:pt x="453" y="20"/>
                  </a:lnTo>
                  <a:lnTo>
                    <a:pt x="475" y="31"/>
                  </a:lnTo>
                  <a:lnTo>
                    <a:pt x="498" y="44"/>
                  </a:lnTo>
                  <a:lnTo>
                    <a:pt x="522" y="59"/>
                  </a:lnTo>
                  <a:lnTo>
                    <a:pt x="545" y="79"/>
                  </a:lnTo>
                  <a:lnTo>
                    <a:pt x="566" y="103"/>
                  </a:lnTo>
                  <a:lnTo>
                    <a:pt x="583" y="130"/>
                  </a:lnTo>
                  <a:lnTo>
                    <a:pt x="582" y="132"/>
                  </a:lnTo>
                  <a:lnTo>
                    <a:pt x="579" y="139"/>
                  </a:lnTo>
                  <a:lnTo>
                    <a:pt x="574" y="150"/>
                  </a:lnTo>
                  <a:lnTo>
                    <a:pt x="566" y="165"/>
                  </a:lnTo>
                  <a:lnTo>
                    <a:pt x="546" y="204"/>
                  </a:lnTo>
                  <a:lnTo>
                    <a:pt x="533" y="227"/>
                  </a:lnTo>
                  <a:lnTo>
                    <a:pt x="519" y="253"/>
                  </a:lnTo>
                  <a:lnTo>
                    <a:pt x="504" y="281"/>
                  </a:lnTo>
                  <a:lnTo>
                    <a:pt x="471" y="340"/>
                  </a:lnTo>
                  <a:lnTo>
                    <a:pt x="452" y="372"/>
                  </a:lnTo>
                  <a:lnTo>
                    <a:pt x="433" y="403"/>
                  </a:lnTo>
                  <a:lnTo>
                    <a:pt x="413" y="435"/>
                  </a:lnTo>
                  <a:lnTo>
                    <a:pt x="371" y="496"/>
                  </a:lnTo>
                  <a:lnTo>
                    <a:pt x="351" y="525"/>
                  </a:lnTo>
                  <a:lnTo>
                    <a:pt x="330" y="553"/>
                  </a:lnTo>
                  <a:lnTo>
                    <a:pt x="308" y="579"/>
                  </a:lnTo>
                  <a:lnTo>
                    <a:pt x="287" y="601"/>
                  </a:lnTo>
                  <a:lnTo>
                    <a:pt x="266" y="622"/>
                  </a:lnTo>
                  <a:lnTo>
                    <a:pt x="379" y="1135"/>
                  </a:lnTo>
                  <a:lnTo>
                    <a:pt x="377" y="1136"/>
                  </a:lnTo>
                  <a:lnTo>
                    <a:pt x="371" y="1141"/>
                  </a:lnTo>
                  <a:lnTo>
                    <a:pt x="362" y="1147"/>
                  </a:lnTo>
                  <a:lnTo>
                    <a:pt x="351" y="1156"/>
                  </a:lnTo>
                  <a:lnTo>
                    <a:pt x="335" y="1166"/>
                  </a:lnTo>
                  <a:lnTo>
                    <a:pt x="316" y="1178"/>
                  </a:lnTo>
                  <a:lnTo>
                    <a:pt x="295" y="1191"/>
                  </a:lnTo>
                  <a:lnTo>
                    <a:pt x="271" y="1204"/>
                  </a:lnTo>
                  <a:lnTo>
                    <a:pt x="246" y="1217"/>
                  </a:lnTo>
                  <a:lnTo>
                    <a:pt x="217" y="1231"/>
                  </a:lnTo>
                  <a:lnTo>
                    <a:pt x="187" y="1243"/>
                  </a:lnTo>
                  <a:lnTo>
                    <a:pt x="155" y="1254"/>
                  </a:lnTo>
                  <a:lnTo>
                    <a:pt x="123" y="1265"/>
                  </a:lnTo>
                  <a:lnTo>
                    <a:pt x="88" y="1274"/>
                  </a:lnTo>
                  <a:lnTo>
                    <a:pt x="52" y="1281"/>
                  </a:lnTo>
                  <a:lnTo>
                    <a:pt x="51" y="1278"/>
                  </a:lnTo>
                  <a:lnTo>
                    <a:pt x="50" y="1269"/>
                  </a:lnTo>
                  <a:lnTo>
                    <a:pt x="47" y="1254"/>
                  </a:lnTo>
                  <a:lnTo>
                    <a:pt x="44" y="1235"/>
                  </a:lnTo>
                  <a:lnTo>
                    <a:pt x="40" y="1210"/>
                  </a:lnTo>
                  <a:lnTo>
                    <a:pt x="35" y="1181"/>
                  </a:lnTo>
                  <a:lnTo>
                    <a:pt x="31" y="1148"/>
                  </a:lnTo>
                  <a:lnTo>
                    <a:pt x="26" y="1113"/>
                  </a:lnTo>
                  <a:lnTo>
                    <a:pt x="21" y="1073"/>
                  </a:lnTo>
                  <a:lnTo>
                    <a:pt x="17" y="1030"/>
                  </a:lnTo>
                  <a:lnTo>
                    <a:pt x="12" y="987"/>
                  </a:lnTo>
                  <a:lnTo>
                    <a:pt x="8" y="940"/>
                  </a:lnTo>
                  <a:lnTo>
                    <a:pt x="5" y="892"/>
                  </a:lnTo>
                  <a:lnTo>
                    <a:pt x="3" y="844"/>
                  </a:lnTo>
                  <a:lnTo>
                    <a:pt x="1" y="794"/>
                  </a:lnTo>
                  <a:lnTo>
                    <a:pt x="0" y="729"/>
                  </a:lnTo>
                  <a:lnTo>
                    <a:pt x="0" y="672"/>
                  </a:lnTo>
                  <a:lnTo>
                    <a:pt x="1" y="621"/>
                  </a:lnTo>
                  <a:lnTo>
                    <a:pt x="2" y="578"/>
                  </a:lnTo>
                  <a:lnTo>
                    <a:pt x="4" y="539"/>
                  </a:lnTo>
                  <a:lnTo>
                    <a:pt x="6" y="507"/>
                  </a:lnTo>
                  <a:lnTo>
                    <a:pt x="8" y="481"/>
                  </a:lnTo>
                  <a:lnTo>
                    <a:pt x="25" y="471"/>
                  </a:lnTo>
                  <a:lnTo>
                    <a:pt x="41" y="460"/>
                  </a:lnTo>
                  <a:lnTo>
                    <a:pt x="57" y="448"/>
                  </a:lnTo>
                  <a:lnTo>
                    <a:pt x="71" y="435"/>
                  </a:lnTo>
                  <a:lnTo>
                    <a:pt x="83" y="422"/>
                  </a:lnTo>
                  <a:lnTo>
                    <a:pt x="94" y="411"/>
                  </a:lnTo>
                  <a:lnTo>
                    <a:pt x="102" y="402"/>
                  </a:lnTo>
                  <a:lnTo>
                    <a:pt x="107" y="395"/>
                  </a:lnTo>
                  <a:lnTo>
                    <a:pt x="112" y="390"/>
                  </a:lnTo>
                  <a:lnTo>
                    <a:pt x="116" y="384"/>
                  </a:lnTo>
                  <a:lnTo>
                    <a:pt x="124" y="375"/>
                  </a:lnTo>
                  <a:lnTo>
                    <a:pt x="134" y="362"/>
                  </a:lnTo>
                  <a:lnTo>
                    <a:pt x="146" y="347"/>
                  </a:lnTo>
                  <a:lnTo>
                    <a:pt x="160" y="329"/>
                  </a:lnTo>
                  <a:lnTo>
                    <a:pt x="176" y="310"/>
                  </a:lnTo>
                  <a:lnTo>
                    <a:pt x="193" y="288"/>
                  </a:lnTo>
                  <a:lnTo>
                    <a:pt x="212" y="265"/>
                  </a:lnTo>
                  <a:lnTo>
                    <a:pt x="230" y="240"/>
                  </a:lnTo>
                  <a:lnTo>
                    <a:pt x="250" y="215"/>
                  </a:lnTo>
                  <a:lnTo>
                    <a:pt x="268" y="188"/>
                  </a:lnTo>
                  <a:lnTo>
                    <a:pt x="306" y="137"/>
                  </a:lnTo>
                  <a:lnTo>
                    <a:pt x="324" y="111"/>
                  </a:lnTo>
                  <a:lnTo>
                    <a:pt x="341" y="86"/>
                  </a:lnTo>
                  <a:lnTo>
                    <a:pt x="356" y="62"/>
                  </a:lnTo>
                  <a:lnTo>
                    <a:pt x="368" y="40"/>
                  </a:lnTo>
                  <a:lnTo>
                    <a:pt x="380" y="19"/>
                  </a:lnTo>
                  <a:lnTo>
                    <a:pt x="389" y="0"/>
                  </a:lnTo>
                  <a:close/>
                </a:path>
              </a:pathLst>
            </a:custGeom>
            <a:gradFill flip="none" rotWithShape="1">
              <a:gsLst>
                <a:gs pos="0">
                  <a:schemeClr val="accent3">
                    <a:lumMod val="50000"/>
                  </a:schemeClr>
                </a:gs>
                <a:gs pos="50000">
                  <a:schemeClr val="accent3">
                    <a:lumMod val="75000"/>
                  </a:schemeClr>
                </a:gs>
                <a:gs pos="100000">
                  <a:schemeClr val="accent3"/>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3" name="Freeform 27">
              <a:extLst>
                <a:ext uri="{FF2B5EF4-FFF2-40B4-BE49-F238E27FC236}">
                  <a16:creationId xmlns:a16="http://schemas.microsoft.com/office/drawing/2014/main" id="{4D2AD996-7B73-4EEA-A05C-ED1AD303090C}"/>
                </a:ext>
              </a:extLst>
            </p:cNvPr>
            <p:cNvSpPr>
              <a:spLocks/>
            </p:cNvSpPr>
            <p:nvPr/>
          </p:nvSpPr>
          <p:spPr bwMode="auto">
            <a:xfrm>
              <a:off x="9764556" y="2919891"/>
              <a:ext cx="62425" cy="36415"/>
            </a:xfrm>
            <a:custGeom>
              <a:avLst/>
              <a:gdLst/>
              <a:ahLst/>
              <a:cxnLst>
                <a:cxn ang="0">
                  <a:pos x="132" y="0"/>
                </a:cxn>
                <a:cxn ang="0">
                  <a:pos x="105" y="74"/>
                </a:cxn>
                <a:cxn ang="0">
                  <a:pos x="61" y="77"/>
                </a:cxn>
                <a:cxn ang="0">
                  <a:pos x="0" y="10"/>
                </a:cxn>
                <a:cxn ang="0">
                  <a:pos x="24" y="10"/>
                </a:cxn>
                <a:cxn ang="0">
                  <a:pos x="49" y="9"/>
                </a:cxn>
                <a:cxn ang="0">
                  <a:pos x="92" y="5"/>
                </a:cxn>
                <a:cxn ang="0">
                  <a:pos x="132" y="0"/>
                </a:cxn>
              </a:cxnLst>
              <a:rect l="0" t="0" r="r" b="b"/>
              <a:pathLst>
                <a:path w="132" h="77">
                  <a:moveTo>
                    <a:pt x="132" y="0"/>
                  </a:moveTo>
                  <a:lnTo>
                    <a:pt x="105" y="74"/>
                  </a:lnTo>
                  <a:lnTo>
                    <a:pt x="61" y="77"/>
                  </a:lnTo>
                  <a:lnTo>
                    <a:pt x="0" y="10"/>
                  </a:lnTo>
                  <a:lnTo>
                    <a:pt x="24" y="10"/>
                  </a:lnTo>
                  <a:lnTo>
                    <a:pt x="49" y="9"/>
                  </a:lnTo>
                  <a:lnTo>
                    <a:pt x="92" y="5"/>
                  </a:lnTo>
                  <a:lnTo>
                    <a:pt x="132" y="0"/>
                  </a:lnTo>
                  <a:close/>
                </a:path>
              </a:pathLst>
            </a:custGeom>
            <a:solidFill>
              <a:srgbClr val="DA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4" name="Freeform 28">
              <a:extLst>
                <a:ext uri="{FF2B5EF4-FFF2-40B4-BE49-F238E27FC236}">
                  <a16:creationId xmlns:a16="http://schemas.microsoft.com/office/drawing/2014/main" id="{685D4A97-1ED0-4D45-B66C-E88B19D9E740}"/>
                </a:ext>
              </a:extLst>
            </p:cNvPr>
            <p:cNvSpPr>
              <a:spLocks/>
            </p:cNvSpPr>
            <p:nvPr/>
          </p:nvSpPr>
          <p:spPr bwMode="auto">
            <a:xfrm>
              <a:off x="9555054" y="2890571"/>
              <a:ext cx="209029" cy="400087"/>
            </a:xfrm>
            <a:custGeom>
              <a:avLst/>
              <a:gdLst/>
              <a:ahLst/>
              <a:cxnLst>
                <a:cxn ang="0">
                  <a:pos x="178" y="9"/>
                </a:cxn>
                <a:cxn ang="0">
                  <a:pos x="207" y="29"/>
                </a:cxn>
                <a:cxn ang="0">
                  <a:pos x="249" y="47"/>
                </a:cxn>
                <a:cxn ang="0">
                  <a:pos x="305" y="62"/>
                </a:cxn>
                <a:cxn ang="0">
                  <a:pos x="350" y="99"/>
                </a:cxn>
                <a:cxn ang="0">
                  <a:pos x="370" y="177"/>
                </a:cxn>
                <a:cxn ang="0">
                  <a:pos x="390" y="273"/>
                </a:cxn>
                <a:cxn ang="0">
                  <a:pos x="410" y="385"/>
                </a:cxn>
                <a:cxn ang="0">
                  <a:pos x="427" y="508"/>
                </a:cxn>
                <a:cxn ang="0">
                  <a:pos x="439" y="638"/>
                </a:cxn>
                <a:cxn ang="0">
                  <a:pos x="442" y="773"/>
                </a:cxn>
                <a:cxn ang="0">
                  <a:pos x="437" y="841"/>
                </a:cxn>
                <a:cxn ang="0">
                  <a:pos x="411" y="844"/>
                </a:cxn>
                <a:cxn ang="0">
                  <a:pos x="365" y="846"/>
                </a:cxn>
                <a:cxn ang="0">
                  <a:pos x="303" y="845"/>
                </a:cxn>
                <a:cxn ang="0">
                  <a:pos x="231" y="841"/>
                </a:cxn>
                <a:cxn ang="0">
                  <a:pos x="153" y="829"/>
                </a:cxn>
                <a:cxn ang="0">
                  <a:pos x="74" y="808"/>
                </a:cxn>
                <a:cxn ang="0">
                  <a:pos x="0" y="776"/>
                </a:cxn>
                <a:cxn ang="0">
                  <a:pos x="1" y="763"/>
                </a:cxn>
                <a:cxn ang="0">
                  <a:pos x="6" y="727"/>
                </a:cxn>
                <a:cxn ang="0">
                  <a:pos x="12" y="674"/>
                </a:cxn>
                <a:cxn ang="0">
                  <a:pos x="20" y="609"/>
                </a:cxn>
                <a:cxn ang="0">
                  <a:pos x="29" y="535"/>
                </a:cxn>
                <a:cxn ang="0">
                  <a:pos x="45" y="423"/>
                </a:cxn>
                <a:cxn ang="0">
                  <a:pos x="55" y="354"/>
                </a:cxn>
                <a:cxn ang="0">
                  <a:pos x="64" y="294"/>
                </a:cxn>
                <a:cxn ang="0">
                  <a:pos x="73" y="251"/>
                </a:cxn>
                <a:cxn ang="0">
                  <a:pos x="79" y="234"/>
                </a:cxn>
                <a:cxn ang="0">
                  <a:pos x="91" y="201"/>
                </a:cxn>
                <a:cxn ang="0">
                  <a:pos x="107" y="158"/>
                </a:cxn>
                <a:cxn ang="0">
                  <a:pos x="126" y="111"/>
                </a:cxn>
                <a:cxn ang="0">
                  <a:pos x="144" y="65"/>
                </a:cxn>
                <a:cxn ang="0">
                  <a:pos x="159" y="26"/>
                </a:cxn>
                <a:cxn ang="0">
                  <a:pos x="168" y="0"/>
                </a:cxn>
              </a:cxnLst>
              <a:rect l="0" t="0" r="r" b="b"/>
              <a:pathLst>
                <a:path w="442" h="846">
                  <a:moveTo>
                    <a:pt x="168" y="0"/>
                  </a:moveTo>
                  <a:lnTo>
                    <a:pt x="178" y="9"/>
                  </a:lnTo>
                  <a:lnTo>
                    <a:pt x="191" y="19"/>
                  </a:lnTo>
                  <a:lnTo>
                    <a:pt x="207" y="29"/>
                  </a:lnTo>
                  <a:lnTo>
                    <a:pt x="226" y="38"/>
                  </a:lnTo>
                  <a:lnTo>
                    <a:pt x="249" y="47"/>
                  </a:lnTo>
                  <a:lnTo>
                    <a:pt x="275" y="55"/>
                  </a:lnTo>
                  <a:lnTo>
                    <a:pt x="305" y="62"/>
                  </a:lnTo>
                  <a:lnTo>
                    <a:pt x="341" y="67"/>
                  </a:lnTo>
                  <a:lnTo>
                    <a:pt x="350" y="99"/>
                  </a:lnTo>
                  <a:lnTo>
                    <a:pt x="359" y="135"/>
                  </a:lnTo>
                  <a:lnTo>
                    <a:pt x="370" y="177"/>
                  </a:lnTo>
                  <a:lnTo>
                    <a:pt x="380" y="224"/>
                  </a:lnTo>
                  <a:lnTo>
                    <a:pt x="390" y="273"/>
                  </a:lnTo>
                  <a:lnTo>
                    <a:pt x="400" y="328"/>
                  </a:lnTo>
                  <a:lnTo>
                    <a:pt x="410" y="385"/>
                  </a:lnTo>
                  <a:lnTo>
                    <a:pt x="419" y="445"/>
                  </a:lnTo>
                  <a:lnTo>
                    <a:pt x="427" y="508"/>
                  </a:lnTo>
                  <a:lnTo>
                    <a:pt x="434" y="572"/>
                  </a:lnTo>
                  <a:lnTo>
                    <a:pt x="439" y="638"/>
                  </a:lnTo>
                  <a:lnTo>
                    <a:pt x="441" y="705"/>
                  </a:lnTo>
                  <a:lnTo>
                    <a:pt x="442" y="773"/>
                  </a:lnTo>
                  <a:lnTo>
                    <a:pt x="440" y="841"/>
                  </a:lnTo>
                  <a:lnTo>
                    <a:pt x="437" y="841"/>
                  </a:lnTo>
                  <a:lnTo>
                    <a:pt x="427" y="842"/>
                  </a:lnTo>
                  <a:lnTo>
                    <a:pt x="411" y="844"/>
                  </a:lnTo>
                  <a:lnTo>
                    <a:pt x="390" y="845"/>
                  </a:lnTo>
                  <a:lnTo>
                    <a:pt x="365" y="846"/>
                  </a:lnTo>
                  <a:lnTo>
                    <a:pt x="336" y="846"/>
                  </a:lnTo>
                  <a:lnTo>
                    <a:pt x="303" y="845"/>
                  </a:lnTo>
                  <a:lnTo>
                    <a:pt x="269" y="844"/>
                  </a:lnTo>
                  <a:lnTo>
                    <a:pt x="231" y="841"/>
                  </a:lnTo>
                  <a:lnTo>
                    <a:pt x="192" y="836"/>
                  </a:lnTo>
                  <a:lnTo>
                    <a:pt x="153" y="829"/>
                  </a:lnTo>
                  <a:lnTo>
                    <a:pt x="114" y="819"/>
                  </a:lnTo>
                  <a:lnTo>
                    <a:pt x="74" y="808"/>
                  </a:lnTo>
                  <a:lnTo>
                    <a:pt x="37" y="794"/>
                  </a:lnTo>
                  <a:lnTo>
                    <a:pt x="0" y="776"/>
                  </a:lnTo>
                  <a:lnTo>
                    <a:pt x="0" y="773"/>
                  </a:lnTo>
                  <a:lnTo>
                    <a:pt x="1" y="763"/>
                  </a:lnTo>
                  <a:lnTo>
                    <a:pt x="3" y="748"/>
                  </a:lnTo>
                  <a:lnTo>
                    <a:pt x="6" y="727"/>
                  </a:lnTo>
                  <a:lnTo>
                    <a:pt x="9" y="702"/>
                  </a:lnTo>
                  <a:lnTo>
                    <a:pt x="12" y="674"/>
                  </a:lnTo>
                  <a:lnTo>
                    <a:pt x="16" y="643"/>
                  </a:lnTo>
                  <a:lnTo>
                    <a:pt x="20" y="609"/>
                  </a:lnTo>
                  <a:lnTo>
                    <a:pt x="25" y="573"/>
                  </a:lnTo>
                  <a:lnTo>
                    <a:pt x="29" y="535"/>
                  </a:lnTo>
                  <a:lnTo>
                    <a:pt x="39" y="460"/>
                  </a:lnTo>
                  <a:lnTo>
                    <a:pt x="45" y="423"/>
                  </a:lnTo>
                  <a:lnTo>
                    <a:pt x="50" y="388"/>
                  </a:lnTo>
                  <a:lnTo>
                    <a:pt x="55" y="354"/>
                  </a:lnTo>
                  <a:lnTo>
                    <a:pt x="59" y="323"/>
                  </a:lnTo>
                  <a:lnTo>
                    <a:pt x="64" y="294"/>
                  </a:lnTo>
                  <a:lnTo>
                    <a:pt x="69" y="270"/>
                  </a:lnTo>
                  <a:lnTo>
                    <a:pt x="73" y="251"/>
                  </a:lnTo>
                  <a:lnTo>
                    <a:pt x="75" y="245"/>
                  </a:lnTo>
                  <a:lnTo>
                    <a:pt x="79" y="234"/>
                  </a:lnTo>
                  <a:lnTo>
                    <a:pt x="84" y="219"/>
                  </a:lnTo>
                  <a:lnTo>
                    <a:pt x="91" y="201"/>
                  </a:lnTo>
                  <a:lnTo>
                    <a:pt x="99" y="180"/>
                  </a:lnTo>
                  <a:lnTo>
                    <a:pt x="107" y="158"/>
                  </a:lnTo>
                  <a:lnTo>
                    <a:pt x="116" y="134"/>
                  </a:lnTo>
                  <a:lnTo>
                    <a:pt x="126" y="111"/>
                  </a:lnTo>
                  <a:lnTo>
                    <a:pt x="135" y="87"/>
                  </a:lnTo>
                  <a:lnTo>
                    <a:pt x="144" y="65"/>
                  </a:lnTo>
                  <a:lnTo>
                    <a:pt x="152" y="44"/>
                  </a:lnTo>
                  <a:lnTo>
                    <a:pt x="159" y="26"/>
                  </a:lnTo>
                  <a:lnTo>
                    <a:pt x="165" y="11"/>
                  </a:lnTo>
                  <a:lnTo>
                    <a:pt x="168" y="0"/>
                  </a:lnTo>
                  <a:close/>
                </a:path>
              </a:pathLst>
            </a:custGeom>
            <a:gradFill>
              <a:gsLst>
                <a:gs pos="0">
                  <a:schemeClr val="accent3">
                    <a:lumMod val="50000"/>
                  </a:schemeClr>
                </a:gs>
                <a:gs pos="50000">
                  <a:schemeClr val="accent3">
                    <a:lumMod val="75000"/>
                  </a:schemeClr>
                </a:gs>
                <a:gs pos="100000">
                  <a:schemeClr val="accent3"/>
                </a:gs>
              </a:gsLst>
              <a:lin ang="162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5" name="Freeform 29">
              <a:extLst>
                <a:ext uri="{FF2B5EF4-FFF2-40B4-BE49-F238E27FC236}">
                  <a16:creationId xmlns:a16="http://schemas.microsoft.com/office/drawing/2014/main" id="{AC5CADFF-4BE1-4468-BD1E-DAA481B931FE}"/>
                </a:ext>
              </a:extLst>
            </p:cNvPr>
            <p:cNvSpPr>
              <a:spLocks/>
            </p:cNvSpPr>
            <p:nvPr/>
          </p:nvSpPr>
          <p:spPr bwMode="auto">
            <a:xfrm>
              <a:off x="9640179" y="3011164"/>
              <a:ext cx="62425" cy="17971"/>
            </a:xfrm>
            <a:custGeom>
              <a:avLst/>
              <a:gdLst/>
              <a:ahLst/>
              <a:cxnLst>
                <a:cxn ang="0">
                  <a:pos x="4" y="0"/>
                </a:cxn>
                <a:cxn ang="0">
                  <a:pos x="7" y="1"/>
                </a:cxn>
                <a:cxn ang="0">
                  <a:pos x="16" y="2"/>
                </a:cxn>
                <a:cxn ang="0">
                  <a:pos x="29" y="4"/>
                </a:cxn>
                <a:cxn ang="0">
                  <a:pos x="45" y="6"/>
                </a:cxn>
                <a:cxn ang="0">
                  <a:pos x="63" y="9"/>
                </a:cxn>
                <a:cxn ang="0">
                  <a:pos x="100" y="12"/>
                </a:cxn>
                <a:cxn ang="0">
                  <a:pos x="132" y="12"/>
                </a:cxn>
                <a:cxn ang="0">
                  <a:pos x="131" y="38"/>
                </a:cxn>
                <a:cxn ang="0">
                  <a:pos x="101" y="37"/>
                </a:cxn>
                <a:cxn ang="0">
                  <a:pos x="73" y="36"/>
                </a:cxn>
                <a:cxn ang="0">
                  <a:pos x="45" y="32"/>
                </a:cxn>
                <a:cxn ang="0">
                  <a:pos x="21" y="28"/>
                </a:cxn>
                <a:cxn ang="0">
                  <a:pos x="0" y="22"/>
                </a:cxn>
                <a:cxn ang="0">
                  <a:pos x="4" y="0"/>
                </a:cxn>
              </a:cxnLst>
              <a:rect l="0" t="0" r="r" b="b"/>
              <a:pathLst>
                <a:path w="132" h="38">
                  <a:moveTo>
                    <a:pt x="4" y="0"/>
                  </a:moveTo>
                  <a:lnTo>
                    <a:pt x="7" y="1"/>
                  </a:lnTo>
                  <a:lnTo>
                    <a:pt x="16" y="2"/>
                  </a:lnTo>
                  <a:lnTo>
                    <a:pt x="29" y="4"/>
                  </a:lnTo>
                  <a:lnTo>
                    <a:pt x="45" y="6"/>
                  </a:lnTo>
                  <a:lnTo>
                    <a:pt x="63" y="9"/>
                  </a:lnTo>
                  <a:lnTo>
                    <a:pt x="100" y="12"/>
                  </a:lnTo>
                  <a:lnTo>
                    <a:pt x="132" y="12"/>
                  </a:lnTo>
                  <a:lnTo>
                    <a:pt x="131" y="38"/>
                  </a:lnTo>
                  <a:lnTo>
                    <a:pt x="101" y="37"/>
                  </a:lnTo>
                  <a:lnTo>
                    <a:pt x="73" y="36"/>
                  </a:lnTo>
                  <a:lnTo>
                    <a:pt x="45" y="32"/>
                  </a:lnTo>
                  <a:lnTo>
                    <a:pt x="21" y="28"/>
                  </a:lnTo>
                  <a:lnTo>
                    <a:pt x="0" y="22"/>
                  </a:lnTo>
                  <a:lnTo>
                    <a:pt x="4" y="0"/>
                  </a:lnTo>
                  <a:close/>
                </a:path>
              </a:pathLst>
            </a:custGeom>
            <a:solidFill>
              <a:srgbClr val="000F3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cxnSp>
        <p:nvCxnSpPr>
          <p:cNvPr id="57" name="Straight Arrow Connector 56">
            <a:extLst>
              <a:ext uri="{FF2B5EF4-FFF2-40B4-BE49-F238E27FC236}">
                <a16:creationId xmlns:a16="http://schemas.microsoft.com/office/drawing/2014/main" id="{08A70EA1-54B2-4D4D-9C73-EEA635C3A490}"/>
              </a:ext>
            </a:extLst>
          </p:cNvPr>
          <p:cNvCxnSpPr/>
          <p:nvPr/>
        </p:nvCxnSpPr>
        <p:spPr>
          <a:xfrm flipV="1">
            <a:off x="11802912" y="3068873"/>
            <a:ext cx="0" cy="440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289F8D6-3019-45E3-AEB2-97A260C3551A}"/>
              </a:ext>
            </a:extLst>
          </p:cNvPr>
          <p:cNvCxnSpPr>
            <a:cxnSpLocks/>
          </p:cNvCxnSpPr>
          <p:nvPr/>
        </p:nvCxnSpPr>
        <p:spPr>
          <a:xfrm>
            <a:off x="11887200" y="5400828"/>
            <a:ext cx="0" cy="5290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24AE1E9-1529-4D6B-A9C4-C21AF8ECB8DF}"/>
              </a:ext>
            </a:extLst>
          </p:cNvPr>
          <p:cNvSpPr txBox="1"/>
          <p:nvPr/>
        </p:nvSpPr>
        <p:spPr>
          <a:xfrm rot="16200000">
            <a:off x="6667788" y="4495043"/>
            <a:ext cx="2858475" cy="276999"/>
          </a:xfrm>
          <a:prstGeom prst="rect">
            <a:avLst/>
          </a:prstGeom>
          <a:noFill/>
        </p:spPr>
        <p:txBody>
          <a:bodyPr wrap="square" rtlCol="0">
            <a:spAutoFit/>
          </a:bodyPr>
          <a:lstStyle/>
          <a:p>
            <a:r>
              <a:rPr lang="en-US" sz="1200" kern="0" dirty="0">
                <a:latin typeface="Arial" panose="020B0604020202020204" pitchFamily="34" charset="0"/>
                <a:cs typeface="Arial" panose="020B0604020202020204" pitchFamily="34" charset="0"/>
              </a:rPr>
              <a:t> Nov 1</a:t>
            </a:r>
            <a:r>
              <a:rPr lang="en-US" sz="1200" kern="0" baseline="30000" dirty="0">
                <a:latin typeface="Arial" panose="020B0604020202020204" pitchFamily="34" charset="0"/>
                <a:cs typeface="Arial" panose="020B0604020202020204" pitchFamily="34" charset="0"/>
              </a:rPr>
              <a:t>st</a:t>
            </a:r>
            <a:r>
              <a:rPr lang="en-US" sz="1200" kern="0" dirty="0">
                <a:latin typeface="Arial" panose="020B0604020202020204" pitchFamily="34" charset="0"/>
                <a:cs typeface="Arial" panose="020B0604020202020204" pitchFamily="34" charset="0"/>
              </a:rPr>
              <a:t> to Nov 30</a:t>
            </a:r>
            <a:r>
              <a:rPr lang="en-US" sz="1200" kern="0" baseline="30000" dirty="0">
                <a:latin typeface="Arial" panose="020B0604020202020204" pitchFamily="34" charset="0"/>
                <a:cs typeface="Arial" panose="020B0604020202020204" pitchFamily="34" charset="0"/>
              </a:rPr>
              <a:t>th</a:t>
            </a:r>
            <a:r>
              <a:rPr lang="en-US" sz="1200" kern="0" dirty="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387517CC-D402-49EF-B060-1893895FB683}"/>
              </a:ext>
            </a:extLst>
          </p:cNvPr>
          <p:cNvSpPr txBox="1"/>
          <p:nvPr/>
        </p:nvSpPr>
        <p:spPr>
          <a:xfrm rot="16200000">
            <a:off x="6876850" y="5082949"/>
            <a:ext cx="3213406"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User Acceptance </a:t>
            </a:r>
          </a:p>
          <a:p>
            <a:r>
              <a:rPr lang="en-US" sz="1400" dirty="0">
                <a:latin typeface="Arial" panose="020B0604020202020204" pitchFamily="34" charset="0"/>
                <a:cs typeface="Arial" panose="020B0604020202020204" pitchFamily="34" charset="0"/>
              </a:rPr>
              <a:t>                            Testing</a:t>
            </a:r>
          </a:p>
        </p:txBody>
      </p:sp>
      <p:cxnSp>
        <p:nvCxnSpPr>
          <p:cNvPr id="64" name="Straight Arrow Connector 63">
            <a:extLst>
              <a:ext uri="{FF2B5EF4-FFF2-40B4-BE49-F238E27FC236}">
                <a16:creationId xmlns:a16="http://schemas.microsoft.com/office/drawing/2014/main" id="{50630EB7-8085-44F7-B759-4D32ED08040A}"/>
              </a:ext>
            </a:extLst>
          </p:cNvPr>
          <p:cNvCxnSpPr>
            <a:cxnSpLocks/>
          </p:cNvCxnSpPr>
          <p:nvPr/>
        </p:nvCxnSpPr>
        <p:spPr>
          <a:xfrm flipV="1">
            <a:off x="8458200" y="3962400"/>
            <a:ext cx="0" cy="485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A8BDA3E-9FBB-4D2F-8812-F13D56D03683}"/>
              </a:ext>
            </a:extLst>
          </p:cNvPr>
          <p:cNvCxnSpPr>
            <a:cxnSpLocks/>
          </p:cNvCxnSpPr>
          <p:nvPr/>
        </p:nvCxnSpPr>
        <p:spPr>
          <a:xfrm>
            <a:off x="8517444" y="5867400"/>
            <a:ext cx="0" cy="5290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0287D36-22A8-4D09-8F4A-6C75A49D75AF}"/>
              </a:ext>
            </a:extLst>
          </p:cNvPr>
          <p:cNvSpPr txBox="1"/>
          <p:nvPr/>
        </p:nvSpPr>
        <p:spPr>
          <a:xfrm rot="16200000">
            <a:off x="4644114" y="4495043"/>
            <a:ext cx="285847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Oct 1</a:t>
            </a:r>
            <a:r>
              <a:rPr lang="en-US" sz="1200" baseline="30000" dirty="0">
                <a:latin typeface="Arial" panose="020B0604020202020204" pitchFamily="34" charset="0"/>
                <a:cs typeface="Arial" panose="020B0604020202020204" pitchFamily="34" charset="0"/>
              </a:rPr>
              <a:t>st</a:t>
            </a:r>
            <a:r>
              <a:rPr lang="en-US" sz="1200" dirty="0">
                <a:latin typeface="Arial" panose="020B0604020202020204" pitchFamily="34" charset="0"/>
                <a:cs typeface="Arial" panose="020B0604020202020204" pitchFamily="34" charset="0"/>
              </a:rPr>
              <a:t> to Oct 31</a:t>
            </a:r>
            <a:r>
              <a:rPr lang="en-US" sz="1200" baseline="30000" dirty="0">
                <a:latin typeface="Arial" panose="020B0604020202020204" pitchFamily="34" charset="0"/>
                <a:cs typeface="Arial" panose="020B0604020202020204" pitchFamily="34" charset="0"/>
              </a:rPr>
              <a:t>st</a:t>
            </a:r>
            <a:r>
              <a:rPr lang="en-US" sz="1200" dirty="0">
                <a:latin typeface="Arial" panose="020B0604020202020204" pitchFamily="34" charset="0"/>
                <a:cs typeface="Arial" panose="020B0604020202020204" pitchFamily="34" charset="0"/>
              </a:rPr>
              <a:t> </a:t>
            </a:r>
          </a:p>
        </p:txBody>
      </p:sp>
      <p:sp>
        <p:nvSpPr>
          <p:cNvPr id="67" name="TextBox 66">
            <a:extLst>
              <a:ext uri="{FF2B5EF4-FFF2-40B4-BE49-F238E27FC236}">
                <a16:creationId xmlns:a16="http://schemas.microsoft.com/office/drawing/2014/main" id="{F12CE805-5345-4C68-B552-14A5C7BDA5CE}"/>
              </a:ext>
            </a:extLst>
          </p:cNvPr>
          <p:cNvSpPr txBox="1"/>
          <p:nvPr/>
        </p:nvSpPr>
        <p:spPr>
          <a:xfrm rot="16200000">
            <a:off x="4874639" y="5431324"/>
            <a:ext cx="3213406"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E2E/ Performance/Security</a:t>
            </a:r>
          </a:p>
          <a:p>
            <a:r>
              <a:rPr lang="en-US" sz="1400" dirty="0">
                <a:latin typeface="Arial" panose="020B0604020202020204" pitchFamily="34" charset="0"/>
                <a:cs typeface="Arial" panose="020B0604020202020204" pitchFamily="34" charset="0"/>
              </a:rPr>
              <a:t>                              Testing </a:t>
            </a:r>
          </a:p>
        </p:txBody>
      </p:sp>
      <p:cxnSp>
        <p:nvCxnSpPr>
          <p:cNvPr id="68" name="Straight Arrow Connector 67">
            <a:extLst>
              <a:ext uri="{FF2B5EF4-FFF2-40B4-BE49-F238E27FC236}">
                <a16:creationId xmlns:a16="http://schemas.microsoft.com/office/drawing/2014/main" id="{A3C62C8B-8FBB-46E0-A5B0-B90F03DA948C}"/>
              </a:ext>
            </a:extLst>
          </p:cNvPr>
          <p:cNvCxnSpPr/>
          <p:nvPr/>
        </p:nvCxnSpPr>
        <p:spPr>
          <a:xfrm flipV="1">
            <a:off x="6620634" y="4543467"/>
            <a:ext cx="0" cy="440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39DB775-6D4A-47C5-884A-0AF5364F6419}"/>
              </a:ext>
            </a:extLst>
          </p:cNvPr>
          <p:cNvCxnSpPr>
            <a:cxnSpLocks/>
          </p:cNvCxnSpPr>
          <p:nvPr/>
        </p:nvCxnSpPr>
        <p:spPr>
          <a:xfrm>
            <a:off x="6629400" y="5842465"/>
            <a:ext cx="0" cy="5290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75BB85FF-AEC2-4FCA-BE18-B23F871A1262}"/>
              </a:ext>
            </a:extLst>
          </p:cNvPr>
          <p:cNvSpPr txBox="1"/>
          <p:nvPr/>
        </p:nvSpPr>
        <p:spPr>
          <a:xfrm rot="16200000">
            <a:off x="309463" y="4966900"/>
            <a:ext cx="2858475" cy="276999"/>
          </a:xfrm>
          <a:prstGeom prst="rect">
            <a:avLst/>
          </a:prstGeom>
          <a:noFill/>
        </p:spPr>
        <p:txBody>
          <a:bodyPr wrap="square" rtlCol="0">
            <a:spAutoFit/>
          </a:bodyPr>
          <a:lstStyle/>
          <a:p>
            <a:r>
              <a:rPr lang="en-US" sz="1200" kern="0" dirty="0">
                <a:latin typeface="Arial" panose="020B0604020202020204" pitchFamily="34" charset="0"/>
                <a:cs typeface="Arial" panose="020B0604020202020204" pitchFamily="34" charset="0"/>
              </a:rPr>
              <a:t>July 1</a:t>
            </a:r>
            <a:r>
              <a:rPr lang="en-US" sz="1200" kern="0" baseline="30000" dirty="0">
                <a:latin typeface="Arial" panose="020B0604020202020204" pitchFamily="34" charset="0"/>
                <a:cs typeface="Arial" panose="020B0604020202020204" pitchFamily="34" charset="0"/>
              </a:rPr>
              <a:t>st</a:t>
            </a:r>
            <a:r>
              <a:rPr lang="en-US" sz="1200" kern="0" dirty="0">
                <a:latin typeface="Arial" panose="020B0604020202020204" pitchFamily="34" charset="0"/>
                <a:cs typeface="Arial" panose="020B0604020202020204" pitchFamily="34" charset="0"/>
              </a:rPr>
              <a:t>  to August 31</a:t>
            </a:r>
            <a:r>
              <a:rPr lang="en-US" sz="1200" kern="0" baseline="30000" dirty="0">
                <a:latin typeface="Arial" panose="020B0604020202020204" pitchFamily="34" charset="0"/>
                <a:cs typeface="Arial" panose="020B0604020202020204" pitchFamily="34" charset="0"/>
              </a:rPr>
              <a:t>st</a:t>
            </a:r>
            <a:r>
              <a:rPr lang="en-US" sz="1200" kern="0" dirty="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D5A94A7C-35D3-412E-9E97-5A1B5FA2DA24}"/>
              </a:ext>
            </a:extLst>
          </p:cNvPr>
          <p:cNvSpPr txBox="1"/>
          <p:nvPr/>
        </p:nvSpPr>
        <p:spPr>
          <a:xfrm rot="16200000">
            <a:off x="739105" y="5289093"/>
            <a:ext cx="3213406"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Unit </a:t>
            </a:r>
          </a:p>
          <a:p>
            <a:r>
              <a:rPr lang="en-US" sz="1400" dirty="0">
                <a:latin typeface="Arial" panose="020B0604020202020204" pitchFamily="34" charset="0"/>
                <a:cs typeface="Arial" panose="020B0604020202020204" pitchFamily="34" charset="0"/>
              </a:rPr>
              <a:t>                              &amp; </a:t>
            </a:r>
          </a:p>
          <a:p>
            <a:r>
              <a:rPr lang="en-US" sz="1400" dirty="0">
                <a:latin typeface="Arial" panose="020B0604020202020204" pitchFamily="34" charset="0"/>
                <a:cs typeface="Arial" panose="020B0604020202020204" pitchFamily="34" charset="0"/>
              </a:rPr>
              <a:t>                        Integration</a:t>
            </a:r>
          </a:p>
          <a:p>
            <a:r>
              <a:rPr lang="en-US" sz="1400" dirty="0">
                <a:latin typeface="Arial" panose="020B0604020202020204" pitchFamily="34" charset="0"/>
                <a:cs typeface="Arial" panose="020B0604020202020204" pitchFamily="34" charset="0"/>
              </a:rPr>
              <a:t>                           Testing </a:t>
            </a:r>
          </a:p>
        </p:txBody>
      </p:sp>
      <p:cxnSp>
        <p:nvCxnSpPr>
          <p:cNvPr id="76" name="Straight Arrow Connector 75">
            <a:extLst>
              <a:ext uri="{FF2B5EF4-FFF2-40B4-BE49-F238E27FC236}">
                <a16:creationId xmlns:a16="http://schemas.microsoft.com/office/drawing/2014/main" id="{E47598D2-7E8C-437D-8C5F-70B0E1CC9222}"/>
              </a:ext>
            </a:extLst>
          </p:cNvPr>
          <p:cNvCxnSpPr/>
          <p:nvPr/>
        </p:nvCxnSpPr>
        <p:spPr>
          <a:xfrm flipV="1">
            <a:off x="2274565" y="5105400"/>
            <a:ext cx="0" cy="440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0BF608F-4F0C-4E3F-B408-26F2CE1E970E}"/>
              </a:ext>
            </a:extLst>
          </p:cNvPr>
          <p:cNvCxnSpPr>
            <a:cxnSpLocks/>
          </p:cNvCxnSpPr>
          <p:nvPr/>
        </p:nvCxnSpPr>
        <p:spPr>
          <a:xfrm>
            <a:off x="2274565" y="5901819"/>
            <a:ext cx="0" cy="5290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B395317-38F7-4CD6-BAB7-A9585EF60047}"/>
              </a:ext>
            </a:extLst>
          </p:cNvPr>
          <p:cNvSpPr txBox="1"/>
          <p:nvPr/>
        </p:nvSpPr>
        <p:spPr>
          <a:xfrm rot="16200000">
            <a:off x="2685906" y="4745803"/>
            <a:ext cx="285847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Sep 1</a:t>
            </a:r>
            <a:r>
              <a:rPr lang="en-US" sz="1200" baseline="30000" dirty="0">
                <a:latin typeface="Arial" panose="020B0604020202020204" pitchFamily="34" charset="0"/>
                <a:cs typeface="Arial" panose="020B0604020202020204" pitchFamily="34" charset="0"/>
              </a:rPr>
              <a:t>st</a:t>
            </a:r>
            <a:r>
              <a:rPr lang="en-US" sz="1200" dirty="0">
                <a:latin typeface="Arial" panose="020B0604020202020204" pitchFamily="34" charset="0"/>
                <a:cs typeface="Arial" panose="020B0604020202020204" pitchFamily="34" charset="0"/>
              </a:rPr>
              <a:t> to Sep 30</a:t>
            </a:r>
            <a:r>
              <a:rPr lang="en-US" sz="1200" baseline="30000" dirty="0">
                <a:latin typeface="Arial" panose="020B0604020202020204" pitchFamily="34" charset="0"/>
                <a:cs typeface="Arial" panose="020B0604020202020204" pitchFamily="34" charset="0"/>
              </a:rPr>
              <a:t>th</a:t>
            </a:r>
            <a:r>
              <a:rPr lang="en-US" sz="1200" dirty="0">
                <a:latin typeface="Arial" panose="020B0604020202020204" pitchFamily="34" charset="0"/>
                <a:cs typeface="Arial" panose="020B0604020202020204" pitchFamily="34" charset="0"/>
              </a:rPr>
              <a:t>  </a:t>
            </a:r>
          </a:p>
        </p:txBody>
      </p:sp>
      <p:sp>
        <p:nvSpPr>
          <p:cNvPr id="80" name="TextBox 79">
            <a:extLst>
              <a:ext uri="{FF2B5EF4-FFF2-40B4-BE49-F238E27FC236}">
                <a16:creationId xmlns:a16="http://schemas.microsoft.com/office/drawing/2014/main" id="{1BB2C0D3-7779-4302-8274-623284F14276}"/>
              </a:ext>
            </a:extLst>
          </p:cNvPr>
          <p:cNvSpPr txBox="1"/>
          <p:nvPr/>
        </p:nvSpPr>
        <p:spPr>
          <a:xfrm rot="16200000">
            <a:off x="2879191" y="5501362"/>
            <a:ext cx="3213406"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Regression</a:t>
            </a:r>
          </a:p>
          <a:p>
            <a:r>
              <a:rPr lang="en-US" sz="1400" dirty="0">
                <a:latin typeface="Arial" panose="020B0604020202020204" pitchFamily="34" charset="0"/>
                <a:cs typeface="Arial" panose="020B0604020202020204" pitchFamily="34" charset="0"/>
              </a:rPr>
              <a:t>                              Testing </a:t>
            </a:r>
          </a:p>
        </p:txBody>
      </p:sp>
      <p:cxnSp>
        <p:nvCxnSpPr>
          <p:cNvPr id="82" name="Straight Arrow Connector 81">
            <a:extLst>
              <a:ext uri="{FF2B5EF4-FFF2-40B4-BE49-F238E27FC236}">
                <a16:creationId xmlns:a16="http://schemas.microsoft.com/office/drawing/2014/main" id="{96A286ED-DB81-4E11-A670-1E946886295B}"/>
              </a:ext>
            </a:extLst>
          </p:cNvPr>
          <p:cNvCxnSpPr>
            <a:cxnSpLocks/>
          </p:cNvCxnSpPr>
          <p:nvPr/>
        </p:nvCxnSpPr>
        <p:spPr>
          <a:xfrm>
            <a:off x="4572000" y="5901819"/>
            <a:ext cx="0" cy="5290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4F44FDB-B58C-4C3D-BBDB-A532E264AD01}"/>
              </a:ext>
            </a:extLst>
          </p:cNvPr>
          <p:cNvCxnSpPr>
            <a:cxnSpLocks/>
          </p:cNvCxnSpPr>
          <p:nvPr/>
        </p:nvCxnSpPr>
        <p:spPr>
          <a:xfrm flipV="1">
            <a:off x="4572000" y="4690476"/>
            <a:ext cx="0" cy="440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355B2CA0-6B1A-4F11-AE5D-5317EEC28BE5}"/>
              </a:ext>
            </a:extLst>
          </p:cNvPr>
          <p:cNvSpPr txBox="1"/>
          <p:nvPr/>
        </p:nvSpPr>
        <p:spPr>
          <a:xfrm rot="16200000">
            <a:off x="-1151004" y="5690943"/>
            <a:ext cx="3213406"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Test</a:t>
            </a:r>
          </a:p>
          <a:p>
            <a:r>
              <a:rPr lang="en-US" sz="1400" dirty="0">
                <a:latin typeface="Arial" panose="020B0604020202020204" pitchFamily="34" charset="0"/>
                <a:cs typeface="Arial" panose="020B0604020202020204" pitchFamily="34" charset="0"/>
              </a:rPr>
              <a:t>                         Planning               </a:t>
            </a:r>
          </a:p>
        </p:txBody>
      </p:sp>
      <p:cxnSp>
        <p:nvCxnSpPr>
          <p:cNvPr id="89" name="Straight Arrow Connector 88">
            <a:extLst>
              <a:ext uri="{FF2B5EF4-FFF2-40B4-BE49-F238E27FC236}">
                <a16:creationId xmlns:a16="http://schemas.microsoft.com/office/drawing/2014/main" id="{2F4DC92A-4CFA-415B-A445-2454E1D2603E}"/>
              </a:ext>
            </a:extLst>
          </p:cNvPr>
          <p:cNvCxnSpPr>
            <a:cxnSpLocks/>
          </p:cNvCxnSpPr>
          <p:nvPr/>
        </p:nvCxnSpPr>
        <p:spPr>
          <a:xfrm flipH="1" flipV="1">
            <a:off x="455699" y="5344559"/>
            <a:ext cx="1501" cy="310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6B11E94-9E66-422B-A416-2C71A513B152}"/>
              </a:ext>
            </a:extLst>
          </p:cNvPr>
          <p:cNvCxnSpPr>
            <a:cxnSpLocks/>
          </p:cNvCxnSpPr>
          <p:nvPr/>
        </p:nvCxnSpPr>
        <p:spPr>
          <a:xfrm>
            <a:off x="457200" y="6105874"/>
            <a:ext cx="0" cy="324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2750B050-341B-41F1-B427-CF478496F2A1}"/>
              </a:ext>
            </a:extLst>
          </p:cNvPr>
          <p:cNvSpPr txBox="1"/>
          <p:nvPr/>
        </p:nvSpPr>
        <p:spPr>
          <a:xfrm>
            <a:off x="5034077" y="3666731"/>
            <a:ext cx="1524004" cy="276999"/>
          </a:xfrm>
          <a:prstGeom prst="rect">
            <a:avLst/>
          </a:prstGeom>
          <a:noFill/>
        </p:spPr>
        <p:txBody>
          <a:bodyPr wrap="square" rtlCol="0">
            <a:spAutoFit/>
          </a:bodyPr>
          <a:lstStyle/>
          <a:p>
            <a:pPr algn="ctr"/>
            <a:r>
              <a:rPr lang="en-US" sz="1200" b="1" dirty="0">
                <a:solidFill>
                  <a:schemeClr val="accent3">
                    <a:lumMod val="50000"/>
                  </a:schemeClr>
                </a:solidFill>
                <a:latin typeface="Arial" panose="020B0604020202020204" pitchFamily="34" charset="0"/>
                <a:cs typeface="Arial" panose="020B0604020202020204" pitchFamily="34" charset="0"/>
              </a:rPr>
              <a:t>Step 4</a:t>
            </a:r>
          </a:p>
        </p:txBody>
      </p:sp>
      <p:sp>
        <p:nvSpPr>
          <p:cNvPr id="94" name="TextBox 93">
            <a:extLst>
              <a:ext uri="{FF2B5EF4-FFF2-40B4-BE49-F238E27FC236}">
                <a16:creationId xmlns:a16="http://schemas.microsoft.com/office/drawing/2014/main" id="{86925ED5-9F3E-47A9-B1D4-1F242C31244C}"/>
              </a:ext>
            </a:extLst>
          </p:cNvPr>
          <p:cNvSpPr txBox="1"/>
          <p:nvPr/>
        </p:nvSpPr>
        <p:spPr>
          <a:xfrm>
            <a:off x="7131058" y="3249489"/>
            <a:ext cx="1524004" cy="276999"/>
          </a:xfrm>
          <a:prstGeom prst="rect">
            <a:avLst/>
          </a:prstGeom>
          <a:noFill/>
        </p:spPr>
        <p:txBody>
          <a:bodyPr wrap="square" rtlCol="0">
            <a:spAutoFit/>
          </a:bodyPr>
          <a:lstStyle/>
          <a:p>
            <a:pPr algn="ctr"/>
            <a:r>
              <a:rPr lang="en-US" sz="1200" b="1" dirty="0">
                <a:solidFill>
                  <a:schemeClr val="accent3">
                    <a:lumMod val="50000"/>
                  </a:schemeClr>
                </a:solidFill>
                <a:latin typeface="Arial" panose="020B0604020202020204" pitchFamily="34" charset="0"/>
                <a:cs typeface="Arial" panose="020B0604020202020204" pitchFamily="34" charset="0"/>
              </a:rPr>
              <a:t>Step 5</a:t>
            </a:r>
          </a:p>
        </p:txBody>
      </p:sp>
      <p:sp>
        <p:nvSpPr>
          <p:cNvPr id="95" name="TextBox 94">
            <a:extLst>
              <a:ext uri="{FF2B5EF4-FFF2-40B4-BE49-F238E27FC236}">
                <a16:creationId xmlns:a16="http://schemas.microsoft.com/office/drawing/2014/main" id="{99771381-9D25-43B9-AA3A-F30BE3832859}"/>
              </a:ext>
            </a:extLst>
          </p:cNvPr>
          <p:cNvSpPr txBox="1"/>
          <p:nvPr/>
        </p:nvSpPr>
        <p:spPr>
          <a:xfrm>
            <a:off x="108659" y="4755285"/>
            <a:ext cx="762002" cy="276999"/>
          </a:xfrm>
          <a:prstGeom prst="rect">
            <a:avLst/>
          </a:prstGeom>
          <a:noFill/>
        </p:spPr>
        <p:txBody>
          <a:bodyPr wrap="square" rtlCol="0">
            <a:spAutoFit/>
          </a:bodyPr>
          <a:lstStyle/>
          <a:p>
            <a:pPr algn="ctr"/>
            <a:r>
              <a:rPr lang="en-US" sz="1200" b="1" dirty="0">
                <a:solidFill>
                  <a:schemeClr val="accent3">
                    <a:lumMod val="50000"/>
                  </a:schemeClr>
                </a:solidFill>
                <a:latin typeface="Arial" panose="020B0604020202020204" pitchFamily="34" charset="0"/>
                <a:cs typeface="Arial" panose="020B0604020202020204" pitchFamily="34" charset="0"/>
              </a:rPr>
              <a:t>Step 1</a:t>
            </a:r>
          </a:p>
        </p:txBody>
      </p:sp>
      <p:sp>
        <p:nvSpPr>
          <p:cNvPr id="3" name="TextBox 2">
            <a:extLst>
              <a:ext uri="{FF2B5EF4-FFF2-40B4-BE49-F238E27FC236}">
                <a16:creationId xmlns:a16="http://schemas.microsoft.com/office/drawing/2014/main" id="{67CB89D8-50BD-4B99-8CC7-30C0261B58AC}"/>
              </a:ext>
            </a:extLst>
          </p:cNvPr>
          <p:cNvSpPr txBox="1"/>
          <p:nvPr/>
        </p:nvSpPr>
        <p:spPr>
          <a:xfrm>
            <a:off x="761999" y="1600200"/>
            <a:ext cx="8323575" cy="2523768"/>
          </a:xfrm>
          <a:prstGeom prst="rect">
            <a:avLst/>
          </a:prstGeom>
          <a:noFill/>
        </p:spPr>
        <p:txBody>
          <a:bodyPr wrap="square" rtlCol="0">
            <a:spAutoFit/>
          </a:bodyPr>
          <a:lstStyle/>
          <a:p>
            <a:r>
              <a:rPr lang="en-US" sz="1200" dirty="0"/>
              <a:t>The detailed requirement analysis/review for the product and the test resource availability/expertise, are the main driving factors for forecasting a product’s test timelines. </a:t>
            </a:r>
          </a:p>
          <a:p>
            <a:endParaRPr lang="en-US" sz="1200" dirty="0"/>
          </a:p>
          <a:p>
            <a:r>
              <a:rPr lang="en-US" sz="1400" dirty="0"/>
              <a:t>Depends on:</a:t>
            </a:r>
          </a:p>
          <a:p>
            <a:pPr marL="171450" indent="-171450">
              <a:buFont typeface="Arial" panose="020B0604020202020204" pitchFamily="34" charset="0"/>
              <a:buChar char="•"/>
            </a:pPr>
            <a:r>
              <a:rPr lang="en-US" sz="1200" dirty="0"/>
              <a:t>Stage of the product’s life cycle</a:t>
            </a:r>
          </a:p>
          <a:p>
            <a:pPr marL="171450" indent="-171450">
              <a:buFont typeface="Arial" panose="020B0604020202020204" pitchFamily="34" charset="0"/>
              <a:buChar char="•"/>
            </a:pPr>
            <a:r>
              <a:rPr lang="en-US" sz="1200" dirty="0"/>
              <a:t>Requirement complexity</a:t>
            </a:r>
          </a:p>
          <a:p>
            <a:pPr marL="171450" indent="-171450">
              <a:buFont typeface="Arial" panose="020B0604020202020204" pitchFamily="34" charset="0"/>
              <a:buChar char="•"/>
            </a:pPr>
            <a:r>
              <a:rPr lang="en-US" sz="1200" dirty="0"/>
              <a:t>Business Users demand</a:t>
            </a:r>
          </a:p>
          <a:p>
            <a:pPr marL="171450" indent="-171450">
              <a:buFont typeface="Arial" panose="020B0604020202020204" pitchFamily="34" charset="0"/>
              <a:buChar char="•"/>
            </a:pPr>
            <a:r>
              <a:rPr lang="en-US" sz="1200" dirty="0"/>
              <a:t>Testing technique used</a:t>
            </a:r>
          </a:p>
          <a:p>
            <a:pPr marL="171450" indent="-171450">
              <a:buFont typeface="Arial" panose="020B0604020202020204" pitchFamily="34" charset="0"/>
              <a:buChar char="•"/>
            </a:pPr>
            <a:r>
              <a:rPr lang="en-US" sz="1200" dirty="0"/>
              <a:t>Testing types involved</a:t>
            </a:r>
          </a:p>
          <a:p>
            <a:pPr marL="171450" indent="-171450">
              <a:buFont typeface="Arial" panose="020B0604020202020204" pitchFamily="34" charset="0"/>
              <a:buChar char="•"/>
            </a:pPr>
            <a:r>
              <a:rPr lang="en-US" sz="1200" dirty="0"/>
              <a:t>Team size</a:t>
            </a:r>
          </a:p>
          <a:p>
            <a:pPr marL="171450" indent="-171450">
              <a:buFont typeface="Arial" panose="020B0604020202020204" pitchFamily="34" charset="0"/>
              <a:buChar char="•"/>
            </a:pPr>
            <a:r>
              <a:rPr lang="en-US" sz="1200" dirty="0"/>
              <a:t>SDLC model</a:t>
            </a:r>
          </a:p>
          <a:p>
            <a:pPr marL="171450" indent="-171450">
              <a:buFont typeface="Arial" panose="020B0604020202020204" pitchFamily="34" charset="0"/>
              <a:buChar char="•"/>
            </a:pPr>
            <a:r>
              <a:rPr lang="en-US" sz="1200" dirty="0"/>
              <a:t>Risks involved</a:t>
            </a:r>
          </a:p>
          <a:p>
            <a:endParaRPr lang="en-US" sz="1200" dirty="0"/>
          </a:p>
        </p:txBody>
      </p:sp>
    </p:spTree>
    <p:extLst>
      <p:ext uri="{BB962C8B-B14F-4D97-AF65-F5344CB8AC3E}">
        <p14:creationId xmlns:p14="http://schemas.microsoft.com/office/powerpoint/2010/main" val="395496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7F085886-99B6-4539-B919-B7F393068A26}"/>
              </a:ext>
            </a:extLst>
          </p:cNvPr>
          <p:cNvGraphicFramePr>
            <a:graphicFrameLocks noGrp="1"/>
          </p:cNvGraphicFramePr>
          <p:nvPr/>
        </p:nvGraphicFramePr>
        <p:xfrm>
          <a:off x="1447800" y="3962400"/>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95715062"/>
                    </a:ext>
                  </a:extLst>
                </a:gridCol>
                <a:gridCol w="2032000">
                  <a:extLst>
                    <a:ext uri="{9D8B030D-6E8A-4147-A177-3AD203B41FA5}">
                      <a16:colId xmlns:a16="http://schemas.microsoft.com/office/drawing/2014/main" val="590144724"/>
                    </a:ext>
                  </a:extLst>
                </a:gridCol>
                <a:gridCol w="2032000">
                  <a:extLst>
                    <a:ext uri="{9D8B030D-6E8A-4147-A177-3AD203B41FA5}">
                      <a16:colId xmlns:a16="http://schemas.microsoft.com/office/drawing/2014/main" val="125446160"/>
                    </a:ext>
                  </a:extLst>
                </a:gridCol>
                <a:gridCol w="2032000">
                  <a:extLst>
                    <a:ext uri="{9D8B030D-6E8A-4147-A177-3AD203B41FA5}">
                      <a16:colId xmlns:a16="http://schemas.microsoft.com/office/drawing/2014/main" val="3917498445"/>
                    </a:ext>
                  </a:extLst>
                </a:gridCol>
              </a:tblGrid>
              <a:tr h="370840">
                <a:tc>
                  <a:txBody>
                    <a:bodyPr/>
                    <a:lstStyle/>
                    <a:p>
                      <a:r>
                        <a:rPr lang="en-US" dirty="0"/>
                        <a:t>Last Updated</a:t>
                      </a:r>
                    </a:p>
                  </a:txBody>
                  <a:tcPr/>
                </a:tc>
                <a:tc>
                  <a:txBody>
                    <a:bodyPr/>
                    <a:lstStyle/>
                    <a:p>
                      <a:r>
                        <a:rPr lang="en-US" dirty="0"/>
                        <a:t>Name</a:t>
                      </a:r>
                    </a:p>
                  </a:txBody>
                  <a:tcPr/>
                </a:tc>
                <a:tc>
                  <a:txBody>
                    <a:bodyPr/>
                    <a:lstStyle/>
                    <a:p>
                      <a:r>
                        <a:rPr lang="en-US" dirty="0"/>
                        <a:t>Comments</a:t>
                      </a:r>
                    </a:p>
                  </a:txBody>
                  <a:tcPr/>
                </a:tc>
                <a:tc>
                  <a:txBody>
                    <a:bodyPr/>
                    <a:lstStyle/>
                    <a:p>
                      <a:r>
                        <a:rPr lang="en-US" dirty="0"/>
                        <a:t>Accepted By</a:t>
                      </a:r>
                    </a:p>
                  </a:txBody>
                  <a:tcPr/>
                </a:tc>
                <a:extLst>
                  <a:ext uri="{0D108BD9-81ED-4DB2-BD59-A6C34878D82A}">
                    <a16:rowId xmlns:a16="http://schemas.microsoft.com/office/drawing/2014/main" val="415260306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6348760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0828201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9527414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3186174"/>
                  </a:ext>
                </a:extLst>
              </a:tr>
            </a:tbl>
          </a:graphicData>
        </a:graphic>
      </p:graphicFrame>
      <p:graphicFrame>
        <p:nvGraphicFramePr>
          <p:cNvPr id="7" name="Table 6">
            <a:extLst>
              <a:ext uri="{FF2B5EF4-FFF2-40B4-BE49-F238E27FC236}">
                <a16:creationId xmlns:a16="http://schemas.microsoft.com/office/drawing/2014/main" id="{B46C999E-BE89-4B08-AB2B-988D2D47CC50}"/>
              </a:ext>
            </a:extLst>
          </p:cNvPr>
          <p:cNvGraphicFramePr>
            <a:graphicFrameLocks noGrp="1"/>
          </p:cNvGraphicFramePr>
          <p:nvPr/>
        </p:nvGraphicFramePr>
        <p:xfrm>
          <a:off x="4102100" y="1050925"/>
          <a:ext cx="4279900" cy="1483360"/>
        </p:xfrm>
        <a:graphic>
          <a:graphicData uri="http://schemas.openxmlformats.org/drawingml/2006/table">
            <a:tbl>
              <a:tblPr firstRow="1" bandRow="1">
                <a:tableStyleId>{5C22544A-7EE6-4342-B048-85BDC9FD1C3A}</a:tableStyleId>
              </a:tblPr>
              <a:tblGrid>
                <a:gridCol w="1417717">
                  <a:extLst>
                    <a:ext uri="{9D8B030D-6E8A-4147-A177-3AD203B41FA5}">
                      <a16:colId xmlns:a16="http://schemas.microsoft.com/office/drawing/2014/main" val="2133919905"/>
                    </a:ext>
                  </a:extLst>
                </a:gridCol>
                <a:gridCol w="2862183">
                  <a:extLst>
                    <a:ext uri="{9D8B030D-6E8A-4147-A177-3AD203B41FA5}">
                      <a16:colId xmlns:a16="http://schemas.microsoft.com/office/drawing/2014/main" val="398243655"/>
                    </a:ext>
                  </a:extLst>
                </a:gridCol>
              </a:tblGrid>
              <a:tr h="370840">
                <a:tc gridSpan="2">
                  <a:txBody>
                    <a:bodyPr/>
                    <a:lstStyle/>
                    <a:p>
                      <a:pPr algn="ctr"/>
                      <a:r>
                        <a:rPr lang="en-US" dirty="0"/>
                        <a:t>Document Owner</a:t>
                      </a:r>
                    </a:p>
                  </a:txBody>
                  <a:tcPr/>
                </a:tc>
                <a:tc hMerge="1">
                  <a:txBody>
                    <a:bodyPr/>
                    <a:lstStyle/>
                    <a:p>
                      <a:endParaRPr lang="en-US" dirty="0"/>
                    </a:p>
                  </a:txBody>
                  <a:tcPr/>
                </a:tc>
                <a:extLst>
                  <a:ext uri="{0D108BD9-81ED-4DB2-BD59-A6C34878D82A}">
                    <a16:rowId xmlns:a16="http://schemas.microsoft.com/office/drawing/2014/main" val="833897925"/>
                  </a:ext>
                </a:extLst>
              </a:tr>
              <a:tr h="370840">
                <a:tc>
                  <a:txBody>
                    <a:bodyPr/>
                    <a:lstStyle/>
                    <a:p>
                      <a:r>
                        <a:rPr lang="en-US" dirty="0"/>
                        <a:t>Name</a:t>
                      </a:r>
                    </a:p>
                  </a:txBody>
                  <a:tcPr/>
                </a:tc>
                <a:tc>
                  <a:txBody>
                    <a:bodyPr/>
                    <a:lstStyle/>
                    <a:p>
                      <a:r>
                        <a:rPr lang="en-US" dirty="0"/>
                        <a:t>Manmeet C.</a:t>
                      </a:r>
                    </a:p>
                  </a:txBody>
                  <a:tcPr/>
                </a:tc>
                <a:extLst>
                  <a:ext uri="{0D108BD9-81ED-4DB2-BD59-A6C34878D82A}">
                    <a16:rowId xmlns:a16="http://schemas.microsoft.com/office/drawing/2014/main" val="813988813"/>
                  </a:ext>
                </a:extLst>
              </a:tr>
              <a:tr h="370840">
                <a:tc>
                  <a:txBody>
                    <a:bodyPr/>
                    <a:lstStyle/>
                    <a:p>
                      <a:r>
                        <a:rPr lang="en-US" dirty="0"/>
                        <a:t>Email</a:t>
                      </a:r>
                    </a:p>
                  </a:txBody>
                  <a:tcPr/>
                </a:tc>
                <a:tc>
                  <a:txBody>
                    <a:bodyPr/>
                    <a:lstStyle/>
                    <a:p>
                      <a:r>
                        <a:rPr lang="en-US" dirty="0"/>
                        <a:t>mchadha9@gmail.com</a:t>
                      </a:r>
                    </a:p>
                  </a:txBody>
                  <a:tcPr/>
                </a:tc>
                <a:extLst>
                  <a:ext uri="{0D108BD9-81ED-4DB2-BD59-A6C34878D82A}">
                    <a16:rowId xmlns:a16="http://schemas.microsoft.com/office/drawing/2014/main" val="4071296017"/>
                  </a:ext>
                </a:extLst>
              </a:tr>
              <a:tr h="370840">
                <a:tc>
                  <a:txBody>
                    <a:bodyPr/>
                    <a:lstStyle/>
                    <a:p>
                      <a:r>
                        <a:rPr lang="en-US" dirty="0"/>
                        <a:t>Phone</a:t>
                      </a:r>
                    </a:p>
                  </a:txBody>
                  <a:tcPr/>
                </a:tc>
                <a:tc>
                  <a:txBody>
                    <a:bodyPr/>
                    <a:lstStyle/>
                    <a:p>
                      <a:r>
                        <a:rPr lang="en-US" dirty="0"/>
                        <a:t>+917838827099</a:t>
                      </a:r>
                    </a:p>
                  </a:txBody>
                  <a:tcPr/>
                </a:tc>
                <a:extLst>
                  <a:ext uri="{0D108BD9-81ED-4DB2-BD59-A6C34878D82A}">
                    <a16:rowId xmlns:a16="http://schemas.microsoft.com/office/drawing/2014/main" val="3828582590"/>
                  </a:ext>
                </a:extLst>
              </a:tr>
            </a:tbl>
          </a:graphicData>
        </a:graphic>
      </p:graphicFrame>
    </p:spTree>
    <p:extLst>
      <p:ext uri="{BB962C8B-B14F-4D97-AF65-F5344CB8AC3E}">
        <p14:creationId xmlns:p14="http://schemas.microsoft.com/office/powerpoint/2010/main" val="1412393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690153D9-F182-4494-B3C7-11102A3345AC}"/>
              </a:ext>
            </a:extLst>
          </p:cNvPr>
          <p:cNvSpPr txBox="1">
            <a:spLocks/>
          </p:cNvSpPr>
          <p:nvPr/>
        </p:nvSpPr>
        <p:spPr>
          <a:xfrm>
            <a:off x="457200" y="228600"/>
            <a:ext cx="10895172" cy="658878"/>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nl-NL" sz="3200" dirty="0">
                <a:solidFill>
                  <a:schemeClr val="tx1">
                    <a:lumMod val="75000"/>
                    <a:lumOff val="25000"/>
                  </a:schemeClr>
                </a:solidFill>
              </a:rPr>
              <a:t>Questions</a:t>
            </a:r>
            <a:endParaRPr lang="en-US" sz="3200" dirty="0">
              <a:solidFill>
                <a:schemeClr val="tx1">
                  <a:lumMod val="75000"/>
                  <a:lumOff val="25000"/>
                </a:schemeClr>
              </a:solidFill>
            </a:endParaRPr>
          </a:p>
        </p:txBody>
      </p:sp>
      <p:sp>
        <p:nvSpPr>
          <p:cNvPr id="5" name="Content Placeholder 2">
            <a:extLst>
              <a:ext uri="{FF2B5EF4-FFF2-40B4-BE49-F238E27FC236}">
                <a16:creationId xmlns:a16="http://schemas.microsoft.com/office/drawing/2014/main" id="{9E045389-FF20-409E-8D6D-F099BBF3DF2E}"/>
              </a:ext>
            </a:extLst>
          </p:cNvPr>
          <p:cNvSpPr txBox="1">
            <a:spLocks/>
          </p:cNvSpPr>
          <p:nvPr/>
        </p:nvSpPr>
        <p:spPr>
          <a:xfrm>
            <a:off x="763429" y="1447800"/>
            <a:ext cx="10969943" cy="4191000"/>
          </a:xfrm>
          <a:prstGeom prst="rect">
            <a:avLst/>
          </a:prstGeom>
          <a:noFill/>
          <a:ln>
            <a:noFill/>
          </a:ln>
        </p:spPr>
        <p:txBody>
          <a:bodyPr vert="horz" lIns="91425" tIns="91425" rIns="91425" bIns="91425" rtlCol="0" anchor="ctr" anchorCtr="0">
            <a:noAutofit/>
          </a:bodyPr>
          <a:lstStyle>
            <a:lvl1pPr marL="0" marR="0" lvl="0" indent="0" algn="ctr" defTabSz="914400" rtl="0" eaLnBrk="1" latinLnBrk="0" hangingPunct="1">
              <a:lnSpc>
                <a:spcPct val="77083"/>
              </a:lnSpc>
              <a:spcBef>
                <a:spcPts val="0"/>
              </a:spcBef>
              <a:spcAft>
                <a:spcPts val="600"/>
              </a:spcAft>
              <a:buClr>
                <a:schemeClr val="dk2"/>
              </a:buClr>
              <a:buFont typeface="Arial"/>
              <a:buNone/>
              <a:defRPr lang="en-US" sz="2000" b="0" i="0" u="none" strike="noStrike" kern="1200" cap="none">
                <a:solidFill>
                  <a:schemeClr val="dk1"/>
                </a:solidFill>
                <a:latin typeface="Helvetica Neue"/>
                <a:ea typeface="Helvetica Neue"/>
                <a:cs typeface="Helvetica Neue"/>
                <a:sym typeface="Helvetica Neue"/>
              </a:defRPr>
            </a:lvl1pPr>
            <a:lvl2pPr marL="742950" marR="0" lvl="1" indent="-234315" algn="l" defTabSz="914400" rtl="0" eaLnBrk="1" latinLnBrk="0" hangingPunct="1">
              <a:lnSpc>
                <a:spcPct val="105000"/>
              </a:lnSpc>
              <a:spcBef>
                <a:spcPts val="0"/>
              </a:spcBef>
              <a:spcAft>
                <a:spcPts val="600"/>
              </a:spcAft>
              <a:buClr>
                <a:schemeClr val="dk2"/>
              </a:buClr>
              <a:buSzPct val="45000"/>
              <a:buFont typeface="Noto Sans Symbols"/>
              <a:buChar char="○"/>
              <a:defRPr lang="en-US" sz="1800" b="0" i="0" u="none" strike="noStrike" kern="1200" cap="none">
                <a:solidFill>
                  <a:schemeClr val="dk1"/>
                </a:solidFill>
                <a:latin typeface="Helvetica Neue"/>
                <a:ea typeface="Helvetica Neue"/>
                <a:cs typeface="Helvetica Neue"/>
                <a:sym typeface="Helvetica Neue"/>
              </a:defRPr>
            </a:lvl2pPr>
            <a:lvl3pPr marL="1143000" marR="0" lvl="2" indent="-172719" algn="l" defTabSz="914400" rtl="0" eaLnBrk="1" latinLnBrk="0" hangingPunct="1">
              <a:lnSpc>
                <a:spcPct val="105000"/>
              </a:lnSpc>
              <a:spcBef>
                <a:spcPts val="0"/>
              </a:spcBef>
              <a:spcAft>
                <a:spcPts val="600"/>
              </a:spcAft>
              <a:buClr>
                <a:schemeClr val="dk2"/>
              </a:buClr>
              <a:buSzPct val="55000"/>
              <a:buFont typeface="Noto Sans Symbols"/>
              <a:buChar char="◉"/>
              <a:defRPr lang="en-US" sz="1600" b="0" i="0" u="none" strike="noStrike" kern="1200" cap="none">
                <a:solidFill>
                  <a:schemeClr val="dk1"/>
                </a:solidFill>
                <a:latin typeface="Helvetica Neue"/>
                <a:ea typeface="Helvetica Neue"/>
                <a:cs typeface="Helvetica Neue"/>
                <a:sym typeface="Helvetica Neue"/>
              </a:defRPr>
            </a:lvl3pPr>
            <a:lvl4pPr marL="1600200" marR="0" lvl="3" indent="-139700" algn="l" defTabSz="914400" rtl="0" eaLnBrk="1" latinLnBrk="0" hangingPunct="1">
              <a:lnSpc>
                <a:spcPct val="90000"/>
              </a:lnSpc>
              <a:spcBef>
                <a:spcPts val="0"/>
              </a:spcBef>
              <a:buClr>
                <a:schemeClr val="dk2"/>
              </a:buClr>
              <a:buSzPct val="100000"/>
              <a:buFont typeface="Noto Sans Symbols"/>
              <a:buChar char="▪"/>
              <a:defRPr lang="en-US" sz="1400" b="0" i="0" u="none" strike="noStrike" kern="1200" cap="none">
                <a:solidFill>
                  <a:schemeClr val="dk1"/>
                </a:solidFill>
                <a:latin typeface="Helvetica Neue"/>
                <a:ea typeface="Helvetica Neue"/>
                <a:cs typeface="Helvetica Neue"/>
                <a:sym typeface="Helvetica Neue"/>
              </a:defRPr>
            </a:lvl4pPr>
            <a:lvl5pPr marL="2057400" marR="0" lvl="4" indent="-186689" algn="l" defTabSz="914400" rtl="0" eaLnBrk="1" latinLnBrk="0" hangingPunct="1">
              <a:lnSpc>
                <a:spcPct val="90000"/>
              </a:lnSpc>
              <a:spcBef>
                <a:spcPts val="0"/>
              </a:spcBef>
              <a:buClr>
                <a:schemeClr val="dk2"/>
              </a:buClr>
              <a:buSzPct val="55000"/>
              <a:buFont typeface="Noto Sans Symbols"/>
              <a:buChar char="◻"/>
              <a:defRPr lang="en-US" sz="1200" b="0" i="0" u="none" strike="noStrike" kern="1200" cap="none">
                <a:solidFill>
                  <a:schemeClr val="dk1"/>
                </a:solidFill>
                <a:latin typeface="Helvetica Neue"/>
                <a:ea typeface="Helvetica Neue"/>
                <a:cs typeface="Helvetica Neue"/>
                <a:sym typeface="Helvetica Neue"/>
              </a:defRPr>
            </a:lvl5pPr>
            <a:lvl6pPr marL="2514600" marR="0" lvl="5" indent="-101600" algn="l" defTabSz="914400" rtl="0" eaLnBrk="1" latinLnBrk="0" hangingPunct="1">
              <a:lnSpc>
                <a:spcPct val="90000"/>
              </a:lnSpc>
              <a:spcBef>
                <a:spcPts val="0"/>
              </a:spcBef>
              <a:buClr>
                <a:schemeClr val="dk1"/>
              </a:buClr>
              <a:buSzPct val="100000"/>
              <a:buFont typeface="Arial"/>
              <a:buChar char="•"/>
              <a:defRPr sz="2000" b="0" i="0" u="none" strike="noStrike" kern="1200" cap="none">
                <a:solidFill>
                  <a:schemeClr val="dk1"/>
                </a:solidFill>
                <a:latin typeface="Calibri"/>
                <a:ea typeface="Calibri"/>
                <a:cs typeface="Calibri"/>
                <a:sym typeface="Calibri"/>
              </a:defRPr>
            </a:lvl6pPr>
            <a:lvl7pPr marL="2971800" marR="0" lvl="6" indent="-101600" algn="l" defTabSz="914400" rtl="0" eaLnBrk="1" latinLnBrk="0" hangingPunct="1">
              <a:lnSpc>
                <a:spcPct val="90000"/>
              </a:lnSpc>
              <a:spcBef>
                <a:spcPts val="0"/>
              </a:spcBef>
              <a:buClr>
                <a:schemeClr val="dk1"/>
              </a:buClr>
              <a:buSzPct val="100000"/>
              <a:buFont typeface="Arial"/>
              <a:buChar char="•"/>
              <a:defRPr sz="2000" b="0" i="0" u="none" strike="noStrike" kern="1200" cap="none">
                <a:solidFill>
                  <a:schemeClr val="dk1"/>
                </a:solidFill>
                <a:latin typeface="Calibri"/>
                <a:ea typeface="Calibri"/>
                <a:cs typeface="Calibri"/>
                <a:sym typeface="Calibri"/>
              </a:defRPr>
            </a:lvl7pPr>
            <a:lvl8pPr marL="3429000" marR="0" lvl="7" indent="-101600" algn="l" defTabSz="914400" rtl="0" eaLnBrk="1" latinLnBrk="0" hangingPunct="1">
              <a:lnSpc>
                <a:spcPct val="90000"/>
              </a:lnSpc>
              <a:spcBef>
                <a:spcPts val="0"/>
              </a:spcBef>
              <a:buClr>
                <a:schemeClr val="dk1"/>
              </a:buClr>
              <a:buSzPct val="100000"/>
              <a:buFont typeface="Arial"/>
              <a:buChar char="•"/>
              <a:defRPr sz="2000" b="0" i="0" u="none" strike="noStrike" kern="1200" cap="none">
                <a:solidFill>
                  <a:schemeClr val="dk1"/>
                </a:solidFill>
                <a:latin typeface="Calibri"/>
                <a:ea typeface="Calibri"/>
                <a:cs typeface="Calibri"/>
                <a:sym typeface="Calibri"/>
              </a:defRPr>
            </a:lvl8pPr>
            <a:lvl9pPr marL="3886200" marR="0" lvl="8" indent="-101600" algn="l" defTabSz="914400" rtl="0" eaLnBrk="1" latinLnBrk="0" hangingPunct="1">
              <a:lnSpc>
                <a:spcPct val="90000"/>
              </a:lnSpc>
              <a:spcBef>
                <a:spcPts val="0"/>
              </a:spcBef>
              <a:buClr>
                <a:schemeClr val="dk1"/>
              </a:buClr>
              <a:buSzPct val="100000"/>
              <a:buFont typeface="Arial"/>
              <a:buChar char="•"/>
              <a:defRPr sz="2000" b="0" i="0" u="none" strike="noStrike" kern="1200" cap="none">
                <a:solidFill>
                  <a:schemeClr val="dk1"/>
                </a:solidFill>
                <a:latin typeface="Calibri"/>
                <a:ea typeface="Calibri"/>
                <a:cs typeface="Calibri"/>
                <a:sym typeface="Calibri"/>
              </a:defRPr>
            </a:lvl9pPr>
          </a:lstStyle>
          <a:p>
            <a:pPr algn="l"/>
            <a:r>
              <a:rPr lang="en-US" sz="1400" dirty="0">
                <a:latin typeface="+mn-lt"/>
              </a:rPr>
              <a:t>Questions before starting:</a:t>
            </a:r>
          </a:p>
          <a:p>
            <a:pPr algn="l"/>
            <a:endParaRPr lang="en-US" dirty="0"/>
          </a:p>
          <a:p>
            <a:pPr marL="171450" indent="-171450" algn="l">
              <a:buClr>
                <a:schemeClr val="tx1"/>
              </a:buClr>
              <a:buFont typeface="Arial" panose="020B0604020202020204" pitchFamily="34" charset="0"/>
              <a:buChar char="¬"/>
            </a:pPr>
            <a:r>
              <a:rPr lang="en-US" sz="1200" dirty="0">
                <a:latin typeface="+mn-lt"/>
              </a:rPr>
              <a:t>Type of application (Web, Client Server Applications, Mobile application)</a:t>
            </a:r>
          </a:p>
          <a:p>
            <a:pPr marL="171450" indent="-171450" algn="l">
              <a:buClr>
                <a:schemeClr val="tx1"/>
              </a:buClr>
              <a:buFont typeface="Arial" panose="020B0604020202020204" pitchFamily="34" charset="0"/>
              <a:buChar char="¬"/>
            </a:pPr>
            <a:r>
              <a:rPr lang="en-US" sz="1200" dirty="0">
                <a:latin typeface="+mn-lt"/>
              </a:rPr>
              <a:t>Is the SDLC methodology being followed</a:t>
            </a:r>
          </a:p>
          <a:p>
            <a:pPr marL="171450" indent="-171450" algn="l">
              <a:buClr>
                <a:schemeClr val="tx1"/>
              </a:buClr>
              <a:buFont typeface="Arial" panose="020B0604020202020204" pitchFamily="34" charset="0"/>
              <a:buChar char="¬"/>
            </a:pPr>
            <a:r>
              <a:rPr lang="en-US" sz="1200" dirty="0">
                <a:latin typeface="+mn-lt"/>
              </a:rPr>
              <a:t>High Level project timelines</a:t>
            </a:r>
          </a:p>
          <a:p>
            <a:pPr marL="171450" indent="-171450" algn="l">
              <a:buClr>
                <a:schemeClr val="tx1"/>
              </a:buClr>
              <a:buFont typeface="Arial" panose="020B0604020202020204" pitchFamily="34" charset="0"/>
              <a:buChar char="¬"/>
            </a:pPr>
            <a:r>
              <a:rPr lang="en-US" sz="1200" dirty="0">
                <a:latin typeface="+mn-lt"/>
              </a:rPr>
              <a:t>Defect tracking tool to be used</a:t>
            </a:r>
          </a:p>
          <a:p>
            <a:pPr marL="171450" indent="-171450" algn="l">
              <a:buClr>
                <a:schemeClr val="tx1"/>
              </a:buClr>
              <a:buFont typeface="Arial" panose="020B0604020202020204" pitchFamily="34" charset="0"/>
              <a:buChar char="¬"/>
            </a:pPr>
            <a:r>
              <a:rPr lang="en-US" sz="1200" dirty="0">
                <a:latin typeface="+mn-lt"/>
              </a:rPr>
              <a:t>What is the current status of the project?</a:t>
            </a:r>
          </a:p>
          <a:p>
            <a:pPr marL="171450" indent="-171450" algn="l">
              <a:buClr>
                <a:schemeClr val="tx1"/>
              </a:buClr>
              <a:buFont typeface="Arial" panose="020B0604020202020204" pitchFamily="34" charset="0"/>
              <a:buChar char="¬"/>
            </a:pPr>
            <a:r>
              <a:rPr lang="en-US" sz="1200" dirty="0">
                <a:latin typeface="+mn-lt"/>
              </a:rPr>
              <a:t>What is the start date?</a:t>
            </a:r>
          </a:p>
          <a:p>
            <a:pPr marL="171450" indent="-171450" algn="l">
              <a:buClr>
                <a:schemeClr val="tx1"/>
              </a:buClr>
              <a:buFont typeface="Arial" panose="020B0604020202020204" pitchFamily="34" charset="0"/>
              <a:buChar char="¬"/>
            </a:pPr>
            <a:r>
              <a:rPr lang="en-US" sz="1200" dirty="0">
                <a:latin typeface="+mn-lt"/>
              </a:rPr>
              <a:t>What is the End Date?</a:t>
            </a:r>
          </a:p>
          <a:p>
            <a:pPr marL="171450" indent="-171450" algn="l">
              <a:buClr>
                <a:schemeClr val="tx1"/>
              </a:buClr>
              <a:buFont typeface="Arial" panose="020B0604020202020204" pitchFamily="34" charset="0"/>
              <a:buChar char="¬"/>
            </a:pPr>
            <a:r>
              <a:rPr lang="en-US" sz="1200" dirty="0">
                <a:latin typeface="+mn-lt"/>
              </a:rPr>
              <a:t>Who are the developers?</a:t>
            </a:r>
          </a:p>
          <a:p>
            <a:pPr marL="171450" indent="-171450" algn="l">
              <a:buClr>
                <a:schemeClr val="tx1"/>
              </a:buClr>
              <a:buFont typeface="Arial" panose="020B0604020202020204" pitchFamily="34" charset="0"/>
              <a:buChar char="¬"/>
            </a:pPr>
            <a:r>
              <a:rPr lang="en-US" sz="1200" dirty="0">
                <a:latin typeface="+mn-lt"/>
              </a:rPr>
              <a:t>Who are the Testers?</a:t>
            </a:r>
          </a:p>
          <a:p>
            <a:pPr marL="171450" indent="-171450" algn="l">
              <a:buClr>
                <a:schemeClr val="tx1"/>
              </a:buClr>
              <a:buFont typeface="Arial" panose="020B0604020202020204" pitchFamily="34" charset="0"/>
              <a:buChar char="¬"/>
            </a:pPr>
            <a:r>
              <a:rPr lang="en-US" sz="1200" dirty="0">
                <a:latin typeface="+mn-lt"/>
              </a:rPr>
              <a:t>Who will create the test data?</a:t>
            </a:r>
          </a:p>
          <a:p>
            <a:pPr marL="171450" indent="-171450" algn="l">
              <a:buClr>
                <a:schemeClr val="tx1"/>
              </a:buClr>
              <a:buFont typeface="Arial" panose="020B0604020202020204" pitchFamily="34" charset="0"/>
              <a:buChar char="¬"/>
            </a:pPr>
            <a:r>
              <a:rPr lang="en-US" sz="1200" dirty="0">
                <a:latin typeface="+mn-lt"/>
              </a:rPr>
              <a:t>Who will sign-off on the test Scripts?</a:t>
            </a:r>
          </a:p>
          <a:p>
            <a:pPr marL="171450" indent="-171450" algn="l">
              <a:buClr>
                <a:schemeClr val="tx1"/>
              </a:buClr>
              <a:buFont typeface="Arial" panose="020B0604020202020204" pitchFamily="34" charset="0"/>
              <a:buChar char="¬"/>
            </a:pPr>
            <a:r>
              <a:rPr lang="en-US" sz="1200" dirty="0">
                <a:latin typeface="+mn-lt"/>
              </a:rPr>
              <a:t>What is the current Development process?</a:t>
            </a:r>
          </a:p>
          <a:p>
            <a:pPr marL="171450" indent="-171450" algn="l">
              <a:buClr>
                <a:schemeClr val="tx1"/>
              </a:buClr>
              <a:buFont typeface="Arial" panose="020B0604020202020204" pitchFamily="34" charset="0"/>
              <a:buChar char="¬"/>
            </a:pPr>
            <a:r>
              <a:rPr lang="en-US" sz="1200" dirty="0">
                <a:latin typeface="+mn-lt"/>
              </a:rPr>
              <a:t>What are some Risks we should be mindful of?</a:t>
            </a:r>
          </a:p>
          <a:p>
            <a:pPr marL="171450" indent="-171450" algn="l">
              <a:buClr>
                <a:schemeClr val="tx1"/>
              </a:buClr>
              <a:buFont typeface="Arial" panose="020B0604020202020204" pitchFamily="34" charset="0"/>
              <a:buChar char="¬"/>
            </a:pPr>
            <a:r>
              <a:rPr lang="en-US" sz="1200" dirty="0">
                <a:latin typeface="+mn-lt"/>
              </a:rPr>
              <a:t>What types of access would we require in order to log-in to the portal?</a:t>
            </a:r>
          </a:p>
          <a:p>
            <a:pPr marL="171450" indent="-171450" algn="l">
              <a:buClr>
                <a:schemeClr val="tx1"/>
              </a:buClr>
              <a:buFont typeface="Arial" panose="020B0604020202020204" pitchFamily="34" charset="0"/>
              <a:buChar char="¬"/>
            </a:pPr>
            <a:r>
              <a:rPr lang="en-US" sz="1200" dirty="0">
                <a:latin typeface="+mn-lt"/>
              </a:rPr>
              <a:t>Is there data migration?</a:t>
            </a:r>
          </a:p>
          <a:p>
            <a:pPr marL="171450" indent="-171450" algn="l">
              <a:buClr>
                <a:schemeClr val="tx1"/>
              </a:buClr>
              <a:buFont typeface="Arial" panose="020B0604020202020204" pitchFamily="34" charset="0"/>
              <a:buChar char="¬"/>
            </a:pPr>
            <a:r>
              <a:rPr lang="en-US" sz="1200" dirty="0">
                <a:latin typeface="+mn-lt"/>
              </a:rPr>
              <a:t>What are your pain points?</a:t>
            </a:r>
          </a:p>
          <a:p>
            <a:pPr marL="171450" indent="-171450" algn="l">
              <a:buClr>
                <a:schemeClr val="tx1"/>
              </a:buClr>
              <a:buFont typeface="Arial" panose="020B0604020202020204" pitchFamily="34" charset="0"/>
              <a:buChar char="¬"/>
            </a:pPr>
            <a:r>
              <a:rPr lang="en-US" sz="1200" dirty="0">
                <a:latin typeface="+mn-lt"/>
              </a:rPr>
              <a:t>Are there any other applications that your module is dependent on?</a:t>
            </a:r>
            <a:endParaRPr lang="en-US" dirty="0"/>
          </a:p>
        </p:txBody>
      </p:sp>
    </p:spTree>
    <p:extLst>
      <p:ext uri="{BB962C8B-B14F-4D97-AF65-F5344CB8AC3E}">
        <p14:creationId xmlns:p14="http://schemas.microsoft.com/office/powerpoint/2010/main" val="2833490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690153D9-F182-4494-B3C7-11102A3345AC}"/>
              </a:ext>
            </a:extLst>
          </p:cNvPr>
          <p:cNvSpPr txBox="1">
            <a:spLocks/>
          </p:cNvSpPr>
          <p:nvPr/>
        </p:nvSpPr>
        <p:spPr>
          <a:xfrm>
            <a:off x="4362450" y="1635600"/>
            <a:ext cx="3467100" cy="658878"/>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nl-NL" sz="2800" dirty="0">
                <a:solidFill>
                  <a:schemeClr val="tx1">
                    <a:lumMod val="75000"/>
                    <a:lumOff val="25000"/>
                  </a:schemeClr>
                </a:solidFill>
                <a:latin typeface="Arial Rounded MT Bold" panose="020F0704030504030204" pitchFamily="34" charset="0"/>
              </a:rPr>
              <a:t>ANY THOUGHTS</a:t>
            </a:r>
            <a:r>
              <a:rPr lang="nl-NL" sz="2800" dirty="0">
                <a:solidFill>
                  <a:schemeClr val="tx1">
                    <a:lumMod val="75000"/>
                    <a:lumOff val="25000"/>
                  </a:schemeClr>
                </a:solidFill>
              </a:rPr>
              <a:t>?!</a:t>
            </a:r>
            <a:endParaRPr lang="en-US" sz="2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E3CA7489-103F-4853-A807-7698E647033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81562" y="2249082"/>
            <a:ext cx="2428875" cy="3043716"/>
          </a:xfrm>
          <a:prstGeom prst="rect">
            <a:avLst/>
          </a:prstGeom>
        </p:spPr>
      </p:pic>
    </p:spTree>
    <p:extLst>
      <p:ext uri="{BB962C8B-B14F-4D97-AF65-F5344CB8AC3E}">
        <p14:creationId xmlns:p14="http://schemas.microsoft.com/office/powerpoint/2010/main" val="289345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7">
            <a:extLst>
              <a:ext uri="{FF2B5EF4-FFF2-40B4-BE49-F238E27FC236}">
                <a16:creationId xmlns:a16="http://schemas.microsoft.com/office/drawing/2014/main" id="{32830B3E-1B86-4A8C-874C-7463A19D0471}"/>
              </a:ext>
            </a:extLst>
          </p:cNvPr>
          <p:cNvSpPr txBox="1">
            <a:spLocks noGrp="1"/>
          </p:cNvSpPr>
          <p:nvPr>
            <p:ph idx="1"/>
          </p:nvPr>
        </p:nvSpPr>
        <p:spPr>
          <a:xfrm>
            <a:off x="1044606" y="1828801"/>
            <a:ext cx="5029200" cy="2971800"/>
          </a:xfrm>
          <a:prstGeom prst="rect">
            <a:avLst/>
          </a:prstGeom>
          <a:solidFill>
            <a:srgbClr val="FFFFFF"/>
          </a:solidFill>
        </p:spPr>
        <p:txBody>
          <a:bodyPr vert="horz" lIns="91425" tIns="91425" rIns="91425" bIns="91425" rtlCol="0" anchor="t" anchorCtr="0">
            <a:noAutofit/>
          </a:bodyPr>
          <a:lstStyle/>
          <a:p>
            <a:pPr marL="342900" indent="-342900">
              <a:buFont typeface="Wingdings" panose="05000000000000000000" pitchFamily="2" charset="2"/>
              <a:buChar char="Ø"/>
            </a:pPr>
            <a:r>
              <a:rPr lang="en-US" sz="1600" dirty="0"/>
              <a:t>Testing flow summary</a:t>
            </a:r>
          </a:p>
          <a:p>
            <a:pPr marL="342900" indent="-342900">
              <a:buFont typeface="Wingdings" panose="05000000000000000000" pitchFamily="2" charset="2"/>
              <a:buChar char="Ø"/>
            </a:pPr>
            <a:r>
              <a:rPr lang="en-US" sz="1600" dirty="0"/>
              <a:t>Testing scope and benefits</a:t>
            </a:r>
          </a:p>
          <a:p>
            <a:pPr marL="342900" indent="-342900">
              <a:buFont typeface="Wingdings" panose="05000000000000000000" pitchFamily="2" charset="2"/>
              <a:buChar char="Ø"/>
            </a:pPr>
            <a:r>
              <a:rPr lang="en-US" sz="1600" dirty="0"/>
              <a:t>Project team – Roles and Responsibilities</a:t>
            </a:r>
          </a:p>
          <a:p>
            <a:pPr marL="342900" indent="-342900">
              <a:buFont typeface="Wingdings" panose="05000000000000000000" pitchFamily="2" charset="2"/>
              <a:buChar char="Ø"/>
            </a:pPr>
            <a:r>
              <a:rPr lang="en-US" sz="1600" dirty="0">
                <a:solidFill>
                  <a:schemeClr val="tx1">
                    <a:lumMod val="85000"/>
                    <a:lumOff val="15000"/>
                  </a:schemeClr>
                </a:solidFill>
              </a:rPr>
              <a:t>Testing your product’s functionality – How ?</a:t>
            </a:r>
            <a:endParaRPr lang="en-US" sz="1600" dirty="0"/>
          </a:p>
          <a:p>
            <a:pPr marL="342900" indent="-342900">
              <a:buFont typeface="Wingdings" panose="05000000000000000000" pitchFamily="2" charset="2"/>
              <a:buChar char="Ø"/>
            </a:pPr>
            <a:r>
              <a:rPr lang="en-US" sz="1600" dirty="0"/>
              <a:t>Choosing the right test technique</a:t>
            </a:r>
          </a:p>
          <a:p>
            <a:pPr marL="342900" indent="-342900">
              <a:buFont typeface="Wingdings" panose="05000000000000000000" pitchFamily="2" charset="2"/>
              <a:buChar char="Ø"/>
            </a:pPr>
            <a:r>
              <a:rPr lang="en-US" sz="1600" dirty="0"/>
              <a:t>Test techniques</a:t>
            </a:r>
          </a:p>
          <a:p>
            <a:pPr marL="342900" indent="-342900">
              <a:buFont typeface="Wingdings" panose="05000000000000000000" pitchFamily="2" charset="2"/>
              <a:buChar char="Ø"/>
            </a:pPr>
            <a:r>
              <a:rPr lang="en-US" sz="1600" dirty="0"/>
              <a:t>Choosing the right technique</a:t>
            </a:r>
          </a:p>
          <a:p>
            <a:pPr marL="342900" indent="-342900">
              <a:buFont typeface="Wingdings" panose="05000000000000000000" pitchFamily="2" charset="2"/>
              <a:buChar char="Ø"/>
            </a:pPr>
            <a:r>
              <a:rPr lang="en-US" sz="1600" dirty="0"/>
              <a:t>Risk Based testing and Product quality</a:t>
            </a:r>
          </a:p>
          <a:p>
            <a:pPr marL="342900" indent="-342900">
              <a:buFont typeface="Wingdings" panose="05000000000000000000" pitchFamily="2" charset="2"/>
              <a:buChar char="Ø"/>
            </a:pPr>
            <a:r>
              <a:rPr lang="en-US" sz="1600" dirty="0"/>
              <a:t>Testing levels</a:t>
            </a:r>
            <a:endParaRPr lang="en-US" sz="2000" dirty="0"/>
          </a:p>
        </p:txBody>
      </p:sp>
      <p:sp>
        <p:nvSpPr>
          <p:cNvPr id="5" name="TextBox 4">
            <a:extLst>
              <a:ext uri="{FF2B5EF4-FFF2-40B4-BE49-F238E27FC236}">
                <a16:creationId xmlns:a16="http://schemas.microsoft.com/office/drawing/2014/main" id="{F07A993D-74AB-4779-9B9D-5D7857E73434}"/>
              </a:ext>
            </a:extLst>
          </p:cNvPr>
          <p:cNvSpPr txBox="1"/>
          <p:nvPr/>
        </p:nvSpPr>
        <p:spPr>
          <a:xfrm>
            <a:off x="533400" y="497151"/>
            <a:ext cx="5029200" cy="584775"/>
          </a:xfrm>
          <a:prstGeom prst="rect">
            <a:avLst/>
          </a:prstGeom>
          <a:noFill/>
        </p:spPr>
        <p:txBody>
          <a:bodyPr wrap="square" rtlCol="0">
            <a:spAutoFit/>
          </a:bodyPr>
          <a:lstStyle/>
          <a:p>
            <a:r>
              <a:rPr lang="en-US" sz="3200" dirty="0">
                <a:latin typeface="+mj-lt"/>
              </a:rPr>
              <a:t>Approach</a:t>
            </a:r>
          </a:p>
        </p:txBody>
      </p:sp>
      <p:sp>
        <p:nvSpPr>
          <p:cNvPr id="6" name="Shape 57">
            <a:extLst>
              <a:ext uri="{FF2B5EF4-FFF2-40B4-BE49-F238E27FC236}">
                <a16:creationId xmlns:a16="http://schemas.microsoft.com/office/drawing/2014/main" id="{8F986A5D-8771-4059-9907-958C291DB898}"/>
              </a:ext>
            </a:extLst>
          </p:cNvPr>
          <p:cNvSpPr txBox="1">
            <a:spLocks/>
          </p:cNvSpPr>
          <p:nvPr/>
        </p:nvSpPr>
        <p:spPr>
          <a:xfrm>
            <a:off x="6172942" y="1828799"/>
            <a:ext cx="5029200" cy="2819401"/>
          </a:xfrm>
          <a:prstGeom prst="rect">
            <a:avLst/>
          </a:prstGeom>
          <a:solidFill>
            <a:srgbClr val="FFFFFF"/>
          </a:solidFill>
        </p:spPr>
        <p:txBody>
          <a:bodyPr vert="horz" lIns="91425" tIns="91425" rIns="91425" bIns="91425" rtlCol="0" anchor="t" anchorCtr="0">
            <a:noAutofit/>
          </a:bodyPr>
          <a:lstStyle>
            <a:lvl1pPr marL="308269" indent="-308269" algn="l" defTabSz="1216185" rtl="0" eaLnBrk="1" latinLnBrk="0" hangingPunct="1">
              <a:lnSpc>
                <a:spcPct val="95000"/>
              </a:lnSpc>
              <a:spcBef>
                <a:spcPts val="0"/>
              </a:spcBef>
              <a:spcAft>
                <a:spcPts val="600"/>
              </a:spcAft>
              <a:buClr>
                <a:schemeClr val="tx2"/>
              </a:buClr>
              <a:buSzPct val="120000"/>
              <a:buFont typeface="Wingdings" pitchFamily="2" charset="2"/>
              <a:buChar char="§"/>
              <a:defRPr lang="en-US" sz="2400" b="0" kern="1200" dirty="0" smtClean="0">
                <a:solidFill>
                  <a:schemeClr val="tx1"/>
                </a:solidFill>
                <a:latin typeface="Arial" pitchFamily="34" charset="0"/>
                <a:ea typeface="Verdana" pitchFamily="34" charset="0"/>
                <a:cs typeface="Arial" pitchFamily="34" charset="0"/>
              </a:defRPr>
            </a:lvl1pPr>
            <a:lvl2pPr marL="686216" marR="0" indent="-304046" algn="l" defTabSz="1216185" rtl="0" eaLnBrk="1" fontAlgn="auto" latinLnBrk="0" hangingPunct="1">
              <a:lnSpc>
                <a:spcPct val="95000"/>
              </a:lnSpc>
              <a:spcBef>
                <a:spcPts val="0"/>
              </a:spcBef>
              <a:spcAft>
                <a:spcPts val="600"/>
              </a:spcAft>
              <a:buClr>
                <a:schemeClr val="tx2"/>
              </a:buClr>
              <a:buSzTx/>
              <a:buFont typeface="Arial" pitchFamily="34" charset="0"/>
              <a:buChar char="–"/>
              <a:tabLst/>
              <a:defRPr lang="en-US" sz="2000" b="0" kern="1200">
                <a:solidFill>
                  <a:schemeClr val="tx1"/>
                </a:solidFill>
                <a:latin typeface="Arial" pitchFamily="34" charset="0"/>
                <a:ea typeface="Verdana" pitchFamily="34" charset="0"/>
                <a:cs typeface="Arial" pitchFamily="34" charset="0"/>
              </a:defRPr>
            </a:lvl2pPr>
            <a:lvl3pPr marL="994485" indent="-308269" algn="l" defTabSz="1216185" rtl="0" eaLnBrk="1" latinLnBrk="0" hangingPunct="1">
              <a:lnSpc>
                <a:spcPct val="95000"/>
              </a:lnSpc>
              <a:spcBef>
                <a:spcPts val="0"/>
              </a:spcBef>
              <a:spcAft>
                <a:spcPts val="600"/>
              </a:spcAft>
              <a:buClr>
                <a:schemeClr val="tx2"/>
              </a:buClr>
              <a:buSzPct val="110000"/>
              <a:buFont typeface="Wingdings" pitchFamily="2" charset="2"/>
              <a:buChar char="§"/>
              <a:defRPr lang="en-US" sz="1800" b="0" kern="1200" smtClean="0">
                <a:solidFill>
                  <a:schemeClr val="tx1"/>
                </a:solidFill>
                <a:latin typeface="Arial" pitchFamily="34" charset="0"/>
                <a:ea typeface="Verdana" pitchFamily="34" charset="0"/>
                <a:cs typeface="Arial"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smtClean="0">
                <a:solidFill>
                  <a:schemeClr val="tx1"/>
                </a:solidFill>
                <a:latin typeface="Arial" pitchFamily="34" charset="0"/>
                <a:ea typeface="Verdana" pitchFamily="34" charset="0"/>
                <a:cs typeface="Arial"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1600" dirty="0"/>
              <a:t>Test deliverables</a:t>
            </a:r>
          </a:p>
          <a:p>
            <a:pPr marL="342900" indent="-342900">
              <a:buFont typeface="Wingdings" panose="05000000000000000000" pitchFamily="2" charset="2"/>
              <a:buChar char="Ø"/>
            </a:pPr>
            <a:r>
              <a:rPr lang="en-US" sz="1600" dirty="0"/>
              <a:t>Testing Success criteria</a:t>
            </a:r>
          </a:p>
          <a:p>
            <a:pPr marL="342900" indent="-342900">
              <a:buFont typeface="Wingdings" panose="05000000000000000000" pitchFamily="2" charset="2"/>
              <a:buChar char="Ø"/>
            </a:pPr>
            <a:r>
              <a:rPr lang="en-US" sz="1600" dirty="0"/>
              <a:t>Defects Management</a:t>
            </a:r>
          </a:p>
          <a:p>
            <a:pPr marL="342900" indent="-342900">
              <a:buFont typeface="Wingdings" panose="05000000000000000000" pitchFamily="2" charset="2"/>
              <a:buChar char="Ø"/>
            </a:pPr>
            <a:r>
              <a:rPr lang="en-US" sz="1600" dirty="0"/>
              <a:t>Agile vs Waterfall testing models</a:t>
            </a:r>
          </a:p>
          <a:p>
            <a:pPr marL="342900" indent="-342900">
              <a:buFont typeface="Wingdings" panose="05000000000000000000" pitchFamily="2" charset="2"/>
              <a:buChar char="Ø"/>
            </a:pPr>
            <a:r>
              <a:rPr lang="en-US" sz="1600" dirty="0"/>
              <a:t>User testing vs Business testing</a:t>
            </a:r>
          </a:p>
          <a:p>
            <a:pPr marL="342900" indent="-342900">
              <a:buFont typeface="Wingdings" panose="05000000000000000000" pitchFamily="2" charset="2"/>
              <a:buChar char="Ø"/>
            </a:pPr>
            <a:r>
              <a:rPr lang="en-US" sz="1600" dirty="0"/>
              <a:t>CI/CD approach</a:t>
            </a:r>
          </a:p>
          <a:p>
            <a:pPr marL="342900" indent="-342900">
              <a:buFont typeface="Wingdings" panose="05000000000000000000" pitchFamily="2" charset="2"/>
              <a:buChar char="Ø"/>
            </a:pPr>
            <a:r>
              <a:rPr lang="en-US" sz="1600" dirty="0"/>
              <a:t>Testing forecast</a:t>
            </a:r>
          </a:p>
          <a:p>
            <a:pPr marL="342900" indent="-342900">
              <a:buFont typeface="Wingdings" panose="05000000000000000000" pitchFamily="2" charset="2"/>
              <a:buChar char="Ø"/>
            </a:pPr>
            <a:r>
              <a:rPr lang="en-US" sz="1600" dirty="0"/>
              <a:t>Questions</a:t>
            </a:r>
          </a:p>
          <a:p>
            <a:pPr marL="0" indent="0">
              <a:buNone/>
            </a:pPr>
            <a:endParaRPr lang="en-US" sz="2000" dirty="0"/>
          </a:p>
          <a:p>
            <a:endParaRPr lang="en-US" sz="2000" dirty="0"/>
          </a:p>
        </p:txBody>
      </p:sp>
    </p:spTree>
    <p:extLst>
      <p:ext uri="{BB962C8B-B14F-4D97-AF65-F5344CB8AC3E}">
        <p14:creationId xmlns:p14="http://schemas.microsoft.com/office/powerpoint/2010/main" val="206604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C2B70B-0D26-40F3-9DC8-E75AEA7AACF4}"/>
              </a:ext>
            </a:extLst>
          </p:cNvPr>
          <p:cNvSpPr txBox="1">
            <a:spLocks/>
          </p:cNvSpPr>
          <p:nvPr/>
        </p:nvSpPr>
        <p:spPr>
          <a:xfrm>
            <a:off x="473541" y="240680"/>
            <a:ext cx="8229600" cy="711081"/>
          </a:xfrm>
          <a:prstGeom prst="rect">
            <a:avLst/>
          </a:prstGeom>
        </p:spPr>
        <p:txBody>
          <a:bodyPr/>
          <a:lstStyle>
            <a:lvl1pPr algn="l" defTabSz="914400" rtl="0" eaLnBrk="1" latinLnBrk="0" hangingPunct="1">
              <a:lnSpc>
                <a:spcPct val="90000"/>
              </a:lnSpc>
              <a:spcBef>
                <a:spcPct val="0"/>
              </a:spcBef>
              <a:buNone/>
              <a:defRPr lang="en-US" sz="3200" b="1" kern="1200">
                <a:solidFill>
                  <a:schemeClr val="tx1"/>
                </a:solidFill>
                <a:latin typeface="Arial" pitchFamily="34" charset="0"/>
                <a:ea typeface="Verdana" pitchFamily="34" charset="0"/>
                <a:cs typeface="Arial" pitchFamily="34" charset="0"/>
              </a:defRPr>
            </a:lvl1pPr>
          </a:lstStyle>
          <a:p>
            <a:r>
              <a:rPr lang="en-IN" b="0" dirty="0">
                <a:solidFill>
                  <a:schemeClr val="tx1">
                    <a:lumMod val="75000"/>
                    <a:lumOff val="25000"/>
                  </a:schemeClr>
                </a:solidFill>
                <a:latin typeface="+mj-lt"/>
              </a:rPr>
              <a:t>Testing Flow… summarized</a:t>
            </a:r>
          </a:p>
        </p:txBody>
      </p:sp>
      <p:sp>
        <p:nvSpPr>
          <p:cNvPr id="5" name="TextBox 4">
            <a:extLst>
              <a:ext uri="{FF2B5EF4-FFF2-40B4-BE49-F238E27FC236}">
                <a16:creationId xmlns:a16="http://schemas.microsoft.com/office/drawing/2014/main" id="{4530B33C-0001-4F86-A458-785BA8121B20}"/>
              </a:ext>
            </a:extLst>
          </p:cNvPr>
          <p:cNvSpPr txBox="1"/>
          <p:nvPr/>
        </p:nvSpPr>
        <p:spPr>
          <a:xfrm>
            <a:off x="7219038" y="3740255"/>
            <a:ext cx="2710774" cy="468303"/>
          </a:xfrm>
          <a:prstGeom prst="rect">
            <a:avLst/>
          </a:prstGeom>
          <a:solidFill>
            <a:schemeClr val="tx2"/>
          </a:solidFill>
          <a:effectLst>
            <a:outerShdw blurRad="50800" dist="38100" dir="2700000" algn="tl" rotWithShape="0">
              <a:prstClr val="black">
                <a:alpha val="40000"/>
              </a:prstClr>
            </a:outerShdw>
          </a:effectLst>
        </p:spPr>
        <p:txBody>
          <a:bodyPr wrap="square" lIns="21606" tIns="21606" rIns="135035" bIns="21606" rtlCol="0" anchor="ctr">
            <a:noAutofit/>
          </a:bodyPr>
          <a:lstStyle/>
          <a:p>
            <a:pPr algn="r"/>
            <a:r>
              <a:rPr lang="en-US" sz="1350" kern="0" dirty="0">
                <a:solidFill>
                  <a:schemeClr val="bg1"/>
                </a:solidFill>
                <a:latin typeface="Arial" panose="020B0604020202020204" pitchFamily="34" charset="0"/>
                <a:cs typeface="Arial" panose="020B0604020202020204" pitchFamily="34" charset="0"/>
              </a:rPr>
              <a:t>TIMELY</a:t>
            </a:r>
          </a:p>
        </p:txBody>
      </p:sp>
      <p:sp>
        <p:nvSpPr>
          <p:cNvPr id="6" name="TextBox 5">
            <a:extLst>
              <a:ext uri="{FF2B5EF4-FFF2-40B4-BE49-F238E27FC236}">
                <a16:creationId xmlns:a16="http://schemas.microsoft.com/office/drawing/2014/main" id="{9C8B40B6-94B9-4FDC-B46B-9B7B3AB67566}"/>
              </a:ext>
            </a:extLst>
          </p:cNvPr>
          <p:cNvSpPr txBox="1"/>
          <p:nvPr/>
        </p:nvSpPr>
        <p:spPr>
          <a:xfrm>
            <a:off x="6953492" y="4409686"/>
            <a:ext cx="2976321" cy="468303"/>
          </a:xfrm>
          <a:prstGeom prst="rect">
            <a:avLst/>
          </a:prstGeom>
          <a:solidFill>
            <a:schemeClr val="tx2"/>
          </a:solidFill>
          <a:effectLst>
            <a:outerShdw blurRad="50800" dist="38100" dir="2700000" algn="tl" rotWithShape="0">
              <a:prstClr val="black">
                <a:alpha val="40000"/>
              </a:prstClr>
            </a:outerShdw>
          </a:effectLst>
        </p:spPr>
        <p:txBody>
          <a:bodyPr wrap="square" lIns="21606" tIns="21606" rIns="135035" bIns="21606" rtlCol="0" anchor="ctr">
            <a:noAutofit/>
          </a:bodyPr>
          <a:lstStyle/>
          <a:p>
            <a:pPr algn="r"/>
            <a:r>
              <a:rPr lang="en-US" sz="1350" kern="0" dirty="0">
                <a:solidFill>
                  <a:schemeClr val="bg1"/>
                </a:solidFill>
                <a:latin typeface="Arial" panose="020B0604020202020204" pitchFamily="34" charset="0"/>
                <a:cs typeface="Arial" panose="020B0604020202020204" pitchFamily="34" charset="0"/>
              </a:rPr>
              <a:t>FINAL PRODUCT</a:t>
            </a:r>
          </a:p>
        </p:txBody>
      </p:sp>
      <p:sp>
        <p:nvSpPr>
          <p:cNvPr id="7" name="TextBox 6">
            <a:extLst>
              <a:ext uri="{FF2B5EF4-FFF2-40B4-BE49-F238E27FC236}">
                <a16:creationId xmlns:a16="http://schemas.microsoft.com/office/drawing/2014/main" id="{0B0DA6FE-72B2-4B1E-BE1D-A0EE48F280F0}"/>
              </a:ext>
            </a:extLst>
          </p:cNvPr>
          <p:cNvSpPr txBox="1"/>
          <p:nvPr/>
        </p:nvSpPr>
        <p:spPr>
          <a:xfrm>
            <a:off x="7105628" y="3070824"/>
            <a:ext cx="2824185" cy="468303"/>
          </a:xfrm>
          <a:prstGeom prst="rect">
            <a:avLst/>
          </a:prstGeom>
          <a:solidFill>
            <a:schemeClr val="tx2"/>
          </a:solidFill>
          <a:effectLst>
            <a:outerShdw blurRad="50800" dist="38100" dir="2700000" algn="tl" rotWithShape="0">
              <a:prstClr val="black">
                <a:alpha val="40000"/>
              </a:prstClr>
            </a:outerShdw>
          </a:effectLst>
        </p:spPr>
        <p:txBody>
          <a:bodyPr wrap="square" lIns="21606" tIns="21606" rIns="135035" bIns="21606" rtlCol="0" anchor="ctr">
            <a:noAutofit/>
          </a:bodyPr>
          <a:lstStyle/>
          <a:p>
            <a:pPr algn="r"/>
            <a:r>
              <a:rPr lang="en-US" sz="1350" kern="0" dirty="0">
                <a:solidFill>
                  <a:schemeClr val="bg1"/>
                </a:solidFill>
                <a:latin typeface="Arial" panose="020B0604020202020204" pitchFamily="34" charset="0"/>
                <a:cs typeface="Arial" panose="020B0604020202020204" pitchFamily="34" charset="0"/>
              </a:rPr>
              <a:t>ITERATIONS</a:t>
            </a:r>
          </a:p>
        </p:txBody>
      </p:sp>
      <p:sp>
        <p:nvSpPr>
          <p:cNvPr id="8" name="TextBox 7">
            <a:extLst>
              <a:ext uri="{FF2B5EF4-FFF2-40B4-BE49-F238E27FC236}">
                <a16:creationId xmlns:a16="http://schemas.microsoft.com/office/drawing/2014/main" id="{42D7B2A5-FF88-4A2F-83F7-B076E083D7D1}"/>
              </a:ext>
            </a:extLst>
          </p:cNvPr>
          <p:cNvSpPr txBox="1"/>
          <p:nvPr/>
        </p:nvSpPr>
        <p:spPr>
          <a:xfrm>
            <a:off x="6862306" y="2427297"/>
            <a:ext cx="3067506" cy="468303"/>
          </a:xfrm>
          <a:prstGeom prst="rect">
            <a:avLst/>
          </a:prstGeom>
          <a:solidFill>
            <a:schemeClr val="tx2"/>
          </a:solidFill>
          <a:effectLst>
            <a:outerShdw blurRad="50800" dist="38100" dir="2700000" algn="tl" rotWithShape="0">
              <a:prstClr val="black">
                <a:alpha val="40000"/>
              </a:prstClr>
            </a:outerShdw>
          </a:effectLst>
        </p:spPr>
        <p:txBody>
          <a:bodyPr wrap="square" lIns="21606" tIns="21606" rIns="135035" bIns="21606" rtlCol="0" anchor="ctr">
            <a:noAutofit/>
          </a:bodyPr>
          <a:lstStyle/>
          <a:p>
            <a:pPr algn="r"/>
            <a:r>
              <a:rPr lang="en-US" sz="1350" kern="0" dirty="0">
                <a:solidFill>
                  <a:schemeClr val="bg1"/>
                </a:solidFill>
                <a:latin typeface="Arial" panose="020B0604020202020204" pitchFamily="34" charset="0"/>
                <a:cs typeface="Arial" panose="020B0604020202020204" pitchFamily="34" charset="0"/>
              </a:rPr>
              <a:t>STRATEGY</a:t>
            </a:r>
          </a:p>
        </p:txBody>
      </p:sp>
      <p:sp>
        <p:nvSpPr>
          <p:cNvPr id="9" name="TextBox 8">
            <a:extLst>
              <a:ext uri="{FF2B5EF4-FFF2-40B4-BE49-F238E27FC236}">
                <a16:creationId xmlns:a16="http://schemas.microsoft.com/office/drawing/2014/main" id="{CD3E870A-953C-4566-9916-A7BBEEA6FB0A}"/>
              </a:ext>
            </a:extLst>
          </p:cNvPr>
          <p:cNvSpPr txBox="1"/>
          <p:nvPr/>
        </p:nvSpPr>
        <p:spPr>
          <a:xfrm>
            <a:off x="5985645" y="1752600"/>
            <a:ext cx="3944167" cy="468303"/>
          </a:xfrm>
          <a:prstGeom prst="rect">
            <a:avLst/>
          </a:prstGeom>
          <a:solidFill>
            <a:schemeClr val="tx2"/>
          </a:solidFill>
          <a:effectLst>
            <a:outerShdw blurRad="50800" dist="38100" dir="2700000" algn="tl" rotWithShape="0">
              <a:prstClr val="black">
                <a:alpha val="40000"/>
              </a:prstClr>
            </a:outerShdw>
          </a:effectLst>
        </p:spPr>
        <p:txBody>
          <a:bodyPr wrap="square" lIns="21606" tIns="21606" rIns="135035" bIns="21606" rtlCol="0" anchor="ctr">
            <a:noAutofit/>
          </a:bodyPr>
          <a:lstStyle/>
          <a:p>
            <a:pPr algn="r"/>
            <a:r>
              <a:rPr lang="en-US" sz="1350" kern="0" dirty="0">
                <a:solidFill>
                  <a:schemeClr val="bg1"/>
                </a:solidFill>
                <a:latin typeface="Arial" panose="020B0604020202020204" pitchFamily="34" charset="0"/>
                <a:cs typeface="Arial" panose="020B0604020202020204" pitchFamily="34" charset="0"/>
              </a:rPr>
              <a:t>DOCUMENTATION</a:t>
            </a:r>
          </a:p>
        </p:txBody>
      </p:sp>
      <p:sp>
        <p:nvSpPr>
          <p:cNvPr id="10" name="Oval 9">
            <a:extLst>
              <a:ext uri="{FF2B5EF4-FFF2-40B4-BE49-F238E27FC236}">
                <a16:creationId xmlns:a16="http://schemas.microsoft.com/office/drawing/2014/main" id="{494AD07D-E667-4EA0-AC5F-BA7110BEA46C}"/>
              </a:ext>
            </a:extLst>
          </p:cNvPr>
          <p:cNvSpPr/>
          <p:nvPr/>
        </p:nvSpPr>
        <p:spPr>
          <a:xfrm>
            <a:off x="3197319" y="1640891"/>
            <a:ext cx="4092724" cy="4096634"/>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11" name="Arc 10">
            <a:extLst>
              <a:ext uri="{FF2B5EF4-FFF2-40B4-BE49-F238E27FC236}">
                <a16:creationId xmlns:a16="http://schemas.microsoft.com/office/drawing/2014/main" id="{81103BD6-0701-466C-8364-BAFF44F7F1EC}"/>
              </a:ext>
            </a:extLst>
          </p:cNvPr>
          <p:cNvSpPr/>
          <p:nvPr/>
        </p:nvSpPr>
        <p:spPr>
          <a:xfrm>
            <a:off x="3294766" y="1640892"/>
            <a:ext cx="4096634" cy="4096629"/>
          </a:xfrm>
          <a:prstGeom prst="arc">
            <a:avLst>
              <a:gd name="adj1" fmla="val 16373438"/>
              <a:gd name="adj2" fmla="val 17175362"/>
            </a:avLst>
          </a:prstGeom>
          <a:ln w="38100">
            <a:solidFill>
              <a:schemeClr val="tx2"/>
            </a:solidFill>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5C2A0DBB-F340-4ED7-A7C4-3A1024A8FA85}"/>
              </a:ext>
            </a:extLst>
          </p:cNvPr>
          <p:cNvSpPr/>
          <p:nvPr/>
        </p:nvSpPr>
        <p:spPr>
          <a:xfrm>
            <a:off x="3210940" y="1640892"/>
            <a:ext cx="4096634" cy="4096629"/>
          </a:xfrm>
          <a:prstGeom prst="arc">
            <a:avLst>
              <a:gd name="adj1" fmla="val 17330770"/>
              <a:gd name="adj2" fmla="val 19212331"/>
            </a:avLst>
          </a:prstGeom>
          <a:ln w="38100">
            <a:solidFill>
              <a:schemeClr val="tx2"/>
            </a:solidFill>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sp>
        <p:nvSpPr>
          <p:cNvPr id="13" name="Arc 12">
            <a:extLst>
              <a:ext uri="{FF2B5EF4-FFF2-40B4-BE49-F238E27FC236}">
                <a16:creationId xmlns:a16="http://schemas.microsoft.com/office/drawing/2014/main" id="{4EE96405-DF0C-4E6A-B658-7EC1F5129935}"/>
              </a:ext>
            </a:extLst>
          </p:cNvPr>
          <p:cNvSpPr/>
          <p:nvPr/>
        </p:nvSpPr>
        <p:spPr>
          <a:xfrm>
            <a:off x="3210940" y="1640892"/>
            <a:ext cx="4096634" cy="4096629"/>
          </a:xfrm>
          <a:prstGeom prst="arc">
            <a:avLst>
              <a:gd name="adj1" fmla="val 19271466"/>
              <a:gd name="adj2" fmla="val 20487225"/>
            </a:avLst>
          </a:prstGeom>
          <a:ln w="38100">
            <a:solidFill>
              <a:schemeClr val="tx2"/>
            </a:solidFill>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sp>
        <p:nvSpPr>
          <p:cNvPr id="14" name="Arc 13">
            <a:extLst>
              <a:ext uri="{FF2B5EF4-FFF2-40B4-BE49-F238E27FC236}">
                <a16:creationId xmlns:a16="http://schemas.microsoft.com/office/drawing/2014/main" id="{8732B9F4-F518-4D84-A1FC-DF78A04FA0D9}"/>
              </a:ext>
            </a:extLst>
          </p:cNvPr>
          <p:cNvSpPr/>
          <p:nvPr/>
        </p:nvSpPr>
        <p:spPr>
          <a:xfrm>
            <a:off x="3210940" y="1640892"/>
            <a:ext cx="4096634" cy="4096629"/>
          </a:xfrm>
          <a:prstGeom prst="arc">
            <a:avLst>
              <a:gd name="adj1" fmla="val 20537805"/>
              <a:gd name="adj2" fmla="val 71715"/>
            </a:avLst>
          </a:prstGeom>
          <a:ln w="38100">
            <a:solidFill>
              <a:schemeClr val="tx2"/>
            </a:solidFill>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sp>
        <p:nvSpPr>
          <p:cNvPr id="15" name="Arc 14">
            <a:extLst>
              <a:ext uri="{FF2B5EF4-FFF2-40B4-BE49-F238E27FC236}">
                <a16:creationId xmlns:a16="http://schemas.microsoft.com/office/drawing/2014/main" id="{E684C523-8B91-4E50-961B-02F80A934C7F}"/>
              </a:ext>
            </a:extLst>
          </p:cNvPr>
          <p:cNvSpPr/>
          <p:nvPr/>
        </p:nvSpPr>
        <p:spPr>
          <a:xfrm>
            <a:off x="3210940" y="1640892"/>
            <a:ext cx="4096634" cy="4096629"/>
          </a:xfrm>
          <a:prstGeom prst="arc">
            <a:avLst>
              <a:gd name="adj1" fmla="val 82345"/>
              <a:gd name="adj2" fmla="val 1156801"/>
            </a:avLst>
          </a:prstGeom>
          <a:ln w="38100">
            <a:solidFill>
              <a:schemeClr val="tx2"/>
            </a:solidFill>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sp>
        <p:nvSpPr>
          <p:cNvPr id="16" name="Arc 15">
            <a:extLst>
              <a:ext uri="{FF2B5EF4-FFF2-40B4-BE49-F238E27FC236}">
                <a16:creationId xmlns:a16="http://schemas.microsoft.com/office/drawing/2014/main" id="{4B40C7AF-C1D8-4D80-BF45-A4889DF44322}"/>
              </a:ext>
            </a:extLst>
          </p:cNvPr>
          <p:cNvSpPr/>
          <p:nvPr/>
        </p:nvSpPr>
        <p:spPr>
          <a:xfrm>
            <a:off x="3210940" y="1640892"/>
            <a:ext cx="4096634" cy="4096629"/>
          </a:xfrm>
          <a:prstGeom prst="arc">
            <a:avLst>
              <a:gd name="adj1" fmla="val 1223230"/>
              <a:gd name="adj2" fmla="val 2610637"/>
            </a:avLst>
          </a:prstGeom>
          <a:ln w="38100">
            <a:solidFill>
              <a:schemeClr val="tx2"/>
            </a:solidFill>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62A4101-1117-4243-B6D4-7B2DDB8C83FF}"/>
              </a:ext>
            </a:extLst>
          </p:cNvPr>
          <p:cNvSpPr txBox="1"/>
          <p:nvPr/>
        </p:nvSpPr>
        <p:spPr>
          <a:xfrm>
            <a:off x="5593544" y="5424825"/>
            <a:ext cx="1476124" cy="390510"/>
          </a:xfrm>
          <a:prstGeom prst="roundRect">
            <a:avLst/>
          </a:prstGeom>
          <a:solidFill>
            <a:schemeClr val="accent6"/>
          </a:solidFill>
        </p:spPr>
        <p:txBody>
          <a:bodyPr wrap="square" lIns="21606" tIns="21606" rIns="21606" bIns="21606" rtlCol="0" anchor="ctr">
            <a:noAutofit/>
          </a:bodyPr>
          <a:lstStyle/>
          <a:p>
            <a:pPr algn="ctr"/>
            <a:r>
              <a:rPr lang="en-US" sz="1200" kern="0" dirty="0">
                <a:latin typeface="Arial" panose="020B0604020202020204" pitchFamily="34" charset="0"/>
                <a:cs typeface="Arial" panose="020B0604020202020204" pitchFamily="34" charset="0"/>
              </a:rPr>
              <a:t>Working software</a:t>
            </a:r>
          </a:p>
        </p:txBody>
      </p:sp>
      <p:sp>
        <p:nvSpPr>
          <p:cNvPr id="18" name="TextBox 17">
            <a:extLst>
              <a:ext uri="{FF2B5EF4-FFF2-40B4-BE49-F238E27FC236}">
                <a16:creationId xmlns:a16="http://schemas.microsoft.com/office/drawing/2014/main" id="{F25E232C-AD32-45E5-9E6A-18C02D8C1031}"/>
              </a:ext>
            </a:extLst>
          </p:cNvPr>
          <p:cNvSpPr txBox="1"/>
          <p:nvPr/>
        </p:nvSpPr>
        <p:spPr>
          <a:xfrm>
            <a:off x="3743139" y="1435857"/>
            <a:ext cx="1798404" cy="390510"/>
          </a:xfrm>
          <a:prstGeom prst="roundRect">
            <a:avLst/>
          </a:prstGeom>
          <a:solidFill>
            <a:schemeClr val="accent6"/>
          </a:solidFill>
        </p:spPr>
        <p:txBody>
          <a:bodyPr wrap="square" lIns="21606" tIns="21606" rIns="21606" bIns="21606" rtlCol="0" anchor="ctr">
            <a:noAutofit/>
          </a:bodyPr>
          <a:lstStyle/>
          <a:p>
            <a:pPr algn="ctr"/>
            <a:r>
              <a:rPr lang="en-US" sz="1200" kern="0" dirty="0">
                <a:latin typeface="Arial" panose="020B0604020202020204" pitchFamily="34" charset="0"/>
                <a:cs typeface="Arial" panose="020B0604020202020204" pitchFamily="34" charset="0"/>
              </a:rPr>
              <a:t>Right testing involves…</a:t>
            </a:r>
          </a:p>
        </p:txBody>
      </p:sp>
      <p:sp>
        <p:nvSpPr>
          <p:cNvPr id="19" name="TextBox 18">
            <a:extLst>
              <a:ext uri="{FF2B5EF4-FFF2-40B4-BE49-F238E27FC236}">
                <a16:creationId xmlns:a16="http://schemas.microsoft.com/office/drawing/2014/main" id="{A0B8EA3F-ACEF-421E-9337-384757C1F15F}"/>
              </a:ext>
            </a:extLst>
          </p:cNvPr>
          <p:cNvSpPr txBox="1"/>
          <p:nvPr/>
        </p:nvSpPr>
        <p:spPr>
          <a:xfrm>
            <a:off x="3452252" y="2975141"/>
            <a:ext cx="314189" cy="138499"/>
          </a:xfrm>
          <a:prstGeom prst="rect">
            <a:avLst/>
          </a:prstGeom>
          <a:noFill/>
        </p:spPr>
        <p:txBody>
          <a:bodyPr wrap="square" lIns="0" tIns="0" rIns="0" bIns="0" rtlCol="0">
            <a:spAutoFit/>
          </a:bodyPr>
          <a:lstStyle/>
          <a:p>
            <a:r>
              <a:rPr lang="en-US" sz="900" kern="0" dirty="0">
                <a:latin typeface="Arial" panose="020B0604020202020204" pitchFamily="34" charset="0"/>
                <a:cs typeface="Arial" panose="020B0604020202020204" pitchFamily="34" charset="0"/>
              </a:rPr>
              <a:t>Vision</a:t>
            </a:r>
          </a:p>
        </p:txBody>
      </p:sp>
      <p:sp>
        <p:nvSpPr>
          <p:cNvPr id="20" name="TextBox 19">
            <a:extLst>
              <a:ext uri="{FF2B5EF4-FFF2-40B4-BE49-F238E27FC236}">
                <a16:creationId xmlns:a16="http://schemas.microsoft.com/office/drawing/2014/main" id="{5AA725F2-F587-446F-AF6C-7E507CFE88F3}"/>
              </a:ext>
            </a:extLst>
          </p:cNvPr>
          <p:cNvSpPr txBox="1"/>
          <p:nvPr/>
        </p:nvSpPr>
        <p:spPr>
          <a:xfrm>
            <a:off x="5412566" y="1889910"/>
            <a:ext cx="872034" cy="138499"/>
          </a:xfrm>
          <a:prstGeom prst="rect">
            <a:avLst/>
          </a:prstGeom>
          <a:noFill/>
        </p:spPr>
        <p:txBody>
          <a:bodyPr wrap="none" lIns="0" tIns="0" rIns="0" bIns="0" rtlCol="0">
            <a:spAutoFit/>
          </a:bodyPr>
          <a:lstStyle/>
          <a:p>
            <a:r>
              <a:rPr lang="en-US" sz="900" kern="0" dirty="0">
                <a:latin typeface="Arial" panose="020B0604020202020204" pitchFamily="34" charset="0"/>
                <a:cs typeface="Arial" panose="020B0604020202020204" pitchFamily="34" charset="0"/>
              </a:rPr>
              <a:t>Entry/Exit criteria</a:t>
            </a:r>
          </a:p>
        </p:txBody>
      </p:sp>
      <p:sp>
        <p:nvSpPr>
          <p:cNvPr id="21" name="TextBox 20">
            <a:extLst>
              <a:ext uri="{FF2B5EF4-FFF2-40B4-BE49-F238E27FC236}">
                <a16:creationId xmlns:a16="http://schemas.microsoft.com/office/drawing/2014/main" id="{6C00BC31-B462-47C6-A388-CC649A1263D6}"/>
              </a:ext>
            </a:extLst>
          </p:cNvPr>
          <p:cNvSpPr txBox="1"/>
          <p:nvPr/>
        </p:nvSpPr>
        <p:spPr>
          <a:xfrm>
            <a:off x="4368104" y="2047808"/>
            <a:ext cx="1070806" cy="138499"/>
          </a:xfrm>
          <a:prstGeom prst="rect">
            <a:avLst/>
          </a:prstGeom>
          <a:noFill/>
        </p:spPr>
        <p:txBody>
          <a:bodyPr wrap="none" lIns="0" tIns="0" rIns="0" bIns="0" rtlCol="0">
            <a:spAutoFit/>
          </a:bodyPr>
          <a:lstStyle/>
          <a:p>
            <a:r>
              <a:rPr lang="en-US" sz="900" kern="0" dirty="0">
                <a:latin typeface="Arial" panose="020B0604020202020204" pitchFamily="34" charset="0"/>
                <a:cs typeface="Arial" panose="020B0604020202020204" pitchFamily="34" charset="0"/>
              </a:rPr>
              <a:t>Review Requirement</a:t>
            </a:r>
          </a:p>
        </p:txBody>
      </p:sp>
      <p:sp>
        <p:nvSpPr>
          <p:cNvPr id="22" name="TextBox 21">
            <a:extLst>
              <a:ext uri="{FF2B5EF4-FFF2-40B4-BE49-F238E27FC236}">
                <a16:creationId xmlns:a16="http://schemas.microsoft.com/office/drawing/2014/main" id="{B45BDC94-357A-41A1-9F13-C6A8355F433A}"/>
              </a:ext>
            </a:extLst>
          </p:cNvPr>
          <p:cNvSpPr txBox="1"/>
          <p:nvPr/>
        </p:nvSpPr>
        <p:spPr>
          <a:xfrm>
            <a:off x="4734512" y="2734826"/>
            <a:ext cx="615553" cy="138499"/>
          </a:xfrm>
          <a:prstGeom prst="rect">
            <a:avLst/>
          </a:prstGeom>
          <a:noFill/>
        </p:spPr>
        <p:txBody>
          <a:bodyPr wrap="none" lIns="0" tIns="0" rIns="0" bIns="0" rtlCol="0">
            <a:spAutoFit/>
          </a:bodyPr>
          <a:lstStyle/>
          <a:p>
            <a:r>
              <a:rPr lang="en-US" sz="900" kern="0" dirty="0">
                <a:latin typeface="Arial" panose="020B0604020202020204" pitchFamily="34" charset="0"/>
                <a:cs typeface="Arial" panose="020B0604020202020204" pitchFamily="34" charset="0"/>
              </a:rPr>
              <a:t>Test Design</a:t>
            </a:r>
          </a:p>
        </p:txBody>
      </p:sp>
      <p:sp>
        <p:nvSpPr>
          <p:cNvPr id="23" name="TextBox 22">
            <a:extLst>
              <a:ext uri="{FF2B5EF4-FFF2-40B4-BE49-F238E27FC236}">
                <a16:creationId xmlns:a16="http://schemas.microsoft.com/office/drawing/2014/main" id="{66AB0A57-0625-4357-91AC-9C77837C441C}"/>
              </a:ext>
            </a:extLst>
          </p:cNvPr>
          <p:cNvSpPr txBox="1"/>
          <p:nvPr/>
        </p:nvSpPr>
        <p:spPr>
          <a:xfrm>
            <a:off x="3953147" y="3276600"/>
            <a:ext cx="695643" cy="276999"/>
          </a:xfrm>
          <a:prstGeom prst="rect">
            <a:avLst/>
          </a:prstGeom>
          <a:noFill/>
        </p:spPr>
        <p:txBody>
          <a:bodyPr wrap="square" lIns="0" tIns="0" rIns="0" bIns="0" rtlCol="0">
            <a:spAutoFit/>
          </a:bodyPr>
          <a:lstStyle/>
          <a:p>
            <a:r>
              <a:rPr lang="en-US" sz="900" kern="0" dirty="0">
                <a:latin typeface="Arial" panose="020B0604020202020204" pitchFamily="34" charset="0"/>
                <a:cs typeface="Arial" panose="020B0604020202020204" pitchFamily="34" charset="0"/>
              </a:rPr>
              <a:t> Test Plan Release</a:t>
            </a:r>
          </a:p>
        </p:txBody>
      </p:sp>
      <p:sp>
        <p:nvSpPr>
          <p:cNvPr id="24" name="TextBox 23">
            <a:extLst>
              <a:ext uri="{FF2B5EF4-FFF2-40B4-BE49-F238E27FC236}">
                <a16:creationId xmlns:a16="http://schemas.microsoft.com/office/drawing/2014/main" id="{3D15F753-36ED-45C5-AA4C-D3EEF5FFF119}"/>
              </a:ext>
            </a:extLst>
          </p:cNvPr>
          <p:cNvSpPr txBox="1"/>
          <p:nvPr/>
        </p:nvSpPr>
        <p:spPr>
          <a:xfrm>
            <a:off x="4289906" y="2959224"/>
            <a:ext cx="538609" cy="138499"/>
          </a:xfrm>
          <a:prstGeom prst="rect">
            <a:avLst/>
          </a:prstGeom>
          <a:noFill/>
        </p:spPr>
        <p:txBody>
          <a:bodyPr wrap="none" lIns="0" tIns="0" rIns="0" bIns="0" rtlCol="0">
            <a:spAutoFit/>
          </a:bodyPr>
          <a:lstStyle/>
          <a:p>
            <a:r>
              <a:rPr lang="en-US" sz="900" kern="0" dirty="0">
                <a:latin typeface="Arial" panose="020B0604020202020204" pitchFamily="34" charset="0"/>
                <a:cs typeface="Arial" panose="020B0604020202020204" pitchFamily="34" charset="0"/>
              </a:rPr>
              <a:t>Estimation</a:t>
            </a:r>
          </a:p>
        </p:txBody>
      </p:sp>
      <p:sp>
        <p:nvSpPr>
          <p:cNvPr id="25" name="TextBox 24">
            <a:extLst>
              <a:ext uri="{FF2B5EF4-FFF2-40B4-BE49-F238E27FC236}">
                <a16:creationId xmlns:a16="http://schemas.microsoft.com/office/drawing/2014/main" id="{EA5D5F6B-BC4C-437A-85DB-AEFBE4BC2D65}"/>
              </a:ext>
            </a:extLst>
          </p:cNvPr>
          <p:cNvSpPr txBox="1"/>
          <p:nvPr/>
        </p:nvSpPr>
        <p:spPr>
          <a:xfrm>
            <a:off x="4643490" y="3527115"/>
            <a:ext cx="673261" cy="138499"/>
          </a:xfrm>
          <a:prstGeom prst="rect">
            <a:avLst/>
          </a:prstGeom>
          <a:noFill/>
        </p:spPr>
        <p:txBody>
          <a:bodyPr wrap="none" lIns="0" tIns="0" rIns="0" bIns="0" rtlCol="0">
            <a:spAutoFit/>
          </a:bodyPr>
          <a:lstStyle/>
          <a:p>
            <a:r>
              <a:rPr lang="en-US" sz="900" kern="0" dirty="0">
                <a:latin typeface="Arial" panose="020B0604020202020204" pitchFamily="34" charset="0"/>
                <a:cs typeface="Arial" panose="020B0604020202020204" pitchFamily="34" charset="0"/>
              </a:rPr>
              <a:t>Test Iteration</a:t>
            </a:r>
          </a:p>
        </p:txBody>
      </p:sp>
      <p:sp>
        <p:nvSpPr>
          <p:cNvPr id="26" name="TextBox 25">
            <a:extLst>
              <a:ext uri="{FF2B5EF4-FFF2-40B4-BE49-F238E27FC236}">
                <a16:creationId xmlns:a16="http://schemas.microsoft.com/office/drawing/2014/main" id="{CEBA9E15-C55A-4E6B-B6F1-90C3088D77DF}"/>
              </a:ext>
            </a:extLst>
          </p:cNvPr>
          <p:cNvSpPr txBox="1"/>
          <p:nvPr/>
        </p:nvSpPr>
        <p:spPr>
          <a:xfrm>
            <a:off x="5385104" y="3209754"/>
            <a:ext cx="743793" cy="138499"/>
          </a:xfrm>
          <a:prstGeom prst="rect">
            <a:avLst/>
          </a:prstGeom>
          <a:noFill/>
        </p:spPr>
        <p:txBody>
          <a:bodyPr wrap="none" lIns="0" tIns="0" rIns="0" bIns="0" rtlCol="0">
            <a:spAutoFit/>
          </a:bodyPr>
          <a:lstStyle/>
          <a:p>
            <a:r>
              <a:rPr lang="en-US" sz="900" kern="0" dirty="0">
                <a:latin typeface="Arial" panose="020B0604020202020204" pitchFamily="34" charset="0"/>
                <a:cs typeface="Arial" panose="020B0604020202020204" pitchFamily="34" charset="0"/>
              </a:rPr>
              <a:t>Defect Review</a:t>
            </a:r>
          </a:p>
        </p:txBody>
      </p:sp>
      <p:sp>
        <p:nvSpPr>
          <p:cNvPr id="27" name="TextBox 26">
            <a:extLst>
              <a:ext uri="{FF2B5EF4-FFF2-40B4-BE49-F238E27FC236}">
                <a16:creationId xmlns:a16="http://schemas.microsoft.com/office/drawing/2014/main" id="{6295B906-0FB9-433A-82BF-7062F2701438}"/>
              </a:ext>
            </a:extLst>
          </p:cNvPr>
          <p:cNvSpPr txBox="1"/>
          <p:nvPr/>
        </p:nvSpPr>
        <p:spPr>
          <a:xfrm>
            <a:off x="6247656" y="3331242"/>
            <a:ext cx="993862" cy="138499"/>
          </a:xfrm>
          <a:prstGeom prst="rect">
            <a:avLst/>
          </a:prstGeom>
          <a:noFill/>
        </p:spPr>
        <p:txBody>
          <a:bodyPr wrap="none" lIns="0" tIns="0" rIns="0" bIns="0" rtlCol="0">
            <a:spAutoFit/>
          </a:bodyPr>
          <a:lstStyle/>
          <a:p>
            <a:r>
              <a:rPr lang="en-US" sz="900" kern="0" dirty="0">
                <a:latin typeface="Arial" panose="020B0604020202020204" pitchFamily="34" charset="0"/>
                <a:cs typeface="Arial" panose="020B0604020202020204" pitchFamily="34" charset="0"/>
              </a:rPr>
              <a:t>Defect Turn around</a:t>
            </a:r>
          </a:p>
        </p:txBody>
      </p:sp>
      <p:sp>
        <p:nvSpPr>
          <p:cNvPr id="28" name="TextBox 27">
            <a:extLst>
              <a:ext uri="{FF2B5EF4-FFF2-40B4-BE49-F238E27FC236}">
                <a16:creationId xmlns:a16="http://schemas.microsoft.com/office/drawing/2014/main" id="{E101E52D-6202-420B-9049-4C2470A3DC71}"/>
              </a:ext>
            </a:extLst>
          </p:cNvPr>
          <p:cNvSpPr txBox="1"/>
          <p:nvPr/>
        </p:nvSpPr>
        <p:spPr>
          <a:xfrm>
            <a:off x="4683376" y="4224324"/>
            <a:ext cx="429605" cy="138499"/>
          </a:xfrm>
          <a:prstGeom prst="rect">
            <a:avLst/>
          </a:prstGeom>
          <a:noFill/>
        </p:spPr>
        <p:txBody>
          <a:bodyPr wrap="none" lIns="0" tIns="0" rIns="0" bIns="0" rtlCol="0">
            <a:spAutoFit/>
          </a:bodyPr>
          <a:lstStyle>
            <a:defPPr>
              <a:defRPr lang="en-US"/>
            </a:defPPr>
            <a:lvl1pPr>
              <a:defRPr sz="1200" kern="0">
                <a:solidFill>
                  <a:schemeClr val="tx1">
                    <a:lumMod val="50000"/>
                    <a:lumOff val="50000"/>
                  </a:schemeClr>
                </a:solidFill>
                <a:latin typeface="Arial" panose="020B0604020202020204" pitchFamily="34" charset="0"/>
                <a:cs typeface="Arial" pitchFamily="34" charset="0"/>
              </a:defRPr>
            </a:lvl1pPr>
          </a:lstStyle>
          <a:p>
            <a:r>
              <a:rPr lang="en-US" sz="900" dirty="0">
                <a:solidFill>
                  <a:schemeClr val="tx1"/>
                </a:solidFill>
              </a:rPr>
              <a:t>Standup</a:t>
            </a:r>
          </a:p>
        </p:txBody>
      </p:sp>
      <p:sp>
        <p:nvSpPr>
          <p:cNvPr id="29" name="TextBox 28">
            <a:extLst>
              <a:ext uri="{FF2B5EF4-FFF2-40B4-BE49-F238E27FC236}">
                <a16:creationId xmlns:a16="http://schemas.microsoft.com/office/drawing/2014/main" id="{E564441B-5946-4936-B303-9A227227EC31}"/>
              </a:ext>
            </a:extLst>
          </p:cNvPr>
          <p:cNvSpPr txBox="1"/>
          <p:nvPr/>
        </p:nvSpPr>
        <p:spPr>
          <a:xfrm>
            <a:off x="6056673" y="3853134"/>
            <a:ext cx="769441" cy="138499"/>
          </a:xfrm>
          <a:prstGeom prst="rect">
            <a:avLst/>
          </a:prstGeom>
          <a:noFill/>
        </p:spPr>
        <p:txBody>
          <a:bodyPr wrap="none" lIns="0" tIns="0" rIns="0" bIns="0" rtlCol="0">
            <a:spAutoFit/>
          </a:bodyPr>
          <a:lstStyle/>
          <a:p>
            <a:r>
              <a:rPr lang="en-US" sz="900" kern="0" dirty="0">
                <a:latin typeface="Arial" panose="020B0604020202020204" pitchFamily="34" charset="0"/>
                <a:cs typeface="Arial" panose="020B0604020202020204" pitchFamily="34" charset="0"/>
              </a:rPr>
              <a:t>Defect metrics </a:t>
            </a:r>
          </a:p>
        </p:txBody>
      </p:sp>
      <p:grpSp>
        <p:nvGrpSpPr>
          <p:cNvPr id="30" name="Group 29">
            <a:extLst>
              <a:ext uri="{FF2B5EF4-FFF2-40B4-BE49-F238E27FC236}">
                <a16:creationId xmlns:a16="http://schemas.microsoft.com/office/drawing/2014/main" id="{D02DDB83-11F0-4DA5-AC57-90D77474092F}"/>
              </a:ext>
            </a:extLst>
          </p:cNvPr>
          <p:cNvGrpSpPr>
            <a:grpSpLocks noChangeAspect="1"/>
          </p:cNvGrpSpPr>
          <p:nvPr/>
        </p:nvGrpSpPr>
        <p:grpSpPr>
          <a:xfrm>
            <a:off x="8001000" y="2492201"/>
            <a:ext cx="213842" cy="313636"/>
            <a:chOff x="10491789" y="2511424"/>
            <a:chExt cx="238125" cy="349250"/>
          </a:xfrm>
          <a:solidFill>
            <a:schemeClr val="bg1"/>
          </a:solidFill>
        </p:grpSpPr>
        <p:sp>
          <p:nvSpPr>
            <p:cNvPr id="31" name="Freeform 66">
              <a:extLst>
                <a:ext uri="{FF2B5EF4-FFF2-40B4-BE49-F238E27FC236}">
                  <a16:creationId xmlns:a16="http://schemas.microsoft.com/office/drawing/2014/main" id="{74371054-5D0A-4EC4-872A-B4D6E83597B4}"/>
                </a:ext>
              </a:extLst>
            </p:cNvPr>
            <p:cNvSpPr>
              <a:spLocks/>
            </p:cNvSpPr>
            <p:nvPr/>
          </p:nvSpPr>
          <p:spPr bwMode="auto">
            <a:xfrm>
              <a:off x="10510839" y="2781299"/>
              <a:ext cx="219075" cy="79375"/>
            </a:xfrm>
            <a:custGeom>
              <a:avLst/>
              <a:gdLst>
                <a:gd name="T0" fmla="*/ 3 w 103"/>
                <a:gd name="T1" fmla="*/ 18 h 37"/>
                <a:gd name="T2" fmla="*/ 13 w 103"/>
                <a:gd name="T3" fmla="*/ 4 h 37"/>
                <a:gd name="T4" fmla="*/ 17 w 103"/>
                <a:gd name="T5" fmla="*/ 0 h 37"/>
                <a:gd name="T6" fmla="*/ 51 w 103"/>
                <a:gd name="T7" fmla="*/ 0 h 37"/>
                <a:gd name="T8" fmla="*/ 86 w 103"/>
                <a:gd name="T9" fmla="*/ 0 h 37"/>
                <a:gd name="T10" fmla="*/ 90 w 103"/>
                <a:gd name="T11" fmla="*/ 4 h 37"/>
                <a:gd name="T12" fmla="*/ 100 w 103"/>
                <a:gd name="T13" fmla="*/ 18 h 37"/>
                <a:gd name="T14" fmla="*/ 103 w 103"/>
                <a:gd name="T15" fmla="*/ 24 h 37"/>
                <a:gd name="T16" fmla="*/ 103 w 103"/>
                <a:gd name="T17" fmla="*/ 33 h 37"/>
                <a:gd name="T18" fmla="*/ 99 w 103"/>
                <a:gd name="T19" fmla="*/ 37 h 37"/>
                <a:gd name="T20" fmla="*/ 51 w 103"/>
                <a:gd name="T21" fmla="*/ 37 h 37"/>
                <a:gd name="T22" fmla="*/ 4 w 103"/>
                <a:gd name="T23" fmla="*/ 37 h 37"/>
                <a:gd name="T24" fmla="*/ 0 w 103"/>
                <a:gd name="T25" fmla="*/ 33 h 37"/>
                <a:gd name="T26" fmla="*/ 0 w 103"/>
                <a:gd name="T27" fmla="*/ 24 h 37"/>
                <a:gd name="T28" fmla="*/ 3 w 103"/>
                <a:gd name="T2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37">
                  <a:moveTo>
                    <a:pt x="3" y="18"/>
                  </a:moveTo>
                  <a:cubicBezTo>
                    <a:pt x="12" y="9"/>
                    <a:pt x="13" y="4"/>
                    <a:pt x="13" y="4"/>
                  </a:cubicBezTo>
                  <a:cubicBezTo>
                    <a:pt x="13" y="2"/>
                    <a:pt x="15" y="0"/>
                    <a:pt x="17" y="0"/>
                  </a:cubicBezTo>
                  <a:cubicBezTo>
                    <a:pt x="51" y="0"/>
                    <a:pt x="51" y="0"/>
                    <a:pt x="51" y="0"/>
                  </a:cubicBezTo>
                  <a:cubicBezTo>
                    <a:pt x="86" y="0"/>
                    <a:pt x="86" y="0"/>
                    <a:pt x="86" y="0"/>
                  </a:cubicBezTo>
                  <a:cubicBezTo>
                    <a:pt x="88" y="0"/>
                    <a:pt x="90" y="2"/>
                    <a:pt x="90" y="4"/>
                  </a:cubicBezTo>
                  <a:cubicBezTo>
                    <a:pt x="90" y="5"/>
                    <a:pt x="91" y="9"/>
                    <a:pt x="100" y="18"/>
                  </a:cubicBezTo>
                  <a:cubicBezTo>
                    <a:pt x="101" y="19"/>
                    <a:pt x="103" y="21"/>
                    <a:pt x="103" y="24"/>
                  </a:cubicBezTo>
                  <a:cubicBezTo>
                    <a:pt x="103" y="33"/>
                    <a:pt x="103" y="33"/>
                    <a:pt x="103" y="33"/>
                  </a:cubicBezTo>
                  <a:cubicBezTo>
                    <a:pt x="103" y="35"/>
                    <a:pt x="101" y="37"/>
                    <a:pt x="99" y="37"/>
                  </a:cubicBezTo>
                  <a:cubicBezTo>
                    <a:pt x="51" y="37"/>
                    <a:pt x="51" y="37"/>
                    <a:pt x="51" y="37"/>
                  </a:cubicBezTo>
                  <a:cubicBezTo>
                    <a:pt x="4" y="37"/>
                    <a:pt x="4" y="37"/>
                    <a:pt x="4" y="37"/>
                  </a:cubicBezTo>
                  <a:cubicBezTo>
                    <a:pt x="2" y="37"/>
                    <a:pt x="0" y="35"/>
                    <a:pt x="0" y="33"/>
                  </a:cubicBezTo>
                  <a:cubicBezTo>
                    <a:pt x="0" y="24"/>
                    <a:pt x="0" y="24"/>
                    <a:pt x="0" y="24"/>
                  </a:cubicBezTo>
                  <a:cubicBezTo>
                    <a:pt x="0" y="21"/>
                    <a:pt x="2" y="19"/>
                    <a:pt x="3" y="18"/>
                  </a:cubicBezTo>
                  <a:close/>
                </a:path>
              </a:pathLst>
            </a:custGeom>
            <a:grpFill/>
            <a:ln w="9525">
              <a:noFill/>
              <a:round/>
              <a:headEnd/>
              <a:tailEnd/>
            </a:ln>
          </p:spPr>
          <p:txBody>
            <a:bodyPr vert="horz" wrap="square" lIns="68598" tIns="34299" rIns="68598" bIns="34299" numCol="1" anchor="t" anchorCtr="0" compatLnSpc="1">
              <a:prstTxWarp prst="textNoShape">
                <a:avLst/>
              </a:prstTxWarp>
            </a:bodyPr>
            <a:lstStyle/>
            <a:p>
              <a:endParaRPr lang="de-DE" sz="1800">
                <a:latin typeface="Arial" panose="020B0604020202020204" pitchFamily="34" charset="0"/>
                <a:cs typeface="Arial" panose="020B0604020202020204" pitchFamily="34" charset="0"/>
              </a:endParaRPr>
            </a:p>
          </p:txBody>
        </p:sp>
        <p:sp>
          <p:nvSpPr>
            <p:cNvPr id="32" name="Freeform 67">
              <a:extLst>
                <a:ext uri="{FF2B5EF4-FFF2-40B4-BE49-F238E27FC236}">
                  <a16:creationId xmlns:a16="http://schemas.microsoft.com/office/drawing/2014/main" id="{21BCFC3B-6020-418C-B7BD-3462A36048FA}"/>
                </a:ext>
              </a:extLst>
            </p:cNvPr>
            <p:cNvSpPr>
              <a:spLocks/>
            </p:cNvSpPr>
            <p:nvPr/>
          </p:nvSpPr>
          <p:spPr bwMode="auto">
            <a:xfrm>
              <a:off x="10491789" y="2511424"/>
              <a:ext cx="230188" cy="247650"/>
            </a:xfrm>
            <a:custGeom>
              <a:avLst/>
              <a:gdLst>
                <a:gd name="T0" fmla="*/ 1 w 108"/>
                <a:gd name="T1" fmla="*/ 57 h 116"/>
                <a:gd name="T2" fmla="*/ 3 w 108"/>
                <a:gd name="T3" fmla="*/ 52 h 116"/>
                <a:gd name="T4" fmla="*/ 20 w 108"/>
                <a:gd name="T5" fmla="*/ 33 h 116"/>
                <a:gd name="T6" fmla="*/ 32 w 108"/>
                <a:gd name="T7" fmla="*/ 20 h 116"/>
                <a:gd name="T8" fmla="*/ 31 w 108"/>
                <a:gd name="T9" fmla="*/ 13 h 116"/>
                <a:gd name="T10" fmla="*/ 25 w 108"/>
                <a:gd name="T11" fmla="*/ 6 h 116"/>
                <a:gd name="T12" fmla="*/ 29 w 108"/>
                <a:gd name="T13" fmla="*/ 2 h 116"/>
                <a:gd name="T14" fmla="*/ 56 w 108"/>
                <a:gd name="T15" fmla="*/ 0 h 116"/>
                <a:gd name="T16" fmla="*/ 107 w 108"/>
                <a:gd name="T17" fmla="*/ 53 h 116"/>
                <a:gd name="T18" fmla="*/ 100 w 108"/>
                <a:gd name="T19" fmla="*/ 70 h 116"/>
                <a:gd name="T20" fmla="*/ 98 w 108"/>
                <a:gd name="T21" fmla="*/ 108 h 116"/>
                <a:gd name="T22" fmla="*/ 88 w 108"/>
                <a:gd name="T23" fmla="*/ 116 h 116"/>
                <a:gd name="T24" fmla="*/ 84 w 108"/>
                <a:gd name="T25" fmla="*/ 116 h 116"/>
                <a:gd name="T26" fmla="*/ 89 w 108"/>
                <a:gd name="T27" fmla="*/ 69 h 116"/>
                <a:gd name="T28" fmla="*/ 67 w 108"/>
                <a:gd name="T29" fmla="*/ 116 h 116"/>
                <a:gd name="T30" fmla="*/ 34 w 108"/>
                <a:gd name="T31" fmla="*/ 116 h 116"/>
                <a:gd name="T32" fmla="*/ 28 w 108"/>
                <a:gd name="T33" fmla="*/ 106 h 116"/>
                <a:gd name="T34" fmla="*/ 50 w 108"/>
                <a:gd name="T35" fmla="*/ 76 h 116"/>
                <a:gd name="T36" fmla="*/ 46 w 108"/>
                <a:gd name="T37" fmla="*/ 62 h 116"/>
                <a:gd name="T38" fmla="*/ 25 w 108"/>
                <a:gd name="T39" fmla="*/ 73 h 116"/>
                <a:gd name="T40" fmla="*/ 22 w 108"/>
                <a:gd name="T41" fmla="*/ 76 h 116"/>
                <a:gd name="T42" fmla="*/ 12 w 108"/>
                <a:gd name="T43" fmla="*/ 75 h 116"/>
                <a:gd name="T44" fmla="*/ 5 w 108"/>
                <a:gd name="T45" fmla="*/ 71 h 116"/>
                <a:gd name="T46" fmla="*/ 1 w 108"/>
                <a:gd name="T47" fmla="*/ 5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8" h="116">
                  <a:moveTo>
                    <a:pt x="1" y="57"/>
                  </a:moveTo>
                  <a:cubicBezTo>
                    <a:pt x="1" y="54"/>
                    <a:pt x="3" y="52"/>
                    <a:pt x="3" y="52"/>
                  </a:cubicBezTo>
                  <a:cubicBezTo>
                    <a:pt x="20" y="33"/>
                    <a:pt x="20" y="33"/>
                    <a:pt x="20" y="33"/>
                  </a:cubicBezTo>
                  <a:cubicBezTo>
                    <a:pt x="20" y="33"/>
                    <a:pt x="20" y="27"/>
                    <a:pt x="32" y="20"/>
                  </a:cubicBezTo>
                  <a:cubicBezTo>
                    <a:pt x="36" y="17"/>
                    <a:pt x="32" y="14"/>
                    <a:pt x="31" y="13"/>
                  </a:cubicBezTo>
                  <a:cubicBezTo>
                    <a:pt x="29" y="11"/>
                    <a:pt x="26" y="8"/>
                    <a:pt x="25" y="6"/>
                  </a:cubicBezTo>
                  <a:cubicBezTo>
                    <a:pt x="23" y="3"/>
                    <a:pt x="24" y="0"/>
                    <a:pt x="29" y="2"/>
                  </a:cubicBezTo>
                  <a:cubicBezTo>
                    <a:pt x="34" y="4"/>
                    <a:pt x="56" y="0"/>
                    <a:pt x="56" y="0"/>
                  </a:cubicBezTo>
                  <a:cubicBezTo>
                    <a:pt x="67" y="3"/>
                    <a:pt x="102" y="19"/>
                    <a:pt x="107" y="53"/>
                  </a:cubicBezTo>
                  <a:cubicBezTo>
                    <a:pt x="108" y="57"/>
                    <a:pt x="100" y="66"/>
                    <a:pt x="100" y="70"/>
                  </a:cubicBezTo>
                  <a:cubicBezTo>
                    <a:pt x="100" y="90"/>
                    <a:pt x="99" y="102"/>
                    <a:pt x="98" y="108"/>
                  </a:cubicBezTo>
                  <a:cubicBezTo>
                    <a:pt x="97" y="115"/>
                    <a:pt x="93" y="116"/>
                    <a:pt x="88" y="116"/>
                  </a:cubicBezTo>
                  <a:cubicBezTo>
                    <a:pt x="88" y="116"/>
                    <a:pt x="84" y="116"/>
                    <a:pt x="84" y="116"/>
                  </a:cubicBezTo>
                  <a:cubicBezTo>
                    <a:pt x="87" y="104"/>
                    <a:pt x="90" y="80"/>
                    <a:pt x="89" y="69"/>
                  </a:cubicBezTo>
                  <a:cubicBezTo>
                    <a:pt x="82" y="100"/>
                    <a:pt x="70" y="113"/>
                    <a:pt x="67" y="116"/>
                  </a:cubicBezTo>
                  <a:cubicBezTo>
                    <a:pt x="49" y="116"/>
                    <a:pt x="37" y="116"/>
                    <a:pt x="34" y="116"/>
                  </a:cubicBezTo>
                  <a:cubicBezTo>
                    <a:pt x="27" y="116"/>
                    <a:pt x="25" y="111"/>
                    <a:pt x="28" y="106"/>
                  </a:cubicBezTo>
                  <a:cubicBezTo>
                    <a:pt x="35" y="95"/>
                    <a:pt x="49" y="79"/>
                    <a:pt x="50" y="76"/>
                  </a:cubicBezTo>
                  <a:cubicBezTo>
                    <a:pt x="53" y="72"/>
                    <a:pt x="56" y="62"/>
                    <a:pt x="46" y="62"/>
                  </a:cubicBezTo>
                  <a:cubicBezTo>
                    <a:pt x="39" y="63"/>
                    <a:pt x="30" y="67"/>
                    <a:pt x="25" y="73"/>
                  </a:cubicBezTo>
                  <a:cubicBezTo>
                    <a:pt x="25" y="74"/>
                    <a:pt x="23" y="76"/>
                    <a:pt x="22" y="76"/>
                  </a:cubicBezTo>
                  <a:cubicBezTo>
                    <a:pt x="18" y="79"/>
                    <a:pt x="12" y="77"/>
                    <a:pt x="12" y="75"/>
                  </a:cubicBezTo>
                  <a:cubicBezTo>
                    <a:pt x="11" y="72"/>
                    <a:pt x="9" y="70"/>
                    <a:pt x="5" y="71"/>
                  </a:cubicBezTo>
                  <a:cubicBezTo>
                    <a:pt x="0" y="72"/>
                    <a:pt x="0" y="62"/>
                    <a:pt x="1" y="57"/>
                  </a:cubicBezTo>
                  <a:close/>
                </a:path>
              </a:pathLst>
            </a:custGeom>
            <a:grpFill/>
            <a:ln w="9525">
              <a:noFill/>
              <a:round/>
              <a:headEnd/>
              <a:tailEnd/>
            </a:ln>
          </p:spPr>
          <p:txBody>
            <a:bodyPr vert="horz" wrap="square" lIns="68598" tIns="34299" rIns="68598" bIns="34299" numCol="1" anchor="t" anchorCtr="0" compatLnSpc="1">
              <a:prstTxWarp prst="textNoShape">
                <a:avLst/>
              </a:prstTxWarp>
            </a:bodyPr>
            <a:lstStyle/>
            <a:p>
              <a:endParaRPr lang="de-DE" sz="1800">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96AE71E2-08F4-4C9B-BCEF-EBDDF8C1CD60}"/>
              </a:ext>
            </a:extLst>
          </p:cNvPr>
          <p:cNvGrpSpPr>
            <a:grpSpLocks noChangeAspect="1"/>
          </p:cNvGrpSpPr>
          <p:nvPr/>
        </p:nvGrpSpPr>
        <p:grpSpPr>
          <a:xfrm>
            <a:off x="7972460" y="4487019"/>
            <a:ext cx="349387" cy="313636"/>
            <a:chOff x="9733024" y="836841"/>
            <a:chExt cx="585238" cy="525353"/>
          </a:xfrm>
          <a:solidFill>
            <a:schemeClr val="bg1"/>
          </a:solidFill>
        </p:grpSpPr>
        <p:sp>
          <p:nvSpPr>
            <p:cNvPr id="34" name="Freeform 28">
              <a:extLst>
                <a:ext uri="{FF2B5EF4-FFF2-40B4-BE49-F238E27FC236}">
                  <a16:creationId xmlns:a16="http://schemas.microsoft.com/office/drawing/2014/main" id="{56220F47-A2A5-41CC-BAF9-E374EBFC7286}"/>
                </a:ext>
              </a:extLst>
            </p:cNvPr>
            <p:cNvSpPr>
              <a:spLocks/>
            </p:cNvSpPr>
            <p:nvPr/>
          </p:nvSpPr>
          <p:spPr bwMode="auto">
            <a:xfrm>
              <a:off x="9733024" y="836841"/>
              <a:ext cx="507660" cy="400139"/>
            </a:xfrm>
            <a:custGeom>
              <a:avLst/>
              <a:gdLst>
                <a:gd name="T0" fmla="*/ 24 w 251"/>
                <a:gd name="T1" fmla="*/ 196 h 198"/>
                <a:gd name="T2" fmla="*/ 32 w 251"/>
                <a:gd name="T3" fmla="*/ 196 h 198"/>
                <a:gd name="T4" fmla="*/ 58 w 251"/>
                <a:gd name="T5" fmla="*/ 170 h 198"/>
                <a:gd name="T6" fmla="*/ 58 w 251"/>
                <a:gd name="T7" fmla="*/ 161 h 198"/>
                <a:gd name="T8" fmla="*/ 48 w 251"/>
                <a:gd name="T9" fmla="*/ 130 h 198"/>
                <a:gd name="T10" fmla="*/ 102 w 251"/>
                <a:gd name="T11" fmla="*/ 76 h 198"/>
                <a:gd name="T12" fmla="*/ 193 w 251"/>
                <a:gd name="T13" fmla="*/ 76 h 198"/>
                <a:gd name="T14" fmla="*/ 193 w 251"/>
                <a:gd name="T15" fmla="*/ 97 h 198"/>
                <a:gd name="T16" fmla="*/ 195 w 251"/>
                <a:gd name="T17" fmla="*/ 102 h 198"/>
                <a:gd name="T18" fmla="*/ 204 w 251"/>
                <a:gd name="T19" fmla="*/ 101 h 198"/>
                <a:gd name="T20" fmla="*/ 249 w 251"/>
                <a:gd name="T21" fmla="*/ 56 h 198"/>
                <a:gd name="T22" fmla="*/ 249 w 251"/>
                <a:gd name="T23" fmla="*/ 48 h 198"/>
                <a:gd name="T24" fmla="*/ 204 w 251"/>
                <a:gd name="T25" fmla="*/ 2 h 198"/>
                <a:gd name="T26" fmla="*/ 195 w 251"/>
                <a:gd name="T27" fmla="*/ 2 h 198"/>
                <a:gd name="T28" fmla="*/ 193 w 251"/>
                <a:gd name="T29" fmla="*/ 7 h 198"/>
                <a:gd name="T30" fmla="*/ 193 w 251"/>
                <a:gd name="T31" fmla="*/ 28 h 198"/>
                <a:gd name="T32" fmla="*/ 102 w 251"/>
                <a:gd name="T33" fmla="*/ 28 h 198"/>
                <a:gd name="T34" fmla="*/ 0 w 251"/>
                <a:gd name="T35" fmla="*/ 130 h 198"/>
                <a:gd name="T36" fmla="*/ 24 w 251"/>
                <a:gd name="T37" fmla="*/ 19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1" h="198">
                  <a:moveTo>
                    <a:pt x="24" y="196"/>
                  </a:moveTo>
                  <a:cubicBezTo>
                    <a:pt x="26" y="198"/>
                    <a:pt x="30" y="198"/>
                    <a:pt x="32" y="196"/>
                  </a:cubicBezTo>
                  <a:cubicBezTo>
                    <a:pt x="58" y="170"/>
                    <a:pt x="58" y="170"/>
                    <a:pt x="58" y="170"/>
                  </a:cubicBezTo>
                  <a:cubicBezTo>
                    <a:pt x="60" y="168"/>
                    <a:pt x="60" y="164"/>
                    <a:pt x="58" y="161"/>
                  </a:cubicBezTo>
                  <a:cubicBezTo>
                    <a:pt x="52" y="152"/>
                    <a:pt x="48" y="142"/>
                    <a:pt x="48" y="130"/>
                  </a:cubicBezTo>
                  <a:cubicBezTo>
                    <a:pt x="48" y="100"/>
                    <a:pt x="72" y="76"/>
                    <a:pt x="102" y="76"/>
                  </a:cubicBezTo>
                  <a:cubicBezTo>
                    <a:pt x="193" y="76"/>
                    <a:pt x="193" y="76"/>
                    <a:pt x="193" y="76"/>
                  </a:cubicBezTo>
                  <a:cubicBezTo>
                    <a:pt x="193" y="97"/>
                    <a:pt x="193" y="97"/>
                    <a:pt x="193" y="97"/>
                  </a:cubicBezTo>
                  <a:cubicBezTo>
                    <a:pt x="193" y="99"/>
                    <a:pt x="194" y="100"/>
                    <a:pt x="195" y="102"/>
                  </a:cubicBezTo>
                  <a:cubicBezTo>
                    <a:pt x="198" y="104"/>
                    <a:pt x="201" y="104"/>
                    <a:pt x="204" y="101"/>
                  </a:cubicBezTo>
                  <a:cubicBezTo>
                    <a:pt x="219" y="86"/>
                    <a:pt x="234" y="71"/>
                    <a:pt x="249" y="56"/>
                  </a:cubicBezTo>
                  <a:cubicBezTo>
                    <a:pt x="251" y="54"/>
                    <a:pt x="251" y="50"/>
                    <a:pt x="249" y="48"/>
                  </a:cubicBezTo>
                  <a:cubicBezTo>
                    <a:pt x="234" y="33"/>
                    <a:pt x="219" y="17"/>
                    <a:pt x="204" y="2"/>
                  </a:cubicBezTo>
                  <a:cubicBezTo>
                    <a:pt x="201" y="0"/>
                    <a:pt x="198" y="0"/>
                    <a:pt x="195" y="2"/>
                  </a:cubicBezTo>
                  <a:cubicBezTo>
                    <a:pt x="194" y="3"/>
                    <a:pt x="193" y="5"/>
                    <a:pt x="193" y="7"/>
                  </a:cubicBezTo>
                  <a:cubicBezTo>
                    <a:pt x="193" y="28"/>
                    <a:pt x="193" y="28"/>
                    <a:pt x="193" y="28"/>
                  </a:cubicBezTo>
                  <a:cubicBezTo>
                    <a:pt x="102" y="28"/>
                    <a:pt x="102" y="28"/>
                    <a:pt x="102" y="28"/>
                  </a:cubicBezTo>
                  <a:cubicBezTo>
                    <a:pt x="45" y="28"/>
                    <a:pt x="0" y="74"/>
                    <a:pt x="0" y="130"/>
                  </a:cubicBezTo>
                  <a:cubicBezTo>
                    <a:pt x="0" y="155"/>
                    <a:pt x="9" y="178"/>
                    <a:pt x="24" y="196"/>
                  </a:cubicBezTo>
                  <a:close/>
                </a:path>
              </a:pathLst>
            </a:custGeom>
            <a:grpFill/>
            <a:ln w="9525">
              <a:noFill/>
              <a:round/>
              <a:headEnd/>
              <a:tailEnd/>
            </a:ln>
          </p:spPr>
          <p:txBody>
            <a:bodyPr vert="horz" wrap="square" lIns="68598" tIns="34299" rIns="68598" bIns="34299" numCol="1" anchor="t" anchorCtr="0" compatLnSpc="1">
              <a:prstTxWarp prst="textNoShape">
                <a:avLst/>
              </a:prstTxWarp>
            </a:bodyPr>
            <a:lstStyle/>
            <a:p>
              <a:endParaRPr lang="de-DE" sz="1800">
                <a:latin typeface="Arial" panose="020B0604020202020204" pitchFamily="34" charset="0"/>
                <a:cs typeface="Arial" panose="020B0604020202020204" pitchFamily="34" charset="0"/>
              </a:endParaRPr>
            </a:p>
          </p:txBody>
        </p:sp>
        <p:sp>
          <p:nvSpPr>
            <p:cNvPr id="35" name="Freeform 29">
              <a:extLst>
                <a:ext uri="{FF2B5EF4-FFF2-40B4-BE49-F238E27FC236}">
                  <a16:creationId xmlns:a16="http://schemas.microsoft.com/office/drawing/2014/main" id="{CF0E1597-935B-4225-8D80-8B9BA792CE5A}"/>
                </a:ext>
              </a:extLst>
            </p:cNvPr>
            <p:cNvSpPr>
              <a:spLocks/>
            </p:cNvSpPr>
            <p:nvPr/>
          </p:nvSpPr>
          <p:spPr bwMode="auto">
            <a:xfrm>
              <a:off x="9807880" y="962055"/>
              <a:ext cx="510382" cy="400139"/>
            </a:xfrm>
            <a:custGeom>
              <a:avLst/>
              <a:gdLst>
                <a:gd name="T0" fmla="*/ 228 w 252"/>
                <a:gd name="T1" fmla="*/ 2 h 198"/>
                <a:gd name="T2" fmla="*/ 220 w 252"/>
                <a:gd name="T3" fmla="*/ 2 h 198"/>
                <a:gd name="T4" fmla="*/ 194 w 252"/>
                <a:gd name="T5" fmla="*/ 28 h 198"/>
                <a:gd name="T6" fmla="*/ 194 w 252"/>
                <a:gd name="T7" fmla="*/ 36 h 198"/>
                <a:gd name="T8" fmla="*/ 204 w 252"/>
                <a:gd name="T9" fmla="*/ 68 h 198"/>
                <a:gd name="T10" fmla="*/ 150 w 252"/>
                <a:gd name="T11" fmla="*/ 122 h 198"/>
                <a:gd name="T12" fmla="*/ 59 w 252"/>
                <a:gd name="T13" fmla="*/ 122 h 198"/>
                <a:gd name="T14" fmla="*/ 59 w 252"/>
                <a:gd name="T15" fmla="*/ 101 h 198"/>
                <a:gd name="T16" fmla="*/ 57 w 252"/>
                <a:gd name="T17" fmla="*/ 96 h 198"/>
                <a:gd name="T18" fmla="*/ 48 w 252"/>
                <a:gd name="T19" fmla="*/ 96 h 198"/>
                <a:gd name="T20" fmla="*/ 3 w 252"/>
                <a:gd name="T21" fmla="*/ 142 h 198"/>
                <a:gd name="T22" fmla="*/ 3 w 252"/>
                <a:gd name="T23" fmla="*/ 150 h 198"/>
                <a:gd name="T24" fmla="*/ 48 w 252"/>
                <a:gd name="T25" fmla="*/ 195 h 198"/>
                <a:gd name="T26" fmla="*/ 57 w 252"/>
                <a:gd name="T27" fmla="*/ 196 h 198"/>
                <a:gd name="T28" fmla="*/ 59 w 252"/>
                <a:gd name="T29" fmla="*/ 191 h 198"/>
                <a:gd name="T30" fmla="*/ 59 w 252"/>
                <a:gd name="T31" fmla="*/ 170 h 198"/>
                <a:gd name="T32" fmla="*/ 150 w 252"/>
                <a:gd name="T33" fmla="*/ 170 h 198"/>
                <a:gd name="T34" fmla="*/ 252 w 252"/>
                <a:gd name="T35" fmla="*/ 68 h 198"/>
                <a:gd name="T36" fmla="*/ 228 w 252"/>
                <a:gd name="T37" fmla="*/ 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8">
                  <a:moveTo>
                    <a:pt x="228" y="2"/>
                  </a:moveTo>
                  <a:cubicBezTo>
                    <a:pt x="225" y="0"/>
                    <a:pt x="222" y="0"/>
                    <a:pt x="220" y="2"/>
                  </a:cubicBezTo>
                  <a:cubicBezTo>
                    <a:pt x="194" y="28"/>
                    <a:pt x="194" y="28"/>
                    <a:pt x="194" y="28"/>
                  </a:cubicBezTo>
                  <a:cubicBezTo>
                    <a:pt x="191" y="30"/>
                    <a:pt x="191" y="34"/>
                    <a:pt x="194" y="36"/>
                  </a:cubicBezTo>
                  <a:cubicBezTo>
                    <a:pt x="200" y="45"/>
                    <a:pt x="204" y="56"/>
                    <a:pt x="204" y="68"/>
                  </a:cubicBezTo>
                  <a:cubicBezTo>
                    <a:pt x="204" y="98"/>
                    <a:pt x="179" y="122"/>
                    <a:pt x="150" y="122"/>
                  </a:cubicBezTo>
                  <a:cubicBezTo>
                    <a:pt x="59" y="122"/>
                    <a:pt x="59" y="122"/>
                    <a:pt x="59" y="122"/>
                  </a:cubicBezTo>
                  <a:cubicBezTo>
                    <a:pt x="59" y="101"/>
                    <a:pt x="59" y="101"/>
                    <a:pt x="59" y="101"/>
                  </a:cubicBezTo>
                  <a:cubicBezTo>
                    <a:pt x="58" y="99"/>
                    <a:pt x="58" y="97"/>
                    <a:pt x="57" y="96"/>
                  </a:cubicBezTo>
                  <a:cubicBezTo>
                    <a:pt x="54" y="94"/>
                    <a:pt x="50" y="94"/>
                    <a:pt x="48" y="96"/>
                  </a:cubicBezTo>
                  <a:cubicBezTo>
                    <a:pt x="33" y="111"/>
                    <a:pt x="18" y="126"/>
                    <a:pt x="3" y="142"/>
                  </a:cubicBezTo>
                  <a:cubicBezTo>
                    <a:pt x="0" y="144"/>
                    <a:pt x="0" y="148"/>
                    <a:pt x="3" y="150"/>
                  </a:cubicBezTo>
                  <a:cubicBezTo>
                    <a:pt x="18" y="165"/>
                    <a:pt x="33" y="180"/>
                    <a:pt x="48" y="195"/>
                  </a:cubicBezTo>
                  <a:cubicBezTo>
                    <a:pt x="50" y="197"/>
                    <a:pt x="54" y="198"/>
                    <a:pt x="57" y="196"/>
                  </a:cubicBezTo>
                  <a:cubicBezTo>
                    <a:pt x="58" y="194"/>
                    <a:pt x="58" y="193"/>
                    <a:pt x="59" y="191"/>
                  </a:cubicBezTo>
                  <a:cubicBezTo>
                    <a:pt x="59" y="170"/>
                    <a:pt x="59" y="170"/>
                    <a:pt x="59" y="170"/>
                  </a:cubicBezTo>
                  <a:cubicBezTo>
                    <a:pt x="150" y="170"/>
                    <a:pt x="150" y="170"/>
                    <a:pt x="150" y="170"/>
                  </a:cubicBezTo>
                  <a:cubicBezTo>
                    <a:pt x="206" y="170"/>
                    <a:pt x="252" y="124"/>
                    <a:pt x="252" y="68"/>
                  </a:cubicBezTo>
                  <a:cubicBezTo>
                    <a:pt x="252" y="43"/>
                    <a:pt x="243" y="20"/>
                    <a:pt x="228" y="2"/>
                  </a:cubicBezTo>
                  <a:close/>
                </a:path>
              </a:pathLst>
            </a:custGeom>
            <a:grpFill/>
            <a:ln w="9525">
              <a:noFill/>
              <a:round/>
              <a:headEnd/>
              <a:tailEnd/>
            </a:ln>
          </p:spPr>
          <p:txBody>
            <a:bodyPr vert="horz" wrap="square" lIns="68598" tIns="34299" rIns="68598" bIns="34299" numCol="1" anchor="t" anchorCtr="0" compatLnSpc="1">
              <a:prstTxWarp prst="textNoShape">
                <a:avLst/>
              </a:prstTxWarp>
            </a:bodyPr>
            <a:lstStyle/>
            <a:p>
              <a:endParaRPr lang="de-DE" sz="1800">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EB04C501-1361-40AC-A4BA-1BA23205A531}"/>
              </a:ext>
            </a:extLst>
          </p:cNvPr>
          <p:cNvGrpSpPr>
            <a:grpSpLocks noChangeAspect="1"/>
          </p:cNvGrpSpPr>
          <p:nvPr/>
        </p:nvGrpSpPr>
        <p:grpSpPr>
          <a:xfrm>
            <a:off x="7926261" y="1808699"/>
            <a:ext cx="283446" cy="313636"/>
            <a:chOff x="8281643" y="5261999"/>
            <a:chExt cx="660334" cy="730671"/>
          </a:xfrm>
          <a:solidFill>
            <a:schemeClr val="bg1"/>
          </a:solidFill>
        </p:grpSpPr>
        <p:sp>
          <p:nvSpPr>
            <p:cNvPr id="37" name="Freeform 152">
              <a:extLst>
                <a:ext uri="{FF2B5EF4-FFF2-40B4-BE49-F238E27FC236}">
                  <a16:creationId xmlns:a16="http://schemas.microsoft.com/office/drawing/2014/main" id="{C8AE7E5E-0E33-467C-A5E9-619DF8D9D1D9}"/>
                </a:ext>
              </a:extLst>
            </p:cNvPr>
            <p:cNvSpPr>
              <a:spLocks/>
            </p:cNvSpPr>
            <p:nvPr/>
          </p:nvSpPr>
          <p:spPr bwMode="auto">
            <a:xfrm>
              <a:off x="8281643" y="5332336"/>
              <a:ext cx="660334" cy="660334"/>
            </a:xfrm>
            <a:custGeom>
              <a:avLst/>
              <a:gdLst>
                <a:gd name="T0" fmla="*/ 276 w 330"/>
                <a:gd name="T1" fmla="*/ 0 h 330"/>
                <a:gd name="T2" fmla="*/ 263 w 330"/>
                <a:gd name="T3" fmla="*/ 0 h 330"/>
                <a:gd name="T4" fmla="*/ 263 w 330"/>
                <a:gd name="T5" fmla="*/ 28 h 330"/>
                <a:gd name="T6" fmla="*/ 276 w 330"/>
                <a:gd name="T7" fmla="*/ 28 h 330"/>
                <a:gd name="T8" fmla="*/ 301 w 330"/>
                <a:gd name="T9" fmla="*/ 54 h 330"/>
                <a:gd name="T10" fmla="*/ 301 w 330"/>
                <a:gd name="T11" fmla="*/ 276 h 330"/>
                <a:gd name="T12" fmla="*/ 276 w 330"/>
                <a:gd name="T13" fmla="*/ 302 h 330"/>
                <a:gd name="T14" fmla="*/ 54 w 330"/>
                <a:gd name="T15" fmla="*/ 302 h 330"/>
                <a:gd name="T16" fmla="*/ 28 w 330"/>
                <a:gd name="T17" fmla="*/ 276 h 330"/>
                <a:gd name="T18" fmla="*/ 28 w 330"/>
                <a:gd name="T19" fmla="*/ 54 h 330"/>
                <a:gd name="T20" fmla="*/ 54 w 330"/>
                <a:gd name="T21" fmla="*/ 28 h 330"/>
                <a:gd name="T22" fmla="*/ 66 w 330"/>
                <a:gd name="T23" fmla="*/ 28 h 330"/>
                <a:gd name="T24" fmla="*/ 66 w 330"/>
                <a:gd name="T25" fmla="*/ 0 h 330"/>
                <a:gd name="T26" fmla="*/ 54 w 330"/>
                <a:gd name="T27" fmla="*/ 0 h 330"/>
                <a:gd name="T28" fmla="*/ 0 w 330"/>
                <a:gd name="T29" fmla="*/ 54 h 330"/>
                <a:gd name="T30" fmla="*/ 0 w 330"/>
                <a:gd name="T31" fmla="*/ 276 h 330"/>
                <a:gd name="T32" fmla="*/ 54 w 330"/>
                <a:gd name="T33" fmla="*/ 330 h 330"/>
                <a:gd name="T34" fmla="*/ 276 w 330"/>
                <a:gd name="T35" fmla="*/ 330 h 330"/>
                <a:gd name="T36" fmla="*/ 330 w 330"/>
                <a:gd name="T37" fmla="*/ 276 h 330"/>
                <a:gd name="T38" fmla="*/ 330 w 330"/>
                <a:gd name="T39" fmla="*/ 54 h 330"/>
                <a:gd name="T40" fmla="*/ 276 w 330"/>
                <a:gd name="T4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0" h="330">
                  <a:moveTo>
                    <a:pt x="276" y="0"/>
                  </a:moveTo>
                  <a:cubicBezTo>
                    <a:pt x="263" y="0"/>
                    <a:pt x="263" y="0"/>
                    <a:pt x="263" y="0"/>
                  </a:cubicBezTo>
                  <a:cubicBezTo>
                    <a:pt x="263" y="28"/>
                    <a:pt x="263" y="28"/>
                    <a:pt x="263" y="28"/>
                  </a:cubicBezTo>
                  <a:cubicBezTo>
                    <a:pt x="276" y="28"/>
                    <a:pt x="276" y="28"/>
                    <a:pt x="276" y="28"/>
                  </a:cubicBezTo>
                  <a:cubicBezTo>
                    <a:pt x="290" y="28"/>
                    <a:pt x="301" y="40"/>
                    <a:pt x="301" y="54"/>
                  </a:cubicBezTo>
                  <a:cubicBezTo>
                    <a:pt x="301" y="276"/>
                    <a:pt x="301" y="276"/>
                    <a:pt x="301" y="276"/>
                  </a:cubicBezTo>
                  <a:cubicBezTo>
                    <a:pt x="301" y="290"/>
                    <a:pt x="290" y="302"/>
                    <a:pt x="276" y="302"/>
                  </a:cubicBezTo>
                  <a:cubicBezTo>
                    <a:pt x="54" y="302"/>
                    <a:pt x="54" y="302"/>
                    <a:pt x="54" y="302"/>
                  </a:cubicBezTo>
                  <a:cubicBezTo>
                    <a:pt x="40" y="302"/>
                    <a:pt x="28" y="290"/>
                    <a:pt x="28" y="276"/>
                  </a:cubicBezTo>
                  <a:cubicBezTo>
                    <a:pt x="28" y="54"/>
                    <a:pt x="28" y="54"/>
                    <a:pt x="28" y="54"/>
                  </a:cubicBezTo>
                  <a:cubicBezTo>
                    <a:pt x="28" y="40"/>
                    <a:pt x="40" y="28"/>
                    <a:pt x="54" y="28"/>
                  </a:cubicBezTo>
                  <a:cubicBezTo>
                    <a:pt x="66" y="28"/>
                    <a:pt x="66" y="28"/>
                    <a:pt x="66" y="28"/>
                  </a:cubicBezTo>
                  <a:cubicBezTo>
                    <a:pt x="66" y="0"/>
                    <a:pt x="66" y="0"/>
                    <a:pt x="66" y="0"/>
                  </a:cubicBezTo>
                  <a:cubicBezTo>
                    <a:pt x="54" y="0"/>
                    <a:pt x="54" y="0"/>
                    <a:pt x="54" y="0"/>
                  </a:cubicBezTo>
                  <a:cubicBezTo>
                    <a:pt x="24" y="0"/>
                    <a:pt x="0" y="24"/>
                    <a:pt x="0" y="54"/>
                  </a:cubicBezTo>
                  <a:cubicBezTo>
                    <a:pt x="0" y="276"/>
                    <a:pt x="0" y="276"/>
                    <a:pt x="0" y="276"/>
                  </a:cubicBezTo>
                  <a:cubicBezTo>
                    <a:pt x="0" y="306"/>
                    <a:pt x="24" y="330"/>
                    <a:pt x="54" y="330"/>
                  </a:cubicBezTo>
                  <a:cubicBezTo>
                    <a:pt x="276" y="330"/>
                    <a:pt x="276" y="330"/>
                    <a:pt x="276" y="330"/>
                  </a:cubicBezTo>
                  <a:cubicBezTo>
                    <a:pt x="306" y="330"/>
                    <a:pt x="330" y="306"/>
                    <a:pt x="330" y="276"/>
                  </a:cubicBezTo>
                  <a:cubicBezTo>
                    <a:pt x="330" y="54"/>
                    <a:pt x="330" y="54"/>
                    <a:pt x="330" y="54"/>
                  </a:cubicBezTo>
                  <a:cubicBezTo>
                    <a:pt x="330" y="24"/>
                    <a:pt x="306" y="0"/>
                    <a:pt x="276" y="0"/>
                  </a:cubicBezTo>
                  <a:close/>
                </a:path>
              </a:pathLst>
            </a:custGeom>
            <a:grpFill/>
            <a:ln>
              <a:noFill/>
            </a:ln>
          </p:spPr>
          <p:txBody>
            <a:bodyPr vert="horz" wrap="square" lIns="68598" tIns="34299" rIns="68598" bIns="34299" numCol="1" anchor="t" anchorCtr="0" compatLnSpc="1">
              <a:prstTxWarp prst="textNoShape">
                <a:avLst/>
              </a:prstTxWarp>
            </a:bodyPr>
            <a:lstStyle/>
            <a:p>
              <a:endParaRPr lang="de-DE" sz="1800">
                <a:latin typeface="Arial" panose="020B0604020202020204" pitchFamily="34" charset="0"/>
                <a:cs typeface="Arial" panose="020B0604020202020204" pitchFamily="34" charset="0"/>
              </a:endParaRPr>
            </a:p>
          </p:txBody>
        </p:sp>
        <p:grpSp>
          <p:nvGrpSpPr>
            <p:cNvPr id="38" name="Group 37">
              <a:extLst>
                <a:ext uri="{FF2B5EF4-FFF2-40B4-BE49-F238E27FC236}">
                  <a16:creationId xmlns:a16="http://schemas.microsoft.com/office/drawing/2014/main" id="{9A891D2B-1A75-4D5E-8C40-8EC2332273F8}"/>
                </a:ext>
              </a:extLst>
            </p:cNvPr>
            <p:cNvGrpSpPr/>
            <p:nvPr/>
          </p:nvGrpSpPr>
          <p:grpSpPr>
            <a:xfrm flipV="1">
              <a:off x="8406199" y="5261999"/>
              <a:ext cx="409249" cy="529848"/>
              <a:chOff x="8406199" y="5332337"/>
              <a:chExt cx="409249" cy="529848"/>
            </a:xfrm>
            <a:grpFill/>
          </p:grpSpPr>
          <p:sp>
            <p:nvSpPr>
              <p:cNvPr id="39" name="Freeform 153">
                <a:extLst>
                  <a:ext uri="{FF2B5EF4-FFF2-40B4-BE49-F238E27FC236}">
                    <a16:creationId xmlns:a16="http://schemas.microsoft.com/office/drawing/2014/main" id="{9009F7A8-85C8-46F4-BCEC-3DA4DBF0197B}"/>
                  </a:ext>
                </a:extLst>
              </p:cNvPr>
              <p:cNvSpPr>
                <a:spLocks/>
              </p:cNvSpPr>
              <p:nvPr/>
            </p:nvSpPr>
            <p:spPr bwMode="auto">
              <a:xfrm>
                <a:off x="8406199" y="5494454"/>
                <a:ext cx="409249" cy="367731"/>
              </a:xfrm>
              <a:custGeom>
                <a:avLst/>
                <a:gdLst>
                  <a:gd name="T0" fmla="*/ 0 w 205"/>
                  <a:gd name="T1" fmla="*/ 68 h 184"/>
                  <a:gd name="T2" fmla="*/ 103 w 205"/>
                  <a:gd name="T3" fmla="*/ 184 h 184"/>
                  <a:gd name="T4" fmla="*/ 205 w 205"/>
                  <a:gd name="T5" fmla="*/ 68 h 184"/>
                  <a:gd name="T6" fmla="*/ 155 w 205"/>
                  <a:gd name="T7" fmla="*/ 68 h 184"/>
                  <a:gd name="T8" fmla="*/ 155 w 205"/>
                  <a:gd name="T9" fmla="*/ 0 h 184"/>
                  <a:gd name="T10" fmla="*/ 51 w 205"/>
                  <a:gd name="T11" fmla="*/ 0 h 184"/>
                  <a:gd name="T12" fmla="*/ 51 w 205"/>
                  <a:gd name="T13" fmla="*/ 68 h 184"/>
                  <a:gd name="T14" fmla="*/ 0 w 205"/>
                  <a:gd name="T15" fmla="*/ 68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184">
                    <a:moveTo>
                      <a:pt x="0" y="68"/>
                    </a:moveTo>
                    <a:cubicBezTo>
                      <a:pt x="0" y="68"/>
                      <a:pt x="103" y="184"/>
                      <a:pt x="103" y="184"/>
                    </a:cubicBezTo>
                    <a:cubicBezTo>
                      <a:pt x="205" y="68"/>
                      <a:pt x="205" y="68"/>
                      <a:pt x="205" y="68"/>
                    </a:cubicBezTo>
                    <a:cubicBezTo>
                      <a:pt x="205" y="68"/>
                      <a:pt x="184" y="68"/>
                      <a:pt x="155" y="68"/>
                    </a:cubicBezTo>
                    <a:cubicBezTo>
                      <a:pt x="155" y="0"/>
                      <a:pt x="155" y="0"/>
                      <a:pt x="155" y="0"/>
                    </a:cubicBezTo>
                    <a:cubicBezTo>
                      <a:pt x="51" y="0"/>
                      <a:pt x="51" y="0"/>
                      <a:pt x="51" y="0"/>
                    </a:cubicBezTo>
                    <a:cubicBezTo>
                      <a:pt x="51" y="68"/>
                      <a:pt x="51" y="68"/>
                      <a:pt x="51" y="68"/>
                    </a:cubicBezTo>
                    <a:cubicBezTo>
                      <a:pt x="22" y="68"/>
                      <a:pt x="0" y="68"/>
                      <a:pt x="0" y="68"/>
                    </a:cubicBezTo>
                    <a:close/>
                  </a:path>
                </a:pathLst>
              </a:custGeom>
              <a:grpFill/>
              <a:ln>
                <a:noFill/>
              </a:ln>
            </p:spPr>
            <p:txBody>
              <a:bodyPr vert="horz" wrap="square" lIns="68598" tIns="34299" rIns="68598" bIns="34299" numCol="1" anchor="t" anchorCtr="0" compatLnSpc="1">
                <a:prstTxWarp prst="textNoShape">
                  <a:avLst/>
                </a:prstTxWarp>
              </a:bodyPr>
              <a:lstStyle/>
              <a:p>
                <a:endParaRPr lang="de-DE" sz="1800">
                  <a:latin typeface="Arial" panose="020B0604020202020204" pitchFamily="34" charset="0"/>
                  <a:cs typeface="Arial" panose="020B0604020202020204" pitchFamily="34" charset="0"/>
                </a:endParaRPr>
              </a:p>
            </p:txBody>
          </p:sp>
          <p:sp>
            <p:nvSpPr>
              <p:cNvPr id="40" name="Rectangle 154">
                <a:extLst>
                  <a:ext uri="{FF2B5EF4-FFF2-40B4-BE49-F238E27FC236}">
                    <a16:creationId xmlns:a16="http://schemas.microsoft.com/office/drawing/2014/main" id="{EA3D2E6F-592E-4AAF-A2EB-35EC6613835D}"/>
                  </a:ext>
                </a:extLst>
              </p:cNvPr>
              <p:cNvSpPr>
                <a:spLocks noChangeArrowheads="1"/>
              </p:cNvSpPr>
              <p:nvPr/>
            </p:nvSpPr>
            <p:spPr bwMode="auto">
              <a:xfrm>
                <a:off x="8507027" y="5332337"/>
                <a:ext cx="207591" cy="55356"/>
              </a:xfrm>
              <a:prstGeom prst="rect">
                <a:avLst/>
              </a:prstGeom>
              <a:grpFill/>
              <a:ln>
                <a:noFill/>
              </a:ln>
            </p:spPr>
            <p:txBody>
              <a:bodyPr vert="horz" wrap="square" lIns="68598" tIns="34299" rIns="68598" bIns="34299" numCol="1" anchor="t" anchorCtr="0" compatLnSpc="1">
                <a:prstTxWarp prst="textNoShape">
                  <a:avLst/>
                </a:prstTxWarp>
              </a:bodyPr>
              <a:lstStyle/>
              <a:p>
                <a:endParaRPr lang="de-DE" sz="1800">
                  <a:latin typeface="Arial" panose="020B0604020202020204" pitchFamily="34" charset="0"/>
                  <a:cs typeface="Arial" panose="020B0604020202020204" pitchFamily="34" charset="0"/>
                </a:endParaRPr>
              </a:p>
            </p:txBody>
          </p:sp>
          <p:sp>
            <p:nvSpPr>
              <p:cNvPr id="41" name="Rectangle 155">
                <a:extLst>
                  <a:ext uri="{FF2B5EF4-FFF2-40B4-BE49-F238E27FC236}">
                    <a16:creationId xmlns:a16="http://schemas.microsoft.com/office/drawing/2014/main" id="{9AC1AC58-A6AD-4925-BDD7-5F663BDA8006}"/>
                  </a:ext>
                </a:extLst>
              </p:cNvPr>
              <p:cNvSpPr>
                <a:spLocks noChangeArrowheads="1"/>
              </p:cNvSpPr>
              <p:nvPr/>
            </p:nvSpPr>
            <p:spPr bwMode="auto">
              <a:xfrm>
                <a:off x="8507027" y="5413397"/>
                <a:ext cx="207591" cy="57335"/>
              </a:xfrm>
              <a:prstGeom prst="rect">
                <a:avLst/>
              </a:prstGeom>
              <a:grpFill/>
              <a:ln>
                <a:noFill/>
              </a:ln>
            </p:spPr>
            <p:txBody>
              <a:bodyPr vert="horz" wrap="square" lIns="68598" tIns="34299" rIns="68598" bIns="34299" numCol="1" anchor="t" anchorCtr="0" compatLnSpc="1">
                <a:prstTxWarp prst="textNoShape">
                  <a:avLst/>
                </a:prstTxWarp>
              </a:bodyPr>
              <a:lstStyle/>
              <a:p>
                <a:endParaRPr lang="de-DE" sz="1800">
                  <a:latin typeface="Arial" panose="020B0604020202020204" pitchFamily="34" charset="0"/>
                  <a:cs typeface="Arial" panose="020B0604020202020204" pitchFamily="34" charset="0"/>
                </a:endParaRPr>
              </a:p>
            </p:txBody>
          </p:sp>
        </p:grpSp>
      </p:grpSp>
      <p:sp>
        <p:nvSpPr>
          <p:cNvPr id="42" name="Freeform 39">
            <a:extLst>
              <a:ext uri="{FF2B5EF4-FFF2-40B4-BE49-F238E27FC236}">
                <a16:creationId xmlns:a16="http://schemas.microsoft.com/office/drawing/2014/main" id="{58646A19-83B7-4552-8102-EDC6500C6DB5}"/>
              </a:ext>
            </a:extLst>
          </p:cNvPr>
          <p:cNvSpPr>
            <a:spLocks noChangeAspect="1" noEditPoints="1"/>
          </p:cNvSpPr>
          <p:nvPr/>
        </p:nvSpPr>
        <p:spPr bwMode="auto">
          <a:xfrm>
            <a:off x="7990334" y="3817587"/>
            <a:ext cx="313636" cy="313636"/>
          </a:xfrm>
          <a:custGeom>
            <a:avLst/>
            <a:gdLst>
              <a:gd name="T0" fmla="*/ 1806 w 14450"/>
              <a:gd name="T1" fmla="*/ 452 h 14450"/>
              <a:gd name="T2" fmla="*/ 2709 w 14450"/>
              <a:gd name="T3" fmla="*/ 452 h 14450"/>
              <a:gd name="T4" fmla="*/ 2258 w 14450"/>
              <a:gd name="T5" fmla="*/ 2710 h 14450"/>
              <a:gd name="T6" fmla="*/ 9483 w 14450"/>
              <a:gd name="T7" fmla="*/ 2710 h 14450"/>
              <a:gd name="T8" fmla="*/ 9934 w 14450"/>
              <a:gd name="T9" fmla="*/ 452 h 14450"/>
              <a:gd name="T10" fmla="*/ 9031 w 14450"/>
              <a:gd name="T11" fmla="*/ 452 h 14450"/>
              <a:gd name="T12" fmla="*/ 9483 w 14450"/>
              <a:gd name="T13" fmla="*/ 2710 h 14450"/>
              <a:gd name="T14" fmla="*/ 10837 w 14450"/>
              <a:gd name="T15" fmla="*/ 14450 h 14450"/>
              <a:gd name="T16" fmla="*/ 10837 w 14450"/>
              <a:gd name="T17" fmla="*/ 7225 h 14450"/>
              <a:gd name="T18" fmla="*/ 13547 w 14450"/>
              <a:gd name="T19" fmla="*/ 10838 h 14450"/>
              <a:gd name="T20" fmla="*/ 8128 w 14450"/>
              <a:gd name="T21" fmla="*/ 10838 h 14450"/>
              <a:gd name="T22" fmla="*/ 13547 w 14450"/>
              <a:gd name="T23" fmla="*/ 10838 h 14450"/>
              <a:gd name="T24" fmla="*/ 1806 w 14450"/>
              <a:gd name="T25" fmla="*/ 5419 h 14450"/>
              <a:gd name="T26" fmla="*/ 3612 w 14450"/>
              <a:gd name="T27" fmla="*/ 7225 h 14450"/>
              <a:gd name="T28" fmla="*/ 1806 w 14450"/>
              <a:gd name="T29" fmla="*/ 9934 h 14450"/>
              <a:gd name="T30" fmla="*/ 3612 w 14450"/>
              <a:gd name="T31" fmla="*/ 8128 h 14450"/>
              <a:gd name="T32" fmla="*/ 1806 w 14450"/>
              <a:gd name="T33" fmla="*/ 9934 h 14450"/>
              <a:gd name="T34" fmla="*/ 6322 w 14450"/>
              <a:gd name="T35" fmla="*/ 7225 h 14450"/>
              <a:gd name="T36" fmla="*/ 4516 w 14450"/>
              <a:gd name="T37" fmla="*/ 5419 h 14450"/>
              <a:gd name="T38" fmla="*/ 4516 w 14450"/>
              <a:gd name="T39" fmla="*/ 9934 h 14450"/>
              <a:gd name="T40" fmla="*/ 6322 w 14450"/>
              <a:gd name="T41" fmla="*/ 8128 h 14450"/>
              <a:gd name="T42" fmla="*/ 4516 w 14450"/>
              <a:gd name="T43" fmla="*/ 9934 h 14450"/>
              <a:gd name="T44" fmla="*/ 903 w 14450"/>
              <a:gd name="T45" fmla="*/ 4516 h 14450"/>
              <a:gd name="T46" fmla="*/ 10837 w 14450"/>
              <a:gd name="T47" fmla="*/ 6322 h 14450"/>
              <a:gd name="T48" fmla="*/ 11740 w 14450"/>
              <a:gd name="T49" fmla="*/ 2800 h 14450"/>
              <a:gd name="T50" fmla="*/ 10386 w 14450"/>
              <a:gd name="T51" fmla="*/ 1806 h 14450"/>
              <a:gd name="T52" fmla="*/ 9483 w 14450"/>
              <a:gd name="T53" fmla="*/ 3161 h 14450"/>
              <a:gd name="T54" fmla="*/ 8580 w 14450"/>
              <a:gd name="T55" fmla="*/ 1806 h 14450"/>
              <a:gd name="T56" fmla="*/ 3161 w 14450"/>
              <a:gd name="T57" fmla="*/ 2258 h 14450"/>
              <a:gd name="T58" fmla="*/ 1355 w 14450"/>
              <a:gd name="T59" fmla="*/ 2258 h 14450"/>
              <a:gd name="T60" fmla="*/ 979 w 14450"/>
              <a:gd name="T61" fmla="*/ 1806 h 14450"/>
              <a:gd name="T62" fmla="*/ 0 w 14450"/>
              <a:gd name="T63" fmla="*/ 10748 h 14450"/>
              <a:gd name="T64" fmla="*/ 6322 w 14450"/>
              <a:gd name="T65" fmla="*/ 11741 h 14450"/>
              <a:gd name="T66" fmla="*/ 979 w 14450"/>
              <a:gd name="T67" fmla="*/ 10838 h 14450"/>
              <a:gd name="T68" fmla="*/ 9031 w 14450"/>
              <a:gd name="T69" fmla="*/ 7225 h 14450"/>
              <a:gd name="T70" fmla="*/ 7225 w 14450"/>
              <a:gd name="T71" fmla="*/ 5419 h 14450"/>
              <a:gd name="T72" fmla="*/ 9031 w 14450"/>
              <a:gd name="T73" fmla="*/ 7225 h 14450"/>
              <a:gd name="T74" fmla="*/ 10837 w 14450"/>
              <a:gd name="T75" fmla="*/ 10838 h 14450"/>
              <a:gd name="T76" fmla="*/ 10386 w 14450"/>
              <a:gd name="T77" fmla="*/ 9031 h 14450"/>
              <a:gd name="T78" fmla="*/ 9934 w 14450"/>
              <a:gd name="T79" fmla="*/ 11289 h 14450"/>
              <a:gd name="T80" fmla="*/ 12192 w 14450"/>
              <a:gd name="T81" fmla="*/ 11741 h 14450"/>
              <a:gd name="T82" fmla="*/ 12192 w 14450"/>
              <a:gd name="T83" fmla="*/ 10838 h 14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50" h="14450">
                <a:moveTo>
                  <a:pt x="1806" y="2258"/>
                </a:moveTo>
                <a:lnTo>
                  <a:pt x="1806" y="452"/>
                </a:lnTo>
                <a:cubicBezTo>
                  <a:pt x="1806" y="202"/>
                  <a:pt x="2008" y="0"/>
                  <a:pt x="2258" y="0"/>
                </a:cubicBezTo>
                <a:cubicBezTo>
                  <a:pt x="2507" y="0"/>
                  <a:pt x="2709" y="202"/>
                  <a:pt x="2709" y="452"/>
                </a:cubicBezTo>
                <a:lnTo>
                  <a:pt x="2709" y="2258"/>
                </a:lnTo>
                <a:cubicBezTo>
                  <a:pt x="2709" y="2508"/>
                  <a:pt x="2507" y="2710"/>
                  <a:pt x="2258" y="2710"/>
                </a:cubicBezTo>
                <a:cubicBezTo>
                  <a:pt x="2008" y="2710"/>
                  <a:pt x="1806" y="2508"/>
                  <a:pt x="1806" y="2258"/>
                </a:cubicBezTo>
                <a:close/>
                <a:moveTo>
                  <a:pt x="9483" y="2710"/>
                </a:moveTo>
                <a:cubicBezTo>
                  <a:pt x="9732" y="2710"/>
                  <a:pt x="9934" y="2508"/>
                  <a:pt x="9934" y="2258"/>
                </a:cubicBezTo>
                <a:lnTo>
                  <a:pt x="9934" y="452"/>
                </a:lnTo>
                <a:cubicBezTo>
                  <a:pt x="9934" y="202"/>
                  <a:pt x="9732" y="0"/>
                  <a:pt x="9483" y="0"/>
                </a:cubicBezTo>
                <a:cubicBezTo>
                  <a:pt x="9233" y="0"/>
                  <a:pt x="9031" y="202"/>
                  <a:pt x="9031" y="452"/>
                </a:cubicBezTo>
                <a:lnTo>
                  <a:pt x="9031" y="2258"/>
                </a:lnTo>
                <a:cubicBezTo>
                  <a:pt x="9031" y="2508"/>
                  <a:pt x="9233" y="2710"/>
                  <a:pt x="9483" y="2710"/>
                </a:cubicBezTo>
                <a:close/>
                <a:moveTo>
                  <a:pt x="14450" y="10838"/>
                </a:moveTo>
                <a:cubicBezTo>
                  <a:pt x="14450" y="12833"/>
                  <a:pt x="12832" y="14450"/>
                  <a:pt x="10837" y="14450"/>
                </a:cubicBezTo>
                <a:cubicBezTo>
                  <a:pt x="8842" y="14450"/>
                  <a:pt x="7225" y="12832"/>
                  <a:pt x="7225" y="10838"/>
                </a:cubicBezTo>
                <a:cubicBezTo>
                  <a:pt x="7225" y="8843"/>
                  <a:pt x="8842" y="7225"/>
                  <a:pt x="10837" y="7225"/>
                </a:cubicBezTo>
                <a:cubicBezTo>
                  <a:pt x="12832" y="7225"/>
                  <a:pt x="14450" y="8843"/>
                  <a:pt x="14450" y="10838"/>
                </a:cubicBezTo>
                <a:close/>
                <a:moveTo>
                  <a:pt x="13547" y="10838"/>
                </a:moveTo>
                <a:cubicBezTo>
                  <a:pt x="13547" y="9344"/>
                  <a:pt x="12331" y="8128"/>
                  <a:pt x="10837" y="8128"/>
                </a:cubicBezTo>
                <a:cubicBezTo>
                  <a:pt x="9343" y="8128"/>
                  <a:pt x="8128" y="9344"/>
                  <a:pt x="8128" y="10838"/>
                </a:cubicBezTo>
                <a:cubicBezTo>
                  <a:pt x="8128" y="12332"/>
                  <a:pt x="9343" y="13547"/>
                  <a:pt x="10837" y="13547"/>
                </a:cubicBezTo>
                <a:cubicBezTo>
                  <a:pt x="12331" y="13547"/>
                  <a:pt x="13547" y="12332"/>
                  <a:pt x="13547" y="10838"/>
                </a:cubicBezTo>
                <a:close/>
                <a:moveTo>
                  <a:pt x="3612" y="5419"/>
                </a:moveTo>
                <a:lnTo>
                  <a:pt x="1806" y="5419"/>
                </a:lnTo>
                <a:lnTo>
                  <a:pt x="1806" y="7225"/>
                </a:lnTo>
                <a:lnTo>
                  <a:pt x="3612" y="7225"/>
                </a:lnTo>
                <a:lnTo>
                  <a:pt x="3612" y="5419"/>
                </a:lnTo>
                <a:close/>
                <a:moveTo>
                  <a:pt x="1806" y="9934"/>
                </a:moveTo>
                <a:lnTo>
                  <a:pt x="3612" y="9934"/>
                </a:lnTo>
                <a:lnTo>
                  <a:pt x="3612" y="8128"/>
                </a:lnTo>
                <a:lnTo>
                  <a:pt x="1806" y="8128"/>
                </a:lnTo>
                <a:lnTo>
                  <a:pt x="1806" y="9934"/>
                </a:lnTo>
                <a:close/>
                <a:moveTo>
                  <a:pt x="4516" y="7225"/>
                </a:moveTo>
                <a:lnTo>
                  <a:pt x="6322" y="7225"/>
                </a:lnTo>
                <a:lnTo>
                  <a:pt x="6322" y="5419"/>
                </a:lnTo>
                <a:lnTo>
                  <a:pt x="4516" y="5419"/>
                </a:lnTo>
                <a:lnTo>
                  <a:pt x="4516" y="7225"/>
                </a:lnTo>
                <a:close/>
                <a:moveTo>
                  <a:pt x="4516" y="9934"/>
                </a:moveTo>
                <a:lnTo>
                  <a:pt x="6322" y="9934"/>
                </a:lnTo>
                <a:lnTo>
                  <a:pt x="6322" y="8128"/>
                </a:lnTo>
                <a:lnTo>
                  <a:pt x="4516" y="8128"/>
                </a:lnTo>
                <a:lnTo>
                  <a:pt x="4516" y="9934"/>
                </a:lnTo>
                <a:close/>
                <a:moveTo>
                  <a:pt x="903" y="10748"/>
                </a:moveTo>
                <a:lnTo>
                  <a:pt x="903" y="4516"/>
                </a:lnTo>
                <a:lnTo>
                  <a:pt x="10837" y="4516"/>
                </a:lnTo>
                <a:lnTo>
                  <a:pt x="10837" y="6322"/>
                </a:lnTo>
                <a:lnTo>
                  <a:pt x="11740" y="6322"/>
                </a:lnTo>
                <a:lnTo>
                  <a:pt x="11740" y="2800"/>
                </a:lnTo>
                <a:cubicBezTo>
                  <a:pt x="11740" y="2251"/>
                  <a:pt x="11303" y="1806"/>
                  <a:pt x="10762" y="1806"/>
                </a:cubicBezTo>
                <a:lnTo>
                  <a:pt x="10386" y="1806"/>
                </a:lnTo>
                <a:lnTo>
                  <a:pt x="10386" y="2258"/>
                </a:lnTo>
                <a:cubicBezTo>
                  <a:pt x="10386" y="2755"/>
                  <a:pt x="9981" y="3161"/>
                  <a:pt x="9483" y="3161"/>
                </a:cubicBezTo>
                <a:cubicBezTo>
                  <a:pt x="8984" y="3161"/>
                  <a:pt x="8580" y="2755"/>
                  <a:pt x="8580" y="2258"/>
                </a:cubicBezTo>
                <a:lnTo>
                  <a:pt x="8580" y="1806"/>
                </a:lnTo>
                <a:lnTo>
                  <a:pt x="3161" y="1806"/>
                </a:lnTo>
                <a:lnTo>
                  <a:pt x="3161" y="2258"/>
                </a:lnTo>
                <a:cubicBezTo>
                  <a:pt x="3161" y="2755"/>
                  <a:pt x="2756" y="3161"/>
                  <a:pt x="2258" y="3161"/>
                </a:cubicBezTo>
                <a:cubicBezTo>
                  <a:pt x="1759" y="3161"/>
                  <a:pt x="1355" y="2755"/>
                  <a:pt x="1355" y="2258"/>
                </a:cubicBezTo>
                <a:lnTo>
                  <a:pt x="1355" y="1806"/>
                </a:lnTo>
                <a:lnTo>
                  <a:pt x="979" y="1806"/>
                </a:lnTo>
                <a:cubicBezTo>
                  <a:pt x="438" y="1806"/>
                  <a:pt x="0" y="2251"/>
                  <a:pt x="0" y="2800"/>
                </a:cubicBezTo>
                <a:lnTo>
                  <a:pt x="0" y="10748"/>
                </a:lnTo>
                <a:cubicBezTo>
                  <a:pt x="0" y="11294"/>
                  <a:pt x="438" y="11741"/>
                  <a:pt x="979" y="11741"/>
                </a:cubicBezTo>
                <a:lnTo>
                  <a:pt x="6322" y="11741"/>
                </a:lnTo>
                <a:lnTo>
                  <a:pt x="6322" y="10838"/>
                </a:lnTo>
                <a:lnTo>
                  <a:pt x="979" y="10838"/>
                </a:lnTo>
                <a:cubicBezTo>
                  <a:pt x="938" y="10838"/>
                  <a:pt x="903" y="10795"/>
                  <a:pt x="903" y="10748"/>
                </a:cubicBezTo>
                <a:close/>
                <a:moveTo>
                  <a:pt x="9031" y="7225"/>
                </a:moveTo>
                <a:lnTo>
                  <a:pt x="9031" y="5419"/>
                </a:lnTo>
                <a:lnTo>
                  <a:pt x="7225" y="5419"/>
                </a:lnTo>
                <a:lnTo>
                  <a:pt x="7225" y="7225"/>
                </a:lnTo>
                <a:lnTo>
                  <a:pt x="9031" y="7225"/>
                </a:lnTo>
                <a:close/>
                <a:moveTo>
                  <a:pt x="12192" y="10838"/>
                </a:moveTo>
                <a:lnTo>
                  <a:pt x="10837" y="10838"/>
                </a:lnTo>
                <a:lnTo>
                  <a:pt x="10837" y="9483"/>
                </a:lnTo>
                <a:cubicBezTo>
                  <a:pt x="10837" y="9233"/>
                  <a:pt x="10635" y="9031"/>
                  <a:pt x="10386" y="9031"/>
                </a:cubicBezTo>
                <a:cubicBezTo>
                  <a:pt x="10136" y="9031"/>
                  <a:pt x="9934" y="9233"/>
                  <a:pt x="9934" y="9483"/>
                </a:cubicBezTo>
                <a:lnTo>
                  <a:pt x="9934" y="11289"/>
                </a:lnTo>
                <a:cubicBezTo>
                  <a:pt x="9934" y="11539"/>
                  <a:pt x="10136" y="11741"/>
                  <a:pt x="10386" y="11741"/>
                </a:cubicBezTo>
                <a:lnTo>
                  <a:pt x="12192" y="11741"/>
                </a:lnTo>
                <a:cubicBezTo>
                  <a:pt x="12442" y="11741"/>
                  <a:pt x="12644" y="11539"/>
                  <a:pt x="12644" y="11289"/>
                </a:cubicBezTo>
                <a:cubicBezTo>
                  <a:pt x="12644" y="11040"/>
                  <a:pt x="12442" y="10838"/>
                  <a:pt x="12192" y="10838"/>
                </a:cubicBezTo>
                <a:close/>
              </a:path>
            </a:pathLst>
          </a:custGeom>
          <a:solidFill>
            <a:schemeClr val="bg1"/>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US" sz="1800">
              <a:latin typeface="Arial" panose="020B0604020202020204" pitchFamily="34" charset="0"/>
              <a:cs typeface="Arial" panose="020B0604020202020204" pitchFamily="34" charset="0"/>
            </a:endParaRPr>
          </a:p>
        </p:txBody>
      </p:sp>
      <p:grpSp>
        <p:nvGrpSpPr>
          <p:cNvPr id="43" name="Group 42">
            <a:extLst>
              <a:ext uri="{FF2B5EF4-FFF2-40B4-BE49-F238E27FC236}">
                <a16:creationId xmlns:a16="http://schemas.microsoft.com/office/drawing/2014/main" id="{189F8F61-3081-4096-B9BF-C6C596CFB31A}"/>
              </a:ext>
            </a:extLst>
          </p:cNvPr>
          <p:cNvGrpSpPr>
            <a:grpSpLocks noChangeAspect="1"/>
          </p:cNvGrpSpPr>
          <p:nvPr/>
        </p:nvGrpSpPr>
        <p:grpSpPr>
          <a:xfrm>
            <a:off x="7924800" y="3148157"/>
            <a:ext cx="361015" cy="313636"/>
            <a:chOff x="4067979" y="4496495"/>
            <a:chExt cx="990922" cy="860878"/>
          </a:xfrm>
          <a:solidFill>
            <a:schemeClr val="bg1"/>
          </a:solidFill>
        </p:grpSpPr>
        <p:sp>
          <p:nvSpPr>
            <p:cNvPr id="44" name="Freeform 90784">
              <a:extLst>
                <a:ext uri="{FF2B5EF4-FFF2-40B4-BE49-F238E27FC236}">
                  <a16:creationId xmlns:a16="http://schemas.microsoft.com/office/drawing/2014/main" id="{3C025428-A0D6-414B-8D04-184937ADBCA7}"/>
                </a:ext>
              </a:extLst>
            </p:cNvPr>
            <p:cNvSpPr>
              <a:spLocks/>
            </p:cNvSpPr>
            <p:nvPr/>
          </p:nvSpPr>
          <p:spPr bwMode="auto">
            <a:xfrm rot="18000000">
              <a:off x="4529678" y="4828149"/>
              <a:ext cx="504022" cy="554425"/>
            </a:xfrm>
            <a:custGeom>
              <a:avLst/>
              <a:gdLst>
                <a:gd name="T0" fmla="*/ 23 w 46"/>
                <a:gd name="T1" fmla="*/ 40 h 52"/>
                <a:gd name="T2" fmla="*/ 23 w 46"/>
                <a:gd name="T3" fmla="*/ 40 h 52"/>
                <a:gd name="T4" fmla="*/ 23 w 46"/>
                <a:gd name="T5" fmla="*/ 35 h 52"/>
                <a:gd name="T6" fmla="*/ 14 w 46"/>
                <a:gd name="T7" fmla="*/ 43 h 52"/>
                <a:gd name="T8" fmla="*/ 23 w 46"/>
                <a:gd name="T9" fmla="*/ 52 h 52"/>
                <a:gd name="T10" fmla="*/ 23 w 46"/>
                <a:gd name="T11" fmla="*/ 47 h 52"/>
                <a:gd name="T12" fmla="*/ 23 w 46"/>
                <a:gd name="T13" fmla="*/ 47 h 52"/>
                <a:gd name="T14" fmla="*/ 46 w 46"/>
                <a:gd name="T15" fmla="*/ 23 h 52"/>
                <a:gd name="T16" fmla="*/ 23 w 46"/>
                <a:gd name="T17" fmla="*/ 0 h 52"/>
                <a:gd name="T18" fmla="*/ 0 w 46"/>
                <a:gd name="T19" fmla="*/ 23 h 52"/>
                <a:gd name="T20" fmla="*/ 9 w 46"/>
                <a:gd name="T21" fmla="*/ 42 h 52"/>
                <a:gd name="T22" fmla="*/ 11 w 46"/>
                <a:gd name="T23" fmla="*/ 40 h 52"/>
                <a:gd name="T24" fmla="*/ 13 w 46"/>
                <a:gd name="T25" fmla="*/ 37 h 52"/>
                <a:gd name="T26" fmla="*/ 6 w 46"/>
                <a:gd name="T27" fmla="*/ 23 h 52"/>
                <a:gd name="T28" fmla="*/ 23 w 46"/>
                <a:gd name="T29" fmla="*/ 7 h 52"/>
                <a:gd name="T30" fmla="*/ 40 w 46"/>
                <a:gd name="T31" fmla="*/ 23 h 52"/>
                <a:gd name="T32" fmla="*/ 23 w 46"/>
                <a:gd name="T33" fmla="*/ 40 h 52"/>
                <a:gd name="T34" fmla="*/ 23 w 46"/>
                <a:gd name="T35"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2">
                  <a:moveTo>
                    <a:pt x="23" y="40"/>
                  </a:moveTo>
                  <a:cubicBezTo>
                    <a:pt x="23" y="40"/>
                    <a:pt x="23" y="40"/>
                    <a:pt x="23" y="40"/>
                  </a:cubicBezTo>
                  <a:cubicBezTo>
                    <a:pt x="23" y="35"/>
                    <a:pt x="23" y="35"/>
                    <a:pt x="23" y="35"/>
                  </a:cubicBezTo>
                  <a:cubicBezTo>
                    <a:pt x="14" y="43"/>
                    <a:pt x="14" y="43"/>
                    <a:pt x="14" y="43"/>
                  </a:cubicBezTo>
                  <a:cubicBezTo>
                    <a:pt x="23" y="52"/>
                    <a:pt x="23" y="52"/>
                    <a:pt x="23" y="52"/>
                  </a:cubicBezTo>
                  <a:cubicBezTo>
                    <a:pt x="23" y="47"/>
                    <a:pt x="23" y="47"/>
                    <a:pt x="23" y="47"/>
                  </a:cubicBezTo>
                  <a:cubicBezTo>
                    <a:pt x="23" y="47"/>
                    <a:pt x="23" y="47"/>
                    <a:pt x="23" y="47"/>
                  </a:cubicBezTo>
                  <a:cubicBezTo>
                    <a:pt x="36" y="47"/>
                    <a:pt x="46" y="36"/>
                    <a:pt x="46" y="23"/>
                  </a:cubicBezTo>
                  <a:cubicBezTo>
                    <a:pt x="46" y="11"/>
                    <a:pt x="36" y="0"/>
                    <a:pt x="23" y="0"/>
                  </a:cubicBezTo>
                  <a:cubicBezTo>
                    <a:pt x="10" y="0"/>
                    <a:pt x="0" y="11"/>
                    <a:pt x="0" y="23"/>
                  </a:cubicBezTo>
                  <a:cubicBezTo>
                    <a:pt x="0" y="31"/>
                    <a:pt x="3" y="37"/>
                    <a:pt x="9" y="42"/>
                  </a:cubicBezTo>
                  <a:cubicBezTo>
                    <a:pt x="11" y="40"/>
                    <a:pt x="11" y="40"/>
                    <a:pt x="11" y="40"/>
                  </a:cubicBezTo>
                  <a:cubicBezTo>
                    <a:pt x="13" y="37"/>
                    <a:pt x="13" y="37"/>
                    <a:pt x="13" y="37"/>
                  </a:cubicBezTo>
                  <a:cubicBezTo>
                    <a:pt x="9" y="34"/>
                    <a:pt x="6" y="29"/>
                    <a:pt x="6" y="23"/>
                  </a:cubicBezTo>
                  <a:cubicBezTo>
                    <a:pt x="6" y="14"/>
                    <a:pt x="14" y="7"/>
                    <a:pt x="23" y="7"/>
                  </a:cubicBezTo>
                  <a:cubicBezTo>
                    <a:pt x="32" y="7"/>
                    <a:pt x="40" y="14"/>
                    <a:pt x="40" y="23"/>
                  </a:cubicBezTo>
                  <a:cubicBezTo>
                    <a:pt x="40" y="33"/>
                    <a:pt x="32" y="40"/>
                    <a:pt x="23" y="40"/>
                  </a:cubicBezTo>
                  <a:cubicBezTo>
                    <a:pt x="23" y="40"/>
                    <a:pt x="23" y="40"/>
                    <a:pt x="23" y="40"/>
                  </a:cubicBezTo>
                  <a:close/>
                </a:path>
              </a:pathLst>
            </a:custGeom>
            <a:grpFill/>
            <a:ln>
              <a:noFill/>
            </a:ln>
          </p:spPr>
          <p:txBody>
            <a:bodyPr vert="horz" wrap="square" lIns="68598" tIns="34299" rIns="68598" bIns="34299" numCol="1" anchor="t" anchorCtr="0" compatLnSpc="1">
              <a:prstTxWarp prst="textNoShape">
                <a:avLst/>
              </a:prstTxWarp>
            </a:bodyPr>
            <a:lstStyle/>
            <a:p>
              <a:endParaRPr lang="es-CR" sz="1800">
                <a:latin typeface="Arial" panose="020B0604020202020204" pitchFamily="34" charset="0"/>
                <a:cs typeface="Arial" panose="020B0604020202020204" pitchFamily="34" charset="0"/>
              </a:endParaRPr>
            </a:p>
          </p:txBody>
        </p:sp>
        <p:sp>
          <p:nvSpPr>
            <p:cNvPr id="45" name="Freeform 90785">
              <a:extLst>
                <a:ext uri="{FF2B5EF4-FFF2-40B4-BE49-F238E27FC236}">
                  <a16:creationId xmlns:a16="http://schemas.microsoft.com/office/drawing/2014/main" id="{373BD7F1-A95B-42B6-A955-6B7200D39E92}"/>
                </a:ext>
              </a:extLst>
            </p:cNvPr>
            <p:cNvSpPr>
              <a:spLocks/>
            </p:cNvSpPr>
            <p:nvPr/>
          </p:nvSpPr>
          <p:spPr bwMode="auto">
            <a:xfrm rot="18000000">
              <a:off x="4067980" y="4576139"/>
              <a:ext cx="554424" cy="554425"/>
            </a:xfrm>
            <a:custGeom>
              <a:avLst/>
              <a:gdLst>
                <a:gd name="T0" fmla="*/ 37 w 49"/>
                <a:gd name="T1" fmla="*/ 14 h 51"/>
                <a:gd name="T2" fmla="*/ 37 w 49"/>
                <a:gd name="T3" fmla="*/ 14 h 51"/>
                <a:gd name="T4" fmla="*/ 33 w 49"/>
                <a:gd name="T5" fmla="*/ 17 h 51"/>
                <a:gd name="T6" fmla="*/ 46 w 49"/>
                <a:gd name="T7" fmla="*/ 17 h 51"/>
                <a:gd name="T8" fmla="*/ 46 w 49"/>
                <a:gd name="T9" fmla="*/ 5 h 51"/>
                <a:gd name="T10" fmla="*/ 42 w 49"/>
                <a:gd name="T11" fmla="*/ 9 h 51"/>
                <a:gd name="T12" fmla="*/ 42 w 49"/>
                <a:gd name="T13" fmla="*/ 9 h 51"/>
                <a:gd name="T14" fmla="*/ 9 w 49"/>
                <a:gd name="T15" fmla="*/ 9 h 51"/>
                <a:gd name="T16" fmla="*/ 9 w 49"/>
                <a:gd name="T17" fmla="*/ 42 h 51"/>
                <a:gd name="T18" fmla="*/ 42 w 49"/>
                <a:gd name="T19" fmla="*/ 42 h 51"/>
                <a:gd name="T20" fmla="*/ 48 w 49"/>
                <a:gd name="T21" fmla="*/ 23 h 51"/>
                <a:gd name="T22" fmla="*/ 46 w 49"/>
                <a:gd name="T23" fmla="*/ 23 h 51"/>
                <a:gd name="T24" fmla="*/ 42 w 49"/>
                <a:gd name="T25" fmla="*/ 23 h 51"/>
                <a:gd name="T26" fmla="*/ 37 w 49"/>
                <a:gd name="T27" fmla="*/ 37 h 51"/>
                <a:gd name="T28" fmla="*/ 13 w 49"/>
                <a:gd name="T29" fmla="*/ 37 h 51"/>
                <a:gd name="T30" fmla="*/ 13 w 49"/>
                <a:gd name="T31" fmla="*/ 13 h 51"/>
                <a:gd name="T32" fmla="*/ 37 w 49"/>
                <a:gd name="T33" fmla="*/ 13 h 51"/>
                <a:gd name="T34" fmla="*/ 37 w 49"/>
                <a:gd name="T3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1">
                  <a:moveTo>
                    <a:pt x="37" y="14"/>
                  </a:moveTo>
                  <a:cubicBezTo>
                    <a:pt x="37" y="14"/>
                    <a:pt x="37" y="14"/>
                    <a:pt x="37" y="14"/>
                  </a:cubicBezTo>
                  <a:cubicBezTo>
                    <a:pt x="33" y="17"/>
                    <a:pt x="33" y="17"/>
                    <a:pt x="33" y="17"/>
                  </a:cubicBezTo>
                  <a:cubicBezTo>
                    <a:pt x="46" y="17"/>
                    <a:pt x="46" y="17"/>
                    <a:pt x="46" y="17"/>
                  </a:cubicBezTo>
                  <a:cubicBezTo>
                    <a:pt x="46" y="5"/>
                    <a:pt x="46" y="5"/>
                    <a:pt x="46" y="5"/>
                  </a:cubicBezTo>
                  <a:cubicBezTo>
                    <a:pt x="42" y="9"/>
                    <a:pt x="42" y="9"/>
                    <a:pt x="42" y="9"/>
                  </a:cubicBezTo>
                  <a:cubicBezTo>
                    <a:pt x="42" y="9"/>
                    <a:pt x="42" y="9"/>
                    <a:pt x="42" y="9"/>
                  </a:cubicBezTo>
                  <a:cubicBezTo>
                    <a:pt x="33" y="0"/>
                    <a:pt x="18" y="0"/>
                    <a:pt x="9" y="9"/>
                  </a:cubicBezTo>
                  <a:cubicBezTo>
                    <a:pt x="0" y="18"/>
                    <a:pt x="0" y="33"/>
                    <a:pt x="9" y="42"/>
                  </a:cubicBezTo>
                  <a:cubicBezTo>
                    <a:pt x="18" y="51"/>
                    <a:pt x="33" y="51"/>
                    <a:pt x="42" y="42"/>
                  </a:cubicBezTo>
                  <a:cubicBezTo>
                    <a:pt x="47" y="37"/>
                    <a:pt x="49" y="29"/>
                    <a:pt x="48" y="23"/>
                  </a:cubicBezTo>
                  <a:cubicBezTo>
                    <a:pt x="46" y="23"/>
                    <a:pt x="46" y="23"/>
                    <a:pt x="46" y="23"/>
                  </a:cubicBezTo>
                  <a:cubicBezTo>
                    <a:pt x="42" y="23"/>
                    <a:pt x="42" y="23"/>
                    <a:pt x="42" y="23"/>
                  </a:cubicBezTo>
                  <a:cubicBezTo>
                    <a:pt x="43" y="28"/>
                    <a:pt x="41" y="33"/>
                    <a:pt x="37" y="37"/>
                  </a:cubicBezTo>
                  <a:cubicBezTo>
                    <a:pt x="31" y="44"/>
                    <a:pt x="20" y="44"/>
                    <a:pt x="13" y="37"/>
                  </a:cubicBezTo>
                  <a:cubicBezTo>
                    <a:pt x="7" y="31"/>
                    <a:pt x="7" y="20"/>
                    <a:pt x="13" y="13"/>
                  </a:cubicBezTo>
                  <a:cubicBezTo>
                    <a:pt x="20" y="7"/>
                    <a:pt x="31" y="7"/>
                    <a:pt x="37" y="13"/>
                  </a:cubicBezTo>
                  <a:lnTo>
                    <a:pt x="37" y="14"/>
                  </a:lnTo>
                  <a:close/>
                </a:path>
              </a:pathLst>
            </a:custGeom>
            <a:grpFill/>
            <a:ln>
              <a:noFill/>
            </a:ln>
          </p:spPr>
          <p:txBody>
            <a:bodyPr vert="horz" wrap="square" lIns="68598" tIns="34299" rIns="68598" bIns="34299" numCol="1" anchor="t" anchorCtr="0" compatLnSpc="1">
              <a:prstTxWarp prst="textNoShape">
                <a:avLst/>
              </a:prstTxWarp>
            </a:bodyPr>
            <a:lstStyle/>
            <a:p>
              <a:endParaRPr lang="es-CR" sz="1800">
                <a:latin typeface="Arial" panose="020B0604020202020204" pitchFamily="34" charset="0"/>
                <a:cs typeface="Arial" panose="020B0604020202020204" pitchFamily="34" charset="0"/>
              </a:endParaRPr>
            </a:p>
          </p:txBody>
        </p:sp>
        <p:sp>
          <p:nvSpPr>
            <p:cNvPr id="46" name="Freeform 45">
              <a:extLst>
                <a:ext uri="{FF2B5EF4-FFF2-40B4-BE49-F238E27FC236}">
                  <a16:creationId xmlns:a16="http://schemas.microsoft.com/office/drawing/2014/main" id="{15BCB8AE-0938-4C5F-91D6-3C4AB128A352}"/>
                </a:ext>
              </a:extLst>
            </p:cNvPr>
            <p:cNvSpPr>
              <a:spLocks/>
            </p:cNvSpPr>
            <p:nvPr/>
          </p:nvSpPr>
          <p:spPr bwMode="auto">
            <a:xfrm rot="13500000">
              <a:off x="4587302" y="4395373"/>
              <a:ext cx="350624" cy="552867"/>
            </a:xfrm>
            <a:custGeom>
              <a:avLst/>
              <a:gdLst>
                <a:gd name="connsiteX0" fmla="*/ 350624 w 350624"/>
                <a:gd name="connsiteY0" fmla="*/ 243669 h 552867"/>
                <a:gd name="connsiteX1" fmla="*/ 98613 w 350624"/>
                <a:gd name="connsiteY1" fmla="*/ 499557 h 552867"/>
                <a:gd name="connsiteX2" fmla="*/ 98613 w 350624"/>
                <a:gd name="connsiteY2" fmla="*/ 552867 h 552867"/>
                <a:gd name="connsiteX3" fmla="*/ 0 w 350624"/>
                <a:gd name="connsiteY3" fmla="*/ 456909 h 552867"/>
                <a:gd name="connsiteX4" fmla="*/ 98613 w 350624"/>
                <a:gd name="connsiteY4" fmla="*/ 371613 h 552867"/>
                <a:gd name="connsiteX5" fmla="*/ 98613 w 350624"/>
                <a:gd name="connsiteY5" fmla="*/ 424923 h 552867"/>
                <a:gd name="connsiteX6" fmla="*/ 284882 w 350624"/>
                <a:gd name="connsiteY6" fmla="*/ 243669 h 552867"/>
                <a:gd name="connsiteX7" fmla="*/ 169320 w 350624"/>
                <a:gd name="connsiteY7" fmla="*/ 86237 h 552867"/>
                <a:gd name="connsiteX8" fmla="*/ 113846 w 350624"/>
                <a:gd name="connsiteY8" fmla="*/ 75911 h 552867"/>
                <a:gd name="connsiteX9" fmla="*/ 113846 w 350624"/>
                <a:gd name="connsiteY9" fmla="*/ 0 h 552867"/>
                <a:gd name="connsiteX10" fmla="*/ 150338 w 350624"/>
                <a:gd name="connsiteY10" fmla="*/ 3731 h 552867"/>
                <a:gd name="connsiteX11" fmla="*/ 350624 w 350624"/>
                <a:gd name="connsiteY11" fmla="*/ 243669 h 552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624" h="552867">
                  <a:moveTo>
                    <a:pt x="350624" y="243669"/>
                  </a:moveTo>
                  <a:cubicBezTo>
                    <a:pt x="350624" y="382275"/>
                    <a:pt x="241054" y="499557"/>
                    <a:pt x="98613" y="499557"/>
                  </a:cubicBezTo>
                  <a:cubicBezTo>
                    <a:pt x="98613" y="499557"/>
                    <a:pt x="98613" y="499557"/>
                    <a:pt x="98613" y="552867"/>
                  </a:cubicBezTo>
                  <a:cubicBezTo>
                    <a:pt x="98613" y="552867"/>
                    <a:pt x="98613" y="552867"/>
                    <a:pt x="0" y="456909"/>
                  </a:cubicBezTo>
                  <a:cubicBezTo>
                    <a:pt x="0" y="456909"/>
                    <a:pt x="0" y="456909"/>
                    <a:pt x="98613" y="371613"/>
                  </a:cubicBezTo>
                  <a:cubicBezTo>
                    <a:pt x="98613" y="371613"/>
                    <a:pt x="98613" y="371613"/>
                    <a:pt x="98613" y="424923"/>
                  </a:cubicBezTo>
                  <a:cubicBezTo>
                    <a:pt x="197226" y="424923"/>
                    <a:pt x="284882" y="350289"/>
                    <a:pt x="284882" y="243669"/>
                  </a:cubicBezTo>
                  <a:cubicBezTo>
                    <a:pt x="284882" y="171700"/>
                    <a:pt x="235576" y="111726"/>
                    <a:pt x="169320" y="86237"/>
                  </a:cubicBezTo>
                  <a:lnTo>
                    <a:pt x="113846" y="75911"/>
                  </a:lnTo>
                  <a:lnTo>
                    <a:pt x="113846" y="0"/>
                  </a:lnTo>
                  <a:lnTo>
                    <a:pt x="150338" y="3731"/>
                  </a:lnTo>
                  <a:cubicBezTo>
                    <a:pt x="266735" y="27929"/>
                    <a:pt x="350624" y="131717"/>
                    <a:pt x="350624" y="243669"/>
                  </a:cubicBezTo>
                  <a:close/>
                </a:path>
              </a:pathLst>
            </a:custGeom>
            <a:grpFill/>
            <a:ln>
              <a:noFill/>
            </a:ln>
          </p:spPr>
          <p:txBody>
            <a:bodyPr vert="horz" wrap="square" lIns="68598" tIns="34299" rIns="68598" bIns="34299" numCol="1" anchor="t" anchorCtr="0" compatLnSpc="1">
              <a:prstTxWarp prst="textNoShape">
                <a:avLst/>
              </a:prstTxWarp>
              <a:noAutofit/>
            </a:bodyPr>
            <a:lstStyle/>
            <a:p>
              <a:endParaRPr lang="es-CR" sz="1800">
                <a:latin typeface="Arial" panose="020B0604020202020204" pitchFamily="34" charset="0"/>
                <a:cs typeface="Arial" panose="020B0604020202020204" pitchFamily="34" charset="0"/>
              </a:endParaRPr>
            </a:p>
          </p:txBody>
        </p:sp>
      </p:grpSp>
      <p:sp>
        <p:nvSpPr>
          <p:cNvPr id="47" name="TextBox 46">
            <a:extLst>
              <a:ext uri="{FF2B5EF4-FFF2-40B4-BE49-F238E27FC236}">
                <a16:creationId xmlns:a16="http://schemas.microsoft.com/office/drawing/2014/main" id="{87F83C2A-C986-4970-8C58-66479940DE84}"/>
              </a:ext>
            </a:extLst>
          </p:cNvPr>
          <p:cNvSpPr txBox="1"/>
          <p:nvPr/>
        </p:nvSpPr>
        <p:spPr>
          <a:xfrm rot="18126004">
            <a:off x="2316424" y="2331502"/>
            <a:ext cx="1697792" cy="295128"/>
          </a:xfrm>
          <a:prstGeom prst="rect">
            <a:avLst/>
          </a:prstGeom>
          <a:noFill/>
        </p:spPr>
        <p:txBody>
          <a:bodyPr wrap="square" rtlCol="0" anchor="b">
            <a:prstTxWarp prst="textArchDown">
              <a:avLst>
                <a:gd name="adj" fmla="val 432168"/>
              </a:avLst>
            </a:prstTxWarp>
            <a:spAutoFit/>
          </a:bodyPr>
          <a:lstStyle/>
          <a:p>
            <a:pPr algn="ctr"/>
            <a:r>
              <a:rPr lang="en-US" sz="1350" b="1" kern="0" dirty="0">
                <a:solidFill>
                  <a:schemeClr val="tx2"/>
                </a:solidFill>
                <a:latin typeface="Arial" panose="020B0604020202020204" pitchFamily="34" charset="0"/>
                <a:cs typeface="Arial" panose="020B0604020202020204" pitchFamily="34" charset="0"/>
              </a:rPr>
              <a:t>DESIRED PRODUCT</a:t>
            </a:r>
          </a:p>
        </p:txBody>
      </p:sp>
      <p:sp>
        <p:nvSpPr>
          <p:cNvPr id="49" name="Arc 48">
            <a:extLst>
              <a:ext uri="{FF2B5EF4-FFF2-40B4-BE49-F238E27FC236}">
                <a16:creationId xmlns:a16="http://schemas.microsoft.com/office/drawing/2014/main" id="{650463B0-53AB-4E1F-9607-3AF2B29154A3}"/>
              </a:ext>
            </a:extLst>
          </p:cNvPr>
          <p:cNvSpPr/>
          <p:nvPr/>
        </p:nvSpPr>
        <p:spPr>
          <a:xfrm>
            <a:off x="3617312" y="2332138"/>
            <a:ext cx="4338791" cy="4097335"/>
          </a:xfrm>
          <a:prstGeom prst="arc">
            <a:avLst>
              <a:gd name="adj1" fmla="val 9891985"/>
              <a:gd name="adj2" fmla="val 17727187"/>
            </a:avLst>
          </a:prstGeom>
          <a:ln w="38100">
            <a:solidFill>
              <a:schemeClr val="bg1">
                <a:lumMod val="75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sp>
        <p:nvSpPr>
          <p:cNvPr id="50" name="Arc 49">
            <a:extLst>
              <a:ext uri="{FF2B5EF4-FFF2-40B4-BE49-F238E27FC236}">
                <a16:creationId xmlns:a16="http://schemas.microsoft.com/office/drawing/2014/main" id="{955F7A83-4B91-4727-A194-4C96CCB9C7DA}"/>
              </a:ext>
            </a:extLst>
          </p:cNvPr>
          <p:cNvSpPr/>
          <p:nvPr/>
        </p:nvSpPr>
        <p:spPr>
          <a:xfrm>
            <a:off x="3896773" y="2907407"/>
            <a:ext cx="4338791" cy="3883171"/>
          </a:xfrm>
          <a:prstGeom prst="arc">
            <a:avLst>
              <a:gd name="adj1" fmla="val 10243511"/>
              <a:gd name="adj2" fmla="val 17954208"/>
            </a:avLst>
          </a:prstGeom>
          <a:ln w="38100">
            <a:solidFill>
              <a:schemeClr val="bg1">
                <a:lumMod val="75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sp>
        <p:nvSpPr>
          <p:cNvPr id="51" name="Arc 50">
            <a:extLst>
              <a:ext uri="{FF2B5EF4-FFF2-40B4-BE49-F238E27FC236}">
                <a16:creationId xmlns:a16="http://schemas.microsoft.com/office/drawing/2014/main" id="{D54349E1-231B-45A4-B069-209B7DA7EEB2}"/>
              </a:ext>
            </a:extLst>
          </p:cNvPr>
          <p:cNvSpPr/>
          <p:nvPr/>
        </p:nvSpPr>
        <p:spPr>
          <a:xfrm rot="218275">
            <a:off x="4120995" y="3590829"/>
            <a:ext cx="4338791" cy="3507296"/>
          </a:xfrm>
          <a:prstGeom prst="arc">
            <a:avLst>
              <a:gd name="adj1" fmla="val 10512843"/>
              <a:gd name="adj2" fmla="val 17754337"/>
            </a:avLst>
          </a:prstGeom>
          <a:ln w="38100">
            <a:solidFill>
              <a:schemeClr val="bg1">
                <a:lumMod val="75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sp>
        <p:nvSpPr>
          <p:cNvPr id="52" name="Arc 51">
            <a:extLst>
              <a:ext uri="{FF2B5EF4-FFF2-40B4-BE49-F238E27FC236}">
                <a16:creationId xmlns:a16="http://schemas.microsoft.com/office/drawing/2014/main" id="{A794951A-C6DC-43C8-9094-5714E879B099}"/>
              </a:ext>
            </a:extLst>
          </p:cNvPr>
          <p:cNvSpPr/>
          <p:nvPr/>
        </p:nvSpPr>
        <p:spPr>
          <a:xfrm>
            <a:off x="4364350" y="4212741"/>
            <a:ext cx="4338791" cy="3065059"/>
          </a:xfrm>
          <a:prstGeom prst="arc">
            <a:avLst>
              <a:gd name="adj1" fmla="val 11116257"/>
              <a:gd name="adj2" fmla="val 17433168"/>
            </a:avLst>
          </a:prstGeom>
          <a:ln w="38100">
            <a:solidFill>
              <a:schemeClr val="bg1">
                <a:lumMod val="75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sp>
        <p:nvSpPr>
          <p:cNvPr id="53" name="Arc 52">
            <a:extLst>
              <a:ext uri="{FF2B5EF4-FFF2-40B4-BE49-F238E27FC236}">
                <a16:creationId xmlns:a16="http://schemas.microsoft.com/office/drawing/2014/main" id="{0E78739C-D367-4E99-9BA4-95570D6CE8AF}"/>
              </a:ext>
            </a:extLst>
          </p:cNvPr>
          <p:cNvSpPr/>
          <p:nvPr/>
        </p:nvSpPr>
        <p:spPr>
          <a:xfrm>
            <a:off x="3210940" y="1640892"/>
            <a:ext cx="4096634" cy="4096629"/>
          </a:xfrm>
          <a:prstGeom prst="arc">
            <a:avLst>
              <a:gd name="adj1" fmla="val 4866415"/>
              <a:gd name="adj2" fmla="val 14097452"/>
            </a:avLst>
          </a:prstGeom>
          <a:ln w="38100">
            <a:solidFill>
              <a:schemeClr val="bg1">
                <a:lumMod val="75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0428DF7B-DF67-4B61-A2E4-769999FC08BB}"/>
              </a:ext>
            </a:extLst>
          </p:cNvPr>
          <p:cNvSpPr txBox="1"/>
          <p:nvPr/>
        </p:nvSpPr>
        <p:spPr>
          <a:xfrm>
            <a:off x="6261828" y="4372526"/>
            <a:ext cx="596317" cy="138499"/>
          </a:xfrm>
          <a:prstGeom prst="rect">
            <a:avLst/>
          </a:prstGeom>
          <a:noFill/>
        </p:spPr>
        <p:txBody>
          <a:bodyPr wrap="none" lIns="0" tIns="0" rIns="0" bIns="0" rtlCol="0">
            <a:spAutoFit/>
          </a:bodyPr>
          <a:lstStyle>
            <a:defPPr>
              <a:defRPr lang="en-US"/>
            </a:defPPr>
            <a:lvl1pPr>
              <a:defRPr sz="1200" kern="0">
                <a:solidFill>
                  <a:schemeClr val="tx1">
                    <a:lumMod val="50000"/>
                    <a:lumOff val="50000"/>
                  </a:schemeClr>
                </a:solidFill>
                <a:latin typeface="Arial" panose="020B0604020202020204" pitchFamily="34" charset="0"/>
                <a:cs typeface="Arial" pitchFamily="34" charset="0"/>
              </a:defRPr>
            </a:lvl1pPr>
          </a:lstStyle>
          <a:p>
            <a:r>
              <a:rPr lang="en-US" sz="900" dirty="0">
                <a:solidFill>
                  <a:schemeClr val="tx1"/>
                </a:solidFill>
              </a:rPr>
              <a:t>Test signoff</a:t>
            </a:r>
          </a:p>
        </p:txBody>
      </p:sp>
      <p:sp>
        <p:nvSpPr>
          <p:cNvPr id="55" name="TextBox 54">
            <a:extLst>
              <a:ext uri="{FF2B5EF4-FFF2-40B4-BE49-F238E27FC236}">
                <a16:creationId xmlns:a16="http://schemas.microsoft.com/office/drawing/2014/main" id="{9C455661-92AF-4227-ADD3-CA2F845F77D2}"/>
              </a:ext>
            </a:extLst>
          </p:cNvPr>
          <p:cNvSpPr txBox="1"/>
          <p:nvPr/>
        </p:nvSpPr>
        <p:spPr>
          <a:xfrm>
            <a:off x="5804138" y="4694661"/>
            <a:ext cx="538609" cy="138499"/>
          </a:xfrm>
          <a:prstGeom prst="rect">
            <a:avLst/>
          </a:prstGeom>
          <a:noFill/>
        </p:spPr>
        <p:txBody>
          <a:bodyPr wrap="none" lIns="0" tIns="0" rIns="0" bIns="0" rtlCol="0">
            <a:spAutoFit/>
          </a:bodyPr>
          <a:lstStyle>
            <a:defPPr>
              <a:defRPr lang="en-US"/>
            </a:defPPr>
            <a:lvl1pPr>
              <a:defRPr sz="1200" kern="0">
                <a:solidFill>
                  <a:schemeClr val="tx1">
                    <a:lumMod val="50000"/>
                    <a:lumOff val="50000"/>
                  </a:schemeClr>
                </a:solidFill>
                <a:latin typeface="Arial" panose="020B0604020202020204" pitchFamily="34" charset="0"/>
                <a:cs typeface="Arial" pitchFamily="34" charset="0"/>
              </a:defRPr>
            </a:lvl1pPr>
          </a:lstStyle>
          <a:p>
            <a:r>
              <a:rPr lang="en-US" sz="900" dirty="0">
                <a:solidFill>
                  <a:schemeClr val="tx1"/>
                </a:solidFill>
              </a:rPr>
              <a:t>Final Build</a:t>
            </a:r>
          </a:p>
        </p:txBody>
      </p:sp>
      <p:sp>
        <p:nvSpPr>
          <p:cNvPr id="56" name="TextBox 55">
            <a:extLst>
              <a:ext uri="{FF2B5EF4-FFF2-40B4-BE49-F238E27FC236}">
                <a16:creationId xmlns:a16="http://schemas.microsoft.com/office/drawing/2014/main" id="{0207F157-3D39-4276-BB7E-96465A262154}"/>
              </a:ext>
            </a:extLst>
          </p:cNvPr>
          <p:cNvSpPr txBox="1"/>
          <p:nvPr/>
        </p:nvSpPr>
        <p:spPr>
          <a:xfrm>
            <a:off x="5316751" y="4931759"/>
            <a:ext cx="589905" cy="138499"/>
          </a:xfrm>
          <a:prstGeom prst="rect">
            <a:avLst/>
          </a:prstGeom>
          <a:noFill/>
        </p:spPr>
        <p:txBody>
          <a:bodyPr wrap="none" lIns="0" tIns="0" rIns="0" bIns="0" rtlCol="0">
            <a:spAutoFit/>
          </a:bodyPr>
          <a:lstStyle>
            <a:defPPr>
              <a:defRPr lang="en-US"/>
            </a:defPPr>
            <a:lvl1pPr>
              <a:defRPr sz="1200" kern="0">
                <a:solidFill>
                  <a:schemeClr val="tx1">
                    <a:lumMod val="50000"/>
                    <a:lumOff val="50000"/>
                  </a:schemeClr>
                </a:solidFill>
                <a:latin typeface="Arial" panose="020B0604020202020204" pitchFamily="34" charset="0"/>
                <a:cs typeface="Arial" pitchFamily="34" charset="0"/>
              </a:defRPr>
            </a:lvl1pPr>
          </a:lstStyle>
          <a:p>
            <a:r>
              <a:rPr lang="en-US" sz="900" dirty="0">
                <a:solidFill>
                  <a:schemeClr val="tx1"/>
                </a:solidFill>
              </a:rPr>
              <a:t>Refactoring</a:t>
            </a:r>
          </a:p>
        </p:txBody>
      </p:sp>
      <p:sp>
        <p:nvSpPr>
          <p:cNvPr id="57" name="TextBox 56">
            <a:extLst>
              <a:ext uri="{FF2B5EF4-FFF2-40B4-BE49-F238E27FC236}">
                <a16:creationId xmlns:a16="http://schemas.microsoft.com/office/drawing/2014/main" id="{A4FDD29A-D407-4DFD-927E-F851B6FEF712}"/>
              </a:ext>
            </a:extLst>
          </p:cNvPr>
          <p:cNvSpPr txBox="1"/>
          <p:nvPr/>
        </p:nvSpPr>
        <p:spPr>
          <a:xfrm>
            <a:off x="4488742" y="5452482"/>
            <a:ext cx="916918" cy="138499"/>
          </a:xfrm>
          <a:prstGeom prst="rect">
            <a:avLst/>
          </a:prstGeom>
          <a:noFill/>
        </p:spPr>
        <p:txBody>
          <a:bodyPr wrap="none" lIns="0" tIns="0" rIns="0" bIns="0" rtlCol="0">
            <a:spAutoFit/>
          </a:bodyPr>
          <a:lstStyle>
            <a:defPPr>
              <a:defRPr lang="en-US"/>
            </a:defPPr>
            <a:lvl1pPr>
              <a:defRPr sz="1200" kern="0">
                <a:solidFill>
                  <a:schemeClr val="tx1">
                    <a:lumMod val="50000"/>
                    <a:lumOff val="50000"/>
                  </a:schemeClr>
                </a:solidFill>
                <a:latin typeface="Arial" panose="020B0604020202020204" pitchFamily="34" charset="0"/>
                <a:cs typeface="Arial" pitchFamily="34" charset="0"/>
              </a:defRPr>
            </a:lvl1pPr>
          </a:lstStyle>
          <a:p>
            <a:r>
              <a:rPr lang="en-US" sz="900" dirty="0">
                <a:solidFill>
                  <a:schemeClr val="tx1"/>
                </a:solidFill>
              </a:rPr>
              <a:t>Integrated system</a:t>
            </a:r>
          </a:p>
        </p:txBody>
      </p:sp>
      <p:sp>
        <p:nvSpPr>
          <p:cNvPr id="58" name="TextBox 57">
            <a:extLst>
              <a:ext uri="{FF2B5EF4-FFF2-40B4-BE49-F238E27FC236}">
                <a16:creationId xmlns:a16="http://schemas.microsoft.com/office/drawing/2014/main" id="{9FB4A2B8-ED19-465E-AF12-DAEBD64ACF3C}"/>
              </a:ext>
            </a:extLst>
          </p:cNvPr>
          <p:cNvSpPr txBox="1"/>
          <p:nvPr/>
        </p:nvSpPr>
        <p:spPr>
          <a:xfrm>
            <a:off x="4914048" y="5189685"/>
            <a:ext cx="436017" cy="138499"/>
          </a:xfrm>
          <a:prstGeom prst="rect">
            <a:avLst/>
          </a:prstGeom>
          <a:noFill/>
        </p:spPr>
        <p:txBody>
          <a:bodyPr wrap="none" lIns="0" tIns="0" rIns="0" bIns="0" rtlCol="0">
            <a:spAutoFit/>
          </a:bodyPr>
          <a:lstStyle>
            <a:defPPr>
              <a:defRPr lang="en-US"/>
            </a:defPPr>
            <a:lvl1pPr>
              <a:defRPr sz="1200" kern="0">
                <a:solidFill>
                  <a:schemeClr val="tx1">
                    <a:lumMod val="50000"/>
                    <a:lumOff val="50000"/>
                  </a:schemeClr>
                </a:solidFill>
                <a:latin typeface="Arial" panose="020B0604020202020204" pitchFamily="34" charset="0"/>
                <a:cs typeface="Arial" pitchFamily="34" charset="0"/>
              </a:defRPr>
            </a:lvl1pPr>
          </a:lstStyle>
          <a:p>
            <a:r>
              <a:rPr lang="en-US" sz="900" dirty="0">
                <a:solidFill>
                  <a:schemeClr val="tx1"/>
                </a:solidFill>
              </a:rPr>
              <a:t>Usability</a:t>
            </a:r>
          </a:p>
        </p:txBody>
      </p:sp>
      <p:sp>
        <p:nvSpPr>
          <p:cNvPr id="59" name="TextBox 58">
            <a:extLst>
              <a:ext uri="{FF2B5EF4-FFF2-40B4-BE49-F238E27FC236}">
                <a16:creationId xmlns:a16="http://schemas.microsoft.com/office/drawing/2014/main" id="{E73F995C-478A-43BA-BA71-12166F16E75D}"/>
              </a:ext>
            </a:extLst>
          </p:cNvPr>
          <p:cNvSpPr txBox="1"/>
          <p:nvPr/>
        </p:nvSpPr>
        <p:spPr>
          <a:xfrm>
            <a:off x="3724468" y="2434837"/>
            <a:ext cx="686085" cy="138499"/>
          </a:xfrm>
          <a:prstGeom prst="rect">
            <a:avLst/>
          </a:prstGeom>
          <a:noFill/>
        </p:spPr>
        <p:txBody>
          <a:bodyPr wrap="none" lIns="0" tIns="0" rIns="0" bIns="0" rtlCol="0">
            <a:spAutoFit/>
          </a:bodyPr>
          <a:lstStyle/>
          <a:p>
            <a:r>
              <a:rPr lang="en-US" sz="900" kern="0" dirty="0">
                <a:latin typeface="Arial" panose="020B0604020202020204" pitchFamily="34" charset="0"/>
                <a:cs typeface="Arial" panose="020B0604020202020204" pitchFamily="34" charset="0"/>
              </a:rPr>
              <a:t>Risk Analysis</a:t>
            </a:r>
          </a:p>
        </p:txBody>
      </p:sp>
      <p:sp>
        <p:nvSpPr>
          <p:cNvPr id="60" name="TextBox 59">
            <a:extLst>
              <a:ext uri="{FF2B5EF4-FFF2-40B4-BE49-F238E27FC236}">
                <a16:creationId xmlns:a16="http://schemas.microsoft.com/office/drawing/2014/main" id="{7ABE896C-DB1C-4EC2-8A37-6C237A5AC5C0}"/>
              </a:ext>
            </a:extLst>
          </p:cNvPr>
          <p:cNvSpPr txBox="1"/>
          <p:nvPr/>
        </p:nvSpPr>
        <p:spPr>
          <a:xfrm>
            <a:off x="5205695" y="2509173"/>
            <a:ext cx="724557" cy="138499"/>
          </a:xfrm>
          <a:prstGeom prst="rect">
            <a:avLst/>
          </a:prstGeom>
          <a:noFill/>
        </p:spPr>
        <p:txBody>
          <a:bodyPr wrap="none" lIns="0" tIns="0" rIns="0" bIns="0" rtlCol="0">
            <a:spAutoFit/>
          </a:bodyPr>
          <a:lstStyle/>
          <a:p>
            <a:r>
              <a:rPr lang="en-US" sz="900" kern="0" dirty="0">
                <a:latin typeface="Arial" panose="020B0604020202020204" pitchFamily="34" charset="0"/>
                <a:cs typeface="Arial" panose="020B0604020202020204" pitchFamily="34" charset="0"/>
              </a:rPr>
              <a:t>Prioritize tests</a:t>
            </a:r>
          </a:p>
        </p:txBody>
      </p:sp>
      <p:sp>
        <p:nvSpPr>
          <p:cNvPr id="61" name="TextBox 60">
            <a:extLst>
              <a:ext uri="{FF2B5EF4-FFF2-40B4-BE49-F238E27FC236}">
                <a16:creationId xmlns:a16="http://schemas.microsoft.com/office/drawing/2014/main" id="{1404EBDB-78E7-46F9-ADCD-77F302D3167D}"/>
              </a:ext>
            </a:extLst>
          </p:cNvPr>
          <p:cNvSpPr txBox="1"/>
          <p:nvPr/>
        </p:nvSpPr>
        <p:spPr>
          <a:xfrm>
            <a:off x="5108108" y="3909846"/>
            <a:ext cx="884858" cy="138499"/>
          </a:xfrm>
          <a:prstGeom prst="rect">
            <a:avLst/>
          </a:prstGeom>
          <a:noFill/>
        </p:spPr>
        <p:txBody>
          <a:bodyPr wrap="none" lIns="0" tIns="0" rIns="0" bIns="0" rtlCol="0">
            <a:spAutoFit/>
          </a:bodyPr>
          <a:lstStyle/>
          <a:p>
            <a:r>
              <a:rPr lang="en-US" sz="900" kern="0" dirty="0">
                <a:latin typeface="Arial" panose="020B0604020202020204" pitchFamily="34" charset="0"/>
                <a:cs typeface="Arial" panose="020B0604020202020204" pitchFamily="34" charset="0"/>
              </a:rPr>
              <a:t>Execution Report</a:t>
            </a:r>
          </a:p>
        </p:txBody>
      </p:sp>
      <p:sp>
        <p:nvSpPr>
          <p:cNvPr id="62" name="TextBox 61">
            <a:extLst>
              <a:ext uri="{FF2B5EF4-FFF2-40B4-BE49-F238E27FC236}">
                <a16:creationId xmlns:a16="http://schemas.microsoft.com/office/drawing/2014/main" id="{4AFEEB34-0B29-44B7-AD40-2A1FD803666B}"/>
              </a:ext>
            </a:extLst>
          </p:cNvPr>
          <p:cNvSpPr txBox="1"/>
          <p:nvPr/>
        </p:nvSpPr>
        <p:spPr>
          <a:xfrm>
            <a:off x="4093398" y="4002901"/>
            <a:ext cx="538863" cy="276999"/>
          </a:xfrm>
          <a:prstGeom prst="rect">
            <a:avLst/>
          </a:prstGeom>
          <a:noFill/>
        </p:spPr>
        <p:txBody>
          <a:bodyPr wrap="square" lIns="0" tIns="0" rIns="0" bIns="0" rtlCol="0">
            <a:spAutoFit/>
          </a:bodyPr>
          <a:lstStyle/>
          <a:p>
            <a:r>
              <a:rPr lang="en-US" sz="900" kern="0" dirty="0">
                <a:latin typeface="Arial" panose="020B0604020202020204" pitchFamily="34" charset="0"/>
                <a:cs typeface="Arial" panose="020B0604020202020204" pitchFamily="34" charset="0"/>
              </a:rPr>
              <a:t>Test</a:t>
            </a:r>
          </a:p>
          <a:p>
            <a:r>
              <a:rPr lang="en-US" sz="900" kern="0" dirty="0">
                <a:latin typeface="Arial" panose="020B0604020202020204" pitchFamily="34" charset="0"/>
                <a:cs typeface="Arial" panose="020B0604020202020204" pitchFamily="34" charset="0"/>
              </a:rPr>
              <a:t>Execution</a:t>
            </a:r>
          </a:p>
        </p:txBody>
      </p:sp>
      <p:sp>
        <p:nvSpPr>
          <p:cNvPr id="63" name="TextBox 62">
            <a:extLst>
              <a:ext uri="{FF2B5EF4-FFF2-40B4-BE49-F238E27FC236}">
                <a16:creationId xmlns:a16="http://schemas.microsoft.com/office/drawing/2014/main" id="{36D38AC9-85C3-4C10-9B50-B6643908FAAA}"/>
              </a:ext>
            </a:extLst>
          </p:cNvPr>
          <p:cNvSpPr txBox="1"/>
          <p:nvPr/>
        </p:nvSpPr>
        <p:spPr>
          <a:xfrm rot="14057053">
            <a:off x="2431883" y="4895017"/>
            <a:ext cx="1697792" cy="295128"/>
          </a:xfrm>
          <a:prstGeom prst="rect">
            <a:avLst/>
          </a:prstGeom>
          <a:noFill/>
        </p:spPr>
        <p:txBody>
          <a:bodyPr wrap="square" rtlCol="0" anchor="b">
            <a:prstTxWarp prst="textArchDown">
              <a:avLst>
                <a:gd name="adj" fmla="val 432168"/>
              </a:avLst>
            </a:prstTxWarp>
            <a:spAutoFit/>
          </a:bodyPr>
          <a:lstStyle/>
          <a:p>
            <a:pPr algn="ctr"/>
            <a:r>
              <a:rPr lang="en-US" sz="1350" b="1" kern="0" dirty="0">
                <a:solidFill>
                  <a:schemeClr val="tx2"/>
                </a:solidFill>
                <a:latin typeface="Arial" panose="020B0604020202020204" pitchFamily="34" charset="0"/>
                <a:cs typeface="Arial" panose="020B0604020202020204" pitchFamily="34" charset="0"/>
              </a:rPr>
              <a:t>ORGANIZED TESTING</a:t>
            </a:r>
          </a:p>
        </p:txBody>
      </p:sp>
      <p:sp>
        <p:nvSpPr>
          <p:cNvPr id="64" name="TextBox 63">
            <a:extLst>
              <a:ext uri="{FF2B5EF4-FFF2-40B4-BE49-F238E27FC236}">
                <a16:creationId xmlns:a16="http://schemas.microsoft.com/office/drawing/2014/main" id="{DCF4A38B-C65C-4AB7-9CFC-DBB3A2105170}"/>
              </a:ext>
            </a:extLst>
          </p:cNvPr>
          <p:cNvSpPr txBox="1"/>
          <p:nvPr/>
        </p:nvSpPr>
        <p:spPr>
          <a:xfrm>
            <a:off x="1333211" y="3685401"/>
            <a:ext cx="1865601" cy="276999"/>
          </a:xfrm>
          <a:prstGeom prst="rect">
            <a:avLst/>
          </a:prstGeom>
          <a:noFill/>
        </p:spPr>
        <p:txBody>
          <a:bodyPr wrap="square" rtlCol="0">
            <a:spAutoFit/>
          </a:bodyPr>
          <a:lstStyle/>
          <a:p>
            <a:r>
              <a:rPr lang="en-US" sz="1200" b="1" kern="0" dirty="0">
                <a:solidFill>
                  <a:schemeClr val="tx2"/>
                </a:solidFill>
                <a:latin typeface="Arial" panose="020B0604020202020204" pitchFamily="34" charset="0"/>
                <a:cs typeface="Arial" panose="020B0604020202020204" pitchFamily="34" charset="0"/>
              </a:rPr>
              <a:t>DESIGNED &amp; CODED</a:t>
            </a:r>
            <a:endParaRPr lang="en-US" dirty="0"/>
          </a:p>
        </p:txBody>
      </p:sp>
      <p:sp>
        <p:nvSpPr>
          <p:cNvPr id="65" name="TextBox 64">
            <a:extLst>
              <a:ext uri="{FF2B5EF4-FFF2-40B4-BE49-F238E27FC236}">
                <a16:creationId xmlns:a16="http://schemas.microsoft.com/office/drawing/2014/main" id="{B755CA37-FE32-4624-9FBB-C17D9FB56787}"/>
              </a:ext>
            </a:extLst>
          </p:cNvPr>
          <p:cNvSpPr txBox="1"/>
          <p:nvPr/>
        </p:nvSpPr>
        <p:spPr>
          <a:xfrm>
            <a:off x="5990524" y="2669221"/>
            <a:ext cx="936154" cy="138499"/>
          </a:xfrm>
          <a:prstGeom prst="rect">
            <a:avLst/>
          </a:prstGeom>
          <a:noFill/>
        </p:spPr>
        <p:txBody>
          <a:bodyPr wrap="none" lIns="0" tIns="0" rIns="0" bIns="0" rtlCol="0">
            <a:spAutoFit/>
          </a:bodyPr>
          <a:lstStyle/>
          <a:p>
            <a:r>
              <a:rPr lang="en-US" sz="900" kern="0" dirty="0">
                <a:latin typeface="Arial" panose="020B0604020202020204" pitchFamily="34" charset="0"/>
                <a:cs typeface="Arial" panose="020B0604020202020204" pitchFamily="34" charset="0"/>
              </a:rPr>
              <a:t>Traceability Matrix</a:t>
            </a:r>
          </a:p>
        </p:txBody>
      </p:sp>
    </p:spTree>
    <p:extLst>
      <p:ext uri="{BB962C8B-B14F-4D97-AF65-F5344CB8AC3E}">
        <p14:creationId xmlns:p14="http://schemas.microsoft.com/office/powerpoint/2010/main" val="47445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E35412-2BEC-4350-926A-41DA617E2DE1}"/>
              </a:ext>
            </a:extLst>
          </p:cNvPr>
          <p:cNvSpPr txBox="1">
            <a:spLocks/>
          </p:cNvSpPr>
          <p:nvPr/>
        </p:nvSpPr>
        <p:spPr>
          <a:xfrm>
            <a:off x="553057" y="304800"/>
            <a:ext cx="10969943" cy="715961"/>
          </a:xfrm>
          <a:prstGeom prst="rect">
            <a:avLst/>
          </a:prstGeom>
        </p:spPr>
        <p:txBody>
          <a:bodyPr/>
          <a:lstStyle>
            <a:lvl1pPr algn="l" defTabSz="914400" rtl="0" eaLnBrk="1" latinLnBrk="0" hangingPunct="1">
              <a:lnSpc>
                <a:spcPct val="90000"/>
              </a:lnSpc>
              <a:spcBef>
                <a:spcPct val="0"/>
              </a:spcBef>
              <a:buNone/>
              <a:defRPr lang="en-US" sz="3200" b="1" kern="1200">
                <a:solidFill>
                  <a:schemeClr val="tx1"/>
                </a:solidFill>
                <a:latin typeface="Arial" pitchFamily="34" charset="0"/>
                <a:ea typeface="Verdana" pitchFamily="34" charset="0"/>
                <a:cs typeface="Arial" pitchFamily="34" charset="0"/>
              </a:defRPr>
            </a:lvl1pPr>
          </a:lstStyle>
          <a:p>
            <a:r>
              <a:rPr lang="en-US" b="0" dirty="0"/>
              <a:t>Testing Scope and Benefits</a:t>
            </a:r>
            <a:endParaRPr lang="en-US" b="0" dirty="0">
              <a:latin typeface="+mj-lt"/>
            </a:endParaRPr>
          </a:p>
        </p:txBody>
      </p:sp>
      <p:sp>
        <p:nvSpPr>
          <p:cNvPr id="5" name="TextBox 4">
            <a:extLst>
              <a:ext uri="{FF2B5EF4-FFF2-40B4-BE49-F238E27FC236}">
                <a16:creationId xmlns:a16="http://schemas.microsoft.com/office/drawing/2014/main" id="{12085563-3A7E-4E25-B80C-83FEA6F067F6}"/>
              </a:ext>
            </a:extLst>
          </p:cNvPr>
          <p:cNvSpPr txBox="1"/>
          <p:nvPr/>
        </p:nvSpPr>
        <p:spPr>
          <a:xfrm>
            <a:off x="609600" y="4038600"/>
            <a:ext cx="6019959" cy="2431435"/>
          </a:xfrm>
          <a:prstGeom prst="rect">
            <a:avLst/>
          </a:prstGeom>
          <a:noFill/>
        </p:spPr>
        <p:txBody>
          <a:bodyPr wrap="square" rtlCol="0">
            <a:spAutoFit/>
          </a:bodyPr>
          <a:lstStyle/>
          <a:p>
            <a:r>
              <a:rPr lang="en-US" sz="1400" b="1" u="sng" dirty="0"/>
              <a:t>Benefits of Testing:</a:t>
            </a:r>
            <a:endParaRPr lang="en-US" sz="1200" b="1" u="sng" dirty="0"/>
          </a:p>
          <a:p>
            <a:pPr marL="171450" indent="-171450">
              <a:buClr>
                <a:srgbClr val="00B050"/>
              </a:buClr>
              <a:buFont typeface="Wingdings" panose="05000000000000000000" pitchFamily="2" charset="2"/>
              <a:buChar char="ü"/>
            </a:pPr>
            <a:endParaRPr lang="en-US" sz="1200" dirty="0"/>
          </a:p>
          <a:p>
            <a:pPr marL="342900" indent="-342900">
              <a:buClr>
                <a:srgbClr val="00B050"/>
              </a:buClr>
              <a:buFont typeface="Wingdings" panose="05000000000000000000" pitchFamily="2" charset="2"/>
              <a:buChar char="ü"/>
            </a:pPr>
            <a:r>
              <a:rPr lang="en-US" sz="1200" dirty="0"/>
              <a:t>Reduces risk of failures during operation</a:t>
            </a:r>
          </a:p>
          <a:p>
            <a:pPr marL="342900" indent="-342900">
              <a:buClr>
                <a:srgbClr val="00B050"/>
              </a:buClr>
              <a:buFont typeface="Wingdings" panose="05000000000000000000" pitchFamily="2" charset="2"/>
              <a:buChar char="ü"/>
            </a:pPr>
            <a:r>
              <a:rPr lang="en-US" sz="1200" dirty="0"/>
              <a:t>Builds confidence in system quality</a:t>
            </a:r>
          </a:p>
          <a:p>
            <a:pPr marL="342900" indent="-342900">
              <a:buClr>
                <a:srgbClr val="00B050"/>
              </a:buClr>
              <a:buFont typeface="Wingdings" panose="05000000000000000000" pitchFamily="2" charset="2"/>
              <a:buChar char="ü"/>
            </a:pPr>
            <a:r>
              <a:rPr lang="en-US" sz="1200" dirty="0"/>
              <a:t>Checks system’s compliance with requirements</a:t>
            </a:r>
          </a:p>
          <a:p>
            <a:pPr marL="342900" indent="-342900">
              <a:buClr>
                <a:srgbClr val="00B050"/>
              </a:buClr>
              <a:buFont typeface="Wingdings" panose="05000000000000000000" pitchFamily="2" charset="2"/>
              <a:buChar char="ü"/>
            </a:pPr>
            <a:r>
              <a:rPr lang="en-US" sz="1200" dirty="0"/>
              <a:t>Validates system’s integrated behavior as per user’s expectation</a:t>
            </a:r>
          </a:p>
          <a:p>
            <a:pPr marL="342900" indent="-342900">
              <a:buClr>
                <a:srgbClr val="00B050"/>
              </a:buClr>
              <a:buFont typeface="Wingdings" panose="05000000000000000000" pitchFamily="2" charset="2"/>
              <a:buChar char="ü"/>
            </a:pPr>
            <a:r>
              <a:rPr lang="en-US" sz="1200" dirty="0"/>
              <a:t>Analyses internal structure including code coverage, data storage, memory leaks</a:t>
            </a:r>
          </a:p>
          <a:p>
            <a:pPr marL="342900" indent="-342900">
              <a:buClr>
                <a:srgbClr val="00B050"/>
              </a:buClr>
              <a:buFont typeface="Wingdings" panose="05000000000000000000" pitchFamily="2" charset="2"/>
              <a:buChar char="ü"/>
            </a:pPr>
            <a:r>
              <a:rPr lang="en-US" sz="1200" dirty="0"/>
              <a:t>Checks performance of the system</a:t>
            </a:r>
          </a:p>
          <a:p>
            <a:pPr marL="342900" indent="-342900">
              <a:buClr>
                <a:srgbClr val="00B050"/>
              </a:buClr>
              <a:buFont typeface="Wingdings" panose="05000000000000000000" pitchFamily="2" charset="2"/>
              <a:buChar char="ü"/>
            </a:pPr>
            <a:r>
              <a:rPr lang="en-US" sz="1200" dirty="0"/>
              <a:t>Resources are protected from threat and data leaks</a:t>
            </a:r>
          </a:p>
          <a:p>
            <a:pPr marL="342900" indent="-342900">
              <a:buClr>
                <a:srgbClr val="00B050"/>
              </a:buClr>
              <a:buFont typeface="Wingdings" panose="05000000000000000000" pitchFamily="2" charset="2"/>
              <a:buChar char="ü"/>
            </a:pPr>
            <a:r>
              <a:rPr lang="en-US" sz="1200" dirty="0"/>
              <a:t>Eliminates costly changes after product go live</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3D01E659-E7B8-4072-B37A-34C35952A9EA}"/>
              </a:ext>
            </a:extLst>
          </p:cNvPr>
          <p:cNvSpPr txBox="1"/>
          <p:nvPr/>
        </p:nvSpPr>
        <p:spPr>
          <a:xfrm>
            <a:off x="6629559" y="3810000"/>
            <a:ext cx="5029200" cy="2215991"/>
          </a:xfrm>
          <a:prstGeom prst="rect">
            <a:avLst/>
          </a:prstGeom>
          <a:noFill/>
        </p:spPr>
        <p:txBody>
          <a:bodyPr wrap="square" rtlCol="0">
            <a:spAutoFit/>
          </a:bodyPr>
          <a:lstStyle/>
          <a:p>
            <a:endParaRPr lang="en-US" sz="1400" dirty="0"/>
          </a:p>
          <a:p>
            <a:r>
              <a:rPr lang="en-US" sz="1400" b="1" u="sng" dirty="0"/>
              <a:t>Companies that failed to test their products thoroughly</a:t>
            </a:r>
            <a:r>
              <a:rPr lang="en-US" sz="1400" u="sng" dirty="0"/>
              <a:t>:</a:t>
            </a:r>
          </a:p>
          <a:p>
            <a:endParaRPr lang="en-US" sz="1200" dirty="0"/>
          </a:p>
          <a:p>
            <a:pPr marL="171450" indent="-171450">
              <a:buFont typeface="Wingdings" panose="05000000000000000000" pitchFamily="2" charset="2"/>
              <a:buChar char="v"/>
            </a:pPr>
            <a:r>
              <a:rPr lang="en-US" sz="1200" b="1" dirty="0"/>
              <a:t>Google Plus: </a:t>
            </a:r>
            <a:r>
              <a:rPr lang="en-US" sz="1200" dirty="0"/>
              <a:t>Nearly 500,000 users data was compromised because of the undetected bug which was present for 2+ years</a:t>
            </a:r>
          </a:p>
          <a:p>
            <a:pPr marL="171450" indent="-171450">
              <a:buFont typeface="Wingdings" panose="05000000000000000000" pitchFamily="2" charset="2"/>
              <a:buChar char="v"/>
            </a:pPr>
            <a:r>
              <a:rPr lang="en-US" sz="1200" b="1" dirty="0"/>
              <a:t>Hawaii: </a:t>
            </a:r>
            <a:r>
              <a:rPr lang="en-US" sz="1200" dirty="0"/>
              <a:t>Sends out a false Missile Alert because, they failed to test their software and the flawed design caused a panic.</a:t>
            </a:r>
          </a:p>
          <a:p>
            <a:pPr marL="171450" indent="-171450">
              <a:buFont typeface="Wingdings" panose="05000000000000000000" pitchFamily="2" charset="2"/>
              <a:buChar char="v"/>
            </a:pPr>
            <a:r>
              <a:rPr lang="en-US" sz="1200" b="1" dirty="0"/>
              <a:t>Airbus: </a:t>
            </a:r>
            <a:r>
              <a:rPr lang="en-US" sz="1200" dirty="0"/>
              <a:t>Airbus A400M crash in 2015, due to programming design flaw not caught due to lack of testing.</a:t>
            </a:r>
          </a:p>
          <a:p>
            <a:pPr marL="171450" indent="-171450">
              <a:buFont typeface="Wingdings" panose="05000000000000000000" pitchFamily="2" charset="2"/>
              <a:buChar char="v"/>
            </a:pPr>
            <a:r>
              <a:rPr lang="en-US" sz="1200" b="1" dirty="0"/>
              <a:t>Multi Data Systems International: </a:t>
            </a:r>
            <a:r>
              <a:rPr lang="en-US" sz="1200" dirty="0"/>
              <a:t>Radiation Therapy planning software unable to calculate exact dosage of radiation on patients.</a:t>
            </a:r>
          </a:p>
        </p:txBody>
      </p:sp>
      <p:sp>
        <p:nvSpPr>
          <p:cNvPr id="6" name="TextBox 5">
            <a:extLst>
              <a:ext uri="{FF2B5EF4-FFF2-40B4-BE49-F238E27FC236}">
                <a16:creationId xmlns:a16="http://schemas.microsoft.com/office/drawing/2014/main" id="{B183CA88-9AC1-43C4-BEF1-71376E8A7E85}"/>
              </a:ext>
            </a:extLst>
          </p:cNvPr>
          <p:cNvSpPr txBox="1"/>
          <p:nvPr/>
        </p:nvSpPr>
        <p:spPr>
          <a:xfrm>
            <a:off x="609600" y="1600200"/>
            <a:ext cx="10591800" cy="2554545"/>
          </a:xfrm>
          <a:prstGeom prst="rect">
            <a:avLst/>
          </a:prstGeom>
          <a:noFill/>
        </p:spPr>
        <p:txBody>
          <a:bodyPr wrap="square" rtlCol="0">
            <a:spAutoFit/>
          </a:bodyPr>
          <a:lstStyle/>
          <a:p>
            <a:r>
              <a:rPr lang="en-US" sz="1400" b="1" u="sng" dirty="0"/>
              <a:t>Testing Scope</a:t>
            </a:r>
          </a:p>
          <a:p>
            <a:endParaRPr lang="en-US" sz="1400" b="1" u="sng" dirty="0"/>
          </a:p>
          <a:p>
            <a:pPr marL="171450" indent="-171450">
              <a:buClr>
                <a:srgbClr val="00B050"/>
              </a:buClr>
              <a:buFont typeface="Wingdings" panose="05000000000000000000" pitchFamily="2" charset="2"/>
              <a:buChar char="ü"/>
            </a:pPr>
            <a:r>
              <a:rPr lang="en-US" sz="1200" dirty="0"/>
              <a:t>To focus on features that are most intensive, frequently used, required to work by law, support business-critical processes, interact with risky aspects of a system and have been asked by stakeholders to be tested. </a:t>
            </a:r>
          </a:p>
          <a:p>
            <a:pPr marL="171450" indent="-171450">
              <a:buClr>
                <a:srgbClr val="00B050"/>
              </a:buClr>
              <a:buFont typeface="Wingdings" panose="05000000000000000000" pitchFamily="2" charset="2"/>
              <a:buChar char="ü"/>
            </a:pPr>
            <a:r>
              <a:rPr lang="en-US" sz="1200" dirty="0"/>
              <a:t>Identifying features such that testing completes within the timelines.</a:t>
            </a:r>
          </a:p>
          <a:p>
            <a:pPr marL="171450" indent="-171450">
              <a:buClr>
                <a:srgbClr val="00B050"/>
              </a:buClr>
              <a:buFont typeface="Wingdings" panose="05000000000000000000" pitchFamily="2" charset="2"/>
              <a:buChar char="ü"/>
            </a:pPr>
            <a:r>
              <a:rPr lang="en-US" sz="1200" dirty="0"/>
              <a:t>The quality characteristics to be evaluated for the product.</a:t>
            </a:r>
          </a:p>
          <a:p>
            <a:pPr marL="171450" indent="-171450">
              <a:buClr>
                <a:srgbClr val="00B050"/>
              </a:buClr>
              <a:buFont typeface="Wingdings" panose="05000000000000000000" pitchFamily="2" charset="2"/>
              <a:buChar char="ü"/>
            </a:pPr>
            <a:r>
              <a:rPr lang="en-US" sz="1200" dirty="0">
                <a:latin typeface="Arial" panose="020B0604020202020204" pitchFamily="34" charset="0"/>
                <a:cs typeface="Arial" panose="020B0604020202020204" pitchFamily="34" charset="0"/>
              </a:rPr>
              <a:t>Different quality criteria will lead to covering different product elements and different testing techniques</a:t>
            </a:r>
          </a:p>
          <a:p>
            <a:pPr marL="171450" indent="-171450">
              <a:buClr>
                <a:srgbClr val="00B050"/>
              </a:buClr>
              <a:buFont typeface="Wingdings" panose="05000000000000000000" pitchFamily="2" charset="2"/>
              <a:buChar char="ü"/>
            </a:pPr>
            <a:r>
              <a:rPr lang="en-US" sz="1200" dirty="0"/>
              <a:t>This helps lower extraneous work and help concentrate on the most important elements of the software.</a:t>
            </a:r>
          </a:p>
          <a:p>
            <a:pPr marL="171450" indent="-171450">
              <a:buClr>
                <a:srgbClr val="00B050"/>
              </a:buClr>
              <a:buFont typeface="Wingdings" panose="05000000000000000000" pitchFamily="2" charset="2"/>
              <a:buChar char="ü"/>
            </a:pPr>
            <a:r>
              <a:rPr lang="en-US" sz="1200" b="1" dirty="0"/>
              <a:t>Ex: </a:t>
            </a:r>
            <a:r>
              <a:rPr lang="en-US" sz="1200" dirty="0"/>
              <a:t>If in an agile model, the ‘ADD EMPLOYEE’ functionality is to be tested, the sprint scope should be decided based on the tests required by stakeholders, the scrum test team size, the estimates based on user stories included, the resources available.</a:t>
            </a:r>
          </a:p>
          <a:p>
            <a:pPr marL="171450" indent="-171450">
              <a:buClr>
                <a:srgbClr val="00B050"/>
              </a:buClr>
              <a:buFont typeface="Wingdings" panose="05000000000000000000" pitchFamily="2" charset="2"/>
              <a:buChar char="ü"/>
            </a:pPr>
            <a:endParaRPr lang="en-US" dirty="0"/>
          </a:p>
          <a:p>
            <a:endParaRPr lang="en-US" dirty="0"/>
          </a:p>
        </p:txBody>
      </p:sp>
    </p:spTree>
    <p:extLst>
      <p:ext uri="{BB962C8B-B14F-4D97-AF65-F5344CB8AC3E}">
        <p14:creationId xmlns:p14="http://schemas.microsoft.com/office/powerpoint/2010/main" val="336903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4E256F79-84A6-488A-AC35-CF56C0ADB00F}"/>
              </a:ext>
            </a:extLst>
          </p:cNvPr>
          <p:cNvSpPr>
            <a:spLocks noGrp="1"/>
          </p:cNvSpPr>
          <p:nvPr/>
        </p:nvSpPr>
        <p:spPr>
          <a:xfrm>
            <a:off x="611028" y="311337"/>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endParaRPr lang="en-IN" dirty="0">
              <a:solidFill>
                <a:schemeClr val="tx1">
                  <a:lumMod val="75000"/>
                  <a:lumOff val="25000"/>
                </a:schemeClr>
              </a:solidFill>
            </a:endParaRPr>
          </a:p>
        </p:txBody>
      </p:sp>
      <p:grpSp>
        <p:nvGrpSpPr>
          <p:cNvPr id="140" name="Group 139">
            <a:extLst>
              <a:ext uri="{FF2B5EF4-FFF2-40B4-BE49-F238E27FC236}">
                <a16:creationId xmlns:a16="http://schemas.microsoft.com/office/drawing/2014/main" id="{7AF37C9A-C1B4-4C1E-B4CF-8063FAB1EE0A}"/>
              </a:ext>
            </a:extLst>
          </p:cNvPr>
          <p:cNvGrpSpPr/>
          <p:nvPr/>
        </p:nvGrpSpPr>
        <p:grpSpPr>
          <a:xfrm>
            <a:off x="1600200" y="1295400"/>
            <a:ext cx="8458201" cy="5120946"/>
            <a:chOff x="1981200" y="1295400"/>
            <a:chExt cx="8077201" cy="5120946"/>
          </a:xfrm>
        </p:grpSpPr>
        <p:grpSp>
          <p:nvGrpSpPr>
            <p:cNvPr id="138" name="Group 137">
              <a:extLst>
                <a:ext uri="{FF2B5EF4-FFF2-40B4-BE49-F238E27FC236}">
                  <a16:creationId xmlns:a16="http://schemas.microsoft.com/office/drawing/2014/main" id="{94A8D5C1-8070-420B-88A2-E93F7BF4688A}"/>
                </a:ext>
              </a:extLst>
            </p:cNvPr>
            <p:cNvGrpSpPr/>
            <p:nvPr/>
          </p:nvGrpSpPr>
          <p:grpSpPr>
            <a:xfrm>
              <a:off x="1981200" y="1295400"/>
              <a:ext cx="8077201" cy="5120946"/>
              <a:chOff x="1486850" y="551425"/>
              <a:chExt cx="9577849" cy="6407515"/>
            </a:xfrm>
          </p:grpSpPr>
          <p:sp>
            <p:nvSpPr>
              <p:cNvPr id="72" name="Oval 71">
                <a:extLst>
                  <a:ext uri="{FF2B5EF4-FFF2-40B4-BE49-F238E27FC236}">
                    <a16:creationId xmlns:a16="http://schemas.microsoft.com/office/drawing/2014/main" id="{DA06C6F7-C4C3-466D-B99A-D9299DD8B0DC}"/>
                  </a:ext>
                </a:extLst>
              </p:cNvPr>
              <p:cNvSpPr/>
              <p:nvPr/>
            </p:nvSpPr>
            <p:spPr>
              <a:xfrm>
                <a:off x="4635784" y="2580625"/>
                <a:ext cx="2914010" cy="291400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dirty="0"/>
              </a:p>
            </p:txBody>
          </p:sp>
          <p:sp>
            <p:nvSpPr>
              <p:cNvPr id="73" name="Freeform 5">
                <a:extLst>
                  <a:ext uri="{FF2B5EF4-FFF2-40B4-BE49-F238E27FC236}">
                    <a16:creationId xmlns:a16="http://schemas.microsoft.com/office/drawing/2014/main" id="{CE1AD6C9-19C6-4E77-9053-54AD108A80CB}"/>
                  </a:ext>
                </a:extLst>
              </p:cNvPr>
              <p:cNvSpPr>
                <a:spLocks/>
              </p:cNvSpPr>
              <p:nvPr/>
            </p:nvSpPr>
            <p:spPr bwMode="auto">
              <a:xfrm>
                <a:off x="6785474" y="4402399"/>
                <a:ext cx="1104657" cy="1288333"/>
              </a:xfrm>
              <a:custGeom>
                <a:avLst/>
                <a:gdLst>
                  <a:gd name="T0" fmla="*/ 0 w 941"/>
                  <a:gd name="T1" fmla="*/ 896 h 1100"/>
                  <a:gd name="T2" fmla="*/ 99 w 941"/>
                  <a:gd name="T3" fmla="*/ 1100 h 1100"/>
                  <a:gd name="T4" fmla="*/ 941 w 941"/>
                  <a:gd name="T5" fmla="*/ 53 h 1100"/>
                  <a:gd name="T6" fmla="*/ 720 w 941"/>
                  <a:gd name="T7" fmla="*/ 0 h 1100"/>
                  <a:gd name="T8" fmla="*/ 0 w 941"/>
                  <a:gd name="T9" fmla="*/ 896 h 1100"/>
                </a:gdLst>
                <a:ahLst/>
                <a:cxnLst>
                  <a:cxn ang="0">
                    <a:pos x="T0" y="T1"/>
                  </a:cxn>
                  <a:cxn ang="0">
                    <a:pos x="T2" y="T3"/>
                  </a:cxn>
                  <a:cxn ang="0">
                    <a:pos x="T4" y="T5"/>
                  </a:cxn>
                  <a:cxn ang="0">
                    <a:pos x="T6" y="T7"/>
                  </a:cxn>
                  <a:cxn ang="0">
                    <a:pos x="T8" y="T9"/>
                  </a:cxn>
                </a:cxnLst>
                <a:rect l="0" t="0" r="r" b="b"/>
                <a:pathLst>
                  <a:path w="941" h="1100">
                    <a:moveTo>
                      <a:pt x="0" y="896"/>
                    </a:moveTo>
                    <a:cubicBezTo>
                      <a:pt x="99" y="1100"/>
                      <a:pt x="99" y="1100"/>
                      <a:pt x="99" y="1100"/>
                    </a:cubicBezTo>
                    <a:cubicBezTo>
                      <a:pt x="517" y="897"/>
                      <a:pt x="831" y="514"/>
                      <a:pt x="941" y="53"/>
                    </a:cubicBezTo>
                    <a:cubicBezTo>
                      <a:pt x="720" y="0"/>
                      <a:pt x="720" y="0"/>
                      <a:pt x="720" y="0"/>
                    </a:cubicBezTo>
                    <a:cubicBezTo>
                      <a:pt x="626" y="395"/>
                      <a:pt x="357" y="722"/>
                      <a:pt x="0" y="896"/>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74" name="Freeform 6">
                <a:extLst>
                  <a:ext uri="{FF2B5EF4-FFF2-40B4-BE49-F238E27FC236}">
                    <a16:creationId xmlns:a16="http://schemas.microsoft.com/office/drawing/2014/main" id="{DDE0365A-EF1D-4F02-99F0-E7B127A038FE}"/>
                  </a:ext>
                </a:extLst>
              </p:cNvPr>
              <p:cNvSpPr>
                <a:spLocks/>
              </p:cNvSpPr>
              <p:nvPr/>
            </p:nvSpPr>
            <p:spPr bwMode="auto">
              <a:xfrm>
                <a:off x="4296314" y="4387671"/>
                <a:ext cx="1128050" cy="1314324"/>
              </a:xfrm>
              <a:custGeom>
                <a:avLst/>
                <a:gdLst>
                  <a:gd name="T0" fmla="*/ 221 w 961"/>
                  <a:gd name="T1" fmla="*/ 0 h 1122"/>
                  <a:gd name="T2" fmla="*/ 0 w 961"/>
                  <a:gd name="T3" fmla="*/ 51 h 1122"/>
                  <a:gd name="T4" fmla="*/ 865 w 961"/>
                  <a:gd name="T5" fmla="*/ 1122 h 1122"/>
                  <a:gd name="T6" fmla="*/ 961 w 961"/>
                  <a:gd name="T7" fmla="*/ 917 h 1122"/>
                  <a:gd name="T8" fmla="*/ 221 w 961"/>
                  <a:gd name="T9" fmla="*/ 0 h 1122"/>
                </a:gdLst>
                <a:ahLst/>
                <a:cxnLst>
                  <a:cxn ang="0">
                    <a:pos x="T0" y="T1"/>
                  </a:cxn>
                  <a:cxn ang="0">
                    <a:pos x="T2" y="T3"/>
                  </a:cxn>
                  <a:cxn ang="0">
                    <a:pos x="T4" y="T5"/>
                  </a:cxn>
                  <a:cxn ang="0">
                    <a:pos x="T6" y="T7"/>
                  </a:cxn>
                  <a:cxn ang="0">
                    <a:pos x="T8" y="T9"/>
                  </a:cxn>
                </a:cxnLst>
                <a:rect l="0" t="0" r="r" b="b"/>
                <a:pathLst>
                  <a:path w="961" h="1122">
                    <a:moveTo>
                      <a:pt x="221" y="0"/>
                    </a:moveTo>
                    <a:cubicBezTo>
                      <a:pt x="0" y="51"/>
                      <a:pt x="0" y="51"/>
                      <a:pt x="0" y="51"/>
                    </a:cubicBezTo>
                    <a:cubicBezTo>
                      <a:pt x="109" y="526"/>
                      <a:pt x="433" y="919"/>
                      <a:pt x="865" y="1122"/>
                    </a:cubicBezTo>
                    <a:cubicBezTo>
                      <a:pt x="961" y="917"/>
                      <a:pt x="961" y="917"/>
                      <a:pt x="961" y="917"/>
                    </a:cubicBezTo>
                    <a:cubicBezTo>
                      <a:pt x="592" y="743"/>
                      <a:pt x="314" y="406"/>
                      <a:pt x="221" y="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75" name="Freeform 7">
                <a:extLst>
                  <a:ext uri="{FF2B5EF4-FFF2-40B4-BE49-F238E27FC236}">
                    <a16:creationId xmlns:a16="http://schemas.microsoft.com/office/drawing/2014/main" id="{13A5A841-7A1D-4914-9990-F93D870BB49D}"/>
                  </a:ext>
                </a:extLst>
              </p:cNvPr>
              <p:cNvSpPr>
                <a:spLocks/>
              </p:cNvSpPr>
              <p:nvPr/>
            </p:nvSpPr>
            <p:spPr bwMode="auto">
              <a:xfrm>
                <a:off x="4249529" y="2891403"/>
                <a:ext cx="608211" cy="1556049"/>
              </a:xfrm>
              <a:custGeom>
                <a:avLst/>
                <a:gdLst>
                  <a:gd name="T0" fmla="*/ 227 w 518"/>
                  <a:gd name="T1" fmla="*/ 977 h 1329"/>
                  <a:gd name="T2" fmla="*/ 518 w 518"/>
                  <a:gd name="T3" fmla="*/ 141 h 1329"/>
                  <a:gd name="T4" fmla="*/ 341 w 518"/>
                  <a:gd name="T5" fmla="*/ 0 h 1329"/>
                  <a:gd name="T6" fmla="*/ 0 w 518"/>
                  <a:gd name="T7" fmla="*/ 977 h 1329"/>
                  <a:gd name="T8" fmla="*/ 40 w 518"/>
                  <a:gd name="T9" fmla="*/ 1329 h 1329"/>
                  <a:gd name="T10" fmla="*/ 261 w 518"/>
                  <a:gd name="T11" fmla="*/ 1278 h 1329"/>
                  <a:gd name="T12" fmla="*/ 227 w 518"/>
                  <a:gd name="T13" fmla="*/ 977 h 1329"/>
                </a:gdLst>
                <a:ahLst/>
                <a:cxnLst>
                  <a:cxn ang="0">
                    <a:pos x="T0" y="T1"/>
                  </a:cxn>
                  <a:cxn ang="0">
                    <a:pos x="T2" y="T3"/>
                  </a:cxn>
                  <a:cxn ang="0">
                    <a:pos x="T4" y="T5"/>
                  </a:cxn>
                  <a:cxn ang="0">
                    <a:pos x="T6" y="T7"/>
                  </a:cxn>
                  <a:cxn ang="0">
                    <a:pos x="T8" y="T9"/>
                  </a:cxn>
                  <a:cxn ang="0">
                    <a:pos x="T10" y="T11"/>
                  </a:cxn>
                  <a:cxn ang="0">
                    <a:pos x="T12" y="T13"/>
                  </a:cxn>
                </a:cxnLst>
                <a:rect l="0" t="0" r="r" b="b"/>
                <a:pathLst>
                  <a:path w="518" h="1329">
                    <a:moveTo>
                      <a:pt x="227" y="977"/>
                    </a:moveTo>
                    <a:cubicBezTo>
                      <a:pt x="227" y="661"/>
                      <a:pt x="336" y="371"/>
                      <a:pt x="518" y="141"/>
                    </a:cubicBezTo>
                    <a:cubicBezTo>
                      <a:pt x="341" y="0"/>
                      <a:pt x="341" y="0"/>
                      <a:pt x="341" y="0"/>
                    </a:cubicBezTo>
                    <a:cubicBezTo>
                      <a:pt x="128" y="268"/>
                      <a:pt x="0" y="607"/>
                      <a:pt x="0" y="977"/>
                    </a:cubicBezTo>
                    <a:cubicBezTo>
                      <a:pt x="0" y="1098"/>
                      <a:pt x="14" y="1216"/>
                      <a:pt x="40" y="1329"/>
                    </a:cubicBezTo>
                    <a:cubicBezTo>
                      <a:pt x="261" y="1278"/>
                      <a:pt x="261" y="1278"/>
                      <a:pt x="261" y="1278"/>
                    </a:cubicBezTo>
                    <a:cubicBezTo>
                      <a:pt x="238" y="1181"/>
                      <a:pt x="227" y="1080"/>
                      <a:pt x="227" y="977"/>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76" name="Freeform 8">
                <a:extLst>
                  <a:ext uri="{FF2B5EF4-FFF2-40B4-BE49-F238E27FC236}">
                    <a16:creationId xmlns:a16="http://schemas.microsoft.com/office/drawing/2014/main" id="{B4983019-E354-4673-A83A-9EF69E67166F}"/>
                  </a:ext>
                </a:extLst>
              </p:cNvPr>
              <p:cNvSpPr>
                <a:spLocks/>
              </p:cNvSpPr>
              <p:nvPr/>
            </p:nvSpPr>
            <p:spPr bwMode="auto">
              <a:xfrm>
                <a:off x="5311731" y="5451607"/>
                <a:ext cx="1589840" cy="423668"/>
              </a:xfrm>
              <a:custGeom>
                <a:avLst/>
                <a:gdLst>
                  <a:gd name="T0" fmla="*/ 667 w 1354"/>
                  <a:gd name="T1" fmla="*/ 136 h 362"/>
                  <a:gd name="T2" fmla="*/ 96 w 1354"/>
                  <a:gd name="T3" fmla="*/ 9 h 362"/>
                  <a:gd name="T4" fmla="*/ 0 w 1354"/>
                  <a:gd name="T5" fmla="*/ 214 h 362"/>
                  <a:gd name="T6" fmla="*/ 667 w 1354"/>
                  <a:gd name="T7" fmla="*/ 362 h 362"/>
                  <a:gd name="T8" fmla="*/ 1354 w 1354"/>
                  <a:gd name="T9" fmla="*/ 204 h 362"/>
                  <a:gd name="T10" fmla="*/ 1255 w 1354"/>
                  <a:gd name="T11" fmla="*/ 0 h 362"/>
                  <a:gd name="T12" fmla="*/ 667 w 1354"/>
                  <a:gd name="T13" fmla="*/ 136 h 362"/>
                </a:gdLst>
                <a:ahLst/>
                <a:cxnLst>
                  <a:cxn ang="0">
                    <a:pos x="T0" y="T1"/>
                  </a:cxn>
                  <a:cxn ang="0">
                    <a:pos x="T2" y="T3"/>
                  </a:cxn>
                  <a:cxn ang="0">
                    <a:pos x="T4" y="T5"/>
                  </a:cxn>
                  <a:cxn ang="0">
                    <a:pos x="T6" y="T7"/>
                  </a:cxn>
                  <a:cxn ang="0">
                    <a:pos x="T8" y="T9"/>
                  </a:cxn>
                  <a:cxn ang="0">
                    <a:pos x="T10" y="T11"/>
                  </a:cxn>
                  <a:cxn ang="0">
                    <a:pos x="T12" y="T13"/>
                  </a:cxn>
                </a:cxnLst>
                <a:rect l="0" t="0" r="r" b="b"/>
                <a:pathLst>
                  <a:path w="1354" h="362">
                    <a:moveTo>
                      <a:pt x="667" y="136"/>
                    </a:moveTo>
                    <a:cubicBezTo>
                      <a:pt x="463" y="136"/>
                      <a:pt x="270" y="90"/>
                      <a:pt x="96" y="9"/>
                    </a:cubicBezTo>
                    <a:cubicBezTo>
                      <a:pt x="0" y="214"/>
                      <a:pt x="0" y="214"/>
                      <a:pt x="0" y="214"/>
                    </a:cubicBezTo>
                    <a:cubicBezTo>
                      <a:pt x="202" y="309"/>
                      <a:pt x="428" y="362"/>
                      <a:pt x="667" y="362"/>
                    </a:cubicBezTo>
                    <a:cubicBezTo>
                      <a:pt x="913" y="362"/>
                      <a:pt x="1147" y="305"/>
                      <a:pt x="1354" y="204"/>
                    </a:cubicBezTo>
                    <a:cubicBezTo>
                      <a:pt x="1255" y="0"/>
                      <a:pt x="1255" y="0"/>
                      <a:pt x="1255" y="0"/>
                    </a:cubicBezTo>
                    <a:cubicBezTo>
                      <a:pt x="1077" y="87"/>
                      <a:pt x="878" y="136"/>
                      <a:pt x="667" y="13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77" name="Freeform 9">
                <a:extLst>
                  <a:ext uri="{FF2B5EF4-FFF2-40B4-BE49-F238E27FC236}">
                    <a16:creationId xmlns:a16="http://schemas.microsoft.com/office/drawing/2014/main" id="{812DA283-0106-4126-9433-945AA984804D}"/>
                  </a:ext>
                </a:extLst>
              </p:cNvPr>
              <p:cNvSpPr>
                <a:spLocks/>
              </p:cNvSpPr>
              <p:nvPr/>
            </p:nvSpPr>
            <p:spPr bwMode="auto">
              <a:xfrm>
                <a:off x="7339102" y="2901800"/>
                <a:ext cx="601280" cy="1562114"/>
              </a:xfrm>
              <a:custGeom>
                <a:avLst/>
                <a:gdLst>
                  <a:gd name="T0" fmla="*/ 178 w 512"/>
                  <a:gd name="T1" fmla="*/ 0 h 1334"/>
                  <a:gd name="T2" fmla="*/ 0 w 512"/>
                  <a:gd name="T3" fmla="*/ 140 h 1334"/>
                  <a:gd name="T4" fmla="*/ 285 w 512"/>
                  <a:gd name="T5" fmla="*/ 968 h 1334"/>
                  <a:gd name="T6" fmla="*/ 248 w 512"/>
                  <a:gd name="T7" fmla="*/ 1281 h 1334"/>
                  <a:gd name="T8" fmla="*/ 469 w 512"/>
                  <a:gd name="T9" fmla="*/ 1334 h 1334"/>
                  <a:gd name="T10" fmla="*/ 512 w 512"/>
                  <a:gd name="T11" fmla="*/ 968 h 1334"/>
                  <a:gd name="T12" fmla="*/ 178 w 512"/>
                  <a:gd name="T13" fmla="*/ 0 h 1334"/>
                </a:gdLst>
                <a:ahLst/>
                <a:cxnLst>
                  <a:cxn ang="0">
                    <a:pos x="T0" y="T1"/>
                  </a:cxn>
                  <a:cxn ang="0">
                    <a:pos x="T2" y="T3"/>
                  </a:cxn>
                  <a:cxn ang="0">
                    <a:pos x="T4" y="T5"/>
                  </a:cxn>
                  <a:cxn ang="0">
                    <a:pos x="T6" y="T7"/>
                  </a:cxn>
                  <a:cxn ang="0">
                    <a:pos x="T8" y="T9"/>
                  </a:cxn>
                  <a:cxn ang="0">
                    <a:pos x="T10" y="T11"/>
                  </a:cxn>
                  <a:cxn ang="0">
                    <a:pos x="T12" y="T13"/>
                  </a:cxn>
                </a:cxnLst>
                <a:rect l="0" t="0" r="r" b="b"/>
                <a:pathLst>
                  <a:path w="512" h="1334">
                    <a:moveTo>
                      <a:pt x="178" y="0"/>
                    </a:moveTo>
                    <a:cubicBezTo>
                      <a:pt x="0" y="140"/>
                      <a:pt x="0" y="140"/>
                      <a:pt x="0" y="140"/>
                    </a:cubicBezTo>
                    <a:cubicBezTo>
                      <a:pt x="178" y="368"/>
                      <a:pt x="285" y="656"/>
                      <a:pt x="285" y="968"/>
                    </a:cubicBezTo>
                    <a:cubicBezTo>
                      <a:pt x="285" y="1075"/>
                      <a:pt x="272" y="1180"/>
                      <a:pt x="248" y="1281"/>
                    </a:cubicBezTo>
                    <a:cubicBezTo>
                      <a:pt x="469" y="1334"/>
                      <a:pt x="469" y="1334"/>
                      <a:pt x="469" y="1334"/>
                    </a:cubicBezTo>
                    <a:cubicBezTo>
                      <a:pt x="497" y="1216"/>
                      <a:pt x="512" y="1094"/>
                      <a:pt x="512" y="968"/>
                    </a:cubicBezTo>
                    <a:cubicBezTo>
                      <a:pt x="512" y="603"/>
                      <a:pt x="387" y="267"/>
                      <a:pt x="178"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78" name="Freeform 10">
                <a:extLst>
                  <a:ext uri="{FF2B5EF4-FFF2-40B4-BE49-F238E27FC236}">
                    <a16:creationId xmlns:a16="http://schemas.microsoft.com/office/drawing/2014/main" id="{D7020D22-B808-4DE5-97DE-5E87D5F6F218}"/>
                  </a:ext>
                </a:extLst>
              </p:cNvPr>
              <p:cNvSpPr>
                <a:spLocks/>
              </p:cNvSpPr>
              <p:nvPr/>
            </p:nvSpPr>
            <p:spPr bwMode="auto">
              <a:xfrm>
                <a:off x="6097555" y="2193954"/>
                <a:ext cx="1451216" cy="871595"/>
              </a:xfrm>
              <a:custGeom>
                <a:avLst/>
                <a:gdLst>
                  <a:gd name="T0" fmla="*/ 1058 w 1236"/>
                  <a:gd name="T1" fmla="*/ 744 h 744"/>
                  <a:gd name="T2" fmla="*/ 1236 w 1236"/>
                  <a:gd name="T3" fmla="*/ 604 h 744"/>
                  <a:gd name="T4" fmla="*/ 0 w 1236"/>
                  <a:gd name="T5" fmla="*/ 0 h 744"/>
                  <a:gd name="T6" fmla="*/ 0 w 1236"/>
                  <a:gd name="T7" fmla="*/ 226 h 744"/>
                  <a:gd name="T8" fmla="*/ 1058 w 1236"/>
                  <a:gd name="T9" fmla="*/ 744 h 744"/>
                </a:gdLst>
                <a:ahLst/>
                <a:cxnLst>
                  <a:cxn ang="0">
                    <a:pos x="T0" y="T1"/>
                  </a:cxn>
                  <a:cxn ang="0">
                    <a:pos x="T2" y="T3"/>
                  </a:cxn>
                  <a:cxn ang="0">
                    <a:pos x="T4" y="T5"/>
                  </a:cxn>
                  <a:cxn ang="0">
                    <a:pos x="T6" y="T7"/>
                  </a:cxn>
                  <a:cxn ang="0">
                    <a:pos x="T8" y="T9"/>
                  </a:cxn>
                </a:cxnLst>
                <a:rect l="0" t="0" r="r" b="b"/>
                <a:pathLst>
                  <a:path w="1236" h="744">
                    <a:moveTo>
                      <a:pt x="1058" y="744"/>
                    </a:moveTo>
                    <a:cubicBezTo>
                      <a:pt x="1236" y="604"/>
                      <a:pt x="1236" y="604"/>
                      <a:pt x="1236" y="604"/>
                    </a:cubicBezTo>
                    <a:cubicBezTo>
                      <a:pt x="949" y="237"/>
                      <a:pt x="502" y="1"/>
                      <a:pt x="0" y="0"/>
                    </a:cubicBezTo>
                    <a:cubicBezTo>
                      <a:pt x="0" y="226"/>
                      <a:pt x="0" y="226"/>
                      <a:pt x="0" y="226"/>
                    </a:cubicBezTo>
                    <a:cubicBezTo>
                      <a:pt x="429" y="227"/>
                      <a:pt x="811" y="429"/>
                      <a:pt x="1058" y="744"/>
                    </a:cubicBez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79" name="Freeform 11">
                <a:extLst>
                  <a:ext uri="{FF2B5EF4-FFF2-40B4-BE49-F238E27FC236}">
                    <a16:creationId xmlns:a16="http://schemas.microsoft.com/office/drawing/2014/main" id="{9A276C67-AC4E-49B9-926A-C49196410EBB}"/>
                  </a:ext>
                </a:extLst>
              </p:cNvPr>
              <p:cNvSpPr>
                <a:spLocks/>
              </p:cNvSpPr>
              <p:nvPr/>
            </p:nvSpPr>
            <p:spPr bwMode="auto">
              <a:xfrm>
                <a:off x="4649804" y="2193954"/>
                <a:ext cx="1447750" cy="862065"/>
              </a:xfrm>
              <a:custGeom>
                <a:avLst/>
                <a:gdLst>
                  <a:gd name="T0" fmla="*/ 1231 w 1233"/>
                  <a:gd name="T1" fmla="*/ 226 h 736"/>
                  <a:gd name="T2" fmla="*/ 1233 w 1233"/>
                  <a:gd name="T3" fmla="*/ 226 h 736"/>
                  <a:gd name="T4" fmla="*/ 1233 w 1233"/>
                  <a:gd name="T5" fmla="*/ 0 h 736"/>
                  <a:gd name="T6" fmla="*/ 1231 w 1233"/>
                  <a:gd name="T7" fmla="*/ 0 h 736"/>
                  <a:gd name="T8" fmla="*/ 0 w 1233"/>
                  <a:gd name="T9" fmla="*/ 595 h 736"/>
                  <a:gd name="T10" fmla="*/ 177 w 1233"/>
                  <a:gd name="T11" fmla="*/ 736 h 736"/>
                  <a:gd name="T12" fmla="*/ 1231 w 1233"/>
                  <a:gd name="T13" fmla="*/ 226 h 736"/>
                </a:gdLst>
                <a:ahLst/>
                <a:cxnLst>
                  <a:cxn ang="0">
                    <a:pos x="T0" y="T1"/>
                  </a:cxn>
                  <a:cxn ang="0">
                    <a:pos x="T2" y="T3"/>
                  </a:cxn>
                  <a:cxn ang="0">
                    <a:pos x="T4" y="T5"/>
                  </a:cxn>
                  <a:cxn ang="0">
                    <a:pos x="T6" y="T7"/>
                  </a:cxn>
                  <a:cxn ang="0">
                    <a:pos x="T8" y="T9"/>
                  </a:cxn>
                  <a:cxn ang="0">
                    <a:pos x="T10" y="T11"/>
                  </a:cxn>
                  <a:cxn ang="0">
                    <a:pos x="T12" y="T13"/>
                  </a:cxn>
                </a:cxnLst>
                <a:rect l="0" t="0" r="r" b="b"/>
                <a:pathLst>
                  <a:path w="1233" h="736">
                    <a:moveTo>
                      <a:pt x="1231" y="226"/>
                    </a:moveTo>
                    <a:cubicBezTo>
                      <a:pt x="1232" y="226"/>
                      <a:pt x="1232" y="226"/>
                      <a:pt x="1233" y="226"/>
                    </a:cubicBezTo>
                    <a:cubicBezTo>
                      <a:pt x="1233" y="0"/>
                      <a:pt x="1233" y="0"/>
                      <a:pt x="1233" y="0"/>
                    </a:cubicBezTo>
                    <a:cubicBezTo>
                      <a:pt x="1232" y="0"/>
                      <a:pt x="1232" y="0"/>
                      <a:pt x="1231" y="0"/>
                    </a:cubicBezTo>
                    <a:cubicBezTo>
                      <a:pt x="732" y="0"/>
                      <a:pt x="288" y="232"/>
                      <a:pt x="0" y="595"/>
                    </a:cubicBezTo>
                    <a:cubicBezTo>
                      <a:pt x="177" y="736"/>
                      <a:pt x="177" y="736"/>
                      <a:pt x="177" y="736"/>
                    </a:cubicBezTo>
                    <a:cubicBezTo>
                      <a:pt x="424" y="426"/>
                      <a:pt x="805" y="226"/>
                      <a:pt x="1231" y="226"/>
                    </a:cubicBez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80" name="Freeform 12">
                <a:extLst>
                  <a:ext uri="{FF2B5EF4-FFF2-40B4-BE49-F238E27FC236}">
                    <a16:creationId xmlns:a16="http://schemas.microsoft.com/office/drawing/2014/main" id="{861933D3-C736-4EA1-A84D-9B9D977396CA}"/>
                  </a:ext>
                </a:extLst>
              </p:cNvPr>
              <p:cNvSpPr>
                <a:spLocks/>
              </p:cNvSpPr>
              <p:nvPr/>
            </p:nvSpPr>
            <p:spPr bwMode="auto">
              <a:xfrm>
                <a:off x="6697101" y="4354748"/>
                <a:ext cx="933111" cy="1096858"/>
              </a:xfrm>
              <a:custGeom>
                <a:avLst/>
                <a:gdLst>
                  <a:gd name="T0" fmla="*/ 0 w 795"/>
                  <a:gd name="T1" fmla="*/ 783 h 936"/>
                  <a:gd name="T2" fmla="*/ 75 w 795"/>
                  <a:gd name="T3" fmla="*/ 936 h 936"/>
                  <a:gd name="T4" fmla="*/ 795 w 795"/>
                  <a:gd name="T5" fmla="*/ 40 h 936"/>
                  <a:gd name="T6" fmla="*/ 629 w 795"/>
                  <a:gd name="T7" fmla="*/ 0 h 936"/>
                  <a:gd name="T8" fmla="*/ 0 w 795"/>
                  <a:gd name="T9" fmla="*/ 783 h 936"/>
                </a:gdLst>
                <a:ahLst/>
                <a:cxnLst>
                  <a:cxn ang="0">
                    <a:pos x="T0" y="T1"/>
                  </a:cxn>
                  <a:cxn ang="0">
                    <a:pos x="T2" y="T3"/>
                  </a:cxn>
                  <a:cxn ang="0">
                    <a:pos x="T4" y="T5"/>
                  </a:cxn>
                  <a:cxn ang="0">
                    <a:pos x="T6" y="T7"/>
                  </a:cxn>
                  <a:cxn ang="0">
                    <a:pos x="T8" y="T9"/>
                  </a:cxn>
                </a:cxnLst>
                <a:rect l="0" t="0" r="r" b="b"/>
                <a:pathLst>
                  <a:path w="795" h="936">
                    <a:moveTo>
                      <a:pt x="0" y="783"/>
                    </a:moveTo>
                    <a:cubicBezTo>
                      <a:pt x="75" y="936"/>
                      <a:pt x="75" y="936"/>
                      <a:pt x="75" y="936"/>
                    </a:cubicBezTo>
                    <a:cubicBezTo>
                      <a:pt x="432" y="762"/>
                      <a:pt x="701" y="435"/>
                      <a:pt x="795" y="40"/>
                    </a:cubicBezTo>
                    <a:cubicBezTo>
                      <a:pt x="629" y="0"/>
                      <a:pt x="629" y="0"/>
                      <a:pt x="629" y="0"/>
                    </a:cubicBezTo>
                    <a:cubicBezTo>
                      <a:pt x="547" y="345"/>
                      <a:pt x="312" y="631"/>
                      <a:pt x="0" y="783"/>
                    </a:cubicBezTo>
                    <a:close/>
                  </a:path>
                </a:pathLst>
              </a:cu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81" name="Freeform 13">
                <a:extLst>
                  <a:ext uri="{FF2B5EF4-FFF2-40B4-BE49-F238E27FC236}">
                    <a16:creationId xmlns:a16="http://schemas.microsoft.com/office/drawing/2014/main" id="{FD3E23B1-6AF0-457C-878F-F2C065ACA04C}"/>
                  </a:ext>
                </a:extLst>
              </p:cNvPr>
              <p:cNvSpPr>
                <a:spLocks/>
              </p:cNvSpPr>
              <p:nvPr/>
            </p:nvSpPr>
            <p:spPr bwMode="auto">
              <a:xfrm>
                <a:off x="4556233" y="4343484"/>
                <a:ext cx="953904" cy="1118519"/>
              </a:xfrm>
              <a:custGeom>
                <a:avLst/>
                <a:gdLst>
                  <a:gd name="T0" fmla="*/ 166 w 813"/>
                  <a:gd name="T1" fmla="*/ 0 h 955"/>
                  <a:gd name="T2" fmla="*/ 0 w 813"/>
                  <a:gd name="T3" fmla="*/ 38 h 955"/>
                  <a:gd name="T4" fmla="*/ 740 w 813"/>
                  <a:gd name="T5" fmla="*/ 955 h 955"/>
                  <a:gd name="T6" fmla="*/ 813 w 813"/>
                  <a:gd name="T7" fmla="*/ 800 h 955"/>
                  <a:gd name="T8" fmla="*/ 166 w 813"/>
                  <a:gd name="T9" fmla="*/ 0 h 955"/>
                </a:gdLst>
                <a:ahLst/>
                <a:cxnLst>
                  <a:cxn ang="0">
                    <a:pos x="T0" y="T1"/>
                  </a:cxn>
                  <a:cxn ang="0">
                    <a:pos x="T2" y="T3"/>
                  </a:cxn>
                  <a:cxn ang="0">
                    <a:pos x="T4" y="T5"/>
                  </a:cxn>
                  <a:cxn ang="0">
                    <a:pos x="T6" y="T7"/>
                  </a:cxn>
                  <a:cxn ang="0">
                    <a:pos x="T8" y="T9"/>
                  </a:cxn>
                </a:cxnLst>
                <a:rect l="0" t="0" r="r" b="b"/>
                <a:pathLst>
                  <a:path w="813" h="955">
                    <a:moveTo>
                      <a:pt x="166" y="0"/>
                    </a:moveTo>
                    <a:cubicBezTo>
                      <a:pt x="0" y="38"/>
                      <a:pt x="0" y="38"/>
                      <a:pt x="0" y="38"/>
                    </a:cubicBezTo>
                    <a:cubicBezTo>
                      <a:pt x="93" y="444"/>
                      <a:pt x="371" y="781"/>
                      <a:pt x="740" y="955"/>
                    </a:cubicBezTo>
                    <a:cubicBezTo>
                      <a:pt x="813" y="800"/>
                      <a:pt x="813" y="800"/>
                      <a:pt x="813" y="800"/>
                    </a:cubicBezTo>
                    <a:cubicBezTo>
                      <a:pt x="490" y="649"/>
                      <a:pt x="248" y="355"/>
                      <a:pt x="166" y="0"/>
                    </a:cubicBezTo>
                    <a:close/>
                  </a:path>
                </a:pathLst>
              </a:custGeom>
              <a:solidFill>
                <a:schemeClr val="accent4">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82" name="Freeform 14">
                <a:extLst>
                  <a:ext uri="{FF2B5EF4-FFF2-40B4-BE49-F238E27FC236}">
                    <a16:creationId xmlns:a16="http://schemas.microsoft.com/office/drawing/2014/main" id="{A217F205-EC93-4BDF-957F-65FBD7C4780C}"/>
                  </a:ext>
                </a:extLst>
              </p:cNvPr>
              <p:cNvSpPr>
                <a:spLocks/>
              </p:cNvSpPr>
              <p:nvPr/>
            </p:nvSpPr>
            <p:spPr bwMode="auto">
              <a:xfrm>
                <a:off x="4516379" y="3056019"/>
                <a:ext cx="499045" cy="1331653"/>
              </a:xfrm>
              <a:custGeom>
                <a:avLst/>
                <a:gdLst>
                  <a:gd name="T0" fmla="*/ 171 w 425"/>
                  <a:gd name="T1" fmla="*/ 836 h 1137"/>
                  <a:gd name="T2" fmla="*/ 425 w 425"/>
                  <a:gd name="T3" fmla="*/ 106 h 1137"/>
                  <a:gd name="T4" fmla="*/ 291 w 425"/>
                  <a:gd name="T5" fmla="*/ 0 h 1137"/>
                  <a:gd name="T6" fmla="*/ 0 w 425"/>
                  <a:gd name="T7" fmla="*/ 836 h 1137"/>
                  <a:gd name="T8" fmla="*/ 34 w 425"/>
                  <a:gd name="T9" fmla="*/ 1137 h 1137"/>
                  <a:gd name="T10" fmla="*/ 200 w 425"/>
                  <a:gd name="T11" fmla="*/ 1099 h 1137"/>
                  <a:gd name="T12" fmla="*/ 171 w 425"/>
                  <a:gd name="T13" fmla="*/ 836 h 1137"/>
                </a:gdLst>
                <a:ahLst/>
                <a:cxnLst>
                  <a:cxn ang="0">
                    <a:pos x="T0" y="T1"/>
                  </a:cxn>
                  <a:cxn ang="0">
                    <a:pos x="T2" y="T3"/>
                  </a:cxn>
                  <a:cxn ang="0">
                    <a:pos x="T4" y="T5"/>
                  </a:cxn>
                  <a:cxn ang="0">
                    <a:pos x="T6" y="T7"/>
                  </a:cxn>
                  <a:cxn ang="0">
                    <a:pos x="T8" y="T9"/>
                  </a:cxn>
                  <a:cxn ang="0">
                    <a:pos x="T10" y="T11"/>
                  </a:cxn>
                  <a:cxn ang="0">
                    <a:pos x="T12" y="T13"/>
                  </a:cxn>
                </a:cxnLst>
                <a:rect l="0" t="0" r="r" b="b"/>
                <a:pathLst>
                  <a:path w="425" h="1137">
                    <a:moveTo>
                      <a:pt x="171" y="836"/>
                    </a:moveTo>
                    <a:cubicBezTo>
                      <a:pt x="171" y="560"/>
                      <a:pt x="266" y="306"/>
                      <a:pt x="425" y="106"/>
                    </a:cubicBezTo>
                    <a:cubicBezTo>
                      <a:pt x="291" y="0"/>
                      <a:pt x="291" y="0"/>
                      <a:pt x="291" y="0"/>
                    </a:cubicBezTo>
                    <a:cubicBezTo>
                      <a:pt x="109" y="230"/>
                      <a:pt x="0" y="520"/>
                      <a:pt x="0" y="836"/>
                    </a:cubicBezTo>
                    <a:cubicBezTo>
                      <a:pt x="0" y="939"/>
                      <a:pt x="11" y="1040"/>
                      <a:pt x="34" y="1137"/>
                    </a:cubicBezTo>
                    <a:cubicBezTo>
                      <a:pt x="200" y="1099"/>
                      <a:pt x="200" y="1099"/>
                      <a:pt x="200" y="1099"/>
                    </a:cubicBezTo>
                    <a:cubicBezTo>
                      <a:pt x="181" y="1014"/>
                      <a:pt x="171" y="926"/>
                      <a:pt x="171" y="836"/>
                    </a:cubicBezTo>
                    <a:close/>
                  </a:path>
                </a:pathLst>
              </a:custGeom>
              <a:solidFill>
                <a:schemeClr val="accent5">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83" name="Freeform 15">
                <a:extLst>
                  <a:ext uri="{FF2B5EF4-FFF2-40B4-BE49-F238E27FC236}">
                    <a16:creationId xmlns:a16="http://schemas.microsoft.com/office/drawing/2014/main" id="{109B5E38-17D5-4173-BD22-C9C0CB3D3301}"/>
                  </a:ext>
                </a:extLst>
              </p:cNvPr>
              <p:cNvSpPr>
                <a:spLocks/>
              </p:cNvSpPr>
              <p:nvPr/>
            </p:nvSpPr>
            <p:spPr bwMode="auto">
              <a:xfrm>
                <a:off x="5424363" y="5272262"/>
                <a:ext cx="1361111" cy="338761"/>
              </a:xfrm>
              <a:custGeom>
                <a:avLst/>
                <a:gdLst>
                  <a:gd name="T0" fmla="*/ 571 w 1159"/>
                  <a:gd name="T1" fmla="*/ 118 h 289"/>
                  <a:gd name="T2" fmla="*/ 73 w 1159"/>
                  <a:gd name="T3" fmla="*/ 7 h 289"/>
                  <a:gd name="T4" fmla="*/ 0 w 1159"/>
                  <a:gd name="T5" fmla="*/ 162 h 289"/>
                  <a:gd name="T6" fmla="*/ 571 w 1159"/>
                  <a:gd name="T7" fmla="*/ 289 h 289"/>
                  <a:gd name="T8" fmla="*/ 1159 w 1159"/>
                  <a:gd name="T9" fmla="*/ 153 h 289"/>
                  <a:gd name="T10" fmla="*/ 1084 w 1159"/>
                  <a:gd name="T11" fmla="*/ 0 h 289"/>
                  <a:gd name="T12" fmla="*/ 571 w 1159"/>
                  <a:gd name="T13" fmla="*/ 118 h 289"/>
                </a:gdLst>
                <a:ahLst/>
                <a:cxnLst>
                  <a:cxn ang="0">
                    <a:pos x="T0" y="T1"/>
                  </a:cxn>
                  <a:cxn ang="0">
                    <a:pos x="T2" y="T3"/>
                  </a:cxn>
                  <a:cxn ang="0">
                    <a:pos x="T4" y="T5"/>
                  </a:cxn>
                  <a:cxn ang="0">
                    <a:pos x="T6" y="T7"/>
                  </a:cxn>
                  <a:cxn ang="0">
                    <a:pos x="T8" y="T9"/>
                  </a:cxn>
                  <a:cxn ang="0">
                    <a:pos x="T10" y="T11"/>
                  </a:cxn>
                  <a:cxn ang="0">
                    <a:pos x="T12" y="T13"/>
                  </a:cxn>
                </a:cxnLst>
                <a:rect l="0" t="0" r="r" b="b"/>
                <a:pathLst>
                  <a:path w="1159" h="289">
                    <a:moveTo>
                      <a:pt x="571" y="118"/>
                    </a:moveTo>
                    <a:cubicBezTo>
                      <a:pt x="393" y="118"/>
                      <a:pt x="224" y="78"/>
                      <a:pt x="73" y="7"/>
                    </a:cubicBezTo>
                    <a:cubicBezTo>
                      <a:pt x="0" y="162"/>
                      <a:pt x="0" y="162"/>
                      <a:pt x="0" y="162"/>
                    </a:cubicBezTo>
                    <a:cubicBezTo>
                      <a:pt x="174" y="243"/>
                      <a:pt x="367" y="289"/>
                      <a:pt x="571" y="289"/>
                    </a:cubicBezTo>
                    <a:cubicBezTo>
                      <a:pt x="782" y="289"/>
                      <a:pt x="981" y="240"/>
                      <a:pt x="1159" y="153"/>
                    </a:cubicBezTo>
                    <a:cubicBezTo>
                      <a:pt x="1084" y="0"/>
                      <a:pt x="1084" y="0"/>
                      <a:pt x="1084" y="0"/>
                    </a:cubicBezTo>
                    <a:cubicBezTo>
                      <a:pt x="929" y="75"/>
                      <a:pt x="755" y="118"/>
                      <a:pt x="571" y="118"/>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84" name="Freeform 16">
                <a:extLst>
                  <a:ext uri="{FF2B5EF4-FFF2-40B4-BE49-F238E27FC236}">
                    <a16:creationId xmlns:a16="http://schemas.microsoft.com/office/drawing/2014/main" id="{E4BD3BAD-FCA6-4546-A43C-43F8D93C74AB}"/>
                  </a:ext>
                </a:extLst>
              </p:cNvPr>
              <p:cNvSpPr>
                <a:spLocks/>
              </p:cNvSpPr>
              <p:nvPr/>
            </p:nvSpPr>
            <p:spPr bwMode="auto">
              <a:xfrm>
                <a:off x="7180552" y="3065549"/>
                <a:ext cx="493846" cy="1336851"/>
              </a:xfrm>
              <a:custGeom>
                <a:avLst/>
                <a:gdLst>
                  <a:gd name="T0" fmla="*/ 249 w 420"/>
                  <a:gd name="T1" fmla="*/ 828 h 1141"/>
                  <a:gd name="T2" fmla="*/ 217 w 420"/>
                  <a:gd name="T3" fmla="*/ 1101 h 1141"/>
                  <a:gd name="T4" fmla="*/ 383 w 420"/>
                  <a:gd name="T5" fmla="*/ 1141 h 1141"/>
                  <a:gd name="T6" fmla="*/ 420 w 420"/>
                  <a:gd name="T7" fmla="*/ 828 h 1141"/>
                  <a:gd name="T8" fmla="*/ 135 w 420"/>
                  <a:gd name="T9" fmla="*/ 0 h 1141"/>
                  <a:gd name="T10" fmla="*/ 0 w 420"/>
                  <a:gd name="T11" fmla="*/ 105 h 1141"/>
                  <a:gd name="T12" fmla="*/ 249 w 420"/>
                  <a:gd name="T13" fmla="*/ 828 h 1141"/>
                </a:gdLst>
                <a:ahLst/>
                <a:cxnLst>
                  <a:cxn ang="0">
                    <a:pos x="T0" y="T1"/>
                  </a:cxn>
                  <a:cxn ang="0">
                    <a:pos x="T2" y="T3"/>
                  </a:cxn>
                  <a:cxn ang="0">
                    <a:pos x="T4" y="T5"/>
                  </a:cxn>
                  <a:cxn ang="0">
                    <a:pos x="T6" y="T7"/>
                  </a:cxn>
                  <a:cxn ang="0">
                    <a:pos x="T8" y="T9"/>
                  </a:cxn>
                  <a:cxn ang="0">
                    <a:pos x="T10" y="T11"/>
                  </a:cxn>
                  <a:cxn ang="0">
                    <a:pos x="T12" y="T13"/>
                  </a:cxn>
                </a:cxnLst>
                <a:rect l="0" t="0" r="r" b="b"/>
                <a:pathLst>
                  <a:path w="420" h="1141">
                    <a:moveTo>
                      <a:pt x="249" y="828"/>
                    </a:moveTo>
                    <a:cubicBezTo>
                      <a:pt x="249" y="922"/>
                      <a:pt x="238" y="1013"/>
                      <a:pt x="217" y="1101"/>
                    </a:cubicBezTo>
                    <a:cubicBezTo>
                      <a:pt x="383" y="1141"/>
                      <a:pt x="383" y="1141"/>
                      <a:pt x="383" y="1141"/>
                    </a:cubicBezTo>
                    <a:cubicBezTo>
                      <a:pt x="407" y="1040"/>
                      <a:pt x="420" y="935"/>
                      <a:pt x="420" y="828"/>
                    </a:cubicBezTo>
                    <a:cubicBezTo>
                      <a:pt x="420" y="516"/>
                      <a:pt x="313" y="228"/>
                      <a:pt x="135" y="0"/>
                    </a:cubicBezTo>
                    <a:cubicBezTo>
                      <a:pt x="0" y="105"/>
                      <a:pt x="0" y="105"/>
                      <a:pt x="0" y="105"/>
                    </a:cubicBezTo>
                    <a:cubicBezTo>
                      <a:pt x="156" y="304"/>
                      <a:pt x="249" y="555"/>
                      <a:pt x="249" y="828"/>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85" name="Freeform 17">
                <a:extLst>
                  <a:ext uri="{FF2B5EF4-FFF2-40B4-BE49-F238E27FC236}">
                    <a16:creationId xmlns:a16="http://schemas.microsoft.com/office/drawing/2014/main" id="{08F222AE-4601-4324-8CCE-BC50BBE27F87}"/>
                  </a:ext>
                </a:extLst>
              </p:cNvPr>
              <p:cNvSpPr>
                <a:spLocks/>
              </p:cNvSpPr>
              <p:nvPr/>
            </p:nvSpPr>
            <p:spPr bwMode="auto">
              <a:xfrm>
                <a:off x="6097555" y="2459072"/>
                <a:ext cx="1241548" cy="729507"/>
              </a:xfrm>
              <a:custGeom>
                <a:avLst/>
                <a:gdLst>
                  <a:gd name="T0" fmla="*/ 0 w 1058"/>
                  <a:gd name="T1" fmla="*/ 0 h 623"/>
                  <a:gd name="T2" fmla="*/ 0 w 1058"/>
                  <a:gd name="T3" fmla="*/ 171 h 623"/>
                  <a:gd name="T4" fmla="*/ 923 w 1058"/>
                  <a:gd name="T5" fmla="*/ 623 h 623"/>
                  <a:gd name="T6" fmla="*/ 1058 w 1058"/>
                  <a:gd name="T7" fmla="*/ 518 h 623"/>
                  <a:gd name="T8" fmla="*/ 0 w 1058"/>
                  <a:gd name="T9" fmla="*/ 0 h 623"/>
                </a:gdLst>
                <a:ahLst/>
                <a:cxnLst>
                  <a:cxn ang="0">
                    <a:pos x="T0" y="T1"/>
                  </a:cxn>
                  <a:cxn ang="0">
                    <a:pos x="T2" y="T3"/>
                  </a:cxn>
                  <a:cxn ang="0">
                    <a:pos x="T4" y="T5"/>
                  </a:cxn>
                  <a:cxn ang="0">
                    <a:pos x="T6" y="T7"/>
                  </a:cxn>
                  <a:cxn ang="0">
                    <a:pos x="T8" y="T9"/>
                  </a:cxn>
                </a:cxnLst>
                <a:rect l="0" t="0" r="r" b="b"/>
                <a:pathLst>
                  <a:path w="1058" h="623">
                    <a:moveTo>
                      <a:pt x="0" y="0"/>
                    </a:moveTo>
                    <a:cubicBezTo>
                      <a:pt x="0" y="171"/>
                      <a:pt x="0" y="171"/>
                      <a:pt x="0" y="171"/>
                    </a:cubicBezTo>
                    <a:cubicBezTo>
                      <a:pt x="375" y="172"/>
                      <a:pt x="709" y="348"/>
                      <a:pt x="923" y="623"/>
                    </a:cubicBezTo>
                    <a:cubicBezTo>
                      <a:pt x="1058" y="518"/>
                      <a:pt x="1058" y="518"/>
                      <a:pt x="1058" y="518"/>
                    </a:cubicBezTo>
                    <a:cubicBezTo>
                      <a:pt x="811" y="203"/>
                      <a:pt x="429" y="1"/>
                      <a:pt x="0" y="0"/>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86" name="Freeform 18">
                <a:extLst>
                  <a:ext uri="{FF2B5EF4-FFF2-40B4-BE49-F238E27FC236}">
                    <a16:creationId xmlns:a16="http://schemas.microsoft.com/office/drawing/2014/main" id="{2E271F8F-CACC-4B81-99CB-F2ECABC70804}"/>
                  </a:ext>
                </a:extLst>
              </p:cNvPr>
              <p:cNvSpPr>
                <a:spLocks/>
              </p:cNvSpPr>
              <p:nvPr/>
            </p:nvSpPr>
            <p:spPr bwMode="auto">
              <a:xfrm>
                <a:off x="4857739" y="2459072"/>
                <a:ext cx="1239816" cy="721709"/>
              </a:xfrm>
              <a:custGeom>
                <a:avLst/>
                <a:gdLst>
                  <a:gd name="T0" fmla="*/ 1054 w 1056"/>
                  <a:gd name="T1" fmla="*/ 171 h 616"/>
                  <a:gd name="T2" fmla="*/ 1056 w 1056"/>
                  <a:gd name="T3" fmla="*/ 171 h 616"/>
                  <a:gd name="T4" fmla="*/ 1056 w 1056"/>
                  <a:gd name="T5" fmla="*/ 0 h 616"/>
                  <a:gd name="T6" fmla="*/ 1054 w 1056"/>
                  <a:gd name="T7" fmla="*/ 0 h 616"/>
                  <a:gd name="T8" fmla="*/ 0 w 1056"/>
                  <a:gd name="T9" fmla="*/ 510 h 616"/>
                  <a:gd name="T10" fmla="*/ 134 w 1056"/>
                  <a:gd name="T11" fmla="*/ 616 h 616"/>
                  <a:gd name="T12" fmla="*/ 1054 w 1056"/>
                  <a:gd name="T13" fmla="*/ 171 h 616"/>
                </a:gdLst>
                <a:ahLst/>
                <a:cxnLst>
                  <a:cxn ang="0">
                    <a:pos x="T0" y="T1"/>
                  </a:cxn>
                  <a:cxn ang="0">
                    <a:pos x="T2" y="T3"/>
                  </a:cxn>
                  <a:cxn ang="0">
                    <a:pos x="T4" y="T5"/>
                  </a:cxn>
                  <a:cxn ang="0">
                    <a:pos x="T6" y="T7"/>
                  </a:cxn>
                  <a:cxn ang="0">
                    <a:pos x="T8" y="T9"/>
                  </a:cxn>
                  <a:cxn ang="0">
                    <a:pos x="T10" y="T11"/>
                  </a:cxn>
                  <a:cxn ang="0">
                    <a:pos x="T12" y="T13"/>
                  </a:cxn>
                </a:cxnLst>
                <a:rect l="0" t="0" r="r" b="b"/>
                <a:pathLst>
                  <a:path w="1056" h="616">
                    <a:moveTo>
                      <a:pt x="1054" y="171"/>
                    </a:moveTo>
                    <a:cubicBezTo>
                      <a:pt x="1054" y="171"/>
                      <a:pt x="1055" y="171"/>
                      <a:pt x="1056" y="171"/>
                    </a:cubicBezTo>
                    <a:cubicBezTo>
                      <a:pt x="1056" y="0"/>
                      <a:pt x="1056" y="0"/>
                      <a:pt x="1056" y="0"/>
                    </a:cubicBezTo>
                    <a:cubicBezTo>
                      <a:pt x="1055" y="0"/>
                      <a:pt x="1055" y="0"/>
                      <a:pt x="1054" y="0"/>
                    </a:cubicBezTo>
                    <a:cubicBezTo>
                      <a:pt x="628" y="0"/>
                      <a:pt x="247" y="200"/>
                      <a:pt x="0" y="510"/>
                    </a:cubicBezTo>
                    <a:cubicBezTo>
                      <a:pt x="134" y="616"/>
                      <a:pt x="134" y="616"/>
                      <a:pt x="134" y="616"/>
                    </a:cubicBezTo>
                    <a:cubicBezTo>
                      <a:pt x="349" y="345"/>
                      <a:pt x="681" y="171"/>
                      <a:pt x="1054" y="171"/>
                    </a:cubicBez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87" name="Freeform 19">
                <a:extLst>
                  <a:ext uri="{FF2B5EF4-FFF2-40B4-BE49-F238E27FC236}">
                    <a16:creationId xmlns:a16="http://schemas.microsoft.com/office/drawing/2014/main" id="{8945858D-4B0D-4685-BC7A-01B782FCA757}"/>
                  </a:ext>
                </a:extLst>
              </p:cNvPr>
              <p:cNvSpPr>
                <a:spLocks/>
              </p:cNvSpPr>
              <p:nvPr/>
            </p:nvSpPr>
            <p:spPr bwMode="auto">
              <a:xfrm>
                <a:off x="7297515" y="3028294"/>
                <a:ext cx="437531" cy="1387968"/>
              </a:xfrm>
              <a:custGeom>
                <a:avLst/>
                <a:gdLst>
                  <a:gd name="T0" fmla="*/ 276 w 373"/>
                  <a:gd name="T1" fmla="*/ 860 h 1185"/>
                  <a:gd name="T2" fmla="*/ 240 w 373"/>
                  <a:gd name="T3" fmla="*/ 1162 h 1185"/>
                  <a:gd name="T4" fmla="*/ 335 w 373"/>
                  <a:gd name="T5" fmla="*/ 1185 h 1185"/>
                  <a:gd name="T6" fmla="*/ 373 w 373"/>
                  <a:gd name="T7" fmla="*/ 860 h 1185"/>
                  <a:gd name="T8" fmla="*/ 76 w 373"/>
                  <a:gd name="T9" fmla="*/ 0 h 1185"/>
                  <a:gd name="T10" fmla="*/ 0 w 373"/>
                  <a:gd name="T11" fmla="*/ 60 h 1185"/>
                  <a:gd name="T12" fmla="*/ 276 w 373"/>
                  <a:gd name="T13" fmla="*/ 860 h 1185"/>
                </a:gdLst>
                <a:ahLst/>
                <a:cxnLst>
                  <a:cxn ang="0">
                    <a:pos x="T0" y="T1"/>
                  </a:cxn>
                  <a:cxn ang="0">
                    <a:pos x="T2" y="T3"/>
                  </a:cxn>
                  <a:cxn ang="0">
                    <a:pos x="T4" y="T5"/>
                  </a:cxn>
                  <a:cxn ang="0">
                    <a:pos x="T6" y="T7"/>
                  </a:cxn>
                  <a:cxn ang="0">
                    <a:pos x="T8" y="T9"/>
                  </a:cxn>
                  <a:cxn ang="0">
                    <a:pos x="T10" y="T11"/>
                  </a:cxn>
                  <a:cxn ang="0">
                    <a:pos x="T12" y="T13"/>
                  </a:cxn>
                </a:cxnLst>
                <a:rect l="0" t="0" r="r" b="b"/>
                <a:pathLst>
                  <a:path w="373" h="1185">
                    <a:moveTo>
                      <a:pt x="276" y="860"/>
                    </a:moveTo>
                    <a:cubicBezTo>
                      <a:pt x="276" y="964"/>
                      <a:pt x="263" y="1065"/>
                      <a:pt x="240" y="1162"/>
                    </a:cubicBezTo>
                    <a:cubicBezTo>
                      <a:pt x="335" y="1185"/>
                      <a:pt x="335" y="1185"/>
                      <a:pt x="335" y="1185"/>
                    </a:cubicBezTo>
                    <a:cubicBezTo>
                      <a:pt x="360" y="1081"/>
                      <a:pt x="373" y="972"/>
                      <a:pt x="373" y="860"/>
                    </a:cubicBezTo>
                    <a:cubicBezTo>
                      <a:pt x="373" y="536"/>
                      <a:pt x="262" y="237"/>
                      <a:pt x="76" y="0"/>
                    </a:cubicBezTo>
                    <a:cubicBezTo>
                      <a:pt x="0" y="60"/>
                      <a:pt x="0" y="60"/>
                      <a:pt x="0" y="60"/>
                    </a:cubicBezTo>
                    <a:cubicBezTo>
                      <a:pt x="173" y="280"/>
                      <a:pt x="276" y="558"/>
                      <a:pt x="276" y="860"/>
                    </a:cubicBez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88" name="Freeform 20">
                <a:extLst>
                  <a:ext uri="{FF2B5EF4-FFF2-40B4-BE49-F238E27FC236}">
                    <a16:creationId xmlns:a16="http://schemas.microsoft.com/office/drawing/2014/main" id="{C31E68EC-3978-446C-959A-3CB6A0D7F9AE}"/>
                  </a:ext>
                </a:extLst>
              </p:cNvPr>
              <p:cNvSpPr>
                <a:spLocks/>
              </p:cNvSpPr>
              <p:nvPr/>
            </p:nvSpPr>
            <p:spPr bwMode="auto">
              <a:xfrm>
                <a:off x="5399238" y="5404822"/>
                <a:ext cx="1413094" cy="266851"/>
              </a:xfrm>
              <a:custGeom>
                <a:avLst/>
                <a:gdLst>
                  <a:gd name="T0" fmla="*/ 593 w 1204"/>
                  <a:gd name="T1" fmla="*/ 131 h 228"/>
                  <a:gd name="T2" fmla="*/ 41 w 1204"/>
                  <a:gd name="T3" fmla="*/ 8 h 228"/>
                  <a:gd name="T4" fmla="*/ 0 w 1204"/>
                  <a:gd name="T5" fmla="*/ 96 h 228"/>
                  <a:gd name="T6" fmla="*/ 593 w 1204"/>
                  <a:gd name="T7" fmla="*/ 228 h 228"/>
                  <a:gd name="T8" fmla="*/ 1204 w 1204"/>
                  <a:gd name="T9" fmla="*/ 87 h 228"/>
                  <a:gd name="T10" fmla="*/ 1161 w 1204"/>
                  <a:gd name="T11" fmla="*/ 0 h 228"/>
                  <a:gd name="T12" fmla="*/ 593 w 1204"/>
                  <a:gd name="T13" fmla="*/ 131 h 228"/>
                </a:gdLst>
                <a:ahLst/>
                <a:cxnLst>
                  <a:cxn ang="0">
                    <a:pos x="T0" y="T1"/>
                  </a:cxn>
                  <a:cxn ang="0">
                    <a:pos x="T2" y="T3"/>
                  </a:cxn>
                  <a:cxn ang="0">
                    <a:pos x="T4" y="T5"/>
                  </a:cxn>
                  <a:cxn ang="0">
                    <a:pos x="T6" y="T7"/>
                  </a:cxn>
                  <a:cxn ang="0">
                    <a:pos x="T8" y="T9"/>
                  </a:cxn>
                  <a:cxn ang="0">
                    <a:pos x="T10" y="T11"/>
                  </a:cxn>
                  <a:cxn ang="0">
                    <a:pos x="T12" y="T13"/>
                  </a:cxn>
                </a:cxnLst>
                <a:rect l="0" t="0" r="r" b="b"/>
                <a:pathLst>
                  <a:path w="1204" h="228">
                    <a:moveTo>
                      <a:pt x="593" y="131"/>
                    </a:moveTo>
                    <a:cubicBezTo>
                      <a:pt x="396" y="131"/>
                      <a:pt x="209" y="86"/>
                      <a:pt x="41" y="8"/>
                    </a:cubicBezTo>
                    <a:cubicBezTo>
                      <a:pt x="0" y="96"/>
                      <a:pt x="0" y="96"/>
                      <a:pt x="0" y="96"/>
                    </a:cubicBezTo>
                    <a:cubicBezTo>
                      <a:pt x="180" y="180"/>
                      <a:pt x="381" y="228"/>
                      <a:pt x="593" y="228"/>
                    </a:cubicBezTo>
                    <a:cubicBezTo>
                      <a:pt x="812" y="228"/>
                      <a:pt x="1019" y="177"/>
                      <a:pt x="1204" y="87"/>
                    </a:cubicBezTo>
                    <a:cubicBezTo>
                      <a:pt x="1161" y="0"/>
                      <a:pt x="1161" y="0"/>
                      <a:pt x="1161" y="0"/>
                    </a:cubicBezTo>
                    <a:cubicBezTo>
                      <a:pt x="989" y="83"/>
                      <a:pt x="797" y="131"/>
                      <a:pt x="593" y="131"/>
                    </a:cubicBez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89" name="Freeform 21">
                <a:extLst>
                  <a:ext uri="{FF2B5EF4-FFF2-40B4-BE49-F238E27FC236}">
                    <a16:creationId xmlns:a16="http://schemas.microsoft.com/office/drawing/2014/main" id="{17AC6147-C1C4-463C-A857-7CEFF1BC0768}"/>
                  </a:ext>
                </a:extLst>
              </p:cNvPr>
              <p:cNvSpPr>
                <a:spLocks/>
              </p:cNvSpPr>
              <p:nvPr/>
            </p:nvSpPr>
            <p:spPr bwMode="auto">
              <a:xfrm>
                <a:off x="6762081" y="4389404"/>
                <a:ext cx="928778" cy="1116786"/>
              </a:xfrm>
              <a:custGeom>
                <a:avLst/>
                <a:gdLst>
                  <a:gd name="T0" fmla="*/ 791 w 791"/>
                  <a:gd name="T1" fmla="*/ 23 h 954"/>
                  <a:gd name="T2" fmla="*/ 696 w 791"/>
                  <a:gd name="T3" fmla="*/ 0 h 954"/>
                  <a:gd name="T4" fmla="*/ 0 w 791"/>
                  <a:gd name="T5" fmla="*/ 867 h 954"/>
                  <a:gd name="T6" fmla="*/ 43 w 791"/>
                  <a:gd name="T7" fmla="*/ 954 h 954"/>
                  <a:gd name="T8" fmla="*/ 791 w 791"/>
                  <a:gd name="T9" fmla="*/ 23 h 954"/>
                </a:gdLst>
                <a:ahLst/>
                <a:cxnLst>
                  <a:cxn ang="0">
                    <a:pos x="T0" y="T1"/>
                  </a:cxn>
                  <a:cxn ang="0">
                    <a:pos x="T2" y="T3"/>
                  </a:cxn>
                  <a:cxn ang="0">
                    <a:pos x="T4" y="T5"/>
                  </a:cxn>
                  <a:cxn ang="0">
                    <a:pos x="T6" y="T7"/>
                  </a:cxn>
                  <a:cxn ang="0">
                    <a:pos x="T8" y="T9"/>
                  </a:cxn>
                </a:cxnLst>
                <a:rect l="0" t="0" r="r" b="b"/>
                <a:pathLst>
                  <a:path w="791" h="954">
                    <a:moveTo>
                      <a:pt x="791" y="23"/>
                    </a:moveTo>
                    <a:cubicBezTo>
                      <a:pt x="696" y="0"/>
                      <a:pt x="696" y="0"/>
                      <a:pt x="696" y="0"/>
                    </a:cubicBezTo>
                    <a:cubicBezTo>
                      <a:pt x="605" y="382"/>
                      <a:pt x="345" y="698"/>
                      <a:pt x="0" y="867"/>
                    </a:cubicBezTo>
                    <a:cubicBezTo>
                      <a:pt x="43" y="954"/>
                      <a:pt x="43" y="954"/>
                      <a:pt x="43" y="954"/>
                    </a:cubicBezTo>
                    <a:cubicBezTo>
                      <a:pt x="414" y="773"/>
                      <a:pt x="693" y="433"/>
                      <a:pt x="791" y="23"/>
                    </a:cubicBezTo>
                    <a:close/>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90" name="Freeform 22">
                <a:extLst>
                  <a:ext uri="{FF2B5EF4-FFF2-40B4-BE49-F238E27FC236}">
                    <a16:creationId xmlns:a16="http://schemas.microsoft.com/office/drawing/2014/main" id="{9019A0A5-9981-4D57-89A8-A5FA14985C5E}"/>
                  </a:ext>
                </a:extLst>
              </p:cNvPr>
              <p:cNvSpPr>
                <a:spLocks/>
              </p:cNvSpPr>
              <p:nvPr/>
            </p:nvSpPr>
            <p:spPr bwMode="auto">
              <a:xfrm>
                <a:off x="4496451" y="4376408"/>
                <a:ext cx="950438" cy="1141045"/>
              </a:xfrm>
              <a:custGeom>
                <a:avLst/>
                <a:gdLst>
                  <a:gd name="T0" fmla="*/ 95 w 810"/>
                  <a:gd name="T1" fmla="*/ 0 h 974"/>
                  <a:gd name="T2" fmla="*/ 0 w 810"/>
                  <a:gd name="T3" fmla="*/ 22 h 974"/>
                  <a:gd name="T4" fmla="*/ 769 w 810"/>
                  <a:gd name="T5" fmla="*/ 974 h 974"/>
                  <a:gd name="T6" fmla="*/ 810 w 810"/>
                  <a:gd name="T7" fmla="*/ 886 h 974"/>
                  <a:gd name="T8" fmla="*/ 95 w 810"/>
                  <a:gd name="T9" fmla="*/ 0 h 974"/>
                </a:gdLst>
                <a:ahLst/>
                <a:cxnLst>
                  <a:cxn ang="0">
                    <a:pos x="T0" y="T1"/>
                  </a:cxn>
                  <a:cxn ang="0">
                    <a:pos x="T2" y="T3"/>
                  </a:cxn>
                  <a:cxn ang="0">
                    <a:pos x="T4" y="T5"/>
                  </a:cxn>
                  <a:cxn ang="0">
                    <a:pos x="T6" y="T7"/>
                  </a:cxn>
                  <a:cxn ang="0">
                    <a:pos x="T8" y="T9"/>
                  </a:cxn>
                </a:cxnLst>
                <a:rect l="0" t="0" r="r" b="b"/>
                <a:pathLst>
                  <a:path w="810" h="974">
                    <a:moveTo>
                      <a:pt x="95" y="0"/>
                    </a:moveTo>
                    <a:cubicBezTo>
                      <a:pt x="0" y="22"/>
                      <a:pt x="0" y="22"/>
                      <a:pt x="0" y="22"/>
                    </a:cubicBezTo>
                    <a:cubicBezTo>
                      <a:pt x="97" y="444"/>
                      <a:pt x="386" y="793"/>
                      <a:pt x="769" y="974"/>
                    </a:cubicBezTo>
                    <a:cubicBezTo>
                      <a:pt x="810" y="886"/>
                      <a:pt x="810" y="886"/>
                      <a:pt x="810" y="886"/>
                    </a:cubicBezTo>
                    <a:cubicBezTo>
                      <a:pt x="454" y="718"/>
                      <a:pt x="185" y="393"/>
                      <a:pt x="95" y="0"/>
                    </a:cubicBezTo>
                    <a:close/>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91" name="Freeform 23">
                <a:extLst>
                  <a:ext uri="{FF2B5EF4-FFF2-40B4-BE49-F238E27FC236}">
                    <a16:creationId xmlns:a16="http://schemas.microsoft.com/office/drawing/2014/main" id="{6312F9BA-EEE4-40E8-8131-22DAE53B2BD6}"/>
                  </a:ext>
                </a:extLst>
              </p:cNvPr>
              <p:cNvSpPr>
                <a:spLocks/>
              </p:cNvSpPr>
              <p:nvPr/>
            </p:nvSpPr>
            <p:spPr bwMode="auto">
              <a:xfrm>
                <a:off x="4454864" y="3018764"/>
                <a:ext cx="445329" cy="1383636"/>
              </a:xfrm>
              <a:custGeom>
                <a:avLst/>
                <a:gdLst>
                  <a:gd name="T0" fmla="*/ 97 w 379"/>
                  <a:gd name="T1" fmla="*/ 868 h 1181"/>
                  <a:gd name="T2" fmla="*/ 379 w 379"/>
                  <a:gd name="T3" fmla="*/ 60 h 1181"/>
                  <a:gd name="T4" fmla="*/ 303 w 379"/>
                  <a:gd name="T5" fmla="*/ 0 h 1181"/>
                  <a:gd name="T6" fmla="*/ 0 w 379"/>
                  <a:gd name="T7" fmla="*/ 868 h 1181"/>
                  <a:gd name="T8" fmla="*/ 35 w 379"/>
                  <a:gd name="T9" fmla="*/ 1181 h 1181"/>
                  <a:gd name="T10" fmla="*/ 130 w 379"/>
                  <a:gd name="T11" fmla="*/ 1159 h 1181"/>
                  <a:gd name="T12" fmla="*/ 97 w 379"/>
                  <a:gd name="T13" fmla="*/ 868 h 1181"/>
                </a:gdLst>
                <a:ahLst/>
                <a:cxnLst>
                  <a:cxn ang="0">
                    <a:pos x="T0" y="T1"/>
                  </a:cxn>
                  <a:cxn ang="0">
                    <a:pos x="T2" y="T3"/>
                  </a:cxn>
                  <a:cxn ang="0">
                    <a:pos x="T4" y="T5"/>
                  </a:cxn>
                  <a:cxn ang="0">
                    <a:pos x="T6" y="T7"/>
                  </a:cxn>
                  <a:cxn ang="0">
                    <a:pos x="T8" y="T9"/>
                  </a:cxn>
                  <a:cxn ang="0">
                    <a:pos x="T10" y="T11"/>
                  </a:cxn>
                  <a:cxn ang="0">
                    <a:pos x="T12" y="T13"/>
                  </a:cxn>
                </a:cxnLst>
                <a:rect l="0" t="0" r="r" b="b"/>
                <a:pathLst>
                  <a:path w="379" h="1181">
                    <a:moveTo>
                      <a:pt x="97" y="868"/>
                    </a:moveTo>
                    <a:cubicBezTo>
                      <a:pt x="97" y="563"/>
                      <a:pt x="203" y="282"/>
                      <a:pt x="379" y="60"/>
                    </a:cubicBezTo>
                    <a:cubicBezTo>
                      <a:pt x="303" y="0"/>
                      <a:pt x="303" y="0"/>
                      <a:pt x="303" y="0"/>
                    </a:cubicBezTo>
                    <a:cubicBezTo>
                      <a:pt x="113" y="238"/>
                      <a:pt x="0" y="540"/>
                      <a:pt x="0" y="868"/>
                    </a:cubicBezTo>
                    <a:cubicBezTo>
                      <a:pt x="0" y="975"/>
                      <a:pt x="12" y="1080"/>
                      <a:pt x="35" y="1181"/>
                    </a:cubicBezTo>
                    <a:cubicBezTo>
                      <a:pt x="130" y="1159"/>
                      <a:pt x="130" y="1159"/>
                      <a:pt x="130" y="1159"/>
                    </a:cubicBezTo>
                    <a:cubicBezTo>
                      <a:pt x="108" y="1065"/>
                      <a:pt x="97" y="968"/>
                      <a:pt x="97" y="868"/>
                    </a:cubicBez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92" name="Freeform 24">
                <a:extLst>
                  <a:ext uri="{FF2B5EF4-FFF2-40B4-BE49-F238E27FC236}">
                    <a16:creationId xmlns:a16="http://schemas.microsoft.com/office/drawing/2014/main" id="{53221AE0-5AC3-44E2-9728-6D53C0142153}"/>
                  </a:ext>
                </a:extLst>
              </p:cNvPr>
              <p:cNvSpPr>
                <a:spLocks/>
              </p:cNvSpPr>
              <p:nvPr/>
            </p:nvSpPr>
            <p:spPr bwMode="auto">
              <a:xfrm>
                <a:off x="4810954" y="2397557"/>
                <a:ext cx="1286601" cy="691385"/>
              </a:xfrm>
              <a:custGeom>
                <a:avLst/>
                <a:gdLst>
                  <a:gd name="T0" fmla="*/ 1094 w 1096"/>
                  <a:gd name="T1" fmla="*/ 98 h 590"/>
                  <a:gd name="T2" fmla="*/ 1096 w 1096"/>
                  <a:gd name="T3" fmla="*/ 98 h 590"/>
                  <a:gd name="T4" fmla="*/ 1096 w 1096"/>
                  <a:gd name="T5" fmla="*/ 0 h 590"/>
                  <a:gd name="T6" fmla="*/ 1094 w 1096"/>
                  <a:gd name="T7" fmla="*/ 0 h 590"/>
                  <a:gd name="T8" fmla="*/ 0 w 1096"/>
                  <a:gd name="T9" fmla="*/ 530 h 590"/>
                  <a:gd name="T10" fmla="*/ 76 w 1096"/>
                  <a:gd name="T11" fmla="*/ 590 h 590"/>
                  <a:gd name="T12" fmla="*/ 1094 w 1096"/>
                  <a:gd name="T13" fmla="*/ 98 h 590"/>
                </a:gdLst>
                <a:ahLst/>
                <a:cxnLst>
                  <a:cxn ang="0">
                    <a:pos x="T0" y="T1"/>
                  </a:cxn>
                  <a:cxn ang="0">
                    <a:pos x="T2" y="T3"/>
                  </a:cxn>
                  <a:cxn ang="0">
                    <a:pos x="T4" y="T5"/>
                  </a:cxn>
                  <a:cxn ang="0">
                    <a:pos x="T6" y="T7"/>
                  </a:cxn>
                  <a:cxn ang="0">
                    <a:pos x="T8" y="T9"/>
                  </a:cxn>
                  <a:cxn ang="0">
                    <a:pos x="T10" y="T11"/>
                  </a:cxn>
                  <a:cxn ang="0">
                    <a:pos x="T12" y="T13"/>
                  </a:cxn>
                </a:cxnLst>
                <a:rect l="0" t="0" r="r" b="b"/>
                <a:pathLst>
                  <a:path w="1096" h="590">
                    <a:moveTo>
                      <a:pt x="1094" y="98"/>
                    </a:moveTo>
                    <a:cubicBezTo>
                      <a:pt x="1095" y="98"/>
                      <a:pt x="1095" y="98"/>
                      <a:pt x="1096" y="98"/>
                    </a:cubicBezTo>
                    <a:cubicBezTo>
                      <a:pt x="1096" y="0"/>
                      <a:pt x="1096" y="0"/>
                      <a:pt x="1096" y="0"/>
                    </a:cubicBezTo>
                    <a:cubicBezTo>
                      <a:pt x="1095" y="0"/>
                      <a:pt x="1095" y="0"/>
                      <a:pt x="1094" y="0"/>
                    </a:cubicBezTo>
                    <a:cubicBezTo>
                      <a:pt x="651" y="0"/>
                      <a:pt x="256" y="207"/>
                      <a:pt x="0" y="530"/>
                    </a:cubicBezTo>
                    <a:cubicBezTo>
                      <a:pt x="76" y="590"/>
                      <a:pt x="76" y="590"/>
                      <a:pt x="76" y="590"/>
                    </a:cubicBezTo>
                    <a:cubicBezTo>
                      <a:pt x="314" y="290"/>
                      <a:pt x="682" y="98"/>
                      <a:pt x="1094" y="98"/>
                    </a:cubicBez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93" name="Freeform 25">
                <a:extLst>
                  <a:ext uri="{FF2B5EF4-FFF2-40B4-BE49-F238E27FC236}">
                    <a16:creationId xmlns:a16="http://schemas.microsoft.com/office/drawing/2014/main" id="{A08C03A4-F0E8-421A-BC01-EBAFE9AE43D8}"/>
                  </a:ext>
                </a:extLst>
              </p:cNvPr>
              <p:cNvSpPr>
                <a:spLocks/>
              </p:cNvSpPr>
              <p:nvPr/>
            </p:nvSpPr>
            <p:spPr bwMode="auto">
              <a:xfrm>
                <a:off x="6097555" y="2397557"/>
                <a:ext cx="1289200" cy="700916"/>
              </a:xfrm>
              <a:custGeom>
                <a:avLst/>
                <a:gdLst>
                  <a:gd name="T0" fmla="*/ 1022 w 1098"/>
                  <a:gd name="T1" fmla="*/ 598 h 598"/>
                  <a:gd name="T2" fmla="*/ 1098 w 1098"/>
                  <a:gd name="T3" fmla="*/ 538 h 598"/>
                  <a:gd name="T4" fmla="*/ 0 w 1098"/>
                  <a:gd name="T5" fmla="*/ 0 h 598"/>
                  <a:gd name="T6" fmla="*/ 0 w 1098"/>
                  <a:gd name="T7" fmla="*/ 98 h 598"/>
                  <a:gd name="T8" fmla="*/ 1022 w 1098"/>
                  <a:gd name="T9" fmla="*/ 598 h 598"/>
                </a:gdLst>
                <a:ahLst/>
                <a:cxnLst>
                  <a:cxn ang="0">
                    <a:pos x="T0" y="T1"/>
                  </a:cxn>
                  <a:cxn ang="0">
                    <a:pos x="T2" y="T3"/>
                  </a:cxn>
                  <a:cxn ang="0">
                    <a:pos x="T4" y="T5"/>
                  </a:cxn>
                  <a:cxn ang="0">
                    <a:pos x="T6" y="T7"/>
                  </a:cxn>
                  <a:cxn ang="0">
                    <a:pos x="T8" y="T9"/>
                  </a:cxn>
                </a:cxnLst>
                <a:rect l="0" t="0" r="r" b="b"/>
                <a:pathLst>
                  <a:path w="1098" h="598">
                    <a:moveTo>
                      <a:pt x="1022" y="598"/>
                    </a:moveTo>
                    <a:cubicBezTo>
                      <a:pt x="1098" y="538"/>
                      <a:pt x="1098" y="538"/>
                      <a:pt x="1098" y="538"/>
                    </a:cubicBezTo>
                    <a:cubicBezTo>
                      <a:pt x="843" y="211"/>
                      <a:pt x="445" y="1"/>
                      <a:pt x="0" y="0"/>
                    </a:cubicBezTo>
                    <a:cubicBezTo>
                      <a:pt x="0" y="98"/>
                      <a:pt x="0" y="98"/>
                      <a:pt x="0" y="98"/>
                    </a:cubicBezTo>
                    <a:cubicBezTo>
                      <a:pt x="414" y="98"/>
                      <a:pt x="784" y="294"/>
                      <a:pt x="1022" y="598"/>
                    </a:cubicBez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94" name="Freeform 26">
                <a:extLst>
                  <a:ext uri="{FF2B5EF4-FFF2-40B4-BE49-F238E27FC236}">
                    <a16:creationId xmlns:a16="http://schemas.microsoft.com/office/drawing/2014/main" id="{A246029B-1521-4819-94A8-1BA71FE8D2FB}"/>
                  </a:ext>
                </a:extLst>
              </p:cNvPr>
              <p:cNvSpPr>
                <a:spLocks noEditPoints="1"/>
              </p:cNvSpPr>
              <p:nvPr/>
            </p:nvSpPr>
            <p:spPr bwMode="auto">
              <a:xfrm>
                <a:off x="5297870" y="3238828"/>
                <a:ext cx="1594172" cy="1591572"/>
              </a:xfrm>
              <a:custGeom>
                <a:avLst/>
                <a:gdLst>
                  <a:gd name="T0" fmla="*/ 679 w 1358"/>
                  <a:gd name="T1" fmla="*/ 1359 h 1359"/>
                  <a:gd name="T2" fmla="*/ 0 w 1358"/>
                  <a:gd name="T3" fmla="*/ 680 h 1359"/>
                  <a:gd name="T4" fmla="*/ 679 w 1358"/>
                  <a:gd name="T5" fmla="*/ 0 h 1359"/>
                  <a:gd name="T6" fmla="*/ 1358 w 1358"/>
                  <a:gd name="T7" fmla="*/ 680 h 1359"/>
                  <a:gd name="T8" fmla="*/ 679 w 1358"/>
                  <a:gd name="T9" fmla="*/ 1359 h 1359"/>
                  <a:gd name="T10" fmla="*/ 679 w 1358"/>
                  <a:gd name="T11" fmla="*/ 81 h 1359"/>
                  <a:gd name="T12" fmla="*/ 81 w 1358"/>
                  <a:gd name="T13" fmla="*/ 680 h 1359"/>
                  <a:gd name="T14" fmla="*/ 679 w 1358"/>
                  <a:gd name="T15" fmla="*/ 1278 h 1359"/>
                  <a:gd name="T16" fmla="*/ 1277 w 1358"/>
                  <a:gd name="T17" fmla="*/ 680 h 1359"/>
                  <a:gd name="T18" fmla="*/ 679 w 1358"/>
                  <a:gd name="T19" fmla="*/ 81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8" h="1359">
                    <a:moveTo>
                      <a:pt x="679" y="1359"/>
                    </a:moveTo>
                    <a:cubicBezTo>
                      <a:pt x="304" y="1359"/>
                      <a:pt x="0" y="1054"/>
                      <a:pt x="0" y="680"/>
                    </a:cubicBezTo>
                    <a:cubicBezTo>
                      <a:pt x="0" y="305"/>
                      <a:pt x="304" y="0"/>
                      <a:pt x="679" y="0"/>
                    </a:cubicBezTo>
                    <a:cubicBezTo>
                      <a:pt x="1054" y="0"/>
                      <a:pt x="1358" y="305"/>
                      <a:pt x="1358" y="680"/>
                    </a:cubicBezTo>
                    <a:cubicBezTo>
                      <a:pt x="1358" y="1054"/>
                      <a:pt x="1054" y="1359"/>
                      <a:pt x="679" y="1359"/>
                    </a:cubicBezTo>
                    <a:close/>
                    <a:moveTo>
                      <a:pt x="679" y="81"/>
                    </a:moveTo>
                    <a:cubicBezTo>
                      <a:pt x="349" y="81"/>
                      <a:pt x="81" y="350"/>
                      <a:pt x="81" y="680"/>
                    </a:cubicBezTo>
                    <a:cubicBezTo>
                      <a:pt x="81" y="1009"/>
                      <a:pt x="349" y="1278"/>
                      <a:pt x="679" y="1278"/>
                    </a:cubicBezTo>
                    <a:cubicBezTo>
                      <a:pt x="1009" y="1278"/>
                      <a:pt x="1277" y="1009"/>
                      <a:pt x="1277" y="680"/>
                    </a:cubicBezTo>
                    <a:cubicBezTo>
                      <a:pt x="1277" y="350"/>
                      <a:pt x="1009" y="81"/>
                      <a:pt x="679" y="81"/>
                    </a:cubicBez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95" name="Freeform 27">
                <a:extLst>
                  <a:ext uri="{FF2B5EF4-FFF2-40B4-BE49-F238E27FC236}">
                    <a16:creationId xmlns:a16="http://schemas.microsoft.com/office/drawing/2014/main" id="{1F3EF22E-A69E-47B3-9DA3-3DBC5DEDD734}"/>
                  </a:ext>
                </a:extLst>
              </p:cNvPr>
              <p:cNvSpPr>
                <a:spLocks/>
              </p:cNvSpPr>
              <p:nvPr/>
            </p:nvSpPr>
            <p:spPr bwMode="auto">
              <a:xfrm>
                <a:off x="5827238" y="1318026"/>
                <a:ext cx="544098" cy="2193717"/>
              </a:xfrm>
              <a:custGeom>
                <a:avLst/>
                <a:gdLst>
                  <a:gd name="T0" fmla="*/ 288 w 463"/>
                  <a:gd name="T1" fmla="*/ 1376 h 1873"/>
                  <a:gd name="T2" fmla="*/ 288 w 463"/>
                  <a:gd name="T3" fmla="*/ 56 h 1873"/>
                  <a:gd name="T4" fmla="*/ 231 w 463"/>
                  <a:gd name="T5" fmla="*/ 0 h 1873"/>
                  <a:gd name="T6" fmla="*/ 175 w 463"/>
                  <a:gd name="T7" fmla="*/ 56 h 1873"/>
                  <a:gd name="T8" fmla="*/ 175 w 463"/>
                  <a:gd name="T9" fmla="*/ 1374 h 1873"/>
                  <a:gd name="T10" fmla="*/ 0 w 463"/>
                  <a:gd name="T11" fmla="*/ 1314 h 1873"/>
                  <a:gd name="T12" fmla="*/ 235 w 463"/>
                  <a:gd name="T13" fmla="*/ 1873 h 1873"/>
                  <a:gd name="T14" fmla="*/ 463 w 463"/>
                  <a:gd name="T15" fmla="*/ 1314 h 1873"/>
                  <a:gd name="T16" fmla="*/ 288 w 463"/>
                  <a:gd name="T17" fmla="*/ 1376 h 1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3" h="1873">
                    <a:moveTo>
                      <a:pt x="288" y="1376"/>
                    </a:moveTo>
                    <a:cubicBezTo>
                      <a:pt x="288" y="56"/>
                      <a:pt x="288" y="56"/>
                      <a:pt x="288" y="56"/>
                    </a:cubicBezTo>
                    <a:cubicBezTo>
                      <a:pt x="288" y="25"/>
                      <a:pt x="263" y="0"/>
                      <a:pt x="231" y="0"/>
                    </a:cubicBezTo>
                    <a:cubicBezTo>
                      <a:pt x="200" y="0"/>
                      <a:pt x="175" y="25"/>
                      <a:pt x="175" y="56"/>
                    </a:cubicBezTo>
                    <a:cubicBezTo>
                      <a:pt x="175" y="1374"/>
                      <a:pt x="175" y="1374"/>
                      <a:pt x="175" y="1374"/>
                    </a:cubicBezTo>
                    <a:cubicBezTo>
                      <a:pt x="0" y="1314"/>
                      <a:pt x="0" y="1314"/>
                      <a:pt x="0" y="1314"/>
                    </a:cubicBezTo>
                    <a:cubicBezTo>
                      <a:pt x="235" y="1873"/>
                      <a:pt x="235" y="1873"/>
                      <a:pt x="235" y="1873"/>
                    </a:cubicBezTo>
                    <a:cubicBezTo>
                      <a:pt x="463" y="1314"/>
                      <a:pt x="463" y="1314"/>
                      <a:pt x="463" y="1314"/>
                    </a:cubicBezTo>
                    <a:lnTo>
                      <a:pt x="288" y="1376"/>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96" name="Oval 95">
                <a:extLst>
                  <a:ext uri="{FF2B5EF4-FFF2-40B4-BE49-F238E27FC236}">
                    <a16:creationId xmlns:a16="http://schemas.microsoft.com/office/drawing/2014/main" id="{FC095309-E4E0-401B-AA22-05CAB5F5D681}"/>
                  </a:ext>
                </a:extLst>
              </p:cNvPr>
              <p:cNvSpPr>
                <a:spLocks noChangeArrowheads="1"/>
              </p:cNvSpPr>
              <p:nvPr/>
            </p:nvSpPr>
            <p:spPr bwMode="auto">
              <a:xfrm>
                <a:off x="5744064" y="1999881"/>
                <a:ext cx="710446" cy="706980"/>
              </a:xfrm>
              <a:prstGeom prst="ellipse">
                <a:avLst/>
              </a:pr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97" name="Oval 96">
                <a:extLst>
                  <a:ext uri="{FF2B5EF4-FFF2-40B4-BE49-F238E27FC236}">
                    <a16:creationId xmlns:a16="http://schemas.microsoft.com/office/drawing/2014/main" id="{F7073A2D-856E-4B1C-BBDA-FF0BAA5CD7BF}"/>
                  </a:ext>
                </a:extLst>
              </p:cNvPr>
              <p:cNvSpPr>
                <a:spLocks noChangeArrowheads="1"/>
              </p:cNvSpPr>
              <p:nvPr/>
            </p:nvSpPr>
            <p:spPr bwMode="auto">
              <a:xfrm>
                <a:off x="5824640" y="2080456"/>
                <a:ext cx="548430" cy="545830"/>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98" name="Freeform 30">
                <a:extLst>
                  <a:ext uri="{FF2B5EF4-FFF2-40B4-BE49-F238E27FC236}">
                    <a16:creationId xmlns:a16="http://schemas.microsoft.com/office/drawing/2014/main" id="{1DE6C40C-9CEA-44B7-85AF-D6B8EE1A0A8B}"/>
                  </a:ext>
                </a:extLst>
              </p:cNvPr>
              <p:cNvSpPr>
                <a:spLocks/>
              </p:cNvSpPr>
              <p:nvPr/>
            </p:nvSpPr>
            <p:spPr bwMode="auto">
              <a:xfrm>
                <a:off x="6511692" y="2323913"/>
                <a:ext cx="1749257" cy="1394899"/>
              </a:xfrm>
              <a:custGeom>
                <a:avLst/>
                <a:gdLst>
                  <a:gd name="T0" fmla="*/ 424 w 1490"/>
                  <a:gd name="T1" fmla="*/ 925 h 1191"/>
                  <a:gd name="T2" fmla="*/ 1461 w 1490"/>
                  <a:gd name="T3" fmla="*/ 109 h 1191"/>
                  <a:gd name="T4" fmla="*/ 1471 w 1490"/>
                  <a:gd name="T5" fmla="*/ 29 h 1191"/>
                  <a:gd name="T6" fmla="*/ 1391 w 1490"/>
                  <a:gd name="T7" fmla="*/ 19 h 1191"/>
                  <a:gd name="T8" fmla="*/ 355 w 1490"/>
                  <a:gd name="T9" fmla="*/ 834 h 1191"/>
                  <a:gd name="T10" fmla="*/ 295 w 1490"/>
                  <a:gd name="T11" fmla="*/ 660 h 1191"/>
                  <a:gd name="T12" fmla="*/ 0 w 1490"/>
                  <a:gd name="T13" fmla="*/ 1191 h 1191"/>
                  <a:gd name="T14" fmla="*/ 581 w 1490"/>
                  <a:gd name="T15" fmla="*/ 1023 h 1191"/>
                  <a:gd name="T16" fmla="*/ 424 w 1490"/>
                  <a:gd name="T17" fmla="*/ 925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0" h="1191">
                    <a:moveTo>
                      <a:pt x="424" y="925"/>
                    </a:moveTo>
                    <a:cubicBezTo>
                      <a:pt x="1461" y="109"/>
                      <a:pt x="1461" y="109"/>
                      <a:pt x="1461" y="109"/>
                    </a:cubicBezTo>
                    <a:cubicBezTo>
                      <a:pt x="1486" y="89"/>
                      <a:pt x="1490" y="54"/>
                      <a:pt x="1471" y="29"/>
                    </a:cubicBezTo>
                    <a:cubicBezTo>
                      <a:pt x="1451" y="4"/>
                      <a:pt x="1415" y="0"/>
                      <a:pt x="1391" y="19"/>
                    </a:cubicBezTo>
                    <a:cubicBezTo>
                      <a:pt x="355" y="834"/>
                      <a:pt x="355" y="834"/>
                      <a:pt x="355" y="834"/>
                    </a:cubicBezTo>
                    <a:cubicBezTo>
                      <a:pt x="295" y="660"/>
                      <a:pt x="295" y="660"/>
                      <a:pt x="295" y="660"/>
                    </a:cubicBezTo>
                    <a:cubicBezTo>
                      <a:pt x="0" y="1191"/>
                      <a:pt x="0" y="1191"/>
                      <a:pt x="0" y="1191"/>
                    </a:cubicBezTo>
                    <a:cubicBezTo>
                      <a:pt x="581" y="1023"/>
                      <a:pt x="581" y="1023"/>
                      <a:pt x="581" y="1023"/>
                    </a:cubicBezTo>
                    <a:lnTo>
                      <a:pt x="424" y="925"/>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99" name="Freeform 31">
                <a:extLst>
                  <a:ext uri="{FF2B5EF4-FFF2-40B4-BE49-F238E27FC236}">
                    <a16:creationId xmlns:a16="http://schemas.microsoft.com/office/drawing/2014/main" id="{4FE9D3EE-4404-4835-A74B-7A7BE112903A}"/>
                  </a:ext>
                </a:extLst>
              </p:cNvPr>
              <p:cNvSpPr>
                <a:spLocks/>
              </p:cNvSpPr>
              <p:nvPr/>
            </p:nvSpPr>
            <p:spPr bwMode="auto">
              <a:xfrm>
                <a:off x="7022867" y="2599428"/>
                <a:ext cx="798819" cy="797952"/>
              </a:xfrm>
              <a:custGeom>
                <a:avLst/>
                <a:gdLst>
                  <a:gd name="T0" fmla="*/ 527 w 681"/>
                  <a:gd name="T1" fmla="*/ 578 h 681"/>
                  <a:gd name="T2" fmla="*/ 103 w 681"/>
                  <a:gd name="T3" fmla="*/ 527 h 681"/>
                  <a:gd name="T4" fmla="*/ 154 w 681"/>
                  <a:gd name="T5" fmla="*/ 103 h 681"/>
                  <a:gd name="T6" fmla="*/ 578 w 681"/>
                  <a:gd name="T7" fmla="*/ 154 h 681"/>
                  <a:gd name="T8" fmla="*/ 527 w 681"/>
                  <a:gd name="T9" fmla="*/ 578 h 681"/>
                </a:gdLst>
                <a:ahLst/>
                <a:cxnLst>
                  <a:cxn ang="0">
                    <a:pos x="T0" y="T1"/>
                  </a:cxn>
                  <a:cxn ang="0">
                    <a:pos x="T2" y="T3"/>
                  </a:cxn>
                  <a:cxn ang="0">
                    <a:pos x="T4" y="T5"/>
                  </a:cxn>
                  <a:cxn ang="0">
                    <a:pos x="T6" y="T7"/>
                  </a:cxn>
                  <a:cxn ang="0">
                    <a:pos x="T8" y="T9"/>
                  </a:cxn>
                </a:cxnLst>
                <a:rect l="0" t="0" r="r" b="b"/>
                <a:pathLst>
                  <a:path w="681" h="681">
                    <a:moveTo>
                      <a:pt x="527" y="578"/>
                    </a:moveTo>
                    <a:cubicBezTo>
                      <a:pt x="396" y="681"/>
                      <a:pt x="206" y="659"/>
                      <a:pt x="103" y="527"/>
                    </a:cubicBezTo>
                    <a:cubicBezTo>
                      <a:pt x="0" y="396"/>
                      <a:pt x="23" y="206"/>
                      <a:pt x="154" y="103"/>
                    </a:cubicBezTo>
                    <a:cubicBezTo>
                      <a:pt x="285" y="0"/>
                      <a:pt x="475" y="23"/>
                      <a:pt x="578" y="154"/>
                    </a:cubicBezTo>
                    <a:cubicBezTo>
                      <a:pt x="681" y="285"/>
                      <a:pt x="659" y="475"/>
                      <a:pt x="527" y="5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00" name="Freeform 32">
                <a:extLst>
                  <a:ext uri="{FF2B5EF4-FFF2-40B4-BE49-F238E27FC236}">
                    <a16:creationId xmlns:a16="http://schemas.microsoft.com/office/drawing/2014/main" id="{89A6225E-7E86-421F-B243-EF5E3F9A12A7}"/>
                  </a:ext>
                </a:extLst>
              </p:cNvPr>
              <p:cNvSpPr>
                <a:spLocks/>
              </p:cNvSpPr>
              <p:nvPr/>
            </p:nvSpPr>
            <p:spPr bwMode="auto">
              <a:xfrm>
                <a:off x="7113839" y="2690399"/>
                <a:ext cx="617741" cy="616875"/>
              </a:xfrm>
              <a:custGeom>
                <a:avLst/>
                <a:gdLst>
                  <a:gd name="T0" fmla="*/ 407 w 526"/>
                  <a:gd name="T1" fmla="*/ 446 h 526"/>
                  <a:gd name="T2" fmla="*/ 79 w 526"/>
                  <a:gd name="T3" fmla="*/ 407 h 526"/>
                  <a:gd name="T4" fmla="*/ 118 w 526"/>
                  <a:gd name="T5" fmla="*/ 79 h 526"/>
                  <a:gd name="T6" fmla="*/ 446 w 526"/>
                  <a:gd name="T7" fmla="*/ 118 h 526"/>
                  <a:gd name="T8" fmla="*/ 407 w 526"/>
                  <a:gd name="T9" fmla="*/ 446 h 526"/>
                </a:gdLst>
                <a:ahLst/>
                <a:cxnLst>
                  <a:cxn ang="0">
                    <a:pos x="T0" y="T1"/>
                  </a:cxn>
                  <a:cxn ang="0">
                    <a:pos x="T2" y="T3"/>
                  </a:cxn>
                  <a:cxn ang="0">
                    <a:pos x="T4" y="T5"/>
                  </a:cxn>
                  <a:cxn ang="0">
                    <a:pos x="T6" y="T7"/>
                  </a:cxn>
                  <a:cxn ang="0">
                    <a:pos x="T8" y="T9"/>
                  </a:cxn>
                </a:cxnLst>
                <a:rect l="0" t="0" r="r" b="b"/>
                <a:pathLst>
                  <a:path w="526" h="526">
                    <a:moveTo>
                      <a:pt x="407" y="446"/>
                    </a:moveTo>
                    <a:cubicBezTo>
                      <a:pt x="306" y="526"/>
                      <a:pt x="159" y="508"/>
                      <a:pt x="79" y="407"/>
                    </a:cubicBezTo>
                    <a:cubicBezTo>
                      <a:pt x="0" y="306"/>
                      <a:pt x="17" y="159"/>
                      <a:pt x="118" y="79"/>
                    </a:cubicBezTo>
                    <a:cubicBezTo>
                      <a:pt x="220" y="0"/>
                      <a:pt x="366" y="17"/>
                      <a:pt x="446" y="118"/>
                    </a:cubicBezTo>
                    <a:cubicBezTo>
                      <a:pt x="526" y="220"/>
                      <a:pt x="508" y="366"/>
                      <a:pt x="407" y="44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01" name="Freeform 33">
                <a:extLst>
                  <a:ext uri="{FF2B5EF4-FFF2-40B4-BE49-F238E27FC236}">
                    <a16:creationId xmlns:a16="http://schemas.microsoft.com/office/drawing/2014/main" id="{FE751CEE-FE64-42DB-AB44-76C73FD72EEB}"/>
                  </a:ext>
                </a:extLst>
              </p:cNvPr>
              <p:cNvSpPr>
                <a:spLocks/>
              </p:cNvSpPr>
              <p:nvPr/>
            </p:nvSpPr>
            <p:spPr bwMode="auto">
              <a:xfrm>
                <a:off x="6601797" y="4046311"/>
                <a:ext cx="2151266" cy="674056"/>
              </a:xfrm>
              <a:custGeom>
                <a:avLst/>
                <a:gdLst>
                  <a:gd name="T0" fmla="*/ 473 w 1832"/>
                  <a:gd name="T1" fmla="*/ 266 h 576"/>
                  <a:gd name="T2" fmla="*/ 1757 w 1832"/>
                  <a:gd name="T3" fmla="*/ 569 h 576"/>
                  <a:gd name="T4" fmla="*/ 1825 w 1832"/>
                  <a:gd name="T5" fmla="*/ 527 h 576"/>
                  <a:gd name="T6" fmla="*/ 1783 w 1832"/>
                  <a:gd name="T7" fmla="*/ 458 h 576"/>
                  <a:gd name="T8" fmla="*/ 501 w 1832"/>
                  <a:gd name="T9" fmla="*/ 156 h 576"/>
                  <a:gd name="T10" fmla="*/ 599 w 1832"/>
                  <a:gd name="T11" fmla="*/ 0 h 576"/>
                  <a:gd name="T12" fmla="*/ 0 w 1832"/>
                  <a:gd name="T13" fmla="*/ 100 h 576"/>
                  <a:gd name="T14" fmla="*/ 493 w 1832"/>
                  <a:gd name="T15" fmla="*/ 450 h 576"/>
                  <a:gd name="T16" fmla="*/ 473 w 1832"/>
                  <a:gd name="T17" fmla="*/ 26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2" h="576">
                    <a:moveTo>
                      <a:pt x="473" y="266"/>
                    </a:moveTo>
                    <a:cubicBezTo>
                      <a:pt x="1757" y="569"/>
                      <a:pt x="1757" y="569"/>
                      <a:pt x="1757" y="569"/>
                    </a:cubicBezTo>
                    <a:cubicBezTo>
                      <a:pt x="1787" y="576"/>
                      <a:pt x="1818" y="557"/>
                      <a:pt x="1825" y="527"/>
                    </a:cubicBezTo>
                    <a:cubicBezTo>
                      <a:pt x="1832" y="496"/>
                      <a:pt x="1814" y="466"/>
                      <a:pt x="1783" y="458"/>
                    </a:cubicBezTo>
                    <a:cubicBezTo>
                      <a:pt x="501" y="156"/>
                      <a:pt x="501" y="156"/>
                      <a:pt x="501" y="156"/>
                    </a:cubicBezTo>
                    <a:cubicBezTo>
                      <a:pt x="599" y="0"/>
                      <a:pt x="599" y="0"/>
                      <a:pt x="599" y="0"/>
                    </a:cubicBezTo>
                    <a:cubicBezTo>
                      <a:pt x="0" y="100"/>
                      <a:pt x="0" y="100"/>
                      <a:pt x="0" y="100"/>
                    </a:cubicBezTo>
                    <a:cubicBezTo>
                      <a:pt x="493" y="450"/>
                      <a:pt x="493" y="450"/>
                      <a:pt x="493" y="450"/>
                    </a:cubicBezTo>
                    <a:lnTo>
                      <a:pt x="473" y="266"/>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02" name="Freeform 34">
                <a:extLst>
                  <a:ext uri="{FF2B5EF4-FFF2-40B4-BE49-F238E27FC236}">
                    <a16:creationId xmlns:a16="http://schemas.microsoft.com/office/drawing/2014/main" id="{666DFD1C-FB4C-44AA-B3AB-B344CCCFF53E}"/>
                  </a:ext>
                </a:extLst>
              </p:cNvPr>
              <p:cNvSpPr>
                <a:spLocks/>
              </p:cNvSpPr>
              <p:nvPr/>
            </p:nvSpPr>
            <p:spPr bwMode="auto">
              <a:xfrm>
                <a:off x="7344301" y="4035047"/>
                <a:ext cx="780624" cy="778891"/>
              </a:xfrm>
              <a:custGeom>
                <a:avLst/>
                <a:gdLst>
                  <a:gd name="T0" fmla="*/ 263 w 665"/>
                  <a:gd name="T1" fmla="*/ 627 h 665"/>
                  <a:gd name="T2" fmla="*/ 39 w 665"/>
                  <a:gd name="T3" fmla="*/ 263 h 665"/>
                  <a:gd name="T4" fmla="*/ 402 w 665"/>
                  <a:gd name="T5" fmla="*/ 39 h 665"/>
                  <a:gd name="T6" fmla="*/ 627 w 665"/>
                  <a:gd name="T7" fmla="*/ 402 h 665"/>
                  <a:gd name="T8" fmla="*/ 263 w 665"/>
                  <a:gd name="T9" fmla="*/ 627 h 665"/>
                </a:gdLst>
                <a:ahLst/>
                <a:cxnLst>
                  <a:cxn ang="0">
                    <a:pos x="T0" y="T1"/>
                  </a:cxn>
                  <a:cxn ang="0">
                    <a:pos x="T2" y="T3"/>
                  </a:cxn>
                  <a:cxn ang="0">
                    <a:pos x="T4" y="T5"/>
                  </a:cxn>
                  <a:cxn ang="0">
                    <a:pos x="T6" y="T7"/>
                  </a:cxn>
                  <a:cxn ang="0">
                    <a:pos x="T8" y="T9"/>
                  </a:cxn>
                </a:cxnLst>
                <a:rect l="0" t="0" r="r" b="b"/>
                <a:pathLst>
                  <a:path w="665" h="665">
                    <a:moveTo>
                      <a:pt x="263" y="627"/>
                    </a:moveTo>
                    <a:cubicBezTo>
                      <a:pt x="101" y="588"/>
                      <a:pt x="0" y="426"/>
                      <a:pt x="39" y="263"/>
                    </a:cubicBezTo>
                    <a:cubicBezTo>
                      <a:pt x="77" y="101"/>
                      <a:pt x="240" y="0"/>
                      <a:pt x="402" y="39"/>
                    </a:cubicBezTo>
                    <a:cubicBezTo>
                      <a:pt x="564" y="77"/>
                      <a:pt x="665" y="240"/>
                      <a:pt x="627" y="402"/>
                    </a:cubicBezTo>
                    <a:cubicBezTo>
                      <a:pt x="588" y="564"/>
                      <a:pt x="426" y="665"/>
                      <a:pt x="263" y="62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03" name="Freeform 35">
                <a:extLst>
                  <a:ext uri="{FF2B5EF4-FFF2-40B4-BE49-F238E27FC236}">
                    <a16:creationId xmlns:a16="http://schemas.microsoft.com/office/drawing/2014/main" id="{9713A4E5-C4CB-42DF-B0D6-670E2D16D69C}"/>
                  </a:ext>
                </a:extLst>
              </p:cNvPr>
              <p:cNvSpPr>
                <a:spLocks/>
              </p:cNvSpPr>
              <p:nvPr/>
            </p:nvSpPr>
            <p:spPr bwMode="auto">
              <a:xfrm>
                <a:off x="7433540" y="4124286"/>
                <a:ext cx="602146" cy="601280"/>
              </a:xfrm>
              <a:custGeom>
                <a:avLst/>
                <a:gdLst>
                  <a:gd name="T0" fmla="*/ 203 w 513"/>
                  <a:gd name="T1" fmla="*/ 484 h 513"/>
                  <a:gd name="T2" fmla="*/ 30 w 513"/>
                  <a:gd name="T3" fmla="*/ 203 h 513"/>
                  <a:gd name="T4" fmla="*/ 310 w 513"/>
                  <a:gd name="T5" fmla="*/ 30 h 513"/>
                  <a:gd name="T6" fmla="*/ 484 w 513"/>
                  <a:gd name="T7" fmla="*/ 310 h 513"/>
                  <a:gd name="T8" fmla="*/ 203 w 513"/>
                  <a:gd name="T9" fmla="*/ 484 h 513"/>
                </a:gdLst>
                <a:ahLst/>
                <a:cxnLst>
                  <a:cxn ang="0">
                    <a:pos x="T0" y="T1"/>
                  </a:cxn>
                  <a:cxn ang="0">
                    <a:pos x="T2" y="T3"/>
                  </a:cxn>
                  <a:cxn ang="0">
                    <a:pos x="T4" y="T5"/>
                  </a:cxn>
                  <a:cxn ang="0">
                    <a:pos x="T6" y="T7"/>
                  </a:cxn>
                  <a:cxn ang="0">
                    <a:pos x="T8" y="T9"/>
                  </a:cxn>
                </a:cxnLst>
                <a:rect l="0" t="0" r="r" b="b"/>
                <a:pathLst>
                  <a:path w="513" h="513">
                    <a:moveTo>
                      <a:pt x="203" y="484"/>
                    </a:moveTo>
                    <a:cubicBezTo>
                      <a:pt x="78" y="454"/>
                      <a:pt x="0" y="328"/>
                      <a:pt x="30" y="203"/>
                    </a:cubicBezTo>
                    <a:cubicBezTo>
                      <a:pt x="59" y="78"/>
                      <a:pt x="185" y="0"/>
                      <a:pt x="310" y="30"/>
                    </a:cubicBezTo>
                    <a:cubicBezTo>
                      <a:pt x="436" y="59"/>
                      <a:pt x="513" y="185"/>
                      <a:pt x="484" y="310"/>
                    </a:cubicBezTo>
                    <a:cubicBezTo>
                      <a:pt x="454" y="436"/>
                      <a:pt x="328" y="513"/>
                      <a:pt x="203" y="48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04" name="Freeform 36">
                <a:extLst>
                  <a:ext uri="{FF2B5EF4-FFF2-40B4-BE49-F238E27FC236}">
                    <a16:creationId xmlns:a16="http://schemas.microsoft.com/office/drawing/2014/main" id="{078807B2-0D0F-47A8-B25A-B6FBF178902D}"/>
                  </a:ext>
                </a:extLst>
              </p:cNvPr>
              <p:cNvSpPr>
                <a:spLocks/>
              </p:cNvSpPr>
              <p:nvPr/>
            </p:nvSpPr>
            <p:spPr bwMode="auto">
              <a:xfrm>
                <a:off x="6316753" y="4508967"/>
                <a:ext cx="1017151" cy="1985782"/>
              </a:xfrm>
              <a:custGeom>
                <a:avLst/>
                <a:gdLst>
                  <a:gd name="T0" fmla="*/ 171 w 866"/>
                  <a:gd name="T1" fmla="*/ 470 h 1696"/>
                  <a:gd name="T2" fmla="*/ 750 w 866"/>
                  <a:gd name="T3" fmla="*/ 1656 h 1696"/>
                  <a:gd name="T4" fmla="*/ 826 w 866"/>
                  <a:gd name="T5" fmla="*/ 1682 h 1696"/>
                  <a:gd name="T6" fmla="*/ 852 w 866"/>
                  <a:gd name="T7" fmla="*/ 1606 h 1696"/>
                  <a:gd name="T8" fmla="*/ 274 w 866"/>
                  <a:gd name="T9" fmla="*/ 422 h 1696"/>
                  <a:gd name="T10" fmla="*/ 457 w 866"/>
                  <a:gd name="T11" fmla="*/ 400 h 1696"/>
                  <a:gd name="T12" fmla="*/ 0 w 866"/>
                  <a:gd name="T13" fmla="*/ 0 h 1696"/>
                  <a:gd name="T14" fmla="*/ 41 w 866"/>
                  <a:gd name="T15" fmla="*/ 602 h 1696"/>
                  <a:gd name="T16" fmla="*/ 171 w 866"/>
                  <a:gd name="T17" fmla="*/ 470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6" h="1696">
                    <a:moveTo>
                      <a:pt x="171" y="470"/>
                    </a:moveTo>
                    <a:cubicBezTo>
                      <a:pt x="750" y="1656"/>
                      <a:pt x="750" y="1656"/>
                      <a:pt x="750" y="1656"/>
                    </a:cubicBezTo>
                    <a:cubicBezTo>
                      <a:pt x="764" y="1684"/>
                      <a:pt x="798" y="1696"/>
                      <a:pt x="826" y="1682"/>
                    </a:cubicBezTo>
                    <a:cubicBezTo>
                      <a:pt x="854" y="1668"/>
                      <a:pt x="866" y="1634"/>
                      <a:pt x="852" y="1606"/>
                    </a:cubicBezTo>
                    <a:cubicBezTo>
                      <a:pt x="274" y="422"/>
                      <a:pt x="274" y="422"/>
                      <a:pt x="274" y="422"/>
                    </a:cubicBezTo>
                    <a:cubicBezTo>
                      <a:pt x="457" y="400"/>
                      <a:pt x="457" y="400"/>
                      <a:pt x="457" y="400"/>
                    </a:cubicBezTo>
                    <a:cubicBezTo>
                      <a:pt x="0" y="0"/>
                      <a:pt x="0" y="0"/>
                      <a:pt x="0" y="0"/>
                    </a:cubicBezTo>
                    <a:cubicBezTo>
                      <a:pt x="41" y="602"/>
                      <a:pt x="41" y="602"/>
                      <a:pt x="41" y="602"/>
                    </a:cubicBezTo>
                    <a:lnTo>
                      <a:pt x="171" y="470"/>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05" name="Freeform 37">
                <a:extLst>
                  <a:ext uri="{FF2B5EF4-FFF2-40B4-BE49-F238E27FC236}">
                    <a16:creationId xmlns:a16="http://schemas.microsoft.com/office/drawing/2014/main" id="{D80EB8A9-1C83-4EAE-9C85-63AC51077F07}"/>
                  </a:ext>
                </a:extLst>
              </p:cNvPr>
              <p:cNvSpPr>
                <a:spLocks/>
              </p:cNvSpPr>
              <p:nvPr/>
            </p:nvSpPr>
            <p:spPr bwMode="auto">
              <a:xfrm>
                <a:off x="6425919" y="5144902"/>
                <a:ext cx="810082" cy="806616"/>
              </a:xfrm>
              <a:custGeom>
                <a:avLst/>
                <a:gdLst>
                  <a:gd name="T0" fmla="*/ 73 w 690"/>
                  <a:gd name="T1" fmla="*/ 477 h 689"/>
                  <a:gd name="T2" fmla="*/ 212 w 690"/>
                  <a:gd name="T3" fmla="*/ 73 h 689"/>
                  <a:gd name="T4" fmla="*/ 616 w 690"/>
                  <a:gd name="T5" fmla="*/ 212 h 689"/>
                  <a:gd name="T6" fmla="*/ 477 w 690"/>
                  <a:gd name="T7" fmla="*/ 616 h 689"/>
                  <a:gd name="T8" fmla="*/ 73 w 690"/>
                  <a:gd name="T9" fmla="*/ 477 h 689"/>
                </a:gdLst>
                <a:ahLst/>
                <a:cxnLst>
                  <a:cxn ang="0">
                    <a:pos x="T0" y="T1"/>
                  </a:cxn>
                  <a:cxn ang="0">
                    <a:pos x="T2" y="T3"/>
                  </a:cxn>
                  <a:cxn ang="0">
                    <a:pos x="T4" y="T5"/>
                  </a:cxn>
                  <a:cxn ang="0">
                    <a:pos x="T6" y="T7"/>
                  </a:cxn>
                  <a:cxn ang="0">
                    <a:pos x="T8" y="T9"/>
                  </a:cxn>
                </a:cxnLst>
                <a:rect l="0" t="0" r="r" b="b"/>
                <a:pathLst>
                  <a:path w="690" h="689">
                    <a:moveTo>
                      <a:pt x="73" y="477"/>
                    </a:moveTo>
                    <a:cubicBezTo>
                      <a:pt x="0" y="327"/>
                      <a:pt x="62" y="146"/>
                      <a:pt x="212" y="73"/>
                    </a:cubicBezTo>
                    <a:cubicBezTo>
                      <a:pt x="362" y="0"/>
                      <a:pt x="543" y="62"/>
                      <a:pt x="616" y="212"/>
                    </a:cubicBezTo>
                    <a:cubicBezTo>
                      <a:pt x="690" y="362"/>
                      <a:pt x="627" y="543"/>
                      <a:pt x="477" y="616"/>
                    </a:cubicBezTo>
                    <a:cubicBezTo>
                      <a:pt x="327" y="689"/>
                      <a:pt x="147" y="627"/>
                      <a:pt x="73" y="47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06" name="Freeform 38">
                <a:extLst>
                  <a:ext uri="{FF2B5EF4-FFF2-40B4-BE49-F238E27FC236}">
                    <a16:creationId xmlns:a16="http://schemas.microsoft.com/office/drawing/2014/main" id="{F284D3E4-C7E1-4F62-8B8F-0793D59E2F20}"/>
                  </a:ext>
                </a:extLst>
              </p:cNvPr>
              <p:cNvSpPr>
                <a:spLocks/>
              </p:cNvSpPr>
              <p:nvPr/>
            </p:nvSpPr>
            <p:spPr bwMode="auto">
              <a:xfrm>
                <a:off x="6518623" y="5235874"/>
                <a:ext cx="624673" cy="622940"/>
              </a:xfrm>
              <a:custGeom>
                <a:avLst/>
                <a:gdLst>
                  <a:gd name="T0" fmla="*/ 56 w 532"/>
                  <a:gd name="T1" fmla="*/ 369 h 532"/>
                  <a:gd name="T2" fmla="*/ 164 w 532"/>
                  <a:gd name="T3" fmla="*/ 57 h 532"/>
                  <a:gd name="T4" fmla="*/ 475 w 532"/>
                  <a:gd name="T5" fmla="*/ 164 h 532"/>
                  <a:gd name="T6" fmla="*/ 368 w 532"/>
                  <a:gd name="T7" fmla="*/ 476 h 532"/>
                  <a:gd name="T8" fmla="*/ 56 w 532"/>
                  <a:gd name="T9" fmla="*/ 369 h 532"/>
                </a:gdLst>
                <a:ahLst/>
                <a:cxnLst>
                  <a:cxn ang="0">
                    <a:pos x="T0" y="T1"/>
                  </a:cxn>
                  <a:cxn ang="0">
                    <a:pos x="T2" y="T3"/>
                  </a:cxn>
                  <a:cxn ang="0">
                    <a:pos x="T4" y="T5"/>
                  </a:cxn>
                  <a:cxn ang="0">
                    <a:pos x="T6" y="T7"/>
                  </a:cxn>
                  <a:cxn ang="0">
                    <a:pos x="T8" y="T9"/>
                  </a:cxn>
                </a:cxnLst>
                <a:rect l="0" t="0" r="r" b="b"/>
                <a:pathLst>
                  <a:path w="532" h="532">
                    <a:moveTo>
                      <a:pt x="56" y="369"/>
                    </a:moveTo>
                    <a:cubicBezTo>
                      <a:pt x="0" y="253"/>
                      <a:pt x="48" y="113"/>
                      <a:pt x="164" y="57"/>
                    </a:cubicBezTo>
                    <a:cubicBezTo>
                      <a:pt x="279" y="0"/>
                      <a:pt x="419" y="48"/>
                      <a:pt x="475" y="164"/>
                    </a:cubicBezTo>
                    <a:cubicBezTo>
                      <a:pt x="532" y="280"/>
                      <a:pt x="484" y="419"/>
                      <a:pt x="368" y="476"/>
                    </a:cubicBezTo>
                    <a:cubicBezTo>
                      <a:pt x="252" y="532"/>
                      <a:pt x="113" y="484"/>
                      <a:pt x="56" y="36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07" name="Freeform 39">
                <a:extLst>
                  <a:ext uri="{FF2B5EF4-FFF2-40B4-BE49-F238E27FC236}">
                    <a16:creationId xmlns:a16="http://schemas.microsoft.com/office/drawing/2014/main" id="{61B88A5B-5605-4976-A9BD-0377D0AE078B}"/>
                  </a:ext>
                </a:extLst>
              </p:cNvPr>
              <p:cNvSpPr>
                <a:spLocks/>
              </p:cNvSpPr>
              <p:nvPr/>
            </p:nvSpPr>
            <p:spPr bwMode="auto">
              <a:xfrm>
                <a:off x="4883731" y="4503768"/>
                <a:ext cx="979896" cy="2003110"/>
              </a:xfrm>
              <a:custGeom>
                <a:avLst/>
                <a:gdLst>
                  <a:gd name="T0" fmla="*/ 575 w 835"/>
                  <a:gd name="T1" fmla="*/ 428 h 1710"/>
                  <a:gd name="T2" fmla="*/ 13 w 835"/>
                  <a:gd name="T3" fmla="*/ 1621 h 1710"/>
                  <a:gd name="T4" fmla="*/ 40 w 835"/>
                  <a:gd name="T5" fmla="*/ 1697 h 1710"/>
                  <a:gd name="T6" fmla="*/ 116 w 835"/>
                  <a:gd name="T7" fmla="*/ 1670 h 1710"/>
                  <a:gd name="T8" fmla="*/ 677 w 835"/>
                  <a:gd name="T9" fmla="*/ 478 h 1710"/>
                  <a:gd name="T10" fmla="*/ 809 w 835"/>
                  <a:gd name="T11" fmla="*/ 607 h 1710"/>
                  <a:gd name="T12" fmla="*/ 835 w 835"/>
                  <a:gd name="T13" fmla="*/ 0 h 1710"/>
                  <a:gd name="T14" fmla="*/ 391 w 835"/>
                  <a:gd name="T15" fmla="*/ 410 h 1710"/>
                  <a:gd name="T16" fmla="*/ 575 w 835"/>
                  <a:gd name="T17" fmla="*/ 428 h 1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5" h="1710">
                    <a:moveTo>
                      <a:pt x="575" y="428"/>
                    </a:moveTo>
                    <a:cubicBezTo>
                      <a:pt x="13" y="1621"/>
                      <a:pt x="13" y="1621"/>
                      <a:pt x="13" y="1621"/>
                    </a:cubicBezTo>
                    <a:cubicBezTo>
                      <a:pt x="0" y="1650"/>
                      <a:pt x="12" y="1684"/>
                      <a:pt x="40" y="1697"/>
                    </a:cubicBezTo>
                    <a:cubicBezTo>
                      <a:pt x="69" y="1710"/>
                      <a:pt x="102" y="1698"/>
                      <a:pt x="116" y="1670"/>
                    </a:cubicBezTo>
                    <a:cubicBezTo>
                      <a:pt x="677" y="478"/>
                      <a:pt x="677" y="478"/>
                      <a:pt x="677" y="478"/>
                    </a:cubicBezTo>
                    <a:cubicBezTo>
                      <a:pt x="809" y="607"/>
                      <a:pt x="809" y="607"/>
                      <a:pt x="809" y="607"/>
                    </a:cubicBezTo>
                    <a:cubicBezTo>
                      <a:pt x="835" y="0"/>
                      <a:pt x="835" y="0"/>
                      <a:pt x="835" y="0"/>
                    </a:cubicBezTo>
                    <a:cubicBezTo>
                      <a:pt x="391" y="410"/>
                      <a:pt x="391" y="410"/>
                      <a:pt x="391" y="410"/>
                    </a:cubicBezTo>
                    <a:lnTo>
                      <a:pt x="575" y="428"/>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08" name="Freeform 40">
                <a:extLst>
                  <a:ext uri="{FF2B5EF4-FFF2-40B4-BE49-F238E27FC236}">
                    <a16:creationId xmlns:a16="http://schemas.microsoft.com/office/drawing/2014/main" id="{9B7B3C2E-226B-4633-8DE1-6D269EA081F8}"/>
                  </a:ext>
                </a:extLst>
              </p:cNvPr>
              <p:cNvSpPr>
                <a:spLocks/>
              </p:cNvSpPr>
              <p:nvPr/>
            </p:nvSpPr>
            <p:spPr bwMode="auto">
              <a:xfrm>
                <a:off x="4969504" y="5151833"/>
                <a:ext cx="808350" cy="806616"/>
              </a:xfrm>
              <a:custGeom>
                <a:avLst/>
                <a:gdLst>
                  <a:gd name="T0" fmla="*/ 71 w 689"/>
                  <a:gd name="T1" fmla="*/ 215 h 689"/>
                  <a:gd name="T2" fmla="*/ 473 w 689"/>
                  <a:gd name="T3" fmla="*/ 71 h 689"/>
                  <a:gd name="T4" fmla="*/ 617 w 689"/>
                  <a:gd name="T5" fmla="*/ 473 h 689"/>
                  <a:gd name="T6" fmla="*/ 215 w 689"/>
                  <a:gd name="T7" fmla="*/ 617 h 689"/>
                  <a:gd name="T8" fmla="*/ 71 w 689"/>
                  <a:gd name="T9" fmla="*/ 215 h 689"/>
                </a:gdLst>
                <a:ahLst/>
                <a:cxnLst>
                  <a:cxn ang="0">
                    <a:pos x="T0" y="T1"/>
                  </a:cxn>
                  <a:cxn ang="0">
                    <a:pos x="T2" y="T3"/>
                  </a:cxn>
                  <a:cxn ang="0">
                    <a:pos x="T4" y="T5"/>
                  </a:cxn>
                  <a:cxn ang="0">
                    <a:pos x="T6" y="T7"/>
                  </a:cxn>
                  <a:cxn ang="0">
                    <a:pos x="T8" y="T9"/>
                  </a:cxn>
                </a:cxnLst>
                <a:rect l="0" t="0" r="r" b="b"/>
                <a:pathLst>
                  <a:path w="689" h="689">
                    <a:moveTo>
                      <a:pt x="71" y="215"/>
                    </a:moveTo>
                    <a:cubicBezTo>
                      <a:pt x="142" y="64"/>
                      <a:pt x="322" y="0"/>
                      <a:pt x="473" y="71"/>
                    </a:cubicBezTo>
                    <a:cubicBezTo>
                      <a:pt x="624" y="142"/>
                      <a:pt x="689" y="322"/>
                      <a:pt x="617" y="473"/>
                    </a:cubicBezTo>
                    <a:cubicBezTo>
                      <a:pt x="546" y="624"/>
                      <a:pt x="366" y="689"/>
                      <a:pt x="215" y="617"/>
                    </a:cubicBezTo>
                    <a:cubicBezTo>
                      <a:pt x="64" y="546"/>
                      <a:pt x="0" y="366"/>
                      <a:pt x="71" y="215"/>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09" name="Freeform 41">
                <a:extLst>
                  <a:ext uri="{FF2B5EF4-FFF2-40B4-BE49-F238E27FC236}">
                    <a16:creationId xmlns:a16="http://schemas.microsoft.com/office/drawing/2014/main" id="{73517BE9-AD5E-45CE-896B-E6DD643600A5}"/>
                  </a:ext>
                </a:extLst>
              </p:cNvPr>
              <p:cNvSpPr>
                <a:spLocks/>
              </p:cNvSpPr>
              <p:nvPr/>
            </p:nvSpPr>
            <p:spPr bwMode="auto">
              <a:xfrm>
                <a:off x="5060477" y="5242805"/>
                <a:ext cx="624673" cy="622940"/>
              </a:xfrm>
              <a:custGeom>
                <a:avLst/>
                <a:gdLst>
                  <a:gd name="T0" fmla="*/ 55 w 532"/>
                  <a:gd name="T1" fmla="*/ 167 h 532"/>
                  <a:gd name="T2" fmla="*/ 365 w 532"/>
                  <a:gd name="T3" fmla="*/ 55 h 532"/>
                  <a:gd name="T4" fmla="*/ 477 w 532"/>
                  <a:gd name="T5" fmla="*/ 365 h 532"/>
                  <a:gd name="T6" fmla="*/ 167 w 532"/>
                  <a:gd name="T7" fmla="*/ 477 h 532"/>
                  <a:gd name="T8" fmla="*/ 55 w 532"/>
                  <a:gd name="T9" fmla="*/ 167 h 532"/>
                </a:gdLst>
                <a:ahLst/>
                <a:cxnLst>
                  <a:cxn ang="0">
                    <a:pos x="T0" y="T1"/>
                  </a:cxn>
                  <a:cxn ang="0">
                    <a:pos x="T2" y="T3"/>
                  </a:cxn>
                  <a:cxn ang="0">
                    <a:pos x="T4" y="T5"/>
                  </a:cxn>
                  <a:cxn ang="0">
                    <a:pos x="T6" y="T7"/>
                  </a:cxn>
                  <a:cxn ang="0">
                    <a:pos x="T8" y="T9"/>
                  </a:cxn>
                </a:cxnLst>
                <a:rect l="0" t="0" r="r" b="b"/>
                <a:pathLst>
                  <a:path w="532" h="532">
                    <a:moveTo>
                      <a:pt x="55" y="167"/>
                    </a:moveTo>
                    <a:cubicBezTo>
                      <a:pt x="110" y="50"/>
                      <a:pt x="249" y="0"/>
                      <a:pt x="365" y="55"/>
                    </a:cubicBezTo>
                    <a:cubicBezTo>
                      <a:pt x="482" y="110"/>
                      <a:pt x="532" y="249"/>
                      <a:pt x="477" y="365"/>
                    </a:cubicBezTo>
                    <a:cubicBezTo>
                      <a:pt x="422" y="482"/>
                      <a:pt x="283" y="532"/>
                      <a:pt x="167" y="477"/>
                    </a:cubicBezTo>
                    <a:cubicBezTo>
                      <a:pt x="50" y="422"/>
                      <a:pt x="0" y="283"/>
                      <a:pt x="55" y="16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10" name="Freeform 42">
                <a:extLst>
                  <a:ext uri="{FF2B5EF4-FFF2-40B4-BE49-F238E27FC236}">
                    <a16:creationId xmlns:a16="http://schemas.microsoft.com/office/drawing/2014/main" id="{83A3AF40-580F-4FCC-8F3C-4456000AB6FD}"/>
                  </a:ext>
                </a:extLst>
              </p:cNvPr>
              <p:cNvSpPr>
                <a:spLocks/>
              </p:cNvSpPr>
              <p:nvPr/>
            </p:nvSpPr>
            <p:spPr bwMode="auto">
              <a:xfrm>
                <a:off x="3432515" y="4033314"/>
                <a:ext cx="2150399" cy="668858"/>
              </a:xfrm>
              <a:custGeom>
                <a:avLst/>
                <a:gdLst>
                  <a:gd name="T0" fmla="*/ 1335 w 1832"/>
                  <a:gd name="T1" fmla="*/ 156 h 571"/>
                  <a:gd name="T2" fmla="*/ 49 w 1832"/>
                  <a:gd name="T3" fmla="*/ 453 h 571"/>
                  <a:gd name="T4" fmla="*/ 7 w 1832"/>
                  <a:gd name="T5" fmla="*/ 521 h 571"/>
                  <a:gd name="T6" fmla="*/ 75 w 1832"/>
                  <a:gd name="T7" fmla="*/ 564 h 571"/>
                  <a:gd name="T8" fmla="*/ 1359 w 1832"/>
                  <a:gd name="T9" fmla="*/ 267 h 571"/>
                  <a:gd name="T10" fmla="*/ 1339 w 1832"/>
                  <a:gd name="T11" fmla="*/ 450 h 571"/>
                  <a:gd name="T12" fmla="*/ 1832 w 1832"/>
                  <a:gd name="T13" fmla="*/ 95 h 571"/>
                  <a:gd name="T14" fmla="*/ 1235 w 1832"/>
                  <a:gd name="T15" fmla="*/ 0 h 571"/>
                  <a:gd name="T16" fmla="*/ 1335 w 1832"/>
                  <a:gd name="T17" fmla="*/ 156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2" h="571">
                    <a:moveTo>
                      <a:pt x="1335" y="156"/>
                    </a:moveTo>
                    <a:cubicBezTo>
                      <a:pt x="49" y="453"/>
                      <a:pt x="49" y="453"/>
                      <a:pt x="49" y="453"/>
                    </a:cubicBezTo>
                    <a:cubicBezTo>
                      <a:pt x="19" y="460"/>
                      <a:pt x="0" y="491"/>
                      <a:pt x="7" y="521"/>
                    </a:cubicBezTo>
                    <a:cubicBezTo>
                      <a:pt x="14" y="552"/>
                      <a:pt x="44" y="571"/>
                      <a:pt x="75" y="564"/>
                    </a:cubicBezTo>
                    <a:cubicBezTo>
                      <a:pt x="1359" y="267"/>
                      <a:pt x="1359" y="267"/>
                      <a:pt x="1359" y="267"/>
                    </a:cubicBezTo>
                    <a:cubicBezTo>
                      <a:pt x="1339" y="450"/>
                      <a:pt x="1339" y="450"/>
                      <a:pt x="1339" y="450"/>
                    </a:cubicBezTo>
                    <a:cubicBezTo>
                      <a:pt x="1832" y="95"/>
                      <a:pt x="1832" y="95"/>
                      <a:pt x="1832" y="95"/>
                    </a:cubicBezTo>
                    <a:cubicBezTo>
                      <a:pt x="1235" y="0"/>
                      <a:pt x="1235" y="0"/>
                      <a:pt x="1235" y="0"/>
                    </a:cubicBezTo>
                    <a:lnTo>
                      <a:pt x="1335" y="15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11" name="Freeform 43">
                <a:extLst>
                  <a:ext uri="{FF2B5EF4-FFF2-40B4-BE49-F238E27FC236}">
                    <a16:creationId xmlns:a16="http://schemas.microsoft.com/office/drawing/2014/main" id="{0C200336-44A4-40F3-88E8-22F54158C0C1}"/>
                  </a:ext>
                </a:extLst>
              </p:cNvPr>
              <p:cNvSpPr>
                <a:spLocks/>
              </p:cNvSpPr>
              <p:nvPr/>
            </p:nvSpPr>
            <p:spPr bwMode="auto">
              <a:xfrm>
                <a:off x="4061520" y="4021185"/>
                <a:ext cx="779758" cy="778024"/>
              </a:xfrm>
              <a:custGeom>
                <a:avLst/>
                <a:gdLst>
                  <a:gd name="T0" fmla="*/ 264 w 664"/>
                  <a:gd name="T1" fmla="*/ 38 h 664"/>
                  <a:gd name="T2" fmla="*/ 627 w 664"/>
                  <a:gd name="T3" fmla="*/ 264 h 664"/>
                  <a:gd name="T4" fmla="*/ 400 w 664"/>
                  <a:gd name="T5" fmla="*/ 626 h 664"/>
                  <a:gd name="T6" fmla="*/ 38 w 664"/>
                  <a:gd name="T7" fmla="*/ 400 h 664"/>
                  <a:gd name="T8" fmla="*/ 264 w 664"/>
                  <a:gd name="T9" fmla="*/ 38 h 664"/>
                </a:gdLst>
                <a:ahLst/>
                <a:cxnLst>
                  <a:cxn ang="0">
                    <a:pos x="T0" y="T1"/>
                  </a:cxn>
                  <a:cxn ang="0">
                    <a:pos x="T2" y="T3"/>
                  </a:cxn>
                  <a:cxn ang="0">
                    <a:pos x="T4" y="T5"/>
                  </a:cxn>
                  <a:cxn ang="0">
                    <a:pos x="T6" y="T7"/>
                  </a:cxn>
                  <a:cxn ang="0">
                    <a:pos x="T8" y="T9"/>
                  </a:cxn>
                </a:cxnLst>
                <a:rect l="0" t="0" r="r" b="b"/>
                <a:pathLst>
                  <a:path w="664" h="664">
                    <a:moveTo>
                      <a:pt x="264" y="38"/>
                    </a:moveTo>
                    <a:cubicBezTo>
                      <a:pt x="427" y="0"/>
                      <a:pt x="589" y="101"/>
                      <a:pt x="627" y="264"/>
                    </a:cubicBezTo>
                    <a:cubicBezTo>
                      <a:pt x="664" y="426"/>
                      <a:pt x="563" y="589"/>
                      <a:pt x="400" y="626"/>
                    </a:cubicBezTo>
                    <a:cubicBezTo>
                      <a:pt x="238" y="664"/>
                      <a:pt x="76" y="563"/>
                      <a:pt x="38" y="400"/>
                    </a:cubicBezTo>
                    <a:cubicBezTo>
                      <a:pt x="0" y="238"/>
                      <a:pt x="102" y="75"/>
                      <a:pt x="264" y="38"/>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12" name="Freeform 44">
                <a:extLst>
                  <a:ext uri="{FF2B5EF4-FFF2-40B4-BE49-F238E27FC236}">
                    <a16:creationId xmlns:a16="http://schemas.microsoft.com/office/drawing/2014/main" id="{04CBA53B-6E05-4C73-A4D8-F4484A3979BC}"/>
                  </a:ext>
                </a:extLst>
              </p:cNvPr>
              <p:cNvSpPr>
                <a:spLocks/>
              </p:cNvSpPr>
              <p:nvPr/>
            </p:nvSpPr>
            <p:spPr bwMode="auto">
              <a:xfrm>
                <a:off x="4150759" y="4110424"/>
                <a:ext cx="602146" cy="599546"/>
              </a:xfrm>
              <a:custGeom>
                <a:avLst/>
                <a:gdLst>
                  <a:gd name="T0" fmla="*/ 204 w 513"/>
                  <a:gd name="T1" fmla="*/ 29 h 512"/>
                  <a:gd name="T2" fmla="*/ 484 w 513"/>
                  <a:gd name="T3" fmla="*/ 203 h 512"/>
                  <a:gd name="T4" fmla="*/ 309 w 513"/>
                  <a:gd name="T5" fmla="*/ 483 h 512"/>
                  <a:gd name="T6" fmla="*/ 29 w 513"/>
                  <a:gd name="T7" fmla="*/ 309 h 512"/>
                  <a:gd name="T8" fmla="*/ 204 w 513"/>
                  <a:gd name="T9" fmla="*/ 29 h 512"/>
                </a:gdLst>
                <a:ahLst/>
                <a:cxnLst>
                  <a:cxn ang="0">
                    <a:pos x="T0" y="T1"/>
                  </a:cxn>
                  <a:cxn ang="0">
                    <a:pos x="T2" y="T3"/>
                  </a:cxn>
                  <a:cxn ang="0">
                    <a:pos x="T4" y="T5"/>
                  </a:cxn>
                  <a:cxn ang="0">
                    <a:pos x="T6" y="T7"/>
                  </a:cxn>
                  <a:cxn ang="0">
                    <a:pos x="T8" y="T9"/>
                  </a:cxn>
                </a:cxnLst>
                <a:rect l="0" t="0" r="r" b="b"/>
                <a:pathLst>
                  <a:path w="513" h="512">
                    <a:moveTo>
                      <a:pt x="204" y="29"/>
                    </a:moveTo>
                    <a:cubicBezTo>
                      <a:pt x="329" y="0"/>
                      <a:pt x="455" y="78"/>
                      <a:pt x="484" y="203"/>
                    </a:cubicBezTo>
                    <a:cubicBezTo>
                      <a:pt x="513" y="329"/>
                      <a:pt x="434" y="454"/>
                      <a:pt x="309" y="483"/>
                    </a:cubicBezTo>
                    <a:cubicBezTo>
                      <a:pt x="183" y="512"/>
                      <a:pt x="58" y="434"/>
                      <a:pt x="29" y="309"/>
                    </a:cubicBezTo>
                    <a:cubicBezTo>
                      <a:pt x="0" y="183"/>
                      <a:pt x="78" y="58"/>
                      <a:pt x="204" y="2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13" name="Freeform 45">
                <a:extLst>
                  <a:ext uri="{FF2B5EF4-FFF2-40B4-BE49-F238E27FC236}">
                    <a16:creationId xmlns:a16="http://schemas.microsoft.com/office/drawing/2014/main" id="{EF0CBDDC-C392-4F56-8766-D7F7BECFC168}"/>
                  </a:ext>
                </a:extLst>
              </p:cNvPr>
              <p:cNvSpPr>
                <a:spLocks/>
              </p:cNvSpPr>
              <p:nvPr/>
            </p:nvSpPr>
            <p:spPr bwMode="auto">
              <a:xfrm>
                <a:off x="3937625" y="2313516"/>
                <a:ext cx="1750990" cy="1390567"/>
              </a:xfrm>
              <a:custGeom>
                <a:avLst/>
                <a:gdLst>
                  <a:gd name="T0" fmla="*/ 1135 w 1492"/>
                  <a:gd name="T1" fmla="*/ 837 h 1187"/>
                  <a:gd name="T2" fmla="*/ 99 w 1492"/>
                  <a:gd name="T3" fmla="*/ 19 h 1187"/>
                  <a:gd name="T4" fmla="*/ 20 w 1492"/>
                  <a:gd name="T5" fmla="*/ 29 h 1187"/>
                  <a:gd name="T6" fmla="*/ 29 w 1492"/>
                  <a:gd name="T7" fmla="*/ 108 h 1187"/>
                  <a:gd name="T8" fmla="*/ 1063 w 1492"/>
                  <a:gd name="T9" fmla="*/ 925 h 1187"/>
                  <a:gd name="T10" fmla="*/ 907 w 1492"/>
                  <a:gd name="T11" fmla="*/ 1025 h 1187"/>
                  <a:gd name="T12" fmla="*/ 1492 w 1492"/>
                  <a:gd name="T13" fmla="*/ 1187 h 1187"/>
                  <a:gd name="T14" fmla="*/ 1194 w 1492"/>
                  <a:gd name="T15" fmla="*/ 662 h 1187"/>
                  <a:gd name="T16" fmla="*/ 1135 w 1492"/>
                  <a:gd name="T17" fmla="*/ 837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2" h="1187">
                    <a:moveTo>
                      <a:pt x="1135" y="837"/>
                    </a:moveTo>
                    <a:cubicBezTo>
                      <a:pt x="99" y="19"/>
                      <a:pt x="99" y="19"/>
                      <a:pt x="99" y="19"/>
                    </a:cubicBezTo>
                    <a:cubicBezTo>
                      <a:pt x="75" y="0"/>
                      <a:pt x="39" y="4"/>
                      <a:pt x="20" y="29"/>
                    </a:cubicBezTo>
                    <a:cubicBezTo>
                      <a:pt x="0" y="53"/>
                      <a:pt x="4" y="89"/>
                      <a:pt x="29" y="108"/>
                    </a:cubicBezTo>
                    <a:cubicBezTo>
                      <a:pt x="1063" y="925"/>
                      <a:pt x="1063" y="925"/>
                      <a:pt x="1063" y="925"/>
                    </a:cubicBezTo>
                    <a:cubicBezTo>
                      <a:pt x="907" y="1025"/>
                      <a:pt x="907" y="1025"/>
                      <a:pt x="907" y="1025"/>
                    </a:cubicBezTo>
                    <a:cubicBezTo>
                      <a:pt x="1492" y="1187"/>
                      <a:pt x="1492" y="1187"/>
                      <a:pt x="1492" y="1187"/>
                    </a:cubicBezTo>
                    <a:cubicBezTo>
                      <a:pt x="1194" y="662"/>
                      <a:pt x="1194" y="662"/>
                      <a:pt x="1194" y="662"/>
                    </a:cubicBezTo>
                    <a:lnTo>
                      <a:pt x="1135" y="837"/>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14" name="Freeform 46">
                <a:extLst>
                  <a:ext uri="{FF2B5EF4-FFF2-40B4-BE49-F238E27FC236}">
                    <a16:creationId xmlns:a16="http://schemas.microsoft.com/office/drawing/2014/main" id="{7BA98EA2-C2ED-493C-908B-504137CF20EE}"/>
                  </a:ext>
                </a:extLst>
              </p:cNvPr>
              <p:cNvSpPr>
                <a:spLocks/>
              </p:cNvSpPr>
              <p:nvPr/>
            </p:nvSpPr>
            <p:spPr bwMode="auto">
              <a:xfrm>
                <a:off x="4375156" y="2589897"/>
                <a:ext cx="799685" cy="797952"/>
              </a:xfrm>
              <a:custGeom>
                <a:avLst/>
                <a:gdLst>
                  <a:gd name="T0" fmla="*/ 528 w 681"/>
                  <a:gd name="T1" fmla="*/ 104 h 681"/>
                  <a:gd name="T2" fmla="*/ 578 w 681"/>
                  <a:gd name="T3" fmla="*/ 528 h 681"/>
                  <a:gd name="T4" fmla="*/ 153 w 681"/>
                  <a:gd name="T5" fmla="*/ 578 h 681"/>
                  <a:gd name="T6" fmla="*/ 103 w 681"/>
                  <a:gd name="T7" fmla="*/ 153 h 681"/>
                  <a:gd name="T8" fmla="*/ 528 w 681"/>
                  <a:gd name="T9" fmla="*/ 104 h 681"/>
                </a:gdLst>
                <a:ahLst/>
                <a:cxnLst>
                  <a:cxn ang="0">
                    <a:pos x="T0" y="T1"/>
                  </a:cxn>
                  <a:cxn ang="0">
                    <a:pos x="T2" y="T3"/>
                  </a:cxn>
                  <a:cxn ang="0">
                    <a:pos x="T4" y="T5"/>
                  </a:cxn>
                  <a:cxn ang="0">
                    <a:pos x="T6" y="T7"/>
                  </a:cxn>
                  <a:cxn ang="0">
                    <a:pos x="T8" y="T9"/>
                  </a:cxn>
                </a:cxnLst>
                <a:rect l="0" t="0" r="r" b="b"/>
                <a:pathLst>
                  <a:path w="681" h="681">
                    <a:moveTo>
                      <a:pt x="528" y="104"/>
                    </a:moveTo>
                    <a:cubicBezTo>
                      <a:pt x="659" y="207"/>
                      <a:pt x="681" y="397"/>
                      <a:pt x="578" y="528"/>
                    </a:cubicBezTo>
                    <a:cubicBezTo>
                      <a:pt x="474" y="659"/>
                      <a:pt x="284" y="681"/>
                      <a:pt x="153" y="578"/>
                    </a:cubicBezTo>
                    <a:cubicBezTo>
                      <a:pt x="22" y="474"/>
                      <a:pt x="0" y="284"/>
                      <a:pt x="103" y="153"/>
                    </a:cubicBezTo>
                    <a:cubicBezTo>
                      <a:pt x="207" y="23"/>
                      <a:pt x="397" y="0"/>
                      <a:pt x="528" y="104"/>
                    </a:cubicBez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15" name="Freeform 47">
                <a:extLst>
                  <a:ext uri="{FF2B5EF4-FFF2-40B4-BE49-F238E27FC236}">
                    <a16:creationId xmlns:a16="http://schemas.microsoft.com/office/drawing/2014/main" id="{5FDC7513-EA06-4053-B7CC-80FCBC016A2C}"/>
                  </a:ext>
                </a:extLst>
              </p:cNvPr>
              <p:cNvSpPr>
                <a:spLocks/>
              </p:cNvSpPr>
              <p:nvPr/>
            </p:nvSpPr>
            <p:spPr bwMode="auto">
              <a:xfrm>
                <a:off x="4466994" y="2681735"/>
                <a:ext cx="616009" cy="616009"/>
              </a:xfrm>
              <a:custGeom>
                <a:avLst/>
                <a:gdLst>
                  <a:gd name="T0" fmla="*/ 407 w 525"/>
                  <a:gd name="T1" fmla="*/ 80 h 526"/>
                  <a:gd name="T2" fmla="*/ 445 w 525"/>
                  <a:gd name="T3" fmla="*/ 407 h 526"/>
                  <a:gd name="T4" fmla="*/ 118 w 525"/>
                  <a:gd name="T5" fmla="*/ 446 h 526"/>
                  <a:gd name="T6" fmla="*/ 79 w 525"/>
                  <a:gd name="T7" fmla="*/ 118 h 526"/>
                  <a:gd name="T8" fmla="*/ 407 w 525"/>
                  <a:gd name="T9" fmla="*/ 80 h 526"/>
                </a:gdLst>
                <a:ahLst/>
                <a:cxnLst>
                  <a:cxn ang="0">
                    <a:pos x="T0" y="T1"/>
                  </a:cxn>
                  <a:cxn ang="0">
                    <a:pos x="T2" y="T3"/>
                  </a:cxn>
                  <a:cxn ang="0">
                    <a:pos x="T4" y="T5"/>
                  </a:cxn>
                  <a:cxn ang="0">
                    <a:pos x="T6" y="T7"/>
                  </a:cxn>
                  <a:cxn ang="0">
                    <a:pos x="T8" y="T9"/>
                  </a:cxn>
                </a:cxnLst>
                <a:rect l="0" t="0" r="r" b="b"/>
                <a:pathLst>
                  <a:path w="525" h="526">
                    <a:moveTo>
                      <a:pt x="407" y="80"/>
                    </a:moveTo>
                    <a:cubicBezTo>
                      <a:pt x="508" y="160"/>
                      <a:pt x="525" y="306"/>
                      <a:pt x="445" y="407"/>
                    </a:cubicBezTo>
                    <a:cubicBezTo>
                      <a:pt x="366" y="508"/>
                      <a:pt x="219" y="526"/>
                      <a:pt x="118" y="446"/>
                    </a:cubicBezTo>
                    <a:cubicBezTo>
                      <a:pt x="17" y="366"/>
                      <a:pt x="0" y="219"/>
                      <a:pt x="79" y="118"/>
                    </a:cubicBezTo>
                    <a:cubicBezTo>
                      <a:pt x="159" y="17"/>
                      <a:pt x="306" y="0"/>
                      <a:pt x="407" y="8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a:p>
            </p:txBody>
          </p:sp>
          <p:sp>
            <p:nvSpPr>
              <p:cNvPr id="116" name="TextBox 51">
                <a:extLst>
                  <a:ext uri="{FF2B5EF4-FFF2-40B4-BE49-F238E27FC236}">
                    <a16:creationId xmlns:a16="http://schemas.microsoft.com/office/drawing/2014/main" id="{761398E8-F1DB-4C32-A377-E592EB100FDC}"/>
                  </a:ext>
                </a:extLst>
              </p:cNvPr>
              <p:cNvSpPr txBox="1"/>
              <p:nvPr/>
            </p:nvSpPr>
            <p:spPr>
              <a:xfrm>
                <a:off x="6185417" y="866639"/>
                <a:ext cx="2194672" cy="796856"/>
              </a:xfrm>
              <a:prstGeom prst="rect">
                <a:avLst/>
              </a:prstGeom>
              <a:noFill/>
            </p:spPr>
            <p:txBody>
              <a:bodyPr wrap="square" lIns="0" rIns="0"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1200" dirty="0">
                    <a:latin typeface="Arial" panose="020B0604020202020204" pitchFamily="34" charset="0"/>
                    <a:cs typeface="Arial" panose="020B0604020202020204" pitchFamily="34" charset="0"/>
                  </a:rPr>
                  <a:t>Defines vision of the product, prioritizes needs of the user community</a:t>
                </a:r>
                <a:r>
                  <a:rPr lang="en-US" sz="1200" kern="0"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rPr>
                  <a:t>. </a:t>
                </a:r>
              </a:p>
            </p:txBody>
          </p:sp>
          <p:sp>
            <p:nvSpPr>
              <p:cNvPr id="117" name="TextBox 52">
                <a:extLst>
                  <a:ext uri="{FF2B5EF4-FFF2-40B4-BE49-F238E27FC236}">
                    <a16:creationId xmlns:a16="http://schemas.microsoft.com/office/drawing/2014/main" id="{430DBED7-2D10-44C4-8D62-B28F76B234D9}"/>
                  </a:ext>
                </a:extLst>
              </p:cNvPr>
              <p:cNvSpPr txBox="1"/>
              <p:nvPr/>
            </p:nvSpPr>
            <p:spPr>
              <a:xfrm>
                <a:off x="6185417" y="551425"/>
                <a:ext cx="2194672" cy="341510"/>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1200" b="1" dirty="0"/>
                  <a:t>Product Owner</a:t>
                </a:r>
                <a:endParaRPr lang="en-US" sz="1200" b="1"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8" name="TextBox 55">
                <a:extLst>
                  <a:ext uri="{FF2B5EF4-FFF2-40B4-BE49-F238E27FC236}">
                    <a16:creationId xmlns:a16="http://schemas.microsoft.com/office/drawing/2014/main" id="{ADE11B4A-E414-49EF-A331-B0E7889C2F79}"/>
                  </a:ext>
                </a:extLst>
              </p:cNvPr>
              <p:cNvSpPr txBox="1"/>
              <p:nvPr/>
            </p:nvSpPr>
            <p:spPr>
              <a:xfrm>
                <a:off x="8444343" y="2011163"/>
                <a:ext cx="2194672" cy="1252202"/>
              </a:xfrm>
              <a:prstGeom prst="rect">
                <a:avLst/>
              </a:prstGeom>
              <a:noFill/>
            </p:spPr>
            <p:txBody>
              <a:bodyPr wrap="square" lIns="0" rIns="0"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1200" dirty="0">
                    <a:latin typeface="Arial" panose="020B0604020202020204" pitchFamily="34" charset="0"/>
                    <a:cs typeface="Arial" panose="020B0604020202020204" pitchFamily="34" charset="0"/>
                  </a:rPr>
                  <a:t>Schedules Requirement reviews, Coordinates team meetings, Tracks project timelines, Maintains requirement traceability</a:t>
                </a:r>
                <a:endParaRPr lang="en-US" sz="1200" kern="0"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endParaRPr>
              </a:p>
            </p:txBody>
          </p:sp>
          <p:sp>
            <p:nvSpPr>
              <p:cNvPr id="119" name="TextBox 56">
                <a:extLst>
                  <a:ext uri="{FF2B5EF4-FFF2-40B4-BE49-F238E27FC236}">
                    <a16:creationId xmlns:a16="http://schemas.microsoft.com/office/drawing/2014/main" id="{9E0DA9C3-9D7E-452E-A092-5EA48D7F8DE0}"/>
                  </a:ext>
                </a:extLst>
              </p:cNvPr>
              <p:cNvSpPr txBox="1"/>
              <p:nvPr/>
            </p:nvSpPr>
            <p:spPr>
              <a:xfrm>
                <a:off x="8444343" y="1772727"/>
                <a:ext cx="2194672" cy="341510"/>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1200" b="1" kern="0" dirty="0">
                    <a:solidFill>
                      <a:schemeClr val="accent1"/>
                    </a:solidFill>
                    <a:latin typeface="Arial" panose="020B0604020202020204" pitchFamily="34" charset="0"/>
                    <a:ea typeface="Open Sans" panose="020B0606030504020204" pitchFamily="34" charset="0"/>
                    <a:cs typeface="Arial" panose="020B0604020202020204" pitchFamily="34" charset="0"/>
                  </a:rPr>
                  <a:t>Project Manager</a:t>
                </a:r>
              </a:p>
            </p:txBody>
          </p:sp>
          <p:sp>
            <p:nvSpPr>
              <p:cNvPr id="120" name="TextBox 57">
                <a:extLst>
                  <a:ext uri="{FF2B5EF4-FFF2-40B4-BE49-F238E27FC236}">
                    <a16:creationId xmlns:a16="http://schemas.microsoft.com/office/drawing/2014/main" id="{25C97DF4-0062-449B-918A-C96166FC6E45}"/>
                  </a:ext>
                </a:extLst>
              </p:cNvPr>
              <p:cNvSpPr txBox="1"/>
              <p:nvPr/>
            </p:nvSpPr>
            <p:spPr>
              <a:xfrm>
                <a:off x="8870027" y="3888607"/>
                <a:ext cx="2194672" cy="1479875"/>
              </a:xfrm>
              <a:prstGeom prst="rect">
                <a:avLst/>
              </a:prstGeom>
              <a:noFill/>
            </p:spPr>
            <p:txBody>
              <a:bodyPr wrap="square" lIns="0" rIns="0"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200" dirty="0"/>
                  <a:t>Creates</a:t>
                </a:r>
                <a:r>
                  <a:rPr lang="en-US" sz="1200" b="1" dirty="0"/>
                  <a:t> </a:t>
                </a:r>
                <a:r>
                  <a:rPr lang="en-US" sz="1200" dirty="0"/>
                  <a:t>test strategies, Mitigate Issues, Assess requirements and creates test plans, Defect management, Conducts defect tracking meetings.</a:t>
                </a:r>
              </a:p>
            </p:txBody>
          </p:sp>
          <p:sp>
            <p:nvSpPr>
              <p:cNvPr id="121" name="TextBox 58">
                <a:extLst>
                  <a:ext uri="{FF2B5EF4-FFF2-40B4-BE49-F238E27FC236}">
                    <a16:creationId xmlns:a16="http://schemas.microsoft.com/office/drawing/2014/main" id="{1CC2666F-1747-4E2A-825F-68E366944928}"/>
                  </a:ext>
                </a:extLst>
              </p:cNvPr>
              <p:cNvSpPr txBox="1"/>
              <p:nvPr/>
            </p:nvSpPr>
            <p:spPr>
              <a:xfrm>
                <a:off x="8842302" y="3651653"/>
                <a:ext cx="2194672" cy="341510"/>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1200" b="1" kern="0" dirty="0">
                    <a:solidFill>
                      <a:schemeClr val="accent1"/>
                    </a:solidFill>
                    <a:latin typeface="Arial" panose="020B0604020202020204" pitchFamily="34" charset="0"/>
                    <a:ea typeface="Open Sans" panose="020B0606030504020204" pitchFamily="34" charset="0"/>
                    <a:cs typeface="Arial" panose="020B0604020202020204" pitchFamily="34" charset="0"/>
                  </a:rPr>
                  <a:t>Test Manager</a:t>
                </a:r>
              </a:p>
            </p:txBody>
          </p:sp>
          <p:sp>
            <p:nvSpPr>
              <p:cNvPr id="122" name="TextBox 59">
                <a:extLst>
                  <a:ext uri="{FF2B5EF4-FFF2-40B4-BE49-F238E27FC236}">
                    <a16:creationId xmlns:a16="http://schemas.microsoft.com/office/drawing/2014/main" id="{390A881A-7CBE-4FF1-B296-31A8937F2CD5}"/>
                  </a:ext>
                </a:extLst>
              </p:cNvPr>
              <p:cNvSpPr txBox="1"/>
              <p:nvPr/>
            </p:nvSpPr>
            <p:spPr>
              <a:xfrm>
                <a:off x="7606148" y="5807999"/>
                <a:ext cx="3150781" cy="796856"/>
              </a:xfrm>
              <a:prstGeom prst="rect">
                <a:avLst/>
              </a:prstGeom>
              <a:noFill/>
            </p:spPr>
            <p:txBody>
              <a:bodyPr wrap="square" lIns="0" rIns="0"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Develop the architecture,</a:t>
                </a:r>
                <a:r>
                  <a:rPr lang="en-US" sz="12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Create design specifications, review stories, write code, Perform Unit Testing.</a:t>
                </a:r>
              </a:p>
            </p:txBody>
          </p:sp>
          <p:sp>
            <p:nvSpPr>
              <p:cNvPr id="123" name="TextBox 60">
                <a:extLst>
                  <a:ext uri="{FF2B5EF4-FFF2-40B4-BE49-F238E27FC236}">
                    <a16:creationId xmlns:a16="http://schemas.microsoft.com/office/drawing/2014/main" id="{1E6554ED-A0DC-4212-9875-AF9939B38238}"/>
                  </a:ext>
                </a:extLst>
              </p:cNvPr>
              <p:cNvSpPr txBox="1"/>
              <p:nvPr/>
            </p:nvSpPr>
            <p:spPr>
              <a:xfrm>
                <a:off x="7606148" y="5492783"/>
                <a:ext cx="2194672" cy="341510"/>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1200" b="1" kern="0" dirty="0">
                    <a:solidFill>
                      <a:schemeClr val="accent2"/>
                    </a:solidFill>
                    <a:latin typeface="Arial" panose="020B0604020202020204" pitchFamily="34" charset="0"/>
                    <a:ea typeface="Open Sans" panose="020B0606030504020204" pitchFamily="34" charset="0"/>
                    <a:cs typeface="Arial" panose="020B0604020202020204" pitchFamily="34" charset="0"/>
                  </a:rPr>
                  <a:t>Development Team</a:t>
                </a:r>
              </a:p>
            </p:txBody>
          </p:sp>
          <p:sp>
            <p:nvSpPr>
              <p:cNvPr id="124" name="TextBox 61">
                <a:extLst>
                  <a:ext uri="{FF2B5EF4-FFF2-40B4-BE49-F238E27FC236}">
                    <a16:creationId xmlns:a16="http://schemas.microsoft.com/office/drawing/2014/main" id="{4DA43719-A6A6-4838-A4BD-60D9F45E23EE}"/>
                  </a:ext>
                </a:extLst>
              </p:cNvPr>
              <p:cNvSpPr txBox="1"/>
              <p:nvPr/>
            </p:nvSpPr>
            <p:spPr>
              <a:xfrm>
                <a:off x="1570720" y="5706738"/>
                <a:ext cx="3259341" cy="1252202"/>
              </a:xfrm>
              <a:prstGeom prst="rect">
                <a:avLst/>
              </a:prstGeom>
              <a:noFill/>
            </p:spPr>
            <p:txBody>
              <a:bodyPr wrap="square" lIns="0" rIns="0"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1200" dirty="0"/>
                  <a:t>Write test cases, execute tests which includes unit testing (for some projects), smoke /sanity testing, functional testing, integration testing, performance testing and end to end testing</a:t>
                </a:r>
                <a:r>
                  <a:rPr lang="en-US" sz="1200" kern="0" dirty="0">
                    <a:solidFill>
                      <a:schemeClr val="tx1">
                        <a:lumMod val="65000"/>
                        <a:lumOff val="35000"/>
                      </a:schemeClr>
                    </a:solidFill>
                    <a:ea typeface="Open Sans" panose="020B0606030504020204" pitchFamily="34" charset="0"/>
                    <a:cs typeface="Open Sans" panose="020B0606030504020204" pitchFamily="34" charset="0"/>
                  </a:rPr>
                  <a:t>. </a:t>
                </a:r>
              </a:p>
            </p:txBody>
          </p:sp>
          <p:sp>
            <p:nvSpPr>
              <p:cNvPr id="125" name="TextBox 62">
                <a:extLst>
                  <a:ext uri="{FF2B5EF4-FFF2-40B4-BE49-F238E27FC236}">
                    <a16:creationId xmlns:a16="http://schemas.microsoft.com/office/drawing/2014/main" id="{1BE5D43C-370A-40AF-9938-22C5F07185A3}"/>
                  </a:ext>
                </a:extLst>
              </p:cNvPr>
              <p:cNvSpPr txBox="1"/>
              <p:nvPr/>
            </p:nvSpPr>
            <p:spPr>
              <a:xfrm>
                <a:off x="1539946" y="5436632"/>
                <a:ext cx="2194672" cy="341510"/>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1200" b="1" kern="0" dirty="0">
                    <a:solidFill>
                      <a:schemeClr val="accent4"/>
                    </a:solidFill>
                    <a:latin typeface="Arial" panose="020B0604020202020204" pitchFamily="34" charset="0"/>
                    <a:ea typeface="Open Sans" panose="020B0606030504020204" pitchFamily="34" charset="0"/>
                    <a:cs typeface="Arial" panose="020B0604020202020204" pitchFamily="34" charset="0"/>
                  </a:rPr>
                  <a:t>Test Engineer</a:t>
                </a:r>
              </a:p>
            </p:txBody>
          </p:sp>
          <p:sp>
            <p:nvSpPr>
              <p:cNvPr id="126" name="TextBox 63">
                <a:extLst>
                  <a:ext uri="{FF2B5EF4-FFF2-40B4-BE49-F238E27FC236}">
                    <a16:creationId xmlns:a16="http://schemas.microsoft.com/office/drawing/2014/main" id="{75A5571E-43C0-4395-9A0A-B92B25976B4B}"/>
                  </a:ext>
                </a:extLst>
              </p:cNvPr>
              <p:cNvSpPr txBox="1"/>
              <p:nvPr/>
            </p:nvSpPr>
            <p:spPr>
              <a:xfrm>
                <a:off x="1551104" y="4067838"/>
                <a:ext cx="2194672" cy="796856"/>
              </a:xfrm>
              <a:prstGeom prst="rect">
                <a:avLst/>
              </a:prstGeom>
              <a:noFill/>
            </p:spPr>
            <p:txBody>
              <a:bodyPr wrap="square" lIns="0" rIns="0"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1200" dirty="0">
                    <a:latin typeface="Arial" panose="020B0604020202020204" pitchFamily="34" charset="0"/>
                    <a:cs typeface="Arial" panose="020B0604020202020204" pitchFamily="34" charset="0"/>
                  </a:rPr>
                  <a:t>Conduct business acceptance testing, Client implementation tests</a:t>
                </a:r>
                <a:r>
                  <a:rPr lang="en-US" sz="1200" kern="0"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rPr>
                  <a:t>. </a:t>
                </a:r>
              </a:p>
            </p:txBody>
          </p:sp>
          <p:sp>
            <p:nvSpPr>
              <p:cNvPr id="127" name="TextBox 64">
                <a:extLst>
                  <a:ext uri="{FF2B5EF4-FFF2-40B4-BE49-F238E27FC236}">
                    <a16:creationId xmlns:a16="http://schemas.microsoft.com/office/drawing/2014/main" id="{0E5C33EB-5F53-4FCB-A05A-3922BA1C34FA}"/>
                  </a:ext>
                </a:extLst>
              </p:cNvPr>
              <p:cNvSpPr txBox="1"/>
              <p:nvPr/>
            </p:nvSpPr>
            <p:spPr>
              <a:xfrm>
                <a:off x="1551104" y="3752621"/>
                <a:ext cx="2194672" cy="341510"/>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1200" b="1" dirty="0">
                    <a:latin typeface="Arial" panose="020B0604020202020204" pitchFamily="34" charset="0"/>
                    <a:cs typeface="Arial" panose="020B0604020202020204" pitchFamily="34" charset="0"/>
                  </a:rPr>
                  <a:t>Business Users</a:t>
                </a:r>
                <a:endParaRPr lang="en-US" sz="1200" b="1" kern="0" dirty="0">
                  <a:solidFill>
                    <a:schemeClr val="accent5"/>
                  </a:solidFill>
                  <a:latin typeface="Arial" panose="020B0604020202020204" pitchFamily="34" charset="0"/>
                  <a:ea typeface="Open Sans" panose="020B0606030504020204" pitchFamily="34" charset="0"/>
                  <a:cs typeface="Arial" panose="020B0604020202020204" pitchFamily="34" charset="0"/>
                </a:endParaRPr>
              </a:p>
            </p:txBody>
          </p:sp>
          <p:sp>
            <p:nvSpPr>
              <p:cNvPr id="128" name="TextBox 65">
                <a:extLst>
                  <a:ext uri="{FF2B5EF4-FFF2-40B4-BE49-F238E27FC236}">
                    <a16:creationId xmlns:a16="http://schemas.microsoft.com/office/drawing/2014/main" id="{7CF5F9D6-1700-4835-8729-805B3B34382F}"/>
                  </a:ext>
                </a:extLst>
              </p:cNvPr>
              <p:cNvSpPr txBox="1"/>
              <p:nvPr/>
            </p:nvSpPr>
            <p:spPr>
              <a:xfrm>
                <a:off x="1486850" y="960587"/>
                <a:ext cx="2194672" cy="2162893"/>
              </a:xfrm>
              <a:prstGeom prst="rect">
                <a:avLst/>
              </a:prstGeom>
              <a:noFill/>
            </p:spPr>
            <p:txBody>
              <a:bodyPr wrap="square" lIns="0" rIns="0"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1200" dirty="0">
                    <a:latin typeface="Arial" panose="020B0604020202020204" pitchFamily="34" charset="0"/>
                    <a:cs typeface="Arial" panose="020B0604020202020204" pitchFamily="34" charset="0"/>
                  </a:rPr>
                  <a:t>Conduct Alpha testing on the development site and Beta testing at some other site than the development site</a:t>
                </a:r>
                <a:r>
                  <a:rPr lang="en-US" sz="1200" kern="0"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rPr>
                  <a:t>. </a:t>
                </a:r>
              </a:p>
              <a:p>
                <a:pPr>
                  <a:defRPr/>
                </a:pPr>
                <a:endParaRPr lang="en-US" sz="1200" kern="0"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endParaRPr>
              </a:p>
              <a:p>
                <a:pPr>
                  <a:defRPr/>
                </a:pPr>
                <a:r>
                  <a:rPr lang="en-US" sz="1200" b="1" dirty="0"/>
                  <a:t>Authenticated Users: </a:t>
                </a:r>
                <a:r>
                  <a:rPr lang="en-US" sz="1200" dirty="0"/>
                  <a:t>Security testing</a:t>
                </a:r>
              </a:p>
              <a:p>
                <a:pPr>
                  <a:defRPr/>
                </a:pPr>
                <a:endParaRPr lang="en-US" sz="1200" kern="0"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endParaRPr>
              </a:p>
            </p:txBody>
          </p:sp>
          <p:sp>
            <p:nvSpPr>
              <p:cNvPr id="129" name="TextBox 66">
                <a:extLst>
                  <a:ext uri="{FF2B5EF4-FFF2-40B4-BE49-F238E27FC236}">
                    <a16:creationId xmlns:a16="http://schemas.microsoft.com/office/drawing/2014/main" id="{18AA83BC-E6EB-4505-81B6-5784E361C617}"/>
                  </a:ext>
                </a:extLst>
              </p:cNvPr>
              <p:cNvSpPr txBox="1"/>
              <p:nvPr/>
            </p:nvSpPr>
            <p:spPr>
              <a:xfrm>
                <a:off x="1486850" y="645371"/>
                <a:ext cx="2194672" cy="341510"/>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1200" b="1" dirty="0">
                    <a:latin typeface="Arial" panose="020B0604020202020204" pitchFamily="34" charset="0"/>
                    <a:cs typeface="Arial" panose="020B0604020202020204" pitchFamily="34" charset="0"/>
                  </a:rPr>
                  <a:t>End Users</a:t>
                </a:r>
                <a:endParaRPr lang="en-US" sz="1200" b="1" kern="0" dirty="0">
                  <a:solidFill>
                    <a:schemeClr val="tx1">
                      <a:lumMod val="50000"/>
                      <a:lumOff val="50000"/>
                    </a:schemeClr>
                  </a:solidFill>
                  <a:latin typeface="Arial" panose="020B0604020202020204" pitchFamily="34" charset="0"/>
                  <a:ea typeface="Open Sans" panose="020B0606030504020204" pitchFamily="34" charset="0"/>
                  <a:cs typeface="Arial" panose="020B0604020202020204" pitchFamily="34" charset="0"/>
                </a:endParaRPr>
              </a:p>
            </p:txBody>
          </p:sp>
          <p:pic>
            <p:nvPicPr>
              <p:cNvPr id="130" name="Graphic 68">
                <a:extLst>
                  <a:ext uri="{FF2B5EF4-FFF2-40B4-BE49-F238E27FC236}">
                    <a16:creationId xmlns:a16="http://schemas.microsoft.com/office/drawing/2014/main" id="{730BF963-C50E-49F5-833A-40D9B56902E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27001" y="2181085"/>
                <a:ext cx="344572" cy="344572"/>
              </a:xfrm>
              <a:prstGeom prst="rect">
                <a:avLst/>
              </a:prstGeom>
            </p:spPr>
          </p:pic>
          <p:pic>
            <p:nvPicPr>
              <p:cNvPr id="131" name="Graphic 69">
                <a:extLst>
                  <a:ext uri="{FF2B5EF4-FFF2-40B4-BE49-F238E27FC236}">
                    <a16:creationId xmlns:a16="http://schemas.microsoft.com/office/drawing/2014/main" id="{227626CD-9E99-4D36-9816-0B29F12FFD6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29993" y="5411457"/>
                <a:ext cx="285640" cy="285636"/>
              </a:xfrm>
              <a:prstGeom prst="rect">
                <a:avLst/>
              </a:prstGeom>
            </p:spPr>
          </p:pic>
          <p:pic>
            <p:nvPicPr>
              <p:cNvPr id="132" name="Graphic 70">
                <a:extLst>
                  <a:ext uri="{FF2B5EF4-FFF2-40B4-BE49-F238E27FC236}">
                    <a16:creationId xmlns:a16="http://schemas.microsoft.com/office/drawing/2014/main" id="{7DD9BA9B-AAB1-4F64-929C-25B4A1349C7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83362" y="4273242"/>
                <a:ext cx="302502" cy="302500"/>
              </a:xfrm>
              <a:prstGeom prst="rect">
                <a:avLst/>
              </a:prstGeom>
            </p:spPr>
          </p:pic>
          <p:pic>
            <p:nvPicPr>
              <p:cNvPr id="133" name="Graphic 71">
                <a:extLst>
                  <a:ext uri="{FF2B5EF4-FFF2-40B4-BE49-F238E27FC236}">
                    <a16:creationId xmlns:a16="http://schemas.microsoft.com/office/drawing/2014/main" id="{2B1D0F19-F858-4BB8-82BC-44492740926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09082" y="4267447"/>
                <a:ext cx="285500" cy="285500"/>
              </a:xfrm>
              <a:prstGeom prst="rect">
                <a:avLst/>
              </a:prstGeom>
            </p:spPr>
          </p:pic>
          <p:pic>
            <p:nvPicPr>
              <p:cNvPr id="134" name="Graphic 72">
                <a:extLst>
                  <a:ext uri="{FF2B5EF4-FFF2-40B4-BE49-F238E27FC236}">
                    <a16:creationId xmlns:a16="http://schemas.microsoft.com/office/drawing/2014/main" id="{97A7E231-BD30-40DF-BEF7-833BF54A7D0C}"/>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599398" y="2813273"/>
                <a:ext cx="351200" cy="351200"/>
              </a:xfrm>
              <a:prstGeom prst="rect">
                <a:avLst/>
              </a:prstGeom>
            </p:spPr>
          </p:pic>
          <p:pic>
            <p:nvPicPr>
              <p:cNvPr id="135" name="Graphic 73">
                <a:extLst>
                  <a:ext uri="{FF2B5EF4-FFF2-40B4-BE49-F238E27FC236}">
                    <a16:creationId xmlns:a16="http://schemas.microsoft.com/office/drawing/2014/main" id="{D4D5C084-979E-40C8-8B16-50B1AC4251F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43931" y="2820059"/>
                <a:ext cx="356690" cy="356690"/>
              </a:xfrm>
              <a:prstGeom prst="rect">
                <a:avLst/>
              </a:prstGeom>
            </p:spPr>
          </p:pic>
          <p:pic>
            <p:nvPicPr>
              <p:cNvPr id="136" name="Graphic 74">
                <a:extLst>
                  <a:ext uri="{FF2B5EF4-FFF2-40B4-BE49-F238E27FC236}">
                    <a16:creationId xmlns:a16="http://schemas.microsoft.com/office/drawing/2014/main" id="{576CAA71-5524-447B-BDA8-82D08B12337E}"/>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674246" y="5391496"/>
                <a:ext cx="313428" cy="313428"/>
              </a:xfrm>
              <a:prstGeom prst="rect">
                <a:avLst/>
              </a:prstGeom>
            </p:spPr>
          </p:pic>
        </p:grpSp>
        <p:pic>
          <p:nvPicPr>
            <p:cNvPr id="139" name="Graphic 189" descr="Handshake">
              <a:extLst>
                <a:ext uri="{FF2B5EF4-FFF2-40B4-BE49-F238E27FC236}">
                  <a16:creationId xmlns:a16="http://schemas.microsoft.com/office/drawing/2014/main" id="{3240B52A-E647-476B-A526-C45C8404FE19}"/>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552999" y="3834320"/>
              <a:ext cx="550795" cy="509080"/>
            </a:xfrm>
            <a:prstGeom prst="rect">
              <a:avLst/>
            </a:prstGeom>
          </p:spPr>
        </p:pic>
      </p:grpSp>
      <p:sp>
        <p:nvSpPr>
          <p:cNvPr id="141" name="Title 3">
            <a:extLst>
              <a:ext uri="{FF2B5EF4-FFF2-40B4-BE49-F238E27FC236}">
                <a16:creationId xmlns:a16="http://schemas.microsoft.com/office/drawing/2014/main" id="{D3335582-A40C-4F4C-9D13-82EF49261F35}"/>
              </a:ext>
            </a:extLst>
          </p:cNvPr>
          <p:cNvSpPr txBox="1">
            <a:spLocks/>
          </p:cNvSpPr>
          <p:nvPr/>
        </p:nvSpPr>
        <p:spPr>
          <a:xfrm>
            <a:off x="457200" y="276076"/>
            <a:ext cx="10969943" cy="715961"/>
          </a:xfrm>
          <a:prstGeom prst="rect">
            <a:avLst/>
          </a:prstGeom>
        </p:spPr>
        <p:txBody>
          <a:bodyPr/>
          <a:lstStyle>
            <a:lvl1pPr algn="l" defTabSz="914400" rtl="0" eaLnBrk="1" latinLnBrk="0" hangingPunct="1">
              <a:lnSpc>
                <a:spcPct val="90000"/>
              </a:lnSpc>
              <a:spcBef>
                <a:spcPct val="0"/>
              </a:spcBef>
              <a:buNone/>
              <a:defRPr lang="en-US" sz="3200" b="1" kern="1200">
                <a:solidFill>
                  <a:schemeClr val="tx1"/>
                </a:solidFill>
                <a:latin typeface="Arial" pitchFamily="34" charset="0"/>
                <a:ea typeface="Verdana" pitchFamily="34" charset="0"/>
                <a:cs typeface="Arial" pitchFamily="34" charset="0"/>
              </a:defRPr>
            </a:lvl1pPr>
          </a:lstStyle>
          <a:p>
            <a:r>
              <a:rPr lang="en-US" b="0" dirty="0">
                <a:solidFill>
                  <a:schemeClr val="tx1">
                    <a:lumMod val="85000"/>
                    <a:lumOff val="15000"/>
                  </a:schemeClr>
                </a:solidFill>
              </a:rPr>
              <a:t>Project Team – Roles and Responsibilities</a:t>
            </a:r>
          </a:p>
        </p:txBody>
      </p:sp>
    </p:spTree>
    <p:extLst>
      <p:ext uri="{BB962C8B-B14F-4D97-AF65-F5344CB8AC3E}">
        <p14:creationId xmlns:p14="http://schemas.microsoft.com/office/powerpoint/2010/main" val="274726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5DAEBA-B6CE-4D1B-ABD2-78907521F959}"/>
              </a:ext>
            </a:extLst>
          </p:cNvPr>
          <p:cNvSpPr txBox="1">
            <a:spLocks/>
          </p:cNvSpPr>
          <p:nvPr/>
        </p:nvSpPr>
        <p:spPr>
          <a:xfrm>
            <a:off x="457200" y="276076"/>
            <a:ext cx="10969943" cy="715961"/>
          </a:xfrm>
          <a:prstGeom prst="rect">
            <a:avLst/>
          </a:prstGeom>
        </p:spPr>
        <p:txBody>
          <a:bodyPr/>
          <a:lstStyle>
            <a:lvl1pPr algn="l" defTabSz="914400" rtl="0" eaLnBrk="1" latinLnBrk="0" hangingPunct="1">
              <a:lnSpc>
                <a:spcPct val="90000"/>
              </a:lnSpc>
              <a:spcBef>
                <a:spcPct val="0"/>
              </a:spcBef>
              <a:buNone/>
              <a:defRPr lang="en-US" sz="3200" b="1" kern="1200">
                <a:solidFill>
                  <a:schemeClr val="tx1"/>
                </a:solidFill>
                <a:latin typeface="Arial" pitchFamily="34" charset="0"/>
                <a:ea typeface="Verdana" pitchFamily="34" charset="0"/>
                <a:cs typeface="Arial" pitchFamily="34" charset="0"/>
              </a:defRPr>
            </a:lvl1pPr>
          </a:lstStyle>
          <a:p>
            <a:r>
              <a:rPr lang="en-US" b="0" dirty="0">
                <a:solidFill>
                  <a:schemeClr val="tx1">
                    <a:lumMod val="85000"/>
                    <a:lumOff val="15000"/>
                  </a:schemeClr>
                </a:solidFill>
              </a:rPr>
              <a:t>Testing your product’s functionality – How ?</a:t>
            </a:r>
          </a:p>
        </p:txBody>
      </p:sp>
      <p:grpSp>
        <p:nvGrpSpPr>
          <p:cNvPr id="5" name="Group 4">
            <a:extLst>
              <a:ext uri="{FF2B5EF4-FFF2-40B4-BE49-F238E27FC236}">
                <a16:creationId xmlns:a16="http://schemas.microsoft.com/office/drawing/2014/main" id="{F66F0579-B9B5-40B3-BD19-73766CEA3C62}"/>
              </a:ext>
            </a:extLst>
          </p:cNvPr>
          <p:cNvGrpSpPr/>
          <p:nvPr/>
        </p:nvGrpSpPr>
        <p:grpSpPr>
          <a:xfrm>
            <a:off x="7086600" y="2336800"/>
            <a:ext cx="4435779" cy="4292600"/>
            <a:chOff x="-673958" y="283535"/>
            <a:chExt cx="2992416" cy="3005470"/>
          </a:xfrm>
          <a:effectLst>
            <a:outerShdw blurRad="228600" dir="18900000" sy="23000" kx="-1200000" algn="bl" rotWithShape="0">
              <a:prstClr val="black">
                <a:alpha val="20000"/>
              </a:prstClr>
            </a:outerShdw>
          </a:effectLst>
          <a:scene3d>
            <a:camera prst="perspectiveRelaxedModerately" fov="1200000">
              <a:rot lat="19200000" lon="0" rev="0"/>
            </a:camera>
            <a:lightRig rig="threePt" dir="t">
              <a:rot lat="0" lon="0" rev="0"/>
            </a:lightRig>
          </a:scene3d>
        </p:grpSpPr>
        <p:sp>
          <p:nvSpPr>
            <p:cNvPr id="6" name="Freeform: Shape 5">
              <a:extLst>
                <a:ext uri="{FF2B5EF4-FFF2-40B4-BE49-F238E27FC236}">
                  <a16:creationId xmlns:a16="http://schemas.microsoft.com/office/drawing/2014/main" id="{66EB8747-7F90-418D-BE4B-F223339E5881}"/>
                </a:ext>
              </a:extLst>
            </p:cNvPr>
            <p:cNvSpPr/>
            <p:nvPr/>
          </p:nvSpPr>
          <p:spPr>
            <a:xfrm>
              <a:off x="-673958" y="1759582"/>
              <a:ext cx="2992416" cy="1529423"/>
            </a:xfrm>
            <a:custGeom>
              <a:avLst/>
              <a:gdLst>
                <a:gd name="connsiteX0" fmla="*/ 417239 w 2992416"/>
                <a:gd name="connsiteY0" fmla="*/ 0 h 1529423"/>
                <a:gd name="connsiteX1" fmla="*/ 560075 w 2992416"/>
                <a:gd name="connsiteY1" fmla="*/ 155959 h 1529423"/>
                <a:gd name="connsiteX2" fmla="*/ 792535 w 2992416"/>
                <a:gd name="connsiteY2" fmla="*/ 155959 h 1529423"/>
                <a:gd name="connsiteX3" fmla="*/ 794826 w 2992416"/>
                <a:gd name="connsiteY3" fmla="*/ 170972 h 1529423"/>
                <a:gd name="connsiteX4" fmla="*/ 1496208 w 2992416"/>
                <a:gd name="connsiteY4" fmla="*/ 742614 h 1529423"/>
                <a:gd name="connsiteX5" fmla="*/ 2197590 w 2992416"/>
                <a:gd name="connsiteY5" fmla="*/ 170972 h 1529423"/>
                <a:gd name="connsiteX6" fmla="*/ 2199881 w 2992416"/>
                <a:gd name="connsiteY6" fmla="*/ 155959 h 1529423"/>
                <a:gd name="connsiteX7" fmla="*/ 2992416 w 2992416"/>
                <a:gd name="connsiteY7" fmla="*/ 155959 h 1529423"/>
                <a:gd name="connsiteX8" fmla="*/ 2991185 w 2992416"/>
                <a:gd name="connsiteY8" fmla="*/ 180334 h 1529423"/>
                <a:gd name="connsiteX9" fmla="*/ 1496208 w 2992416"/>
                <a:gd name="connsiteY9" fmla="*/ 1529423 h 1529423"/>
                <a:gd name="connsiteX10" fmla="*/ 1231 w 2992416"/>
                <a:gd name="connsiteY10" fmla="*/ 180334 h 1529423"/>
                <a:gd name="connsiteX11" fmla="*/ 0 w 2992416"/>
                <a:gd name="connsiteY11" fmla="*/ 155959 h 1529423"/>
                <a:gd name="connsiteX12" fmla="*/ 274402 w 2992416"/>
                <a:gd name="connsiteY12" fmla="*/ 155959 h 152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2416" h="1529423">
                  <a:moveTo>
                    <a:pt x="417239" y="0"/>
                  </a:moveTo>
                  <a:lnTo>
                    <a:pt x="560075" y="155959"/>
                  </a:lnTo>
                  <a:lnTo>
                    <a:pt x="792535" y="155959"/>
                  </a:lnTo>
                  <a:lnTo>
                    <a:pt x="794826" y="170972"/>
                  </a:lnTo>
                  <a:cubicBezTo>
                    <a:pt x="861584" y="497208"/>
                    <a:pt x="1150237" y="742614"/>
                    <a:pt x="1496208" y="742614"/>
                  </a:cubicBezTo>
                  <a:cubicBezTo>
                    <a:pt x="1842180" y="742614"/>
                    <a:pt x="2130833" y="497208"/>
                    <a:pt x="2197590" y="170972"/>
                  </a:cubicBezTo>
                  <a:lnTo>
                    <a:pt x="2199881" y="155959"/>
                  </a:lnTo>
                  <a:lnTo>
                    <a:pt x="2992416" y="155959"/>
                  </a:lnTo>
                  <a:lnTo>
                    <a:pt x="2991185" y="180334"/>
                  </a:lnTo>
                  <a:cubicBezTo>
                    <a:pt x="2914230" y="938098"/>
                    <a:pt x="2274275" y="1529423"/>
                    <a:pt x="1496208" y="1529423"/>
                  </a:cubicBezTo>
                  <a:cubicBezTo>
                    <a:pt x="718141" y="1529423"/>
                    <a:pt x="78186" y="938098"/>
                    <a:pt x="1231" y="180334"/>
                  </a:cubicBezTo>
                  <a:lnTo>
                    <a:pt x="0" y="155959"/>
                  </a:lnTo>
                  <a:lnTo>
                    <a:pt x="274402" y="155959"/>
                  </a:lnTo>
                  <a:close/>
                </a:path>
              </a:pathLst>
            </a:custGeom>
            <a:solidFill>
              <a:schemeClr val="accent5"/>
            </a:solidFill>
            <a:ln>
              <a:noFill/>
            </a:ln>
            <a:sp3d prstMaterial="dkEdge">
              <a:bevelT w="0" h="482600" prst="cross"/>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99"/>
            </a:p>
          </p:txBody>
        </p:sp>
        <p:sp>
          <p:nvSpPr>
            <p:cNvPr id="7" name="Freeform: Shape 6" descr="Static Testing">
              <a:extLst>
                <a:ext uri="{FF2B5EF4-FFF2-40B4-BE49-F238E27FC236}">
                  <a16:creationId xmlns:a16="http://schemas.microsoft.com/office/drawing/2014/main" id="{58531CFD-5592-4DBD-A81A-B51F37B7E41A}"/>
                </a:ext>
              </a:extLst>
            </p:cNvPr>
            <p:cNvSpPr/>
            <p:nvPr/>
          </p:nvSpPr>
          <p:spPr>
            <a:xfrm>
              <a:off x="-673958" y="283535"/>
              <a:ext cx="2992416" cy="1525641"/>
            </a:xfrm>
            <a:custGeom>
              <a:avLst/>
              <a:gdLst>
                <a:gd name="connsiteX0" fmla="*/ 1496208 w 2992416"/>
                <a:gd name="connsiteY0" fmla="*/ 0 h 1525641"/>
                <a:gd name="connsiteX1" fmla="*/ 2991185 w 2992416"/>
                <a:gd name="connsiteY1" fmla="*/ 1349089 h 1525641"/>
                <a:gd name="connsiteX2" fmla="*/ 2992416 w 2992416"/>
                <a:gd name="connsiteY2" fmla="*/ 1373464 h 1525641"/>
                <a:gd name="connsiteX3" fmla="*/ 2719865 w 2992416"/>
                <a:gd name="connsiteY3" fmla="*/ 1373464 h 1525641"/>
                <a:gd name="connsiteX4" fmla="*/ 2580492 w 2992416"/>
                <a:gd name="connsiteY4" fmla="*/ 1525641 h 1525641"/>
                <a:gd name="connsiteX5" fmla="*/ 2441118 w 2992416"/>
                <a:gd name="connsiteY5" fmla="*/ 1373464 h 1525641"/>
                <a:gd name="connsiteX6" fmla="*/ 2199881 w 2992416"/>
                <a:gd name="connsiteY6" fmla="*/ 1373464 h 1525641"/>
                <a:gd name="connsiteX7" fmla="*/ 2197590 w 2992416"/>
                <a:gd name="connsiteY7" fmla="*/ 1358451 h 1525641"/>
                <a:gd name="connsiteX8" fmla="*/ 1496208 w 2992416"/>
                <a:gd name="connsiteY8" fmla="*/ 786809 h 1525641"/>
                <a:gd name="connsiteX9" fmla="*/ 794826 w 2992416"/>
                <a:gd name="connsiteY9" fmla="*/ 1358451 h 1525641"/>
                <a:gd name="connsiteX10" fmla="*/ 792535 w 2992416"/>
                <a:gd name="connsiteY10" fmla="*/ 1373464 h 1525641"/>
                <a:gd name="connsiteX11" fmla="*/ 0 w 2992416"/>
                <a:gd name="connsiteY11" fmla="*/ 1373464 h 1525641"/>
                <a:gd name="connsiteX12" fmla="*/ 1231 w 2992416"/>
                <a:gd name="connsiteY12" fmla="*/ 1349089 h 1525641"/>
                <a:gd name="connsiteX13" fmla="*/ 1496208 w 2992416"/>
                <a:gd name="connsiteY13" fmla="*/ 0 h 152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2416" h="1525641">
                  <a:moveTo>
                    <a:pt x="1496208" y="0"/>
                  </a:moveTo>
                  <a:cubicBezTo>
                    <a:pt x="2274275" y="0"/>
                    <a:pt x="2914230" y="591325"/>
                    <a:pt x="2991185" y="1349089"/>
                  </a:cubicBezTo>
                  <a:lnTo>
                    <a:pt x="2992416" y="1373464"/>
                  </a:lnTo>
                  <a:lnTo>
                    <a:pt x="2719865" y="1373464"/>
                  </a:lnTo>
                  <a:lnTo>
                    <a:pt x="2580492" y="1525641"/>
                  </a:lnTo>
                  <a:lnTo>
                    <a:pt x="2441118" y="1373464"/>
                  </a:lnTo>
                  <a:lnTo>
                    <a:pt x="2199881" y="1373464"/>
                  </a:lnTo>
                  <a:lnTo>
                    <a:pt x="2197590" y="1358451"/>
                  </a:lnTo>
                  <a:cubicBezTo>
                    <a:pt x="2130833" y="1032215"/>
                    <a:pt x="1842180" y="786809"/>
                    <a:pt x="1496208" y="786809"/>
                  </a:cubicBezTo>
                  <a:cubicBezTo>
                    <a:pt x="1150237" y="786809"/>
                    <a:pt x="861584" y="1032215"/>
                    <a:pt x="794826" y="1358451"/>
                  </a:cubicBezTo>
                  <a:lnTo>
                    <a:pt x="792535" y="1373464"/>
                  </a:lnTo>
                  <a:lnTo>
                    <a:pt x="0" y="1373464"/>
                  </a:lnTo>
                  <a:lnTo>
                    <a:pt x="1231" y="1349089"/>
                  </a:lnTo>
                  <a:cubicBezTo>
                    <a:pt x="78186" y="591325"/>
                    <a:pt x="718141" y="0"/>
                    <a:pt x="1496208" y="0"/>
                  </a:cubicBezTo>
                  <a:close/>
                </a:path>
              </a:pathLst>
            </a:custGeom>
            <a:ln>
              <a:noFill/>
            </a:ln>
            <a:sp3d prstMaterial="dkEdge">
              <a:bevelT w="0" h="482600" prst="cross"/>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99" dirty="0">
                <a:solidFill>
                  <a:schemeClr val="tx1"/>
                </a:solidFill>
              </a:endParaRPr>
            </a:p>
          </p:txBody>
        </p:sp>
      </p:grpSp>
      <p:sp>
        <p:nvSpPr>
          <p:cNvPr id="8" name="TextBox 7">
            <a:extLst>
              <a:ext uri="{FF2B5EF4-FFF2-40B4-BE49-F238E27FC236}">
                <a16:creationId xmlns:a16="http://schemas.microsoft.com/office/drawing/2014/main" id="{89DF91DA-0745-4E44-BFE2-539047DE614A}"/>
              </a:ext>
            </a:extLst>
          </p:cNvPr>
          <p:cNvSpPr txBox="1"/>
          <p:nvPr/>
        </p:nvSpPr>
        <p:spPr>
          <a:xfrm>
            <a:off x="526534" y="1669599"/>
            <a:ext cx="5898206" cy="5170646"/>
          </a:xfrm>
          <a:prstGeom prst="rect">
            <a:avLst/>
          </a:prstGeom>
          <a:noFill/>
          <a:ln>
            <a:noFill/>
          </a:ln>
        </p:spPr>
        <p:txBody>
          <a:bodyPr wrap="square" rtlCol="0">
            <a:spAutoFit/>
          </a:bodyPr>
          <a:lstStyle/>
          <a:p>
            <a:r>
              <a:rPr lang="en-US" sz="1400" dirty="0">
                <a:solidFill>
                  <a:schemeClr val="tx1">
                    <a:lumMod val="75000"/>
                    <a:lumOff val="25000"/>
                  </a:schemeClr>
                </a:solidFill>
                <a:latin typeface="Arial" panose="020B0604020202020204" pitchFamily="34" charset="0"/>
                <a:cs typeface="Arial" pitchFamily="34" charset="0"/>
              </a:rPr>
              <a:t>Choosing the right test strategy –</a:t>
            </a:r>
          </a:p>
          <a:p>
            <a:pPr marL="285750" indent="-285750">
              <a:buFont typeface="Arial" panose="020B0604020202020204" pitchFamily="34" charset="0"/>
              <a:buChar char="•"/>
            </a:pPr>
            <a:r>
              <a:rPr lang="en-US" sz="1200" b="1" u="sng" dirty="0">
                <a:solidFill>
                  <a:schemeClr val="tx1">
                    <a:lumMod val="75000"/>
                    <a:lumOff val="25000"/>
                  </a:schemeClr>
                </a:solidFill>
                <a:latin typeface="Arial" panose="020B0604020202020204" pitchFamily="34" charset="0"/>
                <a:cs typeface="Arial" pitchFamily="34" charset="0"/>
              </a:rPr>
              <a:t>Static Testing</a:t>
            </a:r>
          </a:p>
          <a:p>
            <a:pPr marL="742950" lvl="1" indent="-28575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itchFamily="34" charset="0"/>
              </a:rPr>
              <a:t>Use Cases Requirements Validation</a:t>
            </a:r>
          </a:p>
          <a:p>
            <a:pPr marL="742950" lvl="1" indent="-28575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itchFamily="34" charset="0"/>
              </a:rPr>
              <a:t>Functional Requirements Validation</a:t>
            </a:r>
          </a:p>
          <a:p>
            <a:pPr marL="742950" lvl="1" indent="-28575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itchFamily="34" charset="0"/>
              </a:rPr>
              <a:t>Architecture Review</a:t>
            </a:r>
          </a:p>
          <a:p>
            <a:pPr marL="742950" lvl="1" indent="-28575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itchFamily="34" charset="0"/>
              </a:rPr>
              <a:t>Prototypes/Screen Mockup Validation</a:t>
            </a:r>
          </a:p>
          <a:p>
            <a:pPr marL="742950" lvl="1" indent="-28575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itchFamily="34" charset="0"/>
              </a:rPr>
              <a:t>Can prevent defects in design/code by uncovering inconsistencies earlier</a:t>
            </a:r>
          </a:p>
          <a:p>
            <a:pPr marL="742950" lvl="1" indent="-28575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itchFamily="34" charset="0"/>
              </a:rPr>
              <a:t>Increasing development productivity</a:t>
            </a:r>
          </a:p>
          <a:p>
            <a:pPr marL="742950" lvl="1" indent="-28575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itchFamily="34" charset="0"/>
              </a:rPr>
              <a:t>Identifies defects which are not easily found by dynamic testing.</a:t>
            </a:r>
          </a:p>
          <a:p>
            <a:pPr marL="742950" lvl="1" indent="-28575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itchFamily="34" charset="0"/>
              </a:rPr>
              <a:t>Reducing cost and time</a:t>
            </a:r>
          </a:p>
          <a:p>
            <a:pPr lvl="1"/>
            <a:endParaRPr lang="en-US" sz="1200" dirty="0">
              <a:solidFill>
                <a:schemeClr val="tx1">
                  <a:lumMod val="75000"/>
                  <a:lumOff val="2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sz="1200" b="1" u="sng" dirty="0">
                <a:solidFill>
                  <a:schemeClr val="tx1">
                    <a:lumMod val="75000"/>
                    <a:lumOff val="25000"/>
                  </a:schemeClr>
                </a:solidFill>
                <a:latin typeface="Arial" panose="020B0604020202020204" pitchFamily="34" charset="0"/>
                <a:cs typeface="Arial" pitchFamily="34" charset="0"/>
              </a:rPr>
              <a:t>Dynamic Testing</a:t>
            </a:r>
          </a:p>
          <a:p>
            <a:pPr marL="628650" lvl="1" indent="-171450">
              <a:buFont typeface="Wingdings" panose="05000000000000000000" pitchFamily="2" charset="2"/>
              <a:buChar char="ü"/>
            </a:pPr>
            <a:r>
              <a:rPr lang="en-US" sz="1200" dirty="0">
                <a:solidFill>
                  <a:schemeClr val="tx1">
                    <a:lumMod val="75000"/>
                    <a:lumOff val="25000"/>
                  </a:schemeClr>
                </a:solidFill>
                <a:latin typeface="Arial" panose="020B0604020202020204" pitchFamily="34" charset="0"/>
                <a:cs typeface="Arial" pitchFamily="34" charset="0"/>
              </a:rPr>
              <a:t>Functional Requirements Verification</a:t>
            </a:r>
          </a:p>
          <a:p>
            <a:pPr marL="628650" lvl="1" indent="-171450">
              <a:buFont typeface="Wingdings" panose="05000000000000000000" pitchFamily="2" charset="2"/>
              <a:buChar char="ü"/>
            </a:pPr>
            <a:r>
              <a:rPr lang="en-US" sz="1200" dirty="0">
                <a:solidFill>
                  <a:schemeClr val="tx1">
                    <a:lumMod val="75000"/>
                    <a:lumOff val="25000"/>
                  </a:schemeClr>
                </a:solidFill>
                <a:latin typeface="Arial" panose="020B0604020202020204" pitchFamily="34" charset="0"/>
                <a:cs typeface="Arial" pitchFamily="34" charset="0"/>
              </a:rPr>
              <a:t>Choosing the right technique (Black Box, White Box, Experience Based)</a:t>
            </a:r>
          </a:p>
          <a:p>
            <a:pPr marL="628650" lvl="1" indent="-171450">
              <a:buFont typeface="Wingdings" panose="05000000000000000000" pitchFamily="2" charset="2"/>
              <a:buChar char="ü"/>
            </a:pPr>
            <a:r>
              <a:rPr lang="en-US" sz="1200" dirty="0">
                <a:solidFill>
                  <a:schemeClr val="tx1">
                    <a:lumMod val="75000"/>
                    <a:lumOff val="25000"/>
                  </a:schemeClr>
                </a:solidFill>
                <a:latin typeface="Arial" panose="020B0604020202020204" pitchFamily="34" charset="0"/>
                <a:cs typeface="Arial" pitchFamily="34" charset="0"/>
              </a:rPr>
              <a:t>Test Case Design &amp; Implementation</a:t>
            </a:r>
          </a:p>
          <a:p>
            <a:pPr marL="1200150" lvl="2" indent="-285750">
              <a:buFont typeface="+mj-lt"/>
              <a:buAutoNum type="romanLcPeriod"/>
            </a:pPr>
            <a:r>
              <a:rPr lang="en-US" sz="1200" dirty="0">
                <a:solidFill>
                  <a:schemeClr val="tx1">
                    <a:lumMod val="75000"/>
                    <a:lumOff val="25000"/>
                  </a:schemeClr>
                </a:solidFill>
                <a:latin typeface="Arial" panose="020B0604020202020204" pitchFamily="34" charset="0"/>
                <a:cs typeface="Arial" pitchFamily="34" charset="0"/>
              </a:rPr>
              <a:t>Features to be tested</a:t>
            </a:r>
          </a:p>
          <a:p>
            <a:pPr marL="1600200" lvl="3" indent="-228600">
              <a:buFont typeface="Courier New" panose="02070309020205020404" pitchFamily="49" charset="0"/>
              <a:buChar char="o"/>
            </a:pPr>
            <a:r>
              <a:rPr lang="en-US" sz="1200" dirty="0" err="1">
                <a:solidFill>
                  <a:schemeClr val="tx1">
                    <a:lumMod val="75000"/>
                    <a:lumOff val="25000"/>
                  </a:schemeClr>
                </a:solidFill>
                <a:latin typeface="Arial" panose="020B0604020202020204" pitchFamily="34" charset="0"/>
                <a:cs typeface="Arial" pitchFamily="34" charset="0"/>
              </a:rPr>
              <a:t>Usecases</a:t>
            </a:r>
            <a:r>
              <a:rPr lang="en-US" sz="1200" dirty="0">
                <a:solidFill>
                  <a:schemeClr val="tx1">
                    <a:lumMod val="75000"/>
                    <a:lumOff val="25000"/>
                  </a:schemeClr>
                </a:solidFill>
                <a:latin typeface="Arial" panose="020B0604020202020204" pitchFamily="34" charset="0"/>
                <a:cs typeface="Arial" pitchFamily="34" charset="0"/>
              </a:rPr>
              <a:t>/Test Scenarios for various flows</a:t>
            </a:r>
          </a:p>
          <a:p>
            <a:pPr marL="1600200" lvl="3" indent="-228600">
              <a:buFont typeface="Courier New" panose="02070309020205020404" pitchFamily="49" charset="0"/>
              <a:buChar char="o"/>
            </a:pPr>
            <a:r>
              <a:rPr lang="en-US" sz="1200" dirty="0">
                <a:solidFill>
                  <a:schemeClr val="tx1">
                    <a:lumMod val="75000"/>
                    <a:lumOff val="25000"/>
                  </a:schemeClr>
                </a:solidFill>
                <a:latin typeface="Arial" panose="020B0604020202020204" pitchFamily="34" charset="0"/>
                <a:cs typeface="Arial" pitchFamily="34" charset="0"/>
              </a:rPr>
              <a:t>Trace requirements to tests (traceability)</a:t>
            </a:r>
          </a:p>
          <a:p>
            <a:pPr marL="1200150" lvl="2" indent="-285750">
              <a:buFont typeface="+mj-lt"/>
              <a:buAutoNum type="romanLcPeriod"/>
            </a:pPr>
            <a:r>
              <a:rPr lang="en-US" sz="1200" dirty="0">
                <a:solidFill>
                  <a:schemeClr val="tx1">
                    <a:lumMod val="75000"/>
                    <a:lumOff val="25000"/>
                  </a:schemeClr>
                </a:solidFill>
                <a:latin typeface="Arial" panose="020B0604020202020204" pitchFamily="34" charset="0"/>
                <a:cs typeface="Arial" pitchFamily="34" charset="0"/>
              </a:rPr>
              <a:t>Derive the Test Conditions</a:t>
            </a:r>
          </a:p>
          <a:p>
            <a:pPr marL="1543050" lvl="3" indent="-171450">
              <a:buFont typeface="Courier New" panose="02070309020205020404" pitchFamily="49" charset="0"/>
              <a:buChar char="o"/>
            </a:pPr>
            <a:r>
              <a:rPr lang="en-US" sz="1200" dirty="0">
                <a:solidFill>
                  <a:schemeClr val="tx1">
                    <a:lumMod val="75000"/>
                    <a:lumOff val="25000"/>
                  </a:schemeClr>
                </a:solidFill>
                <a:latin typeface="Arial" panose="020B0604020202020204" pitchFamily="34" charset="0"/>
                <a:cs typeface="Arial" pitchFamily="34" charset="0"/>
              </a:rPr>
              <a:t>Environment requirements</a:t>
            </a:r>
          </a:p>
          <a:p>
            <a:pPr marL="1543050" lvl="3" indent="-171450">
              <a:buFont typeface="Courier New" panose="02070309020205020404" pitchFamily="49" charset="0"/>
              <a:buChar char="o"/>
            </a:pPr>
            <a:r>
              <a:rPr lang="en-US" sz="1200" dirty="0">
                <a:solidFill>
                  <a:schemeClr val="tx1">
                    <a:lumMod val="75000"/>
                    <a:lumOff val="25000"/>
                  </a:schemeClr>
                </a:solidFill>
                <a:latin typeface="Arial" panose="020B0604020202020204" pitchFamily="34" charset="0"/>
                <a:cs typeface="Arial" pitchFamily="34" charset="0"/>
              </a:rPr>
              <a:t>Code condition</a:t>
            </a:r>
          </a:p>
          <a:p>
            <a:pPr marL="1200150" lvl="2" indent="-285750">
              <a:buFont typeface="+mj-lt"/>
              <a:buAutoNum type="romanLcPeriod"/>
            </a:pPr>
            <a:r>
              <a:rPr lang="en-US" sz="1200" dirty="0">
                <a:solidFill>
                  <a:schemeClr val="tx1">
                    <a:lumMod val="75000"/>
                    <a:lumOff val="25000"/>
                  </a:schemeClr>
                </a:solidFill>
                <a:latin typeface="Arial" panose="020B0604020202020204" pitchFamily="34" charset="0"/>
                <a:cs typeface="Arial" pitchFamily="34" charset="0"/>
              </a:rPr>
              <a:t>Derive the coverage Items</a:t>
            </a:r>
          </a:p>
          <a:p>
            <a:pPr marL="1200150" lvl="2" indent="-285750">
              <a:buFont typeface="+mj-lt"/>
              <a:buAutoNum type="romanLcPeriod"/>
            </a:pPr>
            <a:r>
              <a:rPr lang="en-US" sz="1200" dirty="0">
                <a:solidFill>
                  <a:schemeClr val="tx1">
                    <a:lumMod val="75000"/>
                    <a:lumOff val="25000"/>
                  </a:schemeClr>
                </a:solidFill>
                <a:latin typeface="Arial" panose="020B0604020202020204" pitchFamily="34" charset="0"/>
                <a:cs typeface="Arial" pitchFamily="34" charset="0"/>
              </a:rPr>
              <a:t>Derive the Test Cases</a:t>
            </a:r>
          </a:p>
          <a:p>
            <a:pPr marL="628650" lvl="1" indent="-171450">
              <a:buFont typeface="Wingdings" panose="05000000000000000000" pitchFamily="2" charset="2"/>
              <a:buChar char="ü"/>
            </a:pPr>
            <a:r>
              <a:rPr lang="en-US" sz="1200" dirty="0">
                <a:solidFill>
                  <a:schemeClr val="tx1">
                    <a:lumMod val="75000"/>
                    <a:lumOff val="25000"/>
                  </a:schemeClr>
                </a:solidFill>
                <a:latin typeface="Arial" panose="020B0604020202020204" pitchFamily="34" charset="0"/>
                <a:cs typeface="Arial" pitchFamily="34" charset="0"/>
              </a:rPr>
              <a:t>Test Execution</a:t>
            </a:r>
          </a:p>
          <a:p>
            <a:pPr marL="628650" lvl="1" indent="-171450">
              <a:buFont typeface="Wingdings" panose="05000000000000000000" pitchFamily="2" charset="2"/>
              <a:buChar char="ü"/>
            </a:pPr>
            <a:r>
              <a:rPr lang="en-US" sz="1200" dirty="0">
                <a:solidFill>
                  <a:schemeClr val="tx1">
                    <a:lumMod val="75000"/>
                    <a:lumOff val="25000"/>
                  </a:schemeClr>
                </a:solidFill>
                <a:latin typeface="Arial" panose="020B0604020202020204" pitchFamily="34" charset="0"/>
                <a:cs typeface="Arial" pitchFamily="34" charset="0"/>
              </a:rPr>
              <a:t>Defect fix verification</a:t>
            </a:r>
          </a:p>
          <a:p>
            <a:pPr marL="628650" lvl="1" indent="-171450">
              <a:buFont typeface="Wingdings" panose="05000000000000000000" pitchFamily="2" charset="2"/>
              <a:buChar char="ü"/>
            </a:pPr>
            <a:endParaRPr lang="en-US" sz="1200" dirty="0">
              <a:solidFill>
                <a:schemeClr val="tx1">
                  <a:lumMod val="75000"/>
                  <a:lumOff val="25000"/>
                </a:schemeClr>
              </a:solidFill>
              <a:latin typeface="Arial" panose="020B0604020202020204" pitchFamily="34" charset="0"/>
              <a:cs typeface="Arial" pitchFamily="34" charset="0"/>
            </a:endParaRPr>
          </a:p>
          <a:p>
            <a:pPr marL="285750" indent="-285750">
              <a:buFont typeface="Arial" panose="020B0604020202020204" pitchFamily="34" charset="0"/>
              <a:buChar char="•"/>
            </a:pPr>
            <a:endParaRPr lang="en-US" sz="1600" dirty="0">
              <a:solidFill>
                <a:schemeClr val="tx1">
                  <a:lumMod val="75000"/>
                  <a:lumOff val="25000"/>
                </a:schemeClr>
              </a:solidFill>
              <a:latin typeface="Arial" panose="020B0604020202020204" pitchFamily="34" charset="0"/>
              <a:cs typeface="Arial" pitchFamily="34" charset="0"/>
            </a:endParaRPr>
          </a:p>
        </p:txBody>
      </p:sp>
      <p:sp>
        <p:nvSpPr>
          <p:cNvPr id="9" name="TextBox 8">
            <a:extLst>
              <a:ext uri="{FF2B5EF4-FFF2-40B4-BE49-F238E27FC236}">
                <a16:creationId xmlns:a16="http://schemas.microsoft.com/office/drawing/2014/main" id="{4BE09B77-6B62-4F8A-A198-E9AF6CC21821}"/>
              </a:ext>
            </a:extLst>
          </p:cNvPr>
          <p:cNvSpPr txBox="1"/>
          <p:nvPr/>
        </p:nvSpPr>
        <p:spPr>
          <a:xfrm>
            <a:off x="8610600" y="3045023"/>
            <a:ext cx="182880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Static Testing</a:t>
            </a:r>
          </a:p>
        </p:txBody>
      </p:sp>
      <p:sp>
        <p:nvSpPr>
          <p:cNvPr id="10" name="TextBox 9">
            <a:extLst>
              <a:ext uri="{FF2B5EF4-FFF2-40B4-BE49-F238E27FC236}">
                <a16:creationId xmlns:a16="http://schemas.microsoft.com/office/drawing/2014/main" id="{1A288E1D-FEA8-42FA-AC93-62D3E5F11D2A}"/>
              </a:ext>
            </a:extLst>
          </p:cNvPr>
          <p:cNvSpPr txBox="1"/>
          <p:nvPr/>
        </p:nvSpPr>
        <p:spPr>
          <a:xfrm>
            <a:off x="8715830" y="5254823"/>
            <a:ext cx="2288955"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Dynamic Testing</a:t>
            </a:r>
          </a:p>
        </p:txBody>
      </p:sp>
      <p:sp>
        <p:nvSpPr>
          <p:cNvPr id="11" name="TextBox 10">
            <a:extLst>
              <a:ext uri="{FF2B5EF4-FFF2-40B4-BE49-F238E27FC236}">
                <a16:creationId xmlns:a16="http://schemas.microsoft.com/office/drawing/2014/main" id="{7157795B-8D71-49B8-A3E6-E9F5756E0E8E}"/>
              </a:ext>
            </a:extLst>
          </p:cNvPr>
          <p:cNvSpPr txBox="1"/>
          <p:nvPr/>
        </p:nvSpPr>
        <p:spPr>
          <a:xfrm>
            <a:off x="7712379" y="3305139"/>
            <a:ext cx="2971800"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Manual examination of work products</a:t>
            </a:r>
          </a:p>
          <a:p>
            <a:pPr algn="ctr"/>
            <a:r>
              <a:rPr lang="en-US" sz="1200" dirty="0">
                <a:latin typeface="Arial" panose="020B0604020202020204" pitchFamily="34" charset="0"/>
                <a:cs typeface="Arial" panose="020B0604020202020204" pitchFamily="34" charset="0"/>
              </a:rPr>
              <a:t>(Reviews, inspections, walkthrough)</a:t>
            </a:r>
          </a:p>
        </p:txBody>
      </p:sp>
      <p:sp>
        <p:nvSpPr>
          <p:cNvPr id="12" name="TextBox 11">
            <a:extLst>
              <a:ext uri="{FF2B5EF4-FFF2-40B4-BE49-F238E27FC236}">
                <a16:creationId xmlns:a16="http://schemas.microsoft.com/office/drawing/2014/main" id="{1976ECE7-2B3F-463D-8477-2EB882556C86}"/>
              </a:ext>
            </a:extLst>
          </p:cNvPr>
          <p:cNvSpPr txBox="1"/>
          <p:nvPr/>
        </p:nvSpPr>
        <p:spPr>
          <a:xfrm>
            <a:off x="7940979" y="5487348"/>
            <a:ext cx="2971800"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Execute and check</a:t>
            </a:r>
          </a:p>
          <a:p>
            <a:pPr algn="ctr"/>
            <a:r>
              <a:rPr lang="en-US" sz="1200" dirty="0">
                <a:latin typeface="Arial" panose="020B0604020202020204" pitchFamily="34" charset="0"/>
                <a:cs typeface="Arial" panose="020B0604020202020204" pitchFamily="34" charset="0"/>
              </a:rPr>
              <a:t>(Identifying failures when software runs)</a:t>
            </a:r>
          </a:p>
        </p:txBody>
      </p:sp>
      <p:sp>
        <p:nvSpPr>
          <p:cNvPr id="13" name="TextBox 12">
            <a:extLst>
              <a:ext uri="{FF2B5EF4-FFF2-40B4-BE49-F238E27FC236}">
                <a16:creationId xmlns:a16="http://schemas.microsoft.com/office/drawing/2014/main" id="{08CD0F95-B863-488A-AE97-C16700214470}"/>
              </a:ext>
            </a:extLst>
          </p:cNvPr>
          <p:cNvSpPr txBox="1"/>
          <p:nvPr/>
        </p:nvSpPr>
        <p:spPr>
          <a:xfrm>
            <a:off x="526534" y="1361541"/>
            <a:ext cx="9829801"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Software testing is a way to assess the quality of the software and to reduce the risk of software failure during operation</a:t>
            </a:r>
            <a:r>
              <a:rPr lang="en-US" sz="1200" dirty="0">
                <a:solidFill>
                  <a:schemeClr val="tx1">
                    <a:lumMod val="75000"/>
                    <a:lumOff val="25000"/>
                  </a:schemeClr>
                </a:solidFill>
                <a:latin typeface="Arial" panose="020B0604020202020204" pitchFamily="34" charset="0"/>
                <a:cs typeface="Arial" pitchFamily="34" charset="0"/>
              </a:rPr>
              <a:t>.</a:t>
            </a:r>
          </a:p>
        </p:txBody>
      </p:sp>
    </p:spTree>
    <p:extLst>
      <p:ext uri="{BB962C8B-B14F-4D97-AF65-F5344CB8AC3E}">
        <p14:creationId xmlns:p14="http://schemas.microsoft.com/office/powerpoint/2010/main" val="161058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CFA679C-4006-4C77-AB2B-624166565BCA}"/>
              </a:ext>
            </a:extLst>
          </p:cNvPr>
          <p:cNvSpPr/>
          <p:nvPr/>
        </p:nvSpPr>
        <p:spPr>
          <a:xfrm>
            <a:off x="5029201" y="5156615"/>
            <a:ext cx="1373227" cy="770310"/>
          </a:xfrm>
          <a:prstGeom prst="ellipse">
            <a:avLst/>
          </a:prstGeom>
          <a:gradFill flip="none" rotWithShape="1">
            <a:gsLst>
              <a:gs pos="0">
                <a:schemeClr val="tx1">
                  <a:lumMod val="95000"/>
                  <a:lumOff val="5000"/>
                  <a:alpha val="71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a:defRPr/>
            </a:pPr>
            <a:endParaRPr lang="en-US" kern="0">
              <a:solidFill>
                <a:sysClr val="window" lastClr="FFFFFF"/>
              </a:solidFill>
              <a:latin typeface="Calibri"/>
            </a:endParaRPr>
          </a:p>
        </p:txBody>
      </p:sp>
      <p:sp>
        <p:nvSpPr>
          <p:cNvPr id="5" name="Rectangle 4">
            <a:extLst>
              <a:ext uri="{FF2B5EF4-FFF2-40B4-BE49-F238E27FC236}">
                <a16:creationId xmlns:a16="http://schemas.microsoft.com/office/drawing/2014/main" id="{70AFAAC5-4557-49AD-AD45-4BE4ED7781E7}"/>
              </a:ext>
            </a:extLst>
          </p:cNvPr>
          <p:cNvSpPr/>
          <p:nvPr/>
        </p:nvSpPr>
        <p:spPr>
          <a:xfrm>
            <a:off x="8404662" y="1168450"/>
            <a:ext cx="3413186" cy="1991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nchorCtr="0"/>
          <a:lstStyle/>
          <a:p>
            <a:pPr marL="171450" indent="-171450">
              <a:buFont typeface="Arial" panose="020B0604020202020204" pitchFamily="34" charset="0"/>
              <a:buChar char="•"/>
            </a:pPr>
            <a:r>
              <a:rPr lang="en-US" sz="1200" b="1" u="sng" dirty="0">
                <a:solidFill>
                  <a:schemeClr val="tx1"/>
                </a:solidFill>
                <a:latin typeface="Arial" panose="020B0604020202020204" pitchFamily="34" charset="0"/>
                <a:cs typeface="Arial" panose="020B0604020202020204" pitchFamily="34" charset="0"/>
              </a:rPr>
              <a:t>Statement Coverage </a:t>
            </a:r>
          </a:p>
          <a:p>
            <a:r>
              <a:rPr lang="en-US" sz="1200" b="1" dirty="0">
                <a:solidFill>
                  <a:schemeClr val="tx1"/>
                </a:solidFill>
                <a:latin typeface="Arial" panose="020B0604020202020204" pitchFamily="34" charset="0"/>
                <a:cs typeface="Arial" panose="020B0604020202020204" pitchFamily="34" charset="0"/>
              </a:rPr>
              <a:t>Ex:</a:t>
            </a:r>
            <a:r>
              <a:rPr lang="en-US" sz="1200" dirty="0">
                <a:solidFill>
                  <a:schemeClr val="tx1"/>
                </a:solidFill>
                <a:latin typeface="Arial" panose="020B0604020202020204" pitchFamily="34" charset="0"/>
                <a:cs typeface="Arial" panose="020B0604020202020204" pitchFamily="34" charset="0"/>
              </a:rPr>
              <a:t> when your test execution flow touches every statement of the code</a:t>
            </a:r>
          </a:p>
          <a:p>
            <a:pPr marL="171450" indent="-171450">
              <a:buFont typeface="Arial" panose="020B0604020202020204" pitchFamily="34" charset="0"/>
              <a:buChar char="•"/>
            </a:pPr>
            <a:r>
              <a:rPr lang="en-US" sz="1200" b="1" u="sng" dirty="0">
                <a:solidFill>
                  <a:schemeClr val="tx1"/>
                </a:solidFill>
                <a:latin typeface="Arial" panose="020B0604020202020204" pitchFamily="34" charset="0"/>
                <a:cs typeface="Arial" panose="020B0604020202020204" pitchFamily="34" charset="0"/>
              </a:rPr>
              <a:t>Decision Coverage </a:t>
            </a:r>
          </a:p>
          <a:p>
            <a:r>
              <a:rPr lang="en-US" sz="1200" b="1" dirty="0">
                <a:solidFill>
                  <a:schemeClr val="tx1"/>
                </a:solidFill>
                <a:latin typeface="Arial" panose="020B0604020202020204" pitchFamily="34" charset="0"/>
                <a:cs typeface="Arial" panose="020B0604020202020204" pitchFamily="34" charset="0"/>
              </a:rPr>
              <a:t>Ex:</a:t>
            </a:r>
            <a:r>
              <a:rPr lang="en-US" sz="1200" dirty="0">
                <a:solidFill>
                  <a:schemeClr val="tx1"/>
                </a:solidFill>
                <a:latin typeface="Arial" panose="020B0604020202020204" pitchFamily="34" charset="0"/>
                <a:cs typeface="Arial" panose="020B0604020202020204" pitchFamily="34" charset="0"/>
              </a:rPr>
              <a:t> tests for decisions (if/then/else) in the code</a:t>
            </a:r>
          </a:p>
          <a:p>
            <a:pPr marL="171450" indent="-171450">
              <a:buFont typeface="Arial" panose="020B0604020202020204" pitchFamily="34" charset="0"/>
              <a:buChar char="•"/>
            </a:pPr>
            <a:r>
              <a:rPr lang="en-US" sz="1200" b="1" u="sng" dirty="0">
                <a:solidFill>
                  <a:schemeClr val="tx1"/>
                </a:solidFill>
                <a:latin typeface="Arial" panose="020B0604020202020204" pitchFamily="34" charset="0"/>
                <a:cs typeface="Arial" panose="020B0604020202020204" pitchFamily="34" charset="0"/>
              </a:rPr>
              <a:t>Path Coverage</a:t>
            </a:r>
          </a:p>
          <a:p>
            <a:r>
              <a:rPr lang="en-US" sz="1200" b="1" dirty="0">
                <a:solidFill>
                  <a:schemeClr val="tx1"/>
                </a:solidFill>
                <a:latin typeface="Arial" panose="020B0604020202020204" pitchFamily="34" charset="0"/>
                <a:cs typeface="Arial" panose="020B0604020202020204" pitchFamily="34" charset="0"/>
              </a:rPr>
              <a:t>Ex:</a:t>
            </a:r>
            <a:r>
              <a:rPr lang="en-US" sz="1200" dirty="0">
                <a:solidFill>
                  <a:schemeClr val="tx1"/>
                </a:solidFill>
                <a:latin typeface="Arial" panose="020B0604020202020204" pitchFamily="34" charset="0"/>
                <a:cs typeface="Arial" panose="020B0604020202020204" pitchFamily="34" charset="0"/>
              </a:rPr>
              <a:t> A test case that covers one complete flow from start to end.</a:t>
            </a:r>
          </a:p>
          <a:p>
            <a:pPr marL="171450" indent="-171450">
              <a:buFont typeface="Arial" panose="020B0604020202020204" pitchFamily="34" charset="0"/>
              <a:buChar char="•"/>
            </a:pPr>
            <a:endParaRPr lang="en-US" sz="1200" dirty="0">
              <a:solidFill>
                <a:schemeClr val="tx1"/>
              </a:solidFill>
            </a:endParaRPr>
          </a:p>
        </p:txBody>
      </p:sp>
      <p:sp>
        <p:nvSpPr>
          <p:cNvPr id="6" name="Title 1">
            <a:extLst>
              <a:ext uri="{FF2B5EF4-FFF2-40B4-BE49-F238E27FC236}">
                <a16:creationId xmlns:a16="http://schemas.microsoft.com/office/drawing/2014/main" id="{CB6874C3-D927-46E2-9C01-F60DD8FB1EE2}"/>
              </a:ext>
            </a:extLst>
          </p:cNvPr>
          <p:cNvSpPr txBox="1">
            <a:spLocks/>
          </p:cNvSpPr>
          <p:nvPr/>
        </p:nvSpPr>
        <p:spPr>
          <a:xfrm>
            <a:off x="495299" y="227432"/>
            <a:ext cx="11201401" cy="914400"/>
          </a:xfrm>
          <a:prstGeom prst="rect">
            <a:avLst/>
          </a:prstGeom>
        </p:spPr>
        <p:txBody>
          <a:bodyPr/>
          <a:lstStyle>
            <a:lvl1pPr algn="l" defTabSz="914400" rtl="0" eaLnBrk="1" latinLnBrk="0" hangingPunct="1">
              <a:lnSpc>
                <a:spcPct val="90000"/>
              </a:lnSpc>
              <a:spcBef>
                <a:spcPct val="0"/>
              </a:spcBef>
              <a:buNone/>
              <a:defRPr lang="en-US" sz="3200" b="1" kern="1200">
                <a:solidFill>
                  <a:schemeClr val="tx1"/>
                </a:solidFill>
                <a:latin typeface="Arial" pitchFamily="34" charset="0"/>
                <a:ea typeface="Verdana" pitchFamily="34" charset="0"/>
                <a:cs typeface="Arial" pitchFamily="34" charset="0"/>
              </a:defRPr>
            </a:lvl1pPr>
          </a:lstStyle>
          <a:p>
            <a:r>
              <a:rPr lang="nl-NL" b="0" dirty="0"/>
              <a:t>Testing Techniques</a:t>
            </a:r>
            <a:br>
              <a:rPr lang="nl-NL" b="0" dirty="0"/>
            </a:br>
            <a:endParaRPr lang="nl-NL" b="0" dirty="0"/>
          </a:p>
        </p:txBody>
      </p:sp>
      <p:grpSp>
        <p:nvGrpSpPr>
          <p:cNvPr id="7" name="Group 6">
            <a:extLst>
              <a:ext uri="{FF2B5EF4-FFF2-40B4-BE49-F238E27FC236}">
                <a16:creationId xmlns:a16="http://schemas.microsoft.com/office/drawing/2014/main" id="{8A25FFB6-74EC-4035-B14D-2280CED127AC}"/>
              </a:ext>
            </a:extLst>
          </p:cNvPr>
          <p:cNvGrpSpPr/>
          <p:nvPr/>
        </p:nvGrpSpPr>
        <p:grpSpPr>
          <a:xfrm>
            <a:off x="1939417" y="-1691237"/>
            <a:ext cx="8974924" cy="7434924"/>
            <a:chOff x="4295774" y="1524000"/>
            <a:chExt cx="3806244" cy="3153134"/>
          </a:xfrm>
          <a:scene3d>
            <a:camera prst="perspectiveRelaxedModerately">
              <a:rot lat="18900000" lon="3120053" rev="17789694"/>
            </a:camera>
            <a:lightRig rig="threePt" dir="t"/>
          </a:scene3d>
        </p:grpSpPr>
        <p:sp>
          <p:nvSpPr>
            <p:cNvPr id="8" name="Up Arrow 2">
              <a:extLst>
                <a:ext uri="{FF2B5EF4-FFF2-40B4-BE49-F238E27FC236}">
                  <a16:creationId xmlns:a16="http://schemas.microsoft.com/office/drawing/2014/main" id="{2106CCAC-5868-480B-89F9-FDDCB43600EF}"/>
                </a:ext>
              </a:extLst>
            </p:cNvPr>
            <p:cNvSpPr/>
            <p:nvPr/>
          </p:nvSpPr>
          <p:spPr>
            <a:xfrm>
              <a:off x="5722194" y="1524000"/>
              <a:ext cx="619971" cy="1752600"/>
            </a:xfrm>
            <a:prstGeom prst="upArrow">
              <a:avLst/>
            </a:prstGeom>
            <a:gradFill flip="none" rotWithShape="0">
              <a:gsLst>
                <a:gs pos="89000">
                  <a:srgbClr val="0A5897"/>
                </a:gs>
                <a:gs pos="17000">
                  <a:srgbClr val="0070C0"/>
                </a:gs>
              </a:gsLst>
              <a:path path="rect">
                <a:fillToRect l="100000" t="100000"/>
              </a:path>
              <a:tileRect r="-100000" b="-100000"/>
            </a:gra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 Arrow 16">
              <a:extLst>
                <a:ext uri="{FF2B5EF4-FFF2-40B4-BE49-F238E27FC236}">
                  <a16:creationId xmlns:a16="http://schemas.microsoft.com/office/drawing/2014/main" id="{4B587BB6-6845-4D28-BCD8-6BE5AF44A1DC}"/>
                </a:ext>
              </a:extLst>
            </p:cNvPr>
            <p:cNvSpPr/>
            <p:nvPr/>
          </p:nvSpPr>
          <p:spPr>
            <a:xfrm rot="13694226">
              <a:off x="4862088" y="3490849"/>
              <a:ext cx="619971" cy="1752600"/>
            </a:xfrm>
            <a:prstGeom prst="upArrow">
              <a:avLst/>
            </a:prstGeom>
            <a:gradFill flip="none" rotWithShape="0">
              <a:gsLst>
                <a:gs pos="89000">
                  <a:srgbClr val="0A5897"/>
                </a:gs>
                <a:gs pos="17000">
                  <a:srgbClr val="0070C0"/>
                </a:gs>
              </a:gsLst>
              <a:path path="rect">
                <a:fillToRect l="100000" t="100000"/>
              </a:path>
              <a:tileRect r="-100000" b="-100000"/>
            </a:gra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 Arrow 17">
              <a:extLst>
                <a:ext uri="{FF2B5EF4-FFF2-40B4-BE49-F238E27FC236}">
                  <a16:creationId xmlns:a16="http://schemas.microsoft.com/office/drawing/2014/main" id="{92DB28CE-66C5-42B9-A7CA-2379748F8287}"/>
                </a:ext>
              </a:extLst>
            </p:cNvPr>
            <p:cNvSpPr/>
            <p:nvPr/>
          </p:nvSpPr>
          <p:spPr>
            <a:xfrm rot="5400000">
              <a:off x="6915732" y="2806004"/>
              <a:ext cx="619971" cy="1752600"/>
            </a:xfrm>
            <a:prstGeom prst="upArrow">
              <a:avLst/>
            </a:prstGeom>
            <a:gradFill flip="none" rotWithShape="0">
              <a:gsLst>
                <a:gs pos="89000">
                  <a:srgbClr val="0A5897"/>
                </a:gs>
                <a:gs pos="17000">
                  <a:srgbClr val="0070C0"/>
                </a:gs>
              </a:gsLst>
              <a:path path="rect">
                <a:fillToRect l="100000" t="100000"/>
              </a:path>
              <a:tileRect r="-100000" b="-100000"/>
            </a:gra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F01C3B8-4487-42CC-BAA6-2B2AE645A61E}"/>
                </a:ext>
              </a:extLst>
            </p:cNvPr>
            <p:cNvSpPr/>
            <p:nvPr/>
          </p:nvSpPr>
          <p:spPr>
            <a:xfrm>
              <a:off x="5832358" y="3429000"/>
              <a:ext cx="304800" cy="304800"/>
            </a:xfrm>
            <a:prstGeom prst="ellipse">
              <a:avLst/>
            </a:prstGeom>
            <a:gradFill>
              <a:gsLst>
                <a:gs pos="0">
                  <a:schemeClr val="bg1">
                    <a:lumMod val="65000"/>
                  </a:schemeClr>
                </a:gs>
                <a:gs pos="10000">
                  <a:srgbClr val="AFAFAF"/>
                </a:gs>
                <a:gs pos="46000">
                  <a:schemeClr val="bg1">
                    <a:lumMod val="85000"/>
                  </a:schemeClr>
                </a:gs>
              </a:gsLst>
              <a:lin ang="17400000" scaled="0"/>
            </a:gradFill>
            <a:ln>
              <a:noFill/>
            </a:ln>
            <a:sp3d extrusionH="3556000">
              <a:bevelT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998EA6F3-6957-4761-9D5E-C555D6F49EEB}"/>
              </a:ext>
            </a:extLst>
          </p:cNvPr>
          <p:cNvSpPr/>
          <p:nvPr/>
        </p:nvSpPr>
        <p:spPr>
          <a:xfrm>
            <a:off x="-11356" y="2924543"/>
            <a:ext cx="4062019" cy="1471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nchorCtr="0"/>
          <a:lstStyle/>
          <a:p>
            <a:pPr marL="171450" indent="-171450">
              <a:buFont typeface="Arial" panose="020B0604020202020204" pitchFamily="34" charset="0"/>
              <a:buChar char="•"/>
            </a:pPr>
            <a:r>
              <a:rPr lang="en-US" sz="1200" b="1" u="sng" dirty="0">
                <a:solidFill>
                  <a:schemeClr val="tx1"/>
                </a:solidFill>
                <a:latin typeface="Arial" panose="020B0604020202020204" pitchFamily="34" charset="0"/>
                <a:cs typeface="Arial" panose="020B0604020202020204" pitchFamily="34" charset="0"/>
              </a:rPr>
              <a:t>Syntax Testing </a:t>
            </a:r>
          </a:p>
          <a:p>
            <a:r>
              <a:rPr lang="en-US" sz="1200" b="1" dirty="0">
                <a:solidFill>
                  <a:schemeClr val="tx1"/>
                </a:solidFill>
                <a:latin typeface="Arial" panose="020B0604020202020204" pitchFamily="34" charset="0"/>
                <a:cs typeface="Arial" panose="020B0604020202020204" pitchFamily="34" charset="0"/>
              </a:rPr>
              <a:t>Ex:</a:t>
            </a:r>
            <a:r>
              <a:rPr lang="en-US" sz="1200" dirty="0">
                <a:solidFill>
                  <a:schemeClr val="tx1"/>
                </a:solidFill>
                <a:latin typeface="Arial" panose="020B0604020202020204" pitchFamily="34" charset="0"/>
                <a:cs typeface="Arial" panose="020B0604020202020204" pitchFamily="34" charset="0"/>
              </a:rPr>
              <a:t> Format and the grammar of the inputs to UI</a:t>
            </a:r>
          </a:p>
          <a:p>
            <a:pPr marL="171450" indent="-171450">
              <a:buFont typeface="Arial" panose="020B0604020202020204" pitchFamily="34" charset="0"/>
              <a:buChar char="•"/>
            </a:pPr>
            <a:r>
              <a:rPr lang="en-US" sz="1200" b="1" u="sng" dirty="0">
                <a:solidFill>
                  <a:schemeClr val="tx1"/>
                </a:solidFill>
                <a:latin typeface="Arial" panose="020B0604020202020204" pitchFamily="34" charset="0"/>
                <a:cs typeface="Arial" panose="020B0604020202020204" pitchFamily="34" charset="0"/>
              </a:rPr>
              <a:t>Equivalence partitioning </a:t>
            </a:r>
          </a:p>
          <a:p>
            <a:r>
              <a:rPr lang="en-US" sz="1200" b="1" dirty="0">
                <a:solidFill>
                  <a:schemeClr val="tx1"/>
                </a:solidFill>
                <a:latin typeface="Arial" panose="020B0604020202020204" pitchFamily="34" charset="0"/>
                <a:cs typeface="Arial" panose="020B0604020202020204" pitchFamily="34" charset="0"/>
              </a:rPr>
              <a:t>Ex:</a:t>
            </a:r>
            <a:r>
              <a:rPr lang="en-US" sz="1200" dirty="0">
                <a:solidFill>
                  <a:schemeClr val="tx1"/>
                </a:solidFill>
                <a:latin typeface="Arial" panose="020B0604020202020204" pitchFamily="34" charset="0"/>
                <a:cs typeface="Arial" panose="020B0604020202020204" pitchFamily="34" charset="0"/>
              </a:rPr>
              <a:t> Condition </a:t>
            </a:r>
            <a:r>
              <a:rPr lang="en-US" sz="1200" i="1" dirty="0">
                <a:solidFill>
                  <a:schemeClr val="tx1"/>
                </a:solidFill>
                <a:latin typeface="Arial" panose="020B0604020202020204" pitchFamily="34" charset="0"/>
                <a:cs typeface="Arial" panose="020B0604020202020204" pitchFamily="34" charset="0"/>
              </a:rPr>
              <a:t>if A between 5 and 10</a:t>
            </a:r>
          </a:p>
          <a:p>
            <a:r>
              <a:rPr lang="en-US" sz="1200" dirty="0">
                <a:solidFill>
                  <a:schemeClr val="tx1"/>
                </a:solidFill>
                <a:latin typeface="Arial" panose="020B0604020202020204" pitchFamily="34" charset="0"/>
                <a:cs typeface="Arial" panose="020B0604020202020204" pitchFamily="34" charset="0"/>
              </a:rPr>
              <a:t>Values between partition 5 and 10 will behave in an equivalent way ( the same way)</a:t>
            </a:r>
          </a:p>
          <a:p>
            <a:pPr marL="171450" indent="-171450">
              <a:buFont typeface="Arial" panose="020B0604020202020204" pitchFamily="34" charset="0"/>
              <a:buChar char="•"/>
            </a:pPr>
            <a:r>
              <a:rPr lang="en-US" sz="1200" b="1" u="sng" dirty="0">
                <a:solidFill>
                  <a:schemeClr val="tx1"/>
                </a:solidFill>
                <a:latin typeface="Arial" panose="020B0604020202020204" pitchFamily="34" charset="0"/>
                <a:cs typeface="Arial" panose="020B0604020202020204" pitchFamily="34" charset="0"/>
              </a:rPr>
              <a:t>Boundary Value</a:t>
            </a:r>
            <a:r>
              <a:rPr lang="en-US" sz="1200" dirty="0">
                <a:solidFill>
                  <a:schemeClr val="tx1"/>
                </a:solidFill>
                <a:latin typeface="Arial" panose="020B0604020202020204" pitchFamily="34" charset="0"/>
                <a:cs typeface="Arial" panose="020B0604020202020204" pitchFamily="34" charset="0"/>
              </a:rPr>
              <a:t> </a:t>
            </a:r>
          </a:p>
          <a:p>
            <a:r>
              <a:rPr lang="en-US" sz="1200" b="1" dirty="0">
                <a:solidFill>
                  <a:schemeClr val="tx1"/>
                </a:solidFill>
                <a:latin typeface="Arial" panose="020B0604020202020204" pitchFamily="34" charset="0"/>
                <a:cs typeface="Arial" panose="020B0604020202020204" pitchFamily="34" charset="0"/>
              </a:rPr>
              <a:t>Ex:</a:t>
            </a:r>
            <a:r>
              <a:rPr lang="en-US" sz="1200" dirty="0">
                <a:solidFill>
                  <a:schemeClr val="tx1"/>
                </a:solidFill>
                <a:latin typeface="Arial" panose="020B0604020202020204" pitchFamily="34" charset="0"/>
                <a:cs typeface="Arial" panose="020B0604020202020204" pitchFamily="34" charset="0"/>
              </a:rPr>
              <a:t> Condition </a:t>
            </a:r>
            <a:r>
              <a:rPr lang="en-US" sz="1200" i="1" dirty="0">
                <a:solidFill>
                  <a:schemeClr val="tx1"/>
                </a:solidFill>
                <a:latin typeface="Arial" panose="020B0604020202020204" pitchFamily="34" charset="0"/>
                <a:cs typeface="Arial" panose="020B0604020202020204" pitchFamily="34" charset="0"/>
              </a:rPr>
              <a:t>if A between 5 and 10</a:t>
            </a:r>
          </a:p>
          <a:p>
            <a:r>
              <a:rPr lang="en-US" sz="1200" dirty="0">
                <a:solidFill>
                  <a:schemeClr val="tx1"/>
                </a:solidFill>
                <a:latin typeface="Arial" panose="020B0604020202020204" pitchFamily="34" charset="0"/>
                <a:cs typeface="Arial" panose="020B0604020202020204" pitchFamily="34" charset="0"/>
              </a:rPr>
              <a:t>  uses numbers 4, 5, 10,11 for tests</a:t>
            </a:r>
          </a:p>
          <a:p>
            <a:pPr marL="171450" indent="-171450">
              <a:buFont typeface="Arial" panose="020B0604020202020204" pitchFamily="34" charset="0"/>
              <a:buChar char="•"/>
            </a:pPr>
            <a:r>
              <a:rPr lang="en-US" sz="1200" b="1" u="sng" dirty="0">
                <a:solidFill>
                  <a:schemeClr val="tx1"/>
                </a:solidFill>
                <a:latin typeface="Arial" panose="020B0604020202020204" pitchFamily="34" charset="0"/>
                <a:cs typeface="Arial" panose="020B0604020202020204" pitchFamily="34" charset="0"/>
              </a:rPr>
              <a:t>State transition testing </a:t>
            </a:r>
          </a:p>
          <a:p>
            <a:r>
              <a:rPr lang="en-US" sz="1200" b="1" dirty="0">
                <a:solidFill>
                  <a:schemeClr val="tx1"/>
                </a:solidFill>
                <a:latin typeface="Arial" panose="020B0604020202020204" pitchFamily="34" charset="0"/>
                <a:cs typeface="Arial" panose="020B0604020202020204" pitchFamily="34" charset="0"/>
              </a:rPr>
              <a:t>Ex:</a:t>
            </a:r>
            <a:r>
              <a:rPr lang="en-US" sz="1200" dirty="0">
                <a:solidFill>
                  <a:schemeClr val="tx1"/>
                </a:solidFill>
                <a:latin typeface="Arial" panose="020B0604020202020204" pitchFamily="34" charset="0"/>
                <a:cs typeface="Arial" panose="020B0604020202020204" pitchFamily="34" charset="0"/>
              </a:rPr>
              <a:t> ATM card goes into locked state with 3 attempts of wrong password</a:t>
            </a:r>
          </a:p>
          <a:p>
            <a:pPr marL="171450" indent="-171450">
              <a:buFont typeface="Arial" panose="020B0604020202020204" pitchFamily="34" charset="0"/>
              <a:buChar char="•"/>
            </a:pPr>
            <a:r>
              <a:rPr lang="en-US" sz="1200" b="1" u="sng" dirty="0">
                <a:solidFill>
                  <a:schemeClr val="tx1"/>
                </a:solidFill>
                <a:latin typeface="Arial" panose="020B0604020202020204" pitchFamily="34" charset="0"/>
                <a:cs typeface="Arial" panose="020B0604020202020204" pitchFamily="34" charset="0"/>
              </a:rPr>
              <a:t>Use case testing </a:t>
            </a:r>
          </a:p>
          <a:p>
            <a:r>
              <a:rPr lang="en-US" sz="1200" b="1" dirty="0">
                <a:solidFill>
                  <a:schemeClr val="tx1"/>
                </a:solidFill>
                <a:latin typeface="Arial" panose="020B0604020202020204" pitchFamily="34" charset="0"/>
                <a:cs typeface="Arial" panose="020B0604020202020204" pitchFamily="34" charset="0"/>
              </a:rPr>
              <a:t>Ex:</a:t>
            </a:r>
            <a:r>
              <a:rPr lang="en-US" sz="1200" dirty="0">
                <a:solidFill>
                  <a:schemeClr val="tx1"/>
                </a:solidFill>
                <a:latin typeface="Arial" panose="020B0604020202020204" pitchFamily="34" charset="0"/>
                <a:cs typeface="Arial" panose="020B0604020202020204" pitchFamily="34" charset="0"/>
              </a:rPr>
              <a:t> specific situations cases, in which a product could be used.</a:t>
            </a:r>
          </a:p>
        </p:txBody>
      </p:sp>
      <p:sp>
        <p:nvSpPr>
          <p:cNvPr id="13" name="Rectangle 12">
            <a:extLst>
              <a:ext uri="{FF2B5EF4-FFF2-40B4-BE49-F238E27FC236}">
                <a16:creationId xmlns:a16="http://schemas.microsoft.com/office/drawing/2014/main" id="{07EE776E-DE97-4B4F-8AED-338E833FB448}"/>
              </a:ext>
            </a:extLst>
          </p:cNvPr>
          <p:cNvSpPr/>
          <p:nvPr/>
        </p:nvSpPr>
        <p:spPr>
          <a:xfrm>
            <a:off x="5921952" y="4337480"/>
            <a:ext cx="3298247" cy="2445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nchorCtr="0"/>
          <a:lstStyle/>
          <a:p>
            <a:pPr marL="171450" indent="-171450">
              <a:buFont typeface="Arial" panose="020B0604020202020204" pitchFamily="34" charset="0"/>
              <a:buChar char="•"/>
            </a:pPr>
            <a:r>
              <a:rPr lang="en-US" sz="1200" b="1" u="sng" kern="0" dirty="0">
                <a:solidFill>
                  <a:schemeClr val="tx1">
                    <a:lumMod val="75000"/>
                    <a:lumOff val="25000"/>
                  </a:schemeClr>
                </a:solidFill>
                <a:latin typeface="Arial" pitchFamily="34" charset="0"/>
                <a:cs typeface="Arial" pitchFamily="34" charset="0"/>
              </a:rPr>
              <a:t>Error Guessing</a:t>
            </a:r>
          </a:p>
          <a:p>
            <a:r>
              <a:rPr lang="en-US" sz="1200" b="1" dirty="0">
                <a:solidFill>
                  <a:schemeClr val="tx1"/>
                </a:solidFill>
                <a:latin typeface="Arial" panose="020B0604020202020204" pitchFamily="34" charset="0"/>
                <a:cs typeface="Arial" panose="020B0604020202020204" pitchFamily="34" charset="0"/>
              </a:rPr>
              <a:t>Ex:</a:t>
            </a:r>
            <a:r>
              <a:rPr lang="en-US" sz="1200" kern="0" dirty="0">
                <a:solidFill>
                  <a:schemeClr val="tx1">
                    <a:lumMod val="75000"/>
                    <a:lumOff val="25000"/>
                  </a:schemeClr>
                </a:solidFill>
                <a:latin typeface="Arial" pitchFamily="34" charset="0"/>
                <a:cs typeface="Arial" pitchFamily="34" charset="0"/>
              </a:rPr>
              <a:t> Guessing for errors in code based on experience</a:t>
            </a:r>
          </a:p>
          <a:p>
            <a:pPr marL="171450" indent="-171450">
              <a:buFont typeface="Arial" panose="020B0604020202020204" pitchFamily="34" charset="0"/>
              <a:buChar char="•"/>
            </a:pPr>
            <a:r>
              <a:rPr lang="en-US" sz="1200" b="1" u="sng" kern="0" dirty="0">
                <a:solidFill>
                  <a:schemeClr val="tx1">
                    <a:lumMod val="75000"/>
                    <a:lumOff val="25000"/>
                  </a:schemeClr>
                </a:solidFill>
                <a:latin typeface="Arial" pitchFamily="34" charset="0"/>
                <a:cs typeface="Arial" pitchFamily="34" charset="0"/>
              </a:rPr>
              <a:t>Exploratory based</a:t>
            </a:r>
          </a:p>
          <a:p>
            <a:r>
              <a:rPr lang="en-US" sz="1200" b="1" dirty="0">
                <a:solidFill>
                  <a:schemeClr val="tx1"/>
                </a:solidFill>
                <a:latin typeface="Arial" panose="020B0604020202020204" pitchFamily="34" charset="0"/>
                <a:cs typeface="Arial" panose="020B0604020202020204" pitchFamily="34" charset="0"/>
              </a:rPr>
              <a:t>Ex:</a:t>
            </a:r>
            <a:r>
              <a:rPr lang="en-US" sz="1200" kern="0" dirty="0">
                <a:solidFill>
                  <a:schemeClr val="tx1">
                    <a:lumMod val="75000"/>
                    <a:lumOff val="25000"/>
                  </a:schemeClr>
                </a:solidFill>
                <a:latin typeface="Arial" pitchFamily="34" charset="0"/>
                <a:cs typeface="Arial" pitchFamily="34" charset="0"/>
              </a:rPr>
              <a:t> testing </a:t>
            </a:r>
            <a:r>
              <a:rPr lang="en-US" sz="1200" kern="0" dirty="0" err="1">
                <a:solidFill>
                  <a:schemeClr val="tx1">
                    <a:lumMod val="75000"/>
                    <a:lumOff val="25000"/>
                  </a:schemeClr>
                </a:solidFill>
                <a:latin typeface="Arial" pitchFamily="34" charset="0"/>
                <a:cs typeface="Arial" pitchFamily="34" charset="0"/>
              </a:rPr>
              <a:t>adhoc</a:t>
            </a:r>
            <a:r>
              <a:rPr lang="en-US" sz="1200" kern="0" dirty="0">
                <a:solidFill>
                  <a:schemeClr val="tx1">
                    <a:lumMod val="75000"/>
                    <a:lumOff val="25000"/>
                  </a:schemeClr>
                </a:solidFill>
                <a:latin typeface="Arial" pitchFamily="34" charset="0"/>
                <a:cs typeface="Arial" pitchFamily="34" charset="0"/>
              </a:rPr>
              <a:t> all functionalities together due to lack of time</a:t>
            </a:r>
          </a:p>
          <a:p>
            <a:pPr marL="171450" indent="-171450">
              <a:buFont typeface="Arial" panose="020B0604020202020204" pitchFamily="34" charset="0"/>
              <a:buChar char="•"/>
            </a:pPr>
            <a:r>
              <a:rPr lang="en-US" sz="1200" b="1" u="sng" kern="0" dirty="0">
                <a:solidFill>
                  <a:schemeClr val="tx1">
                    <a:lumMod val="75000"/>
                    <a:lumOff val="25000"/>
                  </a:schemeClr>
                </a:solidFill>
                <a:latin typeface="Arial" pitchFamily="34" charset="0"/>
                <a:cs typeface="Arial" pitchFamily="34" charset="0"/>
              </a:rPr>
              <a:t>Checklist based</a:t>
            </a:r>
          </a:p>
          <a:p>
            <a:r>
              <a:rPr lang="en-US" sz="1200" b="1" dirty="0">
                <a:solidFill>
                  <a:schemeClr val="tx1"/>
                </a:solidFill>
                <a:latin typeface="Arial" panose="020B0604020202020204" pitchFamily="34" charset="0"/>
                <a:cs typeface="Arial" panose="020B0604020202020204" pitchFamily="34" charset="0"/>
              </a:rPr>
              <a:t>Ex:</a:t>
            </a:r>
            <a:r>
              <a:rPr lang="en-US" sz="1200" kern="0" dirty="0">
                <a:solidFill>
                  <a:schemeClr val="tx1">
                    <a:lumMod val="75000"/>
                    <a:lumOff val="25000"/>
                  </a:schemeClr>
                </a:solidFill>
                <a:latin typeface="Arial" pitchFamily="34" charset="0"/>
                <a:cs typeface="Arial" pitchFamily="34" charset="0"/>
              </a:rPr>
              <a:t> With experience creating a checklist of dominant features of the system, before starting to test.</a:t>
            </a:r>
            <a:endParaRPr lang="en-US" sz="1200" dirty="0">
              <a:solidFill>
                <a:schemeClr val="tx1">
                  <a:lumMod val="75000"/>
                  <a:lumOff val="25000"/>
                </a:schemeClr>
              </a:solidFill>
            </a:endParaRPr>
          </a:p>
        </p:txBody>
      </p:sp>
      <p:grpSp>
        <p:nvGrpSpPr>
          <p:cNvPr id="14" name="Group 13">
            <a:extLst>
              <a:ext uri="{FF2B5EF4-FFF2-40B4-BE49-F238E27FC236}">
                <a16:creationId xmlns:a16="http://schemas.microsoft.com/office/drawing/2014/main" id="{A9B3FB26-1FD3-402C-B8AC-551AFE56F8AF}"/>
              </a:ext>
            </a:extLst>
          </p:cNvPr>
          <p:cNvGrpSpPr/>
          <p:nvPr/>
        </p:nvGrpSpPr>
        <p:grpSpPr>
          <a:xfrm flipH="1">
            <a:off x="4305212" y="3352800"/>
            <a:ext cx="1018711" cy="2602523"/>
            <a:chOff x="6978417" y="4564434"/>
            <a:chExt cx="916095" cy="1777558"/>
          </a:xfrm>
        </p:grpSpPr>
        <p:sp>
          <p:nvSpPr>
            <p:cNvPr id="15" name="Oval 14">
              <a:extLst>
                <a:ext uri="{FF2B5EF4-FFF2-40B4-BE49-F238E27FC236}">
                  <a16:creationId xmlns:a16="http://schemas.microsoft.com/office/drawing/2014/main" id="{05CBBBD4-9EE3-4114-B9F8-3632185AD04F}"/>
                </a:ext>
              </a:extLst>
            </p:cNvPr>
            <p:cNvSpPr/>
            <p:nvPr/>
          </p:nvSpPr>
          <p:spPr>
            <a:xfrm>
              <a:off x="6978417" y="6072002"/>
              <a:ext cx="852667" cy="269990"/>
            </a:xfrm>
            <a:prstGeom prst="ellipse">
              <a:avLst/>
            </a:prstGeom>
            <a:gradFill flip="none" rotWithShape="1">
              <a:gsLst>
                <a:gs pos="0">
                  <a:schemeClr val="tx1">
                    <a:lumMod val="95000"/>
                    <a:lumOff val="5000"/>
                    <a:alpha val="71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a:defRPr/>
              </a:pPr>
              <a:endParaRPr lang="en-US" kern="0">
                <a:solidFill>
                  <a:sysClr val="window" lastClr="FFFFFF"/>
                </a:solidFill>
                <a:latin typeface="Calibri"/>
              </a:endParaRPr>
            </a:p>
          </p:txBody>
        </p:sp>
        <p:sp>
          <p:nvSpPr>
            <p:cNvPr id="16" name="Freeform 117">
              <a:extLst>
                <a:ext uri="{FF2B5EF4-FFF2-40B4-BE49-F238E27FC236}">
                  <a16:creationId xmlns:a16="http://schemas.microsoft.com/office/drawing/2014/main" id="{72356DF8-6B32-47FC-A4E1-D251107E60AD}"/>
                </a:ext>
              </a:extLst>
            </p:cNvPr>
            <p:cNvSpPr>
              <a:spLocks/>
            </p:cNvSpPr>
            <p:nvPr/>
          </p:nvSpPr>
          <p:spPr bwMode="auto">
            <a:xfrm>
              <a:off x="7223545" y="5143568"/>
              <a:ext cx="308082" cy="579875"/>
            </a:xfrm>
            <a:custGeom>
              <a:avLst/>
              <a:gdLst/>
              <a:ahLst/>
              <a:cxnLst>
                <a:cxn ang="0">
                  <a:pos x="33" y="0"/>
                </a:cxn>
                <a:cxn ang="0">
                  <a:pos x="40" y="2"/>
                </a:cxn>
                <a:cxn ang="0">
                  <a:pos x="48" y="4"/>
                </a:cxn>
                <a:cxn ang="0">
                  <a:pos x="55" y="6"/>
                </a:cxn>
                <a:cxn ang="0">
                  <a:pos x="60" y="8"/>
                </a:cxn>
                <a:cxn ang="0">
                  <a:pos x="64" y="10"/>
                </a:cxn>
                <a:cxn ang="0">
                  <a:pos x="66" y="10"/>
                </a:cxn>
                <a:cxn ang="0">
                  <a:pos x="106" y="15"/>
                </a:cxn>
                <a:cxn ang="0">
                  <a:pos x="146" y="17"/>
                </a:cxn>
                <a:cxn ang="0">
                  <a:pos x="187" y="19"/>
                </a:cxn>
                <a:cxn ang="0">
                  <a:pos x="226" y="19"/>
                </a:cxn>
                <a:cxn ang="0">
                  <a:pos x="263" y="19"/>
                </a:cxn>
                <a:cxn ang="0">
                  <a:pos x="299" y="18"/>
                </a:cxn>
                <a:cxn ang="0">
                  <a:pos x="332" y="16"/>
                </a:cxn>
                <a:cxn ang="0">
                  <a:pos x="361" y="14"/>
                </a:cxn>
                <a:cxn ang="0">
                  <a:pos x="387" y="12"/>
                </a:cxn>
                <a:cxn ang="0">
                  <a:pos x="408" y="9"/>
                </a:cxn>
                <a:cxn ang="0">
                  <a:pos x="416" y="14"/>
                </a:cxn>
                <a:cxn ang="0">
                  <a:pos x="324" y="783"/>
                </a:cxn>
                <a:cxn ang="0">
                  <a:pos x="0" y="723"/>
                </a:cxn>
                <a:cxn ang="0">
                  <a:pos x="33" y="0"/>
                </a:cxn>
              </a:cxnLst>
              <a:rect l="0" t="0" r="r" b="b"/>
              <a:pathLst>
                <a:path w="416" h="783">
                  <a:moveTo>
                    <a:pt x="33" y="0"/>
                  </a:moveTo>
                  <a:lnTo>
                    <a:pt x="40" y="2"/>
                  </a:lnTo>
                  <a:lnTo>
                    <a:pt x="48" y="4"/>
                  </a:lnTo>
                  <a:lnTo>
                    <a:pt x="55" y="6"/>
                  </a:lnTo>
                  <a:lnTo>
                    <a:pt x="60" y="8"/>
                  </a:lnTo>
                  <a:lnTo>
                    <a:pt x="64" y="10"/>
                  </a:lnTo>
                  <a:lnTo>
                    <a:pt x="66" y="10"/>
                  </a:lnTo>
                  <a:lnTo>
                    <a:pt x="106" y="15"/>
                  </a:lnTo>
                  <a:lnTo>
                    <a:pt x="146" y="17"/>
                  </a:lnTo>
                  <a:lnTo>
                    <a:pt x="187" y="19"/>
                  </a:lnTo>
                  <a:lnTo>
                    <a:pt x="226" y="19"/>
                  </a:lnTo>
                  <a:lnTo>
                    <a:pt x="263" y="19"/>
                  </a:lnTo>
                  <a:lnTo>
                    <a:pt x="299" y="18"/>
                  </a:lnTo>
                  <a:lnTo>
                    <a:pt x="332" y="16"/>
                  </a:lnTo>
                  <a:lnTo>
                    <a:pt x="361" y="14"/>
                  </a:lnTo>
                  <a:lnTo>
                    <a:pt x="387" y="12"/>
                  </a:lnTo>
                  <a:lnTo>
                    <a:pt x="408" y="9"/>
                  </a:lnTo>
                  <a:lnTo>
                    <a:pt x="416" y="14"/>
                  </a:lnTo>
                  <a:lnTo>
                    <a:pt x="324" y="783"/>
                  </a:lnTo>
                  <a:lnTo>
                    <a:pt x="0" y="723"/>
                  </a:lnTo>
                  <a:lnTo>
                    <a:pt x="33" y="0"/>
                  </a:lnTo>
                  <a:close/>
                </a:path>
              </a:pathLst>
            </a:custGeom>
            <a:solidFill>
              <a:srgbClr val="E7EFF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8">
              <a:extLst>
                <a:ext uri="{FF2B5EF4-FFF2-40B4-BE49-F238E27FC236}">
                  <a16:creationId xmlns:a16="http://schemas.microsoft.com/office/drawing/2014/main" id="{1FD41810-D5A0-44E2-BC9E-59189D32B7CE}"/>
                </a:ext>
              </a:extLst>
            </p:cNvPr>
            <p:cNvSpPr>
              <a:spLocks/>
            </p:cNvSpPr>
            <p:nvPr/>
          </p:nvSpPr>
          <p:spPr bwMode="auto">
            <a:xfrm>
              <a:off x="7189479" y="5620501"/>
              <a:ext cx="413244" cy="612460"/>
            </a:xfrm>
            <a:custGeom>
              <a:avLst/>
              <a:gdLst/>
              <a:ahLst/>
              <a:cxnLst>
                <a:cxn ang="0">
                  <a:pos x="26" y="11"/>
                </a:cxn>
                <a:cxn ang="0">
                  <a:pos x="83" y="30"/>
                </a:cxn>
                <a:cxn ang="0">
                  <a:pos x="146" y="44"/>
                </a:cxn>
                <a:cxn ang="0">
                  <a:pos x="212" y="54"/>
                </a:cxn>
                <a:cxn ang="0">
                  <a:pos x="314" y="63"/>
                </a:cxn>
                <a:cxn ang="0">
                  <a:pos x="377" y="65"/>
                </a:cxn>
                <a:cxn ang="0">
                  <a:pos x="436" y="66"/>
                </a:cxn>
                <a:cxn ang="0">
                  <a:pos x="485" y="65"/>
                </a:cxn>
                <a:cxn ang="0">
                  <a:pos x="524" y="64"/>
                </a:cxn>
                <a:cxn ang="0">
                  <a:pos x="549" y="63"/>
                </a:cxn>
                <a:cxn ang="0">
                  <a:pos x="558" y="63"/>
                </a:cxn>
                <a:cxn ang="0">
                  <a:pos x="544" y="200"/>
                </a:cxn>
                <a:cxn ang="0">
                  <a:pos x="533" y="320"/>
                </a:cxn>
                <a:cxn ang="0">
                  <a:pos x="524" y="425"/>
                </a:cxn>
                <a:cxn ang="0">
                  <a:pos x="518" y="514"/>
                </a:cxn>
                <a:cxn ang="0">
                  <a:pos x="513" y="589"/>
                </a:cxn>
                <a:cxn ang="0">
                  <a:pos x="510" y="651"/>
                </a:cxn>
                <a:cxn ang="0">
                  <a:pos x="509" y="702"/>
                </a:cxn>
                <a:cxn ang="0">
                  <a:pos x="508" y="740"/>
                </a:cxn>
                <a:cxn ang="0">
                  <a:pos x="509" y="780"/>
                </a:cxn>
                <a:cxn ang="0">
                  <a:pos x="509" y="795"/>
                </a:cxn>
                <a:cxn ang="0">
                  <a:pos x="510" y="802"/>
                </a:cxn>
                <a:cxn ang="0">
                  <a:pos x="268" y="332"/>
                </a:cxn>
                <a:cxn ang="0">
                  <a:pos x="65" y="791"/>
                </a:cxn>
                <a:cxn ang="0">
                  <a:pos x="64" y="781"/>
                </a:cxn>
                <a:cxn ang="0">
                  <a:pos x="62" y="754"/>
                </a:cxn>
                <a:cxn ang="0">
                  <a:pos x="59" y="712"/>
                </a:cxn>
                <a:cxn ang="0">
                  <a:pos x="54" y="659"/>
                </a:cxn>
                <a:cxn ang="0">
                  <a:pos x="49" y="597"/>
                </a:cxn>
                <a:cxn ang="0">
                  <a:pos x="44" y="529"/>
                </a:cxn>
                <a:cxn ang="0">
                  <a:pos x="35" y="400"/>
                </a:cxn>
                <a:cxn ang="0">
                  <a:pos x="30" y="352"/>
                </a:cxn>
                <a:cxn ang="0">
                  <a:pos x="26" y="297"/>
                </a:cxn>
                <a:cxn ang="0">
                  <a:pos x="18" y="209"/>
                </a:cxn>
                <a:cxn ang="0">
                  <a:pos x="13" y="151"/>
                </a:cxn>
                <a:cxn ang="0">
                  <a:pos x="8" y="98"/>
                </a:cxn>
                <a:cxn ang="0">
                  <a:pos x="5" y="54"/>
                </a:cxn>
                <a:cxn ang="0">
                  <a:pos x="2" y="21"/>
                </a:cxn>
                <a:cxn ang="0">
                  <a:pos x="0" y="3"/>
                </a:cxn>
              </a:cxnLst>
              <a:rect l="0" t="0" r="r" b="b"/>
              <a:pathLst>
                <a:path w="558" h="827">
                  <a:moveTo>
                    <a:pt x="0" y="0"/>
                  </a:moveTo>
                  <a:lnTo>
                    <a:pt x="26" y="11"/>
                  </a:lnTo>
                  <a:lnTo>
                    <a:pt x="53" y="21"/>
                  </a:lnTo>
                  <a:lnTo>
                    <a:pt x="83" y="30"/>
                  </a:lnTo>
                  <a:lnTo>
                    <a:pt x="114" y="37"/>
                  </a:lnTo>
                  <a:lnTo>
                    <a:pt x="146" y="44"/>
                  </a:lnTo>
                  <a:lnTo>
                    <a:pt x="179" y="50"/>
                  </a:lnTo>
                  <a:lnTo>
                    <a:pt x="212" y="54"/>
                  </a:lnTo>
                  <a:lnTo>
                    <a:pt x="280" y="61"/>
                  </a:lnTo>
                  <a:lnTo>
                    <a:pt x="314" y="63"/>
                  </a:lnTo>
                  <a:lnTo>
                    <a:pt x="346" y="64"/>
                  </a:lnTo>
                  <a:lnTo>
                    <a:pt x="377" y="65"/>
                  </a:lnTo>
                  <a:lnTo>
                    <a:pt x="407" y="65"/>
                  </a:lnTo>
                  <a:lnTo>
                    <a:pt x="436" y="66"/>
                  </a:lnTo>
                  <a:lnTo>
                    <a:pt x="462" y="66"/>
                  </a:lnTo>
                  <a:lnTo>
                    <a:pt x="485" y="65"/>
                  </a:lnTo>
                  <a:lnTo>
                    <a:pt x="506" y="65"/>
                  </a:lnTo>
                  <a:lnTo>
                    <a:pt x="524" y="64"/>
                  </a:lnTo>
                  <a:lnTo>
                    <a:pt x="538" y="64"/>
                  </a:lnTo>
                  <a:lnTo>
                    <a:pt x="549" y="63"/>
                  </a:lnTo>
                  <a:lnTo>
                    <a:pt x="556" y="63"/>
                  </a:lnTo>
                  <a:lnTo>
                    <a:pt x="558" y="63"/>
                  </a:lnTo>
                  <a:lnTo>
                    <a:pt x="551" y="134"/>
                  </a:lnTo>
                  <a:lnTo>
                    <a:pt x="544" y="200"/>
                  </a:lnTo>
                  <a:lnTo>
                    <a:pt x="538" y="262"/>
                  </a:lnTo>
                  <a:lnTo>
                    <a:pt x="533" y="320"/>
                  </a:lnTo>
                  <a:lnTo>
                    <a:pt x="528" y="374"/>
                  </a:lnTo>
                  <a:lnTo>
                    <a:pt x="524" y="425"/>
                  </a:lnTo>
                  <a:lnTo>
                    <a:pt x="520" y="471"/>
                  </a:lnTo>
                  <a:lnTo>
                    <a:pt x="518" y="514"/>
                  </a:lnTo>
                  <a:lnTo>
                    <a:pt x="515" y="553"/>
                  </a:lnTo>
                  <a:lnTo>
                    <a:pt x="513" y="589"/>
                  </a:lnTo>
                  <a:lnTo>
                    <a:pt x="511" y="622"/>
                  </a:lnTo>
                  <a:lnTo>
                    <a:pt x="510" y="651"/>
                  </a:lnTo>
                  <a:lnTo>
                    <a:pt x="509" y="678"/>
                  </a:lnTo>
                  <a:lnTo>
                    <a:pt x="509" y="702"/>
                  </a:lnTo>
                  <a:lnTo>
                    <a:pt x="509" y="722"/>
                  </a:lnTo>
                  <a:lnTo>
                    <a:pt x="508" y="740"/>
                  </a:lnTo>
                  <a:lnTo>
                    <a:pt x="509" y="756"/>
                  </a:lnTo>
                  <a:lnTo>
                    <a:pt x="509" y="780"/>
                  </a:lnTo>
                  <a:lnTo>
                    <a:pt x="509" y="788"/>
                  </a:lnTo>
                  <a:lnTo>
                    <a:pt x="509" y="795"/>
                  </a:lnTo>
                  <a:lnTo>
                    <a:pt x="510" y="799"/>
                  </a:lnTo>
                  <a:lnTo>
                    <a:pt x="510" y="802"/>
                  </a:lnTo>
                  <a:lnTo>
                    <a:pt x="311" y="824"/>
                  </a:lnTo>
                  <a:lnTo>
                    <a:pt x="268" y="332"/>
                  </a:lnTo>
                  <a:lnTo>
                    <a:pt x="268" y="827"/>
                  </a:lnTo>
                  <a:lnTo>
                    <a:pt x="65" y="791"/>
                  </a:lnTo>
                  <a:lnTo>
                    <a:pt x="65" y="788"/>
                  </a:lnTo>
                  <a:lnTo>
                    <a:pt x="64" y="781"/>
                  </a:lnTo>
                  <a:lnTo>
                    <a:pt x="63" y="769"/>
                  </a:lnTo>
                  <a:lnTo>
                    <a:pt x="62" y="754"/>
                  </a:lnTo>
                  <a:lnTo>
                    <a:pt x="60" y="735"/>
                  </a:lnTo>
                  <a:lnTo>
                    <a:pt x="59" y="712"/>
                  </a:lnTo>
                  <a:lnTo>
                    <a:pt x="57" y="687"/>
                  </a:lnTo>
                  <a:lnTo>
                    <a:pt x="54" y="659"/>
                  </a:lnTo>
                  <a:lnTo>
                    <a:pt x="52" y="629"/>
                  </a:lnTo>
                  <a:lnTo>
                    <a:pt x="49" y="597"/>
                  </a:lnTo>
                  <a:lnTo>
                    <a:pt x="47" y="563"/>
                  </a:lnTo>
                  <a:lnTo>
                    <a:pt x="44" y="529"/>
                  </a:lnTo>
                  <a:lnTo>
                    <a:pt x="36" y="421"/>
                  </a:lnTo>
                  <a:lnTo>
                    <a:pt x="35" y="400"/>
                  </a:lnTo>
                  <a:lnTo>
                    <a:pt x="32" y="378"/>
                  </a:lnTo>
                  <a:lnTo>
                    <a:pt x="30" y="352"/>
                  </a:lnTo>
                  <a:lnTo>
                    <a:pt x="28" y="325"/>
                  </a:lnTo>
                  <a:lnTo>
                    <a:pt x="26" y="297"/>
                  </a:lnTo>
                  <a:lnTo>
                    <a:pt x="23" y="268"/>
                  </a:lnTo>
                  <a:lnTo>
                    <a:pt x="18" y="209"/>
                  </a:lnTo>
                  <a:lnTo>
                    <a:pt x="16" y="179"/>
                  </a:lnTo>
                  <a:lnTo>
                    <a:pt x="13" y="151"/>
                  </a:lnTo>
                  <a:lnTo>
                    <a:pt x="11" y="124"/>
                  </a:lnTo>
                  <a:lnTo>
                    <a:pt x="8" y="98"/>
                  </a:lnTo>
                  <a:lnTo>
                    <a:pt x="6" y="74"/>
                  </a:lnTo>
                  <a:lnTo>
                    <a:pt x="5" y="54"/>
                  </a:lnTo>
                  <a:lnTo>
                    <a:pt x="3" y="35"/>
                  </a:lnTo>
                  <a:lnTo>
                    <a:pt x="2" y="21"/>
                  </a:lnTo>
                  <a:lnTo>
                    <a:pt x="1" y="10"/>
                  </a:lnTo>
                  <a:lnTo>
                    <a:pt x="0" y="3"/>
                  </a:ln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9">
              <a:extLst>
                <a:ext uri="{FF2B5EF4-FFF2-40B4-BE49-F238E27FC236}">
                  <a16:creationId xmlns:a16="http://schemas.microsoft.com/office/drawing/2014/main" id="{47EB237E-43A3-4A48-8A9C-731D30AAB8FF}"/>
                </a:ext>
              </a:extLst>
            </p:cNvPr>
            <p:cNvSpPr>
              <a:spLocks/>
            </p:cNvSpPr>
            <p:nvPr/>
          </p:nvSpPr>
          <p:spPr bwMode="auto">
            <a:xfrm>
              <a:off x="7059136" y="5589397"/>
              <a:ext cx="120715" cy="99979"/>
            </a:xfrm>
            <a:custGeom>
              <a:avLst/>
              <a:gdLst/>
              <a:ahLst/>
              <a:cxnLst>
                <a:cxn ang="0">
                  <a:pos x="2" y="0"/>
                </a:cxn>
                <a:cxn ang="0">
                  <a:pos x="163" y="57"/>
                </a:cxn>
                <a:cxn ang="0">
                  <a:pos x="163" y="59"/>
                </a:cxn>
                <a:cxn ang="0">
                  <a:pos x="162" y="63"/>
                </a:cxn>
                <a:cxn ang="0">
                  <a:pos x="162" y="69"/>
                </a:cxn>
                <a:cxn ang="0">
                  <a:pos x="160" y="76"/>
                </a:cxn>
                <a:cxn ang="0">
                  <a:pos x="157" y="85"/>
                </a:cxn>
                <a:cxn ang="0">
                  <a:pos x="153" y="94"/>
                </a:cxn>
                <a:cxn ang="0">
                  <a:pos x="147" y="104"/>
                </a:cxn>
                <a:cxn ang="0">
                  <a:pos x="140" y="113"/>
                </a:cxn>
                <a:cxn ang="0">
                  <a:pos x="132" y="121"/>
                </a:cxn>
                <a:cxn ang="0">
                  <a:pos x="121" y="128"/>
                </a:cxn>
                <a:cxn ang="0">
                  <a:pos x="109" y="133"/>
                </a:cxn>
                <a:cxn ang="0">
                  <a:pos x="93" y="135"/>
                </a:cxn>
                <a:cxn ang="0">
                  <a:pos x="76" y="134"/>
                </a:cxn>
                <a:cxn ang="0">
                  <a:pos x="60" y="131"/>
                </a:cxn>
                <a:cxn ang="0">
                  <a:pos x="47" y="124"/>
                </a:cxn>
                <a:cxn ang="0">
                  <a:pos x="34" y="114"/>
                </a:cxn>
                <a:cxn ang="0">
                  <a:pos x="24" y="103"/>
                </a:cxn>
                <a:cxn ang="0">
                  <a:pos x="15" y="89"/>
                </a:cxn>
                <a:cxn ang="0">
                  <a:pos x="8" y="73"/>
                </a:cxn>
                <a:cxn ang="0">
                  <a:pos x="3" y="56"/>
                </a:cxn>
                <a:cxn ang="0">
                  <a:pos x="0" y="39"/>
                </a:cxn>
                <a:cxn ang="0">
                  <a:pos x="0" y="19"/>
                </a:cxn>
                <a:cxn ang="0">
                  <a:pos x="2" y="0"/>
                </a:cxn>
              </a:cxnLst>
              <a:rect l="0" t="0" r="r" b="b"/>
              <a:pathLst>
                <a:path w="163" h="135">
                  <a:moveTo>
                    <a:pt x="2" y="0"/>
                  </a:moveTo>
                  <a:lnTo>
                    <a:pt x="163" y="57"/>
                  </a:lnTo>
                  <a:lnTo>
                    <a:pt x="163" y="59"/>
                  </a:lnTo>
                  <a:lnTo>
                    <a:pt x="162" y="63"/>
                  </a:lnTo>
                  <a:lnTo>
                    <a:pt x="162" y="69"/>
                  </a:lnTo>
                  <a:lnTo>
                    <a:pt x="160" y="76"/>
                  </a:lnTo>
                  <a:lnTo>
                    <a:pt x="157" y="85"/>
                  </a:lnTo>
                  <a:lnTo>
                    <a:pt x="153" y="94"/>
                  </a:lnTo>
                  <a:lnTo>
                    <a:pt x="147" y="104"/>
                  </a:lnTo>
                  <a:lnTo>
                    <a:pt x="140" y="113"/>
                  </a:lnTo>
                  <a:lnTo>
                    <a:pt x="132" y="121"/>
                  </a:lnTo>
                  <a:lnTo>
                    <a:pt x="121" y="128"/>
                  </a:lnTo>
                  <a:lnTo>
                    <a:pt x="109" y="133"/>
                  </a:lnTo>
                  <a:lnTo>
                    <a:pt x="93" y="135"/>
                  </a:lnTo>
                  <a:lnTo>
                    <a:pt x="76" y="134"/>
                  </a:lnTo>
                  <a:lnTo>
                    <a:pt x="60" y="131"/>
                  </a:lnTo>
                  <a:lnTo>
                    <a:pt x="47" y="124"/>
                  </a:lnTo>
                  <a:lnTo>
                    <a:pt x="34" y="114"/>
                  </a:lnTo>
                  <a:lnTo>
                    <a:pt x="24" y="103"/>
                  </a:lnTo>
                  <a:lnTo>
                    <a:pt x="15" y="89"/>
                  </a:lnTo>
                  <a:lnTo>
                    <a:pt x="8" y="73"/>
                  </a:lnTo>
                  <a:lnTo>
                    <a:pt x="3" y="56"/>
                  </a:lnTo>
                  <a:lnTo>
                    <a:pt x="0" y="39"/>
                  </a:lnTo>
                  <a:lnTo>
                    <a:pt x="0" y="19"/>
                  </a:lnTo>
                  <a:lnTo>
                    <a:pt x="2"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21">
              <a:extLst>
                <a:ext uri="{FF2B5EF4-FFF2-40B4-BE49-F238E27FC236}">
                  <a16:creationId xmlns:a16="http://schemas.microsoft.com/office/drawing/2014/main" id="{20B66588-93D9-4F1E-A00D-DB362D994921}"/>
                </a:ext>
              </a:extLst>
            </p:cNvPr>
            <p:cNvSpPr>
              <a:spLocks/>
            </p:cNvSpPr>
            <p:nvPr/>
          </p:nvSpPr>
          <p:spPr bwMode="auto">
            <a:xfrm>
              <a:off x="7059136" y="5589397"/>
              <a:ext cx="120715" cy="99979"/>
            </a:xfrm>
            <a:custGeom>
              <a:avLst/>
              <a:gdLst/>
              <a:ahLst/>
              <a:cxnLst>
                <a:cxn ang="0">
                  <a:pos x="2" y="0"/>
                </a:cxn>
                <a:cxn ang="0">
                  <a:pos x="163" y="57"/>
                </a:cxn>
                <a:cxn ang="0">
                  <a:pos x="163" y="59"/>
                </a:cxn>
                <a:cxn ang="0">
                  <a:pos x="162" y="63"/>
                </a:cxn>
                <a:cxn ang="0">
                  <a:pos x="162" y="69"/>
                </a:cxn>
                <a:cxn ang="0">
                  <a:pos x="160" y="76"/>
                </a:cxn>
                <a:cxn ang="0">
                  <a:pos x="157" y="85"/>
                </a:cxn>
                <a:cxn ang="0">
                  <a:pos x="153" y="94"/>
                </a:cxn>
                <a:cxn ang="0">
                  <a:pos x="147" y="104"/>
                </a:cxn>
                <a:cxn ang="0">
                  <a:pos x="140" y="113"/>
                </a:cxn>
                <a:cxn ang="0">
                  <a:pos x="132" y="121"/>
                </a:cxn>
                <a:cxn ang="0">
                  <a:pos x="121" y="128"/>
                </a:cxn>
                <a:cxn ang="0">
                  <a:pos x="109" y="133"/>
                </a:cxn>
                <a:cxn ang="0">
                  <a:pos x="93" y="135"/>
                </a:cxn>
                <a:cxn ang="0">
                  <a:pos x="79" y="135"/>
                </a:cxn>
                <a:cxn ang="0">
                  <a:pos x="65" y="132"/>
                </a:cxn>
                <a:cxn ang="0">
                  <a:pos x="53" y="127"/>
                </a:cxn>
                <a:cxn ang="0">
                  <a:pos x="68" y="128"/>
                </a:cxn>
                <a:cxn ang="0">
                  <a:pos x="80" y="127"/>
                </a:cxn>
                <a:cxn ang="0">
                  <a:pos x="91" y="124"/>
                </a:cxn>
                <a:cxn ang="0">
                  <a:pos x="100" y="120"/>
                </a:cxn>
                <a:cxn ang="0">
                  <a:pos x="107" y="114"/>
                </a:cxn>
                <a:cxn ang="0">
                  <a:pos x="113" y="107"/>
                </a:cxn>
                <a:cxn ang="0">
                  <a:pos x="117" y="101"/>
                </a:cxn>
                <a:cxn ang="0">
                  <a:pos x="120" y="94"/>
                </a:cxn>
                <a:cxn ang="0">
                  <a:pos x="122" y="87"/>
                </a:cxn>
                <a:cxn ang="0">
                  <a:pos x="124" y="80"/>
                </a:cxn>
                <a:cxn ang="0">
                  <a:pos x="124" y="74"/>
                </a:cxn>
                <a:cxn ang="0">
                  <a:pos x="124" y="66"/>
                </a:cxn>
                <a:cxn ang="0">
                  <a:pos x="105" y="65"/>
                </a:cxn>
                <a:cxn ang="0">
                  <a:pos x="86" y="63"/>
                </a:cxn>
                <a:cxn ang="0">
                  <a:pos x="68" y="59"/>
                </a:cxn>
                <a:cxn ang="0">
                  <a:pos x="50" y="54"/>
                </a:cxn>
                <a:cxn ang="0">
                  <a:pos x="34" y="49"/>
                </a:cxn>
                <a:cxn ang="0">
                  <a:pos x="20" y="43"/>
                </a:cxn>
                <a:cxn ang="0">
                  <a:pos x="9" y="39"/>
                </a:cxn>
                <a:cxn ang="0">
                  <a:pos x="0" y="34"/>
                </a:cxn>
                <a:cxn ang="0">
                  <a:pos x="0" y="17"/>
                </a:cxn>
                <a:cxn ang="0">
                  <a:pos x="2" y="0"/>
                </a:cxn>
              </a:cxnLst>
              <a:rect l="0" t="0" r="r" b="b"/>
              <a:pathLst>
                <a:path w="163" h="135">
                  <a:moveTo>
                    <a:pt x="2" y="0"/>
                  </a:moveTo>
                  <a:lnTo>
                    <a:pt x="163" y="57"/>
                  </a:lnTo>
                  <a:lnTo>
                    <a:pt x="163" y="59"/>
                  </a:lnTo>
                  <a:lnTo>
                    <a:pt x="162" y="63"/>
                  </a:lnTo>
                  <a:lnTo>
                    <a:pt x="162" y="69"/>
                  </a:lnTo>
                  <a:lnTo>
                    <a:pt x="160" y="76"/>
                  </a:lnTo>
                  <a:lnTo>
                    <a:pt x="157" y="85"/>
                  </a:lnTo>
                  <a:lnTo>
                    <a:pt x="153" y="94"/>
                  </a:lnTo>
                  <a:lnTo>
                    <a:pt x="147" y="104"/>
                  </a:lnTo>
                  <a:lnTo>
                    <a:pt x="140" y="113"/>
                  </a:lnTo>
                  <a:lnTo>
                    <a:pt x="132" y="121"/>
                  </a:lnTo>
                  <a:lnTo>
                    <a:pt x="121" y="128"/>
                  </a:lnTo>
                  <a:lnTo>
                    <a:pt x="109" y="133"/>
                  </a:lnTo>
                  <a:lnTo>
                    <a:pt x="93" y="135"/>
                  </a:lnTo>
                  <a:lnTo>
                    <a:pt x="79" y="135"/>
                  </a:lnTo>
                  <a:lnTo>
                    <a:pt x="65" y="132"/>
                  </a:lnTo>
                  <a:lnTo>
                    <a:pt x="53" y="127"/>
                  </a:lnTo>
                  <a:lnTo>
                    <a:pt x="68" y="128"/>
                  </a:lnTo>
                  <a:lnTo>
                    <a:pt x="80" y="127"/>
                  </a:lnTo>
                  <a:lnTo>
                    <a:pt x="91" y="124"/>
                  </a:lnTo>
                  <a:lnTo>
                    <a:pt x="100" y="120"/>
                  </a:lnTo>
                  <a:lnTo>
                    <a:pt x="107" y="114"/>
                  </a:lnTo>
                  <a:lnTo>
                    <a:pt x="113" y="107"/>
                  </a:lnTo>
                  <a:lnTo>
                    <a:pt x="117" y="101"/>
                  </a:lnTo>
                  <a:lnTo>
                    <a:pt x="120" y="94"/>
                  </a:lnTo>
                  <a:lnTo>
                    <a:pt x="122" y="87"/>
                  </a:lnTo>
                  <a:lnTo>
                    <a:pt x="124" y="80"/>
                  </a:lnTo>
                  <a:lnTo>
                    <a:pt x="124" y="74"/>
                  </a:lnTo>
                  <a:lnTo>
                    <a:pt x="124" y="66"/>
                  </a:lnTo>
                  <a:lnTo>
                    <a:pt x="105" y="65"/>
                  </a:lnTo>
                  <a:lnTo>
                    <a:pt x="86" y="63"/>
                  </a:lnTo>
                  <a:lnTo>
                    <a:pt x="68" y="59"/>
                  </a:lnTo>
                  <a:lnTo>
                    <a:pt x="50" y="54"/>
                  </a:lnTo>
                  <a:lnTo>
                    <a:pt x="34" y="49"/>
                  </a:lnTo>
                  <a:lnTo>
                    <a:pt x="20" y="43"/>
                  </a:lnTo>
                  <a:lnTo>
                    <a:pt x="9" y="39"/>
                  </a:lnTo>
                  <a:lnTo>
                    <a:pt x="0" y="34"/>
                  </a:lnTo>
                  <a:lnTo>
                    <a:pt x="0" y="17"/>
                  </a:lnTo>
                  <a:lnTo>
                    <a:pt x="2"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25">
              <a:extLst>
                <a:ext uri="{FF2B5EF4-FFF2-40B4-BE49-F238E27FC236}">
                  <a16:creationId xmlns:a16="http://schemas.microsoft.com/office/drawing/2014/main" id="{FA302B08-2F8A-47EA-BC5A-11C9FCF7DB4B}"/>
                </a:ext>
              </a:extLst>
            </p:cNvPr>
            <p:cNvSpPr>
              <a:spLocks/>
            </p:cNvSpPr>
            <p:nvPr/>
          </p:nvSpPr>
          <p:spPr bwMode="auto">
            <a:xfrm>
              <a:off x="7396841" y="5665677"/>
              <a:ext cx="205882" cy="78502"/>
            </a:xfrm>
            <a:custGeom>
              <a:avLst/>
              <a:gdLst/>
              <a:ahLst/>
              <a:cxnLst>
                <a:cxn ang="0">
                  <a:pos x="9" y="0"/>
                </a:cxn>
                <a:cxn ang="0">
                  <a:pos x="42" y="2"/>
                </a:cxn>
                <a:cxn ang="0">
                  <a:pos x="74" y="4"/>
                </a:cxn>
                <a:cxn ang="0">
                  <a:pos x="104" y="4"/>
                </a:cxn>
                <a:cxn ang="0">
                  <a:pos x="133" y="5"/>
                </a:cxn>
                <a:cxn ang="0">
                  <a:pos x="185" y="5"/>
                </a:cxn>
                <a:cxn ang="0">
                  <a:pos x="208" y="4"/>
                </a:cxn>
                <a:cxn ang="0">
                  <a:pos x="228" y="4"/>
                </a:cxn>
                <a:cxn ang="0">
                  <a:pos x="245" y="3"/>
                </a:cxn>
                <a:cxn ang="0">
                  <a:pos x="259" y="2"/>
                </a:cxn>
                <a:cxn ang="0">
                  <a:pos x="269" y="2"/>
                </a:cxn>
                <a:cxn ang="0">
                  <a:pos x="276" y="2"/>
                </a:cxn>
                <a:cxn ang="0">
                  <a:pos x="278" y="2"/>
                </a:cxn>
                <a:cxn ang="0">
                  <a:pos x="276" y="18"/>
                </a:cxn>
                <a:cxn ang="0">
                  <a:pos x="275" y="31"/>
                </a:cxn>
                <a:cxn ang="0">
                  <a:pos x="274" y="42"/>
                </a:cxn>
                <a:cxn ang="0">
                  <a:pos x="273" y="51"/>
                </a:cxn>
                <a:cxn ang="0">
                  <a:pos x="272" y="60"/>
                </a:cxn>
                <a:cxn ang="0">
                  <a:pos x="271" y="71"/>
                </a:cxn>
                <a:cxn ang="0">
                  <a:pos x="270" y="82"/>
                </a:cxn>
                <a:cxn ang="0">
                  <a:pos x="268" y="97"/>
                </a:cxn>
                <a:cxn ang="0">
                  <a:pos x="228" y="101"/>
                </a:cxn>
                <a:cxn ang="0">
                  <a:pos x="191" y="104"/>
                </a:cxn>
                <a:cxn ang="0">
                  <a:pos x="157" y="105"/>
                </a:cxn>
                <a:cxn ang="0">
                  <a:pos x="125" y="106"/>
                </a:cxn>
                <a:cxn ang="0">
                  <a:pos x="97" y="105"/>
                </a:cxn>
                <a:cxn ang="0">
                  <a:pos x="72" y="104"/>
                </a:cxn>
                <a:cxn ang="0">
                  <a:pos x="51" y="103"/>
                </a:cxn>
                <a:cxn ang="0">
                  <a:pos x="33" y="102"/>
                </a:cxn>
                <a:cxn ang="0">
                  <a:pos x="18" y="100"/>
                </a:cxn>
                <a:cxn ang="0">
                  <a:pos x="8" y="99"/>
                </a:cxn>
                <a:cxn ang="0">
                  <a:pos x="2" y="98"/>
                </a:cxn>
                <a:cxn ang="0">
                  <a:pos x="0" y="98"/>
                </a:cxn>
                <a:cxn ang="0">
                  <a:pos x="0" y="77"/>
                </a:cxn>
                <a:cxn ang="0">
                  <a:pos x="2" y="58"/>
                </a:cxn>
                <a:cxn ang="0">
                  <a:pos x="5" y="40"/>
                </a:cxn>
                <a:cxn ang="0">
                  <a:pos x="7" y="20"/>
                </a:cxn>
                <a:cxn ang="0">
                  <a:pos x="9" y="0"/>
                </a:cxn>
              </a:cxnLst>
              <a:rect l="0" t="0" r="r" b="b"/>
              <a:pathLst>
                <a:path w="278" h="106">
                  <a:moveTo>
                    <a:pt x="9" y="0"/>
                  </a:moveTo>
                  <a:lnTo>
                    <a:pt x="42" y="2"/>
                  </a:lnTo>
                  <a:lnTo>
                    <a:pt x="74" y="4"/>
                  </a:lnTo>
                  <a:lnTo>
                    <a:pt x="104" y="4"/>
                  </a:lnTo>
                  <a:lnTo>
                    <a:pt x="133" y="5"/>
                  </a:lnTo>
                  <a:lnTo>
                    <a:pt x="185" y="5"/>
                  </a:lnTo>
                  <a:lnTo>
                    <a:pt x="208" y="4"/>
                  </a:lnTo>
                  <a:lnTo>
                    <a:pt x="228" y="4"/>
                  </a:lnTo>
                  <a:lnTo>
                    <a:pt x="245" y="3"/>
                  </a:lnTo>
                  <a:lnTo>
                    <a:pt x="259" y="2"/>
                  </a:lnTo>
                  <a:lnTo>
                    <a:pt x="269" y="2"/>
                  </a:lnTo>
                  <a:lnTo>
                    <a:pt x="276" y="2"/>
                  </a:lnTo>
                  <a:lnTo>
                    <a:pt x="278" y="2"/>
                  </a:lnTo>
                  <a:lnTo>
                    <a:pt x="276" y="18"/>
                  </a:lnTo>
                  <a:lnTo>
                    <a:pt x="275" y="31"/>
                  </a:lnTo>
                  <a:lnTo>
                    <a:pt x="274" y="42"/>
                  </a:lnTo>
                  <a:lnTo>
                    <a:pt x="273" y="51"/>
                  </a:lnTo>
                  <a:lnTo>
                    <a:pt x="272" y="60"/>
                  </a:lnTo>
                  <a:lnTo>
                    <a:pt x="271" y="71"/>
                  </a:lnTo>
                  <a:lnTo>
                    <a:pt x="270" y="82"/>
                  </a:lnTo>
                  <a:lnTo>
                    <a:pt x="268" y="97"/>
                  </a:lnTo>
                  <a:lnTo>
                    <a:pt x="228" y="101"/>
                  </a:lnTo>
                  <a:lnTo>
                    <a:pt x="191" y="104"/>
                  </a:lnTo>
                  <a:lnTo>
                    <a:pt x="157" y="105"/>
                  </a:lnTo>
                  <a:lnTo>
                    <a:pt x="125" y="106"/>
                  </a:lnTo>
                  <a:lnTo>
                    <a:pt x="97" y="105"/>
                  </a:lnTo>
                  <a:lnTo>
                    <a:pt x="72" y="104"/>
                  </a:lnTo>
                  <a:lnTo>
                    <a:pt x="51" y="103"/>
                  </a:lnTo>
                  <a:lnTo>
                    <a:pt x="33" y="102"/>
                  </a:lnTo>
                  <a:lnTo>
                    <a:pt x="18" y="100"/>
                  </a:lnTo>
                  <a:lnTo>
                    <a:pt x="8" y="99"/>
                  </a:lnTo>
                  <a:lnTo>
                    <a:pt x="2" y="98"/>
                  </a:lnTo>
                  <a:lnTo>
                    <a:pt x="0" y="98"/>
                  </a:lnTo>
                  <a:lnTo>
                    <a:pt x="0" y="77"/>
                  </a:lnTo>
                  <a:lnTo>
                    <a:pt x="2" y="58"/>
                  </a:lnTo>
                  <a:lnTo>
                    <a:pt x="5" y="40"/>
                  </a:lnTo>
                  <a:lnTo>
                    <a:pt x="7" y="20"/>
                  </a:lnTo>
                  <a:lnTo>
                    <a:pt x="9" y="0"/>
                  </a:lnTo>
                  <a:close/>
                </a:path>
              </a:pathLst>
            </a:custGeom>
            <a:solidFill>
              <a:srgbClr val="000C3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26">
              <a:extLst>
                <a:ext uri="{FF2B5EF4-FFF2-40B4-BE49-F238E27FC236}">
                  <a16:creationId xmlns:a16="http://schemas.microsoft.com/office/drawing/2014/main" id="{71AACA0A-B001-4A20-9CBE-1DB72478C99A}"/>
                </a:ext>
              </a:extLst>
            </p:cNvPr>
            <p:cNvSpPr>
              <a:spLocks/>
            </p:cNvSpPr>
            <p:nvPr/>
          </p:nvSpPr>
          <p:spPr bwMode="auto">
            <a:xfrm>
              <a:off x="7223545" y="5148752"/>
              <a:ext cx="69615" cy="538402"/>
            </a:xfrm>
            <a:custGeom>
              <a:avLst/>
              <a:gdLst/>
              <a:ahLst/>
              <a:cxnLst>
                <a:cxn ang="0">
                  <a:pos x="33" y="0"/>
                </a:cxn>
                <a:cxn ang="0">
                  <a:pos x="71" y="4"/>
                </a:cxn>
                <a:cxn ang="0">
                  <a:pos x="72" y="6"/>
                </a:cxn>
                <a:cxn ang="0">
                  <a:pos x="73" y="12"/>
                </a:cxn>
                <a:cxn ang="0">
                  <a:pos x="75" y="21"/>
                </a:cxn>
                <a:cxn ang="0">
                  <a:pos x="77" y="34"/>
                </a:cxn>
                <a:cxn ang="0">
                  <a:pos x="79" y="51"/>
                </a:cxn>
                <a:cxn ang="0">
                  <a:pos x="82" y="72"/>
                </a:cxn>
                <a:cxn ang="0">
                  <a:pos x="85" y="97"/>
                </a:cxn>
                <a:cxn ang="0">
                  <a:pos x="88" y="125"/>
                </a:cxn>
                <a:cxn ang="0">
                  <a:pos x="90" y="159"/>
                </a:cxn>
                <a:cxn ang="0">
                  <a:pos x="92" y="196"/>
                </a:cxn>
                <a:cxn ang="0">
                  <a:pos x="93" y="237"/>
                </a:cxn>
                <a:cxn ang="0">
                  <a:pos x="94" y="283"/>
                </a:cxn>
                <a:cxn ang="0">
                  <a:pos x="93" y="332"/>
                </a:cxn>
                <a:cxn ang="0">
                  <a:pos x="92" y="381"/>
                </a:cxn>
                <a:cxn ang="0">
                  <a:pos x="89" y="428"/>
                </a:cxn>
                <a:cxn ang="0">
                  <a:pos x="86" y="474"/>
                </a:cxn>
                <a:cxn ang="0">
                  <a:pos x="82" y="519"/>
                </a:cxn>
                <a:cxn ang="0">
                  <a:pos x="78" y="562"/>
                </a:cxn>
                <a:cxn ang="0">
                  <a:pos x="73" y="602"/>
                </a:cxn>
                <a:cxn ang="0">
                  <a:pos x="68" y="638"/>
                </a:cxn>
                <a:cxn ang="0">
                  <a:pos x="64" y="672"/>
                </a:cxn>
                <a:cxn ang="0">
                  <a:pos x="59" y="702"/>
                </a:cxn>
                <a:cxn ang="0">
                  <a:pos x="55" y="727"/>
                </a:cxn>
                <a:cxn ang="0">
                  <a:pos x="0" y="716"/>
                </a:cxn>
                <a:cxn ang="0">
                  <a:pos x="33" y="0"/>
                </a:cxn>
              </a:cxnLst>
              <a:rect l="0" t="0" r="r" b="b"/>
              <a:pathLst>
                <a:path w="94" h="727">
                  <a:moveTo>
                    <a:pt x="33" y="0"/>
                  </a:moveTo>
                  <a:lnTo>
                    <a:pt x="71" y="4"/>
                  </a:lnTo>
                  <a:lnTo>
                    <a:pt x="72" y="6"/>
                  </a:lnTo>
                  <a:lnTo>
                    <a:pt x="73" y="12"/>
                  </a:lnTo>
                  <a:lnTo>
                    <a:pt x="75" y="21"/>
                  </a:lnTo>
                  <a:lnTo>
                    <a:pt x="77" y="34"/>
                  </a:lnTo>
                  <a:lnTo>
                    <a:pt x="79" y="51"/>
                  </a:lnTo>
                  <a:lnTo>
                    <a:pt x="82" y="72"/>
                  </a:lnTo>
                  <a:lnTo>
                    <a:pt x="85" y="97"/>
                  </a:lnTo>
                  <a:lnTo>
                    <a:pt x="88" y="125"/>
                  </a:lnTo>
                  <a:lnTo>
                    <a:pt x="90" y="159"/>
                  </a:lnTo>
                  <a:lnTo>
                    <a:pt x="92" y="196"/>
                  </a:lnTo>
                  <a:lnTo>
                    <a:pt x="93" y="237"/>
                  </a:lnTo>
                  <a:lnTo>
                    <a:pt x="94" y="283"/>
                  </a:lnTo>
                  <a:lnTo>
                    <a:pt x="93" y="332"/>
                  </a:lnTo>
                  <a:lnTo>
                    <a:pt x="92" y="381"/>
                  </a:lnTo>
                  <a:lnTo>
                    <a:pt x="89" y="428"/>
                  </a:lnTo>
                  <a:lnTo>
                    <a:pt x="86" y="474"/>
                  </a:lnTo>
                  <a:lnTo>
                    <a:pt x="82" y="519"/>
                  </a:lnTo>
                  <a:lnTo>
                    <a:pt x="78" y="562"/>
                  </a:lnTo>
                  <a:lnTo>
                    <a:pt x="73" y="602"/>
                  </a:lnTo>
                  <a:lnTo>
                    <a:pt x="68" y="638"/>
                  </a:lnTo>
                  <a:lnTo>
                    <a:pt x="64" y="672"/>
                  </a:lnTo>
                  <a:lnTo>
                    <a:pt x="59" y="702"/>
                  </a:lnTo>
                  <a:lnTo>
                    <a:pt x="55" y="727"/>
                  </a:lnTo>
                  <a:lnTo>
                    <a:pt x="0" y="716"/>
                  </a:lnTo>
                  <a:lnTo>
                    <a:pt x="33" y="0"/>
                  </a:lnTo>
                  <a:close/>
                </a:path>
              </a:pathLst>
            </a:custGeom>
            <a:solidFill>
              <a:srgbClr val="9EC5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27">
              <a:extLst>
                <a:ext uri="{FF2B5EF4-FFF2-40B4-BE49-F238E27FC236}">
                  <a16:creationId xmlns:a16="http://schemas.microsoft.com/office/drawing/2014/main" id="{BD18CB8C-3AC7-45BB-86A4-86ECEA37A42A}"/>
                </a:ext>
              </a:extLst>
            </p:cNvPr>
            <p:cNvSpPr>
              <a:spLocks/>
            </p:cNvSpPr>
            <p:nvPr/>
          </p:nvSpPr>
          <p:spPr bwMode="auto">
            <a:xfrm>
              <a:off x="7189479" y="5620501"/>
              <a:ext cx="80724" cy="94054"/>
            </a:xfrm>
            <a:custGeom>
              <a:avLst/>
              <a:gdLst/>
              <a:ahLst/>
              <a:cxnLst>
                <a:cxn ang="0">
                  <a:pos x="0" y="0"/>
                </a:cxn>
                <a:cxn ang="0">
                  <a:pos x="25" y="11"/>
                </a:cxn>
                <a:cxn ang="0">
                  <a:pos x="51" y="21"/>
                </a:cxn>
                <a:cxn ang="0">
                  <a:pos x="79" y="29"/>
                </a:cxn>
                <a:cxn ang="0">
                  <a:pos x="109" y="36"/>
                </a:cxn>
                <a:cxn ang="0">
                  <a:pos x="105" y="61"/>
                </a:cxn>
                <a:cxn ang="0">
                  <a:pos x="101" y="81"/>
                </a:cxn>
                <a:cxn ang="0">
                  <a:pos x="99" y="98"/>
                </a:cxn>
                <a:cxn ang="0">
                  <a:pos x="96" y="110"/>
                </a:cxn>
                <a:cxn ang="0">
                  <a:pos x="94" y="119"/>
                </a:cxn>
                <a:cxn ang="0">
                  <a:pos x="92" y="125"/>
                </a:cxn>
                <a:cxn ang="0">
                  <a:pos x="92" y="127"/>
                </a:cxn>
                <a:cxn ang="0">
                  <a:pos x="74" y="125"/>
                </a:cxn>
                <a:cxn ang="0">
                  <a:pos x="55" y="122"/>
                </a:cxn>
                <a:cxn ang="0">
                  <a:pos x="32" y="119"/>
                </a:cxn>
                <a:cxn ang="0">
                  <a:pos x="9" y="114"/>
                </a:cxn>
                <a:cxn ang="0">
                  <a:pos x="7" y="89"/>
                </a:cxn>
                <a:cxn ang="0">
                  <a:pos x="6" y="66"/>
                </a:cxn>
                <a:cxn ang="0">
                  <a:pos x="4" y="47"/>
                </a:cxn>
                <a:cxn ang="0">
                  <a:pos x="2" y="30"/>
                </a:cxn>
                <a:cxn ang="0">
                  <a:pos x="1" y="17"/>
                </a:cxn>
                <a:cxn ang="0">
                  <a:pos x="1" y="8"/>
                </a:cxn>
                <a:cxn ang="0">
                  <a:pos x="0" y="2"/>
                </a:cxn>
                <a:cxn ang="0">
                  <a:pos x="0" y="0"/>
                </a:cxn>
              </a:cxnLst>
              <a:rect l="0" t="0" r="r" b="b"/>
              <a:pathLst>
                <a:path w="109" h="127">
                  <a:moveTo>
                    <a:pt x="0" y="0"/>
                  </a:moveTo>
                  <a:lnTo>
                    <a:pt x="25" y="11"/>
                  </a:lnTo>
                  <a:lnTo>
                    <a:pt x="51" y="21"/>
                  </a:lnTo>
                  <a:lnTo>
                    <a:pt x="79" y="29"/>
                  </a:lnTo>
                  <a:lnTo>
                    <a:pt x="109" y="36"/>
                  </a:lnTo>
                  <a:lnTo>
                    <a:pt x="105" y="61"/>
                  </a:lnTo>
                  <a:lnTo>
                    <a:pt x="101" y="81"/>
                  </a:lnTo>
                  <a:lnTo>
                    <a:pt x="99" y="98"/>
                  </a:lnTo>
                  <a:lnTo>
                    <a:pt x="96" y="110"/>
                  </a:lnTo>
                  <a:lnTo>
                    <a:pt x="94" y="119"/>
                  </a:lnTo>
                  <a:lnTo>
                    <a:pt x="92" y="125"/>
                  </a:lnTo>
                  <a:lnTo>
                    <a:pt x="92" y="127"/>
                  </a:lnTo>
                  <a:lnTo>
                    <a:pt x="74" y="125"/>
                  </a:lnTo>
                  <a:lnTo>
                    <a:pt x="55" y="122"/>
                  </a:lnTo>
                  <a:lnTo>
                    <a:pt x="32" y="119"/>
                  </a:lnTo>
                  <a:lnTo>
                    <a:pt x="9" y="114"/>
                  </a:lnTo>
                  <a:lnTo>
                    <a:pt x="7" y="89"/>
                  </a:lnTo>
                  <a:lnTo>
                    <a:pt x="6" y="66"/>
                  </a:lnTo>
                  <a:lnTo>
                    <a:pt x="4" y="47"/>
                  </a:lnTo>
                  <a:lnTo>
                    <a:pt x="2" y="30"/>
                  </a:lnTo>
                  <a:lnTo>
                    <a:pt x="1" y="17"/>
                  </a:lnTo>
                  <a:lnTo>
                    <a:pt x="1" y="8"/>
                  </a:lnTo>
                  <a:lnTo>
                    <a:pt x="0" y="2"/>
                  </a:lnTo>
                  <a:lnTo>
                    <a:pt x="0" y="0"/>
                  </a:lnTo>
                  <a:close/>
                </a:path>
              </a:pathLst>
            </a:custGeom>
            <a:solidFill>
              <a:srgbClr val="000C3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28">
              <a:extLst>
                <a:ext uri="{FF2B5EF4-FFF2-40B4-BE49-F238E27FC236}">
                  <a16:creationId xmlns:a16="http://schemas.microsoft.com/office/drawing/2014/main" id="{D4ACFEFD-69CD-4A57-AF86-15092BA4B172}"/>
                </a:ext>
              </a:extLst>
            </p:cNvPr>
            <p:cNvSpPr>
              <a:spLocks/>
            </p:cNvSpPr>
            <p:nvPr/>
          </p:nvSpPr>
          <p:spPr bwMode="auto">
            <a:xfrm>
              <a:off x="7395360" y="5131718"/>
              <a:ext cx="300676" cy="596167"/>
            </a:xfrm>
            <a:custGeom>
              <a:avLst/>
              <a:gdLst/>
              <a:ahLst/>
              <a:cxnLst>
                <a:cxn ang="0">
                  <a:pos x="304" y="2"/>
                </a:cxn>
                <a:cxn ang="0">
                  <a:pos x="308" y="16"/>
                </a:cxn>
                <a:cxn ang="0">
                  <a:pos x="317" y="41"/>
                </a:cxn>
                <a:cxn ang="0">
                  <a:pos x="328" y="73"/>
                </a:cxn>
                <a:cxn ang="0">
                  <a:pos x="338" y="108"/>
                </a:cxn>
                <a:cxn ang="0">
                  <a:pos x="348" y="142"/>
                </a:cxn>
                <a:cxn ang="0">
                  <a:pos x="355" y="173"/>
                </a:cxn>
                <a:cxn ang="0">
                  <a:pos x="364" y="232"/>
                </a:cxn>
                <a:cxn ang="0">
                  <a:pos x="372" y="298"/>
                </a:cxn>
                <a:cxn ang="0">
                  <a:pos x="379" y="368"/>
                </a:cxn>
                <a:cxn ang="0">
                  <a:pos x="386" y="440"/>
                </a:cxn>
                <a:cxn ang="0">
                  <a:pos x="392" y="510"/>
                </a:cxn>
                <a:cxn ang="0">
                  <a:pos x="396" y="575"/>
                </a:cxn>
                <a:cxn ang="0">
                  <a:pos x="400" y="633"/>
                </a:cxn>
                <a:cxn ang="0">
                  <a:pos x="403" y="681"/>
                </a:cxn>
                <a:cxn ang="0">
                  <a:pos x="404" y="715"/>
                </a:cxn>
                <a:cxn ang="0">
                  <a:pos x="406" y="734"/>
                </a:cxn>
                <a:cxn ang="0">
                  <a:pos x="385" y="751"/>
                </a:cxn>
                <a:cxn ang="0">
                  <a:pos x="337" y="774"/>
                </a:cxn>
                <a:cxn ang="0">
                  <a:pos x="284" y="790"/>
                </a:cxn>
                <a:cxn ang="0">
                  <a:pos x="228" y="799"/>
                </a:cxn>
                <a:cxn ang="0">
                  <a:pos x="171" y="804"/>
                </a:cxn>
                <a:cxn ang="0">
                  <a:pos x="94" y="805"/>
                </a:cxn>
                <a:cxn ang="0">
                  <a:pos x="51" y="803"/>
                </a:cxn>
                <a:cxn ang="0">
                  <a:pos x="20" y="800"/>
                </a:cxn>
                <a:cxn ang="0">
                  <a:pos x="3" y="798"/>
                </a:cxn>
                <a:cxn ang="0">
                  <a:pos x="0" y="754"/>
                </a:cxn>
                <a:cxn ang="0">
                  <a:pos x="2" y="668"/>
                </a:cxn>
                <a:cxn ang="0">
                  <a:pos x="10" y="581"/>
                </a:cxn>
                <a:cxn ang="0">
                  <a:pos x="23" y="497"/>
                </a:cxn>
                <a:cxn ang="0">
                  <a:pos x="38" y="417"/>
                </a:cxn>
                <a:cxn ang="0">
                  <a:pos x="57" y="341"/>
                </a:cxn>
                <a:cxn ang="0">
                  <a:pos x="77" y="270"/>
                </a:cxn>
                <a:cxn ang="0">
                  <a:pos x="97" y="207"/>
                </a:cxn>
                <a:cxn ang="0">
                  <a:pos x="117" y="151"/>
                </a:cxn>
                <a:cxn ang="0">
                  <a:pos x="135" y="104"/>
                </a:cxn>
                <a:cxn ang="0">
                  <a:pos x="149" y="67"/>
                </a:cxn>
                <a:cxn ang="0">
                  <a:pos x="160" y="42"/>
                </a:cxn>
                <a:cxn ang="0">
                  <a:pos x="167" y="29"/>
                </a:cxn>
                <a:cxn ang="0">
                  <a:pos x="180" y="26"/>
                </a:cxn>
                <a:cxn ang="0">
                  <a:pos x="210" y="22"/>
                </a:cxn>
                <a:cxn ang="0">
                  <a:pos x="240" y="17"/>
                </a:cxn>
                <a:cxn ang="0">
                  <a:pos x="267" y="10"/>
                </a:cxn>
                <a:cxn ang="0">
                  <a:pos x="288" y="4"/>
                </a:cxn>
                <a:cxn ang="0">
                  <a:pos x="302" y="1"/>
                </a:cxn>
              </a:cxnLst>
              <a:rect l="0" t="0" r="r" b="b"/>
              <a:pathLst>
                <a:path w="406" h="805">
                  <a:moveTo>
                    <a:pt x="303" y="0"/>
                  </a:moveTo>
                  <a:lnTo>
                    <a:pt x="304" y="2"/>
                  </a:lnTo>
                  <a:lnTo>
                    <a:pt x="306" y="8"/>
                  </a:lnTo>
                  <a:lnTo>
                    <a:pt x="308" y="16"/>
                  </a:lnTo>
                  <a:lnTo>
                    <a:pt x="313" y="28"/>
                  </a:lnTo>
                  <a:lnTo>
                    <a:pt x="317" y="41"/>
                  </a:lnTo>
                  <a:lnTo>
                    <a:pt x="322" y="56"/>
                  </a:lnTo>
                  <a:lnTo>
                    <a:pt x="328" y="73"/>
                  </a:lnTo>
                  <a:lnTo>
                    <a:pt x="333" y="90"/>
                  </a:lnTo>
                  <a:lnTo>
                    <a:pt x="338" y="108"/>
                  </a:lnTo>
                  <a:lnTo>
                    <a:pt x="344" y="125"/>
                  </a:lnTo>
                  <a:lnTo>
                    <a:pt x="348" y="142"/>
                  </a:lnTo>
                  <a:lnTo>
                    <a:pt x="352" y="158"/>
                  </a:lnTo>
                  <a:lnTo>
                    <a:pt x="355" y="173"/>
                  </a:lnTo>
                  <a:lnTo>
                    <a:pt x="359" y="202"/>
                  </a:lnTo>
                  <a:lnTo>
                    <a:pt x="364" y="232"/>
                  </a:lnTo>
                  <a:lnTo>
                    <a:pt x="368" y="264"/>
                  </a:lnTo>
                  <a:lnTo>
                    <a:pt x="372" y="298"/>
                  </a:lnTo>
                  <a:lnTo>
                    <a:pt x="376" y="333"/>
                  </a:lnTo>
                  <a:lnTo>
                    <a:pt x="379" y="368"/>
                  </a:lnTo>
                  <a:lnTo>
                    <a:pt x="383" y="404"/>
                  </a:lnTo>
                  <a:lnTo>
                    <a:pt x="386" y="440"/>
                  </a:lnTo>
                  <a:lnTo>
                    <a:pt x="389" y="475"/>
                  </a:lnTo>
                  <a:lnTo>
                    <a:pt x="392" y="510"/>
                  </a:lnTo>
                  <a:lnTo>
                    <a:pt x="394" y="543"/>
                  </a:lnTo>
                  <a:lnTo>
                    <a:pt x="396" y="575"/>
                  </a:lnTo>
                  <a:lnTo>
                    <a:pt x="398" y="606"/>
                  </a:lnTo>
                  <a:lnTo>
                    <a:pt x="400" y="633"/>
                  </a:lnTo>
                  <a:lnTo>
                    <a:pt x="402" y="659"/>
                  </a:lnTo>
                  <a:lnTo>
                    <a:pt x="403" y="681"/>
                  </a:lnTo>
                  <a:lnTo>
                    <a:pt x="404" y="700"/>
                  </a:lnTo>
                  <a:lnTo>
                    <a:pt x="404" y="715"/>
                  </a:lnTo>
                  <a:lnTo>
                    <a:pt x="405" y="727"/>
                  </a:lnTo>
                  <a:lnTo>
                    <a:pt x="406" y="734"/>
                  </a:lnTo>
                  <a:lnTo>
                    <a:pt x="406" y="736"/>
                  </a:lnTo>
                  <a:lnTo>
                    <a:pt x="385" y="751"/>
                  </a:lnTo>
                  <a:lnTo>
                    <a:pt x="362" y="763"/>
                  </a:lnTo>
                  <a:lnTo>
                    <a:pt x="337" y="774"/>
                  </a:lnTo>
                  <a:lnTo>
                    <a:pt x="311" y="783"/>
                  </a:lnTo>
                  <a:lnTo>
                    <a:pt x="284" y="790"/>
                  </a:lnTo>
                  <a:lnTo>
                    <a:pt x="256" y="795"/>
                  </a:lnTo>
                  <a:lnTo>
                    <a:pt x="228" y="799"/>
                  </a:lnTo>
                  <a:lnTo>
                    <a:pt x="199" y="802"/>
                  </a:lnTo>
                  <a:lnTo>
                    <a:pt x="171" y="804"/>
                  </a:lnTo>
                  <a:lnTo>
                    <a:pt x="144" y="805"/>
                  </a:lnTo>
                  <a:lnTo>
                    <a:pt x="94" y="805"/>
                  </a:lnTo>
                  <a:lnTo>
                    <a:pt x="71" y="803"/>
                  </a:lnTo>
                  <a:lnTo>
                    <a:pt x="51" y="803"/>
                  </a:lnTo>
                  <a:lnTo>
                    <a:pt x="35" y="801"/>
                  </a:lnTo>
                  <a:lnTo>
                    <a:pt x="20" y="800"/>
                  </a:lnTo>
                  <a:lnTo>
                    <a:pt x="10" y="799"/>
                  </a:lnTo>
                  <a:lnTo>
                    <a:pt x="3" y="798"/>
                  </a:lnTo>
                  <a:lnTo>
                    <a:pt x="1" y="798"/>
                  </a:lnTo>
                  <a:lnTo>
                    <a:pt x="0" y="754"/>
                  </a:lnTo>
                  <a:lnTo>
                    <a:pt x="0" y="711"/>
                  </a:lnTo>
                  <a:lnTo>
                    <a:pt x="2" y="668"/>
                  </a:lnTo>
                  <a:lnTo>
                    <a:pt x="5" y="624"/>
                  </a:lnTo>
                  <a:lnTo>
                    <a:pt x="10" y="581"/>
                  </a:lnTo>
                  <a:lnTo>
                    <a:pt x="16" y="539"/>
                  </a:lnTo>
                  <a:lnTo>
                    <a:pt x="23" y="497"/>
                  </a:lnTo>
                  <a:lnTo>
                    <a:pt x="30" y="457"/>
                  </a:lnTo>
                  <a:lnTo>
                    <a:pt x="38" y="417"/>
                  </a:lnTo>
                  <a:lnTo>
                    <a:pt x="47" y="379"/>
                  </a:lnTo>
                  <a:lnTo>
                    <a:pt x="57" y="341"/>
                  </a:lnTo>
                  <a:lnTo>
                    <a:pt x="67" y="305"/>
                  </a:lnTo>
                  <a:lnTo>
                    <a:pt x="77" y="270"/>
                  </a:lnTo>
                  <a:lnTo>
                    <a:pt x="87" y="238"/>
                  </a:lnTo>
                  <a:lnTo>
                    <a:pt x="97" y="207"/>
                  </a:lnTo>
                  <a:lnTo>
                    <a:pt x="107" y="178"/>
                  </a:lnTo>
                  <a:lnTo>
                    <a:pt x="117" y="151"/>
                  </a:lnTo>
                  <a:lnTo>
                    <a:pt x="126" y="126"/>
                  </a:lnTo>
                  <a:lnTo>
                    <a:pt x="135" y="104"/>
                  </a:lnTo>
                  <a:lnTo>
                    <a:pt x="142" y="84"/>
                  </a:lnTo>
                  <a:lnTo>
                    <a:pt x="149" y="67"/>
                  </a:lnTo>
                  <a:lnTo>
                    <a:pt x="155" y="53"/>
                  </a:lnTo>
                  <a:lnTo>
                    <a:pt x="160" y="42"/>
                  </a:lnTo>
                  <a:lnTo>
                    <a:pt x="164" y="33"/>
                  </a:lnTo>
                  <a:lnTo>
                    <a:pt x="167" y="29"/>
                  </a:lnTo>
                  <a:lnTo>
                    <a:pt x="167" y="26"/>
                  </a:lnTo>
                  <a:lnTo>
                    <a:pt x="180" y="26"/>
                  </a:lnTo>
                  <a:lnTo>
                    <a:pt x="195" y="24"/>
                  </a:lnTo>
                  <a:lnTo>
                    <a:pt x="210" y="22"/>
                  </a:lnTo>
                  <a:lnTo>
                    <a:pt x="225" y="20"/>
                  </a:lnTo>
                  <a:lnTo>
                    <a:pt x="240" y="17"/>
                  </a:lnTo>
                  <a:lnTo>
                    <a:pt x="254" y="13"/>
                  </a:lnTo>
                  <a:lnTo>
                    <a:pt x="267" y="10"/>
                  </a:lnTo>
                  <a:lnTo>
                    <a:pt x="279" y="7"/>
                  </a:lnTo>
                  <a:lnTo>
                    <a:pt x="288" y="4"/>
                  </a:lnTo>
                  <a:lnTo>
                    <a:pt x="296" y="2"/>
                  </a:lnTo>
                  <a:lnTo>
                    <a:pt x="302" y="1"/>
                  </a:lnTo>
                  <a:lnTo>
                    <a:pt x="303"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9">
              <a:extLst>
                <a:ext uri="{FF2B5EF4-FFF2-40B4-BE49-F238E27FC236}">
                  <a16:creationId xmlns:a16="http://schemas.microsoft.com/office/drawing/2014/main" id="{EF4FFE36-1D33-4C16-9FFB-8E3D725BFA37}"/>
                </a:ext>
              </a:extLst>
            </p:cNvPr>
            <p:cNvSpPr>
              <a:spLocks/>
            </p:cNvSpPr>
            <p:nvPr/>
          </p:nvSpPr>
          <p:spPr bwMode="auto">
            <a:xfrm>
              <a:off x="7043584" y="5139124"/>
              <a:ext cx="242170" cy="559879"/>
            </a:xfrm>
            <a:custGeom>
              <a:avLst/>
              <a:gdLst/>
              <a:ahLst/>
              <a:cxnLst>
                <a:cxn ang="0">
                  <a:pos x="314" y="17"/>
                </a:cxn>
                <a:cxn ang="0">
                  <a:pos x="315" y="22"/>
                </a:cxn>
                <a:cxn ang="0">
                  <a:pos x="317" y="37"/>
                </a:cxn>
                <a:cxn ang="0">
                  <a:pos x="320" y="64"/>
                </a:cxn>
                <a:cxn ang="0">
                  <a:pos x="323" y="104"/>
                </a:cxn>
                <a:cxn ang="0">
                  <a:pos x="325" y="158"/>
                </a:cxn>
                <a:cxn ang="0">
                  <a:pos x="327" y="228"/>
                </a:cxn>
                <a:cxn ang="0">
                  <a:pos x="326" y="316"/>
                </a:cxn>
                <a:cxn ang="0">
                  <a:pos x="322" y="394"/>
                </a:cxn>
                <a:cxn ang="0">
                  <a:pos x="318" y="470"/>
                </a:cxn>
                <a:cxn ang="0">
                  <a:pos x="310" y="541"/>
                </a:cxn>
                <a:cxn ang="0">
                  <a:pos x="302" y="605"/>
                </a:cxn>
                <a:cxn ang="0">
                  <a:pos x="295" y="660"/>
                </a:cxn>
                <a:cxn ang="0">
                  <a:pos x="288" y="705"/>
                </a:cxn>
                <a:cxn ang="0">
                  <a:pos x="280" y="747"/>
                </a:cxn>
                <a:cxn ang="0">
                  <a:pos x="279" y="756"/>
                </a:cxn>
                <a:cxn ang="0">
                  <a:pos x="258" y="754"/>
                </a:cxn>
                <a:cxn ang="0">
                  <a:pos x="231" y="750"/>
                </a:cxn>
                <a:cxn ang="0">
                  <a:pos x="200" y="744"/>
                </a:cxn>
                <a:cxn ang="0">
                  <a:pos x="171" y="738"/>
                </a:cxn>
                <a:cxn ang="0">
                  <a:pos x="147" y="732"/>
                </a:cxn>
                <a:cxn ang="0">
                  <a:pos x="133" y="729"/>
                </a:cxn>
                <a:cxn ang="0">
                  <a:pos x="133" y="658"/>
                </a:cxn>
                <a:cxn ang="0">
                  <a:pos x="85" y="649"/>
                </a:cxn>
                <a:cxn ang="0">
                  <a:pos x="53" y="641"/>
                </a:cxn>
                <a:cxn ang="0">
                  <a:pos x="26" y="634"/>
                </a:cxn>
                <a:cxn ang="0">
                  <a:pos x="7" y="629"/>
                </a:cxn>
                <a:cxn ang="0">
                  <a:pos x="0" y="627"/>
                </a:cxn>
                <a:cxn ang="0">
                  <a:pos x="2" y="553"/>
                </a:cxn>
                <a:cxn ang="0">
                  <a:pos x="11" y="469"/>
                </a:cxn>
                <a:cxn ang="0">
                  <a:pos x="26" y="380"/>
                </a:cxn>
                <a:cxn ang="0">
                  <a:pos x="48" y="289"/>
                </a:cxn>
                <a:cxn ang="0">
                  <a:pos x="74" y="203"/>
                </a:cxn>
                <a:cxn ang="0">
                  <a:pos x="107" y="125"/>
                </a:cxn>
                <a:cxn ang="0">
                  <a:pos x="134" y="74"/>
                </a:cxn>
                <a:cxn ang="0">
                  <a:pos x="154" y="36"/>
                </a:cxn>
                <a:cxn ang="0">
                  <a:pos x="167" y="13"/>
                </a:cxn>
                <a:cxn ang="0">
                  <a:pos x="175" y="1"/>
                </a:cxn>
              </a:cxnLst>
              <a:rect l="0" t="0" r="r" b="b"/>
              <a:pathLst>
                <a:path w="327" h="756">
                  <a:moveTo>
                    <a:pt x="176" y="0"/>
                  </a:moveTo>
                  <a:lnTo>
                    <a:pt x="314" y="17"/>
                  </a:lnTo>
                  <a:lnTo>
                    <a:pt x="314" y="19"/>
                  </a:lnTo>
                  <a:lnTo>
                    <a:pt x="315" y="22"/>
                  </a:lnTo>
                  <a:lnTo>
                    <a:pt x="316" y="28"/>
                  </a:lnTo>
                  <a:lnTo>
                    <a:pt x="317" y="37"/>
                  </a:lnTo>
                  <a:lnTo>
                    <a:pt x="318" y="49"/>
                  </a:lnTo>
                  <a:lnTo>
                    <a:pt x="320" y="64"/>
                  </a:lnTo>
                  <a:lnTo>
                    <a:pt x="322" y="82"/>
                  </a:lnTo>
                  <a:lnTo>
                    <a:pt x="323" y="104"/>
                  </a:lnTo>
                  <a:lnTo>
                    <a:pt x="325" y="129"/>
                  </a:lnTo>
                  <a:lnTo>
                    <a:pt x="325" y="158"/>
                  </a:lnTo>
                  <a:lnTo>
                    <a:pt x="326" y="191"/>
                  </a:lnTo>
                  <a:lnTo>
                    <a:pt x="327" y="228"/>
                  </a:lnTo>
                  <a:lnTo>
                    <a:pt x="327" y="269"/>
                  </a:lnTo>
                  <a:lnTo>
                    <a:pt x="326" y="316"/>
                  </a:lnTo>
                  <a:lnTo>
                    <a:pt x="325" y="355"/>
                  </a:lnTo>
                  <a:lnTo>
                    <a:pt x="322" y="394"/>
                  </a:lnTo>
                  <a:lnTo>
                    <a:pt x="320" y="432"/>
                  </a:lnTo>
                  <a:lnTo>
                    <a:pt x="318" y="470"/>
                  </a:lnTo>
                  <a:lnTo>
                    <a:pt x="314" y="506"/>
                  </a:lnTo>
                  <a:lnTo>
                    <a:pt x="310" y="541"/>
                  </a:lnTo>
                  <a:lnTo>
                    <a:pt x="307" y="574"/>
                  </a:lnTo>
                  <a:lnTo>
                    <a:pt x="302" y="605"/>
                  </a:lnTo>
                  <a:lnTo>
                    <a:pt x="299" y="634"/>
                  </a:lnTo>
                  <a:lnTo>
                    <a:pt x="295" y="660"/>
                  </a:lnTo>
                  <a:lnTo>
                    <a:pt x="291" y="684"/>
                  </a:lnTo>
                  <a:lnTo>
                    <a:pt x="288" y="705"/>
                  </a:lnTo>
                  <a:lnTo>
                    <a:pt x="285" y="723"/>
                  </a:lnTo>
                  <a:lnTo>
                    <a:pt x="280" y="747"/>
                  </a:lnTo>
                  <a:lnTo>
                    <a:pt x="280" y="754"/>
                  </a:lnTo>
                  <a:lnTo>
                    <a:pt x="279" y="756"/>
                  </a:lnTo>
                  <a:lnTo>
                    <a:pt x="270" y="755"/>
                  </a:lnTo>
                  <a:lnTo>
                    <a:pt x="258" y="754"/>
                  </a:lnTo>
                  <a:lnTo>
                    <a:pt x="245" y="753"/>
                  </a:lnTo>
                  <a:lnTo>
                    <a:pt x="231" y="750"/>
                  </a:lnTo>
                  <a:lnTo>
                    <a:pt x="216" y="747"/>
                  </a:lnTo>
                  <a:lnTo>
                    <a:pt x="200" y="744"/>
                  </a:lnTo>
                  <a:lnTo>
                    <a:pt x="185" y="741"/>
                  </a:lnTo>
                  <a:lnTo>
                    <a:pt x="171" y="738"/>
                  </a:lnTo>
                  <a:lnTo>
                    <a:pt x="158" y="735"/>
                  </a:lnTo>
                  <a:lnTo>
                    <a:pt x="147" y="732"/>
                  </a:lnTo>
                  <a:lnTo>
                    <a:pt x="138" y="731"/>
                  </a:lnTo>
                  <a:lnTo>
                    <a:pt x="133" y="729"/>
                  </a:lnTo>
                  <a:lnTo>
                    <a:pt x="131" y="729"/>
                  </a:lnTo>
                  <a:lnTo>
                    <a:pt x="133" y="658"/>
                  </a:lnTo>
                  <a:lnTo>
                    <a:pt x="101" y="653"/>
                  </a:lnTo>
                  <a:lnTo>
                    <a:pt x="85" y="649"/>
                  </a:lnTo>
                  <a:lnTo>
                    <a:pt x="69" y="645"/>
                  </a:lnTo>
                  <a:lnTo>
                    <a:pt x="53" y="641"/>
                  </a:lnTo>
                  <a:lnTo>
                    <a:pt x="39" y="638"/>
                  </a:lnTo>
                  <a:lnTo>
                    <a:pt x="26" y="634"/>
                  </a:lnTo>
                  <a:lnTo>
                    <a:pt x="15" y="631"/>
                  </a:lnTo>
                  <a:lnTo>
                    <a:pt x="7" y="629"/>
                  </a:lnTo>
                  <a:lnTo>
                    <a:pt x="2" y="627"/>
                  </a:lnTo>
                  <a:lnTo>
                    <a:pt x="0" y="627"/>
                  </a:lnTo>
                  <a:lnTo>
                    <a:pt x="0" y="591"/>
                  </a:lnTo>
                  <a:lnTo>
                    <a:pt x="2" y="553"/>
                  </a:lnTo>
                  <a:lnTo>
                    <a:pt x="6" y="511"/>
                  </a:lnTo>
                  <a:lnTo>
                    <a:pt x="11" y="469"/>
                  </a:lnTo>
                  <a:lnTo>
                    <a:pt x="18" y="425"/>
                  </a:lnTo>
                  <a:lnTo>
                    <a:pt x="26" y="380"/>
                  </a:lnTo>
                  <a:lnTo>
                    <a:pt x="36" y="334"/>
                  </a:lnTo>
                  <a:lnTo>
                    <a:pt x="48" y="289"/>
                  </a:lnTo>
                  <a:lnTo>
                    <a:pt x="60" y="246"/>
                  </a:lnTo>
                  <a:lnTo>
                    <a:pt x="74" y="203"/>
                  </a:lnTo>
                  <a:lnTo>
                    <a:pt x="90" y="163"/>
                  </a:lnTo>
                  <a:lnTo>
                    <a:pt x="107" y="125"/>
                  </a:lnTo>
                  <a:lnTo>
                    <a:pt x="121" y="97"/>
                  </a:lnTo>
                  <a:lnTo>
                    <a:pt x="134" y="74"/>
                  </a:lnTo>
                  <a:lnTo>
                    <a:pt x="145" y="54"/>
                  </a:lnTo>
                  <a:lnTo>
                    <a:pt x="154" y="36"/>
                  </a:lnTo>
                  <a:lnTo>
                    <a:pt x="161" y="23"/>
                  </a:lnTo>
                  <a:lnTo>
                    <a:pt x="167" y="13"/>
                  </a:lnTo>
                  <a:lnTo>
                    <a:pt x="172" y="5"/>
                  </a:lnTo>
                  <a:lnTo>
                    <a:pt x="175" y="1"/>
                  </a:lnTo>
                  <a:lnTo>
                    <a:pt x="176"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95B07450-746B-49FA-B3CD-972ACABF7F0A}"/>
                </a:ext>
              </a:extLst>
            </p:cNvPr>
            <p:cNvSpPr>
              <a:spLocks/>
            </p:cNvSpPr>
            <p:nvPr/>
          </p:nvSpPr>
          <p:spPr bwMode="auto">
            <a:xfrm>
              <a:off x="7295382" y="5223550"/>
              <a:ext cx="91832" cy="389545"/>
            </a:xfrm>
            <a:custGeom>
              <a:avLst/>
              <a:gdLst/>
              <a:ahLst/>
              <a:cxnLst>
                <a:cxn ang="0">
                  <a:pos x="89" y="0"/>
                </a:cxn>
                <a:cxn ang="0">
                  <a:pos x="124" y="5"/>
                </a:cxn>
                <a:cxn ang="0">
                  <a:pos x="124" y="7"/>
                </a:cxn>
                <a:cxn ang="0">
                  <a:pos x="124" y="14"/>
                </a:cxn>
                <a:cxn ang="0">
                  <a:pos x="124" y="25"/>
                </a:cxn>
                <a:cxn ang="0">
                  <a:pos x="123" y="40"/>
                </a:cxn>
                <a:cxn ang="0">
                  <a:pos x="122" y="58"/>
                </a:cxn>
                <a:cxn ang="0">
                  <a:pos x="122" y="80"/>
                </a:cxn>
                <a:cxn ang="0">
                  <a:pos x="122" y="103"/>
                </a:cxn>
                <a:cxn ang="0">
                  <a:pos x="121" y="129"/>
                </a:cxn>
                <a:cxn ang="0">
                  <a:pos x="120" y="157"/>
                </a:cxn>
                <a:cxn ang="0">
                  <a:pos x="120" y="186"/>
                </a:cxn>
                <a:cxn ang="0">
                  <a:pos x="120" y="248"/>
                </a:cxn>
                <a:cxn ang="0">
                  <a:pos x="119" y="280"/>
                </a:cxn>
                <a:cxn ang="0">
                  <a:pos x="120" y="311"/>
                </a:cxn>
                <a:cxn ang="0">
                  <a:pos x="120" y="342"/>
                </a:cxn>
                <a:cxn ang="0">
                  <a:pos x="120" y="373"/>
                </a:cxn>
                <a:cxn ang="0">
                  <a:pos x="122" y="402"/>
                </a:cxn>
                <a:cxn ang="0">
                  <a:pos x="123" y="429"/>
                </a:cxn>
                <a:cxn ang="0">
                  <a:pos x="124" y="455"/>
                </a:cxn>
                <a:cxn ang="0">
                  <a:pos x="61" y="526"/>
                </a:cxn>
                <a:cxn ang="0">
                  <a:pos x="0" y="451"/>
                </a:cxn>
                <a:cxn ang="0">
                  <a:pos x="0" y="449"/>
                </a:cxn>
                <a:cxn ang="0">
                  <a:pos x="2" y="442"/>
                </a:cxn>
                <a:cxn ang="0">
                  <a:pos x="3" y="430"/>
                </a:cxn>
                <a:cxn ang="0">
                  <a:pos x="5" y="416"/>
                </a:cxn>
                <a:cxn ang="0">
                  <a:pos x="7" y="397"/>
                </a:cxn>
                <a:cxn ang="0">
                  <a:pos x="10" y="376"/>
                </a:cxn>
                <a:cxn ang="0">
                  <a:pos x="14" y="351"/>
                </a:cxn>
                <a:cxn ang="0">
                  <a:pos x="18" y="324"/>
                </a:cxn>
                <a:cxn ang="0">
                  <a:pos x="22" y="296"/>
                </a:cxn>
                <a:cxn ang="0">
                  <a:pos x="28" y="265"/>
                </a:cxn>
                <a:cxn ang="0">
                  <a:pos x="33" y="233"/>
                </a:cxn>
                <a:cxn ang="0">
                  <a:pos x="40" y="200"/>
                </a:cxn>
                <a:cxn ang="0">
                  <a:pos x="47" y="166"/>
                </a:cxn>
                <a:cxn ang="0">
                  <a:pos x="54" y="133"/>
                </a:cxn>
                <a:cxn ang="0">
                  <a:pos x="71" y="65"/>
                </a:cxn>
                <a:cxn ang="0">
                  <a:pos x="80" y="32"/>
                </a:cxn>
                <a:cxn ang="0">
                  <a:pos x="89" y="0"/>
                </a:cxn>
              </a:cxnLst>
              <a:rect l="0" t="0" r="r" b="b"/>
              <a:pathLst>
                <a:path w="124" h="526">
                  <a:moveTo>
                    <a:pt x="89" y="0"/>
                  </a:moveTo>
                  <a:lnTo>
                    <a:pt x="124" y="5"/>
                  </a:lnTo>
                  <a:lnTo>
                    <a:pt x="124" y="7"/>
                  </a:lnTo>
                  <a:lnTo>
                    <a:pt x="124" y="14"/>
                  </a:lnTo>
                  <a:lnTo>
                    <a:pt x="124" y="25"/>
                  </a:lnTo>
                  <a:lnTo>
                    <a:pt x="123" y="40"/>
                  </a:lnTo>
                  <a:lnTo>
                    <a:pt x="122" y="58"/>
                  </a:lnTo>
                  <a:lnTo>
                    <a:pt x="122" y="80"/>
                  </a:lnTo>
                  <a:lnTo>
                    <a:pt x="122" y="103"/>
                  </a:lnTo>
                  <a:lnTo>
                    <a:pt x="121" y="129"/>
                  </a:lnTo>
                  <a:lnTo>
                    <a:pt x="120" y="157"/>
                  </a:lnTo>
                  <a:lnTo>
                    <a:pt x="120" y="186"/>
                  </a:lnTo>
                  <a:lnTo>
                    <a:pt x="120" y="248"/>
                  </a:lnTo>
                  <a:lnTo>
                    <a:pt x="119" y="280"/>
                  </a:lnTo>
                  <a:lnTo>
                    <a:pt x="120" y="311"/>
                  </a:lnTo>
                  <a:lnTo>
                    <a:pt x="120" y="342"/>
                  </a:lnTo>
                  <a:lnTo>
                    <a:pt x="120" y="373"/>
                  </a:lnTo>
                  <a:lnTo>
                    <a:pt x="122" y="402"/>
                  </a:lnTo>
                  <a:lnTo>
                    <a:pt x="123" y="429"/>
                  </a:lnTo>
                  <a:lnTo>
                    <a:pt x="124" y="455"/>
                  </a:lnTo>
                  <a:lnTo>
                    <a:pt x="61" y="526"/>
                  </a:lnTo>
                  <a:lnTo>
                    <a:pt x="0" y="451"/>
                  </a:lnTo>
                  <a:lnTo>
                    <a:pt x="0" y="449"/>
                  </a:lnTo>
                  <a:lnTo>
                    <a:pt x="2" y="442"/>
                  </a:lnTo>
                  <a:lnTo>
                    <a:pt x="3" y="430"/>
                  </a:lnTo>
                  <a:lnTo>
                    <a:pt x="5" y="416"/>
                  </a:lnTo>
                  <a:lnTo>
                    <a:pt x="7" y="397"/>
                  </a:lnTo>
                  <a:lnTo>
                    <a:pt x="10" y="376"/>
                  </a:lnTo>
                  <a:lnTo>
                    <a:pt x="14" y="351"/>
                  </a:lnTo>
                  <a:lnTo>
                    <a:pt x="18" y="324"/>
                  </a:lnTo>
                  <a:lnTo>
                    <a:pt x="22" y="296"/>
                  </a:lnTo>
                  <a:lnTo>
                    <a:pt x="28" y="265"/>
                  </a:lnTo>
                  <a:lnTo>
                    <a:pt x="33" y="233"/>
                  </a:lnTo>
                  <a:lnTo>
                    <a:pt x="40" y="200"/>
                  </a:lnTo>
                  <a:lnTo>
                    <a:pt x="47" y="166"/>
                  </a:lnTo>
                  <a:lnTo>
                    <a:pt x="54" y="133"/>
                  </a:lnTo>
                  <a:lnTo>
                    <a:pt x="71" y="65"/>
                  </a:lnTo>
                  <a:lnTo>
                    <a:pt x="80" y="32"/>
                  </a:lnTo>
                  <a:lnTo>
                    <a:pt x="89" y="0"/>
                  </a:lnTo>
                  <a:close/>
                </a:path>
              </a:pathLst>
            </a:custGeom>
            <a:solidFill>
              <a:srgbClr val="D7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7A3C59D5-FBA9-4B72-BB34-64527D2B5CBB}"/>
                </a:ext>
              </a:extLst>
            </p:cNvPr>
            <p:cNvSpPr>
              <a:spLocks/>
            </p:cNvSpPr>
            <p:nvPr/>
          </p:nvSpPr>
          <p:spPr bwMode="auto">
            <a:xfrm>
              <a:off x="7474602" y="5376110"/>
              <a:ext cx="82945" cy="31104"/>
            </a:xfrm>
            <a:custGeom>
              <a:avLst/>
              <a:gdLst/>
              <a:ahLst/>
              <a:cxnLst>
                <a:cxn ang="0">
                  <a:pos x="4" y="0"/>
                </a:cxn>
                <a:cxn ang="0">
                  <a:pos x="112" y="15"/>
                </a:cxn>
                <a:cxn ang="0">
                  <a:pos x="108" y="42"/>
                </a:cxn>
                <a:cxn ang="0">
                  <a:pos x="0" y="25"/>
                </a:cxn>
                <a:cxn ang="0">
                  <a:pos x="4" y="0"/>
                </a:cxn>
              </a:cxnLst>
              <a:rect l="0" t="0" r="r" b="b"/>
              <a:pathLst>
                <a:path w="112" h="42">
                  <a:moveTo>
                    <a:pt x="4" y="0"/>
                  </a:moveTo>
                  <a:lnTo>
                    <a:pt x="112" y="15"/>
                  </a:lnTo>
                  <a:lnTo>
                    <a:pt x="108" y="42"/>
                  </a:lnTo>
                  <a:lnTo>
                    <a:pt x="0" y="25"/>
                  </a:lnTo>
                  <a:lnTo>
                    <a:pt x="4" y="0"/>
                  </a:lnTo>
                  <a:close/>
                </a:path>
              </a:pathLst>
            </a:custGeom>
            <a:solidFill>
              <a:srgbClr val="000C3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33">
              <a:extLst>
                <a:ext uri="{FF2B5EF4-FFF2-40B4-BE49-F238E27FC236}">
                  <a16:creationId xmlns:a16="http://schemas.microsoft.com/office/drawing/2014/main" id="{C2DD645A-C6FA-43EC-89E4-881BEA51DA0B}"/>
                </a:ext>
              </a:extLst>
            </p:cNvPr>
            <p:cNvSpPr>
              <a:spLocks/>
            </p:cNvSpPr>
            <p:nvPr/>
          </p:nvSpPr>
          <p:spPr bwMode="auto">
            <a:xfrm>
              <a:off x="7126529" y="5338340"/>
              <a:ext cx="57765" cy="288086"/>
            </a:xfrm>
            <a:custGeom>
              <a:avLst/>
              <a:gdLst/>
              <a:ahLst/>
              <a:cxnLst>
                <a:cxn ang="0">
                  <a:pos x="78" y="0"/>
                </a:cxn>
                <a:cxn ang="0">
                  <a:pos x="71" y="29"/>
                </a:cxn>
                <a:cxn ang="0">
                  <a:pos x="63" y="58"/>
                </a:cxn>
                <a:cxn ang="0">
                  <a:pos x="57" y="89"/>
                </a:cxn>
                <a:cxn ang="0">
                  <a:pos x="51" y="120"/>
                </a:cxn>
                <a:cxn ang="0">
                  <a:pos x="41" y="182"/>
                </a:cxn>
                <a:cxn ang="0">
                  <a:pos x="37" y="211"/>
                </a:cxn>
                <a:cxn ang="0">
                  <a:pos x="33" y="240"/>
                </a:cxn>
                <a:cxn ang="0">
                  <a:pos x="31" y="268"/>
                </a:cxn>
                <a:cxn ang="0">
                  <a:pos x="28" y="293"/>
                </a:cxn>
                <a:cxn ang="0">
                  <a:pos x="26" y="316"/>
                </a:cxn>
                <a:cxn ang="0">
                  <a:pos x="24" y="337"/>
                </a:cxn>
                <a:cxn ang="0">
                  <a:pos x="23" y="355"/>
                </a:cxn>
                <a:cxn ang="0">
                  <a:pos x="22" y="369"/>
                </a:cxn>
                <a:cxn ang="0">
                  <a:pos x="22" y="380"/>
                </a:cxn>
                <a:cxn ang="0">
                  <a:pos x="21" y="387"/>
                </a:cxn>
                <a:cxn ang="0">
                  <a:pos x="21" y="389"/>
                </a:cxn>
                <a:cxn ang="0">
                  <a:pos x="0" y="385"/>
                </a:cxn>
                <a:cxn ang="0">
                  <a:pos x="5" y="331"/>
                </a:cxn>
                <a:cxn ang="0">
                  <a:pos x="11" y="282"/>
                </a:cxn>
                <a:cxn ang="0">
                  <a:pos x="18" y="238"/>
                </a:cxn>
                <a:cxn ang="0">
                  <a:pos x="24" y="198"/>
                </a:cxn>
                <a:cxn ang="0">
                  <a:pos x="31" y="161"/>
                </a:cxn>
                <a:cxn ang="0">
                  <a:pos x="38" y="129"/>
                </a:cxn>
                <a:cxn ang="0">
                  <a:pos x="45" y="100"/>
                </a:cxn>
                <a:cxn ang="0">
                  <a:pos x="52" y="76"/>
                </a:cxn>
                <a:cxn ang="0">
                  <a:pos x="58" y="55"/>
                </a:cxn>
                <a:cxn ang="0">
                  <a:pos x="64" y="38"/>
                </a:cxn>
                <a:cxn ang="0">
                  <a:pos x="69" y="24"/>
                </a:cxn>
                <a:cxn ang="0">
                  <a:pos x="73" y="13"/>
                </a:cxn>
                <a:cxn ang="0">
                  <a:pos x="75" y="5"/>
                </a:cxn>
                <a:cxn ang="0">
                  <a:pos x="78" y="0"/>
                </a:cxn>
              </a:cxnLst>
              <a:rect l="0" t="0" r="r" b="b"/>
              <a:pathLst>
                <a:path w="78" h="389">
                  <a:moveTo>
                    <a:pt x="78" y="0"/>
                  </a:moveTo>
                  <a:lnTo>
                    <a:pt x="71" y="29"/>
                  </a:lnTo>
                  <a:lnTo>
                    <a:pt x="63" y="58"/>
                  </a:lnTo>
                  <a:lnTo>
                    <a:pt x="57" y="89"/>
                  </a:lnTo>
                  <a:lnTo>
                    <a:pt x="51" y="120"/>
                  </a:lnTo>
                  <a:lnTo>
                    <a:pt x="41" y="182"/>
                  </a:lnTo>
                  <a:lnTo>
                    <a:pt x="37" y="211"/>
                  </a:lnTo>
                  <a:lnTo>
                    <a:pt x="33" y="240"/>
                  </a:lnTo>
                  <a:lnTo>
                    <a:pt x="31" y="268"/>
                  </a:lnTo>
                  <a:lnTo>
                    <a:pt x="28" y="293"/>
                  </a:lnTo>
                  <a:lnTo>
                    <a:pt x="26" y="316"/>
                  </a:lnTo>
                  <a:lnTo>
                    <a:pt x="24" y="337"/>
                  </a:lnTo>
                  <a:lnTo>
                    <a:pt x="23" y="355"/>
                  </a:lnTo>
                  <a:lnTo>
                    <a:pt x="22" y="369"/>
                  </a:lnTo>
                  <a:lnTo>
                    <a:pt x="22" y="380"/>
                  </a:lnTo>
                  <a:lnTo>
                    <a:pt x="21" y="387"/>
                  </a:lnTo>
                  <a:lnTo>
                    <a:pt x="21" y="389"/>
                  </a:lnTo>
                  <a:lnTo>
                    <a:pt x="0" y="385"/>
                  </a:lnTo>
                  <a:lnTo>
                    <a:pt x="5" y="331"/>
                  </a:lnTo>
                  <a:lnTo>
                    <a:pt x="11" y="282"/>
                  </a:lnTo>
                  <a:lnTo>
                    <a:pt x="18" y="238"/>
                  </a:lnTo>
                  <a:lnTo>
                    <a:pt x="24" y="198"/>
                  </a:lnTo>
                  <a:lnTo>
                    <a:pt x="31" y="161"/>
                  </a:lnTo>
                  <a:lnTo>
                    <a:pt x="38" y="129"/>
                  </a:lnTo>
                  <a:lnTo>
                    <a:pt x="45" y="100"/>
                  </a:lnTo>
                  <a:lnTo>
                    <a:pt x="52" y="76"/>
                  </a:lnTo>
                  <a:lnTo>
                    <a:pt x="58" y="55"/>
                  </a:lnTo>
                  <a:lnTo>
                    <a:pt x="64" y="38"/>
                  </a:lnTo>
                  <a:lnTo>
                    <a:pt x="69" y="24"/>
                  </a:lnTo>
                  <a:lnTo>
                    <a:pt x="73" y="13"/>
                  </a:lnTo>
                  <a:lnTo>
                    <a:pt x="75" y="5"/>
                  </a:lnTo>
                  <a:lnTo>
                    <a:pt x="78" y="0"/>
                  </a:lnTo>
                  <a:close/>
                </a:path>
              </a:pathLst>
            </a:custGeom>
            <a:solidFill>
              <a:srgbClr val="000C3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30">
              <a:extLst>
                <a:ext uri="{FF2B5EF4-FFF2-40B4-BE49-F238E27FC236}">
                  <a16:creationId xmlns:a16="http://schemas.microsoft.com/office/drawing/2014/main" id="{0C8E8963-3AC7-46F5-98E0-D15C2C8FB203}"/>
                </a:ext>
              </a:extLst>
            </p:cNvPr>
            <p:cNvSpPr>
              <a:spLocks/>
            </p:cNvSpPr>
            <p:nvPr/>
          </p:nvSpPr>
          <p:spPr bwMode="auto">
            <a:xfrm>
              <a:off x="7336114" y="5155417"/>
              <a:ext cx="98498" cy="71837"/>
            </a:xfrm>
            <a:custGeom>
              <a:avLst/>
              <a:gdLst/>
              <a:ahLst/>
              <a:cxnLst>
                <a:cxn ang="0">
                  <a:pos x="0" y="0"/>
                </a:cxn>
                <a:cxn ang="0">
                  <a:pos x="29" y="2"/>
                </a:cxn>
                <a:cxn ang="0">
                  <a:pos x="133" y="2"/>
                </a:cxn>
                <a:cxn ang="0">
                  <a:pos x="69" y="97"/>
                </a:cxn>
                <a:cxn ang="0">
                  <a:pos x="34" y="94"/>
                </a:cxn>
                <a:cxn ang="0">
                  <a:pos x="0" y="0"/>
                </a:cxn>
              </a:cxnLst>
              <a:rect l="0" t="0" r="r" b="b"/>
              <a:pathLst>
                <a:path w="133" h="97">
                  <a:moveTo>
                    <a:pt x="0" y="0"/>
                  </a:moveTo>
                  <a:lnTo>
                    <a:pt x="29" y="2"/>
                  </a:lnTo>
                  <a:lnTo>
                    <a:pt x="133" y="2"/>
                  </a:lnTo>
                  <a:lnTo>
                    <a:pt x="69" y="97"/>
                  </a:lnTo>
                  <a:lnTo>
                    <a:pt x="34" y="94"/>
                  </a:lnTo>
                  <a:lnTo>
                    <a:pt x="0" y="0"/>
                  </a:lnTo>
                  <a:close/>
                </a:path>
              </a:pathLst>
            </a:custGeom>
            <a:solidFill>
              <a:srgbClr val="D7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9" name="Group 28">
              <a:extLst>
                <a:ext uri="{FF2B5EF4-FFF2-40B4-BE49-F238E27FC236}">
                  <a16:creationId xmlns:a16="http://schemas.microsoft.com/office/drawing/2014/main" id="{D8D8291B-2F2D-41CF-BC74-9005D2AFAF9B}"/>
                </a:ext>
              </a:extLst>
            </p:cNvPr>
            <p:cNvGrpSpPr/>
            <p:nvPr/>
          </p:nvGrpSpPr>
          <p:grpSpPr>
            <a:xfrm rot="1793885">
              <a:off x="7166520" y="4564434"/>
              <a:ext cx="538403" cy="544327"/>
              <a:chOff x="7166520" y="4564434"/>
              <a:chExt cx="538403" cy="544327"/>
            </a:xfrm>
          </p:grpSpPr>
          <p:sp>
            <p:nvSpPr>
              <p:cNvPr id="36" name="Freeform 120">
                <a:extLst>
                  <a:ext uri="{FF2B5EF4-FFF2-40B4-BE49-F238E27FC236}">
                    <a16:creationId xmlns:a16="http://schemas.microsoft.com/office/drawing/2014/main" id="{E1D4BD60-F4DE-42A0-85B7-B04DA89C3EB8}"/>
                  </a:ext>
                </a:extLst>
              </p:cNvPr>
              <p:cNvSpPr>
                <a:spLocks/>
              </p:cNvSpPr>
              <p:nvPr/>
            </p:nvSpPr>
            <p:spPr bwMode="auto">
              <a:xfrm>
                <a:off x="7166520" y="4564434"/>
                <a:ext cx="538403" cy="544327"/>
              </a:xfrm>
              <a:custGeom>
                <a:avLst/>
                <a:gdLst/>
                <a:ahLst/>
                <a:cxnLst>
                  <a:cxn ang="0">
                    <a:pos x="416" y="0"/>
                  </a:cxn>
                  <a:cxn ang="0">
                    <a:pos x="480" y="11"/>
                  </a:cxn>
                  <a:cxn ang="0">
                    <a:pos x="540" y="34"/>
                  </a:cxn>
                  <a:cxn ang="0">
                    <a:pos x="596" y="69"/>
                  </a:cxn>
                  <a:cxn ang="0">
                    <a:pos x="645" y="115"/>
                  </a:cxn>
                  <a:cxn ang="0">
                    <a:pos x="685" y="172"/>
                  </a:cxn>
                  <a:cxn ang="0">
                    <a:pos x="712" y="233"/>
                  </a:cxn>
                  <a:cxn ang="0">
                    <a:pos x="725" y="298"/>
                  </a:cxn>
                  <a:cxn ang="0">
                    <a:pos x="726" y="364"/>
                  </a:cxn>
                  <a:cxn ang="0">
                    <a:pos x="714" y="430"/>
                  </a:cxn>
                  <a:cxn ang="0">
                    <a:pos x="691" y="493"/>
                  </a:cxn>
                  <a:cxn ang="0">
                    <a:pos x="655" y="553"/>
                  </a:cxn>
                  <a:cxn ang="0">
                    <a:pos x="610" y="607"/>
                  </a:cxn>
                  <a:cxn ang="0">
                    <a:pos x="554" y="654"/>
                  </a:cxn>
                  <a:cxn ang="0">
                    <a:pos x="492" y="691"/>
                  </a:cxn>
                  <a:cxn ang="0">
                    <a:pos x="428" y="717"/>
                  </a:cxn>
                  <a:cxn ang="0">
                    <a:pos x="363" y="732"/>
                  </a:cxn>
                  <a:cxn ang="0">
                    <a:pos x="298" y="735"/>
                  </a:cxn>
                  <a:cxn ang="0">
                    <a:pos x="235" y="727"/>
                  </a:cxn>
                  <a:cxn ang="0">
                    <a:pos x="176" y="707"/>
                  </a:cxn>
                  <a:cxn ang="0">
                    <a:pos x="123" y="676"/>
                  </a:cxn>
                  <a:cxn ang="0">
                    <a:pos x="76" y="633"/>
                  </a:cxn>
                  <a:cxn ang="0">
                    <a:pos x="41" y="585"/>
                  </a:cxn>
                  <a:cxn ang="0">
                    <a:pos x="19" y="534"/>
                  </a:cxn>
                  <a:cxn ang="0">
                    <a:pos x="5" y="477"/>
                  </a:cxn>
                  <a:cxn ang="0">
                    <a:pos x="0" y="416"/>
                  </a:cxn>
                  <a:cxn ang="0">
                    <a:pos x="4" y="353"/>
                  </a:cxn>
                  <a:cxn ang="0">
                    <a:pos x="15" y="289"/>
                  </a:cxn>
                  <a:cxn ang="0">
                    <a:pos x="37" y="228"/>
                  </a:cxn>
                  <a:cxn ang="0">
                    <a:pos x="67" y="171"/>
                  </a:cxn>
                  <a:cxn ang="0">
                    <a:pos x="107" y="119"/>
                  </a:cxn>
                  <a:cxn ang="0">
                    <a:pos x="156" y="76"/>
                  </a:cxn>
                  <a:cxn ang="0">
                    <a:pos x="218" y="39"/>
                  </a:cxn>
                  <a:cxn ang="0">
                    <a:pos x="283" y="14"/>
                  </a:cxn>
                  <a:cxn ang="0">
                    <a:pos x="349" y="2"/>
                  </a:cxn>
                </a:cxnLst>
                <a:rect l="0" t="0" r="r" b="b"/>
                <a:pathLst>
                  <a:path w="727" h="735">
                    <a:moveTo>
                      <a:pt x="382" y="0"/>
                    </a:moveTo>
                    <a:lnTo>
                      <a:pt x="416" y="0"/>
                    </a:lnTo>
                    <a:lnTo>
                      <a:pt x="448" y="5"/>
                    </a:lnTo>
                    <a:lnTo>
                      <a:pt x="480" y="11"/>
                    </a:lnTo>
                    <a:lnTo>
                      <a:pt x="511" y="22"/>
                    </a:lnTo>
                    <a:lnTo>
                      <a:pt x="540" y="34"/>
                    </a:lnTo>
                    <a:lnTo>
                      <a:pt x="569" y="50"/>
                    </a:lnTo>
                    <a:lnTo>
                      <a:pt x="596" y="69"/>
                    </a:lnTo>
                    <a:lnTo>
                      <a:pt x="622" y="91"/>
                    </a:lnTo>
                    <a:lnTo>
                      <a:pt x="645" y="115"/>
                    </a:lnTo>
                    <a:lnTo>
                      <a:pt x="666" y="142"/>
                    </a:lnTo>
                    <a:lnTo>
                      <a:pt x="685" y="172"/>
                    </a:lnTo>
                    <a:lnTo>
                      <a:pt x="700" y="202"/>
                    </a:lnTo>
                    <a:lnTo>
                      <a:pt x="712" y="233"/>
                    </a:lnTo>
                    <a:lnTo>
                      <a:pt x="720" y="266"/>
                    </a:lnTo>
                    <a:lnTo>
                      <a:pt x="725" y="298"/>
                    </a:lnTo>
                    <a:lnTo>
                      <a:pt x="727" y="331"/>
                    </a:lnTo>
                    <a:lnTo>
                      <a:pt x="726" y="364"/>
                    </a:lnTo>
                    <a:lnTo>
                      <a:pt x="722" y="397"/>
                    </a:lnTo>
                    <a:lnTo>
                      <a:pt x="714" y="430"/>
                    </a:lnTo>
                    <a:lnTo>
                      <a:pt x="704" y="462"/>
                    </a:lnTo>
                    <a:lnTo>
                      <a:pt x="691" y="493"/>
                    </a:lnTo>
                    <a:lnTo>
                      <a:pt x="674" y="524"/>
                    </a:lnTo>
                    <a:lnTo>
                      <a:pt x="655" y="553"/>
                    </a:lnTo>
                    <a:lnTo>
                      <a:pt x="634" y="581"/>
                    </a:lnTo>
                    <a:lnTo>
                      <a:pt x="610" y="607"/>
                    </a:lnTo>
                    <a:lnTo>
                      <a:pt x="583" y="631"/>
                    </a:lnTo>
                    <a:lnTo>
                      <a:pt x="554" y="654"/>
                    </a:lnTo>
                    <a:lnTo>
                      <a:pt x="524" y="674"/>
                    </a:lnTo>
                    <a:lnTo>
                      <a:pt x="492" y="691"/>
                    </a:lnTo>
                    <a:lnTo>
                      <a:pt x="460" y="706"/>
                    </a:lnTo>
                    <a:lnTo>
                      <a:pt x="428" y="717"/>
                    </a:lnTo>
                    <a:lnTo>
                      <a:pt x="395" y="726"/>
                    </a:lnTo>
                    <a:lnTo>
                      <a:pt x="363" y="732"/>
                    </a:lnTo>
                    <a:lnTo>
                      <a:pt x="330" y="735"/>
                    </a:lnTo>
                    <a:lnTo>
                      <a:pt x="298" y="735"/>
                    </a:lnTo>
                    <a:lnTo>
                      <a:pt x="266" y="733"/>
                    </a:lnTo>
                    <a:lnTo>
                      <a:pt x="235" y="727"/>
                    </a:lnTo>
                    <a:lnTo>
                      <a:pt x="205" y="719"/>
                    </a:lnTo>
                    <a:lnTo>
                      <a:pt x="176" y="707"/>
                    </a:lnTo>
                    <a:lnTo>
                      <a:pt x="149" y="693"/>
                    </a:lnTo>
                    <a:lnTo>
                      <a:pt x="123" y="676"/>
                    </a:lnTo>
                    <a:lnTo>
                      <a:pt x="99" y="656"/>
                    </a:lnTo>
                    <a:lnTo>
                      <a:pt x="76" y="633"/>
                    </a:lnTo>
                    <a:lnTo>
                      <a:pt x="55" y="607"/>
                    </a:lnTo>
                    <a:lnTo>
                      <a:pt x="41" y="585"/>
                    </a:lnTo>
                    <a:lnTo>
                      <a:pt x="29" y="560"/>
                    </a:lnTo>
                    <a:lnTo>
                      <a:pt x="19" y="534"/>
                    </a:lnTo>
                    <a:lnTo>
                      <a:pt x="11" y="506"/>
                    </a:lnTo>
                    <a:lnTo>
                      <a:pt x="5" y="477"/>
                    </a:lnTo>
                    <a:lnTo>
                      <a:pt x="1" y="447"/>
                    </a:lnTo>
                    <a:lnTo>
                      <a:pt x="0" y="416"/>
                    </a:lnTo>
                    <a:lnTo>
                      <a:pt x="1" y="384"/>
                    </a:lnTo>
                    <a:lnTo>
                      <a:pt x="4" y="353"/>
                    </a:lnTo>
                    <a:lnTo>
                      <a:pt x="8" y="321"/>
                    </a:lnTo>
                    <a:lnTo>
                      <a:pt x="15" y="289"/>
                    </a:lnTo>
                    <a:lnTo>
                      <a:pt x="25" y="258"/>
                    </a:lnTo>
                    <a:lnTo>
                      <a:pt x="37" y="228"/>
                    </a:lnTo>
                    <a:lnTo>
                      <a:pt x="50" y="198"/>
                    </a:lnTo>
                    <a:lnTo>
                      <a:pt x="67" y="171"/>
                    </a:lnTo>
                    <a:lnTo>
                      <a:pt x="86" y="144"/>
                    </a:lnTo>
                    <a:lnTo>
                      <a:pt x="107" y="119"/>
                    </a:lnTo>
                    <a:lnTo>
                      <a:pt x="130" y="97"/>
                    </a:lnTo>
                    <a:lnTo>
                      <a:pt x="156" y="76"/>
                    </a:lnTo>
                    <a:lnTo>
                      <a:pt x="187" y="56"/>
                    </a:lnTo>
                    <a:lnTo>
                      <a:pt x="218" y="39"/>
                    </a:lnTo>
                    <a:lnTo>
                      <a:pt x="250" y="25"/>
                    </a:lnTo>
                    <a:lnTo>
                      <a:pt x="283" y="14"/>
                    </a:lnTo>
                    <a:lnTo>
                      <a:pt x="316" y="7"/>
                    </a:lnTo>
                    <a:lnTo>
                      <a:pt x="349" y="2"/>
                    </a:lnTo>
                    <a:lnTo>
                      <a:pt x="382"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22">
                <a:extLst>
                  <a:ext uri="{FF2B5EF4-FFF2-40B4-BE49-F238E27FC236}">
                    <a16:creationId xmlns:a16="http://schemas.microsoft.com/office/drawing/2014/main" id="{AE51AD79-17F0-4E5E-B427-572AF098E260}"/>
                  </a:ext>
                </a:extLst>
              </p:cNvPr>
              <p:cNvSpPr>
                <a:spLocks/>
              </p:cNvSpPr>
              <p:nvPr/>
            </p:nvSpPr>
            <p:spPr bwMode="auto">
              <a:xfrm>
                <a:off x="7183554" y="4599241"/>
                <a:ext cx="469528" cy="475453"/>
              </a:xfrm>
              <a:custGeom>
                <a:avLst/>
                <a:gdLst/>
                <a:ahLst/>
                <a:cxnLst>
                  <a:cxn ang="0">
                    <a:pos x="377" y="2"/>
                  </a:cxn>
                  <a:cxn ang="0">
                    <a:pos x="436" y="15"/>
                  </a:cxn>
                  <a:cxn ang="0">
                    <a:pos x="490" y="40"/>
                  </a:cxn>
                  <a:cxn ang="0">
                    <a:pos x="540" y="77"/>
                  </a:cxn>
                  <a:cxn ang="0">
                    <a:pos x="582" y="124"/>
                  </a:cxn>
                  <a:cxn ang="0">
                    <a:pos x="613" y="180"/>
                  </a:cxn>
                  <a:cxn ang="0">
                    <a:pos x="630" y="239"/>
                  </a:cxn>
                  <a:cxn ang="0">
                    <a:pos x="634" y="300"/>
                  </a:cxn>
                  <a:cxn ang="0">
                    <a:pos x="627" y="361"/>
                  </a:cxn>
                  <a:cxn ang="0">
                    <a:pos x="607" y="421"/>
                  </a:cxn>
                  <a:cxn ang="0">
                    <a:pos x="577" y="477"/>
                  </a:cxn>
                  <a:cxn ang="0">
                    <a:pos x="535" y="527"/>
                  </a:cxn>
                  <a:cxn ang="0">
                    <a:pos x="484" y="571"/>
                  </a:cxn>
                  <a:cxn ang="0">
                    <a:pos x="427" y="606"/>
                  </a:cxn>
                  <a:cxn ang="0">
                    <a:pos x="367" y="628"/>
                  </a:cxn>
                  <a:cxn ang="0">
                    <a:pos x="306" y="640"/>
                  </a:cxn>
                  <a:cxn ang="0">
                    <a:pos x="246" y="641"/>
                  </a:cxn>
                  <a:cxn ang="0">
                    <a:pos x="189" y="630"/>
                  </a:cxn>
                  <a:cxn ang="0">
                    <a:pos x="136" y="608"/>
                  </a:cxn>
                  <a:cxn ang="0">
                    <a:pos x="89" y="575"/>
                  </a:cxn>
                  <a:cxn ang="0">
                    <a:pos x="49" y="530"/>
                  </a:cxn>
                  <a:cxn ang="0">
                    <a:pos x="24" y="484"/>
                  </a:cxn>
                  <a:cxn ang="0">
                    <a:pos x="7" y="430"/>
                  </a:cxn>
                  <a:cxn ang="0">
                    <a:pos x="0" y="371"/>
                  </a:cxn>
                  <a:cxn ang="0">
                    <a:pos x="3" y="310"/>
                  </a:cxn>
                  <a:cxn ang="0">
                    <a:pos x="16" y="248"/>
                  </a:cxn>
                  <a:cxn ang="0">
                    <a:pos x="38" y="189"/>
                  </a:cxn>
                  <a:cxn ang="0">
                    <a:pos x="69" y="134"/>
                  </a:cxn>
                  <a:cxn ang="0">
                    <a:pos x="112" y="86"/>
                  </a:cxn>
                  <a:cxn ang="0">
                    <a:pos x="165" y="48"/>
                  </a:cxn>
                  <a:cxn ang="0">
                    <a:pos x="224" y="20"/>
                  </a:cxn>
                  <a:cxn ang="0">
                    <a:pos x="286" y="4"/>
                  </a:cxn>
                  <a:cxn ang="0">
                    <a:pos x="347" y="0"/>
                  </a:cxn>
                </a:cxnLst>
                <a:rect l="0" t="0" r="r" b="b"/>
                <a:pathLst>
                  <a:path w="634" h="642">
                    <a:moveTo>
                      <a:pt x="347" y="0"/>
                    </a:moveTo>
                    <a:lnTo>
                      <a:pt x="377" y="2"/>
                    </a:lnTo>
                    <a:lnTo>
                      <a:pt x="407" y="8"/>
                    </a:lnTo>
                    <a:lnTo>
                      <a:pt x="436" y="15"/>
                    </a:lnTo>
                    <a:lnTo>
                      <a:pt x="464" y="27"/>
                    </a:lnTo>
                    <a:lnTo>
                      <a:pt x="490" y="40"/>
                    </a:lnTo>
                    <a:lnTo>
                      <a:pt x="516" y="58"/>
                    </a:lnTo>
                    <a:lnTo>
                      <a:pt x="540" y="77"/>
                    </a:lnTo>
                    <a:lnTo>
                      <a:pt x="562" y="99"/>
                    </a:lnTo>
                    <a:lnTo>
                      <a:pt x="582" y="124"/>
                    </a:lnTo>
                    <a:lnTo>
                      <a:pt x="599" y="152"/>
                    </a:lnTo>
                    <a:lnTo>
                      <a:pt x="613" y="180"/>
                    </a:lnTo>
                    <a:lnTo>
                      <a:pt x="623" y="209"/>
                    </a:lnTo>
                    <a:lnTo>
                      <a:pt x="630" y="239"/>
                    </a:lnTo>
                    <a:lnTo>
                      <a:pt x="634" y="270"/>
                    </a:lnTo>
                    <a:lnTo>
                      <a:pt x="634" y="300"/>
                    </a:lnTo>
                    <a:lnTo>
                      <a:pt x="632" y="331"/>
                    </a:lnTo>
                    <a:lnTo>
                      <a:pt x="627" y="361"/>
                    </a:lnTo>
                    <a:lnTo>
                      <a:pt x="619" y="391"/>
                    </a:lnTo>
                    <a:lnTo>
                      <a:pt x="607" y="421"/>
                    </a:lnTo>
                    <a:lnTo>
                      <a:pt x="593" y="449"/>
                    </a:lnTo>
                    <a:lnTo>
                      <a:pt x="577" y="477"/>
                    </a:lnTo>
                    <a:lnTo>
                      <a:pt x="557" y="503"/>
                    </a:lnTo>
                    <a:lnTo>
                      <a:pt x="535" y="527"/>
                    </a:lnTo>
                    <a:lnTo>
                      <a:pt x="511" y="550"/>
                    </a:lnTo>
                    <a:lnTo>
                      <a:pt x="484" y="571"/>
                    </a:lnTo>
                    <a:lnTo>
                      <a:pt x="456" y="590"/>
                    </a:lnTo>
                    <a:lnTo>
                      <a:pt x="427" y="606"/>
                    </a:lnTo>
                    <a:lnTo>
                      <a:pt x="397" y="618"/>
                    </a:lnTo>
                    <a:lnTo>
                      <a:pt x="367" y="628"/>
                    </a:lnTo>
                    <a:lnTo>
                      <a:pt x="337" y="636"/>
                    </a:lnTo>
                    <a:lnTo>
                      <a:pt x="306" y="640"/>
                    </a:lnTo>
                    <a:lnTo>
                      <a:pt x="276" y="642"/>
                    </a:lnTo>
                    <a:lnTo>
                      <a:pt x="246" y="641"/>
                    </a:lnTo>
                    <a:lnTo>
                      <a:pt x="218" y="637"/>
                    </a:lnTo>
                    <a:lnTo>
                      <a:pt x="189" y="630"/>
                    </a:lnTo>
                    <a:lnTo>
                      <a:pt x="162" y="620"/>
                    </a:lnTo>
                    <a:lnTo>
                      <a:pt x="136" y="608"/>
                    </a:lnTo>
                    <a:lnTo>
                      <a:pt x="111" y="592"/>
                    </a:lnTo>
                    <a:lnTo>
                      <a:pt x="89" y="575"/>
                    </a:lnTo>
                    <a:lnTo>
                      <a:pt x="68" y="554"/>
                    </a:lnTo>
                    <a:lnTo>
                      <a:pt x="49" y="530"/>
                    </a:lnTo>
                    <a:lnTo>
                      <a:pt x="35" y="508"/>
                    </a:lnTo>
                    <a:lnTo>
                      <a:pt x="24" y="484"/>
                    </a:lnTo>
                    <a:lnTo>
                      <a:pt x="14" y="457"/>
                    </a:lnTo>
                    <a:lnTo>
                      <a:pt x="7" y="430"/>
                    </a:lnTo>
                    <a:lnTo>
                      <a:pt x="3" y="401"/>
                    </a:lnTo>
                    <a:lnTo>
                      <a:pt x="0" y="371"/>
                    </a:lnTo>
                    <a:lnTo>
                      <a:pt x="1" y="340"/>
                    </a:lnTo>
                    <a:lnTo>
                      <a:pt x="3" y="310"/>
                    </a:lnTo>
                    <a:lnTo>
                      <a:pt x="8" y="279"/>
                    </a:lnTo>
                    <a:lnTo>
                      <a:pt x="16" y="248"/>
                    </a:lnTo>
                    <a:lnTo>
                      <a:pt x="25" y="217"/>
                    </a:lnTo>
                    <a:lnTo>
                      <a:pt x="38" y="189"/>
                    </a:lnTo>
                    <a:lnTo>
                      <a:pt x="52" y="160"/>
                    </a:lnTo>
                    <a:lnTo>
                      <a:pt x="69" y="134"/>
                    </a:lnTo>
                    <a:lnTo>
                      <a:pt x="89" y="109"/>
                    </a:lnTo>
                    <a:lnTo>
                      <a:pt x="112" y="86"/>
                    </a:lnTo>
                    <a:lnTo>
                      <a:pt x="137" y="66"/>
                    </a:lnTo>
                    <a:lnTo>
                      <a:pt x="165" y="48"/>
                    </a:lnTo>
                    <a:lnTo>
                      <a:pt x="195" y="33"/>
                    </a:lnTo>
                    <a:lnTo>
                      <a:pt x="224" y="20"/>
                    </a:lnTo>
                    <a:lnTo>
                      <a:pt x="255" y="11"/>
                    </a:lnTo>
                    <a:lnTo>
                      <a:pt x="286" y="4"/>
                    </a:lnTo>
                    <a:lnTo>
                      <a:pt x="317" y="1"/>
                    </a:lnTo>
                    <a:lnTo>
                      <a:pt x="347" y="0"/>
                    </a:lnTo>
                    <a:close/>
                  </a:path>
                </a:pathLst>
              </a:custGeom>
              <a:solidFill>
                <a:srgbClr val="FFDBA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23">
                <a:extLst>
                  <a:ext uri="{FF2B5EF4-FFF2-40B4-BE49-F238E27FC236}">
                    <a16:creationId xmlns:a16="http://schemas.microsoft.com/office/drawing/2014/main" id="{8DF214E7-1B1B-4AC0-AD87-AE4D96FFD063}"/>
                  </a:ext>
                </a:extLst>
              </p:cNvPr>
              <p:cNvSpPr>
                <a:spLocks/>
              </p:cNvSpPr>
              <p:nvPr/>
            </p:nvSpPr>
            <p:spPr bwMode="auto">
              <a:xfrm>
                <a:off x="7206512" y="4574802"/>
                <a:ext cx="497671" cy="387324"/>
              </a:xfrm>
              <a:custGeom>
                <a:avLst/>
                <a:gdLst/>
                <a:ahLst/>
                <a:cxnLst>
                  <a:cxn ang="0">
                    <a:pos x="368" y="1"/>
                  </a:cxn>
                  <a:cxn ang="0">
                    <a:pos x="432" y="12"/>
                  </a:cxn>
                  <a:cxn ang="0">
                    <a:pos x="492" y="35"/>
                  </a:cxn>
                  <a:cxn ang="0">
                    <a:pos x="548" y="69"/>
                  </a:cxn>
                  <a:cxn ang="0">
                    <a:pos x="597" y="115"/>
                  </a:cxn>
                  <a:cxn ang="0">
                    <a:pos x="634" y="166"/>
                  </a:cxn>
                  <a:cxn ang="0">
                    <a:pos x="658" y="216"/>
                  </a:cxn>
                  <a:cxn ang="0">
                    <a:pos x="671" y="285"/>
                  </a:cxn>
                  <a:cxn ang="0">
                    <a:pos x="671" y="356"/>
                  </a:cxn>
                  <a:cxn ang="0">
                    <a:pos x="657" y="426"/>
                  </a:cxn>
                  <a:cxn ang="0">
                    <a:pos x="630" y="492"/>
                  </a:cxn>
                  <a:cxn ang="0">
                    <a:pos x="599" y="519"/>
                  </a:cxn>
                  <a:cxn ang="0">
                    <a:pos x="574" y="506"/>
                  </a:cxn>
                  <a:cxn ang="0">
                    <a:pos x="548" y="484"/>
                  </a:cxn>
                  <a:cxn ang="0">
                    <a:pos x="523" y="455"/>
                  </a:cxn>
                  <a:cxn ang="0">
                    <a:pos x="500" y="417"/>
                  </a:cxn>
                  <a:cxn ang="0">
                    <a:pos x="482" y="371"/>
                  </a:cxn>
                  <a:cxn ang="0">
                    <a:pos x="471" y="315"/>
                  </a:cxn>
                  <a:cxn ang="0">
                    <a:pos x="468" y="248"/>
                  </a:cxn>
                  <a:cxn ang="0">
                    <a:pos x="457" y="254"/>
                  </a:cxn>
                  <a:cxn ang="0">
                    <a:pos x="437" y="263"/>
                  </a:cxn>
                  <a:cxn ang="0">
                    <a:pos x="410" y="275"/>
                  </a:cxn>
                  <a:cxn ang="0">
                    <a:pos x="377" y="287"/>
                  </a:cxn>
                  <a:cxn ang="0">
                    <a:pos x="340" y="301"/>
                  </a:cxn>
                  <a:cxn ang="0">
                    <a:pos x="298" y="312"/>
                  </a:cxn>
                  <a:cxn ang="0">
                    <a:pos x="255" y="323"/>
                  </a:cxn>
                  <a:cxn ang="0">
                    <a:pos x="210" y="330"/>
                  </a:cxn>
                  <a:cxn ang="0">
                    <a:pos x="167" y="332"/>
                  </a:cxn>
                  <a:cxn ang="0">
                    <a:pos x="125" y="328"/>
                  </a:cxn>
                  <a:cxn ang="0">
                    <a:pos x="87" y="318"/>
                  </a:cxn>
                  <a:cxn ang="0">
                    <a:pos x="54" y="299"/>
                  </a:cxn>
                  <a:cxn ang="0">
                    <a:pos x="26" y="271"/>
                  </a:cxn>
                  <a:cxn ang="0">
                    <a:pos x="7" y="233"/>
                  </a:cxn>
                  <a:cxn ang="0">
                    <a:pos x="9" y="189"/>
                  </a:cxn>
                  <a:cxn ang="0">
                    <a:pos x="32" y="151"/>
                  </a:cxn>
                  <a:cxn ang="0">
                    <a:pos x="64" y="113"/>
                  </a:cxn>
                  <a:cxn ang="0">
                    <a:pos x="108" y="77"/>
                  </a:cxn>
                  <a:cxn ang="0">
                    <a:pos x="170" y="40"/>
                  </a:cxn>
                  <a:cxn ang="0">
                    <a:pos x="235" y="15"/>
                  </a:cxn>
                  <a:cxn ang="0">
                    <a:pos x="302" y="2"/>
                  </a:cxn>
                </a:cxnLst>
                <a:rect l="0" t="0" r="r" b="b"/>
                <a:pathLst>
                  <a:path w="672" h="523">
                    <a:moveTo>
                      <a:pt x="335" y="0"/>
                    </a:moveTo>
                    <a:lnTo>
                      <a:pt x="368" y="1"/>
                    </a:lnTo>
                    <a:lnTo>
                      <a:pt x="400" y="5"/>
                    </a:lnTo>
                    <a:lnTo>
                      <a:pt x="432" y="12"/>
                    </a:lnTo>
                    <a:lnTo>
                      <a:pt x="463" y="22"/>
                    </a:lnTo>
                    <a:lnTo>
                      <a:pt x="492" y="35"/>
                    </a:lnTo>
                    <a:lnTo>
                      <a:pt x="521" y="51"/>
                    </a:lnTo>
                    <a:lnTo>
                      <a:pt x="548" y="69"/>
                    </a:lnTo>
                    <a:lnTo>
                      <a:pt x="574" y="91"/>
                    </a:lnTo>
                    <a:lnTo>
                      <a:pt x="597" y="115"/>
                    </a:lnTo>
                    <a:lnTo>
                      <a:pt x="619" y="143"/>
                    </a:lnTo>
                    <a:lnTo>
                      <a:pt x="634" y="166"/>
                    </a:lnTo>
                    <a:lnTo>
                      <a:pt x="647" y="190"/>
                    </a:lnTo>
                    <a:lnTo>
                      <a:pt x="658" y="216"/>
                    </a:lnTo>
                    <a:lnTo>
                      <a:pt x="666" y="250"/>
                    </a:lnTo>
                    <a:lnTo>
                      <a:pt x="671" y="285"/>
                    </a:lnTo>
                    <a:lnTo>
                      <a:pt x="672" y="320"/>
                    </a:lnTo>
                    <a:lnTo>
                      <a:pt x="671" y="356"/>
                    </a:lnTo>
                    <a:lnTo>
                      <a:pt x="665" y="391"/>
                    </a:lnTo>
                    <a:lnTo>
                      <a:pt x="657" y="426"/>
                    </a:lnTo>
                    <a:lnTo>
                      <a:pt x="645" y="459"/>
                    </a:lnTo>
                    <a:lnTo>
                      <a:pt x="630" y="492"/>
                    </a:lnTo>
                    <a:lnTo>
                      <a:pt x="611" y="523"/>
                    </a:lnTo>
                    <a:lnTo>
                      <a:pt x="599" y="519"/>
                    </a:lnTo>
                    <a:lnTo>
                      <a:pt x="587" y="513"/>
                    </a:lnTo>
                    <a:lnTo>
                      <a:pt x="574" y="506"/>
                    </a:lnTo>
                    <a:lnTo>
                      <a:pt x="561" y="496"/>
                    </a:lnTo>
                    <a:lnTo>
                      <a:pt x="548" y="484"/>
                    </a:lnTo>
                    <a:lnTo>
                      <a:pt x="535" y="470"/>
                    </a:lnTo>
                    <a:lnTo>
                      <a:pt x="523" y="455"/>
                    </a:lnTo>
                    <a:lnTo>
                      <a:pt x="511" y="437"/>
                    </a:lnTo>
                    <a:lnTo>
                      <a:pt x="500" y="417"/>
                    </a:lnTo>
                    <a:lnTo>
                      <a:pt x="490" y="395"/>
                    </a:lnTo>
                    <a:lnTo>
                      <a:pt x="482" y="371"/>
                    </a:lnTo>
                    <a:lnTo>
                      <a:pt x="476" y="344"/>
                    </a:lnTo>
                    <a:lnTo>
                      <a:pt x="471" y="315"/>
                    </a:lnTo>
                    <a:lnTo>
                      <a:pt x="468" y="283"/>
                    </a:lnTo>
                    <a:lnTo>
                      <a:pt x="468" y="248"/>
                    </a:lnTo>
                    <a:lnTo>
                      <a:pt x="463" y="251"/>
                    </a:lnTo>
                    <a:lnTo>
                      <a:pt x="457" y="254"/>
                    </a:lnTo>
                    <a:lnTo>
                      <a:pt x="448" y="258"/>
                    </a:lnTo>
                    <a:lnTo>
                      <a:pt x="437" y="263"/>
                    </a:lnTo>
                    <a:lnTo>
                      <a:pt x="425" y="268"/>
                    </a:lnTo>
                    <a:lnTo>
                      <a:pt x="410" y="275"/>
                    </a:lnTo>
                    <a:lnTo>
                      <a:pt x="395" y="281"/>
                    </a:lnTo>
                    <a:lnTo>
                      <a:pt x="377" y="287"/>
                    </a:lnTo>
                    <a:lnTo>
                      <a:pt x="359" y="294"/>
                    </a:lnTo>
                    <a:lnTo>
                      <a:pt x="340" y="301"/>
                    </a:lnTo>
                    <a:lnTo>
                      <a:pt x="319" y="307"/>
                    </a:lnTo>
                    <a:lnTo>
                      <a:pt x="298" y="312"/>
                    </a:lnTo>
                    <a:lnTo>
                      <a:pt x="276" y="318"/>
                    </a:lnTo>
                    <a:lnTo>
                      <a:pt x="255" y="323"/>
                    </a:lnTo>
                    <a:lnTo>
                      <a:pt x="233" y="327"/>
                    </a:lnTo>
                    <a:lnTo>
                      <a:pt x="210" y="330"/>
                    </a:lnTo>
                    <a:lnTo>
                      <a:pt x="188" y="331"/>
                    </a:lnTo>
                    <a:lnTo>
                      <a:pt x="167" y="332"/>
                    </a:lnTo>
                    <a:lnTo>
                      <a:pt x="145" y="331"/>
                    </a:lnTo>
                    <a:lnTo>
                      <a:pt x="125" y="328"/>
                    </a:lnTo>
                    <a:lnTo>
                      <a:pt x="105" y="324"/>
                    </a:lnTo>
                    <a:lnTo>
                      <a:pt x="87" y="318"/>
                    </a:lnTo>
                    <a:lnTo>
                      <a:pt x="69" y="310"/>
                    </a:lnTo>
                    <a:lnTo>
                      <a:pt x="54" y="299"/>
                    </a:lnTo>
                    <a:lnTo>
                      <a:pt x="39" y="286"/>
                    </a:lnTo>
                    <a:lnTo>
                      <a:pt x="26" y="271"/>
                    </a:lnTo>
                    <a:lnTo>
                      <a:pt x="15" y="253"/>
                    </a:lnTo>
                    <a:lnTo>
                      <a:pt x="7" y="233"/>
                    </a:lnTo>
                    <a:lnTo>
                      <a:pt x="0" y="209"/>
                    </a:lnTo>
                    <a:lnTo>
                      <a:pt x="9" y="189"/>
                    </a:lnTo>
                    <a:lnTo>
                      <a:pt x="20" y="169"/>
                    </a:lnTo>
                    <a:lnTo>
                      <a:pt x="32" y="151"/>
                    </a:lnTo>
                    <a:lnTo>
                      <a:pt x="47" y="132"/>
                    </a:lnTo>
                    <a:lnTo>
                      <a:pt x="64" y="113"/>
                    </a:lnTo>
                    <a:lnTo>
                      <a:pt x="85" y="95"/>
                    </a:lnTo>
                    <a:lnTo>
                      <a:pt x="108" y="77"/>
                    </a:lnTo>
                    <a:lnTo>
                      <a:pt x="139" y="57"/>
                    </a:lnTo>
                    <a:lnTo>
                      <a:pt x="170" y="40"/>
                    </a:lnTo>
                    <a:lnTo>
                      <a:pt x="202" y="26"/>
                    </a:lnTo>
                    <a:lnTo>
                      <a:pt x="235" y="15"/>
                    </a:lnTo>
                    <a:lnTo>
                      <a:pt x="269" y="7"/>
                    </a:lnTo>
                    <a:lnTo>
                      <a:pt x="302" y="2"/>
                    </a:lnTo>
                    <a:lnTo>
                      <a:pt x="335"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24">
                <a:extLst>
                  <a:ext uri="{FF2B5EF4-FFF2-40B4-BE49-F238E27FC236}">
                    <a16:creationId xmlns:a16="http://schemas.microsoft.com/office/drawing/2014/main" id="{84D32F66-82BA-4E7A-BF19-A4765D0A9A47}"/>
                  </a:ext>
                </a:extLst>
              </p:cNvPr>
              <p:cNvSpPr>
                <a:spLocks/>
              </p:cNvSpPr>
              <p:nvPr/>
            </p:nvSpPr>
            <p:spPr bwMode="auto">
              <a:xfrm>
                <a:off x="7202068" y="4564434"/>
                <a:ext cx="502855" cy="388064"/>
              </a:xfrm>
              <a:custGeom>
                <a:avLst/>
                <a:gdLst/>
                <a:ahLst/>
                <a:cxnLst>
                  <a:cxn ang="0">
                    <a:pos x="368" y="0"/>
                  </a:cxn>
                  <a:cxn ang="0">
                    <a:pos x="432" y="11"/>
                  </a:cxn>
                  <a:cxn ang="0">
                    <a:pos x="492" y="34"/>
                  </a:cxn>
                  <a:cxn ang="0">
                    <a:pos x="548" y="69"/>
                  </a:cxn>
                  <a:cxn ang="0">
                    <a:pos x="597" y="115"/>
                  </a:cxn>
                  <a:cxn ang="0">
                    <a:pos x="637" y="172"/>
                  </a:cxn>
                  <a:cxn ang="0">
                    <a:pos x="664" y="234"/>
                  </a:cxn>
                  <a:cxn ang="0">
                    <a:pos x="677" y="298"/>
                  </a:cxn>
                  <a:cxn ang="0">
                    <a:pos x="678" y="364"/>
                  </a:cxn>
                  <a:cxn ang="0">
                    <a:pos x="666" y="430"/>
                  </a:cxn>
                  <a:cxn ang="0">
                    <a:pos x="642" y="493"/>
                  </a:cxn>
                  <a:cxn ang="0">
                    <a:pos x="616" y="523"/>
                  </a:cxn>
                  <a:cxn ang="0">
                    <a:pos x="594" y="517"/>
                  </a:cxn>
                  <a:cxn ang="0">
                    <a:pos x="568" y="504"/>
                  </a:cxn>
                  <a:cxn ang="0">
                    <a:pos x="543" y="484"/>
                  </a:cxn>
                  <a:cxn ang="0">
                    <a:pos x="519" y="455"/>
                  </a:cxn>
                  <a:cxn ang="0">
                    <a:pos x="498" y="418"/>
                  </a:cxn>
                  <a:cxn ang="0">
                    <a:pos x="481" y="371"/>
                  </a:cxn>
                  <a:cxn ang="0">
                    <a:pos x="471" y="315"/>
                  </a:cxn>
                  <a:cxn ang="0">
                    <a:pos x="468" y="248"/>
                  </a:cxn>
                  <a:cxn ang="0">
                    <a:pos x="456" y="253"/>
                  </a:cxn>
                  <a:cxn ang="0">
                    <a:pos x="437" y="262"/>
                  </a:cxn>
                  <a:cxn ang="0">
                    <a:pos x="410" y="274"/>
                  </a:cxn>
                  <a:cxn ang="0">
                    <a:pos x="377" y="287"/>
                  </a:cxn>
                  <a:cxn ang="0">
                    <a:pos x="339" y="300"/>
                  </a:cxn>
                  <a:cxn ang="0">
                    <a:pos x="298" y="312"/>
                  </a:cxn>
                  <a:cxn ang="0">
                    <a:pos x="255" y="322"/>
                  </a:cxn>
                  <a:cxn ang="0">
                    <a:pos x="210" y="329"/>
                  </a:cxn>
                  <a:cxn ang="0">
                    <a:pos x="166" y="331"/>
                  </a:cxn>
                  <a:cxn ang="0">
                    <a:pos x="125" y="328"/>
                  </a:cxn>
                  <a:cxn ang="0">
                    <a:pos x="86" y="318"/>
                  </a:cxn>
                  <a:cxn ang="0">
                    <a:pos x="53" y="299"/>
                  </a:cxn>
                  <a:cxn ang="0">
                    <a:pos x="26" y="271"/>
                  </a:cxn>
                  <a:cxn ang="0">
                    <a:pos x="6" y="232"/>
                  </a:cxn>
                  <a:cxn ang="0">
                    <a:pos x="9" y="189"/>
                  </a:cxn>
                  <a:cxn ang="0">
                    <a:pos x="32" y="150"/>
                  </a:cxn>
                  <a:cxn ang="0">
                    <a:pos x="64" y="113"/>
                  </a:cxn>
                  <a:cxn ang="0">
                    <a:pos x="108" y="76"/>
                  </a:cxn>
                  <a:cxn ang="0">
                    <a:pos x="170" y="39"/>
                  </a:cxn>
                  <a:cxn ang="0">
                    <a:pos x="235" y="14"/>
                  </a:cxn>
                  <a:cxn ang="0">
                    <a:pos x="301" y="2"/>
                  </a:cxn>
                </a:cxnLst>
                <a:rect l="0" t="0" r="r" b="b"/>
                <a:pathLst>
                  <a:path w="679" h="524">
                    <a:moveTo>
                      <a:pt x="334" y="0"/>
                    </a:moveTo>
                    <a:lnTo>
                      <a:pt x="368" y="0"/>
                    </a:lnTo>
                    <a:lnTo>
                      <a:pt x="400" y="5"/>
                    </a:lnTo>
                    <a:lnTo>
                      <a:pt x="432" y="11"/>
                    </a:lnTo>
                    <a:lnTo>
                      <a:pt x="463" y="22"/>
                    </a:lnTo>
                    <a:lnTo>
                      <a:pt x="492" y="34"/>
                    </a:lnTo>
                    <a:lnTo>
                      <a:pt x="521" y="50"/>
                    </a:lnTo>
                    <a:lnTo>
                      <a:pt x="548" y="69"/>
                    </a:lnTo>
                    <a:lnTo>
                      <a:pt x="574" y="91"/>
                    </a:lnTo>
                    <a:lnTo>
                      <a:pt x="597" y="115"/>
                    </a:lnTo>
                    <a:lnTo>
                      <a:pt x="618" y="142"/>
                    </a:lnTo>
                    <a:lnTo>
                      <a:pt x="637" y="172"/>
                    </a:lnTo>
                    <a:lnTo>
                      <a:pt x="652" y="202"/>
                    </a:lnTo>
                    <a:lnTo>
                      <a:pt x="664" y="234"/>
                    </a:lnTo>
                    <a:lnTo>
                      <a:pt x="672" y="266"/>
                    </a:lnTo>
                    <a:lnTo>
                      <a:pt x="677" y="298"/>
                    </a:lnTo>
                    <a:lnTo>
                      <a:pt x="679" y="331"/>
                    </a:lnTo>
                    <a:lnTo>
                      <a:pt x="678" y="364"/>
                    </a:lnTo>
                    <a:lnTo>
                      <a:pt x="673" y="397"/>
                    </a:lnTo>
                    <a:lnTo>
                      <a:pt x="666" y="430"/>
                    </a:lnTo>
                    <a:lnTo>
                      <a:pt x="656" y="462"/>
                    </a:lnTo>
                    <a:lnTo>
                      <a:pt x="642" y="493"/>
                    </a:lnTo>
                    <a:lnTo>
                      <a:pt x="626" y="524"/>
                    </a:lnTo>
                    <a:lnTo>
                      <a:pt x="616" y="523"/>
                    </a:lnTo>
                    <a:lnTo>
                      <a:pt x="605" y="521"/>
                    </a:lnTo>
                    <a:lnTo>
                      <a:pt x="594" y="517"/>
                    </a:lnTo>
                    <a:lnTo>
                      <a:pt x="581" y="511"/>
                    </a:lnTo>
                    <a:lnTo>
                      <a:pt x="568" y="504"/>
                    </a:lnTo>
                    <a:lnTo>
                      <a:pt x="556" y="495"/>
                    </a:lnTo>
                    <a:lnTo>
                      <a:pt x="543" y="484"/>
                    </a:lnTo>
                    <a:lnTo>
                      <a:pt x="531" y="471"/>
                    </a:lnTo>
                    <a:lnTo>
                      <a:pt x="519" y="455"/>
                    </a:lnTo>
                    <a:lnTo>
                      <a:pt x="508" y="437"/>
                    </a:lnTo>
                    <a:lnTo>
                      <a:pt x="498" y="418"/>
                    </a:lnTo>
                    <a:lnTo>
                      <a:pt x="489" y="396"/>
                    </a:lnTo>
                    <a:lnTo>
                      <a:pt x="481" y="371"/>
                    </a:lnTo>
                    <a:lnTo>
                      <a:pt x="475" y="344"/>
                    </a:lnTo>
                    <a:lnTo>
                      <a:pt x="471" y="315"/>
                    </a:lnTo>
                    <a:lnTo>
                      <a:pt x="468" y="283"/>
                    </a:lnTo>
                    <a:lnTo>
                      <a:pt x="468" y="248"/>
                    </a:lnTo>
                    <a:lnTo>
                      <a:pt x="463" y="251"/>
                    </a:lnTo>
                    <a:lnTo>
                      <a:pt x="456" y="253"/>
                    </a:lnTo>
                    <a:lnTo>
                      <a:pt x="448" y="258"/>
                    </a:lnTo>
                    <a:lnTo>
                      <a:pt x="437" y="262"/>
                    </a:lnTo>
                    <a:lnTo>
                      <a:pt x="425" y="268"/>
                    </a:lnTo>
                    <a:lnTo>
                      <a:pt x="410" y="274"/>
                    </a:lnTo>
                    <a:lnTo>
                      <a:pt x="394" y="280"/>
                    </a:lnTo>
                    <a:lnTo>
                      <a:pt x="377" y="287"/>
                    </a:lnTo>
                    <a:lnTo>
                      <a:pt x="359" y="293"/>
                    </a:lnTo>
                    <a:lnTo>
                      <a:pt x="339" y="300"/>
                    </a:lnTo>
                    <a:lnTo>
                      <a:pt x="319" y="307"/>
                    </a:lnTo>
                    <a:lnTo>
                      <a:pt x="298" y="312"/>
                    </a:lnTo>
                    <a:lnTo>
                      <a:pt x="276" y="318"/>
                    </a:lnTo>
                    <a:lnTo>
                      <a:pt x="255" y="322"/>
                    </a:lnTo>
                    <a:lnTo>
                      <a:pt x="233" y="326"/>
                    </a:lnTo>
                    <a:lnTo>
                      <a:pt x="210" y="329"/>
                    </a:lnTo>
                    <a:lnTo>
                      <a:pt x="188" y="331"/>
                    </a:lnTo>
                    <a:lnTo>
                      <a:pt x="166" y="331"/>
                    </a:lnTo>
                    <a:lnTo>
                      <a:pt x="145" y="331"/>
                    </a:lnTo>
                    <a:lnTo>
                      <a:pt x="125" y="328"/>
                    </a:lnTo>
                    <a:lnTo>
                      <a:pt x="105" y="324"/>
                    </a:lnTo>
                    <a:lnTo>
                      <a:pt x="86" y="318"/>
                    </a:lnTo>
                    <a:lnTo>
                      <a:pt x="69" y="309"/>
                    </a:lnTo>
                    <a:lnTo>
                      <a:pt x="53" y="299"/>
                    </a:lnTo>
                    <a:lnTo>
                      <a:pt x="39" y="286"/>
                    </a:lnTo>
                    <a:lnTo>
                      <a:pt x="26" y="271"/>
                    </a:lnTo>
                    <a:lnTo>
                      <a:pt x="15" y="253"/>
                    </a:lnTo>
                    <a:lnTo>
                      <a:pt x="6" y="232"/>
                    </a:lnTo>
                    <a:lnTo>
                      <a:pt x="0" y="209"/>
                    </a:lnTo>
                    <a:lnTo>
                      <a:pt x="9" y="189"/>
                    </a:lnTo>
                    <a:lnTo>
                      <a:pt x="20" y="169"/>
                    </a:lnTo>
                    <a:lnTo>
                      <a:pt x="32" y="150"/>
                    </a:lnTo>
                    <a:lnTo>
                      <a:pt x="46" y="131"/>
                    </a:lnTo>
                    <a:lnTo>
                      <a:pt x="64" y="113"/>
                    </a:lnTo>
                    <a:lnTo>
                      <a:pt x="84" y="94"/>
                    </a:lnTo>
                    <a:lnTo>
                      <a:pt x="108" y="76"/>
                    </a:lnTo>
                    <a:lnTo>
                      <a:pt x="139" y="56"/>
                    </a:lnTo>
                    <a:lnTo>
                      <a:pt x="170" y="39"/>
                    </a:lnTo>
                    <a:lnTo>
                      <a:pt x="202" y="25"/>
                    </a:lnTo>
                    <a:lnTo>
                      <a:pt x="235" y="14"/>
                    </a:lnTo>
                    <a:lnTo>
                      <a:pt x="268" y="7"/>
                    </a:lnTo>
                    <a:lnTo>
                      <a:pt x="301" y="2"/>
                    </a:lnTo>
                    <a:lnTo>
                      <a:pt x="3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34">
                <a:extLst>
                  <a:ext uri="{FF2B5EF4-FFF2-40B4-BE49-F238E27FC236}">
                    <a16:creationId xmlns:a16="http://schemas.microsoft.com/office/drawing/2014/main" id="{E8A9ABDC-C79E-401B-9D66-8AC7764718B2}"/>
                  </a:ext>
                </a:extLst>
              </p:cNvPr>
              <p:cNvSpPr>
                <a:spLocks/>
              </p:cNvSpPr>
              <p:nvPr/>
            </p:nvSpPr>
            <p:spPr bwMode="auto">
              <a:xfrm>
                <a:off x="7246503" y="4620718"/>
                <a:ext cx="350295" cy="157003"/>
              </a:xfrm>
              <a:custGeom>
                <a:avLst/>
                <a:gdLst/>
                <a:ahLst/>
                <a:cxnLst>
                  <a:cxn ang="0">
                    <a:pos x="104" y="0"/>
                  </a:cxn>
                  <a:cxn ang="0">
                    <a:pos x="104" y="1"/>
                  </a:cxn>
                  <a:cxn ang="0">
                    <a:pos x="106" y="4"/>
                  </a:cxn>
                  <a:cxn ang="0">
                    <a:pos x="110" y="9"/>
                  </a:cxn>
                  <a:cxn ang="0">
                    <a:pos x="115" y="15"/>
                  </a:cxn>
                  <a:cxn ang="0">
                    <a:pos x="121" y="22"/>
                  </a:cxn>
                  <a:cxn ang="0">
                    <a:pos x="138" y="40"/>
                  </a:cxn>
                  <a:cxn ang="0">
                    <a:pos x="149" y="49"/>
                  </a:cxn>
                  <a:cxn ang="0">
                    <a:pos x="161" y="58"/>
                  </a:cxn>
                  <a:cxn ang="0">
                    <a:pos x="175" y="67"/>
                  </a:cxn>
                  <a:cxn ang="0">
                    <a:pos x="191" y="76"/>
                  </a:cxn>
                  <a:cxn ang="0">
                    <a:pos x="208" y="84"/>
                  </a:cxn>
                  <a:cxn ang="0">
                    <a:pos x="227" y="92"/>
                  </a:cxn>
                  <a:cxn ang="0">
                    <a:pos x="248" y="98"/>
                  </a:cxn>
                  <a:cxn ang="0">
                    <a:pos x="270" y="103"/>
                  </a:cxn>
                  <a:cxn ang="0">
                    <a:pos x="293" y="106"/>
                  </a:cxn>
                  <a:cxn ang="0">
                    <a:pos x="319" y="106"/>
                  </a:cxn>
                  <a:cxn ang="0">
                    <a:pos x="346" y="105"/>
                  </a:cxn>
                  <a:cxn ang="0">
                    <a:pos x="375" y="102"/>
                  </a:cxn>
                  <a:cxn ang="0">
                    <a:pos x="406" y="95"/>
                  </a:cxn>
                  <a:cxn ang="0">
                    <a:pos x="438" y="85"/>
                  </a:cxn>
                  <a:cxn ang="0">
                    <a:pos x="473" y="72"/>
                  </a:cxn>
                  <a:cxn ang="0">
                    <a:pos x="462" y="83"/>
                  </a:cxn>
                  <a:cxn ang="0">
                    <a:pos x="454" y="91"/>
                  </a:cxn>
                  <a:cxn ang="0">
                    <a:pos x="443" y="100"/>
                  </a:cxn>
                  <a:cxn ang="0">
                    <a:pos x="429" y="110"/>
                  </a:cxn>
                  <a:cxn ang="0">
                    <a:pos x="412" y="121"/>
                  </a:cxn>
                  <a:cxn ang="0">
                    <a:pos x="394" y="133"/>
                  </a:cxn>
                  <a:cxn ang="0">
                    <a:pos x="372" y="144"/>
                  </a:cxn>
                  <a:cxn ang="0">
                    <a:pos x="348" y="157"/>
                  </a:cxn>
                  <a:cxn ang="0">
                    <a:pos x="321" y="168"/>
                  </a:cxn>
                  <a:cxn ang="0">
                    <a:pos x="292" y="179"/>
                  </a:cxn>
                  <a:cxn ang="0">
                    <a:pos x="259" y="190"/>
                  </a:cxn>
                  <a:cxn ang="0">
                    <a:pos x="224" y="199"/>
                  </a:cxn>
                  <a:cxn ang="0">
                    <a:pos x="186" y="207"/>
                  </a:cxn>
                  <a:cxn ang="0">
                    <a:pos x="158" y="211"/>
                  </a:cxn>
                  <a:cxn ang="0">
                    <a:pos x="133" y="212"/>
                  </a:cxn>
                  <a:cxn ang="0">
                    <a:pos x="110" y="211"/>
                  </a:cxn>
                  <a:cxn ang="0">
                    <a:pos x="91" y="207"/>
                  </a:cxn>
                  <a:cxn ang="0">
                    <a:pos x="73" y="202"/>
                  </a:cxn>
                  <a:cxn ang="0">
                    <a:pos x="57" y="195"/>
                  </a:cxn>
                  <a:cxn ang="0">
                    <a:pos x="44" y="188"/>
                  </a:cxn>
                  <a:cxn ang="0">
                    <a:pos x="32" y="178"/>
                  </a:cxn>
                  <a:cxn ang="0">
                    <a:pos x="22" y="168"/>
                  </a:cxn>
                  <a:cxn ang="0">
                    <a:pos x="14" y="158"/>
                  </a:cxn>
                  <a:cxn ang="0">
                    <a:pos x="9" y="147"/>
                  </a:cxn>
                  <a:cxn ang="0">
                    <a:pos x="4" y="136"/>
                  </a:cxn>
                  <a:cxn ang="0">
                    <a:pos x="1" y="125"/>
                  </a:cxn>
                  <a:cxn ang="0">
                    <a:pos x="0" y="115"/>
                  </a:cxn>
                  <a:cxn ang="0">
                    <a:pos x="0" y="104"/>
                  </a:cxn>
                  <a:cxn ang="0">
                    <a:pos x="3" y="91"/>
                  </a:cxn>
                  <a:cxn ang="0">
                    <a:pos x="9" y="77"/>
                  </a:cxn>
                  <a:cxn ang="0">
                    <a:pos x="17" y="65"/>
                  </a:cxn>
                  <a:cxn ang="0">
                    <a:pos x="26" y="53"/>
                  </a:cxn>
                  <a:cxn ang="0">
                    <a:pos x="37" y="43"/>
                  </a:cxn>
                  <a:cxn ang="0">
                    <a:pos x="48" y="33"/>
                  </a:cxn>
                  <a:cxn ang="0">
                    <a:pos x="60" y="24"/>
                  </a:cxn>
                  <a:cxn ang="0">
                    <a:pos x="71" y="18"/>
                  </a:cxn>
                  <a:cxn ang="0">
                    <a:pos x="82" y="11"/>
                  </a:cxn>
                  <a:cxn ang="0">
                    <a:pos x="91" y="6"/>
                  </a:cxn>
                  <a:cxn ang="0">
                    <a:pos x="97" y="2"/>
                  </a:cxn>
                  <a:cxn ang="0">
                    <a:pos x="102" y="0"/>
                  </a:cxn>
                  <a:cxn ang="0">
                    <a:pos x="104" y="0"/>
                  </a:cxn>
                </a:cxnLst>
                <a:rect l="0" t="0" r="r" b="b"/>
                <a:pathLst>
                  <a:path w="473" h="212">
                    <a:moveTo>
                      <a:pt x="104" y="0"/>
                    </a:moveTo>
                    <a:lnTo>
                      <a:pt x="104" y="1"/>
                    </a:lnTo>
                    <a:lnTo>
                      <a:pt x="106" y="4"/>
                    </a:lnTo>
                    <a:lnTo>
                      <a:pt x="110" y="9"/>
                    </a:lnTo>
                    <a:lnTo>
                      <a:pt x="115" y="15"/>
                    </a:lnTo>
                    <a:lnTo>
                      <a:pt x="121" y="22"/>
                    </a:lnTo>
                    <a:lnTo>
                      <a:pt x="138" y="40"/>
                    </a:lnTo>
                    <a:lnTo>
                      <a:pt x="149" y="49"/>
                    </a:lnTo>
                    <a:lnTo>
                      <a:pt x="161" y="58"/>
                    </a:lnTo>
                    <a:lnTo>
                      <a:pt x="175" y="67"/>
                    </a:lnTo>
                    <a:lnTo>
                      <a:pt x="191" y="76"/>
                    </a:lnTo>
                    <a:lnTo>
                      <a:pt x="208" y="84"/>
                    </a:lnTo>
                    <a:lnTo>
                      <a:pt x="227" y="92"/>
                    </a:lnTo>
                    <a:lnTo>
                      <a:pt x="248" y="98"/>
                    </a:lnTo>
                    <a:lnTo>
                      <a:pt x="270" y="103"/>
                    </a:lnTo>
                    <a:lnTo>
                      <a:pt x="293" y="106"/>
                    </a:lnTo>
                    <a:lnTo>
                      <a:pt x="319" y="106"/>
                    </a:lnTo>
                    <a:lnTo>
                      <a:pt x="346" y="105"/>
                    </a:lnTo>
                    <a:lnTo>
                      <a:pt x="375" y="102"/>
                    </a:lnTo>
                    <a:lnTo>
                      <a:pt x="406" y="95"/>
                    </a:lnTo>
                    <a:lnTo>
                      <a:pt x="438" y="85"/>
                    </a:lnTo>
                    <a:lnTo>
                      <a:pt x="473" y="72"/>
                    </a:lnTo>
                    <a:lnTo>
                      <a:pt x="462" y="83"/>
                    </a:lnTo>
                    <a:lnTo>
                      <a:pt x="454" y="91"/>
                    </a:lnTo>
                    <a:lnTo>
                      <a:pt x="443" y="100"/>
                    </a:lnTo>
                    <a:lnTo>
                      <a:pt x="429" y="110"/>
                    </a:lnTo>
                    <a:lnTo>
                      <a:pt x="412" y="121"/>
                    </a:lnTo>
                    <a:lnTo>
                      <a:pt x="394" y="133"/>
                    </a:lnTo>
                    <a:lnTo>
                      <a:pt x="372" y="144"/>
                    </a:lnTo>
                    <a:lnTo>
                      <a:pt x="348" y="157"/>
                    </a:lnTo>
                    <a:lnTo>
                      <a:pt x="321" y="168"/>
                    </a:lnTo>
                    <a:lnTo>
                      <a:pt x="292" y="179"/>
                    </a:lnTo>
                    <a:lnTo>
                      <a:pt x="259" y="190"/>
                    </a:lnTo>
                    <a:lnTo>
                      <a:pt x="224" y="199"/>
                    </a:lnTo>
                    <a:lnTo>
                      <a:pt x="186" y="207"/>
                    </a:lnTo>
                    <a:lnTo>
                      <a:pt x="158" y="211"/>
                    </a:lnTo>
                    <a:lnTo>
                      <a:pt x="133" y="212"/>
                    </a:lnTo>
                    <a:lnTo>
                      <a:pt x="110" y="211"/>
                    </a:lnTo>
                    <a:lnTo>
                      <a:pt x="91" y="207"/>
                    </a:lnTo>
                    <a:lnTo>
                      <a:pt x="73" y="202"/>
                    </a:lnTo>
                    <a:lnTo>
                      <a:pt x="57" y="195"/>
                    </a:lnTo>
                    <a:lnTo>
                      <a:pt x="44" y="188"/>
                    </a:lnTo>
                    <a:lnTo>
                      <a:pt x="32" y="178"/>
                    </a:lnTo>
                    <a:lnTo>
                      <a:pt x="22" y="168"/>
                    </a:lnTo>
                    <a:lnTo>
                      <a:pt x="14" y="158"/>
                    </a:lnTo>
                    <a:lnTo>
                      <a:pt x="9" y="147"/>
                    </a:lnTo>
                    <a:lnTo>
                      <a:pt x="4" y="136"/>
                    </a:lnTo>
                    <a:lnTo>
                      <a:pt x="1" y="125"/>
                    </a:lnTo>
                    <a:lnTo>
                      <a:pt x="0" y="115"/>
                    </a:lnTo>
                    <a:lnTo>
                      <a:pt x="0" y="104"/>
                    </a:lnTo>
                    <a:lnTo>
                      <a:pt x="3" y="91"/>
                    </a:lnTo>
                    <a:lnTo>
                      <a:pt x="9" y="77"/>
                    </a:lnTo>
                    <a:lnTo>
                      <a:pt x="17" y="65"/>
                    </a:lnTo>
                    <a:lnTo>
                      <a:pt x="26" y="53"/>
                    </a:lnTo>
                    <a:lnTo>
                      <a:pt x="37" y="43"/>
                    </a:lnTo>
                    <a:lnTo>
                      <a:pt x="48" y="33"/>
                    </a:lnTo>
                    <a:lnTo>
                      <a:pt x="60" y="24"/>
                    </a:lnTo>
                    <a:lnTo>
                      <a:pt x="71" y="18"/>
                    </a:lnTo>
                    <a:lnTo>
                      <a:pt x="82" y="11"/>
                    </a:lnTo>
                    <a:lnTo>
                      <a:pt x="91" y="6"/>
                    </a:lnTo>
                    <a:lnTo>
                      <a:pt x="97" y="2"/>
                    </a:lnTo>
                    <a:lnTo>
                      <a:pt x="102" y="0"/>
                    </a:lnTo>
                    <a:lnTo>
                      <a:pt x="10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5">
                <a:extLst>
                  <a:ext uri="{FF2B5EF4-FFF2-40B4-BE49-F238E27FC236}">
                    <a16:creationId xmlns:a16="http://schemas.microsoft.com/office/drawing/2014/main" id="{B76324A6-B44D-4062-B821-295A2AE3487B}"/>
                  </a:ext>
                </a:extLst>
              </p:cNvPr>
              <p:cNvSpPr>
                <a:spLocks/>
              </p:cNvSpPr>
              <p:nvPr/>
            </p:nvSpPr>
            <p:spPr bwMode="auto">
              <a:xfrm>
                <a:off x="7247984" y="4709588"/>
                <a:ext cx="149597" cy="71837"/>
              </a:xfrm>
              <a:custGeom>
                <a:avLst/>
                <a:gdLst/>
                <a:ahLst/>
                <a:cxnLst>
                  <a:cxn ang="0">
                    <a:pos x="0" y="0"/>
                  </a:cxn>
                  <a:cxn ang="0">
                    <a:pos x="5" y="17"/>
                  </a:cxn>
                  <a:cxn ang="0">
                    <a:pos x="12" y="32"/>
                  </a:cxn>
                  <a:cxn ang="0">
                    <a:pos x="21" y="45"/>
                  </a:cxn>
                  <a:cxn ang="0">
                    <a:pos x="31" y="56"/>
                  </a:cxn>
                  <a:cxn ang="0">
                    <a:pos x="44" y="65"/>
                  </a:cxn>
                  <a:cxn ang="0">
                    <a:pos x="58" y="73"/>
                  </a:cxn>
                  <a:cxn ang="0">
                    <a:pos x="71" y="78"/>
                  </a:cxn>
                  <a:cxn ang="0">
                    <a:pos x="86" y="83"/>
                  </a:cxn>
                  <a:cxn ang="0">
                    <a:pos x="102" y="86"/>
                  </a:cxn>
                  <a:cxn ang="0">
                    <a:pos x="117" y="88"/>
                  </a:cxn>
                  <a:cxn ang="0">
                    <a:pos x="131" y="89"/>
                  </a:cxn>
                  <a:cxn ang="0">
                    <a:pos x="146" y="90"/>
                  </a:cxn>
                  <a:cxn ang="0">
                    <a:pos x="159" y="90"/>
                  </a:cxn>
                  <a:cxn ang="0">
                    <a:pos x="171" y="89"/>
                  </a:cxn>
                  <a:cxn ang="0">
                    <a:pos x="182" y="88"/>
                  </a:cxn>
                  <a:cxn ang="0">
                    <a:pos x="190" y="87"/>
                  </a:cxn>
                  <a:cxn ang="0">
                    <a:pos x="197" y="86"/>
                  </a:cxn>
                  <a:cxn ang="0">
                    <a:pos x="201" y="86"/>
                  </a:cxn>
                  <a:cxn ang="0">
                    <a:pos x="202" y="86"/>
                  </a:cxn>
                  <a:cxn ang="0">
                    <a:pos x="174" y="92"/>
                  </a:cxn>
                  <a:cxn ang="0">
                    <a:pos x="148" y="95"/>
                  </a:cxn>
                  <a:cxn ang="0">
                    <a:pos x="126" y="97"/>
                  </a:cxn>
                  <a:cxn ang="0">
                    <a:pos x="105" y="96"/>
                  </a:cxn>
                  <a:cxn ang="0">
                    <a:pos x="87" y="94"/>
                  </a:cxn>
                  <a:cxn ang="0">
                    <a:pos x="71" y="91"/>
                  </a:cxn>
                  <a:cxn ang="0">
                    <a:pos x="58" y="86"/>
                  </a:cxn>
                  <a:cxn ang="0">
                    <a:pos x="46" y="79"/>
                  </a:cxn>
                  <a:cxn ang="0">
                    <a:pos x="35" y="73"/>
                  </a:cxn>
                  <a:cxn ang="0">
                    <a:pos x="27" y="65"/>
                  </a:cxn>
                  <a:cxn ang="0">
                    <a:pos x="20" y="57"/>
                  </a:cxn>
                  <a:cxn ang="0">
                    <a:pos x="15" y="49"/>
                  </a:cxn>
                  <a:cxn ang="0">
                    <a:pos x="10" y="41"/>
                  </a:cxn>
                  <a:cxn ang="0">
                    <a:pos x="7" y="33"/>
                  </a:cxn>
                  <a:cxn ang="0">
                    <a:pos x="4" y="25"/>
                  </a:cxn>
                  <a:cxn ang="0">
                    <a:pos x="2" y="18"/>
                  </a:cxn>
                  <a:cxn ang="0">
                    <a:pos x="1" y="12"/>
                  </a:cxn>
                  <a:cxn ang="0">
                    <a:pos x="0" y="7"/>
                  </a:cxn>
                  <a:cxn ang="0">
                    <a:pos x="0" y="0"/>
                  </a:cxn>
                </a:cxnLst>
                <a:rect l="0" t="0" r="r" b="b"/>
                <a:pathLst>
                  <a:path w="202" h="97">
                    <a:moveTo>
                      <a:pt x="0" y="0"/>
                    </a:moveTo>
                    <a:lnTo>
                      <a:pt x="5" y="17"/>
                    </a:lnTo>
                    <a:lnTo>
                      <a:pt x="12" y="32"/>
                    </a:lnTo>
                    <a:lnTo>
                      <a:pt x="21" y="45"/>
                    </a:lnTo>
                    <a:lnTo>
                      <a:pt x="31" y="56"/>
                    </a:lnTo>
                    <a:lnTo>
                      <a:pt x="44" y="65"/>
                    </a:lnTo>
                    <a:lnTo>
                      <a:pt x="58" y="73"/>
                    </a:lnTo>
                    <a:lnTo>
                      <a:pt x="71" y="78"/>
                    </a:lnTo>
                    <a:lnTo>
                      <a:pt x="86" y="83"/>
                    </a:lnTo>
                    <a:lnTo>
                      <a:pt x="102" y="86"/>
                    </a:lnTo>
                    <a:lnTo>
                      <a:pt x="117" y="88"/>
                    </a:lnTo>
                    <a:lnTo>
                      <a:pt x="131" y="89"/>
                    </a:lnTo>
                    <a:lnTo>
                      <a:pt x="146" y="90"/>
                    </a:lnTo>
                    <a:lnTo>
                      <a:pt x="159" y="90"/>
                    </a:lnTo>
                    <a:lnTo>
                      <a:pt x="171" y="89"/>
                    </a:lnTo>
                    <a:lnTo>
                      <a:pt x="182" y="88"/>
                    </a:lnTo>
                    <a:lnTo>
                      <a:pt x="190" y="87"/>
                    </a:lnTo>
                    <a:lnTo>
                      <a:pt x="197" y="86"/>
                    </a:lnTo>
                    <a:lnTo>
                      <a:pt x="201" y="86"/>
                    </a:lnTo>
                    <a:lnTo>
                      <a:pt x="202" y="86"/>
                    </a:lnTo>
                    <a:lnTo>
                      <a:pt x="174" y="92"/>
                    </a:lnTo>
                    <a:lnTo>
                      <a:pt x="148" y="95"/>
                    </a:lnTo>
                    <a:lnTo>
                      <a:pt x="126" y="97"/>
                    </a:lnTo>
                    <a:lnTo>
                      <a:pt x="105" y="96"/>
                    </a:lnTo>
                    <a:lnTo>
                      <a:pt x="87" y="94"/>
                    </a:lnTo>
                    <a:lnTo>
                      <a:pt x="71" y="91"/>
                    </a:lnTo>
                    <a:lnTo>
                      <a:pt x="58" y="86"/>
                    </a:lnTo>
                    <a:lnTo>
                      <a:pt x="46" y="79"/>
                    </a:lnTo>
                    <a:lnTo>
                      <a:pt x="35" y="73"/>
                    </a:lnTo>
                    <a:lnTo>
                      <a:pt x="27" y="65"/>
                    </a:lnTo>
                    <a:lnTo>
                      <a:pt x="20" y="57"/>
                    </a:lnTo>
                    <a:lnTo>
                      <a:pt x="15" y="49"/>
                    </a:lnTo>
                    <a:lnTo>
                      <a:pt x="10" y="41"/>
                    </a:lnTo>
                    <a:lnTo>
                      <a:pt x="7" y="33"/>
                    </a:lnTo>
                    <a:lnTo>
                      <a:pt x="4" y="25"/>
                    </a:lnTo>
                    <a:lnTo>
                      <a:pt x="2" y="18"/>
                    </a:lnTo>
                    <a:lnTo>
                      <a:pt x="1" y="12"/>
                    </a:lnTo>
                    <a:lnTo>
                      <a:pt x="0" y="7"/>
                    </a:lnTo>
                    <a:lnTo>
                      <a:pt x="0" y="0"/>
                    </a:lnTo>
                    <a:close/>
                  </a:path>
                </a:pathLst>
              </a:custGeom>
              <a:solidFill>
                <a:srgbClr val="A6B8B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6">
                <a:extLst>
                  <a:ext uri="{FF2B5EF4-FFF2-40B4-BE49-F238E27FC236}">
                    <a16:creationId xmlns:a16="http://schemas.microsoft.com/office/drawing/2014/main" id="{566DA2BB-8E57-4163-B1AD-0402619A114E}"/>
                  </a:ext>
                </a:extLst>
              </p:cNvPr>
              <p:cNvSpPr>
                <a:spLocks/>
              </p:cNvSpPr>
              <p:nvPr/>
            </p:nvSpPr>
            <p:spPr bwMode="auto">
              <a:xfrm>
                <a:off x="7180592" y="4733286"/>
                <a:ext cx="19996" cy="192551"/>
              </a:xfrm>
              <a:custGeom>
                <a:avLst/>
                <a:gdLst/>
                <a:ahLst/>
                <a:cxnLst>
                  <a:cxn ang="0">
                    <a:pos x="27" y="0"/>
                  </a:cxn>
                  <a:cxn ang="0">
                    <a:pos x="20" y="28"/>
                  </a:cxn>
                  <a:cxn ang="0">
                    <a:pos x="15" y="56"/>
                  </a:cxn>
                  <a:cxn ang="0">
                    <a:pos x="11" y="83"/>
                  </a:cxn>
                  <a:cxn ang="0">
                    <a:pos x="10" y="110"/>
                  </a:cxn>
                  <a:cxn ang="0">
                    <a:pos x="9" y="134"/>
                  </a:cxn>
                  <a:cxn ang="0">
                    <a:pos x="11" y="158"/>
                  </a:cxn>
                  <a:cxn ang="0">
                    <a:pos x="12" y="180"/>
                  </a:cxn>
                  <a:cxn ang="0">
                    <a:pos x="15" y="199"/>
                  </a:cxn>
                  <a:cxn ang="0">
                    <a:pos x="18" y="217"/>
                  </a:cxn>
                  <a:cxn ang="0">
                    <a:pos x="20" y="232"/>
                  </a:cxn>
                  <a:cxn ang="0">
                    <a:pos x="23" y="243"/>
                  </a:cxn>
                  <a:cxn ang="0">
                    <a:pos x="25" y="252"/>
                  </a:cxn>
                  <a:cxn ang="0">
                    <a:pos x="27" y="258"/>
                  </a:cxn>
                  <a:cxn ang="0">
                    <a:pos x="27" y="260"/>
                  </a:cxn>
                  <a:cxn ang="0">
                    <a:pos x="16" y="227"/>
                  </a:cxn>
                  <a:cxn ang="0">
                    <a:pos x="8" y="196"/>
                  </a:cxn>
                  <a:cxn ang="0">
                    <a:pos x="3" y="167"/>
                  </a:cxn>
                  <a:cxn ang="0">
                    <a:pos x="0" y="141"/>
                  </a:cxn>
                  <a:cxn ang="0">
                    <a:pos x="0" y="115"/>
                  </a:cxn>
                  <a:cxn ang="0">
                    <a:pos x="2" y="92"/>
                  </a:cxn>
                  <a:cxn ang="0">
                    <a:pos x="4" y="72"/>
                  </a:cxn>
                  <a:cxn ang="0">
                    <a:pos x="8" y="54"/>
                  </a:cxn>
                  <a:cxn ang="0">
                    <a:pos x="12" y="38"/>
                  </a:cxn>
                  <a:cxn ang="0">
                    <a:pos x="16" y="24"/>
                  </a:cxn>
                  <a:cxn ang="0">
                    <a:pos x="20" y="14"/>
                  </a:cxn>
                  <a:cxn ang="0">
                    <a:pos x="24" y="6"/>
                  </a:cxn>
                  <a:cxn ang="0">
                    <a:pos x="27" y="1"/>
                  </a:cxn>
                  <a:cxn ang="0">
                    <a:pos x="27" y="0"/>
                  </a:cxn>
                </a:cxnLst>
                <a:rect l="0" t="0" r="r" b="b"/>
                <a:pathLst>
                  <a:path w="27" h="260">
                    <a:moveTo>
                      <a:pt x="27" y="0"/>
                    </a:moveTo>
                    <a:lnTo>
                      <a:pt x="20" y="28"/>
                    </a:lnTo>
                    <a:lnTo>
                      <a:pt x="15" y="56"/>
                    </a:lnTo>
                    <a:lnTo>
                      <a:pt x="11" y="83"/>
                    </a:lnTo>
                    <a:lnTo>
                      <a:pt x="10" y="110"/>
                    </a:lnTo>
                    <a:lnTo>
                      <a:pt x="9" y="134"/>
                    </a:lnTo>
                    <a:lnTo>
                      <a:pt x="11" y="158"/>
                    </a:lnTo>
                    <a:lnTo>
                      <a:pt x="12" y="180"/>
                    </a:lnTo>
                    <a:lnTo>
                      <a:pt x="15" y="199"/>
                    </a:lnTo>
                    <a:lnTo>
                      <a:pt x="18" y="217"/>
                    </a:lnTo>
                    <a:lnTo>
                      <a:pt x="20" y="232"/>
                    </a:lnTo>
                    <a:lnTo>
                      <a:pt x="23" y="243"/>
                    </a:lnTo>
                    <a:lnTo>
                      <a:pt x="25" y="252"/>
                    </a:lnTo>
                    <a:lnTo>
                      <a:pt x="27" y="258"/>
                    </a:lnTo>
                    <a:lnTo>
                      <a:pt x="27" y="260"/>
                    </a:lnTo>
                    <a:lnTo>
                      <a:pt x="16" y="227"/>
                    </a:lnTo>
                    <a:lnTo>
                      <a:pt x="8" y="196"/>
                    </a:lnTo>
                    <a:lnTo>
                      <a:pt x="3" y="167"/>
                    </a:lnTo>
                    <a:lnTo>
                      <a:pt x="0" y="141"/>
                    </a:lnTo>
                    <a:lnTo>
                      <a:pt x="0" y="115"/>
                    </a:lnTo>
                    <a:lnTo>
                      <a:pt x="2" y="92"/>
                    </a:lnTo>
                    <a:lnTo>
                      <a:pt x="4" y="72"/>
                    </a:lnTo>
                    <a:lnTo>
                      <a:pt x="8" y="54"/>
                    </a:lnTo>
                    <a:lnTo>
                      <a:pt x="12" y="38"/>
                    </a:lnTo>
                    <a:lnTo>
                      <a:pt x="16" y="24"/>
                    </a:lnTo>
                    <a:lnTo>
                      <a:pt x="20" y="14"/>
                    </a:lnTo>
                    <a:lnTo>
                      <a:pt x="24" y="6"/>
                    </a:lnTo>
                    <a:lnTo>
                      <a:pt x="27" y="1"/>
                    </a:lnTo>
                    <a:lnTo>
                      <a:pt x="2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Freeform 137">
              <a:extLst>
                <a:ext uri="{FF2B5EF4-FFF2-40B4-BE49-F238E27FC236}">
                  <a16:creationId xmlns:a16="http://schemas.microsoft.com/office/drawing/2014/main" id="{6E1DD69F-3152-4ED5-B801-8ACF8680BBB0}"/>
                </a:ext>
              </a:extLst>
            </p:cNvPr>
            <p:cNvSpPr>
              <a:spLocks/>
            </p:cNvSpPr>
            <p:nvPr/>
          </p:nvSpPr>
          <p:spPr bwMode="auto">
            <a:xfrm>
              <a:off x="7641974" y="4788089"/>
              <a:ext cx="130342" cy="131823"/>
            </a:xfrm>
            <a:custGeom>
              <a:avLst/>
              <a:gdLst/>
              <a:ahLst/>
              <a:cxnLst>
                <a:cxn ang="0">
                  <a:pos x="69" y="0"/>
                </a:cxn>
                <a:cxn ang="0">
                  <a:pos x="84" y="0"/>
                </a:cxn>
                <a:cxn ang="0">
                  <a:pos x="98" y="3"/>
                </a:cxn>
                <a:cxn ang="0">
                  <a:pos x="112" y="8"/>
                </a:cxn>
                <a:cxn ang="0">
                  <a:pos x="125" y="13"/>
                </a:cxn>
                <a:cxn ang="0">
                  <a:pos x="137" y="21"/>
                </a:cxn>
                <a:cxn ang="0">
                  <a:pos x="148" y="28"/>
                </a:cxn>
                <a:cxn ang="0">
                  <a:pos x="157" y="36"/>
                </a:cxn>
                <a:cxn ang="0">
                  <a:pos x="165" y="42"/>
                </a:cxn>
                <a:cxn ang="0">
                  <a:pos x="171" y="47"/>
                </a:cxn>
                <a:cxn ang="0">
                  <a:pos x="176" y="52"/>
                </a:cxn>
                <a:cxn ang="0">
                  <a:pos x="175" y="53"/>
                </a:cxn>
                <a:cxn ang="0">
                  <a:pos x="173" y="54"/>
                </a:cxn>
                <a:cxn ang="0">
                  <a:pos x="168" y="58"/>
                </a:cxn>
                <a:cxn ang="0">
                  <a:pos x="163" y="62"/>
                </a:cxn>
                <a:cxn ang="0">
                  <a:pos x="155" y="70"/>
                </a:cxn>
                <a:cxn ang="0">
                  <a:pos x="146" y="80"/>
                </a:cxn>
                <a:cxn ang="0">
                  <a:pos x="136" y="93"/>
                </a:cxn>
                <a:cxn ang="0">
                  <a:pos x="124" y="110"/>
                </a:cxn>
                <a:cxn ang="0">
                  <a:pos x="113" y="124"/>
                </a:cxn>
                <a:cxn ang="0">
                  <a:pos x="104" y="138"/>
                </a:cxn>
                <a:cxn ang="0">
                  <a:pos x="95" y="149"/>
                </a:cxn>
                <a:cxn ang="0">
                  <a:pos x="88" y="160"/>
                </a:cxn>
                <a:cxn ang="0">
                  <a:pos x="83" y="167"/>
                </a:cxn>
                <a:cxn ang="0">
                  <a:pos x="79" y="173"/>
                </a:cxn>
                <a:cxn ang="0">
                  <a:pos x="76" y="177"/>
                </a:cxn>
                <a:cxn ang="0">
                  <a:pos x="75" y="178"/>
                </a:cxn>
                <a:cxn ang="0">
                  <a:pos x="75" y="177"/>
                </a:cxn>
                <a:cxn ang="0">
                  <a:pos x="74" y="172"/>
                </a:cxn>
                <a:cxn ang="0">
                  <a:pos x="73" y="165"/>
                </a:cxn>
                <a:cxn ang="0">
                  <a:pos x="71" y="157"/>
                </a:cxn>
                <a:cxn ang="0">
                  <a:pos x="71" y="147"/>
                </a:cxn>
                <a:cxn ang="0">
                  <a:pos x="70" y="138"/>
                </a:cxn>
                <a:cxn ang="0">
                  <a:pos x="70" y="129"/>
                </a:cxn>
                <a:cxn ang="0">
                  <a:pos x="71" y="114"/>
                </a:cxn>
                <a:cxn ang="0">
                  <a:pos x="71" y="102"/>
                </a:cxn>
                <a:cxn ang="0">
                  <a:pos x="69" y="94"/>
                </a:cxn>
                <a:cxn ang="0">
                  <a:pos x="67" y="89"/>
                </a:cxn>
                <a:cxn ang="0">
                  <a:pos x="64" y="86"/>
                </a:cxn>
                <a:cxn ang="0">
                  <a:pos x="57" y="84"/>
                </a:cxn>
                <a:cxn ang="0">
                  <a:pos x="50" y="84"/>
                </a:cxn>
                <a:cxn ang="0">
                  <a:pos x="42" y="84"/>
                </a:cxn>
                <a:cxn ang="0">
                  <a:pos x="35" y="86"/>
                </a:cxn>
                <a:cxn ang="0">
                  <a:pos x="29" y="87"/>
                </a:cxn>
                <a:cxn ang="0">
                  <a:pos x="24" y="89"/>
                </a:cxn>
                <a:cxn ang="0">
                  <a:pos x="15" y="89"/>
                </a:cxn>
                <a:cxn ang="0">
                  <a:pos x="9" y="87"/>
                </a:cxn>
                <a:cxn ang="0">
                  <a:pos x="4" y="82"/>
                </a:cxn>
                <a:cxn ang="0">
                  <a:pos x="1" y="76"/>
                </a:cxn>
                <a:cxn ang="0">
                  <a:pos x="0" y="69"/>
                </a:cxn>
                <a:cxn ang="0">
                  <a:pos x="2" y="61"/>
                </a:cxn>
                <a:cxn ang="0">
                  <a:pos x="5" y="51"/>
                </a:cxn>
                <a:cxn ang="0">
                  <a:pos x="11" y="42"/>
                </a:cxn>
                <a:cxn ang="0">
                  <a:pos x="18" y="31"/>
                </a:cxn>
                <a:cxn ang="0">
                  <a:pos x="28" y="21"/>
                </a:cxn>
                <a:cxn ang="0">
                  <a:pos x="41" y="10"/>
                </a:cxn>
                <a:cxn ang="0">
                  <a:pos x="55" y="4"/>
                </a:cxn>
                <a:cxn ang="0">
                  <a:pos x="69" y="0"/>
                </a:cxn>
              </a:cxnLst>
              <a:rect l="0" t="0" r="r" b="b"/>
              <a:pathLst>
                <a:path w="176" h="178">
                  <a:moveTo>
                    <a:pt x="69" y="0"/>
                  </a:moveTo>
                  <a:lnTo>
                    <a:pt x="84" y="0"/>
                  </a:lnTo>
                  <a:lnTo>
                    <a:pt x="98" y="3"/>
                  </a:lnTo>
                  <a:lnTo>
                    <a:pt x="112" y="8"/>
                  </a:lnTo>
                  <a:lnTo>
                    <a:pt x="125" y="13"/>
                  </a:lnTo>
                  <a:lnTo>
                    <a:pt x="137" y="21"/>
                  </a:lnTo>
                  <a:lnTo>
                    <a:pt x="148" y="28"/>
                  </a:lnTo>
                  <a:lnTo>
                    <a:pt x="157" y="36"/>
                  </a:lnTo>
                  <a:lnTo>
                    <a:pt x="165" y="42"/>
                  </a:lnTo>
                  <a:lnTo>
                    <a:pt x="171" y="47"/>
                  </a:lnTo>
                  <a:lnTo>
                    <a:pt x="176" y="52"/>
                  </a:lnTo>
                  <a:lnTo>
                    <a:pt x="175" y="53"/>
                  </a:lnTo>
                  <a:lnTo>
                    <a:pt x="173" y="54"/>
                  </a:lnTo>
                  <a:lnTo>
                    <a:pt x="168" y="58"/>
                  </a:lnTo>
                  <a:lnTo>
                    <a:pt x="163" y="62"/>
                  </a:lnTo>
                  <a:lnTo>
                    <a:pt x="155" y="70"/>
                  </a:lnTo>
                  <a:lnTo>
                    <a:pt x="146" y="80"/>
                  </a:lnTo>
                  <a:lnTo>
                    <a:pt x="136" y="93"/>
                  </a:lnTo>
                  <a:lnTo>
                    <a:pt x="124" y="110"/>
                  </a:lnTo>
                  <a:lnTo>
                    <a:pt x="113" y="124"/>
                  </a:lnTo>
                  <a:lnTo>
                    <a:pt x="104" y="138"/>
                  </a:lnTo>
                  <a:lnTo>
                    <a:pt x="95" y="149"/>
                  </a:lnTo>
                  <a:lnTo>
                    <a:pt x="88" y="160"/>
                  </a:lnTo>
                  <a:lnTo>
                    <a:pt x="83" y="167"/>
                  </a:lnTo>
                  <a:lnTo>
                    <a:pt x="79" y="173"/>
                  </a:lnTo>
                  <a:lnTo>
                    <a:pt x="76" y="177"/>
                  </a:lnTo>
                  <a:lnTo>
                    <a:pt x="75" y="178"/>
                  </a:lnTo>
                  <a:lnTo>
                    <a:pt x="75" y="177"/>
                  </a:lnTo>
                  <a:lnTo>
                    <a:pt x="74" y="172"/>
                  </a:lnTo>
                  <a:lnTo>
                    <a:pt x="73" y="165"/>
                  </a:lnTo>
                  <a:lnTo>
                    <a:pt x="71" y="157"/>
                  </a:lnTo>
                  <a:lnTo>
                    <a:pt x="71" y="147"/>
                  </a:lnTo>
                  <a:lnTo>
                    <a:pt x="70" y="138"/>
                  </a:lnTo>
                  <a:lnTo>
                    <a:pt x="70" y="129"/>
                  </a:lnTo>
                  <a:lnTo>
                    <a:pt x="71" y="114"/>
                  </a:lnTo>
                  <a:lnTo>
                    <a:pt x="71" y="102"/>
                  </a:lnTo>
                  <a:lnTo>
                    <a:pt x="69" y="94"/>
                  </a:lnTo>
                  <a:lnTo>
                    <a:pt x="67" y="89"/>
                  </a:lnTo>
                  <a:lnTo>
                    <a:pt x="64" y="86"/>
                  </a:lnTo>
                  <a:lnTo>
                    <a:pt x="57" y="84"/>
                  </a:lnTo>
                  <a:lnTo>
                    <a:pt x="50" y="84"/>
                  </a:lnTo>
                  <a:lnTo>
                    <a:pt x="42" y="84"/>
                  </a:lnTo>
                  <a:lnTo>
                    <a:pt x="35" y="86"/>
                  </a:lnTo>
                  <a:lnTo>
                    <a:pt x="29" y="87"/>
                  </a:lnTo>
                  <a:lnTo>
                    <a:pt x="24" y="89"/>
                  </a:lnTo>
                  <a:lnTo>
                    <a:pt x="15" y="89"/>
                  </a:lnTo>
                  <a:lnTo>
                    <a:pt x="9" y="87"/>
                  </a:lnTo>
                  <a:lnTo>
                    <a:pt x="4" y="82"/>
                  </a:lnTo>
                  <a:lnTo>
                    <a:pt x="1" y="76"/>
                  </a:lnTo>
                  <a:lnTo>
                    <a:pt x="0" y="69"/>
                  </a:lnTo>
                  <a:lnTo>
                    <a:pt x="2" y="61"/>
                  </a:lnTo>
                  <a:lnTo>
                    <a:pt x="5" y="51"/>
                  </a:lnTo>
                  <a:lnTo>
                    <a:pt x="11" y="42"/>
                  </a:lnTo>
                  <a:lnTo>
                    <a:pt x="18" y="31"/>
                  </a:lnTo>
                  <a:lnTo>
                    <a:pt x="28" y="21"/>
                  </a:lnTo>
                  <a:lnTo>
                    <a:pt x="41" y="10"/>
                  </a:lnTo>
                  <a:lnTo>
                    <a:pt x="55" y="4"/>
                  </a:lnTo>
                  <a:lnTo>
                    <a:pt x="69"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38">
              <a:extLst>
                <a:ext uri="{FF2B5EF4-FFF2-40B4-BE49-F238E27FC236}">
                  <a16:creationId xmlns:a16="http://schemas.microsoft.com/office/drawing/2014/main" id="{1053A345-22D2-4891-B552-FC44586B7D35}"/>
                </a:ext>
              </a:extLst>
            </p:cNvPr>
            <p:cNvSpPr>
              <a:spLocks/>
            </p:cNvSpPr>
            <p:nvPr/>
          </p:nvSpPr>
          <p:spPr bwMode="auto">
            <a:xfrm>
              <a:off x="7694555" y="4811047"/>
              <a:ext cx="77761" cy="108866"/>
            </a:xfrm>
            <a:custGeom>
              <a:avLst/>
              <a:gdLst/>
              <a:ahLst/>
              <a:cxnLst>
                <a:cxn ang="0">
                  <a:pos x="80" y="0"/>
                </a:cxn>
                <a:cxn ang="0">
                  <a:pos x="88" y="7"/>
                </a:cxn>
                <a:cxn ang="0">
                  <a:pos x="95" y="12"/>
                </a:cxn>
                <a:cxn ang="0">
                  <a:pos x="101" y="17"/>
                </a:cxn>
                <a:cxn ang="0">
                  <a:pos x="105" y="21"/>
                </a:cxn>
                <a:cxn ang="0">
                  <a:pos x="104" y="22"/>
                </a:cxn>
                <a:cxn ang="0">
                  <a:pos x="102" y="23"/>
                </a:cxn>
                <a:cxn ang="0">
                  <a:pos x="97" y="27"/>
                </a:cxn>
                <a:cxn ang="0">
                  <a:pos x="92" y="31"/>
                </a:cxn>
                <a:cxn ang="0">
                  <a:pos x="84" y="39"/>
                </a:cxn>
                <a:cxn ang="0">
                  <a:pos x="75" y="49"/>
                </a:cxn>
                <a:cxn ang="0">
                  <a:pos x="65" y="62"/>
                </a:cxn>
                <a:cxn ang="0">
                  <a:pos x="53" y="79"/>
                </a:cxn>
                <a:cxn ang="0">
                  <a:pos x="42" y="93"/>
                </a:cxn>
                <a:cxn ang="0">
                  <a:pos x="33" y="107"/>
                </a:cxn>
                <a:cxn ang="0">
                  <a:pos x="24" y="118"/>
                </a:cxn>
                <a:cxn ang="0">
                  <a:pos x="17" y="129"/>
                </a:cxn>
                <a:cxn ang="0">
                  <a:pos x="12" y="136"/>
                </a:cxn>
                <a:cxn ang="0">
                  <a:pos x="8" y="142"/>
                </a:cxn>
                <a:cxn ang="0">
                  <a:pos x="5" y="146"/>
                </a:cxn>
                <a:cxn ang="0">
                  <a:pos x="4" y="147"/>
                </a:cxn>
                <a:cxn ang="0">
                  <a:pos x="4" y="146"/>
                </a:cxn>
                <a:cxn ang="0">
                  <a:pos x="3" y="141"/>
                </a:cxn>
                <a:cxn ang="0">
                  <a:pos x="2" y="135"/>
                </a:cxn>
                <a:cxn ang="0">
                  <a:pos x="0" y="127"/>
                </a:cxn>
                <a:cxn ang="0">
                  <a:pos x="6" y="113"/>
                </a:cxn>
                <a:cxn ang="0">
                  <a:pos x="14" y="96"/>
                </a:cxn>
                <a:cxn ang="0">
                  <a:pos x="24" y="78"/>
                </a:cxn>
                <a:cxn ang="0">
                  <a:pos x="35" y="59"/>
                </a:cxn>
                <a:cxn ang="0">
                  <a:pos x="48" y="38"/>
                </a:cxn>
                <a:cxn ang="0">
                  <a:pos x="64" y="19"/>
                </a:cxn>
                <a:cxn ang="0">
                  <a:pos x="80" y="0"/>
                </a:cxn>
              </a:cxnLst>
              <a:rect l="0" t="0" r="r" b="b"/>
              <a:pathLst>
                <a:path w="105" h="147">
                  <a:moveTo>
                    <a:pt x="80" y="0"/>
                  </a:moveTo>
                  <a:lnTo>
                    <a:pt x="88" y="7"/>
                  </a:lnTo>
                  <a:lnTo>
                    <a:pt x="95" y="12"/>
                  </a:lnTo>
                  <a:lnTo>
                    <a:pt x="101" y="17"/>
                  </a:lnTo>
                  <a:lnTo>
                    <a:pt x="105" y="21"/>
                  </a:lnTo>
                  <a:lnTo>
                    <a:pt x="104" y="22"/>
                  </a:lnTo>
                  <a:lnTo>
                    <a:pt x="102" y="23"/>
                  </a:lnTo>
                  <a:lnTo>
                    <a:pt x="97" y="27"/>
                  </a:lnTo>
                  <a:lnTo>
                    <a:pt x="92" y="31"/>
                  </a:lnTo>
                  <a:lnTo>
                    <a:pt x="84" y="39"/>
                  </a:lnTo>
                  <a:lnTo>
                    <a:pt x="75" y="49"/>
                  </a:lnTo>
                  <a:lnTo>
                    <a:pt x="65" y="62"/>
                  </a:lnTo>
                  <a:lnTo>
                    <a:pt x="53" y="79"/>
                  </a:lnTo>
                  <a:lnTo>
                    <a:pt x="42" y="93"/>
                  </a:lnTo>
                  <a:lnTo>
                    <a:pt x="33" y="107"/>
                  </a:lnTo>
                  <a:lnTo>
                    <a:pt x="24" y="118"/>
                  </a:lnTo>
                  <a:lnTo>
                    <a:pt x="17" y="129"/>
                  </a:lnTo>
                  <a:lnTo>
                    <a:pt x="12" y="136"/>
                  </a:lnTo>
                  <a:lnTo>
                    <a:pt x="8" y="142"/>
                  </a:lnTo>
                  <a:lnTo>
                    <a:pt x="5" y="146"/>
                  </a:lnTo>
                  <a:lnTo>
                    <a:pt x="4" y="147"/>
                  </a:lnTo>
                  <a:lnTo>
                    <a:pt x="4" y="146"/>
                  </a:lnTo>
                  <a:lnTo>
                    <a:pt x="3" y="141"/>
                  </a:lnTo>
                  <a:lnTo>
                    <a:pt x="2" y="135"/>
                  </a:lnTo>
                  <a:lnTo>
                    <a:pt x="0" y="127"/>
                  </a:lnTo>
                  <a:lnTo>
                    <a:pt x="6" y="113"/>
                  </a:lnTo>
                  <a:lnTo>
                    <a:pt x="14" y="96"/>
                  </a:lnTo>
                  <a:lnTo>
                    <a:pt x="24" y="78"/>
                  </a:lnTo>
                  <a:lnTo>
                    <a:pt x="35" y="59"/>
                  </a:lnTo>
                  <a:lnTo>
                    <a:pt x="48" y="38"/>
                  </a:lnTo>
                  <a:lnTo>
                    <a:pt x="64" y="19"/>
                  </a:lnTo>
                  <a:lnTo>
                    <a:pt x="80"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39">
              <a:extLst>
                <a:ext uri="{FF2B5EF4-FFF2-40B4-BE49-F238E27FC236}">
                  <a16:creationId xmlns:a16="http://schemas.microsoft.com/office/drawing/2014/main" id="{4985FE7B-5B4A-427B-81BC-23A000A2FB0C}"/>
                </a:ext>
              </a:extLst>
            </p:cNvPr>
            <p:cNvSpPr>
              <a:spLocks/>
            </p:cNvSpPr>
            <p:nvPr/>
          </p:nvSpPr>
          <p:spPr bwMode="auto">
            <a:xfrm>
              <a:off x="7608648" y="4814009"/>
              <a:ext cx="285864" cy="517666"/>
            </a:xfrm>
            <a:custGeom>
              <a:avLst/>
              <a:gdLst/>
              <a:ahLst/>
              <a:cxnLst>
                <a:cxn ang="0">
                  <a:pos x="247" y="34"/>
                </a:cxn>
                <a:cxn ang="0">
                  <a:pos x="296" y="98"/>
                </a:cxn>
                <a:cxn ang="0">
                  <a:pos x="332" y="157"/>
                </a:cxn>
                <a:cxn ang="0">
                  <a:pos x="357" y="210"/>
                </a:cxn>
                <a:cxn ang="0">
                  <a:pos x="373" y="256"/>
                </a:cxn>
                <a:cxn ang="0">
                  <a:pos x="382" y="295"/>
                </a:cxn>
                <a:cxn ang="0">
                  <a:pos x="385" y="325"/>
                </a:cxn>
                <a:cxn ang="0">
                  <a:pos x="386" y="353"/>
                </a:cxn>
                <a:cxn ang="0">
                  <a:pos x="385" y="360"/>
                </a:cxn>
                <a:cxn ang="0">
                  <a:pos x="383" y="369"/>
                </a:cxn>
                <a:cxn ang="0">
                  <a:pos x="371" y="400"/>
                </a:cxn>
                <a:cxn ang="0">
                  <a:pos x="356" y="431"/>
                </a:cxn>
                <a:cxn ang="0">
                  <a:pos x="331" y="470"/>
                </a:cxn>
                <a:cxn ang="0">
                  <a:pos x="295" y="515"/>
                </a:cxn>
                <a:cxn ang="0">
                  <a:pos x="247" y="567"/>
                </a:cxn>
                <a:cxn ang="0">
                  <a:pos x="231" y="582"/>
                </a:cxn>
                <a:cxn ang="0">
                  <a:pos x="207" y="602"/>
                </a:cxn>
                <a:cxn ang="0">
                  <a:pos x="180" y="623"/>
                </a:cxn>
                <a:cxn ang="0">
                  <a:pos x="152" y="646"/>
                </a:cxn>
                <a:cxn ang="0">
                  <a:pos x="125" y="666"/>
                </a:cxn>
                <a:cxn ang="0">
                  <a:pos x="102" y="684"/>
                </a:cxn>
                <a:cxn ang="0">
                  <a:pos x="87" y="695"/>
                </a:cxn>
                <a:cxn ang="0">
                  <a:pos x="81" y="699"/>
                </a:cxn>
                <a:cxn ang="0">
                  <a:pos x="20" y="428"/>
                </a:cxn>
                <a:cxn ang="0">
                  <a:pos x="64" y="411"/>
                </a:cxn>
                <a:cxn ang="0">
                  <a:pos x="111" y="384"/>
                </a:cxn>
                <a:cxn ang="0">
                  <a:pos x="151" y="351"/>
                </a:cxn>
                <a:cxn ang="0">
                  <a:pos x="176" y="325"/>
                </a:cxn>
                <a:cxn ang="0">
                  <a:pos x="191" y="304"/>
                </a:cxn>
                <a:cxn ang="0">
                  <a:pos x="198" y="292"/>
                </a:cxn>
                <a:cxn ang="0">
                  <a:pos x="193" y="273"/>
                </a:cxn>
                <a:cxn ang="0">
                  <a:pos x="176" y="240"/>
                </a:cxn>
                <a:cxn ang="0">
                  <a:pos x="157" y="210"/>
                </a:cxn>
                <a:cxn ang="0">
                  <a:pos x="139" y="185"/>
                </a:cxn>
                <a:cxn ang="0">
                  <a:pos x="124" y="167"/>
                </a:cxn>
                <a:cxn ang="0">
                  <a:pos x="115" y="156"/>
                </a:cxn>
                <a:cxn ang="0">
                  <a:pos x="117" y="146"/>
                </a:cxn>
                <a:cxn ang="0">
                  <a:pos x="129" y="123"/>
                </a:cxn>
                <a:cxn ang="0">
                  <a:pos x="156" y="83"/>
                </a:cxn>
                <a:cxn ang="0">
                  <a:pos x="176" y="56"/>
                </a:cxn>
                <a:cxn ang="0">
                  <a:pos x="193" y="31"/>
                </a:cxn>
                <a:cxn ang="0">
                  <a:pos x="208" y="12"/>
                </a:cxn>
                <a:cxn ang="0">
                  <a:pos x="216" y="1"/>
                </a:cxn>
              </a:cxnLst>
              <a:rect l="0" t="0" r="r" b="b"/>
              <a:pathLst>
                <a:path w="386" h="699">
                  <a:moveTo>
                    <a:pt x="218" y="0"/>
                  </a:moveTo>
                  <a:lnTo>
                    <a:pt x="247" y="34"/>
                  </a:lnTo>
                  <a:lnTo>
                    <a:pt x="273" y="67"/>
                  </a:lnTo>
                  <a:lnTo>
                    <a:pt x="296" y="98"/>
                  </a:lnTo>
                  <a:lnTo>
                    <a:pt x="315" y="129"/>
                  </a:lnTo>
                  <a:lnTo>
                    <a:pt x="332" y="157"/>
                  </a:lnTo>
                  <a:lnTo>
                    <a:pt x="346" y="185"/>
                  </a:lnTo>
                  <a:lnTo>
                    <a:pt x="357" y="210"/>
                  </a:lnTo>
                  <a:lnTo>
                    <a:pt x="366" y="234"/>
                  </a:lnTo>
                  <a:lnTo>
                    <a:pt x="373" y="256"/>
                  </a:lnTo>
                  <a:lnTo>
                    <a:pt x="378" y="277"/>
                  </a:lnTo>
                  <a:lnTo>
                    <a:pt x="382" y="295"/>
                  </a:lnTo>
                  <a:lnTo>
                    <a:pt x="384" y="311"/>
                  </a:lnTo>
                  <a:lnTo>
                    <a:pt x="385" y="325"/>
                  </a:lnTo>
                  <a:lnTo>
                    <a:pt x="386" y="337"/>
                  </a:lnTo>
                  <a:lnTo>
                    <a:pt x="386" y="353"/>
                  </a:lnTo>
                  <a:lnTo>
                    <a:pt x="385" y="357"/>
                  </a:lnTo>
                  <a:lnTo>
                    <a:pt x="385" y="360"/>
                  </a:lnTo>
                  <a:lnTo>
                    <a:pt x="384" y="363"/>
                  </a:lnTo>
                  <a:lnTo>
                    <a:pt x="383" y="369"/>
                  </a:lnTo>
                  <a:lnTo>
                    <a:pt x="377" y="388"/>
                  </a:lnTo>
                  <a:lnTo>
                    <a:pt x="371" y="400"/>
                  </a:lnTo>
                  <a:lnTo>
                    <a:pt x="365" y="415"/>
                  </a:lnTo>
                  <a:lnTo>
                    <a:pt x="356" y="431"/>
                  </a:lnTo>
                  <a:lnTo>
                    <a:pt x="345" y="450"/>
                  </a:lnTo>
                  <a:lnTo>
                    <a:pt x="331" y="470"/>
                  </a:lnTo>
                  <a:lnTo>
                    <a:pt x="315" y="492"/>
                  </a:lnTo>
                  <a:lnTo>
                    <a:pt x="295" y="515"/>
                  </a:lnTo>
                  <a:lnTo>
                    <a:pt x="273" y="541"/>
                  </a:lnTo>
                  <a:lnTo>
                    <a:pt x="247" y="567"/>
                  </a:lnTo>
                  <a:lnTo>
                    <a:pt x="240" y="574"/>
                  </a:lnTo>
                  <a:lnTo>
                    <a:pt x="231" y="582"/>
                  </a:lnTo>
                  <a:lnTo>
                    <a:pt x="220" y="591"/>
                  </a:lnTo>
                  <a:lnTo>
                    <a:pt x="207" y="602"/>
                  </a:lnTo>
                  <a:lnTo>
                    <a:pt x="194" y="612"/>
                  </a:lnTo>
                  <a:lnTo>
                    <a:pt x="180" y="623"/>
                  </a:lnTo>
                  <a:lnTo>
                    <a:pt x="166" y="635"/>
                  </a:lnTo>
                  <a:lnTo>
                    <a:pt x="152" y="646"/>
                  </a:lnTo>
                  <a:lnTo>
                    <a:pt x="138" y="656"/>
                  </a:lnTo>
                  <a:lnTo>
                    <a:pt x="125" y="666"/>
                  </a:lnTo>
                  <a:lnTo>
                    <a:pt x="113" y="675"/>
                  </a:lnTo>
                  <a:lnTo>
                    <a:pt x="102" y="684"/>
                  </a:lnTo>
                  <a:lnTo>
                    <a:pt x="94" y="690"/>
                  </a:lnTo>
                  <a:lnTo>
                    <a:pt x="87" y="695"/>
                  </a:lnTo>
                  <a:lnTo>
                    <a:pt x="82" y="698"/>
                  </a:lnTo>
                  <a:lnTo>
                    <a:pt x="81" y="699"/>
                  </a:lnTo>
                  <a:lnTo>
                    <a:pt x="0" y="434"/>
                  </a:lnTo>
                  <a:lnTo>
                    <a:pt x="20" y="428"/>
                  </a:lnTo>
                  <a:lnTo>
                    <a:pt x="41" y="420"/>
                  </a:lnTo>
                  <a:lnTo>
                    <a:pt x="64" y="411"/>
                  </a:lnTo>
                  <a:lnTo>
                    <a:pt x="87" y="399"/>
                  </a:lnTo>
                  <a:lnTo>
                    <a:pt x="111" y="384"/>
                  </a:lnTo>
                  <a:lnTo>
                    <a:pt x="134" y="367"/>
                  </a:lnTo>
                  <a:lnTo>
                    <a:pt x="151" y="351"/>
                  </a:lnTo>
                  <a:lnTo>
                    <a:pt x="164" y="338"/>
                  </a:lnTo>
                  <a:lnTo>
                    <a:pt x="176" y="325"/>
                  </a:lnTo>
                  <a:lnTo>
                    <a:pt x="184" y="313"/>
                  </a:lnTo>
                  <a:lnTo>
                    <a:pt x="191" y="304"/>
                  </a:lnTo>
                  <a:lnTo>
                    <a:pt x="196" y="297"/>
                  </a:lnTo>
                  <a:lnTo>
                    <a:pt x="198" y="292"/>
                  </a:lnTo>
                  <a:lnTo>
                    <a:pt x="199" y="291"/>
                  </a:lnTo>
                  <a:lnTo>
                    <a:pt x="193" y="273"/>
                  </a:lnTo>
                  <a:lnTo>
                    <a:pt x="184" y="256"/>
                  </a:lnTo>
                  <a:lnTo>
                    <a:pt x="176" y="240"/>
                  </a:lnTo>
                  <a:lnTo>
                    <a:pt x="167" y="225"/>
                  </a:lnTo>
                  <a:lnTo>
                    <a:pt x="157" y="210"/>
                  </a:lnTo>
                  <a:lnTo>
                    <a:pt x="148" y="197"/>
                  </a:lnTo>
                  <a:lnTo>
                    <a:pt x="139" y="185"/>
                  </a:lnTo>
                  <a:lnTo>
                    <a:pt x="131" y="175"/>
                  </a:lnTo>
                  <a:lnTo>
                    <a:pt x="124" y="167"/>
                  </a:lnTo>
                  <a:lnTo>
                    <a:pt x="118" y="160"/>
                  </a:lnTo>
                  <a:lnTo>
                    <a:pt x="115" y="156"/>
                  </a:lnTo>
                  <a:lnTo>
                    <a:pt x="114" y="155"/>
                  </a:lnTo>
                  <a:lnTo>
                    <a:pt x="117" y="146"/>
                  </a:lnTo>
                  <a:lnTo>
                    <a:pt x="122" y="135"/>
                  </a:lnTo>
                  <a:lnTo>
                    <a:pt x="129" y="123"/>
                  </a:lnTo>
                  <a:lnTo>
                    <a:pt x="138" y="110"/>
                  </a:lnTo>
                  <a:lnTo>
                    <a:pt x="156" y="83"/>
                  </a:lnTo>
                  <a:lnTo>
                    <a:pt x="166" y="69"/>
                  </a:lnTo>
                  <a:lnTo>
                    <a:pt x="176" y="56"/>
                  </a:lnTo>
                  <a:lnTo>
                    <a:pt x="184" y="43"/>
                  </a:lnTo>
                  <a:lnTo>
                    <a:pt x="193" y="31"/>
                  </a:lnTo>
                  <a:lnTo>
                    <a:pt x="201" y="21"/>
                  </a:lnTo>
                  <a:lnTo>
                    <a:pt x="208" y="12"/>
                  </a:lnTo>
                  <a:lnTo>
                    <a:pt x="213" y="5"/>
                  </a:lnTo>
                  <a:lnTo>
                    <a:pt x="216" y="1"/>
                  </a:lnTo>
                  <a:lnTo>
                    <a:pt x="218"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40">
              <a:extLst>
                <a:ext uri="{FF2B5EF4-FFF2-40B4-BE49-F238E27FC236}">
                  <a16:creationId xmlns:a16="http://schemas.microsoft.com/office/drawing/2014/main" id="{CFBCDF24-DFC6-408F-B608-640FD196FE8F}"/>
                </a:ext>
              </a:extLst>
            </p:cNvPr>
            <p:cNvSpPr>
              <a:spLocks/>
            </p:cNvSpPr>
            <p:nvPr/>
          </p:nvSpPr>
          <p:spPr bwMode="auto">
            <a:xfrm>
              <a:off x="7207253" y="6162606"/>
              <a:ext cx="185886" cy="83686"/>
            </a:xfrm>
            <a:custGeom>
              <a:avLst/>
              <a:gdLst/>
              <a:ahLst/>
              <a:cxnLst>
                <a:cxn ang="0">
                  <a:pos x="122" y="0"/>
                </a:cxn>
                <a:cxn ang="0">
                  <a:pos x="144" y="1"/>
                </a:cxn>
                <a:cxn ang="0">
                  <a:pos x="163" y="5"/>
                </a:cxn>
                <a:cxn ang="0">
                  <a:pos x="180" y="10"/>
                </a:cxn>
                <a:cxn ang="0">
                  <a:pos x="195" y="18"/>
                </a:cxn>
                <a:cxn ang="0">
                  <a:pos x="208" y="26"/>
                </a:cxn>
                <a:cxn ang="0">
                  <a:pos x="218" y="36"/>
                </a:cxn>
                <a:cxn ang="0">
                  <a:pos x="226" y="46"/>
                </a:cxn>
                <a:cxn ang="0">
                  <a:pos x="233" y="57"/>
                </a:cxn>
                <a:cxn ang="0">
                  <a:pos x="239" y="67"/>
                </a:cxn>
                <a:cxn ang="0">
                  <a:pos x="243" y="77"/>
                </a:cxn>
                <a:cxn ang="0">
                  <a:pos x="246" y="87"/>
                </a:cxn>
                <a:cxn ang="0">
                  <a:pos x="248" y="95"/>
                </a:cxn>
                <a:cxn ang="0">
                  <a:pos x="250" y="103"/>
                </a:cxn>
                <a:cxn ang="0">
                  <a:pos x="250" y="108"/>
                </a:cxn>
                <a:cxn ang="0">
                  <a:pos x="251" y="112"/>
                </a:cxn>
                <a:cxn ang="0">
                  <a:pos x="251" y="113"/>
                </a:cxn>
                <a:cxn ang="0">
                  <a:pos x="0" y="113"/>
                </a:cxn>
                <a:cxn ang="0">
                  <a:pos x="0" y="112"/>
                </a:cxn>
                <a:cxn ang="0">
                  <a:pos x="1" y="108"/>
                </a:cxn>
                <a:cxn ang="0">
                  <a:pos x="2" y="103"/>
                </a:cxn>
                <a:cxn ang="0">
                  <a:pos x="4" y="95"/>
                </a:cxn>
                <a:cxn ang="0">
                  <a:pos x="6" y="87"/>
                </a:cxn>
                <a:cxn ang="0">
                  <a:pos x="9" y="77"/>
                </a:cxn>
                <a:cxn ang="0">
                  <a:pos x="13" y="67"/>
                </a:cxn>
                <a:cxn ang="0">
                  <a:pos x="19" y="57"/>
                </a:cxn>
                <a:cxn ang="0">
                  <a:pos x="26" y="46"/>
                </a:cxn>
                <a:cxn ang="0">
                  <a:pos x="34" y="36"/>
                </a:cxn>
                <a:cxn ang="0">
                  <a:pos x="44" y="26"/>
                </a:cxn>
                <a:cxn ang="0">
                  <a:pos x="55" y="18"/>
                </a:cxn>
                <a:cxn ang="0">
                  <a:pos x="69" y="10"/>
                </a:cxn>
                <a:cxn ang="0">
                  <a:pos x="84" y="5"/>
                </a:cxn>
                <a:cxn ang="0">
                  <a:pos x="102" y="1"/>
                </a:cxn>
                <a:cxn ang="0">
                  <a:pos x="122" y="0"/>
                </a:cxn>
              </a:cxnLst>
              <a:rect l="0" t="0" r="r" b="b"/>
              <a:pathLst>
                <a:path w="251" h="113">
                  <a:moveTo>
                    <a:pt x="122" y="0"/>
                  </a:moveTo>
                  <a:lnTo>
                    <a:pt x="144" y="1"/>
                  </a:lnTo>
                  <a:lnTo>
                    <a:pt x="163" y="5"/>
                  </a:lnTo>
                  <a:lnTo>
                    <a:pt x="180" y="10"/>
                  </a:lnTo>
                  <a:lnTo>
                    <a:pt x="195" y="18"/>
                  </a:lnTo>
                  <a:lnTo>
                    <a:pt x="208" y="26"/>
                  </a:lnTo>
                  <a:lnTo>
                    <a:pt x="218" y="36"/>
                  </a:lnTo>
                  <a:lnTo>
                    <a:pt x="226" y="46"/>
                  </a:lnTo>
                  <a:lnTo>
                    <a:pt x="233" y="57"/>
                  </a:lnTo>
                  <a:lnTo>
                    <a:pt x="239" y="67"/>
                  </a:lnTo>
                  <a:lnTo>
                    <a:pt x="243" y="77"/>
                  </a:lnTo>
                  <a:lnTo>
                    <a:pt x="246" y="87"/>
                  </a:lnTo>
                  <a:lnTo>
                    <a:pt x="248" y="95"/>
                  </a:lnTo>
                  <a:lnTo>
                    <a:pt x="250" y="103"/>
                  </a:lnTo>
                  <a:lnTo>
                    <a:pt x="250" y="108"/>
                  </a:lnTo>
                  <a:lnTo>
                    <a:pt x="251" y="112"/>
                  </a:lnTo>
                  <a:lnTo>
                    <a:pt x="251" y="113"/>
                  </a:lnTo>
                  <a:lnTo>
                    <a:pt x="0" y="113"/>
                  </a:lnTo>
                  <a:lnTo>
                    <a:pt x="0" y="112"/>
                  </a:lnTo>
                  <a:lnTo>
                    <a:pt x="1" y="108"/>
                  </a:lnTo>
                  <a:lnTo>
                    <a:pt x="2" y="103"/>
                  </a:lnTo>
                  <a:lnTo>
                    <a:pt x="4" y="95"/>
                  </a:lnTo>
                  <a:lnTo>
                    <a:pt x="6" y="87"/>
                  </a:lnTo>
                  <a:lnTo>
                    <a:pt x="9" y="77"/>
                  </a:lnTo>
                  <a:lnTo>
                    <a:pt x="13" y="67"/>
                  </a:lnTo>
                  <a:lnTo>
                    <a:pt x="19" y="57"/>
                  </a:lnTo>
                  <a:lnTo>
                    <a:pt x="26" y="46"/>
                  </a:lnTo>
                  <a:lnTo>
                    <a:pt x="34" y="36"/>
                  </a:lnTo>
                  <a:lnTo>
                    <a:pt x="44" y="26"/>
                  </a:lnTo>
                  <a:lnTo>
                    <a:pt x="55" y="18"/>
                  </a:lnTo>
                  <a:lnTo>
                    <a:pt x="69" y="10"/>
                  </a:lnTo>
                  <a:lnTo>
                    <a:pt x="84" y="5"/>
                  </a:lnTo>
                  <a:lnTo>
                    <a:pt x="102" y="1"/>
                  </a:lnTo>
                  <a:lnTo>
                    <a:pt x="12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41">
              <a:extLst>
                <a:ext uri="{FF2B5EF4-FFF2-40B4-BE49-F238E27FC236}">
                  <a16:creationId xmlns:a16="http://schemas.microsoft.com/office/drawing/2014/main" id="{B3779787-E0D3-47FB-8C4B-C321E7145AD5}"/>
                </a:ext>
              </a:extLst>
            </p:cNvPr>
            <p:cNvSpPr>
              <a:spLocks/>
            </p:cNvSpPr>
            <p:nvPr/>
          </p:nvSpPr>
          <p:spPr bwMode="auto">
            <a:xfrm>
              <a:off x="7411653" y="6162606"/>
              <a:ext cx="185886" cy="83686"/>
            </a:xfrm>
            <a:custGeom>
              <a:avLst/>
              <a:gdLst/>
              <a:ahLst/>
              <a:cxnLst>
                <a:cxn ang="0">
                  <a:pos x="122" y="0"/>
                </a:cxn>
                <a:cxn ang="0">
                  <a:pos x="144" y="1"/>
                </a:cxn>
                <a:cxn ang="0">
                  <a:pos x="163" y="5"/>
                </a:cxn>
                <a:cxn ang="0">
                  <a:pos x="180" y="10"/>
                </a:cxn>
                <a:cxn ang="0">
                  <a:pos x="195" y="18"/>
                </a:cxn>
                <a:cxn ang="0">
                  <a:pos x="207" y="26"/>
                </a:cxn>
                <a:cxn ang="0">
                  <a:pos x="218" y="36"/>
                </a:cxn>
                <a:cxn ang="0">
                  <a:pos x="227" y="46"/>
                </a:cxn>
                <a:cxn ang="0">
                  <a:pos x="233" y="57"/>
                </a:cxn>
                <a:cxn ang="0">
                  <a:pos x="239" y="67"/>
                </a:cxn>
                <a:cxn ang="0">
                  <a:pos x="243" y="77"/>
                </a:cxn>
                <a:cxn ang="0">
                  <a:pos x="247" y="87"/>
                </a:cxn>
                <a:cxn ang="0">
                  <a:pos x="249" y="95"/>
                </a:cxn>
                <a:cxn ang="0">
                  <a:pos x="250" y="103"/>
                </a:cxn>
                <a:cxn ang="0">
                  <a:pos x="251" y="108"/>
                </a:cxn>
                <a:cxn ang="0">
                  <a:pos x="251" y="112"/>
                </a:cxn>
                <a:cxn ang="0">
                  <a:pos x="251" y="113"/>
                </a:cxn>
                <a:cxn ang="0">
                  <a:pos x="0" y="113"/>
                </a:cxn>
                <a:cxn ang="0">
                  <a:pos x="0" y="112"/>
                </a:cxn>
                <a:cxn ang="0">
                  <a:pos x="1" y="108"/>
                </a:cxn>
                <a:cxn ang="0">
                  <a:pos x="1" y="103"/>
                </a:cxn>
                <a:cxn ang="0">
                  <a:pos x="3" y="95"/>
                </a:cxn>
                <a:cxn ang="0">
                  <a:pos x="5" y="87"/>
                </a:cxn>
                <a:cxn ang="0">
                  <a:pos x="9" y="77"/>
                </a:cxn>
                <a:cxn ang="0">
                  <a:pos x="13" y="67"/>
                </a:cxn>
                <a:cxn ang="0">
                  <a:pos x="18" y="57"/>
                </a:cxn>
                <a:cxn ang="0">
                  <a:pos x="25" y="46"/>
                </a:cxn>
                <a:cxn ang="0">
                  <a:pos x="34" y="36"/>
                </a:cxn>
                <a:cxn ang="0">
                  <a:pos x="43" y="26"/>
                </a:cxn>
                <a:cxn ang="0">
                  <a:pos x="55" y="18"/>
                </a:cxn>
                <a:cxn ang="0">
                  <a:pos x="69" y="10"/>
                </a:cxn>
                <a:cxn ang="0">
                  <a:pos x="84" y="5"/>
                </a:cxn>
                <a:cxn ang="0">
                  <a:pos x="102" y="1"/>
                </a:cxn>
                <a:cxn ang="0">
                  <a:pos x="122" y="0"/>
                </a:cxn>
              </a:cxnLst>
              <a:rect l="0" t="0" r="r" b="b"/>
              <a:pathLst>
                <a:path w="251" h="113">
                  <a:moveTo>
                    <a:pt x="122" y="0"/>
                  </a:moveTo>
                  <a:lnTo>
                    <a:pt x="144" y="1"/>
                  </a:lnTo>
                  <a:lnTo>
                    <a:pt x="163" y="5"/>
                  </a:lnTo>
                  <a:lnTo>
                    <a:pt x="180" y="10"/>
                  </a:lnTo>
                  <a:lnTo>
                    <a:pt x="195" y="18"/>
                  </a:lnTo>
                  <a:lnTo>
                    <a:pt x="207" y="26"/>
                  </a:lnTo>
                  <a:lnTo>
                    <a:pt x="218" y="36"/>
                  </a:lnTo>
                  <a:lnTo>
                    <a:pt x="227" y="46"/>
                  </a:lnTo>
                  <a:lnTo>
                    <a:pt x="233" y="57"/>
                  </a:lnTo>
                  <a:lnTo>
                    <a:pt x="239" y="67"/>
                  </a:lnTo>
                  <a:lnTo>
                    <a:pt x="243" y="77"/>
                  </a:lnTo>
                  <a:lnTo>
                    <a:pt x="247" y="87"/>
                  </a:lnTo>
                  <a:lnTo>
                    <a:pt x="249" y="95"/>
                  </a:lnTo>
                  <a:lnTo>
                    <a:pt x="250" y="103"/>
                  </a:lnTo>
                  <a:lnTo>
                    <a:pt x="251" y="108"/>
                  </a:lnTo>
                  <a:lnTo>
                    <a:pt x="251" y="112"/>
                  </a:lnTo>
                  <a:lnTo>
                    <a:pt x="251" y="113"/>
                  </a:lnTo>
                  <a:lnTo>
                    <a:pt x="0" y="113"/>
                  </a:lnTo>
                  <a:lnTo>
                    <a:pt x="0" y="112"/>
                  </a:lnTo>
                  <a:lnTo>
                    <a:pt x="1" y="108"/>
                  </a:lnTo>
                  <a:lnTo>
                    <a:pt x="1" y="103"/>
                  </a:lnTo>
                  <a:lnTo>
                    <a:pt x="3" y="95"/>
                  </a:lnTo>
                  <a:lnTo>
                    <a:pt x="5" y="87"/>
                  </a:lnTo>
                  <a:lnTo>
                    <a:pt x="9" y="77"/>
                  </a:lnTo>
                  <a:lnTo>
                    <a:pt x="13" y="67"/>
                  </a:lnTo>
                  <a:lnTo>
                    <a:pt x="18" y="57"/>
                  </a:lnTo>
                  <a:lnTo>
                    <a:pt x="25" y="46"/>
                  </a:lnTo>
                  <a:lnTo>
                    <a:pt x="34" y="36"/>
                  </a:lnTo>
                  <a:lnTo>
                    <a:pt x="43" y="26"/>
                  </a:lnTo>
                  <a:lnTo>
                    <a:pt x="55" y="18"/>
                  </a:lnTo>
                  <a:lnTo>
                    <a:pt x="69" y="10"/>
                  </a:lnTo>
                  <a:lnTo>
                    <a:pt x="84" y="5"/>
                  </a:lnTo>
                  <a:lnTo>
                    <a:pt x="102" y="1"/>
                  </a:lnTo>
                  <a:lnTo>
                    <a:pt x="12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42">
              <a:extLst>
                <a:ext uri="{FF2B5EF4-FFF2-40B4-BE49-F238E27FC236}">
                  <a16:creationId xmlns:a16="http://schemas.microsoft.com/office/drawing/2014/main" id="{9401182F-2C99-4154-A4D4-67498CE17768}"/>
                </a:ext>
              </a:extLst>
            </p:cNvPr>
            <p:cNvSpPr>
              <a:spLocks/>
            </p:cNvSpPr>
            <p:nvPr/>
          </p:nvSpPr>
          <p:spPr bwMode="auto">
            <a:xfrm>
              <a:off x="7319821" y="5833048"/>
              <a:ext cx="100719" cy="311044"/>
            </a:xfrm>
            <a:custGeom>
              <a:avLst/>
              <a:gdLst/>
              <a:ahLst/>
              <a:cxnLst>
                <a:cxn ang="0">
                  <a:pos x="6" y="0"/>
                </a:cxn>
                <a:cxn ang="0">
                  <a:pos x="20" y="0"/>
                </a:cxn>
                <a:cxn ang="0">
                  <a:pos x="31" y="0"/>
                </a:cxn>
                <a:cxn ang="0">
                  <a:pos x="42" y="1"/>
                </a:cxn>
                <a:cxn ang="0">
                  <a:pos x="54" y="3"/>
                </a:cxn>
                <a:cxn ang="0">
                  <a:pos x="66" y="6"/>
                </a:cxn>
                <a:cxn ang="0">
                  <a:pos x="78" y="10"/>
                </a:cxn>
                <a:cxn ang="0">
                  <a:pos x="91" y="16"/>
                </a:cxn>
                <a:cxn ang="0">
                  <a:pos x="102" y="23"/>
                </a:cxn>
                <a:cxn ang="0">
                  <a:pos x="113" y="32"/>
                </a:cxn>
                <a:cxn ang="0">
                  <a:pos x="122" y="43"/>
                </a:cxn>
                <a:cxn ang="0">
                  <a:pos x="131" y="56"/>
                </a:cxn>
                <a:cxn ang="0">
                  <a:pos x="136" y="72"/>
                </a:cxn>
                <a:cxn ang="0">
                  <a:pos x="116" y="58"/>
                </a:cxn>
                <a:cxn ang="0">
                  <a:pos x="127" y="420"/>
                </a:cxn>
                <a:cxn ang="0">
                  <a:pos x="92" y="49"/>
                </a:cxn>
                <a:cxn ang="0">
                  <a:pos x="91" y="49"/>
                </a:cxn>
                <a:cxn ang="0">
                  <a:pos x="87" y="46"/>
                </a:cxn>
                <a:cxn ang="0">
                  <a:pos x="81" y="41"/>
                </a:cxn>
                <a:cxn ang="0">
                  <a:pos x="74" y="36"/>
                </a:cxn>
                <a:cxn ang="0">
                  <a:pos x="64" y="30"/>
                </a:cxn>
                <a:cxn ang="0">
                  <a:pos x="53" y="24"/>
                </a:cxn>
                <a:cxn ang="0">
                  <a:pos x="41" y="17"/>
                </a:cxn>
                <a:cxn ang="0">
                  <a:pos x="28" y="11"/>
                </a:cxn>
                <a:cxn ang="0">
                  <a:pos x="14" y="5"/>
                </a:cxn>
                <a:cxn ang="0">
                  <a:pos x="0" y="0"/>
                </a:cxn>
                <a:cxn ang="0">
                  <a:pos x="2" y="0"/>
                </a:cxn>
                <a:cxn ang="0">
                  <a:pos x="6" y="0"/>
                </a:cxn>
              </a:cxnLst>
              <a:rect l="0" t="0" r="r" b="b"/>
              <a:pathLst>
                <a:path w="136" h="420">
                  <a:moveTo>
                    <a:pt x="6" y="0"/>
                  </a:moveTo>
                  <a:lnTo>
                    <a:pt x="20" y="0"/>
                  </a:lnTo>
                  <a:lnTo>
                    <a:pt x="31" y="0"/>
                  </a:lnTo>
                  <a:lnTo>
                    <a:pt x="42" y="1"/>
                  </a:lnTo>
                  <a:lnTo>
                    <a:pt x="54" y="3"/>
                  </a:lnTo>
                  <a:lnTo>
                    <a:pt x="66" y="6"/>
                  </a:lnTo>
                  <a:lnTo>
                    <a:pt x="78" y="10"/>
                  </a:lnTo>
                  <a:lnTo>
                    <a:pt x="91" y="16"/>
                  </a:lnTo>
                  <a:lnTo>
                    <a:pt x="102" y="23"/>
                  </a:lnTo>
                  <a:lnTo>
                    <a:pt x="113" y="32"/>
                  </a:lnTo>
                  <a:lnTo>
                    <a:pt x="122" y="43"/>
                  </a:lnTo>
                  <a:lnTo>
                    <a:pt x="131" y="56"/>
                  </a:lnTo>
                  <a:lnTo>
                    <a:pt x="136" y="72"/>
                  </a:lnTo>
                  <a:lnTo>
                    <a:pt x="116" y="58"/>
                  </a:lnTo>
                  <a:lnTo>
                    <a:pt x="127" y="420"/>
                  </a:lnTo>
                  <a:lnTo>
                    <a:pt x="92" y="49"/>
                  </a:lnTo>
                  <a:lnTo>
                    <a:pt x="91" y="49"/>
                  </a:lnTo>
                  <a:lnTo>
                    <a:pt x="87" y="46"/>
                  </a:lnTo>
                  <a:lnTo>
                    <a:pt x="81" y="41"/>
                  </a:lnTo>
                  <a:lnTo>
                    <a:pt x="74" y="36"/>
                  </a:lnTo>
                  <a:lnTo>
                    <a:pt x="64" y="30"/>
                  </a:lnTo>
                  <a:lnTo>
                    <a:pt x="53" y="24"/>
                  </a:lnTo>
                  <a:lnTo>
                    <a:pt x="41" y="17"/>
                  </a:lnTo>
                  <a:lnTo>
                    <a:pt x="28" y="11"/>
                  </a:lnTo>
                  <a:lnTo>
                    <a:pt x="14" y="5"/>
                  </a:lnTo>
                  <a:lnTo>
                    <a:pt x="0" y="0"/>
                  </a:lnTo>
                  <a:lnTo>
                    <a:pt x="2" y="0"/>
                  </a:lnTo>
                  <a:lnTo>
                    <a:pt x="6" y="0"/>
                  </a:lnTo>
                  <a:close/>
                </a:path>
              </a:pathLst>
            </a:custGeom>
            <a:solidFill>
              <a:srgbClr val="000C3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3" name="TextBox 42">
            <a:extLst>
              <a:ext uri="{FF2B5EF4-FFF2-40B4-BE49-F238E27FC236}">
                <a16:creationId xmlns:a16="http://schemas.microsoft.com/office/drawing/2014/main" id="{10CEDB3A-5344-4183-916E-024FF8E5F2C0}"/>
              </a:ext>
            </a:extLst>
          </p:cNvPr>
          <p:cNvSpPr txBox="1"/>
          <p:nvPr/>
        </p:nvSpPr>
        <p:spPr>
          <a:xfrm>
            <a:off x="2003404" y="2448928"/>
            <a:ext cx="1596206"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Black Box Testing</a:t>
            </a:r>
          </a:p>
        </p:txBody>
      </p:sp>
      <p:sp>
        <p:nvSpPr>
          <p:cNvPr id="44" name="TextBox 43">
            <a:extLst>
              <a:ext uri="{FF2B5EF4-FFF2-40B4-BE49-F238E27FC236}">
                <a16:creationId xmlns:a16="http://schemas.microsoft.com/office/drawing/2014/main" id="{53ED1E08-9CF8-418F-B60E-C63DCBA53D75}"/>
              </a:ext>
            </a:extLst>
          </p:cNvPr>
          <p:cNvSpPr txBox="1"/>
          <p:nvPr/>
        </p:nvSpPr>
        <p:spPr>
          <a:xfrm rot="19974285">
            <a:off x="6211130" y="1671937"/>
            <a:ext cx="261104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White Box Testing</a:t>
            </a:r>
          </a:p>
        </p:txBody>
      </p:sp>
      <p:sp>
        <p:nvSpPr>
          <p:cNvPr id="45" name="TextBox 44">
            <a:extLst>
              <a:ext uri="{FF2B5EF4-FFF2-40B4-BE49-F238E27FC236}">
                <a16:creationId xmlns:a16="http://schemas.microsoft.com/office/drawing/2014/main" id="{AC8A3561-0FAF-4E0C-8079-BD9DA3B077B5}"/>
              </a:ext>
            </a:extLst>
          </p:cNvPr>
          <p:cNvSpPr txBox="1"/>
          <p:nvPr/>
        </p:nvSpPr>
        <p:spPr>
          <a:xfrm rot="1329167">
            <a:off x="6470354" y="3478500"/>
            <a:ext cx="261104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Experienced Based Testing</a:t>
            </a:r>
          </a:p>
        </p:txBody>
      </p:sp>
    </p:spTree>
    <p:extLst>
      <p:ext uri="{BB962C8B-B14F-4D97-AF65-F5344CB8AC3E}">
        <p14:creationId xmlns:p14="http://schemas.microsoft.com/office/powerpoint/2010/main" val="14245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D13B35-823E-4FAE-904B-42D272338B9E}"/>
              </a:ext>
            </a:extLst>
          </p:cNvPr>
          <p:cNvSpPr txBox="1">
            <a:spLocks/>
          </p:cNvSpPr>
          <p:nvPr/>
        </p:nvSpPr>
        <p:spPr>
          <a:xfrm>
            <a:off x="457200" y="274639"/>
            <a:ext cx="10969943" cy="711081"/>
          </a:xfrm>
          <a:prstGeom prst="rect">
            <a:avLst/>
          </a:prstGeom>
        </p:spPr>
        <p:txBody>
          <a:bodyPr/>
          <a:lstStyle>
            <a:lvl1pPr algn="l" defTabSz="914400" rtl="0" eaLnBrk="1" latinLnBrk="0" hangingPunct="1">
              <a:lnSpc>
                <a:spcPct val="90000"/>
              </a:lnSpc>
              <a:spcBef>
                <a:spcPct val="0"/>
              </a:spcBef>
              <a:buNone/>
              <a:defRPr lang="en-US" sz="3200" b="1" kern="1200">
                <a:solidFill>
                  <a:schemeClr val="tx1"/>
                </a:solidFill>
                <a:latin typeface="Arial" pitchFamily="34" charset="0"/>
                <a:ea typeface="Verdana" pitchFamily="34" charset="0"/>
                <a:cs typeface="Arial" pitchFamily="34" charset="0"/>
              </a:defRPr>
            </a:lvl1pPr>
          </a:lstStyle>
          <a:p>
            <a:r>
              <a:rPr lang="en-US" b="0" dirty="0">
                <a:latin typeface="+mj-lt"/>
              </a:rPr>
              <a:t>Choosing the right technique</a:t>
            </a:r>
          </a:p>
        </p:txBody>
      </p:sp>
      <p:sp>
        <p:nvSpPr>
          <p:cNvPr id="5" name="Content Placeholder 9">
            <a:extLst>
              <a:ext uri="{FF2B5EF4-FFF2-40B4-BE49-F238E27FC236}">
                <a16:creationId xmlns:a16="http://schemas.microsoft.com/office/drawing/2014/main" id="{234E85AE-5272-44B6-8761-B8A437A4A64A}"/>
              </a:ext>
            </a:extLst>
          </p:cNvPr>
          <p:cNvSpPr txBox="1">
            <a:spLocks/>
          </p:cNvSpPr>
          <p:nvPr/>
        </p:nvSpPr>
        <p:spPr>
          <a:xfrm>
            <a:off x="838200" y="1143000"/>
            <a:ext cx="7848600" cy="4068763"/>
          </a:xfrm>
          <a:prstGeom prst="rect">
            <a:avLst/>
          </a:prstGeom>
          <a:noFill/>
          <a:ln>
            <a:noFill/>
          </a:ln>
        </p:spPr>
        <p:txBody>
          <a:bodyPr vert="horz" lIns="91425" tIns="91425" rIns="91425" bIns="91425" rtlCol="0" anchor="ctr" anchorCtr="0">
            <a:normAutofit/>
          </a:bodyPr>
          <a:lstStyle>
            <a:lvl1pPr marL="0" marR="0" lvl="0" indent="0" algn="ctr" defTabSz="914400" rtl="0" eaLnBrk="1" latinLnBrk="0" hangingPunct="1">
              <a:lnSpc>
                <a:spcPct val="77083"/>
              </a:lnSpc>
              <a:spcBef>
                <a:spcPts val="0"/>
              </a:spcBef>
              <a:spcAft>
                <a:spcPts val="600"/>
              </a:spcAft>
              <a:buClr>
                <a:schemeClr val="dk2"/>
              </a:buClr>
              <a:buFont typeface="Arial"/>
              <a:buNone/>
              <a:defRPr lang="en-US" sz="2000" b="0" i="0" u="none" strike="noStrike" kern="1200" cap="none">
                <a:solidFill>
                  <a:schemeClr val="dk1"/>
                </a:solidFill>
                <a:latin typeface="Helvetica Neue"/>
                <a:ea typeface="Helvetica Neue"/>
                <a:cs typeface="Helvetica Neue"/>
                <a:sym typeface="Helvetica Neue"/>
              </a:defRPr>
            </a:lvl1pPr>
            <a:lvl2pPr marL="742950" marR="0" lvl="1" indent="-234315" algn="l" defTabSz="914400" rtl="0" eaLnBrk="1" latinLnBrk="0" hangingPunct="1">
              <a:lnSpc>
                <a:spcPct val="105000"/>
              </a:lnSpc>
              <a:spcBef>
                <a:spcPts val="0"/>
              </a:spcBef>
              <a:spcAft>
                <a:spcPts val="600"/>
              </a:spcAft>
              <a:buClr>
                <a:schemeClr val="dk2"/>
              </a:buClr>
              <a:buSzPct val="45000"/>
              <a:buFont typeface="Noto Sans Symbols"/>
              <a:buChar char="○"/>
              <a:defRPr lang="en-US" sz="1800" b="0" i="0" u="none" strike="noStrike" kern="1200" cap="none">
                <a:solidFill>
                  <a:schemeClr val="dk1"/>
                </a:solidFill>
                <a:latin typeface="Helvetica Neue"/>
                <a:ea typeface="Helvetica Neue"/>
                <a:cs typeface="Helvetica Neue"/>
                <a:sym typeface="Helvetica Neue"/>
              </a:defRPr>
            </a:lvl2pPr>
            <a:lvl3pPr marL="1143000" marR="0" lvl="2" indent="-172719" algn="l" defTabSz="914400" rtl="0" eaLnBrk="1" latinLnBrk="0" hangingPunct="1">
              <a:lnSpc>
                <a:spcPct val="105000"/>
              </a:lnSpc>
              <a:spcBef>
                <a:spcPts val="0"/>
              </a:spcBef>
              <a:spcAft>
                <a:spcPts val="600"/>
              </a:spcAft>
              <a:buClr>
                <a:schemeClr val="dk2"/>
              </a:buClr>
              <a:buSzPct val="55000"/>
              <a:buFont typeface="Noto Sans Symbols"/>
              <a:buChar char="◉"/>
              <a:defRPr lang="en-US" sz="1600" b="0" i="0" u="none" strike="noStrike" kern="1200" cap="none">
                <a:solidFill>
                  <a:schemeClr val="dk1"/>
                </a:solidFill>
                <a:latin typeface="Helvetica Neue"/>
                <a:ea typeface="Helvetica Neue"/>
                <a:cs typeface="Helvetica Neue"/>
                <a:sym typeface="Helvetica Neue"/>
              </a:defRPr>
            </a:lvl3pPr>
            <a:lvl4pPr marL="1600200" marR="0" lvl="3" indent="-139700" algn="l" defTabSz="914400" rtl="0" eaLnBrk="1" latinLnBrk="0" hangingPunct="1">
              <a:lnSpc>
                <a:spcPct val="90000"/>
              </a:lnSpc>
              <a:spcBef>
                <a:spcPts val="0"/>
              </a:spcBef>
              <a:buClr>
                <a:schemeClr val="dk2"/>
              </a:buClr>
              <a:buSzPct val="100000"/>
              <a:buFont typeface="Noto Sans Symbols"/>
              <a:buChar char="▪"/>
              <a:defRPr lang="en-US" sz="1400" b="0" i="0" u="none" strike="noStrike" kern="1200" cap="none">
                <a:solidFill>
                  <a:schemeClr val="dk1"/>
                </a:solidFill>
                <a:latin typeface="Helvetica Neue"/>
                <a:ea typeface="Helvetica Neue"/>
                <a:cs typeface="Helvetica Neue"/>
                <a:sym typeface="Helvetica Neue"/>
              </a:defRPr>
            </a:lvl4pPr>
            <a:lvl5pPr marL="2057400" marR="0" lvl="4" indent="-186689" algn="l" defTabSz="914400" rtl="0" eaLnBrk="1" latinLnBrk="0" hangingPunct="1">
              <a:lnSpc>
                <a:spcPct val="90000"/>
              </a:lnSpc>
              <a:spcBef>
                <a:spcPts val="0"/>
              </a:spcBef>
              <a:buClr>
                <a:schemeClr val="dk2"/>
              </a:buClr>
              <a:buSzPct val="55000"/>
              <a:buFont typeface="Noto Sans Symbols"/>
              <a:buChar char="◻"/>
              <a:defRPr lang="en-US" sz="1200" b="0" i="0" u="none" strike="noStrike" kern="1200" cap="none">
                <a:solidFill>
                  <a:schemeClr val="dk1"/>
                </a:solidFill>
                <a:latin typeface="Helvetica Neue"/>
                <a:ea typeface="Helvetica Neue"/>
                <a:cs typeface="Helvetica Neue"/>
                <a:sym typeface="Helvetica Neue"/>
              </a:defRPr>
            </a:lvl5pPr>
            <a:lvl6pPr marL="2514600" marR="0" lvl="5" indent="-101600" algn="l" defTabSz="914400" rtl="0" eaLnBrk="1" latinLnBrk="0" hangingPunct="1">
              <a:lnSpc>
                <a:spcPct val="90000"/>
              </a:lnSpc>
              <a:spcBef>
                <a:spcPts val="0"/>
              </a:spcBef>
              <a:buClr>
                <a:schemeClr val="dk1"/>
              </a:buClr>
              <a:buSzPct val="100000"/>
              <a:buFont typeface="Arial"/>
              <a:buChar char="•"/>
              <a:defRPr sz="2000" b="0" i="0" u="none" strike="noStrike" kern="1200" cap="none">
                <a:solidFill>
                  <a:schemeClr val="dk1"/>
                </a:solidFill>
                <a:latin typeface="Calibri"/>
                <a:ea typeface="Calibri"/>
                <a:cs typeface="Calibri"/>
                <a:sym typeface="Calibri"/>
              </a:defRPr>
            </a:lvl6pPr>
            <a:lvl7pPr marL="2971800" marR="0" lvl="6" indent="-101600" algn="l" defTabSz="914400" rtl="0" eaLnBrk="1" latinLnBrk="0" hangingPunct="1">
              <a:lnSpc>
                <a:spcPct val="90000"/>
              </a:lnSpc>
              <a:spcBef>
                <a:spcPts val="0"/>
              </a:spcBef>
              <a:buClr>
                <a:schemeClr val="dk1"/>
              </a:buClr>
              <a:buSzPct val="100000"/>
              <a:buFont typeface="Arial"/>
              <a:buChar char="•"/>
              <a:defRPr sz="2000" b="0" i="0" u="none" strike="noStrike" kern="1200" cap="none">
                <a:solidFill>
                  <a:schemeClr val="dk1"/>
                </a:solidFill>
                <a:latin typeface="Calibri"/>
                <a:ea typeface="Calibri"/>
                <a:cs typeface="Calibri"/>
                <a:sym typeface="Calibri"/>
              </a:defRPr>
            </a:lvl7pPr>
            <a:lvl8pPr marL="3429000" marR="0" lvl="7" indent="-101600" algn="l" defTabSz="914400" rtl="0" eaLnBrk="1" latinLnBrk="0" hangingPunct="1">
              <a:lnSpc>
                <a:spcPct val="90000"/>
              </a:lnSpc>
              <a:spcBef>
                <a:spcPts val="0"/>
              </a:spcBef>
              <a:buClr>
                <a:schemeClr val="dk1"/>
              </a:buClr>
              <a:buSzPct val="100000"/>
              <a:buFont typeface="Arial"/>
              <a:buChar char="•"/>
              <a:defRPr sz="2000" b="0" i="0" u="none" strike="noStrike" kern="1200" cap="none">
                <a:solidFill>
                  <a:schemeClr val="dk1"/>
                </a:solidFill>
                <a:latin typeface="Calibri"/>
                <a:ea typeface="Calibri"/>
                <a:cs typeface="Calibri"/>
                <a:sym typeface="Calibri"/>
              </a:defRPr>
            </a:lvl8pPr>
            <a:lvl9pPr marL="3886200" marR="0" lvl="8" indent="-101600" algn="l" defTabSz="914400" rtl="0" eaLnBrk="1" latinLnBrk="0" hangingPunct="1">
              <a:lnSpc>
                <a:spcPct val="90000"/>
              </a:lnSpc>
              <a:spcBef>
                <a:spcPts val="0"/>
              </a:spcBef>
              <a:buClr>
                <a:schemeClr val="dk1"/>
              </a:buClr>
              <a:buSzPct val="100000"/>
              <a:buFont typeface="Arial"/>
              <a:buChar char="•"/>
              <a:defRPr sz="2000" b="0" i="0" u="none" strike="noStrike" kern="1200" cap="none">
                <a:solidFill>
                  <a:schemeClr val="dk1"/>
                </a:solidFill>
                <a:latin typeface="Calibri"/>
                <a:ea typeface="Calibri"/>
                <a:cs typeface="Calibri"/>
                <a:sym typeface="Calibri"/>
              </a:defRPr>
            </a:lvl9pPr>
          </a:lstStyle>
          <a:p>
            <a:pPr algn="l"/>
            <a:r>
              <a:rPr lang="en-US" sz="1400" b="1" u="sng" dirty="0">
                <a:latin typeface="Arial" panose="020B0604020202020204" pitchFamily="34" charset="0"/>
                <a:cs typeface="Arial" panose="020B0604020202020204" pitchFamily="34" charset="0"/>
              </a:rPr>
              <a:t>Depends on:</a:t>
            </a:r>
          </a:p>
          <a:p>
            <a:pPr marL="285750" indent="-285750" algn="l">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285750" indent="-285750" algn="l">
              <a:buClr>
                <a:schemeClr val="tx1"/>
              </a:buClr>
              <a:buFont typeface="Wingdings" panose="05000000000000000000" pitchFamily="2" charset="2"/>
              <a:buChar char="Ø"/>
            </a:pPr>
            <a:r>
              <a:rPr lang="en-US" sz="1200" dirty="0">
                <a:latin typeface="Arial" panose="020B0604020202020204" pitchFamily="34" charset="0"/>
                <a:cs typeface="Arial" panose="020B0604020202020204" pitchFamily="34" charset="0"/>
              </a:rPr>
              <a:t>Type of the application(desktop, client-server, web/mobile, healthcare)</a:t>
            </a:r>
          </a:p>
          <a:p>
            <a:pPr marL="285750" indent="-285750" algn="l">
              <a:buClr>
                <a:schemeClr val="tx1"/>
              </a:buClr>
              <a:buFont typeface="Wingdings" panose="05000000000000000000" pitchFamily="2" charset="2"/>
              <a:buChar char="Ø"/>
            </a:pPr>
            <a:r>
              <a:rPr lang="en-US" sz="1200" dirty="0">
                <a:latin typeface="Arial" panose="020B0604020202020204" pitchFamily="34" charset="0"/>
                <a:cs typeface="Arial" panose="020B0604020202020204" pitchFamily="34" charset="0"/>
              </a:rPr>
              <a:t>Type of testing required (backend database validation, front end verification, web services API testing, security, performance tests, volume tests)</a:t>
            </a:r>
          </a:p>
          <a:p>
            <a:pPr marL="285750" indent="-285750" algn="l">
              <a:buClr>
                <a:schemeClr val="tx1"/>
              </a:buClr>
              <a:buFont typeface="Wingdings" panose="05000000000000000000" pitchFamily="2" charset="2"/>
              <a:buChar char="Ø"/>
            </a:pPr>
            <a:r>
              <a:rPr lang="en-US" sz="1200" dirty="0">
                <a:latin typeface="Arial" panose="020B0604020202020204" pitchFamily="34" charset="0"/>
                <a:cs typeface="Arial" panose="020B0604020202020204" pitchFamily="34" charset="0"/>
              </a:rPr>
              <a:t>System complexity (APIs exposed, white box testing tools based on language </a:t>
            </a:r>
            <a:r>
              <a:rPr lang="en-US" sz="1200" dirty="0" err="1">
                <a:latin typeface="Arial" panose="020B0604020202020204" pitchFamily="34" charset="0"/>
                <a:cs typeface="Arial" panose="020B0604020202020204" pitchFamily="34" charset="0"/>
              </a:rPr>
              <a:t>e.g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CPPUnit</a:t>
            </a:r>
            <a:r>
              <a:rPr lang="en-US" sz="1200" dirty="0">
                <a:latin typeface="Arial" panose="020B0604020202020204" pitchFamily="34" charset="0"/>
                <a:cs typeface="Arial" panose="020B0604020202020204" pitchFamily="34" charset="0"/>
              </a:rPr>
              <a:t>/JUnit)</a:t>
            </a:r>
          </a:p>
          <a:p>
            <a:pPr marL="285750" indent="-285750" algn="l">
              <a:buClr>
                <a:schemeClr val="tx1"/>
              </a:buClr>
              <a:buFont typeface="Wingdings" panose="05000000000000000000" pitchFamily="2" charset="2"/>
              <a:buChar char="Ø"/>
            </a:pPr>
            <a:r>
              <a:rPr lang="en-US" sz="1200" dirty="0">
                <a:latin typeface="Arial" panose="020B0604020202020204" pitchFamily="34" charset="0"/>
                <a:cs typeface="Arial" panose="020B0604020202020204" pitchFamily="34" charset="0"/>
              </a:rPr>
              <a:t>Customer requirements </a:t>
            </a:r>
            <a:r>
              <a:rPr lang="en-US" sz="1200" dirty="0">
                <a:solidFill>
                  <a:schemeClr val="tx1"/>
                </a:solidFill>
                <a:latin typeface="Arial" panose="020B0604020202020204" pitchFamily="34" charset="0"/>
                <a:cs typeface="Arial" panose="020B0604020202020204" pitchFamily="34" charset="0"/>
              </a:rPr>
              <a:t>(web app/mobile app, load expected on the system)</a:t>
            </a:r>
          </a:p>
          <a:p>
            <a:pPr marL="285750" indent="-285750" algn="l">
              <a:buClr>
                <a:schemeClr val="tx1"/>
              </a:buClr>
              <a:buFont typeface="Wingdings" panose="05000000000000000000" pitchFamily="2" charset="2"/>
              <a:buChar char="Ø"/>
            </a:pPr>
            <a:r>
              <a:rPr lang="en-US" sz="1200" dirty="0">
                <a:latin typeface="Arial" panose="020B0604020202020204" pitchFamily="34" charset="0"/>
                <a:cs typeface="Arial" panose="020B0604020202020204" pitchFamily="34" charset="0"/>
              </a:rPr>
              <a:t>Risks involved (Resource available, Lack of requirement)</a:t>
            </a:r>
          </a:p>
          <a:p>
            <a:pPr marL="285750" indent="-285750" algn="l">
              <a:buClr>
                <a:schemeClr val="tx1"/>
              </a:buClr>
              <a:buFont typeface="Wingdings" panose="05000000000000000000" pitchFamily="2" charset="2"/>
              <a:buChar char="Ø"/>
            </a:pPr>
            <a:r>
              <a:rPr lang="en-US" sz="1200" dirty="0">
                <a:latin typeface="Arial" panose="020B0604020202020204" pitchFamily="34" charset="0"/>
                <a:cs typeface="Arial" panose="020B0604020202020204" pitchFamily="34" charset="0"/>
              </a:rPr>
              <a:t>Time and budget </a:t>
            </a:r>
          </a:p>
          <a:p>
            <a:pPr marL="285750" indent="-285750" algn="l">
              <a:buClr>
                <a:schemeClr val="tx1"/>
              </a:buClr>
              <a:buFont typeface="Wingdings" panose="05000000000000000000" pitchFamily="2" charset="2"/>
              <a:buChar char="Ø"/>
            </a:pPr>
            <a:r>
              <a:rPr lang="en-US" sz="1200" dirty="0">
                <a:latin typeface="Arial" panose="020B0604020202020204" pitchFamily="34" charset="0"/>
                <a:cs typeface="Arial" panose="020B0604020202020204" pitchFamily="34" charset="0"/>
              </a:rPr>
              <a:t>Previous experience with similar systems</a:t>
            </a:r>
          </a:p>
          <a:p>
            <a:pPr marL="285750" indent="-285750" algn="l">
              <a:buClr>
                <a:schemeClr val="tx1"/>
              </a:buClr>
              <a:buFont typeface="Wingdings" panose="05000000000000000000" pitchFamily="2" charset="2"/>
              <a:buChar char="Ø"/>
            </a:pPr>
            <a:r>
              <a:rPr lang="en-US" sz="1200" dirty="0">
                <a:latin typeface="Arial" panose="020B0604020202020204" pitchFamily="34" charset="0"/>
                <a:cs typeface="Arial" panose="020B0604020202020204" pitchFamily="34" charset="0"/>
              </a:rPr>
              <a:t>Available tools (Tool for Defect tracking, tools for white box /API tests)</a:t>
            </a:r>
          </a:p>
          <a:p>
            <a:pPr marL="285750" indent="-285750" algn="l">
              <a:buClr>
                <a:schemeClr val="tx1"/>
              </a:buClr>
              <a:buFont typeface="Wingdings" panose="05000000000000000000" pitchFamily="2" charset="2"/>
              <a:buChar char="Ø"/>
            </a:pPr>
            <a:r>
              <a:rPr lang="en-US" sz="1200" dirty="0">
                <a:latin typeface="Arial" panose="020B0604020202020204" pitchFamily="34" charset="0"/>
                <a:cs typeface="Arial" panose="020B0604020202020204" pitchFamily="34" charset="0"/>
              </a:rPr>
              <a:t>Size of the product</a:t>
            </a:r>
          </a:p>
          <a:p>
            <a:pPr marL="285750" indent="-285750" algn="l">
              <a:buClr>
                <a:schemeClr val="tx1"/>
              </a:buClr>
              <a:buFont typeface="Wingdings" panose="05000000000000000000" pitchFamily="2" charset="2"/>
              <a:buChar char="Ø"/>
            </a:pPr>
            <a:r>
              <a:rPr lang="en-US" sz="1200" dirty="0">
                <a:latin typeface="Arial" panose="020B0604020202020204" pitchFamily="34" charset="0"/>
                <a:cs typeface="Arial" panose="020B0604020202020204" pitchFamily="34" charset="0"/>
              </a:rPr>
              <a:t>SDLC model being followed (agile, waterfall)</a:t>
            </a:r>
          </a:p>
          <a:p>
            <a:pPr marL="285750" indent="-285750" algn="l">
              <a:buClr>
                <a:schemeClr val="tx1"/>
              </a:buClr>
              <a:buFont typeface="Wingdings" panose="05000000000000000000" pitchFamily="2" charset="2"/>
              <a:buChar char="Ø"/>
            </a:pPr>
            <a:r>
              <a:rPr lang="en-US" sz="1200" dirty="0">
                <a:latin typeface="Arial" panose="020B0604020202020204" pitchFamily="34" charset="0"/>
                <a:cs typeface="Arial" panose="020B0604020202020204" pitchFamily="34" charset="0"/>
              </a:rPr>
              <a:t>Tester’s skill and knowledge (whether testers are trained for white box testing or can only do black box)</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5524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2508</Words>
  <Application>Microsoft Macintosh PowerPoint</Application>
  <PresentationFormat>Widescreen</PresentationFormat>
  <Paragraphs>467</Paragraphs>
  <Slides>21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Aptos</vt:lpstr>
      <vt:lpstr>Aptos Display</vt:lpstr>
      <vt:lpstr>Arial</vt:lpstr>
      <vt:lpstr>Arial Rounded MT Bold</vt:lpstr>
      <vt:lpstr>Calibri</vt:lpstr>
      <vt:lpstr>Colonna MT</vt:lpstr>
      <vt:lpstr>Courier New</vt:lpstr>
      <vt:lpstr>Helvetica Neue</vt:lpstr>
      <vt:lpstr>Impact</vt:lpstr>
      <vt:lpstr>Noto Sans Symbols</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Waterfall Testing Model</vt:lpstr>
      <vt:lpstr>User Testing vs Business Testing</vt:lpstr>
      <vt:lpstr>User Testing vs Business Testing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Manmeet Chadha</dc:creator>
  <cp:lastModifiedBy>Manmeet Chadha</cp:lastModifiedBy>
  <cp:revision>1</cp:revision>
  <dcterms:created xsi:type="dcterms:W3CDTF">2025-04-01T15:51:51Z</dcterms:created>
  <dcterms:modified xsi:type="dcterms:W3CDTF">2025-04-01T15:55:17Z</dcterms:modified>
</cp:coreProperties>
</file>