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7C4F46-6CAF-4144-BB3A-4625543D18C5}">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esh Mallick" initials="MM" lastIdx="1" clrIdx="0">
    <p:extLst>
      <p:ext uri="{19B8F6BF-5375-455C-9EA6-DF929625EA0E}">
        <p15:presenceInfo xmlns:p15="http://schemas.microsoft.com/office/powerpoint/2012/main" userId="09599378140840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27945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97196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721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166911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784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95435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57560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49281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400856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6DB4-9A3E-4BA7-9A0A-F0DFC673D7C3}"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102822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06DB4-9A3E-4BA7-9A0A-F0DFC673D7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122180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06DB4-9A3E-4BA7-9A0A-F0DFC673D7C3}"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92937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06DB4-9A3E-4BA7-9A0A-F0DFC673D7C3}"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28431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06DB4-9A3E-4BA7-9A0A-F0DFC673D7C3}"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72903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06DB4-9A3E-4BA7-9A0A-F0DFC673D7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38905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06DB4-9A3E-4BA7-9A0A-F0DFC673D7C3}"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EB8DF-20B8-412F-BA2B-A2463EAD70BB}" type="slidenum">
              <a:rPr lang="en-IN" smtClean="0"/>
              <a:t>‹#›</a:t>
            </a:fld>
            <a:endParaRPr lang="en-IN"/>
          </a:p>
        </p:txBody>
      </p:sp>
    </p:spTree>
    <p:extLst>
      <p:ext uri="{BB962C8B-B14F-4D97-AF65-F5344CB8AC3E}">
        <p14:creationId xmlns:p14="http://schemas.microsoft.com/office/powerpoint/2010/main" val="170844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506DB4-9A3E-4BA7-9A0A-F0DFC673D7C3}" type="datetimeFigureOut">
              <a:rPr lang="en-IN" smtClean="0"/>
              <a:t>26-08-2024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1EB8DF-20B8-412F-BA2B-A2463EAD70BB}" type="slidenum">
              <a:rPr lang="en-IN" smtClean="0"/>
              <a:t>‹#›</a:t>
            </a:fld>
            <a:endParaRPr lang="en-IN"/>
          </a:p>
        </p:txBody>
      </p:sp>
    </p:spTree>
    <p:extLst>
      <p:ext uri="{BB962C8B-B14F-4D97-AF65-F5344CB8AC3E}">
        <p14:creationId xmlns:p14="http://schemas.microsoft.com/office/powerpoint/2010/main" val="131507780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4C51-D97A-E95D-AE9A-2DA2E2F8A3D7}"/>
              </a:ext>
            </a:extLst>
          </p:cNvPr>
          <p:cNvSpPr>
            <a:spLocks noGrp="1"/>
          </p:cNvSpPr>
          <p:nvPr>
            <p:ph type="ctrTitle"/>
          </p:nvPr>
        </p:nvSpPr>
        <p:spPr>
          <a:xfrm>
            <a:off x="1759236" y="2075504"/>
            <a:ext cx="8679915" cy="2681134"/>
          </a:xfrm>
        </p:spPr>
        <p:txBody>
          <a:bodyPr>
            <a:normAutofit/>
          </a:bodyPr>
          <a:lstStyle/>
          <a:p>
            <a:pPr algn="r"/>
            <a:r>
              <a:rPr lang="en-US" b="1" dirty="0">
                <a:solidFill>
                  <a:schemeClr val="bg2">
                    <a:lumMod val="10000"/>
                  </a:schemeClr>
                </a:solidFill>
                <a:latin typeface="Franklin Gothic Medium" panose="020B0603020102020204" pitchFamily="34" charset="0"/>
              </a:rPr>
              <a:t>USER ENGAGEMENT  ANALYSIS FOR </a:t>
            </a:r>
            <a:br>
              <a:rPr lang="en-US" b="1" dirty="0">
                <a:solidFill>
                  <a:schemeClr val="bg2">
                    <a:lumMod val="10000"/>
                  </a:schemeClr>
                </a:solidFill>
                <a:latin typeface="Franklin Gothic Medium" panose="020B0603020102020204" pitchFamily="34" charset="0"/>
              </a:rPr>
            </a:br>
            <a:r>
              <a:rPr lang="en-US" b="1" dirty="0">
                <a:solidFill>
                  <a:schemeClr val="bg2">
                    <a:lumMod val="10000"/>
                  </a:schemeClr>
                </a:solidFill>
                <a:latin typeface="Franklin Gothic Medium" panose="020B0603020102020204" pitchFamily="34" charset="0"/>
              </a:rPr>
              <a:t>  RESTAURANT SUCCESS</a:t>
            </a:r>
            <a:endParaRPr lang="en-IN" b="1" dirty="0">
              <a:solidFill>
                <a:schemeClr val="bg2">
                  <a:lumMod val="10000"/>
                </a:schemeClr>
              </a:solidFill>
              <a:latin typeface="Franklin Gothic Medium" panose="020B0603020102020204" pitchFamily="34" charset="0"/>
            </a:endParaRPr>
          </a:p>
        </p:txBody>
      </p:sp>
      <p:sp>
        <p:nvSpPr>
          <p:cNvPr id="3" name="Subtitle 2">
            <a:extLst>
              <a:ext uri="{FF2B5EF4-FFF2-40B4-BE49-F238E27FC236}">
                <a16:creationId xmlns:a16="http://schemas.microsoft.com/office/drawing/2014/main" id="{4150F0F7-96CF-00D2-4C8E-77F56E9B5875}"/>
              </a:ext>
            </a:extLst>
          </p:cNvPr>
          <p:cNvSpPr>
            <a:spLocks noGrp="1"/>
          </p:cNvSpPr>
          <p:nvPr>
            <p:ph type="subTitle" idx="1"/>
          </p:nvPr>
        </p:nvSpPr>
        <p:spPr>
          <a:xfrm>
            <a:off x="1759237" y="4607169"/>
            <a:ext cx="1740101" cy="621684"/>
          </a:xfrm>
        </p:spPr>
        <p:txBody>
          <a:bodyPr>
            <a:normAutofit/>
          </a:bodyPr>
          <a:lstStyle/>
          <a:p>
            <a:r>
              <a:rPr lang="en-US" dirty="0"/>
              <a:t> </a:t>
            </a:r>
            <a:endParaRPr lang="en-IN" dirty="0"/>
          </a:p>
        </p:txBody>
      </p:sp>
    </p:spTree>
    <p:extLst>
      <p:ext uri="{BB962C8B-B14F-4D97-AF65-F5344CB8AC3E}">
        <p14:creationId xmlns:p14="http://schemas.microsoft.com/office/powerpoint/2010/main" val="113092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30B9-5424-FF16-C546-6ED455785948}"/>
              </a:ext>
            </a:extLst>
          </p:cNvPr>
          <p:cNvSpPr>
            <a:spLocks noGrp="1"/>
          </p:cNvSpPr>
          <p:nvPr>
            <p:ph type="title"/>
          </p:nvPr>
        </p:nvSpPr>
        <p:spPr/>
        <p:txBody>
          <a:bodyPr>
            <a:normAutofit fontScale="90000"/>
          </a:bodyPr>
          <a:lstStyle/>
          <a:p>
            <a:r>
              <a:rPr lang="en-US" dirty="0">
                <a:solidFill>
                  <a:schemeClr val="bg2">
                    <a:lumMod val="10000"/>
                  </a:schemeClr>
                </a:solidFill>
                <a:latin typeface="Franklin Gothic Medium" panose="020B0603020102020204" pitchFamily="34" charset="0"/>
              </a:rPr>
              <a:t>Is there a difference in the user engagement between high-rated and low-rated businesses?</a:t>
            </a:r>
            <a:endParaRPr lang="en-IN"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BBF52A41-6CA3-984E-9047-6FC69B027461}"/>
              </a:ext>
            </a:extLst>
          </p:cNvPr>
          <p:cNvSpPr>
            <a:spLocks noGrp="1"/>
          </p:cNvSpPr>
          <p:nvPr>
            <p:ph idx="1"/>
          </p:nvPr>
        </p:nvSpPr>
        <p:spPr/>
        <p:txBody>
          <a:bodyPr/>
          <a:lstStyle/>
          <a:p>
            <a:r>
              <a:rPr lang="en-US" dirty="0"/>
              <a:t>Data indicates a clear correlation between higher ratings and increased user engagement across reviews, tips, and check-ins.</a:t>
            </a:r>
          </a:p>
          <a:p>
            <a:r>
              <a:rPr lang="en-US" dirty="0"/>
              <a:t>This pattern underscores the importance of maintaining high service and quality standards, as these appear to drive more reviews, check-ins, and tips, which are critical measures of customer engagement and satisfaction.</a:t>
            </a:r>
          </a:p>
          <a:p>
            <a:endParaRPr lang="en-IN" dirty="0"/>
          </a:p>
        </p:txBody>
      </p:sp>
      <p:pic>
        <p:nvPicPr>
          <p:cNvPr id="5" name="Picture 4">
            <a:extLst>
              <a:ext uri="{FF2B5EF4-FFF2-40B4-BE49-F238E27FC236}">
                <a16:creationId xmlns:a16="http://schemas.microsoft.com/office/drawing/2014/main" id="{A27E758E-A6C5-BFA3-577D-48E19DA18DB3}"/>
              </a:ext>
            </a:extLst>
          </p:cNvPr>
          <p:cNvPicPr>
            <a:picLocks noChangeAspect="1"/>
          </p:cNvPicPr>
          <p:nvPr/>
        </p:nvPicPr>
        <p:blipFill>
          <a:blip r:embed="rId2"/>
          <a:stretch>
            <a:fillRect/>
          </a:stretch>
        </p:blipFill>
        <p:spPr>
          <a:xfrm>
            <a:off x="1399201" y="4100975"/>
            <a:ext cx="4946451" cy="1760982"/>
          </a:xfrm>
          <a:prstGeom prst="rect">
            <a:avLst/>
          </a:prstGeom>
          <a:ln>
            <a:solidFill>
              <a:srgbClr val="FFC000"/>
            </a:solidFill>
          </a:ln>
        </p:spPr>
      </p:pic>
    </p:spTree>
    <p:extLst>
      <p:ext uri="{BB962C8B-B14F-4D97-AF65-F5344CB8AC3E}">
        <p14:creationId xmlns:p14="http://schemas.microsoft.com/office/powerpoint/2010/main" val="419121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97E6-5C67-4248-AEDF-26F759A71C2D}"/>
              </a:ext>
            </a:extLst>
          </p:cNvPr>
          <p:cNvSpPr>
            <a:spLocks noGrp="1"/>
          </p:cNvSpPr>
          <p:nvPr>
            <p:ph type="title"/>
          </p:nvPr>
        </p:nvSpPr>
        <p:spPr/>
        <p:txBody>
          <a:bodyPr>
            <a:normAutofit/>
          </a:bodyPr>
          <a:lstStyle/>
          <a:p>
            <a:r>
              <a:rPr lang="en-US" dirty="0">
                <a:solidFill>
                  <a:schemeClr val="bg2">
                    <a:lumMod val="10000"/>
                  </a:schemeClr>
                </a:solidFill>
                <a:latin typeface="Franklin Gothic Medium" panose="020B0603020102020204" pitchFamily="34" charset="0"/>
              </a:rPr>
              <a:t>How do the success metrics of restaurants vary across different states and cities?</a:t>
            </a:r>
            <a:endParaRPr lang="en-IN"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CC8D6B68-158C-678D-DD3B-857E6426965D}"/>
              </a:ext>
            </a:extLst>
          </p:cNvPr>
          <p:cNvSpPr>
            <a:spLocks noGrp="1"/>
          </p:cNvSpPr>
          <p:nvPr>
            <p:ph idx="1"/>
          </p:nvPr>
        </p:nvSpPr>
        <p:spPr>
          <a:xfrm>
            <a:off x="677334" y="2160589"/>
            <a:ext cx="3894666" cy="3880773"/>
          </a:xfrm>
        </p:spPr>
        <p:txBody>
          <a:bodyPr>
            <a:noAutofit/>
          </a:bodyPr>
          <a:lstStyle/>
          <a:p>
            <a:r>
              <a:rPr lang="en-US" sz="2000" dirty="0">
                <a:latin typeface="Franklin Gothic Medium" panose="020B0603020102020204" pitchFamily="34" charset="0"/>
              </a:rPr>
              <a:t>Philadelphia emerges as the top city with the highest success score, indicating a combination of high ratings and active user engagements.</a:t>
            </a:r>
          </a:p>
          <a:p>
            <a:r>
              <a:rPr lang="en-US" sz="2000" dirty="0">
                <a:latin typeface="Franklin Gothic Medium" panose="020B0603020102020204" pitchFamily="34" charset="0"/>
              </a:rPr>
              <a:t>Following Philadelphia, Tampa,  Indianapolis and Tucson rank among the top cities with significant success scores, suggesting thriving restaurant scenes in these areas.</a:t>
            </a:r>
            <a:endParaRPr lang="en-IN" sz="2000"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7646B167-27C1-8E34-CA87-8F30E6A6757D}"/>
              </a:ext>
            </a:extLst>
          </p:cNvPr>
          <p:cNvPicPr>
            <a:picLocks noChangeAspect="1"/>
          </p:cNvPicPr>
          <p:nvPr/>
        </p:nvPicPr>
        <p:blipFill>
          <a:blip r:embed="rId2"/>
          <a:stretch>
            <a:fillRect/>
          </a:stretch>
        </p:blipFill>
        <p:spPr>
          <a:xfrm>
            <a:off x="4572000" y="2160589"/>
            <a:ext cx="5618820" cy="3571996"/>
          </a:xfrm>
          <a:prstGeom prst="rect">
            <a:avLst/>
          </a:prstGeom>
          <a:ln>
            <a:solidFill>
              <a:srgbClr val="FFC000"/>
            </a:solidFill>
          </a:ln>
        </p:spPr>
      </p:pic>
    </p:spTree>
    <p:extLst>
      <p:ext uri="{BB962C8B-B14F-4D97-AF65-F5344CB8AC3E}">
        <p14:creationId xmlns:p14="http://schemas.microsoft.com/office/powerpoint/2010/main" val="247182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C1F4-83F9-270C-2471-3E203146DEC0}"/>
              </a:ext>
            </a:extLst>
          </p:cNvPr>
          <p:cNvSpPr>
            <a:spLocks noGrp="1"/>
          </p:cNvSpPr>
          <p:nvPr>
            <p:ph type="title"/>
          </p:nvPr>
        </p:nvSpPr>
        <p:spPr>
          <a:xfrm>
            <a:off x="677334" y="402561"/>
            <a:ext cx="8596668" cy="892629"/>
          </a:xfrm>
        </p:spPr>
        <p:txBody>
          <a:bodyPr>
            <a:noAutofit/>
          </a:bodyPr>
          <a:lstStyle/>
          <a:p>
            <a:r>
              <a:rPr lang="en-US" sz="2400" dirty="0">
                <a:solidFill>
                  <a:schemeClr val="bg2">
                    <a:lumMod val="10000"/>
                  </a:schemeClr>
                </a:solidFill>
                <a:latin typeface="Franklin Gothic Medium" panose="020B0603020102020204" pitchFamily="34" charset="0"/>
              </a:rPr>
              <a:t>Are there any patterns in user engagement over time for successful businesses compared to less successful ones?</a:t>
            </a:r>
            <a:endParaRPr lang="en-IN" sz="2400"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F48C74A-5E9C-7297-3C5C-2CDEA25F1E0A}"/>
              </a:ext>
            </a:extLst>
          </p:cNvPr>
          <p:cNvSpPr>
            <a:spLocks noGrp="1"/>
          </p:cNvSpPr>
          <p:nvPr>
            <p:ph idx="1"/>
          </p:nvPr>
        </p:nvSpPr>
        <p:spPr>
          <a:xfrm>
            <a:off x="677334" y="1295191"/>
            <a:ext cx="8596668" cy="4746172"/>
          </a:xfrm>
        </p:spPr>
        <p:txBody>
          <a:bodyPr/>
          <a:lstStyle/>
          <a:p>
            <a:r>
              <a:rPr lang="en-US" dirty="0">
                <a:latin typeface="Franklin Gothic Medium" panose="020B0603020102020204" pitchFamily="34" charset="0"/>
              </a:rPr>
              <a:t>Successful businesses particularly those with higher ratings ( above 3.5), exhibit consistent and possibly increasing user engagement over time.</a:t>
            </a:r>
          </a:p>
          <a:p>
            <a:r>
              <a:rPr lang="en-US" dirty="0">
                <a:latin typeface="Franklin Gothic Medium" panose="020B0603020102020204" pitchFamily="34" charset="0"/>
              </a:rPr>
              <a:t>High rated restaurants maintain a steady or growing level of user engagement over time, reflecting ongoing customer interest and satisfaction.</a:t>
            </a:r>
            <a:endParaRPr lang="en-IN" dirty="0">
              <a:latin typeface="Franklin Gothic Medium" panose="020B0603020102020204" pitchFamily="34" charset="0"/>
            </a:endParaRPr>
          </a:p>
        </p:txBody>
      </p:sp>
      <p:pic>
        <p:nvPicPr>
          <p:cNvPr id="5" name="Picture 4">
            <a:extLst>
              <a:ext uri="{FF2B5EF4-FFF2-40B4-BE49-F238E27FC236}">
                <a16:creationId xmlns:a16="http://schemas.microsoft.com/office/drawing/2014/main" id="{22DA0094-250F-AB1E-B6F5-E655D1468724}"/>
              </a:ext>
            </a:extLst>
          </p:cNvPr>
          <p:cNvPicPr>
            <a:picLocks noChangeAspect="1"/>
          </p:cNvPicPr>
          <p:nvPr/>
        </p:nvPicPr>
        <p:blipFill>
          <a:blip r:embed="rId2"/>
          <a:stretch>
            <a:fillRect/>
          </a:stretch>
        </p:blipFill>
        <p:spPr>
          <a:xfrm>
            <a:off x="677334" y="2661557"/>
            <a:ext cx="8596668" cy="3793882"/>
          </a:xfrm>
          <a:prstGeom prst="rect">
            <a:avLst/>
          </a:prstGeom>
          <a:ln>
            <a:solidFill>
              <a:srgbClr val="FFC000"/>
            </a:solidFill>
          </a:ln>
        </p:spPr>
      </p:pic>
    </p:spTree>
    <p:extLst>
      <p:ext uri="{BB962C8B-B14F-4D97-AF65-F5344CB8AC3E}">
        <p14:creationId xmlns:p14="http://schemas.microsoft.com/office/powerpoint/2010/main" val="328341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EAD6F7-5182-F4A6-99DE-9EC9830B5813}"/>
              </a:ext>
            </a:extLst>
          </p:cNvPr>
          <p:cNvSpPr>
            <a:spLocks noGrp="1"/>
          </p:cNvSpPr>
          <p:nvPr>
            <p:ph type="title"/>
          </p:nvPr>
        </p:nvSpPr>
        <p:spPr>
          <a:xfrm>
            <a:off x="677334" y="609600"/>
            <a:ext cx="8319709" cy="696686"/>
          </a:xfrm>
        </p:spPr>
        <p:txBody>
          <a:bodyPr/>
          <a:lstStyle/>
          <a:p>
            <a:r>
              <a:rPr lang="en-US" dirty="0">
                <a:solidFill>
                  <a:schemeClr val="bg2">
                    <a:lumMod val="10000"/>
                  </a:schemeClr>
                </a:solidFill>
                <a:latin typeface="Franklin Gothic Medium" panose="020B0603020102020204" pitchFamily="34" charset="0"/>
              </a:rPr>
              <a:t>Trend and Seasonality Analysis</a:t>
            </a:r>
            <a:endParaRPr lang="en-IN" dirty="0">
              <a:solidFill>
                <a:schemeClr val="bg2">
                  <a:lumMod val="10000"/>
                </a:schemeClr>
              </a:solidFill>
              <a:latin typeface="Franklin Gothic Medium" panose="020B0603020102020204" pitchFamily="34" charset="0"/>
            </a:endParaRPr>
          </a:p>
        </p:txBody>
      </p:sp>
      <p:sp>
        <p:nvSpPr>
          <p:cNvPr id="5" name="Text Placeholder 4">
            <a:extLst>
              <a:ext uri="{FF2B5EF4-FFF2-40B4-BE49-F238E27FC236}">
                <a16:creationId xmlns:a16="http://schemas.microsoft.com/office/drawing/2014/main" id="{AA97D6AA-FCE3-1636-7DFD-BA0EC230B243}"/>
              </a:ext>
            </a:extLst>
          </p:cNvPr>
          <p:cNvSpPr>
            <a:spLocks noGrp="1"/>
          </p:cNvSpPr>
          <p:nvPr>
            <p:ph type="body" idx="1"/>
          </p:nvPr>
        </p:nvSpPr>
        <p:spPr>
          <a:xfrm>
            <a:off x="675745" y="1306286"/>
            <a:ext cx="4185623" cy="576262"/>
          </a:xfrm>
          <a:solidFill>
            <a:srgbClr val="FF0000"/>
          </a:solidFill>
        </p:spPr>
        <p:txBody>
          <a:bodyPr/>
          <a:lstStyle/>
          <a:p>
            <a:pPr algn="ctr"/>
            <a:r>
              <a:rPr lang="en-US" dirty="0"/>
              <a:t>Tip Count</a:t>
            </a:r>
            <a:endParaRPr lang="en-IN" dirty="0"/>
          </a:p>
        </p:txBody>
      </p:sp>
      <p:pic>
        <p:nvPicPr>
          <p:cNvPr id="10" name="Content Placeholder 9">
            <a:extLst>
              <a:ext uri="{FF2B5EF4-FFF2-40B4-BE49-F238E27FC236}">
                <a16:creationId xmlns:a16="http://schemas.microsoft.com/office/drawing/2014/main" id="{8341950D-0557-147C-D27D-9CC68A9C9023}"/>
              </a:ext>
            </a:extLst>
          </p:cNvPr>
          <p:cNvPicPr>
            <a:picLocks noGrp="1" noChangeAspect="1"/>
          </p:cNvPicPr>
          <p:nvPr>
            <p:ph sz="half" idx="2"/>
          </p:nvPr>
        </p:nvPicPr>
        <p:blipFill>
          <a:blip r:embed="rId2"/>
          <a:stretch>
            <a:fillRect/>
          </a:stretch>
        </p:blipFill>
        <p:spPr>
          <a:xfrm>
            <a:off x="676275" y="2171701"/>
            <a:ext cx="4184650" cy="3739242"/>
          </a:xfrm>
          <a:ln>
            <a:solidFill>
              <a:srgbClr val="FFC000"/>
            </a:solidFill>
          </a:ln>
        </p:spPr>
      </p:pic>
      <p:sp>
        <p:nvSpPr>
          <p:cNvPr id="7" name="Text Placeholder 6">
            <a:extLst>
              <a:ext uri="{FF2B5EF4-FFF2-40B4-BE49-F238E27FC236}">
                <a16:creationId xmlns:a16="http://schemas.microsoft.com/office/drawing/2014/main" id="{02B5C58C-7816-EF10-4C1C-CFF9F33C4EFA}"/>
              </a:ext>
            </a:extLst>
          </p:cNvPr>
          <p:cNvSpPr>
            <a:spLocks noGrp="1"/>
          </p:cNvSpPr>
          <p:nvPr>
            <p:ph type="body" sz="quarter" idx="3"/>
          </p:nvPr>
        </p:nvSpPr>
        <p:spPr>
          <a:xfrm>
            <a:off x="5088384" y="1306286"/>
            <a:ext cx="4185618" cy="576262"/>
          </a:xfrm>
          <a:solidFill>
            <a:srgbClr val="FF0000"/>
          </a:solidFill>
        </p:spPr>
        <p:txBody>
          <a:bodyPr/>
          <a:lstStyle/>
          <a:p>
            <a:pPr algn="ctr"/>
            <a:r>
              <a:rPr lang="en-US" dirty="0"/>
              <a:t>Review Count</a:t>
            </a:r>
            <a:endParaRPr lang="en-IN" dirty="0"/>
          </a:p>
        </p:txBody>
      </p:sp>
      <p:pic>
        <p:nvPicPr>
          <p:cNvPr id="12" name="Content Placeholder 11">
            <a:extLst>
              <a:ext uri="{FF2B5EF4-FFF2-40B4-BE49-F238E27FC236}">
                <a16:creationId xmlns:a16="http://schemas.microsoft.com/office/drawing/2014/main" id="{F01D6D7A-AD10-7AD2-887C-2159071E94AA}"/>
              </a:ext>
            </a:extLst>
          </p:cNvPr>
          <p:cNvPicPr>
            <a:picLocks noGrp="1" noChangeAspect="1"/>
          </p:cNvPicPr>
          <p:nvPr>
            <p:ph sz="quarter" idx="4"/>
          </p:nvPr>
        </p:nvPicPr>
        <p:blipFill>
          <a:blip r:embed="rId3"/>
          <a:stretch>
            <a:fillRect/>
          </a:stretch>
        </p:blipFill>
        <p:spPr>
          <a:xfrm>
            <a:off x="5088074" y="2171701"/>
            <a:ext cx="4186237" cy="3739242"/>
          </a:xfrm>
          <a:solidFill>
            <a:srgbClr val="FFC000"/>
          </a:solidFill>
          <a:ln>
            <a:solidFill>
              <a:srgbClr val="FFC000"/>
            </a:solidFill>
          </a:ln>
        </p:spPr>
      </p:pic>
    </p:spTree>
    <p:extLst>
      <p:ext uri="{BB962C8B-B14F-4D97-AF65-F5344CB8AC3E}">
        <p14:creationId xmlns:p14="http://schemas.microsoft.com/office/powerpoint/2010/main" val="106474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51F3-5292-98A3-E77D-E86B26E819DB}"/>
              </a:ext>
            </a:extLst>
          </p:cNvPr>
          <p:cNvSpPr>
            <a:spLocks noGrp="1"/>
          </p:cNvSpPr>
          <p:nvPr>
            <p:ph type="title"/>
          </p:nvPr>
        </p:nvSpPr>
        <p:spPr/>
        <p:txBody>
          <a:bodyPr>
            <a:normAutofit/>
          </a:bodyPr>
          <a:lstStyle/>
          <a:p>
            <a:r>
              <a:rPr lang="en-US" sz="2800" dirty="0">
                <a:solidFill>
                  <a:schemeClr val="bg2">
                    <a:lumMod val="10000"/>
                  </a:schemeClr>
                </a:solidFill>
                <a:latin typeface="Franklin Gothic Medium" panose="020B0603020102020204" pitchFamily="34" charset="0"/>
              </a:rPr>
              <a:t>How does the sentiment of review and tips correlate with the success metrics of restaurants</a:t>
            </a:r>
            <a:endParaRPr lang="en-IN" sz="2800" dirty="0">
              <a:solidFill>
                <a:schemeClr val="bg2">
                  <a:lumMod val="10000"/>
                </a:schemeClr>
              </a:solidFill>
              <a:latin typeface="Franklin Gothic Medium" panose="020B0603020102020204" pitchFamily="34" charset="0"/>
            </a:endParaRPr>
          </a:p>
        </p:txBody>
      </p:sp>
      <p:sp>
        <p:nvSpPr>
          <p:cNvPr id="7" name="Content Placeholder 6">
            <a:extLst>
              <a:ext uri="{FF2B5EF4-FFF2-40B4-BE49-F238E27FC236}">
                <a16:creationId xmlns:a16="http://schemas.microsoft.com/office/drawing/2014/main" id="{7311ADBD-4039-E4BC-B311-DA7021B7630B}"/>
              </a:ext>
            </a:extLst>
          </p:cNvPr>
          <p:cNvSpPr>
            <a:spLocks noGrp="1"/>
          </p:cNvSpPr>
          <p:nvPr>
            <p:ph idx="1"/>
          </p:nvPr>
        </p:nvSpPr>
        <p:spPr>
          <a:xfrm>
            <a:off x="6149639" y="1501189"/>
            <a:ext cx="4204909" cy="4424833"/>
          </a:xfrm>
        </p:spPr>
        <p:txBody>
          <a:bodyPr/>
          <a:lstStyle/>
          <a:p>
            <a:r>
              <a:rPr lang="en-US" dirty="0">
                <a:latin typeface="Franklin Gothic Medium" panose="020B0603020102020204" pitchFamily="34" charset="0"/>
              </a:rPr>
              <a:t>‘useful’, ‘funny’ and ‘cool’ are attributes associated with user reviews. They represent the feedback provided by user about the usefulness, humor, or coolness of a particular review.</a:t>
            </a:r>
          </a:p>
          <a:p>
            <a:r>
              <a:rPr lang="en-US" dirty="0">
                <a:latin typeface="Franklin Gothic Medium" panose="020B0603020102020204" pitchFamily="34" charset="0"/>
              </a:rPr>
              <a:t>Higher counts of useful, funny, and cool reviews suggest greater user engagement and satisfaction, which are key factors contributing to a restaurant’s success.</a:t>
            </a:r>
            <a:endParaRPr lang="en-IN" dirty="0">
              <a:latin typeface="Franklin Gothic Medium" panose="020B0603020102020204" pitchFamily="34" charset="0"/>
            </a:endParaRPr>
          </a:p>
        </p:txBody>
      </p:sp>
      <p:pic>
        <p:nvPicPr>
          <p:cNvPr id="9" name="Picture 8">
            <a:extLst>
              <a:ext uri="{FF2B5EF4-FFF2-40B4-BE49-F238E27FC236}">
                <a16:creationId xmlns:a16="http://schemas.microsoft.com/office/drawing/2014/main" id="{4AD6DCC7-5D87-78B7-5AEF-1EB5A3F8C5BB}"/>
              </a:ext>
            </a:extLst>
          </p:cNvPr>
          <p:cNvPicPr>
            <a:picLocks noChangeAspect="1"/>
          </p:cNvPicPr>
          <p:nvPr/>
        </p:nvPicPr>
        <p:blipFill>
          <a:blip r:embed="rId2"/>
          <a:stretch>
            <a:fillRect/>
          </a:stretch>
        </p:blipFill>
        <p:spPr>
          <a:xfrm>
            <a:off x="677334" y="1501189"/>
            <a:ext cx="5365029" cy="4424834"/>
          </a:xfrm>
          <a:prstGeom prst="rect">
            <a:avLst/>
          </a:prstGeom>
          <a:ln>
            <a:solidFill>
              <a:srgbClr val="FFC000"/>
            </a:solidFill>
          </a:ln>
        </p:spPr>
      </p:pic>
    </p:spTree>
    <p:extLst>
      <p:ext uri="{BB962C8B-B14F-4D97-AF65-F5344CB8AC3E}">
        <p14:creationId xmlns:p14="http://schemas.microsoft.com/office/powerpoint/2010/main" val="329562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88A4-EA18-CF24-452E-A3483A7BEF15}"/>
              </a:ext>
            </a:extLst>
          </p:cNvPr>
          <p:cNvSpPr>
            <a:spLocks noGrp="1"/>
          </p:cNvSpPr>
          <p:nvPr>
            <p:ph type="title"/>
          </p:nvPr>
        </p:nvSpPr>
        <p:spPr>
          <a:xfrm>
            <a:off x="677334" y="609600"/>
            <a:ext cx="8596668" cy="925286"/>
          </a:xfrm>
        </p:spPr>
        <p:txBody>
          <a:bodyPr>
            <a:normAutofit fontScale="90000"/>
          </a:bodyPr>
          <a:lstStyle/>
          <a:p>
            <a:r>
              <a:rPr lang="en-US" dirty="0">
                <a:solidFill>
                  <a:schemeClr val="bg2">
                    <a:lumMod val="10000"/>
                  </a:schemeClr>
                </a:solidFill>
                <a:latin typeface="Franklin Gothic Medium" panose="020B0603020102020204" pitchFamily="34" charset="0"/>
              </a:rPr>
              <a:t>Is there any difference in engagement of elite users and non elite users?</a:t>
            </a:r>
            <a:endParaRPr lang="en-IN" dirty="0">
              <a:solidFill>
                <a:schemeClr val="bg2">
                  <a:lumMod val="10000"/>
                </a:schemeClr>
              </a:solidFill>
              <a:latin typeface="Franklin Gothic Medium" panose="020B0603020102020204" pitchFamily="34" charset="0"/>
            </a:endParaRPr>
          </a:p>
        </p:txBody>
      </p:sp>
      <p:sp>
        <p:nvSpPr>
          <p:cNvPr id="7" name="Content Placeholder 6">
            <a:extLst>
              <a:ext uri="{FF2B5EF4-FFF2-40B4-BE49-F238E27FC236}">
                <a16:creationId xmlns:a16="http://schemas.microsoft.com/office/drawing/2014/main" id="{0D5834B6-6F0C-AAE5-9F20-1125E4ED1406}"/>
              </a:ext>
            </a:extLst>
          </p:cNvPr>
          <p:cNvSpPr>
            <a:spLocks noGrp="1"/>
          </p:cNvSpPr>
          <p:nvPr>
            <p:ph idx="1"/>
          </p:nvPr>
        </p:nvSpPr>
        <p:spPr>
          <a:xfrm>
            <a:off x="677334" y="1730829"/>
            <a:ext cx="8596668" cy="4517571"/>
          </a:xfrm>
        </p:spPr>
        <p:txBody>
          <a:bodyPr/>
          <a:lstStyle/>
          <a:p>
            <a:r>
              <a:rPr lang="en-US" dirty="0"/>
              <a:t>Elite users are individuals who have been recognized and awarded the “Elite” status by Yelp for their active and high-quality contributions.</a:t>
            </a:r>
          </a:p>
          <a:p>
            <a:r>
              <a:rPr lang="en-US" dirty="0"/>
              <a:t>Elite users, despite being significantly fewer in number, contribute a substantial proportion of their total review count compared to non-elite users.</a:t>
            </a:r>
          </a:p>
          <a:p>
            <a:endParaRPr lang="en-IN" dirty="0"/>
          </a:p>
        </p:txBody>
      </p:sp>
      <p:pic>
        <p:nvPicPr>
          <p:cNvPr id="9" name="Picture 8">
            <a:extLst>
              <a:ext uri="{FF2B5EF4-FFF2-40B4-BE49-F238E27FC236}">
                <a16:creationId xmlns:a16="http://schemas.microsoft.com/office/drawing/2014/main" id="{33B8B354-ABE0-A505-A448-10380127FA61}"/>
              </a:ext>
            </a:extLst>
          </p:cNvPr>
          <p:cNvPicPr>
            <a:picLocks noChangeAspect="1"/>
          </p:cNvPicPr>
          <p:nvPr/>
        </p:nvPicPr>
        <p:blipFill>
          <a:blip r:embed="rId2"/>
          <a:stretch>
            <a:fillRect/>
          </a:stretch>
        </p:blipFill>
        <p:spPr>
          <a:xfrm>
            <a:off x="1845128" y="3429000"/>
            <a:ext cx="6561995" cy="2959643"/>
          </a:xfrm>
          <a:prstGeom prst="rect">
            <a:avLst/>
          </a:prstGeom>
          <a:ln>
            <a:solidFill>
              <a:srgbClr val="FFC000"/>
            </a:solidFill>
          </a:ln>
        </p:spPr>
      </p:pic>
    </p:spTree>
    <p:extLst>
      <p:ext uri="{BB962C8B-B14F-4D97-AF65-F5344CB8AC3E}">
        <p14:creationId xmlns:p14="http://schemas.microsoft.com/office/powerpoint/2010/main" val="270604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A9D4-1832-BCF7-77EF-A26B9E453A0D}"/>
              </a:ext>
            </a:extLst>
          </p:cNvPr>
          <p:cNvSpPr>
            <a:spLocks noGrp="1"/>
          </p:cNvSpPr>
          <p:nvPr>
            <p:ph type="title"/>
          </p:nvPr>
        </p:nvSpPr>
        <p:spPr>
          <a:xfrm>
            <a:off x="730088" y="234042"/>
            <a:ext cx="8596668" cy="843643"/>
          </a:xfrm>
        </p:spPr>
        <p:txBody>
          <a:bodyPr/>
          <a:lstStyle/>
          <a:p>
            <a:pPr algn="ctr"/>
            <a:r>
              <a:rPr lang="en-US" dirty="0">
                <a:solidFill>
                  <a:schemeClr val="bg2">
                    <a:lumMod val="10000"/>
                  </a:schemeClr>
                </a:solidFill>
                <a:latin typeface="Franklin Gothic Medium" panose="020B0603020102020204" pitchFamily="34" charset="0"/>
              </a:rPr>
              <a:t>Busiest Hours</a:t>
            </a:r>
            <a:endParaRPr lang="en-IN"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A976C72D-CDCF-3FEC-C06A-73DBBB72F562}"/>
              </a:ext>
            </a:extLst>
          </p:cNvPr>
          <p:cNvSpPr>
            <a:spLocks noGrp="1"/>
          </p:cNvSpPr>
          <p:nvPr>
            <p:ph idx="1"/>
          </p:nvPr>
        </p:nvSpPr>
        <p:spPr>
          <a:xfrm>
            <a:off x="905934" y="4357138"/>
            <a:ext cx="8596668" cy="1932712"/>
          </a:xfrm>
        </p:spPr>
        <p:txBody>
          <a:bodyPr>
            <a:normAutofit/>
          </a:bodyPr>
          <a:lstStyle/>
          <a:p>
            <a:r>
              <a:rPr lang="en-US" sz="1600" dirty="0">
                <a:latin typeface="Franklin Gothic Medium" panose="020B0603020102020204" pitchFamily="34" charset="0"/>
              </a:rPr>
              <a:t>The busiest hours for restaurants, based on user engagement, span from 4pm to 1am.</a:t>
            </a:r>
          </a:p>
          <a:p>
            <a:r>
              <a:rPr lang="en-US" sz="1600" dirty="0">
                <a:latin typeface="Franklin Gothic Medium" panose="020B0603020102020204" pitchFamily="34" charset="0"/>
              </a:rPr>
              <a:t>Knowing the peak hours allows businesses to optimize their staffing levels and resource allocation during these times to ensure efficient operations and quality service delivery.</a:t>
            </a:r>
          </a:p>
          <a:p>
            <a:r>
              <a:rPr lang="en-US" sz="1600" dirty="0">
                <a:latin typeface="Franklin Gothic Medium" panose="020B0603020102020204" pitchFamily="34" charset="0"/>
              </a:rPr>
              <a:t>The concentration of user engagement during the evening and night hours suggests a higher demand for dining out during these times, potentially driven by factors such as work schedules, social gatherings and leisure activities.</a:t>
            </a:r>
            <a:endParaRPr lang="en-IN" sz="1600" dirty="0">
              <a:latin typeface="Franklin Gothic Medium" panose="020B0603020102020204" pitchFamily="34" charset="0"/>
            </a:endParaRPr>
          </a:p>
        </p:txBody>
      </p:sp>
      <p:pic>
        <p:nvPicPr>
          <p:cNvPr id="5" name="Picture 4">
            <a:extLst>
              <a:ext uri="{FF2B5EF4-FFF2-40B4-BE49-F238E27FC236}">
                <a16:creationId xmlns:a16="http://schemas.microsoft.com/office/drawing/2014/main" id="{74FD0585-7E14-7CF9-4FB1-4598CD6B4E75}"/>
              </a:ext>
            </a:extLst>
          </p:cNvPr>
          <p:cNvPicPr>
            <a:picLocks noChangeAspect="1"/>
          </p:cNvPicPr>
          <p:nvPr/>
        </p:nvPicPr>
        <p:blipFill>
          <a:blip r:embed="rId2"/>
          <a:stretch>
            <a:fillRect/>
          </a:stretch>
        </p:blipFill>
        <p:spPr>
          <a:xfrm>
            <a:off x="905934" y="923192"/>
            <a:ext cx="8596668" cy="3433946"/>
          </a:xfrm>
          <a:prstGeom prst="rect">
            <a:avLst/>
          </a:prstGeom>
          <a:ln>
            <a:solidFill>
              <a:srgbClr val="FFC000"/>
            </a:solidFill>
          </a:ln>
        </p:spPr>
      </p:pic>
    </p:spTree>
    <p:extLst>
      <p:ext uri="{BB962C8B-B14F-4D97-AF65-F5344CB8AC3E}">
        <p14:creationId xmlns:p14="http://schemas.microsoft.com/office/powerpoint/2010/main" val="259177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3D975-E1A3-B1D9-5AE2-A50E981B9290}"/>
              </a:ext>
            </a:extLst>
          </p:cNvPr>
          <p:cNvSpPr>
            <a:spLocks noGrp="1"/>
          </p:cNvSpPr>
          <p:nvPr>
            <p:ph type="title"/>
          </p:nvPr>
        </p:nvSpPr>
        <p:spPr>
          <a:xfrm>
            <a:off x="1863969" y="2356337"/>
            <a:ext cx="6989885" cy="1767255"/>
          </a:xfrm>
          <a:effectLst>
            <a:outerShdw blurRad="50800" dist="38100" dir="10800000" algn="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a:normAutofit/>
          </a:bodyPr>
          <a:lstStyle/>
          <a:p>
            <a:pPr algn="ctr"/>
            <a:r>
              <a:rPr lang="en-US" sz="9600" dirty="0">
                <a:solidFill>
                  <a:schemeClr val="bg2">
                    <a:lumMod val="10000"/>
                  </a:schemeClr>
                </a:solidFill>
                <a:latin typeface="Franklin Gothic Medium" panose="020B0603020102020204" pitchFamily="34" charset="0"/>
              </a:rPr>
              <a:t>THANK YOU</a:t>
            </a:r>
            <a:endParaRPr lang="en-IN" sz="9600" dirty="0">
              <a:solidFill>
                <a:schemeClr val="bg2">
                  <a:lumMod val="10000"/>
                </a:schemeClr>
              </a:solidFill>
              <a:latin typeface="Franklin Gothic Medium" panose="020B0603020102020204" pitchFamily="34" charset="0"/>
            </a:endParaRPr>
          </a:p>
        </p:txBody>
      </p:sp>
    </p:spTree>
    <p:extLst>
      <p:ext uri="{BB962C8B-B14F-4D97-AF65-F5344CB8AC3E}">
        <p14:creationId xmlns:p14="http://schemas.microsoft.com/office/powerpoint/2010/main" val="58452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A9A1-1A93-0796-D8B8-9975E6690420}"/>
              </a:ext>
            </a:extLst>
          </p:cNvPr>
          <p:cNvSpPr>
            <a:spLocks noGrp="1"/>
          </p:cNvSpPr>
          <p:nvPr>
            <p:ph type="title"/>
          </p:nvPr>
        </p:nvSpPr>
        <p:spPr/>
        <p:txBody>
          <a:bodyPr/>
          <a:lstStyle/>
          <a:p>
            <a:r>
              <a:rPr lang="en-US" sz="4800" b="1" dirty="0">
                <a:solidFill>
                  <a:schemeClr val="bg2">
                    <a:lumMod val="10000"/>
                  </a:schemeClr>
                </a:solidFill>
                <a:latin typeface="Franklin Gothic Medium" panose="020B0603020102020204" pitchFamily="34" charset="0"/>
              </a:rPr>
              <a:t>About</a:t>
            </a:r>
            <a:r>
              <a:rPr lang="en-US" dirty="0">
                <a:solidFill>
                  <a:schemeClr val="bg2">
                    <a:lumMod val="10000"/>
                  </a:schemeClr>
                </a:solidFill>
                <a:latin typeface="Franklin Gothic Medium" panose="020B0603020102020204" pitchFamily="34" charset="0"/>
              </a:rPr>
              <a:t> </a:t>
            </a:r>
            <a:r>
              <a:rPr lang="en-US" sz="4800" b="1" dirty="0">
                <a:solidFill>
                  <a:schemeClr val="bg2">
                    <a:lumMod val="10000"/>
                  </a:schemeClr>
                </a:solidFill>
                <a:latin typeface="Franklin Gothic Medium" panose="020B0603020102020204" pitchFamily="34" charset="0"/>
              </a:rPr>
              <a:t>Yelp</a:t>
            </a:r>
            <a:endParaRPr lang="en-IN" sz="4800" b="1"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03F1BC4B-70FC-0A08-64D4-F23767866B7E}"/>
              </a:ext>
            </a:extLst>
          </p:cNvPr>
          <p:cNvSpPr>
            <a:spLocks noGrp="1"/>
          </p:cNvSpPr>
          <p:nvPr>
            <p:ph idx="1"/>
          </p:nvPr>
        </p:nvSpPr>
        <p:spPr/>
        <p:txBody>
          <a:bodyPr>
            <a:normAutofit/>
          </a:bodyPr>
          <a:lstStyle/>
          <a:p>
            <a:r>
              <a:rPr lang="en-US" sz="3200" dirty="0">
                <a:latin typeface="Franklin Gothic Medium" panose="020B0603020102020204" pitchFamily="34" charset="0"/>
              </a:rPr>
              <a:t>Yelp is a web and mobile platform that functions as  a  crowd-sourced local business review site. Users can submit review,  photos, and tips about businesses, while also browsing information and rating left by others</a:t>
            </a:r>
            <a:endParaRPr lang="en-IN" sz="3200" dirty="0">
              <a:latin typeface="Franklin Gothic Medium" panose="020B0603020102020204" pitchFamily="34" charset="0"/>
            </a:endParaRPr>
          </a:p>
        </p:txBody>
      </p:sp>
    </p:spTree>
    <p:extLst>
      <p:ext uri="{BB962C8B-B14F-4D97-AF65-F5344CB8AC3E}">
        <p14:creationId xmlns:p14="http://schemas.microsoft.com/office/powerpoint/2010/main" val="201397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23C3-437F-0FF2-8CA4-C9B36674003F}"/>
              </a:ext>
            </a:extLst>
          </p:cNvPr>
          <p:cNvSpPr>
            <a:spLocks noGrp="1"/>
          </p:cNvSpPr>
          <p:nvPr>
            <p:ph type="title"/>
          </p:nvPr>
        </p:nvSpPr>
        <p:spPr/>
        <p:txBody>
          <a:bodyPr/>
          <a:lstStyle/>
          <a:p>
            <a:r>
              <a:rPr lang="en-US" sz="4800" b="1" dirty="0">
                <a:solidFill>
                  <a:schemeClr val="bg2">
                    <a:lumMod val="10000"/>
                  </a:schemeClr>
                </a:solidFill>
                <a:latin typeface="Franklin Gothic Medium" panose="020B0603020102020204" pitchFamily="34" charset="0"/>
              </a:rPr>
              <a:t>Agenda</a:t>
            </a:r>
            <a:endParaRPr lang="en-IN" sz="4800" b="1"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6480A9B8-B9A4-D8DF-452A-A6E69B0ABAEA}"/>
              </a:ext>
            </a:extLst>
          </p:cNvPr>
          <p:cNvSpPr>
            <a:spLocks noGrp="1"/>
          </p:cNvSpPr>
          <p:nvPr>
            <p:ph idx="1"/>
          </p:nvPr>
        </p:nvSpPr>
        <p:spPr/>
        <p:txBody>
          <a:bodyPr>
            <a:normAutofit lnSpcReduction="10000"/>
          </a:bodyPr>
          <a:lstStyle/>
          <a:p>
            <a:r>
              <a:rPr lang="en-US" sz="3600" dirty="0">
                <a:latin typeface="Franklin Gothic Medium" panose="020B0603020102020204" pitchFamily="34" charset="0"/>
              </a:rPr>
              <a:t>Problem Statement </a:t>
            </a:r>
          </a:p>
          <a:p>
            <a:r>
              <a:rPr lang="en-US" sz="3600" dirty="0">
                <a:latin typeface="Franklin Gothic Medium" panose="020B0603020102020204" pitchFamily="34" charset="0"/>
              </a:rPr>
              <a:t>Research Objectives</a:t>
            </a:r>
          </a:p>
          <a:p>
            <a:r>
              <a:rPr lang="en-US" sz="3600" dirty="0">
                <a:latin typeface="Franklin Gothic Medium" panose="020B0603020102020204" pitchFamily="34" charset="0"/>
              </a:rPr>
              <a:t>Hypothesis</a:t>
            </a:r>
          </a:p>
          <a:p>
            <a:r>
              <a:rPr lang="en-US" sz="3600" dirty="0">
                <a:latin typeface="Franklin Gothic Medium" panose="020B0603020102020204" pitchFamily="34" charset="0"/>
              </a:rPr>
              <a:t>Data Overview</a:t>
            </a:r>
          </a:p>
          <a:p>
            <a:r>
              <a:rPr lang="en-US" sz="3600" dirty="0">
                <a:latin typeface="Franklin Gothic Medium" panose="020B0603020102020204" pitchFamily="34" charset="0"/>
              </a:rPr>
              <a:t>Analysis and Findings</a:t>
            </a:r>
          </a:p>
          <a:p>
            <a:r>
              <a:rPr lang="en-US" sz="3600" dirty="0">
                <a:latin typeface="Franklin Gothic Medium" panose="020B0603020102020204" pitchFamily="34" charset="0"/>
              </a:rPr>
              <a:t>Recommendations</a:t>
            </a:r>
            <a:endParaRPr lang="en-IN" sz="3600" dirty="0">
              <a:latin typeface="Franklin Gothic Medium" panose="020B0603020102020204" pitchFamily="34" charset="0"/>
            </a:endParaRPr>
          </a:p>
        </p:txBody>
      </p:sp>
    </p:spTree>
    <p:extLst>
      <p:ext uri="{BB962C8B-B14F-4D97-AF65-F5344CB8AC3E}">
        <p14:creationId xmlns:p14="http://schemas.microsoft.com/office/powerpoint/2010/main" val="272070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BFD7-A87A-623E-61E9-0828A846FED8}"/>
              </a:ext>
            </a:extLst>
          </p:cNvPr>
          <p:cNvSpPr>
            <a:spLocks noGrp="1"/>
          </p:cNvSpPr>
          <p:nvPr>
            <p:ph type="title"/>
          </p:nvPr>
        </p:nvSpPr>
        <p:spPr>
          <a:xfrm>
            <a:off x="677334" y="609600"/>
            <a:ext cx="8596668" cy="876300"/>
          </a:xfrm>
        </p:spPr>
        <p:txBody>
          <a:bodyPr>
            <a:normAutofit/>
          </a:bodyPr>
          <a:lstStyle/>
          <a:p>
            <a:r>
              <a:rPr lang="en-US" sz="4800" b="1" dirty="0">
                <a:solidFill>
                  <a:schemeClr val="bg2">
                    <a:lumMod val="10000"/>
                  </a:schemeClr>
                </a:solidFill>
                <a:latin typeface="Franklin Gothic Medium" panose="020B0603020102020204" pitchFamily="34" charset="0"/>
              </a:rPr>
              <a:t>Problem Statement</a:t>
            </a:r>
            <a:endParaRPr lang="en-IN" sz="4800" b="1"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A8BF4DF-5CB9-5AD2-B999-4BAF94891E6C}"/>
              </a:ext>
            </a:extLst>
          </p:cNvPr>
          <p:cNvSpPr>
            <a:spLocks noGrp="1"/>
          </p:cNvSpPr>
          <p:nvPr>
            <p:ph idx="1"/>
          </p:nvPr>
        </p:nvSpPr>
        <p:spPr>
          <a:xfrm>
            <a:off x="677334" y="1649187"/>
            <a:ext cx="8596668" cy="4392176"/>
          </a:xfrm>
        </p:spPr>
        <p:txBody>
          <a:bodyPr>
            <a:normAutofit/>
          </a:bodyPr>
          <a:lstStyle/>
          <a:p>
            <a:r>
              <a:rPr lang="en-US" sz="2800" dirty="0">
                <a:latin typeface="Franklin Gothic Medium" panose="020B0603020102020204" pitchFamily="34" charset="0"/>
              </a:rPr>
              <a:t>In a competitive market like the restaurant industry, understanding the factors that influence business success is crucial for stakeholders. Utilizing the Yelp dataset, this project aims to investigate the relationship between user engagement (reviews ,tips and check-ins)  and business success metrics (review count, ratings) for restaurants.</a:t>
            </a:r>
            <a:endParaRPr lang="en-IN" sz="2800" dirty="0">
              <a:latin typeface="Franklin Gothic Medium" panose="020B0603020102020204" pitchFamily="34" charset="0"/>
            </a:endParaRPr>
          </a:p>
        </p:txBody>
      </p:sp>
    </p:spTree>
    <p:extLst>
      <p:ext uri="{BB962C8B-B14F-4D97-AF65-F5344CB8AC3E}">
        <p14:creationId xmlns:p14="http://schemas.microsoft.com/office/powerpoint/2010/main" val="348011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9EB8-FFC5-2CD5-BDB9-EC899BFCDFC3}"/>
              </a:ext>
            </a:extLst>
          </p:cNvPr>
          <p:cNvSpPr>
            <a:spLocks noGrp="1"/>
          </p:cNvSpPr>
          <p:nvPr>
            <p:ph type="title"/>
          </p:nvPr>
        </p:nvSpPr>
        <p:spPr/>
        <p:txBody>
          <a:bodyPr>
            <a:normAutofit/>
          </a:bodyPr>
          <a:lstStyle/>
          <a:p>
            <a:r>
              <a:rPr lang="en-US" sz="4800" dirty="0">
                <a:solidFill>
                  <a:schemeClr val="bg2">
                    <a:lumMod val="10000"/>
                  </a:schemeClr>
                </a:solidFill>
                <a:latin typeface="Franklin Gothic Medium" panose="020B0603020102020204" pitchFamily="34" charset="0"/>
              </a:rPr>
              <a:t>Data Overview</a:t>
            </a:r>
            <a:endParaRPr lang="en-IN" sz="4800"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2079EDB3-1502-971D-06ED-CB5F0175FDA7}"/>
              </a:ext>
            </a:extLst>
          </p:cNvPr>
          <p:cNvSpPr>
            <a:spLocks noGrp="1"/>
          </p:cNvSpPr>
          <p:nvPr>
            <p:ph idx="1"/>
          </p:nvPr>
        </p:nvSpPr>
        <p:spPr>
          <a:xfrm>
            <a:off x="677334" y="1836057"/>
            <a:ext cx="8596668" cy="3880773"/>
          </a:xfrm>
        </p:spPr>
        <p:txBody>
          <a:bodyPr>
            <a:normAutofit/>
          </a:bodyPr>
          <a:lstStyle/>
          <a:p>
            <a:r>
              <a:rPr lang="en-US" sz="2400" dirty="0">
                <a:latin typeface="Franklin Gothic Medium" panose="020B0603020102020204" pitchFamily="34" charset="0"/>
              </a:rPr>
              <a:t>This dataset is a subset of Yelp and has information about businesses across 8 metropolitan areas in the USA and Canada.</a:t>
            </a:r>
          </a:p>
          <a:p>
            <a:r>
              <a:rPr lang="en-US" sz="2400" dirty="0">
                <a:latin typeface="Franklin Gothic Medium" panose="020B0603020102020204" pitchFamily="34" charset="0"/>
              </a:rPr>
              <a:t>The original data is shared by Yelp as JSON files.</a:t>
            </a:r>
          </a:p>
          <a:p>
            <a:r>
              <a:rPr lang="en-US" sz="2400" dirty="0">
                <a:latin typeface="Franklin Gothic Medium" panose="020B0603020102020204" pitchFamily="34" charset="0"/>
              </a:rPr>
              <a:t>The five JSON files are business, review, user, tip and check in.</a:t>
            </a:r>
          </a:p>
          <a:p>
            <a:r>
              <a:rPr lang="en-US" sz="2400" dirty="0">
                <a:latin typeface="Franklin Gothic Medium" panose="020B0603020102020204" pitchFamily="34" charset="0"/>
              </a:rPr>
              <a:t>The JSON files are stored in the database for easy retrieval of data.</a:t>
            </a:r>
            <a:endParaRPr lang="en-IN" sz="2400" dirty="0">
              <a:latin typeface="Franklin Gothic Medium" panose="020B0603020102020204" pitchFamily="34" charset="0"/>
            </a:endParaRPr>
          </a:p>
        </p:txBody>
      </p:sp>
    </p:spTree>
    <p:extLst>
      <p:ext uri="{BB962C8B-B14F-4D97-AF65-F5344CB8AC3E}">
        <p14:creationId xmlns:p14="http://schemas.microsoft.com/office/powerpoint/2010/main" val="12417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4A0A-EA5C-7B38-6300-A2B3EC64F54B}"/>
              </a:ext>
            </a:extLst>
          </p:cNvPr>
          <p:cNvSpPr>
            <a:spLocks noGrp="1"/>
          </p:cNvSpPr>
          <p:nvPr>
            <p:ph type="title"/>
          </p:nvPr>
        </p:nvSpPr>
        <p:spPr>
          <a:xfrm>
            <a:off x="677334" y="609600"/>
            <a:ext cx="8596668" cy="647700"/>
          </a:xfrm>
        </p:spPr>
        <p:txBody>
          <a:bodyPr/>
          <a:lstStyle/>
          <a:p>
            <a:r>
              <a:rPr lang="en-US" b="1" dirty="0">
                <a:solidFill>
                  <a:schemeClr val="bg2">
                    <a:lumMod val="10000"/>
                  </a:schemeClr>
                </a:solidFill>
              </a:rPr>
              <a:t>Analysis and Findings</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3F0CDFF1-DDA0-BBA4-2650-773CF296DE5A}"/>
              </a:ext>
            </a:extLst>
          </p:cNvPr>
          <p:cNvSpPr>
            <a:spLocks noGrp="1"/>
          </p:cNvSpPr>
          <p:nvPr>
            <p:ph idx="1"/>
          </p:nvPr>
        </p:nvSpPr>
        <p:spPr>
          <a:xfrm>
            <a:off x="791634" y="1522486"/>
            <a:ext cx="8596668" cy="4571791"/>
          </a:xfrm>
        </p:spPr>
        <p:txBody>
          <a:bodyPr/>
          <a:lstStyle/>
          <a:p>
            <a:r>
              <a:rPr lang="en-US" dirty="0"/>
              <a:t>Out of 150k Business, 35k are restaurants business and are open.</a:t>
            </a:r>
          </a:p>
          <a:p>
            <a:r>
              <a:rPr lang="en-US" dirty="0"/>
              <a:t>Table showing distribution of business success metrics  (review count and average rating):</a:t>
            </a:r>
          </a:p>
          <a:p>
            <a:pPr marL="0" indent="0">
              <a:buNone/>
            </a:pPr>
            <a:endParaRPr lang="en-IN" dirty="0"/>
          </a:p>
        </p:txBody>
      </p:sp>
      <p:pic>
        <p:nvPicPr>
          <p:cNvPr id="7" name="Picture 6">
            <a:extLst>
              <a:ext uri="{FF2B5EF4-FFF2-40B4-BE49-F238E27FC236}">
                <a16:creationId xmlns:a16="http://schemas.microsoft.com/office/drawing/2014/main" id="{173474AC-8BC1-594A-DF60-6E6E64C701D7}"/>
              </a:ext>
            </a:extLst>
          </p:cNvPr>
          <p:cNvPicPr>
            <a:picLocks noChangeAspect="1"/>
          </p:cNvPicPr>
          <p:nvPr/>
        </p:nvPicPr>
        <p:blipFill>
          <a:blip r:embed="rId2"/>
          <a:stretch>
            <a:fillRect/>
          </a:stretch>
        </p:blipFill>
        <p:spPr>
          <a:xfrm>
            <a:off x="1064569" y="2694214"/>
            <a:ext cx="3295160" cy="3400063"/>
          </a:xfrm>
          <a:prstGeom prst="rect">
            <a:avLst/>
          </a:prstGeom>
          <a:ln>
            <a:solidFill>
              <a:srgbClr val="FFC000"/>
            </a:solidFill>
          </a:ln>
        </p:spPr>
      </p:pic>
    </p:spTree>
    <p:extLst>
      <p:ext uri="{BB962C8B-B14F-4D97-AF65-F5344CB8AC3E}">
        <p14:creationId xmlns:p14="http://schemas.microsoft.com/office/powerpoint/2010/main" val="153167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7938-9527-B175-71C0-CEE0C27DFC69}"/>
              </a:ext>
            </a:extLst>
          </p:cNvPr>
          <p:cNvSpPr>
            <a:spLocks noGrp="1"/>
          </p:cNvSpPr>
          <p:nvPr>
            <p:ph type="title"/>
          </p:nvPr>
        </p:nvSpPr>
        <p:spPr>
          <a:xfrm>
            <a:off x="677334" y="609600"/>
            <a:ext cx="3633408" cy="614083"/>
          </a:xfrm>
          <a:solidFill>
            <a:srgbClr val="FF0000"/>
          </a:solidFill>
          <a:ln>
            <a:solidFill>
              <a:srgbClr val="FF0000"/>
            </a:solidFill>
          </a:ln>
        </p:spPr>
        <p:txBody>
          <a:bodyPr>
            <a:normAutofit/>
          </a:bodyPr>
          <a:lstStyle/>
          <a:p>
            <a:pPr algn="ctr"/>
            <a:r>
              <a:rPr lang="en-US" sz="3200" dirty="0">
                <a:solidFill>
                  <a:schemeClr val="bg2">
                    <a:lumMod val="10000"/>
                  </a:schemeClr>
                </a:solidFill>
                <a:highlight>
                  <a:srgbClr val="FF0000"/>
                </a:highlight>
                <a:latin typeface="Franklin Gothic Medium" panose="020B0603020102020204" pitchFamily="34" charset="0"/>
              </a:rPr>
              <a:t>Highest Rating      </a:t>
            </a:r>
            <a:endParaRPr lang="en-IN" sz="3200" dirty="0">
              <a:solidFill>
                <a:schemeClr val="bg2">
                  <a:lumMod val="10000"/>
                </a:schemeClr>
              </a:solidFill>
              <a:highlight>
                <a:srgbClr val="FF0000"/>
              </a:highlight>
              <a:latin typeface="Franklin Gothic Medium" panose="020B0603020102020204" pitchFamily="34" charset="0"/>
            </a:endParaRPr>
          </a:p>
        </p:txBody>
      </p:sp>
      <p:pic>
        <p:nvPicPr>
          <p:cNvPr id="6" name="Content Placeholder 5">
            <a:extLst>
              <a:ext uri="{FF2B5EF4-FFF2-40B4-BE49-F238E27FC236}">
                <a16:creationId xmlns:a16="http://schemas.microsoft.com/office/drawing/2014/main" id="{337600D7-74DF-2A7C-C16F-2A523CD10538}"/>
              </a:ext>
            </a:extLst>
          </p:cNvPr>
          <p:cNvPicPr>
            <a:picLocks noGrp="1" noChangeAspect="1"/>
          </p:cNvPicPr>
          <p:nvPr>
            <p:ph idx="1"/>
          </p:nvPr>
        </p:nvPicPr>
        <p:blipFill>
          <a:blip r:embed="rId2"/>
          <a:stretch>
            <a:fillRect/>
          </a:stretch>
        </p:blipFill>
        <p:spPr>
          <a:xfrm>
            <a:off x="677335" y="1436914"/>
            <a:ext cx="3633408" cy="3838387"/>
          </a:xfrm>
          <a:ln>
            <a:solidFill>
              <a:srgbClr val="FFC000"/>
            </a:solidFill>
          </a:ln>
        </p:spPr>
      </p:pic>
      <p:sp>
        <p:nvSpPr>
          <p:cNvPr id="4" name="TextBox 3">
            <a:extLst>
              <a:ext uri="{FF2B5EF4-FFF2-40B4-BE49-F238E27FC236}">
                <a16:creationId xmlns:a16="http://schemas.microsoft.com/office/drawing/2014/main" id="{F3D45EF1-D42B-646B-1247-74DD2EEF8AA2}"/>
              </a:ext>
            </a:extLst>
          </p:cNvPr>
          <p:cNvSpPr txBox="1"/>
          <p:nvPr/>
        </p:nvSpPr>
        <p:spPr>
          <a:xfrm>
            <a:off x="5331526" y="638908"/>
            <a:ext cx="4045241" cy="584775"/>
          </a:xfrm>
          <a:prstGeom prst="rect">
            <a:avLst/>
          </a:prstGeom>
          <a:solidFill>
            <a:srgbClr val="FF0000"/>
          </a:solidFill>
        </p:spPr>
        <p:txBody>
          <a:bodyPr wrap="square" rtlCol="0">
            <a:spAutoFit/>
          </a:bodyPr>
          <a:lstStyle/>
          <a:p>
            <a:r>
              <a:rPr lang="en-US" sz="3200" dirty="0">
                <a:latin typeface="Franklin Gothic Medium" panose="020B0603020102020204" pitchFamily="34" charset="0"/>
              </a:rPr>
              <a:t>Highest Review Count</a:t>
            </a:r>
            <a:endParaRPr lang="en-IN" sz="3200" dirty="0">
              <a:latin typeface="Franklin Gothic Medium" panose="020B0603020102020204" pitchFamily="34" charset="0"/>
            </a:endParaRPr>
          </a:p>
        </p:txBody>
      </p:sp>
      <p:pic>
        <p:nvPicPr>
          <p:cNvPr id="8" name="Picture 7">
            <a:extLst>
              <a:ext uri="{FF2B5EF4-FFF2-40B4-BE49-F238E27FC236}">
                <a16:creationId xmlns:a16="http://schemas.microsoft.com/office/drawing/2014/main" id="{0B0C6479-01F0-7DC8-11CB-828F77881DF3}"/>
              </a:ext>
            </a:extLst>
          </p:cNvPr>
          <p:cNvPicPr>
            <a:picLocks noChangeAspect="1"/>
          </p:cNvPicPr>
          <p:nvPr/>
        </p:nvPicPr>
        <p:blipFill>
          <a:blip r:embed="rId3"/>
          <a:stretch>
            <a:fillRect/>
          </a:stretch>
        </p:blipFill>
        <p:spPr>
          <a:xfrm>
            <a:off x="5432867" y="1436914"/>
            <a:ext cx="3943900" cy="3838387"/>
          </a:xfrm>
          <a:prstGeom prst="rect">
            <a:avLst/>
          </a:prstGeom>
          <a:ln>
            <a:solidFill>
              <a:srgbClr val="FFC000"/>
            </a:solidFill>
          </a:ln>
        </p:spPr>
      </p:pic>
      <p:sp>
        <p:nvSpPr>
          <p:cNvPr id="10" name="TextBox 9">
            <a:extLst>
              <a:ext uri="{FF2B5EF4-FFF2-40B4-BE49-F238E27FC236}">
                <a16:creationId xmlns:a16="http://schemas.microsoft.com/office/drawing/2014/main" id="{59EC34FD-A709-4199-1BEC-CC4BE9ED2D7C}"/>
              </a:ext>
            </a:extLst>
          </p:cNvPr>
          <p:cNvSpPr txBox="1"/>
          <p:nvPr/>
        </p:nvSpPr>
        <p:spPr>
          <a:xfrm>
            <a:off x="677334" y="5405929"/>
            <a:ext cx="919690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Franklin Gothic Medium" panose="020B0603020102020204" pitchFamily="34" charset="0"/>
              </a:rPr>
              <a:t>Higher ratings do not guarantee a higher review count, or vice versa.</a:t>
            </a:r>
          </a:p>
          <a:p>
            <a:pPr marL="285750" indent="-285750">
              <a:buFont typeface="Arial" panose="020B0604020202020204" pitchFamily="34" charset="0"/>
              <a:buChar char="•"/>
            </a:pPr>
            <a:r>
              <a:rPr lang="en-US" sz="2000" dirty="0">
                <a:latin typeface="Franklin Gothic Medium" panose="020B0603020102020204" pitchFamily="34" charset="0"/>
              </a:rPr>
              <a:t>Success of a restaurants is not solely determined by ratings or review counts.</a:t>
            </a:r>
          </a:p>
          <a:p>
            <a:pPr marL="285750" indent="-285750">
              <a:buFont typeface="Arial" panose="020B0604020202020204" pitchFamily="34" charset="0"/>
              <a:buChar char="•"/>
            </a:pPr>
            <a:r>
              <a:rPr lang="en-US" sz="2000" dirty="0">
                <a:latin typeface="Franklin Gothic Medium" panose="020B0603020102020204" pitchFamily="34" charset="0"/>
              </a:rPr>
              <a:t>Review count reflects user engagement but not necessarily overall customer satisfaction  or business performance.</a:t>
            </a:r>
            <a:endParaRPr lang="en-IN" sz="2000" dirty="0">
              <a:latin typeface="Franklin Gothic Medium" panose="020B0603020102020204" pitchFamily="34" charset="0"/>
            </a:endParaRPr>
          </a:p>
        </p:txBody>
      </p:sp>
    </p:spTree>
    <p:extLst>
      <p:ext uri="{BB962C8B-B14F-4D97-AF65-F5344CB8AC3E}">
        <p14:creationId xmlns:p14="http://schemas.microsoft.com/office/powerpoint/2010/main" val="420814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C838-8B04-D168-C9B1-213F91A6F784}"/>
              </a:ext>
            </a:extLst>
          </p:cNvPr>
          <p:cNvSpPr>
            <a:spLocks noGrp="1"/>
          </p:cNvSpPr>
          <p:nvPr>
            <p:ph type="title"/>
          </p:nvPr>
        </p:nvSpPr>
        <p:spPr>
          <a:xfrm>
            <a:off x="677334" y="609600"/>
            <a:ext cx="8596668" cy="1055914"/>
          </a:xfrm>
        </p:spPr>
        <p:txBody>
          <a:bodyPr>
            <a:normAutofit fontScale="90000"/>
          </a:bodyPr>
          <a:lstStyle/>
          <a:p>
            <a:r>
              <a:rPr lang="en-US" dirty="0">
                <a:solidFill>
                  <a:schemeClr val="bg2">
                    <a:lumMod val="10000"/>
                  </a:schemeClr>
                </a:solidFill>
                <a:latin typeface="Franklin Gothic Medium" panose="020B0603020102020204" pitchFamily="34" charset="0"/>
              </a:rPr>
              <a:t>Do restaurants with higher engagement tend to have higher ratings?</a:t>
            </a:r>
            <a:endParaRPr lang="en-IN"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F1EF5A49-9C6C-640A-284E-471917AE30FD}"/>
              </a:ext>
            </a:extLst>
          </p:cNvPr>
          <p:cNvSpPr>
            <a:spLocks noGrp="1"/>
          </p:cNvSpPr>
          <p:nvPr>
            <p:ph idx="1"/>
          </p:nvPr>
        </p:nvSpPr>
        <p:spPr>
          <a:xfrm>
            <a:off x="677334" y="1665514"/>
            <a:ext cx="8596668" cy="4582885"/>
          </a:xfrm>
        </p:spPr>
        <p:txBody>
          <a:bodyPr>
            <a:normAutofit/>
          </a:bodyPr>
          <a:lstStyle/>
          <a:p>
            <a:r>
              <a:rPr lang="en-US" sz="1600" dirty="0">
                <a:latin typeface="Franklin Gothic Medium" panose="020B0603020102020204" pitchFamily="34" charset="0"/>
              </a:rPr>
              <a:t>Data shows a general increase in average review, check-in, and tip counts as rating improve from1 to 4 stars.</a:t>
            </a:r>
          </a:p>
          <a:p>
            <a:r>
              <a:rPr lang="en-US" sz="1600" dirty="0">
                <a:latin typeface="Franklin Gothic Medium" panose="020B0603020102020204" pitchFamily="34" charset="0"/>
              </a:rPr>
              <a:t>Restaurants rated 4 stars exhibit the highest  engagement and shows a downward trend for rating above 4.</a:t>
            </a:r>
          </a:p>
          <a:p>
            <a:r>
              <a:rPr lang="en-US" sz="1600" dirty="0">
                <a:latin typeface="Franklin Gothic Medium" panose="020B0603020102020204" pitchFamily="34" charset="0"/>
              </a:rPr>
              <a:t>The drop in engagement at 5.0 stars might suggest either a saturation point where fewer customers feel compelled to add their reviews, or a selectivity where only a small, satisfied audience frequents these establishments.</a:t>
            </a:r>
          </a:p>
          <a:p>
            <a:endParaRPr lang="en-IN" sz="1600" dirty="0">
              <a:latin typeface="Franklin Gothic Medium" panose="020B0603020102020204" pitchFamily="34" charset="0"/>
            </a:endParaRPr>
          </a:p>
        </p:txBody>
      </p:sp>
      <p:pic>
        <p:nvPicPr>
          <p:cNvPr id="5" name="Picture 4">
            <a:extLst>
              <a:ext uri="{FF2B5EF4-FFF2-40B4-BE49-F238E27FC236}">
                <a16:creationId xmlns:a16="http://schemas.microsoft.com/office/drawing/2014/main" id="{50A37568-650B-1DF5-3DB1-8A00397472D7}"/>
              </a:ext>
            </a:extLst>
          </p:cNvPr>
          <p:cNvPicPr>
            <a:picLocks noChangeAspect="1"/>
          </p:cNvPicPr>
          <p:nvPr/>
        </p:nvPicPr>
        <p:blipFill>
          <a:blip r:embed="rId2"/>
          <a:stretch>
            <a:fillRect/>
          </a:stretch>
        </p:blipFill>
        <p:spPr>
          <a:xfrm>
            <a:off x="677334" y="3806405"/>
            <a:ext cx="8596668" cy="2772162"/>
          </a:xfrm>
          <a:prstGeom prst="rect">
            <a:avLst/>
          </a:prstGeom>
          <a:ln>
            <a:solidFill>
              <a:srgbClr val="FFC000"/>
            </a:solidFill>
          </a:ln>
        </p:spPr>
      </p:pic>
    </p:spTree>
    <p:extLst>
      <p:ext uri="{BB962C8B-B14F-4D97-AF65-F5344CB8AC3E}">
        <p14:creationId xmlns:p14="http://schemas.microsoft.com/office/powerpoint/2010/main" val="15803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18CE-287C-EB2F-2297-9D456FA6E886}"/>
              </a:ext>
            </a:extLst>
          </p:cNvPr>
          <p:cNvSpPr>
            <a:spLocks noGrp="1"/>
          </p:cNvSpPr>
          <p:nvPr>
            <p:ph type="title"/>
          </p:nvPr>
        </p:nvSpPr>
        <p:spPr>
          <a:xfrm>
            <a:off x="677334" y="609600"/>
            <a:ext cx="8434009" cy="957943"/>
          </a:xfrm>
        </p:spPr>
        <p:txBody>
          <a:bodyPr>
            <a:normAutofit/>
          </a:bodyPr>
          <a:lstStyle/>
          <a:p>
            <a:r>
              <a:rPr lang="en-US" sz="2800" dirty="0">
                <a:solidFill>
                  <a:schemeClr val="bg2">
                    <a:lumMod val="10000"/>
                  </a:schemeClr>
                </a:solidFill>
                <a:latin typeface="Franklin Gothic Medium" panose="020B0603020102020204" pitchFamily="34" charset="0"/>
              </a:rPr>
              <a:t>Is there a correlation between the number of reviews, tips, and check-ins for a business</a:t>
            </a:r>
            <a:endParaRPr lang="en-IN" sz="2800" dirty="0">
              <a:solidFill>
                <a:schemeClr val="bg2">
                  <a:lumMod val="10000"/>
                </a:schemeClr>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8B29B843-558F-5F03-64FA-DF7CB097B22A}"/>
              </a:ext>
            </a:extLst>
          </p:cNvPr>
          <p:cNvSpPr>
            <a:spLocks noGrp="1"/>
          </p:cNvSpPr>
          <p:nvPr>
            <p:ph idx="1"/>
          </p:nvPr>
        </p:nvSpPr>
        <p:spPr>
          <a:xfrm>
            <a:off x="677334" y="1567543"/>
            <a:ext cx="8596668" cy="4473819"/>
          </a:xfrm>
        </p:spPr>
        <p:txBody>
          <a:bodyPr>
            <a:normAutofit/>
          </a:bodyPr>
          <a:lstStyle/>
          <a:p>
            <a:r>
              <a:rPr lang="en-US" sz="1600" dirty="0">
                <a:latin typeface="Franklin Gothic Medium" panose="020B0603020102020204" pitchFamily="34" charset="0"/>
              </a:rPr>
              <a:t>These correlation suggest that user engagement across different platforms is interlinked; higher activity in one area tends to be associated with higher activity in others.</a:t>
            </a:r>
          </a:p>
          <a:p>
            <a:r>
              <a:rPr lang="en-US" sz="1600" dirty="0">
                <a:latin typeface="Franklin Gothic Medium" panose="020B0603020102020204" pitchFamily="34" charset="0"/>
              </a:rPr>
              <a:t>Business should focus on strategies that boost all types of user engagement, as increase in one type of engagement are likely to drive increase in others, enhancing overall visibility and interaction with customers.</a:t>
            </a:r>
          </a:p>
          <a:p>
            <a:endParaRPr lang="en-IN" sz="1600" dirty="0">
              <a:latin typeface="Franklin Gothic Medium" panose="020B0603020102020204" pitchFamily="34" charset="0"/>
            </a:endParaRPr>
          </a:p>
        </p:txBody>
      </p:sp>
      <p:pic>
        <p:nvPicPr>
          <p:cNvPr id="5" name="Picture 4">
            <a:extLst>
              <a:ext uri="{FF2B5EF4-FFF2-40B4-BE49-F238E27FC236}">
                <a16:creationId xmlns:a16="http://schemas.microsoft.com/office/drawing/2014/main" id="{F1E581F4-11D5-BEA4-479A-25E35EED63B3}"/>
              </a:ext>
            </a:extLst>
          </p:cNvPr>
          <p:cNvPicPr>
            <a:picLocks noChangeAspect="1"/>
          </p:cNvPicPr>
          <p:nvPr/>
        </p:nvPicPr>
        <p:blipFill>
          <a:blip r:embed="rId2"/>
          <a:stretch>
            <a:fillRect/>
          </a:stretch>
        </p:blipFill>
        <p:spPr>
          <a:xfrm>
            <a:off x="2322275" y="3004349"/>
            <a:ext cx="5306786" cy="3598287"/>
          </a:xfrm>
          <a:prstGeom prst="rect">
            <a:avLst/>
          </a:prstGeom>
          <a:ln>
            <a:solidFill>
              <a:srgbClr val="FFC000"/>
            </a:solidFill>
          </a:ln>
        </p:spPr>
      </p:pic>
    </p:spTree>
    <p:extLst>
      <p:ext uri="{BB962C8B-B14F-4D97-AF65-F5344CB8AC3E}">
        <p14:creationId xmlns:p14="http://schemas.microsoft.com/office/powerpoint/2010/main" val="4184342834"/>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857</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Franklin Gothic Medium</vt:lpstr>
      <vt:lpstr>Trebuchet MS</vt:lpstr>
      <vt:lpstr>Wingdings 3</vt:lpstr>
      <vt:lpstr>Facet</vt:lpstr>
      <vt:lpstr>USER ENGAGEMENT  ANALYSIS FOR    RESTAURANT SUCCESS</vt:lpstr>
      <vt:lpstr>About Yelp</vt:lpstr>
      <vt:lpstr>Agenda</vt:lpstr>
      <vt:lpstr>Problem Statement</vt:lpstr>
      <vt:lpstr>Data Overview</vt:lpstr>
      <vt:lpstr>Analysis and Findings</vt:lpstr>
      <vt:lpstr>Highest Rating      </vt:lpstr>
      <vt:lpstr>Do restaurants with higher engagement tend to have higher ratings?</vt:lpstr>
      <vt:lpstr>Is there a correlation between the number of reviews, tips, and check-ins for a business</vt:lpstr>
      <vt:lpstr>Is there a difference in the user engagement between high-rated and low-rated businesses?</vt:lpstr>
      <vt:lpstr>How do the success metrics of restaurants vary across different states and cities?</vt:lpstr>
      <vt:lpstr>Are there any patterns in user engagement over time for successful businesses compared to less successful ones?</vt:lpstr>
      <vt:lpstr>Trend and Seasonality Analysis</vt:lpstr>
      <vt:lpstr>How does the sentiment of review and tips correlate with the success metrics of restaurants</vt:lpstr>
      <vt:lpstr>Is there any difference in engagement of elite users and non elite users?</vt:lpstr>
      <vt:lpstr>Busiest Hours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Manmesh Mallick</dc:creator>
  <cp:lastModifiedBy>Manmesh Mallick</cp:lastModifiedBy>
  <cp:revision>11</cp:revision>
  <dcterms:created xsi:type="dcterms:W3CDTF">2024-08-26T05:51:35Z</dcterms:created>
  <dcterms:modified xsi:type="dcterms:W3CDTF">2024-08-26T07:31:50Z</dcterms:modified>
</cp:coreProperties>
</file>