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9" r:id="rId3"/>
    <p:sldId id="300" r:id="rId4"/>
    <p:sldId id="301" r:id="rId5"/>
    <p:sldId id="302" r:id="rId6"/>
    <p:sldId id="303" r:id="rId7"/>
    <p:sldId id="257" r:id="rId8"/>
    <p:sldId id="258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30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04107-1122-4878-8601-1FBBC7BD91E7}" type="datetimeFigureOut">
              <a:rPr lang="en-IN" smtClean="0"/>
              <a:t>09-03-2015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CB9-C8EB-41AB-A844-23A055F26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B9604-81F4-4277-AB5E-B20725FB2EC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7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E75E1-4517-4193-8A74-83384EFDE10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41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E992E-2678-4DA0-8F9A-1DE1C5C4563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66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2385D-226A-4D73-8B16-C5949AC95BA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BAB19-D0B2-4717-B704-1B86EFC8C0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1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225BD1-1C18-4690-8119-EB21C5AC6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60D7-F472-480E-AC2B-A1E67F6EA770}" type="datetimeFigureOut">
              <a:rPr lang="en-US" smtClean="0"/>
              <a:pPr/>
              <a:t>09-Mar-15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054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Dr. Manmath </a:t>
            </a:r>
            <a:r>
              <a:rPr lang="en-US" sz="2000" b="1" dirty="0" smtClean="0">
                <a:solidFill>
                  <a:schemeClr val="tx1"/>
                </a:solidFill>
              </a:rPr>
              <a:t>Narayan </a:t>
            </a:r>
            <a:r>
              <a:rPr lang="en-US" sz="2000" b="1" dirty="0" smtClean="0">
                <a:solidFill>
                  <a:schemeClr val="tx1"/>
                </a:solidFill>
              </a:rPr>
              <a:t>Sahoo</a:t>
            </a:r>
          </a:p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Dept. of CSE, NIT Rourkela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4582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Algorithm to find the location of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in the BST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or insert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as a new node in its appropriate place in the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[a] </a:t>
            </a:r>
            <a:r>
              <a:rPr lang="en-US" sz="2800" dirty="0" smtClean="0"/>
              <a:t>Compare ITEM with the  root node N of the tree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If ITEM &lt; N, proceed to the left child of 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If ITEM &gt; N, proceed to the right child of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[b] Repeat Step (a) until one of the following occurs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We meet a node N such that ITEM = N. In this case search is successful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We meet an empty sub-tree, which indicates that search is unsuccessful and we insert ITEM in place of empty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Searching BST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If we are searching for 15, then we are done.</a:t>
            </a:r>
          </a:p>
          <a:p>
            <a:r>
              <a:rPr lang="en-US" sz="2800" dirty="0"/>
              <a:t>If we are searching for a key &lt; 15, then we should search in the left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  <a:p>
            <a:r>
              <a:rPr lang="en-US" sz="2800" dirty="0"/>
              <a:t>If we are searching for a key &gt; 15, then we should search in the right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3581400"/>
          <a:ext cx="5410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Bitmap Image" r:id="rId3" imgW="1609524" imgH="1419048" progId="PBrush">
                  <p:embed/>
                </p:oleObj>
              </mc:Choice>
              <mc:Fallback>
                <p:oleObj name="Bitmap Image" r:id="rId3" imgW="1609524" imgH="14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5410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533400" y="0"/>
          <a:ext cx="784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Bitmap Image" r:id="rId3" imgW="3780952" imgH="2905531" progId="PBrush">
                  <p:embed/>
                </p:oleObj>
              </mc:Choice>
              <mc:Fallback>
                <p:oleObj name="Bitmap Image" r:id="rId3" imgW="3780952" imgH="290553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7848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905000" y="4343400"/>
          <a:ext cx="5410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Bitmap Image" r:id="rId5" imgW="3696216" imgH="1647619" progId="PBrush">
                  <p:embed/>
                </p:oleObj>
              </mc:Choice>
              <mc:Fallback>
                <p:oleObj name="Bitmap Image" r:id="rId5" imgW="3696216" imgH="164761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4102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2057400"/>
            <a:ext cx="609600" cy="533400"/>
            <a:chOff x="2133600" y="1905000"/>
            <a:chExt cx="609600" cy="533400"/>
          </a:xfrm>
        </p:grpSpPr>
        <p:sp>
          <p:nvSpPr>
            <p:cNvPr id="4" name="Oval 3"/>
            <p:cNvSpPr/>
            <p:nvPr/>
          </p:nvSpPr>
          <p:spPr>
            <a:xfrm>
              <a:off x="2133600" y="1905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1905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40</a:t>
              </a:r>
              <a:endParaRPr lang="en-US" sz="24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" y="1905000"/>
            <a:ext cx="1295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0" y="3581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dirty="0" smtClean="0"/>
              <a:t>. </a:t>
            </a:r>
            <a:r>
              <a:rPr lang="en-US" sz="2400" dirty="0" smtClean="0"/>
              <a:t>ITEM = 40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905000" y="2052935"/>
            <a:ext cx="2057400" cy="2290465"/>
            <a:chOff x="1905000" y="1828800"/>
            <a:chExt cx="2057400" cy="2290465"/>
          </a:xfrm>
        </p:grpSpPr>
        <p:grpSp>
          <p:nvGrpSpPr>
            <p:cNvPr id="14" name="Group 13"/>
            <p:cNvGrpSpPr/>
            <p:nvPr/>
          </p:nvGrpSpPr>
          <p:grpSpPr>
            <a:xfrm>
              <a:off x="2286000" y="2133600"/>
              <a:ext cx="1447800" cy="1295400"/>
              <a:chOff x="2286000" y="2133600"/>
              <a:chExt cx="1447800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86000" y="2133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40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2895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6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057400" y="1828800"/>
              <a:ext cx="18288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5000" y="3657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  <a:r>
                <a:rPr lang="en-US" dirty="0" smtClean="0">
                  <a:solidFill>
                    <a:srgbClr val="C00000"/>
                  </a:solidFill>
                </a:rPr>
                <a:t>. </a:t>
              </a:r>
              <a:r>
                <a:rPr lang="en-US" sz="2400" dirty="0" smtClean="0">
                  <a:solidFill>
                    <a:srgbClr val="C00000"/>
                  </a:solidFill>
                </a:rPr>
                <a:t>ITEM = 60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H="1">
              <a:off x="2743200" y="25908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14800" y="1752600"/>
            <a:ext cx="2286000" cy="2900065"/>
            <a:chOff x="4114800" y="1752600"/>
            <a:chExt cx="2286000" cy="2900065"/>
          </a:xfrm>
        </p:grpSpPr>
        <p:grpSp>
          <p:nvGrpSpPr>
            <p:cNvPr id="25" name="Group 24"/>
            <p:cNvGrpSpPr/>
            <p:nvPr/>
          </p:nvGrpSpPr>
          <p:grpSpPr>
            <a:xfrm>
              <a:off x="4648200" y="1905000"/>
              <a:ext cx="1600200" cy="2133600"/>
              <a:chOff x="4724400" y="2057400"/>
              <a:chExt cx="1600200" cy="2133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1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40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1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6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114800" y="1752600"/>
              <a:ext cx="22860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41910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r>
                <a:rPr lang="en-US" dirty="0" smtClean="0"/>
                <a:t>. </a:t>
              </a:r>
              <a:r>
                <a:rPr lang="en-US" sz="2400" dirty="0" smtClean="0"/>
                <a:t>ITEM = 50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257800" y="2362200"/>
              <a:ext cx="4572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31242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553200" y="1752600"/>
            <a:ext cx="2362200" cy="3128665"/>
            <a:chOff x="6553200" y="1752600"/>
            <a:chExt cx="2362200" cy="3128665"/>
          </a:xfrm>
        </p:grpSpPr>
        <p:grpSp>
          <p:nvGrpSpPr>
            <p:cNvPr id="55" name="Group 54"/>
            <p:cNvGrpSpPr/>
            <p:nvPr/>
          </p:nvGrpSpPr>
          <p:grpSpPr>
            <a:xfrm>
              <a:off x="6629400" y="1981200"/>
              <a:ext cx="1981200" cy="2133600"/>
              <a:chOff x="6629400" y="1981200"/>
              <a:chExt cx="1981200" cy="21336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27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31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32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8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553200" y="1752600"/>
              <a:ext cx="2362200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29400" y="4419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  <a:r>
                <a:rPr lang="en-US" dirty="0" smtClean="0">
                  <a:solidFill>
                    <a:srgbClr val="C00000"/>
                  </a:solidFill>
                </a:rPr>
                <a:t>. </a:t>
              </a:r>
              <a:r>
                <a:rPr lang="en-US" sz="2400" dirty="0" smtClean="0">
                  <a:solidFill>
                    <a:srgbClr val="C00000"/>
                  </a:solidFill>
                </a:rPr>
                <a:t>ITEM = 33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16200000" flipH="1">
              <a:off x="7620000" y="24384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467600" y="32004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9" idx="0"/>
              <a:endCxn id="35" idx="3"/>
            </p:cNvCxnSpPr>
            <p:nvPr/>
          </p:nvCxnSpPr>
          <p:spPr>
            <a:xfrm rot="5400000" flipH="1" flipV="1">
              <a:off x="6896100" y="2474586"/>
              <a:ext cx="382915" cy="3067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37" name="Group 73"/>
          <p:cNvGrpSpPr/>
          <p:nvPr/>
        </p:nvGrpSpPr>
        <p:grpSpPr>
          <a:xfrm>
            <a:off x="533400" y="2209800"/>
            <a:ext cx="1981200" cy="2743200"/>
            <a:chOff x="457200" y="4114800"/>
            <a:chExt cx="1981200" cy="2743200"/>
          </a:xfrm>
        </p:grpSpPr>
        <p:grpSp>
          <p:nvGrpSpPr>
            <p:cNvPr id="44" name="Group 55"/>
            <p:cNvGrpSpPr/>
            <p:nvPr/>
          </p:nvGrpSpPr>
          <p:grpSpPr>
            <a:xfrm>
              <a:off x="457200" y="4114800"/>
              <a:ext cx="1981200" cy="2133600"/>
              <a:chOff x="6629400" y="1981200"/>
              <a:chExt cx="1981200" cy="2133600"/>
            </a:xfrm>
          </p:grpSpPr>
          <p:grpSp>
            <p:nvGrpSpPr>
              <p:cNvPr id="45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46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47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48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9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50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grpSp>
          <p:nvGrpSpPr>
            <p:cNvPr id="51" name="Group 70"/>
            <p:cNvGrpSpPr/>
            <p:nvPr/>
          </p:nvGrpSpPr>
          <p:grpSpPr>
            <a:xfrm>
              <a:off x="1524000" y="6324600"/>
              <a:ext cx="609600" cy="533400"/>
              <a:chOff x="2133600" y="1905000"/>
              <a:chExt cx="609600" cy="533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55</a:t>
                </a:r>
                <a:endParaRPr lang="en-US" sz="2400" dirty="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457200" y="1981200"/>
            <a:ext cx="29718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69" idx="3"/>
            <a:endCxn id="60" idx="0"/>
          </p:cNvCxnSpPr>
          <p:nvPr/>
        </p:nvCxnSpPr>
        <p:spPr>
          <a:xfrm rot="5400000">
            <a:off x="800101" y="2703185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524000" y="26670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4" idx="0"/>
          </p:cNvCxnSpPr>
          <p:nvPr/>
        </p:nvCxnSpPr>
        <p:spPr>
          <a:xfrm rot="10800000" flipV="1">
            <a:off x="1219200" y="3429000"/>
            <a:ext cx="68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5"/>
          </p:cNvCxnSpPr>
          <p:nvPr/>
        </p:nvCxnSpPr>
        <p:spPr>
          <a:xfrm rot="16200000" flipH="1">
            <a:off x="1369685" y="4265284"/>
            <a:ext cx="23051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3400" y="5486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dirty="0" smtClean="0"/>
              <a:t>. </a:t>
            </a:r>
            <a:r>
              <a:rPr lang="en-US" sz="2400" dirty="0" smtClean="0"/>
              <a:t>ITEM = 55</a:t>
            </a:r>
            <a:endParaRPr lang="en-US" sz="2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191000" y="1905000"/>
            <a:ext cx="3657600" cy="4271665"/>
            <a:chOff x="4191000" y="1905000"/>
            <a:chExt cx="3657600" cy="4271665"/>
          </a:xfrm>
        </p:grpSpPr>
        <p:sp>
          <p:nvSpPr>
            <p:cNvPr id="93" name="Rectangle 92"/>
            <p:cNvSpPr/>
            <p:nvPr/>
          </p:nvSpPr>
          <p:spPr>
            <a:xfrm>
              <a:off x="4191000" y="1905000"/>
              <a:ext cx="365760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572000" y="2133600"/>
              <a:ext cx="2819400" cy="4043065"/>
              <a:chOff x="4572000" y="2133600"/>
              <a:chExt cx="2819400" cy="4043065"/>
            </a:xfrm>
          </p:grpSpPr>
          <p:grpSp>
            <p:nvGrpSpPr>
              <p:cNvPr id="62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65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75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79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83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84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TextBox 85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80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66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103" name="Straight Connector 102"/>
              <p:cNvCxnSpPr>
                <a:endCxn id="78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91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00600" y="5715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6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ITEM = 11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binary search tree T is in memory and an ITEM of information is given. This procedure finds the location </a:t>
            </a:r>
            <a:r>
              <a:rPr lang="en-US" b="1" dirty="0" smtClean="0"/>
              <a:t>LOC</a:t>
            </a:r>
            <a:r>
              <a:rPr lang="en-US" dirty="0" smtClean="0"/>
              <a:t> of </a:t>
            </a:r>
            <a:r>
              <a:rPr lang="en-US" b="1" dirty="0" smtClean="0"/>
              <a:t>ITEM</a:t>
            </a:r>
            <a:r>
              <a:rPr lang="en-US" dirty="0" smtClean="0"/>
              <a:t> in T and also the location of the parent </a:t>
            </a:r>
            <a:r>
              <a:rPr lang="en-US" b="1" dirty="0" smtClean="0"/>
              <a:t>PAR</a:t>
            </a:r>
            <a:r>
              <a:rPr lang="en-US" dirty="0" smtClean="0"/>
              <a:t> of ITEM.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Three special cases:</a:t>
            </a:r>
          </a:p>
          <a:p>
            <a:pPr>
              <a:buNone/>
            </a:pPr>
            <a:r>
              <a:rPr lang="en-US" dirty="0" smtClean="0"/>
              <a:t>[1] LOC == NULL and PAR == NULL, tree is empty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LOC </a:t>
            </a:r>
            <a:r>
              <a:rPr lang="en-US" dirty="0" smtClean="0">
                <a:sym typeface="Symbol" pitchFamily="18" charset="2"/>
              </a:rPr>
              <a:t> NULL and PAR == NULL, ITEM is the root of T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LOC == NULL and PAR  NULL, ITEM is not in T and can be added to T as child of the node N with location PAR.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[Tree empty ?] </a:t>
            </a:r>
          </a:p>
          <a:p>
            <a:pPr>
              <a:buNone/>
            </a:pPr>
            <a:r>
              <a:rPr lang="en-US" dirty="0" smtClean="0"/>
              <a:t>		If ROOT == NULL, then </a:t>
            </a:r>
          </a:p>
          <a:p>
            <a:pPr>
              <a:buNone/>
            </a:pPr>
            <a:r>
              <a:rPr lang="en-US" dirty="0" smtClean="0"/>
              <a:t>			Set LOC = NULL, PAR = NULL, 		Exit </a:t>
            </a:r>
          </a:p>
          <a:p>
            <a:pPr>
              <a:buNone/>
            </a:pPr>
            <a:r>
              <a:rPr lang="en-US" dirty="0" smtClean="0"/>
              <a:t>[2] [ITEM at root ?] </a:t>
            </a:r>
          </a:p>
          <a:p>
            <a:pPr>
              <a:buNone/>
            </a:pPr>
            <a:r>
              <a:rPr lang="en-US" dirty="0" smtClean="0"/>
              <a:t>		If ROOT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INFO == ITEM, then</a:t>
            </a:r>
          </a:p>
          <a:p>
            <a:pPr>
              <a:buNone/>
            </a:pPr>
            <a:r>
              <a:rPr lang="en-US" dirty="0" smtClean="0"/>
              <a:t>		Set LOC = ROOT, PAR = NULL, Exit</a:t>
            </a:r>
          </a:p>
          <a:p>
            <a:pPr>
              <a:buNone/>
            </a:pPr>
            <a:r>
              <a:rPr lang="en-US" dirty="0" smtClean="0"/>
              <a:t>[3] [Initialize pointer PTR and SAVE]</a:t>
            </a:r>
          </a:p>
          <a:p>
            <a:pPr>
              <a:buNone/>
            </a:pPr>
            <a:r>
              <a:rPr lang="en-US" dirty="0" smtClean="0"/>
              <a:t>		If ITEM &lt; ROOT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INFO then </a:t>
            </a:r>
          </a:p>
          <a:p>
            <a:pPr>
              <a:buNone/>
            </a:pPr>
            <a:r>
              <a:rPr lang="en-US" dirty="0" smtClean="0"/>
              <a:t>			Set PTR = ROOT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LEFT, SAVE = ROOT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	Set PTR = ROOT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RIGHT, SAVE =ROOT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FIND(INFO,LEFT,RIGHT,ROOT,ITEM,LOC,PAR)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2800" dirty="0" smtClean="0"/>
              <a:t>[4] Repeat Step 5 and 6 while PTR </a:t>
            </a:r>
            <a:r>
              <a:rPr lang="en-US" sz="12800" dirty="0" smtClean="0">
                <a:sym typeface="Symbol" pitchFamily="18" charset="2"/>
              </a:rPr>
              <a:t> NULL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[5] [ITEM Found ?]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If ITEM == PTR</a:t>
            </a:r>
            <a:r>
              <a:rPr lang="en-US" sz="12800" dirty="0" smtClean="0">
                <a:sym typeface="Wingdings" pitchFamily="2" charset="2"/>
              </a:rPr>
              <a:t></a:t>
            </a:r>
            <a:r>
              <a:rPr lang="en-US" sz="12800" dirty="0" smtClean="0">
                <a:sym typeface="Symbol" pitchFamily="18" charset="2"/>
              </a:rPr>
              <a:t>INFO, then 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Set LOC = PTR, PAR = SAVE, Exit</a:t>
            </a:r>
          </a:p>
          <a:p>
            <a:pPr>
              <a:buNone/>
            </a:pPr>
            <a:endParaRPr lang="en-US" sz="128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[6] 	If ITEM &lt; PTR</a:t>
            </a:r>
            <a:r>
              <a:rPr lang="en-US" sz="12800" dirty="0" smtClean="0">
                <a:sym typeface="Wingdings" pitchFamily="2" charset="2"/>
              </a:rPr>
              <a:t></a:t>
            </a:r>
            <a:r>
              <a:rPr lang="en-US" sz="12800" dirty="0" smtClean="0">
                <a:sym typeface="Symbol" pitchFamily="18" charset="2"/>
              </a:rPr>
              <a:t>INFO, then 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Set SAVE = PTR, PTR = PTR</a:t>
            </a:r>
            <a:r>
              <a:rPr lang="en-US" sz="12800" dirty="0" smtClean="0">
                <a:sym typeface="Wingdings" pitchFamily="2" charset="2"/>
              </a:rPr>
              <a:t></a:t>
            </a:r>
            <a:r>
              <a:rPr lang="en-US" sz="12800" dirty="0" smtClean="0">
                <a:sym typeface="Symbol" pitchFamily="18" charset="2"/>
              </a:rPr>
              <a:t>LEFT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Else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Set SAVE = PTR, PTR = PTR</a:t>
            </a:r>
            <a:r>
              <a:rPr lang="en-US" sz="12800" dirty="0" smtClean="0">
                <a:sym typeface="Wingdings" pitchFamily="2" charset="2"/>
              </a:rPr>
              <a:t></a:t>
            </a:r>
            <a:r>
              <a:rPr lang="en-US" sz="12800" dirty="0" smtClean="0">
                <a:sym typeface="Symbol" pitchFamily="18" charset="2"/>
              </a:rPr>
              <a:t>RIGHT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[7] [Search Unsuccessful]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		Set LOC = NULL, PAR = SAVE</a:t>
            </a:r>
          </a:p>
          <a:p>
            <a:pPr>
              <a:buNone/>
            </a:pPr>
            <a:r>
              <a:rPr lang="en-US" sz="12800" dirty="0" smtClean="0">
                <a:sym typeface="Symbol" pitchFamily="18" charset="2"/>
              </a:rPr>
              <a:t>[8]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4275-4145-458E-83B2-2214250A83E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8150" y="1676400"/>
            <a:ext cx="8115300" cy="4514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 dirty="0" smtClean="0"/>
              <a:t>It is a </a:t>
            </a:r>
            <a:r>
              <a:rPr lang="en-US" altLang="en-US" sz="2800" b="1" dirty="0"/>
              <a:t>special kind of binary tree in which:</a:t>
            </a:r>
            <a:endParaRPr lang="en-US" altLang="en-US" sz="1800" b="1" dirty="0"/>
          </a:p>
          <a:p>
            <a:pPr>
              <a:buFont typeface="Monotype Sorts" pitchFamily="2" charset="2"/>
              <a:buNone/>
            </a:pPr>
            <a:endParaRPr lang="en-US" altLang="en-US" sz="9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1.  Each </a:t>
            </a:r>
            <a:r>
              <a:rPr lang="en-US" altLang="en-US" sz="2800" b="1" dirty="0">
                <a:solidFill>
                  <a:srgbClr val="CC0000"/>
                </a:solidFill>
              </a:rPr>
              <a:t>leaf node </a:t>
            </a:r>
            <a:r>
              <a:rPr lang="en-US" altLang="en-US" sz="2800" b="1" dirty="0"/>
              <a:t>contains a single operand</a:t>
            </a:r>
          </a:p>
          <a:p>
            <a:pPr>
              <a:buFont typeface="Monotype Sorts" pitchFamily="2" charset="2"/>
              <a:buNone/>
            </a:pPr>
            <a:endParaRPr lang="en-US" altLang="en-US" sz="9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2.  Each </a:t>
            </a:r>
            <a:r>
              <a:rPr lang="en-US" altLang="en-US" sz="2800" b="1" dirty="0" err="1">
                <a:solidFill>
                  <a:srgbClr val="CC0000"/>
                </a:solidFill>
              </a:rPr>
              <a:t>nonleaf</a:t>
            </a:r>
            <a:r>
              <a:rPr lang="en-US" altLang="en-US" sz="2800" b="1" dirty="0">
                <a:solidFill>
                  <a:srgbClr val="CC0000"/>
                </a:solidFill>
              </a:rPr>
              <a:t> node </a:t>
            </a:r>
            <a:r>
              <a:rPr lang="en-US" altLang="en-US" sz="2800" b="1" dirty="0"/>
              <a:t>contains a</a:t>
            </a:r>
            <a:r>
              <a:rPr lang="en-US" altLang="en-US" sz="2800" b="1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/>
              <a:t>single binary operator</a:t>
            </a:r>
          </a:p>
          <a:p>
            <a:pPr>
              <a:buFont typeface="Monotype Sorts" pitchFamily="2" charset="2"/>
              <a:buNone/>
            </a:pPr>
            <a:endParaRPr lang="en-US" altLang="en-US" sz="9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3.  The left and right </a:t>
            </a:r>
            <a:r>
              <a:rPr lang="en-US" altLang="en-US" sz="2800" b="1" dirty="0" err="1"/>
              <a:t>subtrees</a:t>
            </a:r>
            <a:r>
              <a:rPr lang="en-US" altLang="en-US" sz="2800" b="1" dirty="0"/>
              <a:t> of an operator node represent </a:t>
            </a:r>
            <a:r>
              <a:rPr lang="en-US" altLang="en-US" sz="2800" b="1" dirty="0" err="1">
                <a:solidFill>
                  <a:srgbClr val="CC0000"/>
                </a:solidFill>
              </a:rPr>
              <a:t>subexpressions</a:t>
            </a:r>
            <a:r>
              <a:rPr lang="en-US" altLang="en-US" sz="2800" b="1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/>
              <a:t>that must be evaluated </a:t>
            </a:r>
            <a:r>
              <a:rPr lang="en-US" altLang="en-US" sz="2800" b="1" dirty="0">
                <a:solidFill>
                  <a:srgbClr val="CC0000"/>
                </a:solidFill>
              </a:rPr>
              <a:t>before</a:t>
            </a:r>
            <a:r>
              <a:rPr lang="en-US" altLang="en-US" sz="2800" b="1" dirty="0"/>
              <a:t> applying the operator at the root of the </a:t>
            </a:r>
            <a:r>
              <a:rPr lang="en-US" altLang="en-US" sz="2800" b="1" dirty="0" err="1"/>
              <a:t>subtree</a:t>
            </a:r>
            <a:r>
              <a:rPr lang="en-US" altLang="en-US" sz="2800" b="1" dirty="0"/>
              <a:t>.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endParaRPr lang="en-US" altLang="en-US" sz="24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Binary </a:t>
            </a:r>
            <a:r>
              <a:rPr lang="en-US" altLang="en-US" dirty="0"/>
              <a:t>Expression </a:t>
            </a:r>
            <a:r>
              <a:rPr lang="en-US" altLang="en-US" dirty="0" smtClean="0"/>
              <a:t>Tree </a:t>
            </a:r>
            <a:br>
              <a:rPr lang="en-US" altLang="en-US" dirty="0" smtClean="0"/>
            </a:br>
            <a:r>
              <a:rPr lang="en-US" altLang="en-US" sz="3600" b="0" dirty="0" smtClean="0"/>
              <a:t>(Application of Binary Tree)</a:t>
            </a:r>
            <a:endParaRPr lang="en-US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24775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286000" y="1905000"/>
            <a:ext cx="3657600" cy="3657600"/>
            <a:chOff x="4191000" y="19050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2000" y="2133600"/>
              <a:ext cx="2819400" cy="2743200"/>
              <a:chOff x="4572000" y="2133600"/>
              <a:chExt cx="2819400" cy="2743200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17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21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25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9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30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6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2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18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10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binary search Tree T is in memory and an ITEM of information is given. Algorithm to find the location LOC of ITEM in T or adds ITEM as a new node in T at location LOC.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Call FIND(INFO, LEFT,RIGHT,ROOT,ITEM,LOC,PAR)</a:t>
            </a:r>
          </a:p>
          <a:p>
            <a:pPr>
              <a:buNone/>
            </a:pPr>
            <a:r>
              <a:rPr lang="en-US" dirty="0" smtClean="0"/>
              <a:t>[2] If LOC </a:t>
            </a:r>
            <a:r>
              <a:rPr lang="en-US" dirty="0" smtClean="0">
                <a:sym typeface="Symbol" pitchFamily="18" charset="2"/>
              </a:rPr>
              <a:t> NULL, then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[Copy the ITEM into the node NEW]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(a) Create a node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(b) NEW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INFO = ITEM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 c) Set LOC = NEW, 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	NEW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LEFT = NULL,				NEW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RIGHT = NULL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[4] [Add ITEM to tree]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If PAR = NULL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ROOT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Else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If ITEM &lt; PAR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INFO, then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LEFT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Else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Symbol" pitchFamily="18" charset="2"/>
              </a:rPr>
              <a:t>RIGHT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[5] Exit 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CA" b="1">
                <a:solidFill>
                  <a:schemeClr val="accent2"/>
                </a:solidFill>
              </a:rPr>
              <a:t>Insert Algorithm</a:t>
            </a:r>
            <a:endParaRPr lang="en-US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CA" sz="1000"/>
          </a:p>
          <a:p>
            <a:pPr marL="609600" indent="-609600"/>
            <a:r>
              <a:rPr lang="en-CA"/>
              <a:t>If value we want to insert &lt; key of current node, we have to go to the left subtree</a:t>
            </a:r>
            <a:endParaRPr lang="en-US"/>
          </a:p>
          <a:p>
            <a:pPr marL="609600" indent="-609600"/>
            <a:r>
              <a:rPr lang="en-CA"/>
              <a:t>Otherwise we have to go to the right subtree</a:t>
            </a:r>
            <a:endParaRPr lang="en-US"/>
          </a:p>
          <a:p>
            <a:pPr marL="609600" indent="-609600"/>
            <a:r>
              <a:rPr lang="en-CA"/>
              <a:t>If the current node is empty (not existing) create a node with the value we are inserting and place it here</a:t>
            </a:r>
            <a:r>
              <a:rPr lang="en-US"/>
              <a:t>.</a:t>
            </a:r>
            <a:endParaRPr 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CA" sz="2800" b="1" dirty="0">
                <a:solidFill>
                  <a:srgbClr val="FF0000"/>
                </a:solidFill>
              </a:rPr>
              <a:t>For example, inserting ’15’ into the BST?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362200"/>
            <a:ext cx="5486400" cy="37258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 is a binary tree. Delete an ITEM from the tree T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Deleting a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from tree depends primarily on the number of children of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There are three cases in deletion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1</a:t>
            </a:r>
            <a:r>
              <a:rPr lang="en-US" sz="2800" dirty="0" smtClean="0"/>
              <a:t>. N has no children. N is deleted from the T by replacing the location of N in  the parent node of N by null pointer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17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21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25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9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30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6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2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18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11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N has exactly one child. N is deleted from the T by simply replacing the location of N in  the parent node of N by the location of the only child of N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7CFC-BCB7-47E3-B609-05C5CB7048E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 sz="4000"/>
              <a:t>A Four-Level Binary Expression</a:t>
            </a:r>
            <a:r>
              <a:rPr lang="en-US" altLang="en-US"/>
              <a:t>       </a:t>
            </a: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4092575" y="2038350"/>
            <a:ext cx="833438" cy="509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2176463" y="3133725"/>
            <a:ext cx="855662" cy="5191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1404938" y="4183063"/>
            <a:ext cx="758825" cy="49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5" name="Rectangle 63"/>
          <p:cNvSpPr>
            <a:spLocks noChangeArrowheads="1"/>
          </p:cNvSpPr>
          <p:nvPr/>
        </p:nvSpPr>
        <p:spPr bwMode="auto">
          <a:xfrm>
            <a:off x="2687638" y="4160838"/>
            <a:ext cx="7778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6" name="Rectangle 64"/>
          <p:cNvSpPr>
            <a:spLocks noChangeArrowheads="1"/>
          </p:cNvSpPr>
          <p:nvPr/>
        </p:nvSpPr>
        <p:spPr bwMode="auto">
          <a:xfrm>
            <a:off x="4114800" y="2057400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Courier New" pitchFamily="49" charset="0"/>
              </a:rPr>
              <a:t>‘*’</a:t>
            </a:r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 flipV="1">
            <a:off x="4903788" y="2344738"/>
            <a:ext cx="1338262" cy="798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H="1" flipV="1">
            <a:off x="2849563" y="3502025"/>
            <a:ext cx="48736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V="1">
            <a:off x="1876425" y="3517900"/>
            <a:ext cx="5095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V="1">
            <a:off x="2727325" y="2363788"/>
            <a:ext cx="1414463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2208213" y="3140075"/>
            <a:ext cx="58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</a:t>
            </a:r>
            <a:r>
              <a:rPr lang="en-US" altLang="en-US" sz="2800"/>
              <a:t>‘-’</a:t>
            </a:r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1468438" y="4230688"/>
            <a:ext cx="57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‘8’</a:t>
            </a:r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3890963" y="3117850"/>
            <a:ext cx="23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64" name="Rectangle 72"/>
          <p:cNvSpPr>
            <a:spLocks noChangeArrowheads="1"/>
          </p:cNvSpPr>
          <p:nvPr/>
        </p:nvSpPr>
        <p:spPr bwMode="auto">
          <a:xfrm>
            <a:off x="2719388" y="4184650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‘5’</a:t>
            </a:r>
          </a:p>
        </p:txBody>
      </p:sp>
      <p:grpSp>
        <p:nvGrpSpPr>
          <p:cNvPr id="8265" name="Group 73"/>
          <p:cNvGrpSpPr>
            <a:grpSpLocks/>
          </p:cNvGrpSpPr>
          <p:nvPr/>
        </p:nvGrpSpPr>
        <p:grpSpPr bwMode="auto">
          <a:xfrm>
            <a:off x="4294188" y="3124200"/>
            <a:ext cx="3098800" cy="2654300"/>
            <a:chOff x="2688" y="1859"/>
            <a:chExt cx="1952" cy="1672"/>
          </a:xfrm>
        </p:grpSpPr>
        <p:sp>
          <p:nvSpPr>
            <p:cNvPr id="8266" name="Rectangle 74"/>
            <p:cNvSpPr>
              <a:spLocks noChangeArrowheads="1"/>
            </p:cNvSpPr>
            <p:nvPr/>
          </p:nvSpPr>
          <p:spPr bwMode="auto">
            <a:xfrm>
              <a:off x="3672" y="1859"/>
              <a:ext cx="497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7" name="Rectangle 75"/>
            <p:cNvSpPr>
              <a:spLocks noChangeArrowheads="1"/>
            </p:cNvSpPr>
            <p:nvPr/>
          </p:nvSpPr>
          <p:spPr bwMode="auto">
            <a:xfrm>
              <a:off x="3156" y="2525"/>
              <a:ext cx="508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8" name="Rectangle 76"/>
            <p:cNvSpPr>
              <a:spLocks noChangeArrowheads="1"/>
            </p:cNvSpPr>
            <p:nvPr/>
          </p:nvSpPr>
          <p:spPr bwMode="auto">
            <a:xfrm>
              <a:off x="4163" y="2520"/>
              <a:ext cx="477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9" name="Rectangle 77"/>
            <p:cNvSpPr>
              <a:spLocks noChangeArrowheads="1"/>
            </p:cNvSpPr>
            <p:nvPr/>
          </p:nvSpPr>
          <p:spPr bwMode="auto">
            <a:xfrm>
              <a:off x="2696" y="3186"/>
              <a:ext cx="452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0" name="Rectangle 78"/>
            <p:cNvSpPr>
              <a:spLocks noChangeArrowheads="1"/>
            </p:cNvSpPr>
            <p:nvPr/>
          </p:nvSpPr>
          <p:spPr bwMode="auto">
            <a:xfrm>
              <a:off x="3460" y="3172"/>
              <a:ext cx="463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1" name="Rectangle 79"/>
            <p:cNvSpPr>
              <a:spLocks noChangeArrowheads="1"/>
            </p:cNvSpPr>
            <p:nvPr/>
          </p:nvSpPr>
          <p:spPr bwMode="auto">
            <a:xfrm>
              <a:off x="3629" y="1883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‘/’</a:t>
              </a:r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 flipH="1" flipV="1">
              <a:off x="4173" y="2115"/>
              <a:ext cx="37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 flipH="1" flipV="1">
              <a:off x="3556" y="2757"/>
              <a:ext cx="291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 flipV="1">
              <a:off x="2976" y="2767"/>
              <a:ext cx="30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 flipV="1">
              <a:off x="3483" y="2085"/>
              <a:ext cx="334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6" name="Rectangle 84"/>
            <p:cNvSpPr>
              <a:spLocks noChangeArrowheads="1"/>
            </p:cNvSpPr>
            <p:nvPr/>
          </p:nvSpPr>
          <p:spPr bwMode="auto">
            <a:xfrm>
              <a:off x="3140" y="2529"/>
              <a:ext cx="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8277" name="Rectangle 85"/>
            <p:cNvSpPr>
              <a:spLocks noChangeArrowheads="1"/>
            </p:cNvSpPr>
            <p:nvPr/>
          </p:nvSpPr>
          <p:spPr bwMode="auto">
            <a:xfrm>
              <a:off x="2688" y="3204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8278" name="Rectangle 86"/>
            <p:cNvSpPr>
              <a:spLocks noChangeArrowheads="1"/>
            </p:cNvSpPr>
            <p:nvPr/>
          </p:nvSpPr>
          <p:spPr bwMode="auto">
            <a:xfrm>
              <a:off x="4177" y="251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8279" name="Rectangle 87"/>
            <p:cNvSpPr>
              <a:spLocks noChangeArrowheads="1"/>
            </p:cNvSpPr>
            <p:nvPr/>
          </p:nvSpPr>
          <p:spPr bwMode="auto">
            <a:xfrm>
              <a:off x="3478" y="3187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7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6764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1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18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2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2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5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6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N has two children. Let S(N) denote the  in-order successor of N. Then N is  deleted from the T by first deleting S(N) from T and then replacing node N in T by the node S(N)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40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905000"/>
            <a:ext cx="3657600" cy="3429000"/>
            <a:chOff x="4191000" y="1905000"/>
            <a:chExt cx="3657600" cy="3429000"/>
          </a:xfrm>
        </p:grpSpPr>
        <p:sp>
          <p:nvSpPr>
            <p:cNvPr id="36" name="Rectangle 35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3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4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51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55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56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52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8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40" name="Straight Connector 39"/>
              <p:cNvCxnSpPr>
                <a:endCxn id="50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4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Delete 50</a:t>
                </a:r>
                <a:endParaRPr lang="en-US" sz="24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648200" y="1905000"/>
            <a:ext cx="3657600" cy="3429000"/>
            <a:chOff x="4191000" y="1905000"/>
            <a:chExt cx="3657600" cy="3429000"/>
          </a:xfrm>
        </p:grpSpPr>
        <p:sp>
          <p:nvSpPr>
            <p:cNvPr id="62" name="Rectangle 61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113"/>
            <p:cNvGrpSpPr/>
            <p:nvPr/>
          </p:nvGrpSpPr>
          <p:grpSpPr>
            <a:xfrm>
              <a:off x="4267200" y="2133600"/>
              <a:ext cx="3124200" cy="3052465"/>
              <a:chOff x="4267200" y="2133600"/>
              <a:chExt cx="3124200" cy="3052465"/>
            </a:xfrm>
          </p:grpSpPr>
          <p:grpSp>
            <p:nvGrpSpPr>
              <p:cNvPr id="64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73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77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8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50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8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8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74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65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66" name="Straight Connector 65"/>
              <p:cNvCxnSpPr>
                <a:endCxn id="76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72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267200" y="47244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Replace 40 by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Degenerate – only one child</a:t>
            </a:r>
          </a:p>
          <a:p>
            <a:r>
              <a:rPr lang="en-US" dirty="0"/>
              <a:t>Balanced – mostly two children</a:t>
            </a:r>
          </a:p>
          <a:p>
            <a:r>
              <a:rPr lang="en-US" dirty="0"/>
              <a:t>Complete – always two children</a:t>
            </a:r>
          </a:p>
        </p:txBody>
      </p:sp>
      <p:sp>
        <p:nvSpPr>
          <p:cNvPr id="1242116" name="Oval 4"/>
          <p:cNvSpPr>
            <a:spLocks noChangeArrowheads="1"/>
          </p:cNvSpPr>
          <p:nvPr/>
        </p:nvSpPr>
        <p:spPr bwMode="auto">
          <a:xfrm>
            <a:off x="6858000" y="3505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7" name="Oval 5"/>
          <p:cNvSpPr>
            <a:spLocks noChangeArrowheads="1"/>
          </p:cNvSpPr>
          <p:nvPr/>
        </p:nvSpPr>
        <p:spPr bwMode="auto">
          <a:xfrm>
            <a:off x="59436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8" name="Oval 6"/>
          <p:cNvSpPr>
            <a:spLocks noChangeArrowheads="1"/>
          </p:cNvSpPr>
          <p:nvPr/>
        </p:nvSpPr>
        <p:spPr bwMode="auto">
          <a:xfrm>
            <a:off x="77724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9" name="Oval 7"/>
          <p:cNvSpPr>
            <a:spLocks noChangeArrowheads="1"/>
          </p:cNvSpPr>
          <p:nvPr/>
        </p:nvSpPr>
        <p:spPr bwMode="auto">
          <a:xfrm>
            <a:off x="54864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0" name="Oval 8"/>
          <p:cNvSpPr>
            <a:spLocks noChangeArrowheads="1"/>
          </p:cNvSpPr>
          <p:nvPr/>
        </p:nvSpPr>
        <p:spPr bwMode="auto">
          <a:xfrm>
            <a:off x="640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1" name="Oval 9"/>
          <p:cNvSpPr>
            <a:spLocks noChangeArrowheads="1"/>
          </p:cNvSpPr>
          <p:nvPr/>
        </p:nvSpPr>
        <p:spPr bwMode="auto">
          <a:xfrm>
            <a:off x="731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2" name="Oval 10"/>
          <p:cNvSpPr>
            <a:spLocks noChangeArrowheads="1"/>
          </p:cNvSpPr>
          <p:nvPr/>
        </p:nvSpPr>
        <p:spPr bwMode="auto">
          <a:xfrm>
            <a:off x="822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23" name="AutoShape 11"/>
          <p:cNvCxnSpPr>
            <a:cxnSpLocks noChangeShapeType="1"/>
            <a:stCxn id="1242117" idx="4"/>
            <a:endCxn id="1242119" idx="0"/>
          </p:cNvCxnSpPr>
          <p:nvPr/>
        </p:nvCxnSpPr>
        <p:spPr bwMode="auto">
          <a:xfrm flipH="1">
            <a:off x="5867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4" name="AutoShape 12"/>
          <p:cNvCxnSpPr>
            <a:cxnSpLocks noChangeShapeType="1"/>
            <a:stCxn id="1242117" idx="4"/>
            <a:endCxn id="1242120" idx="0"/>
          </p:cNvCxnSpPr>
          <p:nvPr/>
        </p:nvCxnSpPr>
        <p:spPr bwMode="auto">
          <a:xfrm>
            <a:off x="63246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5" name="AutoShape 13"/>
          <p:cNvCxnSpPr>
            <a:cxnSpLocks noChangeShapeType="1"/>
            <a:stCxn id="1242118" idx="4"/>
            <a:endCxn id="1242121" idx="0"/>
          </p:cNvCxnSpPr>
          <p:nvPr/>
        </p:nvCxnSpPr>
        <p:spPr bwMode="auto">
          <a:xfrm flipH="1">
            <a:off x="76962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6" name="AutoShape 14"/>
          <p:cNvCxnSpPr>
            <a:cxnSpLocks noChangeShapeType="1"/>
            <a:stCxn id="1242118" idx="4"/>
            <a:endCxn id="1242122" idx="0"/>
          </p:cNvCxnSpPr>
          <p:nvPr/>
        </p:nvCxnSpPr>
        <p:spPr bwMode="auto">
          <a:xfrm>
            <a:off x="8153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7" name="AutoShape 15"/>
          <p:cNvCxnSpPr>
            <a:cxnSpLocks noChangeShapeType="1"/>
            <a:stCxn id="1242116" idx="4"/>
            <a:endCxn id="1242118" idx="0"/>
          </p:cNvCxnSpPr>
          <p:nvPr/>
        </p:nvCxnSpPr>
        <p:spPr bwMode="auto">
          <a:xfrm>
            <a:off x="72390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8" name="AutoShape 16"/>
          <p:cNvCxnSpPr>
            <a:cxnSpLocks noChangeShapeType="1"/>
            <a:stCxn id="1242116" idx="4"/>
            <a:endCxn id="1242117" idx="0"/>
          </p:cNvCxnSpPr>
          <p:nvPr/>
        </p:nvCxnSpPr>
        <p:spPr bwMode="auto">
          <a:xfrm flipH="1">
            <a:off x="63246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29" name="Oval 17"/>
          <p:cNvSpPr>
            <a:spLocks noChangeArrowheads="1"/>
          </p:cNvSpPr>
          <p:nvPr/>
        </p:nvSpPr>
        <p:spPr bwMode="auto">
          <a:xfrm>
            <a:off x="762000" y="3352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0" name="Oval 18"/>
          <p:cNvSpPr>
            <a:spLocks noChangeArrowheads="1"/>
          </p:cNvSpPr>
          <p:nvPr/>
        </p:nvSpPr>
        <p:spPr bwMode="auto">
          <a:xfrm>
            <a:off x="1219200" y="3962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1" name="Oval 19"/>
          <p:cNvSpPr>
            <a:spLocks noChangeArrowheads="1"/>
          </p:cNvSpPr>
          <p:nvPr/>
        </p:nvSpPr>
        <p:spPr bwMode="auto">
          <a:xfrm>
            <a:off x="685800" y="4572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32" name="AutoShape 20"/>
          <p:cNvCxnSpPr>
            <a:cxnSpLocks noChangeShapeType="1"/>
            <a:stCxn id="1242130" idx="3"/>
            <a:endCxn id="1242131" idx="0"/>
          </p:cNvCxnSpPr>
          <p:nvPr/>
        </p:nvCxnSpPr>
        <p:spPr bwMode="auto">
          <a:xfrm flipH="1">
            <a:off x="1066800" y="43164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33" name="AutoShape 21"/>
          <p:cNvCxnSpPr>
            <a:cxnSpLocks noChangeShapeType="1"/>
            <a:stCxn id="1242129" idx="5"/>
            <a:endCxn id="1242130" idx="0"/>
          </p:cNvCxnSpPr>
          <p:nvPr/>
        </p:nvCxnSpPr>
        <p:spPr bwMode="auto">
          <a:xfrm>
            <a:off x="1412875" y="37068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34" name="Text Box 22"/>
          <p:cNvSpPr txBox="1">
            <a:spLocks noChangeArrowheads="1"/>
          </p:cNvSpPr>
          <p:nvPr/>
        </p:nvSpPr>
        <p:spPr bwMode="auto">
          <a:xfrm>
            <a:off x="4572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2135" name="Oval 23"/>
          <p:cNvSpPr>
            <a:spLocks noChangeArrowheads="1"/>
          </p:cNvSpPr>
          <p:nvPr/>
        </p:nvSpPr>
        <p:spPr bwMode="auto">
          <a:xfrm>
            <a:off x="3429000" y="34004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6" name="Oval 24"/>
          <p:cNvSpPr>
            <a:spLocks noChangeArrowheads="1"/>
          </p:cNvSpPr>
          <p:nvPr/>
        </p:nvSpPr>
        <p:spPr bwMode="auto">
          <a:xfrm>
            <a:off x="28956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7" name="Oval 25"/>
          <p:cNvSpPr>
            <a:spLocks noChangeArrowheads="1"/>
          </p:cNvSpPr>
          <p:nvPr/>
        </p:nvSpPr>
        <p:spPr bwMode="auto">
          <a:xfrm>
            <a:off x="38862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8" name="Oval 26"/>
          <p:cNvSpPr>
            <a:spLocks noChangeArrowheads="1"/>
          </p:cNvSpPr>
          <p:nvPr/>
        </p:nvSpPr>
        <p:spPr bwMode="auto">
          <a:xfrm>
            <a:off x="259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9" name="Oval 27"/>
          <p:cNvSpPr>
            <a:spLocks noChangeArrowheads="1"/>
          </p:cNvSpPr>
          <p:nvPr/>
        </p:nvSpPr>
        <p:spPr bwMode="auto">
          <a:xfrm>
            <a:off x="350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0" name="AutoShape 28"/>
          <p:cNvCxnSpPr>
            <a:cxnSpLocks noChangeShapeType="1"/>
            <a:stCxn id="1242136" idx="4"/>
            <a:endCxn id="1242138" idx="0"/>
          </p:cNvCxnSpPr>
          <p:nvPr/>
        </p:nvCxnSpPr>
        <p:spPr bwMode="auto">
          <a:xfrm flipH="1">
            <a:off x="2971800" y="46005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1" name="AutoShape 29"/>
          <p:cNvCxnSpPr>
            <a:cxnSpLocks noChangeShapeType="1"/>
            <a:stCxn id="1242137" idx="4"/>
            <a:endCxn id="1242139" idx="0"/>
          </p:cNvCxnSpPr>
          <p:nvPr/>
        </p:nvCxnSpPr>
        <p:spPr bwMode="auto">
          <a:xfrm flipH="1">
            <a:off x="3886200" y="46005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2" name="AutoShape 30"/>
          <p:cNvCxnSpPr>
            <a:cxnSpLocks noChangeShapeType="1"/>
            <a:stCxn id="1242135" idx="4"/>
            <a:endCxn id="1242137" idx="0"/>
          </p:cNvCxnSpPr>
          <p:nvPr/>
        </p:nvCxnSpPr>
        <p:spPr bwMode="auto">
          <a:xfrm>
            <a:off x="3810000" y="38100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3" name="AutoShape 31"/>
          <p:cNvCxnSpPr>
            <a:cxnSpLocks noChangeShapeType="1"/>
            <a:stCxn id="1242135" idx="4"/>
            <a:endCxn id="1242136" idx="0"/>
          </p:cNvCxnSpPr>
          <p:nvPr/>
        </p:nvCxnSpPr>
        <p:spPr bwMode="auto">
          <a:xfrm flipH="1">
            <a:off x="3276600" y="38100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4" name="Oval 32"/>
          <p:cNvSpPr>
            <a:spLocks noChangeArrowheads="1"/>
          </p:cNvSpPr>
          <p:nvPr/>
        </p:nvSpPr>
        <p:spPr bwMode="auto">
          <a:xfrm>
            <a:off x="533400" y="5257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5" name="AutoShape 33"/>
          <p:cNvCxnSpPr>
            <a:cxnSpLocks noChangeShapeType="1"/>
            <a:stCxn id="1242131" idx="4"/>
            <a:endCxn id="1242144" idx="0"/>
          </p:cNvCxnSpPr>
          <p:nvPr/>
        </p:nvCxnSpPr>
        <p:spPr bwMode="auto">
          <a:xfrm flipH="1">
            <a:off x="914400" y="49815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6" name="AutoShape 34"/>
          <p:cNvCxnSpPr>
            <a:cxnSpLocks noChangeShapeType="1"/>
            <a:stCxn id="1242137" idx="4"/>
          </p:cNvCxnSpPr>
          <p:nvPr/>
        </p:nvCxnSpPr>
        <p:spPr bwMode="auto">
          <a:xfrm>
            <a:off x="4267200" y="46005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7" name="Oval 35"/>
          <p:cNvSpPr>
            <a:spLocks noChangeArrowheads="1"/>
          </p:cNvSpPr>
          <p:nvPr/>
        </p:nvSpPr>
        <p:spPr bwMode="auto">
          <a:xfrm>
            <a:off x="441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48" name="Text Box 36"/>
          <p:cNvSpPr txBox="1">
            <a:spLocks noChangeArrowheads="1"/>
          </p:cNvSpPr>
          <p:nvPr/>
        </p:nvSpPr>
        <p:spPr bwMode="auto">
          <a:xfrm>
            <a:off x="29718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  <p:sp>
        <p:nvSpPr>
          <p:cNvPr id="1242149" name="Text Box 37"/>
          <p:cNvSpPr txBox="1">
            <a:spLocks noChangeArrowheads="1"/>
          </p:cNvSpPr>
          <p:nvPr/>
        </p:nvSpPr>
        <p:spPr bwMode="auto">
          <a:xfrm>
            <a:off x="63246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Complete 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Trees Properties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191000" cy="533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Degenerate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Height = O(n) for n nodes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Similar to linear list</a:t>
            </a:r>
          </a:p>
        </p:txBody>
      </p:sp>
      <p:sp>
        <p:nvSpPr>
          <p:cNvPr id="1241126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143000"/>
            <a:ext cx="4000500" cy="533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Balanced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Height = O( log(n) ) for n nodes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Useful for searches</a:t>
            </a:r>
          </a:p>
        </p:txBody>
      </p:sp>
      <p:sp>
        <p:nvSpPr>
          <p:cNvPr id="1241105" name="Oval 17"/>
          <p:cNvSpPr>
            <a:spLocks noChangeArrowheads="1"/>
          </p:cNvSpPr>
          <p:nvPr/>
        </p:nvSpPr>
        <p:spPr bwMode="auto">
          <a:xfrm>
            <a:off x="1828800" y="3276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Oval 18"/>
          <p:cNvSpPr>
            <a:spLocks noChangeArrowheads="1"/>
          </p:cNvSpPr>
          <p:nvPr/>
        </p:nvSpPr>
        <p:spPr bwMode="auto">
          <a:xfrm>
            <a:off x="2286000" y="3886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Oval 19"/>
          <p:cNvSpPr>
            <a:spLocks noChangeArrowheads="1"/>
          </p:cNvSpPr>
          <p:nvPr/>
        </p:nvSpPr>
        <p:spPr bwMode="auto">
          <a:xfrm>
            <a:off x="1752600" y="4495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08" name="AutoShape 20"/>
          <p:cNvCxnSpPr>
            <a:cxnSpLocks noChangeShapeType="1"/>
            <a:stCxn id="1241106" idx="3"/>
            <a:endCxn id="1241107" idx="0"/>
          </p:cNvCxnSpPr>
          <p:nvPr/>
        </p:nvCxnSpPr>
        <p:spPr bwMode="auto">
          <a:xfrm flipH="1">
            <a:off x="2133600" y="42402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09" name="AutoShape 21"/>
          <p:cNvCxnSpPr>
            <a:cxnSpLocks noChangeShapeType="1"/>
            <a:stCxn id="1241105" idx="5"/>
            <a:endCxn id="1241106" idx="0"/>
          </p:cNvCxnSpPr>
          <p:nvPr/>
        </p:nvCxnSpPr>
        <p:spPr bwMode="auto">
          <a:xfrm>
            <a:off x="2479675" y="36306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10" name="Text Box 22"/>
          <p:cNvSpPr txBox="1">
            <a:spLocks noChangeArrowheads="1"/>
          </p:cNvSpPr>
          <p:nvPr/>
        </p:nvSpPr>
        <p:spPr bwMode="auto">
          <a:xfrm>
            <a:off x="15240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1120" name="Oval 32"/>
          <p:cNvSpPr>
            <a:spLocks noChangeArrowheads="1"/>
          </p:cNvSpPr>
          <p:nvPr/>
        </p:nvSpPr>
        <p:spPr bwMode="auto">
          <a:xfrm>
            <a:off x="1600200" y="5181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21" name="AutoShape 33"/>
          <p:cNvCxnSpPr>
            <a:cxnSpLocks noChangeShapeType="1"/>
            <a:stCxn id="1241107" idx="4"/>
            <a:endCxn id="1241120" idx="0"/>
          </p:cNvCxnSpPr>
          <p:nvPr/>
        </p:nvCxnSpPr>
        <p:spPr bwMode="auto">
          <a:xfrm flipH="1">
            <a:off x="1981200" y="49053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27" name="Oval 39"/>
          <p:cNvSpPr>
            <a:spLocks noChangeArrowheads="1"/>
          </p:cNvSpPr>
          <p:nvPr/>
        </p:nvSpPr>
        <p:spPr bwMode="auto">
          <a:xfrm>
            <a:off x="6248400" y="3324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8" name="Oval 40"/>
          <p:cNvSpPr>
            <a:spLocks noChangeArrowheads="1"/>
          </p:cNvSpPr>
          <p:nvPr/>
        </p:nvSpPr>
        <p:spPr bwMode="auto">
          <a:xfrm>
            <a:off x="57150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9" name="Oval 41"/>
          <p:cNvSpPr>
            <a:spLocks noChangeArrowheads="1"/>
          </p:cNvSpPr>
          <p:nvPr/>
        </p:nvSpPr>
        <p:spPr bwMode="auto">
          <a:xfrm>
            <a:off x="67056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0" name="Oval 42"/>
          <p:cNvSpPr>
            <a:spLocks noChangeArrowheads="1"/>
          </p:cNvSpPr>
          <p:nvPr/>
        </p:nvSpPr>
        <p:spPr bwMode="auto">
          <a:xfrm>
            <a:off x="54102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1" name="Oval 43"/>
          <p:cNvSpPr>
            <a:spLocks noChangeArrowheads="1"/>
          </p:cNvSpPr>
          <p:nvPr/>
        </p:nvSpPr>
        <p:spPr bwMode="auto">
          <a:xfrm>
            <a:off x="63246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32" name="AutoShape 44"/>
          <p:cNvCxnSpPr>
            <a:cxnSpLocks noChangeShapeType="1"/>
            <a:stCxn id="1241128" idx="4"/>
            <a:endCxn id="1241130" idx="0"/>
          </p:cNvCxnSpPr>
          <p:nvPr/>
        </p:nvCxnSpPr>
        <p:spPr bwMode="auto">
          <a:xfrm flipH="1">
            <a:off x="5791200" y="45243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3" name="AutoShape 45"/>
          <p:cNvCxnSpPr>
            <a:cxnSpLocks noChangeShapeType="1"/>
            <a:stCxn id="1241129" idx="4"/>
            <a:endCxn id="1241131" idx="0"/>
          </p:cNvCxnSpPr>
          <p:nvPr/>
        </p:nvCxnSpPr>
        <p:spPr bwMode="auto">
          <a:xfrm flipH="1">
            <a:off x="6705600" y="45243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4" name="AutoShape 46"/>
          <p:cNvCxnSpPr>
            <a:cxnSpLocks noChangeShapeType="1"/>
            <a:stCxn id="1241127" idx="4"/>
            <a:endCxn id="1241129" idx="0"/>
          </p:cNvCxnSpPr>
          <p:nvPr/>
        </p:nvCxnSpPr>
        <p:spPr bwMode="auto">
          <a:xfrm>
            <a:off x="6629400" y="3733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5" name="AutoShape 47"/>
          <p:cNvCxnSpPr>
            <a:cxnSpLocks noChangeShapeType="1"/>
            <a:stCxn id="1241127" idx="4"/>
            <a:endCxn id="1241128" idx="0"/>
          </p:cNvCxnSpPr>
          <p:nvPr/>
        </p:nvCxnSpPr>
        <p:spPr bwMode="auto">
          <a:xfrm flipH="1">
            <a:off x="6096000" y="37338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6" name="AutoShape 48"/>
          <p:cNvCxnSpPr>
            <a:cxnSpLocks noChangeShapeType="1"/>
            <a:stCxn id="1241129" idx="4"/>
          </p:cNvCxnSpPr>
          <p:nvPr/>
        </p:nvCxnSpPr>
        <p:spPr bwMode="auto">
          <a:xfrm>
            <a:off x="7086600" y="45243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37" name="Oval 49"/>
          <p:cNvSpPr>
            <a:spLocks noChangeArrowheads="1"/>
          </p:cNvSpPr>
          <p:nvPr/>
        </p:nvSpPr>
        <p:spPr bwMode="auto">
          <a:xfrm>
            <a:off x="72390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8" name="Text Box 50"/>
          <p:cNvSpPr txBox="1">
            <a:spLocks noChangeArrowheads="1"/>
          </p:cNvSpPr>
          <p:nvPr/>
        </p:nvSpPr>
        <p:spPr bwMode="auto">
          <a:xfrm>
            <a:off x="57912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F218-B90C-4A6D-BCDE-190F1C0B3FD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Levels Indicate Precedence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b="1" dirty="0"/>
              <a:t>The levels of the nodes in the tree indicate their relative precedence of evaluation </a:t>
            </a:r>
            <a:r>
              <a:rPr lang="en-US" altLang="en-US" sz="2400" b="1" dirty="0"/>
              <a:t>(we do not need parentheses to indicate precedence).</a:t>
            </a:r>
            <a:endParaRPr lang="en-US" altLang="en-US" b="1" dirty="0"/>
          </a:p>
          <a:p>
            <a:endParaRPr lang="en-US" altLang="en-US" sz="1800" b="1" dirty="0"/>
          </a:p>
          <a:p>
            <a:r>
              <a:rPr lang="en-US" altLang="en-US" b="1" dirty="0">
                <a:solidFill>
                  <a:srgbClr val="CC0000"/>
                </a:solidFill>
              </a:rPr>
              <a:t>Operations at higher levels of the tree are evaluated later </a:t>
            </a:r>
            <a:r>
              <a:rPr lang="en-US" altLang="en-US" b="1" dirty="0"/>
              <a:t>than those below them.</a:t>
            </a:r>
            <a:r>
              <a:rPr lang="en-US" altLang="en-US" b="1" dirty="0">
                <a:solidFill>
                  <a:srgbClr val="CC0000"/>
                </a:solidFill>
              </a:rPr>
              <a:t> </a:t>
            </a:r>
          </a:p>
          <a:p>
            <a:endParaRPr lang="en-US" altLang="en-US" b="1" dirty="0"/>
          </a:p>
          <a:p>
            <a:r>
              <a:rPr lang="en-US" altLang="en-US" b="1" dirty="0"/>
              <a:t>The operation at the root is always the last operation performed.</a:t>
            </a:r>
          </a:p>
        </p:txBody>
      </p:sp>
    </p:spTree>
    <p:extLst>
      <p:ext uri="{BB962C8B-B14F-4D97-AF65-F5344CB8AC3E}">
        <p14:creationId xmlns:p14="http://schemas.microsoft.com/office/powerpoint/2010/main" val="1921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13B9-6DFB-4484-9A0B-2F427648D8D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52600" y="5105400"/>
            <a:ext cx="5473700" cy="135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Binary Expression Tree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514600" y="5105400"/>
            <a:ext cx="3822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What value does it have?</a:t>
            </a:r>
          </a:p>
          <a:p>
            <a:endParaRPr lang="en-US" altLang="en-US" sz="2400">
              <a:solidFill>
                <a:srgbClr val="A50021"/>
              </a:solidFill>
            </a:endParaRPr>
          </a:p>
          <a:p>
            <a:r>
              <a:rPr lang="en-US" altLang="en-US" sz="2400">
                <a:solidFill>
                  <a:srgbClr val="A50021"/>
                </a:solidFill>
              </a:rPr>
              <a:t>( 4 + 2 )  *  3  =  18</a:t>
            </a:r>
          </a:p>
        </p:txBody>
      </p: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2971800" y="1752600"/>
            <a:ext cx="2590800" cy="2654300"/>
            <a:chOff x="1880" y="1283"/>
            <a:chExt cx="1632" cy="1672"/>
          </a:xfrm>
        </p:grpSpPr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704" y="1283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2272" y="1949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114" y="1944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887" y="2610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526" y="2596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2667" y="1307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‘*’</a:t>
              </a: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H="1" flipV="1">
              <a:off x="3122" y="1539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H="1" flipV="1">
              <a:off x="2606" y="2181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2121" y="2191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V="1">
              <a:off x="2545" y="1509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258" y="1953"/>
              <a:ext cx="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880" y="2628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3125" y="1939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541" y="2611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3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31CF-E731-4FC2-95B8-1FD4A4D84D7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 sz="3600">
                <a:solidFill>
                  <a:schemeClr val="accent2"/>
                </a:solidFill>
                <a:latin typeface="Arial" charset="0"/>
              </a:rPr>
              <a:t>Easy to generate the infix, prefix, postfix expressions (how?)</a:t>
            </a:r>
            <a:endParaRPr lang="en-US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44500" y="4879975"/>
            <a:ext cx="53276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Infix:</a:t>
            </a:r>
            <a:r>
              <a:rPr lang="en-US" altLang="en-US" sz="2400">
                <a:solidFill>
                  <a:srgbClr val="A50021"/>
                </a:solidFill>
              </a:rPr>
              <a:t>           ( ( 8 - 5 ) * ( ( 4 + 2 ) / 3 ) )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Prefix:</a:t>
            </a:r>
            <a:r>
              <a:rPr lang="en-US" altLang="en-US" sz="2400">
                <a:solidFill>
                  <a:srgbClr val="A50021"/>
                </a:solidFill>
              </a:rPr>
              <a:t>        * - 8 5  / + 4 2 3</a:t>
            </a:r>
          </a:p>
          <a:p>
            <a:endParaRPr lang="en-US" altLang="en-US" sz="1000">
              <a:solidFill>
                <a:srgbClr val="A50021"/>
              </a:solidFill>
            </a:endParaRPr>
          </a:p>
          <a:p>
            <a:r>
              <a:rPr lang="en-US" altLang="en-US" sz="2400"/>
              <a:t>Postfix:</a:t>
            </a:r>
            <a:r>
              <a:rPr lang="en-US" altLang="en-US" sz="2400">
                <a:solidFill>
                  <a:srgbClr val="A50021"/>
                </a:solidFill>
              </a:rPr>
              <a:t>      8 5 -  4 2 + 3 / *</a:t>
            </a:r>
            <a:endParaRPr lang="en-US" altLang="en-US" sz="2400" i="1"/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168400" y="1746250"/>
            <a:ext cx="6654800" cy="2879725"/>
            <a:chOff x="736" y="1100"/>
            <a:chExt cx="4192" cy="1814"/>
          </a:xfrm>
        </p:grpSpPr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639" y="110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‘*’</a:t>
              </a: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H="1" flipV="1">
              <a:off x="3178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 flipH="1" flipV="1">
              <a:off x="1745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 flipV="1">
              <a:off x="1065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 flipV="1">
              <a:off x="1658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333" y="1617"/>
              <a:ext cx="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‘-’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793" y="2092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‘8’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665" y="209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‘5’</a:t>
              </a: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3842" y="1606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‘/’</a:t>
              </a:r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H="1" flipV="1">
              <a:off x="4332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 flipH="1" flipV="1">
              <a:off x="3726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V="1">
              <a:off x="3083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V="1">
              <a:off x="3572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3290" y="2121"/>
              <a:ext cx="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2850" y="2587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4427" y="2098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3663" y="258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8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a binary tree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is called binary search tree if each node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 has the following property </a:t>
            </a:r>
          </a:p>
          <a:p>
            <a:pPr lvl="1"/>
            <a:r>
              <a:rPr lang="en-US" dirty="0" smtClean="0"/>
              <a:t>The value at N is </a:t>
            </a:r>
            <a:r>
              <a:rPr lang="en-US" b="1" dirty="0" smtClean="0">
                <a:solidFill>
                  <a:srgbClr val="FF0000"/>
                </a:solidFill>
              </a:rPr>
              <a:t>greater</a:t>
            </a:r>
            <a:r>
              <a:rPr lang="en-US" dirty="0" smtClean="0"/>
              <a:t> than every value in the left sub-tree of N and is </a:t>
            </a: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dirty="0" smtClean="0"/>
              <a:t>than every value in the right sub-tree of 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10600" cy="5562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57800" y="914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Binary Search Trees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cs typeface="Times New Roman" charset="0"/>
              </a:rPr>
              <a:t> </a:t>
            </a: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</p:txBody>
      </p:sp>
      <p:pic>
        <p:nvPicPr>
          <p:cNvPr id="209924" name="Picture 4" descr="fig4_15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</a:blip>
          <a:srcRect b="7988"/>
          <a:stretch>
            <a:fillRect/>
          </a:stretch>
        </p:blipFill>
        <p:spPr bwMode="auto">
          <a:xfrm>
            <a:off x="304800" y="16002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262413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A binary search tree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5105400" y="5638800"/>
            <a:ext cx="3074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Not a binary search tree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7543800" y="4724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1097</Words>
  <Application>Microsoft Office PowerPoint</Application>
  <PresentationFormat>On-screen Show (4:3)</PresentationFormat>
  <Paragraphs>272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Comic Sans MS</vt:lpstr>
      <vt:lpstr>Courier New</vt:lpstr>
      <vt:lpstr>Monotype Sorts</vt:lpstr>
      <vt:lpstr>Symbol</vt:lpstr>
      <vt:lpstr>Times New Roman</vt:lpstr>
      <vt:lpstr>Wingdings</vt:lpstr>
      <vt:lpstr>Office Theme</vt:lpstr>
      <vt:lpstr>Bitmap Image</vt:lpstr>
      <vt:lpstr>Data Structure and Algorithm (CS-102)</vt:lpstr>
      <vt:lpstr>Binary Expression Tree  (Application of Binary Tree)</vt:lpstr>
      <vt:lpstr>A Four-Level Binary Expression       </vt:lpstr>
      <vt:lpstr>Levels Indicate Precedence</vt:lpstr>
      <vt:lpstr>A Binary Expression Tree</vt:lpstr>
      <vt:lpstr> Easy to generate the infix, prefix, postfix expressions (how?)</vt:lpstr>
      <vt:lpstr>Binary Search Tree (BST)</vt:lpstr>
      <vt:lpstr>PowerPoint Presentation</vt:lpstr>
      <vt:lpstr>Binary Search Trees</vt:lpstr>
      <vt:lpstr>Searching and Inserting in BST </vt:lpstr>
      <vt:lpstr>Searching and Inserting in BST </vt:lpstr>
      <vt:lpstr>Searching BST</vt:lpstr>
      <vt:lpstr>PowerPoint Presentation</vt:lpstr>
      <vt:lpstr>PowerPoint Presentation</vt:lpstr>
      <vt:lpstr>PowerPoint Presentation</vt:lpstr>
      <vt:lpstr>Locating an ITEM </vt:lpstr>
      <vt:lpstr>Locating an ITEM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</vt:lpstr>
      <vt:lpstr>Binary Search Tree</vt:lpstr>
      <vt:lpstr>PowerPoint Presentation</vt:lpstr>
      <vt:lpstr>Deletion from BST</vt:lpstr>
      <vt:lpstr>Deletion</vt:lpstr>
      <vt:lpstr>Deletion</vt:lpstr>
      <vt:lpstr>Deletion</vt:lpstr>
      <vt:lpstr>Deletion</vt:lpstr>
      <vt:lpstr>Deletion</vt:lpstr>
      <vt:lpstr>Types of Binary Trees</vt:lpstr>
      <vt:lpstr>Binary Trees Properties</vt:lpstr>
    </vt:vector>
  </TitlesOfParts>
  <Company>NIT Rourkela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A K Turuk</dc:creator>
  <cp:lastModifiedBy>Manmath</cp:lastModifiedBy>
  <cp:revision>37</cp:revision>
  <dcterms:created xsi:type="dcterms:W3CDTF">2011-03-08T09:14:57Z</dcterms:created>
  <dcterms:modified xsi:type="dcterms:W3CDTF">2015-03-09T18:39:51Z</dcterms:modified>
</cp:coreProperties>
</file>