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1"/>
  </p:notesMasterIdLst>
  <p:sldIdLst>
    <p:sldId id="256" r:id="rId2"/>
    <p:sldId id="257" r:id="rId3"/>
    <p:sldId id="258" r:id="rId4"/>
    <p:sldId id="259" r:id="rId5"/>
    <p:sldId id="260" r:id="rId6"/>
    <p:sldId id="261" r:id="rId7"/>
    <p:sldId id="262" r:id="rId8"/>
    <p:sldId id="312" r:id="rId9"/>
    <p:sldId id="263" r:id="rId10"/>
    <p:sldId id="264" r:id="rId11"/>
    <p:sldId id="265" r:id="rId12"/>
    <p:sldId id="267" r:id="rId13"/>
    <p:sldId id="268" r:id="rId14"/>
    <p:sldId id="313" r:id="rId15"/>
    <p:sldId id="314" r:id="rId16"/>
    <p:sldId id="321" r:id="rId17"/>
    <p:sldId id="322" r:id="rId18"/>
    <p:sldId id="328" r:id="rId19"/>
    <p:sldId id="269" r:id="rId20"/>
    <p:sldId id="270" r:id="rId21"/>
    <p:sldId id="317" r:id="rId22"/>
    <p:sldId id="323" r:id="rId23"/>
    <p:sldId id="324" r:id="rId24"/>
    <p:sldId id="325" r:id="rId25"/>
    <p:sldId id="326" r:id="rId26"/>
    <p:sldId id="327" r:id="rId27"/>
    <p:sldId id="273" r:id="rId28"/>
    <p:sldId id="275" r:id="rId29"/>
    <p:sldId id="276" r:id="rId30"/>
    <p:sldId id="27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6" r:id="rId47"/>
    <p:sldId id="347" r:id="rId48"/>
    <p:sldId id="350" r:id="rId49"/>
    <p:sldId id="351" r:id="rId50"/>
    <p:sldId id="348" r:id="rId51"/>
    <p:sldId id="349" r:id="rId52"/>
    <p:sldId id="280" r:id="rId53"/>
    <p:sldId id="281" r:id="rId54"/>
    <p:sldId id="282" r:id="rId55"/>
    <p:sldId id="283" r:id="rId56"/>
    <p:sldId id="284" r:id="rId57"/>
    <p:sldId id="285" r:id="rId58"/>
    <p:sldId id="286" r:id="rId59"/>
    <p:sldId id="288" r:id="rId60"/>
    <p:sldId id="287" r:id="rId61"/>
    <p:sldId id="289" r:id="rId62"/>
    <p:sldId id="294" r:id="rId63"/>
    <p:sldId id="295" r:id="rId64"/>
    <p:sldId id="296" r:id="rId65"/>
    <p:sldId id="297" r:id="rId66"/>
    <p:sldId id="298" r:id="rId67"/>
    <p:sldId id="299" r:id="rId68"/>
    <p:sldId id="300" r:id="rId69"/>
    <p:sldId id="301" r:id="rId70"/>
    <p:sldId id="302" r:id="rId71"/>
    <p:sldId id="303" r:id="rId72"/>
    <p:sldId id="304" r:id="rId73"/>
    <p:sldId id="306" r:id="rId74"/>
    <p:sldId id="305" r:id="rId75"/>
    <p:sldId id="307" r:id="rId76"/>
    <p:sldId id="308" r:id="rId77"/>
    <p:sldId id="309" r:id="rId78"/>
    <p:sldId id="310" r:id="rId79"/>
    <p:sldId id="311"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4" autoAdjust="0"/>
    <p:restoredTop sz="94660"/>
  </p:normalViewPr>
  <p:slideViewPr>
    <p:cSldViewPr>
      <p:cViewPr varScale="1">
        <p:scale>
          <a:sx n="69" d="100"/>
          <a:sy n="69" d="100"/>
        </p:scale>
        <p:origin x="-16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439F2-D1D7-4C85-84CA-825BB9851D9D}" type="datetimeFigureOut">
              <a:rPr lang="en-US" smtClean="0"/>
              <a:pPr/>
              <a:t>08-Nov-19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DE0E1-66F7-4D76-B04A-6DD009C0C6EF}" type="slidenum">
              <a:rPr lang="en-US" smtClean="0"/>
              <a:pPr/>
              <a:t>‹#›</a:t>
            </a:fld>
            <a:endParaRPr lang="en-US"/>
          </a:p>
        </p:txBody>
      </p:sp>
    </p:spTree>
    <p:extLst>
      <p:ext uri="{BB962C8B-B14F-4D97-AF65-F5344CB8AC3E}">
        <p14:creationId xmlns:p14="http://schemas.microsoft.com/office/powerpoint/2010/main" val="259762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66C7DD5-CB1E-4314-A1D4-CF65B5EE6049}" type="datetime1">
              <a:rPr lang="en-US" smtClean="0"/>
              <a:t>08-Nov-19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81073D4-A8DC-4C51-B6C2-5B1C3850DFE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32E820-CF52-4BF2-8434-244EE3D4BC60}" type="datetime1">
              <a:rPr lang="en-US" smtClean="0"/>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50F5BC-225C-4198-98F2-B8F69D2ED4D6}" type="datetime1">
              <a:rPr lang="en-US" smtClean="0"/>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A43E83A-3F3F-4808-8450-81AB7132BEA6}" type="datetime1">
              <a:rPr lang="en-US" smtClean="0"/>
              <a:t>08-Nov-19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073D4-A8DC-4C51-B6C2-5B1C3850DFE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13FBF2-56AB-4365-88C0-CD7D9AA00516}" type="datetime1">
              <a:rPr lang="en-US" smtClean="0"/>
              <a:t>08-Nov-19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81073D4-A8DC-4C51-B6C2-5B1C3850DFE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15B56D2-B2B6-45F2-A840-0B1ECA2DF6F2}" type="datetime1">
              <a:rPr lang="en-US" smtClean="0"/>
              <a:t>08-Nov-19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073D4-A8DC-4C51-B6C2-5B1C3850DFE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36F5ACC-B827-47B3-9123-AE6F8D3BE531}" type="datetime1">
              <a:rPr lang="en-US" smtClean="0"/>
              <a:t>08-Nov-19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073D4-A8DC-4C51-B6C2-5B1C3850DFE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3608077-BF7D-40AF-B062-FE68C69CF769}" type="datetime1">
              <a:rPr lang="en-US" smtClean="0"/>
              <a:t>08-Nov-19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6EAB0-6EFC-4398-874F-4E80822E84BB}" type="datetime1">
              <a:rPr lang="en-US" smtClean="0"/>
              <a:t>08-Nov-19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073D4-A8DC-4C51-B6C2-5B1C3850DF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53434D-0885-4E5D-87B7-C2572713E280}" type="datetime1">
              <a:rPr lang="en-US" smtClean="0"/>
              <a:t>08-Nov-19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073D4-A8DC-4C51-B6C2-5B1C3850DFE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32A52A-F974-4047-98C7-A598F49C418C}" type="datetime1">
              <a:rPr lang="en-US" smtClean="0"/>
              <a:t>08-Nov-19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81073D4-A8DC-4C51-B6C2-5B1C3850DFE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FE1B248-1335-4AA4-B909-6A3B92A9D0F6}" type="datetime1">
              <a:rPr lang="en-US" smtClean="0"/>
              <a:t>08-Nov-19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81073D4-A8DC-4C51-B6C2-5B1C3850DF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15491" y="4800600"/>
            <a:ext cx="6400800" cy="1600200"/>
          </a:xfrm>
        </p:spPr>
        <p:txBody>
          <a:bodyPr>
            <a:normAutofit/>
          </a:bodyPr>
          <a:lstStyle/>
          <a:p>
            <a:pPr algn="r"/>
            <a:r>
              <a:rPr lang="en-US" sz="2800" dirty="0" smtClean="0"/>
              <a:t>Dr. </a:t>
            </a:r>
            <a:r>
              <a:rPr lang="en-US" sz="2800" dirty="0" err="1" smtClean="0"/>
              <a:t>Sambit</a:t>
            </a:r>
            <a:r>
              <a:rPr lang="en-US" sz="2800" dirty="0" smtClean="0"/>
              <a:t> </a:t>
            </a:r>
            <a:r>
              <a:rPr lang="en-US" sz="2800" dirty="0" err="1" smtClean="0"/>
              <a:t>Bakshi</a:t>
            </a:r>
            <a:endParaRPr lang="en-US" sz="2800" dirty="0" smtClean="0"/>
          </a:p>
          <a:p>
            <a:pPr algn="r"/>
            <a:r>
              <a:rPr lang="en-US" sz="2800" dirty="0" smtClean="0"/>
              <a:t>Dept. of CSE, NIT Rourkela</a:t>
            </a:r>
            <a:endParaRPr lang="en-US" sz="2800"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1</a:t>
            </a:fld>
            <a:endParaRPr lang="en-US"/>
          </a:p>
        </p:txBody>
      </p:sp>
      <p:sp>
        <p:nvSpPr>
          <p:cNvPr id="2" name="Title 1"/>
          <p:cNvSpPr>
            <a:spLocks noGrp="1"/>
          </p:cNvSpPr>
          <p:nvPr>
            <p:ph type="ctrTitle"/>
          </p:nvPr>
        </p:nvSpPr>
        <p:spPr/>
        <p:txBody>
          <a:bodyPr/>
          <a:lstStyle/>
          <a:p>
            <a:r>
              <a:rPr lang="en-US" dirty="0" smtClean="0"/>
              <a:t>Data Structures and Algorithms</a:t>
            </a:r>
            <a:br>
              <a:rPr lang="en-US" dirty="0" smtClean="0"/>
            </a:br>
            <a:r>
              <a:rPr lang="en-US" dirty="0" smtClean="0">
                <a:solidFill>
                  <a:schemeClr val="tx2">
                    <a:lumMod val="50000"/>
                  </a:schemeClr>
                </a:solidFill>
              </a:rPr>
              <a:t>(m-way search tree)</a:t>
            </a:r>
            <a:endParaRPr lang="en-US"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t>Deletion  in an </a:t>
            </a:r>
            <a:r>
              <a:rPr lang="en-US" b="1" dirty="0" smtClean="0">
                <a:solidFill>
                  <a:srgbClr val="FF0000"/>
                </a:solidFill>
              </a:rPr>
              <a:t>m</a:t>
            </a:r>
            <a:r>
              <a:rPr lang="en-US" dirty="0" smtClean="0"/>
              <a:t>-Way Search Tree</a:t>
            </a:r>
            <a:endParaRPr lang="en-US" dirty="0"/>
          </a:p>
        </p:txBody>
      </p:sp>
      <p:sp>
        <p:nvSpPr>
          <p:cNvPr id="7" name="Slide Number Placeholder 6"/>
          <p:cNvSpPr>
            <a:spLocks noGrp="1"/>
          </p:cNvSpPr>
          <p:nvPr>
            <p:ph type="sldNum" sz="quarter" idx="12"/>
          </p:nvPr>
        </p:nvSpPr>
        <p:spPr/>
        <p:txBody>
          <a:bodyPr/>
          <a:lstStyle/>
          <a:p>
            <a:fld id="{E81073D4-A8DC-4C51-B6C2-5B1C3850DFE7}" type="slidenum">
              <a:rPr lang="en-US" smtClean="0"/>
              <a:pPr/>
              <a:t>10</a:t>
            </a:fld>
            <a:endParaRPr lang="en-US"/>
          </a:p>
        </p:txBody>
      </p:sp>
      <p:sp>
        <p:nvSpPr>
          <p:cNvPr id="3" name="Content Placeholder 2"/>
          <p:cNvSpPr>
            <a:spLocks noGrp="1"/>
          </p:cNvSpPr>
          <p:nvPr>
            <p:ph sz="quarter" idx="1"/>
          </p:nvPr>
        </p:nvSpPr>
        <p:spPr>
          <a:xfrm>
            <a:off x="457200" y="1371600"/>
            <a:ext cx="8229600" cy="4754563"/>
          </a:xfrm>
        </p:spPr>
        <p:txBody>
          <a:bodyPr/>
          <a:lstStyle/>
          <a:p>
            <a:pPr marL="0" indent="0">
              <a:buNone/>
            </a:pPr>
            <a:r>
              <a:rPr lang="en-US" dirty="0" smtClean="0"/>
              <a:t>Let K be the key to be deleted from the m-way search tree. </a:t>
            </a:r>
            <a:endParaRPr lang="en-US" dirty="0"/>
          </a:p>
        </p:txBody>
      </p:sp>
      <p:graphicFrame>
        <p:nvGraphicFramePr>
          <p:cNvPr id="4" name="Table 3"/>
          <p:cNvGraphicFramePr>
            <a:graphicFrameLocks noGrp="1"/>
          </p:cNvGraphicFramePr>
          <p:nvPr/>
        </p:nvGraphicFramePr>
        <p:xfrm>
          <a:off x="2209800" y="2819400"/>
          <a:ext cx="3657600" cy="370840"/>
        </p:xfrm>
        <a:graphic>
          <a:graphicData uri="http://schemas.openxmlformats.org/drawingml/2006/table">
            <a:tbl>
              <a:tblPr firstRow="1" bandRow="1">
                <a:tableStyleId>{5C22544A-7EE6-4342-B048-85BDC9FD1C3A}</a:tableStyleId>
              </a:tblPr>
              <a:tblGrid>
                <a:gridCol w="731520"/>
                <a:gridCol w="731520"/>
                <a:gridCol w="731520"/>
                <a:gridCol w="731520"/>
                <a:gridCol w="731520"/>
              </a:tblGrid>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nvGraphicFramePr>
        <p:xfrm>
          <a:off x="1447800" y="3200400"/>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aseline="-25000" dirty="0" smtClean="0">
                          <a:solidFill>
                            <a:schemeClr val="tx1"/>
                          </a:solidFill>
                        </a:rPr>
                        <a:t> </a:t>
                      </a:r>
                      <a:r>
                        <a:rPr lang="en-US" baseline="0" dirty="0" smtClean="0">
                          <a:solidFill>
                            <a:schemeClr val="tx1"/>
                          </a:solidFill>
                        </a:rPr>
                        <a:t>  A</a:t>
                      </a:r>
                      <a:r>
                        <a:rPr lang="en-US" baseline="-25000" dirty="0" smtClean="0">
                          <a:solidFill>
                            <a:schemeClr val="tx1"/>
                          </a:solidFill>
                        </a:rPr>
                        <a:t>i</a:t>
                      </a:r>
                      <a:r>
                        <a:rPr lang="en-US" baseline="0" dirty="0" smtClean="0">
                          <a:solidFill>
                            <a:schemeClr val="tx1"/>
                          </a:solidFill>
                        </a:rPr>
                        <a:t> </a:t>
                      </a:r>
                      <a:endParaRPr lang="en-US"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solidFill>
                            <a:schemeClr val="tx1"/>
                          </a:solidFill>
                        </a:rPr>
                        <a:t>A</a:t>
                      </a:r>
                      <a:r>
                        <a:rPr lang="en-US" baseline="-25000" dirty="0" err="1" smtClean="0">
                          <a:solidFill>
                            <a:schemeClr val="tx1"/>
                          </a:solidFill>
                        </a:rPr>
                        <a:t>j</a:t>
                      </a:r>
                      <a:r>
                        <a:rPr lang="en-US" baseline="-25000" dirty="0" smtClean="0">
                          <a:solidFill>
                            <a:schemeClr val="tx1"/>
                          </a:solidFill>
                        </a:rPr>
                        <a:t>  </a:t>
                      </a:r>
                      <a:r>
                        <a:rPr lang="en-US" baseline="0" dirty="0" smtClean="0">
                          <a:solidFill>
                            <a:schemeClr val="tx1"/>
                          </a:solidFill>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3124200" y="3657600"/>
            <a:ext cx="5638800" cy="1077218"/>
          </a:xfrm>
          <a:prstGeom prst="rect">
            <a:avLst/>
          </a:prstGeom>
          <a:noFill/>
        </p:spPr>
        <p:txBody>
          <a:bodyPr wrap="square" rtlCol="0">
            <a:spAutoFit/>
          </a:bodyPr>
          <a:lstStyle/>
          <a:p>
            <a:r>
              <a:rPr lang="en-US" sz="3200" dirty="0" smtClean="0"/>
              <a:t>K : Key</a:t>
            </a:r>
          </a:p>
          <a:p>
            <a:r>
              <a:rPr lang="en-US" sz="3200" dirty="0" smtClean="0"/>
              <a:t>A</a:t>
            </a:r>
            <a:r>
              <a:rPr lang="en-US" sz="3200" baseline="-25000" dirty="0" smtClean="0"/>
              <a:t>i   </a:t>
            </a:r>
            <a:r>
              <a:rPr lang="en-US" sz="3200" dirty="0" smtClean="0"/>
              <a:t> , </a:t>
            </a:r>
            <a:r>
              <a:rPr lang="en-US" sz="3200" dirty="0" err="1" smtClean="0"/>
              <a:t>A</a:t>
            </a:r>
            <a:r>
              <a:rPr lang="en-US" sz="3200" baseline="-25000" dirty="0" err="1" smtClean="0"/>
              <a:t>j</a:t>
            </a:r>
            <a:r>
              <a:rPr lang="en-US" sz="3200" dirty="0" smtClean="0"/>
              <a:t> : Pointers to </a:t>
            </a:r>
            <a:r>
              <a:rPr lang="en-US" sz="3200" dirty="0" err="1" smtClean="0"/>
              <a:t>subtree</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Deletion  in an </a:t>
            </a:r>
            <a:r>
              <a:rPr lang="en-US" b="1" dirty="0" smtClean="0">
                <a:solidFill>
                  <a:srgbClr val="FF0000"/>
                </a:solidFill>
              </a:rPr>
              <a:t>m</a:t>
            </a:r>
            <a:r>
              <a:rPr lang="en-US" dirty="0" smtClean="0"/>
              <a:t>-Way Search 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11</a:t>
            </a:fld>
            <a:endParaRPr lang="en-US"/>
          </a:p>
        </p:txBody>
      </p:sp>
      <p:sp>
        <p:nvSpPr>
          <p:cNvPr id="3" name="Content Placeholder 2"/>
          <p:cNvSpPr>
            <a:spLocks noGrp="1"/>
          </p:cNvSpPr>
          <p:nvPr>
            <p:ph sz="quarter" idx="1"/>
          </p:nvPr>
        </p:nvSpPr>
        <p:spPr>
          <a:xfrm>
            <a:off x="914400" y="1447800"/>
            <a:ext cx="7772400" cy="4724400"/>
          </a:xfrm>
        </p:spPr>
        <p:txBody>
          <a:bodyPr>
            <a:normAutofit/>
          </a:bodyPr>
          <a:lstStyle/>
          <a:p>
            <a:pPr marL="514350" indent="-514350" algn="just">
              <a:buFont typeface="+mj-lt"/>
              <a:buAutoNum type="arabicParenR"/>
            </a:pPr>
            <a:r>
              <a:rPr lang="en-US" dirty="0" smtClean="0"/>
              <a:t>If </a:t>
            </a:r>
            <a:r>
              <a:rPr lang="en-US" b="1" dirty="0" smtClean="0">
                <a:solidFill>
                  <a:srgbClr val="FF0000"/>
                </a:solidFill>
              </a:rPr>
              <a:t>(A</a:t>
            </a:r>
            <a:r>
              <a:rPr lang="en-US" b="1" baseline="-25000" dirty="0" smtClean="0">
                <a:solidFill>
                  <a:srgbClr val="FF0000"/>
                </a:solidFill>
              </a:rPr>
              <a:t>i</a:t>
            </a:r>
            <a:r>
              <a:rPr lang="en-US" b="1" dirty="0" smtClean="0">
                <a:solidFill>
                  <a:srgbClr val="FF0000"/>
                </a:solidFill>
              </a:rPr>
              <a:t> = </a:t>
            </a:r>
            <a:r>
              <a:rPr lang="en-US" b="1" dirty="0" err="1" smtClean="0">
                <a:solidFill>
                  <a:srgbClr val="FF0000"/>
                </a:solidFill>
              </a:rPr>
              <a:t>A</a:t>
            </a:r>
            <a:r>
              <a:rPr lang="en-US" b="1" baseline="-25000" dirty="0" err="1" smtClean="0">
                <a:solidFill>
                  <a:srgbClr val="FF0000"/>
                </a:solidFill>
              </a:rPr>
              <a:t>j</a:t>
            </a:r>
            <a:r>
              <a:rPr lang="en-US" b="1" dirty="0" smtClean="0">
                <a:solidFill>
                  <a:srgbClr val="FF0000"/>
                </a:solidFill>
              </a:rPr>
              <a:t> = NULL) </a:t>
            </a:r>
            <a:r>
              <a:rPr lang="en-US" dirty="0" smtClean="0"/>
              <a:t> then delete </a:t>
            </a:r>
            <a:r>
              <a:rPr lang="en-US" b="1" dirty="0" smtClean="0">
                <a:solidFill>
                  <a:srgbClr val="FF0000"/>
                </a:solidFill>
              </a:rPr>
              <a:t>K</a:t>
            </a:r>
          </a:p>
          <a:p>
            <a:pPr marL="514350" indent="-514350" algn="just">
              <a:buFont typeface="+mj-lt"/>
              <a:buAutoNum type="arabicParenR"/>
            </a:pPr>
            <a:r>
              <a:rPr lang="en-US" dirty="0" smtClean="0"/>
              <a:t>If </a:t>
            </a:r>
            <a:r>
              <a:rPr lang="en-US" b="1" dirty="0" smtClean="0">
                <a:solidFill>
                  <a:srgbClr val="FF0000"/>
                </a:solidFill>
              </a:rPr>
              <a:t>(A</a:t>
            </a:r>
            <a:r>
              <a:rPr lang="en-US" b="1" baseline="-25000" dirty="0" smtClean="0">
                <a:solidFill>
                  <a:srgbClr val="FF0000"/>
                </a:solidFill>
              </a:rPr>
              <a:t>i</a:t>
            </a:r>
            <a:r>
              <a:rPr lang="en-US" b="1" dirty="0" smtClean="0">
                <a:solidFill>
                  <a:srgbClr val="FF0000"/>
                </a:solidFill>
              </a:rPr>
              <a:t> </a:t>
            </a:r>
            <a:r>
              <a:rPr lang="en-US" b="1" dirty="0" smtClean="0">
                <a:solidFill>
                  <a:srgbClr val="FF0000"/>
                </a:solidFill>
                <a:sym typeface="Symbol" pitchFamily="18" charset="2"/>
              </a:rPr>
              <a:t>  NULL, </a:t>
            </a:r>
            <a:r>
              <a:rPr lang="en-US" b="1" dirty="0" smtClean="0">
                <a:solidFill>
                  <a:srgbClr val="FF0000"/>
                </a:solidFill>
              </a:rPr>
              <a:t> </a:t>
            </a:r>
            <a:r>
              <a:rPr lang="en-US" b="1" dirty="0" err="1" smtClean="0">
                <a:solidFill>
                  <a:srgbClr val="FF0000"/>
                </a:solidFill>
              </a:rPr>
              <a:t>A</a:t>
            </a:r>
            <a:r>
              <a:rPr lang="en-US" b="1" baseline="-25000" dirty="0" err="1" smtClean="0">
                <a:solidFill>
                  <a:srgbClr val="FF0000"/>
                </a:solidFill>
              </a:rPr>
              <a:t>j</a:t>
            </a:r>
            <a:r>
              <a:rPr lang="en-US" b="1" dirty="0" smtClean="0">
                <a:solidFill>
                  <a:srgbClr val="FF0000"/>
                </a:solidFill>
              </a:rPr>
              <a:t> = NULL )</a:t>
            </a:r>
            <a:r>
              <a:rPr lang="en-US" dirty="0" smtClean="0"/>
              <a:t> then choose the largest of the key elements </a:t>
            </a:r>
            <a:r>
              <a:rPr lang="en-US" b="1" dirty="0" smtClean="0">
                <a:solidFill>
                  <a:srgbClr val="FF0000"/>
                </a:solidFill>
              </a:rPr>
              <a:t>K</a:t>
            </a:r>
            <a:r>
              <a:rPr lang="en-US" b="1" dirty="0" smtClean="0">
                <a:solidFill>
                  <a:srgbClr val="FF0000"/>
                </a:solidFill>
                <a:latin typeface="Comic Sans MS" panose="030F0702030302020204" pitchFamily="66" charset="0"/>
              </a:rPr>
              <a:t>’</a:t>
            </a:r>
            <a:r>
              <a:rPr lang="en-US" b="1" dirty="0" smtClean="0">
                <a:solidFill>
                  <a:srgbClr val="FF0000"/>
                </a:solidFill>
              </a:rPr>
              <a:t> </a:t>
            </a:r>
            <a:r>
              <a:rPr lang="en-US" dirty="0" smtClean="0"/>
              <a:t>in the </a:t>
            </a:r>
            <a:r>
              <a:rPr lang="en-US" dirty="0" err="1" smtClean="0"/>
              <a:t>subtree</a:t>
            </a:r>
            <a:r>
              <a:rPr lang="en-US" dirty="0" smtClean="0"/>
              <a:t> pointed to by </a:t>
            </a:r>
            <a:r>
              <a:rPr lang="en-US" b="1" dirty="0" smtClean="0">
                <a:solidFill>
                  <a:srgbClr val="FF0000"/>
                </a:solidFill>
              </a:rPr>
              <a:t>A</a:t>
            </a:r>
            <a:r>
              <a:rPr lang="en-US" b="1" baseline="-25000" dirty="0" smtClean="0">
                <a:solidFill>
                  <a:srgbClr val="FF0000"/>
                </a:solidFill>
              </a:rPr>
              <a:t>i </a:t>
            </a:r>
            <a:r>
              <a:rPr lang="en-US" dirty="0" smtClean="0"/>
              <a:t> and replace </a:t>
            </a:r>
            <a:r>
              <a:rPr lang="en-US" b="1" dirty="0" smtClean="0">
                <a:solidFill>
                  <a:srgbClr val="FF0000"/>
                </a:solidFill>
              </a:rPr>
              <a:t>K</a:t>
            </a:r>
            <a:r>
              <a:rPr lang="en-US" dirty="0" smtClean="0"/>
              <a:t> by </a:t>
            </a:r>
            <a:r>
              <a:rPr lang="en-US" b="1" dirty="0" smtClean="0">
                <a:solidFill>
                  <a:srgbClr val="FF0000"/>
                </a:solidFill>
              </a:rPr>
              <a:t>K</a:t>
            </a:r>
            <a:r>
              <a:rPr lang="en-US" b="1" dirty="0">
                <a:solidFill>
                  <a:srgbClr val="FF0000"/>
                </a:solidFill>
                <a:latin typeface="Comic Sans MS" panose="030F0702030302020204" pitchFamily="66" charset="0"/>
              </a:rPr>
              <a:t>’.</a:t>
            </a:r>
            <a:r>
              <a:rPr lang="en-US" dirty="0" smtClean="0"/>
              <a:t> </a:t>
            </a:r>
          </a:p>
          <a:p>
            <a:pPr marL="514350" indent="-514350" algn="just">
              <a:buFont typeface="+mj-lt"/>
              <a:buAutoNum type="arabicParenR"/>
            </a:pPr>
            <a:r>
              <a:rPr lang="en-US" dirty="0" smtClean="0"/>
              <a:t>If </a:t>
            </a:r>
            <a:r>
              <a:rPr lang="en-US" b="1" dirty="0" smtClean="0">
                <a:solidFill>
                  <a:srgbClr val="FF0000"/>
                </a:solidFill>
              </a:rPr>
              <a:t>(A</a:t>
            </a:r>
            <a:r>
              <a:rPr lang="en-US" b="1" baseline="-25000" dirty="0" smtClean="0">
                <a:solidFill>
                  <a:srgbClr val="FF0000"/>
                </a:solidFill>
              </a:rPr>
              <a:t>i</a:t>
            </a:r>
            <a:r>
              <a:rPr lang="en-US" b="1" dirty="0" smtClean="0">
                <a:solidFill>
                  <a:srgbClr val="FF0000"/>
                </a:solidFill>
              </a:rPr>
              <a:t> = </a:t>
            </a:r>
            <a:r>
              <a:rPr lang="en-US" b="1" dirty="0" smtClean="0">
                <a:solidFill>
                  <a:srgbClr val="FF0000"/>
                </a:solidFill>
                <a:sym typeface="Symbol" pitchFamily="18" charset="2"/>
              </a:rPr>
              <a:t>NULL, </a:t>
            </a:r>
            <a:r>
              <a:rPr lang="en-US" b="1" dirty="0" smtClean="0">
                <a:solidFill>
                  <a:srgbClr val="FF0000"/>
                </a:solidFill>
              </a:rPr>
              <a:t> </a:t>
            </a:r>
            <a:r>
              <a:rPr lang="en-US" b="1" dirty="0" err="1" smtClean="0">
                <a:solidFill>
                  <a:srgbClr val="FF0000"/>
                </a:solidFill>
              </a:rPr>
              <a:t>A</a:t>
            </a:r>
            <a:r>
              <a:rPr lang="en-US" b="1" baseline="-25000" dirty="0" err="1" smtClean="0">
                <a:solidFill>
                  <a:srgbClr val="FF0000"/>
                </a:solidFill>
              </a:rPr>
              <a:t>j</a:t>
            </a:r>
            <a:r>
              <a:rPr lang="en-US" b="1" dirty="0" smtClean="0">
                <a:solidFill>
                  <a:srgbClr val="FF0000"/>
                </a:solidFill>
              </a:rPr>
              <a:t>  </a:t>
            </a:r>
            <a:r>
              <a:rPr lang="en-US" b="1" dirty="0" smtClean="0">
                <a:solidFill>
                  <a:srgbClr val="FF0000"/>
                </a:solidFill>
                <a:sym typeface="Symbol" pitchFamily="18" charset="2"/>
              </a:rPr>
              <a:t> </a:t>
            </a:r>
            <a:r>
              <a:rPr lang="en-US" b="1" dirty="0" smtClean="0">
                <a:solidFill>
                  <a:srgbClr val="FF0000"/>
                </a:solidFill>
              </a:rPr>
              <a:t>NULL ) </a:t>
            </a:r>
            <a:r>
              <a:rPr lang="en-US" dirty="0" smtClean="0"/>
              <a:t>then choose the smallest of the key element </a:t>
            </a:r>
            <a:r>
              <a:rPr lang="en-US" b="1" dirty="0" smtClean="0">
                <a:solidFill>
                  <a:srgbClr val="FF0000"/>
                </a:solidFill>
              </a:rPr>
              <a:t>K</a:t>
            </a:r>
            <a:r>
              <a:rPr lang="en-US" b="1" dirty="0" smtClean="0">
                <a:solidFill>
                  <a:srgbClr val="FF0000"/>
                </a:solidFill>
                <a:latin typeface="Comic Sans MS" panose="030F0702030302020204" pitchFamily="66" charset="0"/>
              </a:rPr>
              <a:t>”</a:t>
            </a:r>
            <a:r>
              <a:rPr lang="en-US" b="1" dirty="0" smtClean="0">
                <a:solidFill>
                  <a:srgbClr val="FF0000"/>
                </a:solidFill>
              </a:rPr>
              <a:t> </a:t>
            </a:r>
            <a:r>
              <a:rPr lang="en-US" dirty="0" smtClean="0"/>
              <a:t>from the </a:t>
            </a:r>
            <a:r>
              <a:rPr lang="en-US" dirty="0" err="1" smtClean="0"/>
              <a:t>subtree</a:t>
            </a:r>
            <a:r>
              <a:rPr lang="en-US" dirty="0" smtClean="0"/>
              <a:t> pointed to by </a:t>
            </a:r>
            <a:r>
              <a:rPr lang="en-US" b="1" dirty="0" err="1" smtClean="0">
                <a:solidFill>
                  <a:srgbClr val="FF0000"/>
                </a:solidFill>
              </a:rPr>
              <a:t>A</a:t>
            </a:r>
            <a:r>
              <a:rPr lang="en-US" b="1" baseline="-25000" dirty="0" err="1" smtClean="0">
                <a:solidFill>
                  <a:srgbClr val="FF0000"/>
                </a:solidFill>
              </a:rPr>
              <a:t>j</a:t>
            </a:r>
            <a:r>
              <a:rPr lang="en-US" b="1" baseline="-25000" dirty="0" smtClean="0">
                <a:solidFill>
                  <a:srgbClr val="FF0000"/>
                </a:solidFill>
              </a:rPr>
              <a:t> </a:t>
            </a:r>
            <a:r>
              <a:rPr lang="en-US" b="1" dirty="0" smtClean="0">
                <a:solidFill>
                  <a:srgbClr val="FF0000"/>
                </a:solidFill>
              </a:rPr>
              <a:t> </a:t>
            </a:r>
            <a:r>
              <a:rPr lang="en-US" dirty="0" smtClean="0"/>
              <a:t>, delete </a:t>
            </a:r>
            <a:r>
              <a:rPr lang="en-US" b="1" dirty="0" smtClean="0">
                <a:solidFill>
                  <a:srgbClr val="FF0000"/>
                </a:solidFill>
              </a:rPr>
              <a:t>K</a:t>
            </a:r>
            <a:r>
              <a:rPr lang="en-US" b="1" dirty="0" smtClean="0">
                <a:solidFill>
                  <a:srgbClr val="FF0000"/>
                </a:solidFill>
                <a:latin typeface="Comic Sans MS" panose="030F0702030302020204" pitchFamily="66" charset="0"/>
              </a:rPr>
              <a:t>”</a:t>
            </a:r>
            <a:r>
              <a:rPr lang="en-US" dirty="0" smtClean="0"/>
              <a:t> and replace </a:t>
            </a:r>
            <a:r>
              <a:rPr lang="en-US" b="1" dirty="0" smtClean="0">
                <a:solidFill>
                  <a:srgbClr val="FF0000"/>
                </a:solidFill>
              </a:rPr>
              <a:t>K</a:t>
            </a:r>
            <a:r>
              <a:rPr lang="en-US" dirty="0" smtClean="0"/>
              <a:t> by </a:t>
            </a:r>
            <a:r>
              <a:rPr lang="en-US" b="1" dirty="0" smtClean="0">
                <a:solidFill>
                  <a:srgbClr val="FF0000"/>
                </a:solidFill>
              </a:rPr>
              <a:t>K</a:t>
            </a:r>
            <a:r>
              <a:rPr lang="en-US" b="1" dirty="0" smtClean="0">
                <a:solidFill>
                  <a:srgbClr val="FF0000"/>
                </a:solidFill>
                <a:latin typeface="Comic Sans MS" panose="030F0702030302020204" pitchFamily="66" charset="0"/>
              </a:rPr>
              <a:t>”</a:t>
            </a:r>
            <a:r>
              <a:rPr lang="en-US" dirty="0" smtClean="0"/>
              <a:t>. </a:t>
            </a:r>
          </a:p>
          <a:p>
            <a:pPr marL="514350" indent="-514350" algn="just">
              <a:buFont typeface="+mj-lt"/>
              <a:buAutoNum type="arabicParenR"/>
            </a:pPr>
            <a:r>
              <a:rPr lang="en-US" dirty="0" smtClean="0"/>
              <a:t>If </a:t>
            </a:r>
            <a:r>
              <a:rPr lang="en-US" b="1" dirty="0">
                <a:solidFill>
                  <a:srgbClr val="FF0000"/>
                </a:solidFill>
              </a:rPr>
              <a:t>(A</a:t>
            </a:r>
            <a:r>
              <a:rPr lang="en-US" b="1" baseline="-25000" dirty="0">
                <a:solidFill>
                  <a:srgbClr val="FF0000"/>
                </a:solidFill>
              </a:rPr>
              <a:t>i</a:t>
            </a:r>
            <a:r>
              <a:rPr lang="en-US" b="1" dirty="0">
                <a:solidFill>
                  <a:srgbClr val="FF0000"/>
                </a:solidFill>
              </a:rPr>
              <a:t> </a:t>
            </a:r>
            <a:r>
              <a:rPr lang="en-US" b="1" dirty="0">
                <a:solidFill>
                  <a:srgbClr val="FF0000"/>
                </a:solidFill>
                <a:sym typeface="Symbol" pitchFamily="18" charset="2"/>
              </a:rPr>
              <a:t></a:t>
            </a:r>
            <a:r>
              <a:rPr lang="en-US" b="1" dirty="0">
                <a:solidFill>
                  <a:srgbClr val="FF0000"/>
                </a:solidFill>
              </a:rPr>
              <a:t> </a:t>
            </a:r>
            <a:r>
              <a:rPr lang="en-US" b="1" dirty="0">
                <a:solidFill>
                  <a:srgbClr val="FF0000"/>
                </a:solidFill>
                <a:sym typeface="Symbol" pitchFamily="18" charset="2"/>
              </a:rPr>
              <a:t>NULL, </a:t>
            </a:r>
            <a:r>
              <a:rPr lang="en-US" b="1" dirty="0">
                <a:solidFill>
                  <a:srgbClr val="FF0000"/>
                </a:solidFill>
              </a:rPr>
              <a:t> </a:t>
            </a:r>
            <a:r>
              <a:rPr lang="en-US" b="1" dirty="0" err="1">
                <a:solidFill>
                  <a:srgbClr val="FF0000"/>
                </a:solidFill>
              </a:rPr>
              <a:t>A</a:t>
            </a:r>
            <a:r>
              <a:rPr lang="en-US" b="1" baseline="-25000" dirty="0" err="1">
                <a:solidFill>
                  <a:srgbClr val="FF0000"/>
                </a:solidFill>
              </a:rPr>
              <a:t>j</a:t>
            </a:r>
            <a:r>
              <a:rPr lang="en-US" b="1" dirty="0">
                <a:solidFill>
                  <a:srgbClr val="FF0000"/>
                </a:solidFill>
              </a:rPr>
              <a:t>  </a:t>
            </a:r>
            <a:r>
              <a:rPr lang="en-US" b="1" dirty="0">
                <a:solidFill>
                  <a:srgbClr val="FF0000"/>
                </a:solidFill>
                <a:sym typeface="Symbol" pitchFamily="18" charset="2"/>
              </a:rPr>
              <a:t> </a:t>
            </a:r>
            <a:r>
              <a:rPr lang="en-US" b="1" dirty="0">
                <a:solidFill>
                  <a:srgbClr val="FF0000"/>
                </a:solidFill>
              </a:rPr>
              <a:t>NULL ) </a:t>
            </a:r>
            <a:r>
              <a:rPr lang="en-US" dirty="0"/>
              <a:t>then choose the largest of the key elements </a:t>
            </a:r>
            <a:r>
              <a:rPr lang="en-US" b="1" dirty="0" smtClean="0">
                <a:solidFill>
                  <a:srgbClr val="FF0000"/>
                </a:solidFill>
              </a:rPr>
              <a:t>K</a:t>
            </a:r>
            <a:r>
              <a:rPr lang="en-US" b="1" dirty="0" smtClean="0">
                <a:solidFill>
                  <a:srgbClr val="FF0000"/>
                </a:solidFill>
                <a:latin typeface="Comic Sans MS" panose="030F0702030302020204" pitchFamily="66" charset="0"/>
              </a:rPr>
              <a:t>’</a:t>
            </a:r>
            <a:r>
              <a:rPr lang="en-US" b="1" dirty="0" smtClean="0">
                <a:solidFill>
                  <a:srgbClr val="FF0000"/>
                </a:solidFill>
              </a:rPr>
              <a:t> </a:t>
            </a:r>
            <a:r>
              <a:rPr lang="en-US" dirty="0"/>
              <a:t>in the </a:t>
            </a:r>
            <a:r>
              <a:rPr lang="en-US" dirty="0" err="1"/>
              <a:t>subtree</a:t>
            </a:r>
            <a:r>
              <a:rPr lang="en-US" dirty="0"/>
              <a:t> pointed to by </a:t>
            </a:r>
            <a:r>
              <a:rPr lang="en-US" b="1" dirty="0">
                <a:solidFill>
                  <a:srgbClr val="FF0000"/>
                </a:solidFill>
              </a:rPr>
              <a:t>A</a:t>
            </a:r>
            <a:r>
              <a:rPr lang="en-US" b="1" baseline="-25000" dirty="0">
                <a:solidFill>
                  <a:srgbClr val="FF0000"/>
                </a:solidFill>
              </a:rPr>
              <a:t>i</a:t>
            </a:r>
            <a:r>
              <a:rPr lang="en-US" baseline="-25000" dirty="0"/>
              <a:t> </a:t>
            </a:r>
            <a:r>
              <a:rPr lang="en-US" dirty="0"/>
              <a:t> or the  smallest of the key element </a:t>
            </a:r>
            <a:r>
              <a:rPr lang="en-US" b="1" dirty="0">
                <a:solidFill>
                  <a:srgbClr val="FF0000"/>
                </a:solidFill>
              </a:rPr>
              <a:t>K</a:t>
            </a:r>
            <a:r>
              <a:rPr lang="en-US" b="1" dirty="0">
                <a:solidFill>
                  <a:srgbClr val="FF0000"/>
                </a:solidFill>
                <a:latin typeface="Comic Sans MS" panose="030F0702030302020204" pitchFamily="66" charset="0"/>
              </a:rPr>
              <a:t>”</a:t>
            </a:r>
            <a:r>
              <a:rPr lang="en-US" b="1" dirty="0">
                <a:solidFill>
                  <a:srgbClr val="FF0000"/>
                </a:solidFill>
              </a:rPr>
              <a:t> </a:t>
            </a:r>
            <a:r>
              <a:rPr lang="en-US" dirty="0"/>
              <a:t>from the </a:t>
            </a:r>
            <a:r>
              <a:rPr lang="en-US" dirty="0" err="1"/>
              <a:t>subtree</a:t>
            </a:r>
            <a:r>
              <a:rPr lang="en-US" dirty="0"/>
              <a:t> pointed to by </a:t>
            </a:r>
            <a:r>
              <a:rPr lang="en-US" b="1" dirty="0" err="1">
                <a:solidFill>
                  <a:srgbClr val="FF0000"/>
                </a:solidFill>
              </a:rPr>
              <a:t>A</a:t>
            </a:r>
            <a:r>
              <a:rPr lang="en-US" b="1" baseline="-25000" dirty="0" err="1">
                <a:solidFill>
                  <a:srgbClr val="FF0000"/>
                </a:solidFill>
              </a:rPr>
              <a:t>j</a:t>
            </a:r>
            <a:r>
              <a:rPr lang="en-US" b="1" baseline="-25000" dirty="0">
                <a:solidFill>
                  <a:srgbClr val="FF0000"/>
                </a:solidFill>
              </a:rPr>
              <a:t>  </a:t>
            </a:r>
            <a:r>
              <a:rPr lang="en-US" b="1" dirty="0">
                <a:solidFill>
                  <a:srgbClr val="FF0000"/>
                </a:solidFill>
              </a:rPr>
              <a:t> </a:t>
            </a:r>
            <a:r>
              <a:rPr lang="en-US" b="1" dirty="0"/>
              <a:t>to</a:t>
            </a:r>
            <a:r>
              <a:rPr lang="en-US" b="1" dirty="0">
                <a:solidFill>
                  <a:srgbClr val="FF0000"/>
                </a:solidFill>
              </a:rPr>
              <a:t> </a:t>
            </a:r>
            <a:r>
              <a:rPr lang="en-US" dirty="0"/>
              <a:t>replace </a:t>
            </a:r>
            <a:r>
              <a:rPr lang="en-US" b="1" dirty="0">
                <a:solidFill>
                  <a:srgbClr val="FF0000"/>
                </a:solidFill>
              </a:rPr>
              <a:t>K</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12</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151</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13</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151</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14</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12</a:t>
            </a:r>
            <a:endParaRPr lang="en-US" sz="3200" dirty="0"/>
          </a:p>
        </p:txBody>
      </p:sp>
    </p:spTree>
    <p:extLst>
      <p:ext uri="{BB962C8B-B14F-4D97-AF65-F5344CB8AC3E}">
        <p14:creationId xmlns:p14="http://schemas.microsoft.com/office/powerpoint/2010/main" val="27196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15</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12</a:t>
            </a:r>
            <a:endParaRPr lang="en-US" sz="3200" dirty="0"/>
          </a:p>
        </p:txBody>
      </p:sp>
    </p:spTree>
    <p:extLst>
      <p:ext uri="{BB962C8B-B14F-4D97-AF65-F5344CB8AC3E}">
        <p14:creationId xmlns:p14="http://schemas.microsoft.com/office/powerpoint/2010/main" val="2686715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16</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18</a:t>
            </a:r>
            <a:endParaRPr lang="en-US" sz="3200" dirty="0"/>
          </a:p>
        </p:txBody>
      </p:sp>
      <p:sp>
        <p:nvSpPr>
          <p:cNvPr id="3" name="TextBox 2"/>
          <p:cNvSpPr txBox="1"/>
          <p:nvPr/>
        </p:nvSpPr>
        <p:spPr>
          <a:xfrm>
            <a:off x="6553200" y="2057400"/>
            <a:ext cx="2362200" cy="830997"/>
          </a:xfrm>
          <a:prstGeom prst="rect">
            <a:avLst/>
          </a:prstGeom>
          <a:noFill/>
        </p:spPr>
        <p:txBody>
          <a:bodyPr wrap="square" rtlCol="0">
            <a:spAutoFit/>
          </a:bodyPr>
          <a:lstStyle/>
          <a:p>
            <a:r>
              <a:rPr lang="en-US" sz="2400" dirty="0" smtClean="0">
                <a:solidFill>
                  <a:srgbClr val="FF0000"/>
                </a:solidFill>
              </a:rPr>
              <a:t>--Delete 12</a:t>
            </a:r>
          </a:p>
          <a:p>
            <a:r>
              <a:rPr lang="en-US" sz="2400" dirty="0" smtClean="0">
                <a:solidFill>
                  <a:srgbClr val="FF0000"/>
                </a:solidFill>
              </a:rPr>
              <a:t>--Replace 18 by 12</a:t>
            </a:r>
            <a:endParaRPr lang="en-US" sz="2400" dirty="0">
              <a:solidFill>
                <a:srgbClr val="FF0000"/>
              </a:solidFill>
            </a:endParaRPr>
          </a:p>
        </p:txBody>
      </p:sp>
    </p:spTree>
    <p:extLst>
      <p:ext uri="{BB962C8B-B14F-4D97-AF65-F5344CB8AC3E}">
        <p14:creationId xmlns:p14="http://schemas.microsoft.com/office/powerpoint/2010/main" val="411728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17</a:t>
            </a:fld>
            <a:endParaRPr lang="en-US"/>
          </a:p>
        </p:txBody>
      </p: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18</a:t>
            </a:r>
            <a:endParaRPr lang="en-US" sz="3200" dirty="0"/>
          </a:p>
        </p:txBody>
      </p:sp>
      <p:sp>
        <p:nvSpPr>
          <p:cNvPr id="3" name="TextBox 2"/>
          <p:cNvSpPr txBox="1"/>
          <p:nvPr/>
        </p:nvSpPr>
        <p:spPr>
          <a:xfrm>
            <a:off x="6553200" y="2057400"/>
            <a:ext cx="2362200" cy="830997"/>
          </a:xfrm>
          <a:prstGeom prst="rect">
            <a:avLst/>
          </a:prstGeom>
          <a:noFill/>
        </p:spPr>
        <p:txBody>
          <a:bodyPr wrap="square" rtlCol="0">
            <a:spAutoFit/>
          </a:bodyPr>
          <a:lstStyle/>
          <a:p>
            <a:r>
              <a:rPr lang="en-US" sz="2400" b="1" dirty="0" smtClean="0">
                <a:solidFill>
                  <a:srgbClr val="FF0000"/>
                </a:solidFill>
              </a:rPr>
              <a:t>--Delete 12</a:t>
            </a:r>
          </a:p>
          <a:p>
            <a:r>
              <a:rPr lang="en-US" sz="2400" dirty="0" smtClean="0">
                <a:solidFill>
                  <a:srgbClr val="FF0000"/>
                </a:solidFill>
              </a:rPr>
              <a:t>--Replace 18 by 12</a:t>
            </a:r>
            <a:endParaRPr lang="en-US" sz="2400" dirty="0">
              <a:solidFill>
                <a:srgbClr val="FF0000"/>
              </a:solidFill>
            </a:endParaRPr>
          </a:p>
        </p:txBody>
      </p:sp>
      <p:graphicFrame>
        <p:nvGraphicFramePr>
          <p:cNvPr id="30" name="Table 29"/>
          <p:cNvGraphicFramePr>
            <a:graphicFrameLocks noGrp="1"/>
          </p:cNvGraphicFramePr>
          <p:nvPr>
            <p:extLst>
              <p:ext uri="{D42A27DB-BD31-4B8C-83A1-F6EECF244321}">
                <p14:modId xmlns:p14="http://schemas.microsoft.com/office/powerpoint/2010/main" val="1248281495"/>
              </p:ext>
            </p:extLst>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2" name="Table 31"/>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4" name="Table 33"/>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6" name="Table 35"/>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7" name="Table 36"/>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2984728144"/>
              </p:ext>
            </p:extLst>
          </p:nvPr>
        </p:nvGraphicFramePr>
        <p:xfrm>
          <a:off x="533400" y="4572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2" name="Table 4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3" name="Table 42"/>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4" name="Table 43"/>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5" name="Table 44"/>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6" name="Table 45"/>
          <p:cNvGraphicFramePr>
            <a:graphicFrameLocks noGrp="1"/>
          </p:cNvGraphicFramePr>
          <p:nvPr/>
        </p:nvGraphicFramePr>
        <p:xfrm>
          <a:off x="228600" y="4953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807344620"/>
              </p:ext>
            </p:extLst>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8" name="Table 47"/>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9" name="Table 48"/>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0" name="Table 49"/>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1" name="Straight Connector 50"/>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496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18</a:t>
            </a:fld>
            <a:endParaRPr lang="en-US"/>
          </a:p>
        </p:txBody>
      </p: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18</a:t>
            </a:r>
            <a:endParaRPr lang="en-US" sz="3200" dirty="0"/>
          </a:p>
        </p:txBody>
      </p:sp>
      <p:sp>
        <p:nvSpPr>
          <p:cNvPr id="3" name="TextBox 2"/>
          <p:cNvSpPr txBox="1"/>
          <p:nvPr/>
        </p:nvSpPr>
        <p:spPr>
          <a:xfrm>
            <a:off x="6400800" y="2057400"/>
            <a:ext cx="2667000" cy="830997"/>
          </a:xfrm>
          <a:prstGeom prst="rect">
            <a:avLst/>
          </a:prstGeom>
          <a:noFill/>
        </p:spPr>
        <p:txBody>
          <a:bodyPr wrap="square" rtlCol="0">
            <a:spAutoFit/>
          </a:bodyPr>
          <a:lstStyle/>
          <a:p>
            <a:r>
              <a:rPr lang="en-US" sz="2400" b="1" dirty="0" smtClean="0">
                <a:solidFill>
                  <a:srgbClr val="FF0000"/>
                </a:solidFill>
              </a:rPr>
              <a:t>--Delete 12</a:t>
            </a:r>
          </a:p>
          <a:p>
            <a:r>
              <a:rPr lang="en-US" sz="2400" b="1" dirty="0" smtClean="0">
                <a:solidFill>
                  <a:srgbClr val="FF0000"/>
                </a:solidFill>
              </a:rPr>
              <a:t>--Replace 18 by 12</a:t>
            </a:r>
            <a:endParaRPr lang="en-US" sz="2400" b="1" dirty="0">
              <a:solidFill>
                <a:srgbClr val="FF0000"/>
              </a:solidFill>
            </a:endParaRPr>
          </a:p>
        </p:txBody>
      </p:sp>
      <p:graphicFrame>
        <p:nvGraphicFramePr>
          <p:cNvPr id="30" name="Table 29"/>
          <p:cNvGraphicFramePr>
            <a:graphicFrameLocks noGrp="1"/>
          </p:cNvGraphicFramePr>
          <p:nvPr>
            <p:extLst>
              <p:ext uri="{D42A27DB-BD31-4B8C-83A1-F6EECF244321}">
                <p14:modId xmlns:p14="http://schemas.microsoft.com/office/powerpoint/2010/main" val="1814348683"/>
              </p:ext>
            </p:extLst>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b="1" dirty="0" smtClean="0">
                          <a:solidFill>
                            <a:srgbClr val="FF0000"/>
                          </a:solidFill>
                        </a:rPr>
                        <a:t>12</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2" name="Table 31"/>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4" name="Table 33"/>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6" name="Table 35"/>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7" name="Table 36"/>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263990206"/>
              </p:ext>
            </p:extLst>
          </p:nvPr>
        </p:nvGraphicFramePr>
        <p:xfrm>
          <a:off x="533400" y="4572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2" name="Table 4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3" name="Table 42"/>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4" name="Table 43"/>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5" name="Table 44"/>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6" name="Table 45"/>
          <p:cNvGraphicFramePr>
            <a:graphicFrameLocks noGrp="1"/>
          </p:cNvGraphicFramePr>
          <p:nvPr/>
        </p:nvGraphicFramePr>
        <p:xfrm>
          <a:off x="228600" y="4953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550865511"/>
              </p:ext>
            </p:extLst>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8" name="Table 47"/>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9" name="Table 48"/>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0" name="Table 49"/>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1" name="Straight Connector 50"/>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608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19</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262</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FF0000"/>
                </a:solidFill>
              </a:rPr>
              <a:t>m</a:t>
            </a:r>
            <a:r>
              <a:rPr lang="en-US" dirty="0" smtClean="0"/>
              <a:t>-Way Search 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2</a:t>
            </a:fld>
            <a:endParaRPr lang="en-US"/>
          </a:p>
        </p:txBody>
      </p:sp>
      <p:sp>
        <p:nvSpPr>
          <p:cNvPr id="3" name="Content Placeholder 2"/>
          <p:cNvSpPr>
            <a:spLocks noGrp="1"/>
          </p:cNvSpPr>
          <p:nvPr>
            <p:ph sz="quarter" idx="1"/>
          </p:nvPr>
        </p:nvSpPr>
        <p:spPr>
          <a:xfrm>
            <a:off x="457200" y="914400"/>
            <a:ext cx="8382000" cy="5562600"/>
          </a:xfrm>
        </p:spPr>
        <p:txBody>
          <a:bodyPr>
            <a:normAutofit/>
          </a:bodyPr>
          <a:lstStyle/>
          <a:p>
            <a:r>
              <a:rPr lang="en-US" dirty="0" smtClean="0"/>
              <a:t>An </a:t>
            </a:r>
            <a:r>
              <a:rPr lang="en-US" b="1" dirty="0" smtClean="0">
                <a:solidFill>
                  <a:srgbClr val="FF0000"/>
                </a:solidFill>
              </a:rPr>
              <a:t>m</a:t>
            </a:r>
            <a:r>
              <a:rPr lang="en-US" dirty="0" smtClean="0"/>
              <a:t>-way search tree </a:t>
            </a:r>
            <a:r>
              <a:rPr lang="en-US" b="1" dirty="0" smtClean="0">
                <a:solidFill>
                  <a:srgbClr val="FF0000"/>
                </a:solidFill>
              </a:rPr>
              <a:t>T</a:t>
            </a:r>
            <a:r>
              <a:rPr lang="en-US" dirty="0" smtClean="0"/>
              <a:t> may be an empty tree.</a:t>
            </a:r>
          </a:p>
          <a:p>
            <a:r>
              <a:rPr lang="en-US" dirty="0" smtClean="0"/>
              <a:t>If </a:t>
            </a:r>
            <a:r>
              <a:rPr lang="en-US" b="1" dirty="0" smtClean="0">
                <a:solidFill>
                  <a:srgbClr val="C00000"/>
                </a:solidFill>
              </a:rPr>
              <a:t>T</a:t>
            </a:r>
            <a:r>
              <a:rPr lang="en-US" dirty="0" smtClean="0"/>
              <a:t> is non-empty, it satisfies the following properties:</a:t>
            </a:r>
          </a:p>
          <a:p>
            <a:pPr marL="571500" indent="-571500">
              <a:buAutoNum type="romanLcParenBoth"/>
            </a:pPr>
            <a:r>
              <a:rPr lang="en-US" dirty="0" smtClean="0"/>
              <a:t>For some integer </a:t>
            </a:r>
            <a:r>
              <a:rPr lang="en-US" b="1" dirty="0" smtClean="0">
                <a:solidFill>
                  <a:srgbClr val="C00000"/>
                </a:solidFill>
              </a:rPr>
              <a:t>m</a:t>
            </a:r>
            <a:r>
              <a:rPr lang="en-US" dirty="0" smtClean="0"/>
              <a:t> known as the order of the tree, each node has at most </a:t>
            </a:r>
            <a:r>
              <a:rPr lang="en-US" b="1" dirty="0" smtClean="0">
                <a:solidFill>
                  <a:srgbClr val="C00000"/>
                </a:solidFill>
              </a:rPr>
              <a:t>m</a:t>
            </a:r>
            <a:r>
              <a:rPr lang="en-US" dirty="0" smtClean="0"/>
              <a:t> child nodes. </a:t>
            </a:r>
          </a:p>
          <a:p>
            <a:pPr marL="571500" indent="-571500">
              <a:buAutoNum type="romanLcParenBoth"/>
            </a:pPr>
            <a:r>
              <a:rPr lang="en-US" dirty="0" smtClean="0"/>
              <a:t>A node may be represented as </a:t>
            </a:r>
          </a:p>
          <a:p>
            <a:pPr marL="400050" lvl="1" indent="0" algn="ctr">
              <a:buNone/>
            </a:pPr>
            <a:r>
              <a:rPr lang="en-US" b="1" dirty="0" smtClean="0">
                <a:solidFill>
                  <a:srgbClr val="00B050"/>
                </a:solidFill>
              </a:rPr>
              <a:t>A</a:t>
            </a:r>
            <a:r>
              <a:rPr lang="en-US" b="1" baseline="-25000" dirty="0" smtClean="0">
                <a:solidFill>
                  <a:srgbClr val="00B050"/>
                </a:solidFill>
              </a:rPr>
              <a:t>0</a:t>
            </a:r>
            <a:r>
              <a:rPr lang="en-US" b="1" baseline="-25000" dirty="0" smtClean="0">
                <a:solidFill>
                  <a:srgbClr val="FF0000"/>
                </a:solidFill>
              </a:rPr>
              <a:t> </a:t>
            </a:r>
            <a:r>
              <a:rPr lang="en-US" b="1" dirty="0" smtClean="0">
                <a:solidFill>
                  <a:srgbClr val="FF0000"/>
                </a:solidFill>
              </a:rPr>
              <a:t> , (K</a:t>
            </a:r>
            <a:r>
              <a:rPr lang="en-US" b="1" baseline="-25000" dirty="0" smtClean="0">
                <a:solidFill>
                  <a:srgbClr val="FF0000"/>
                </a:solidFill>
              </a:rPr>
              <a:t>1</a:t>
            </a:r>
            <a:r>
              <a:rPr lang="en-US" b="1" dirty="0" smtClean="0">
                <a:solidFill>
                  <a:srgbClr val="FF0000"/>
                </a:solidFill>
              </a:rPr>
              <a:t>, </a:t>
            </a:r>
            <a:r>
              <a:rPr lang="en-US" b="1" dirty="0" smtClean="0">
                <a:solidFill>
                  <a:srgbClr val="00B050"/>
                </a:solidFill>
              </a:rPr>
              <a:t>A</a:t>
            </a:r>
            <a:r>
              <a:rPr lang="en-US" b="1" baseline="-25000" dirty="0" smtClean="0">
                <a:solidFill>
                  <a:srgbClr val="00B050"/>
                </a:solidFill>
              </a:rPr>
              <a:t>1</a:t>
            </a:r>
            <a:r>
              <a:rPr lang="en-US" b="1" dirty="0" smtClean="0">
                <a:solidFill>
                  <a:srgbClr val="FF0000"/>
                </a:solidFill>
              </a:rPr>
              <a:t>), (K</a:t>
            </a:r>
            <a:r>
              <a:rPr lang="en-US" b="1" baseline="-25000" dirty="0" smtClean="0">
                <a:solidFill>
                  <a:srgbClr val="FF0000"/>
                </a:solidFill>
              </a:rPr>
              <a:t>2</a:t>
            </a:r>
            <a:r>
              <a:rPr lang="en-US" b="1" dirty="0" smtClean="0">
                <a:solidFill>
                  <a:srgbClr val="FF0000"/>
                </a:solidFill>
              </a:rPr>
              <a:t>, </a:t>
            </a:r>
            <a:r>
              <a:rPr lang="en-US" b="1" dirty="0" smtClean="0">
                <a:solidFill>
                  <a:srgbClr val="00B050"/>
                </a:solidFill>
              </a:rPr>
              <a:t>A</a:t>
            </a:r>
            <a:r>
              <a:rPr lang="en-US" b="1" baseline="-25000" dirty="0" smtClean="0">
                <a:solidFill>
                  <a:srgbClr val="00B050"/>
                </a:solidFill>
              </a:rPr>
              <a:t>2</a:t>
            </a:r>
            <a:r>
              <a:rPr lang="en-US" b="1" dirty="0" smtClean="0">
                <a:solidFill>
                  <a:srgbClr val="FF0000"/>
                </a:solidFill>
              </a:rPr>
              <a:t>) …. (K</a:t>
            </a:r>
            <a:r>
              <a:rPr lang="en-US" b="1" baseline="-25000" dirty="0" smtClean="0">
                <a:solidFill>
                  <a:srgbClr val="FF0000"/>
                </a:solidFill>
              </a:rPr>
              <a:t>m-1</a:t>
            </a:r>
            <a:r>
              <a:rPr lang="en-US" b="1" dirty="0" smtClean="0">
                <a:solidFill>
                  <a:srgbClr val="FF0000"/>
                </a:solidFill>
              </a:rPr>
              <a:t> , </a:t>
            </a:r>
            <a:r>
              <a:rPr lang="en-US" b="1" dirty="0" smtClean="0">
                <a:solidFill>
                  <a:srgbClr val="00B050"/>
                </a:solidFill>
              </a:rPr>
              <a:t>A</a:t>
            </a:r>
            <a:r>
              <a:rPr lang="en-US" b="1" baseline="-25000" dirty="0" smtClean="0">
                <a:solidFill>
                  <a:srgbClr val="00B050"/>
                </a:solidFill>
              </a:rPr>
              <a:t>m-1</a:t>
            </a:r>
            <a:r>
              <a:rPr lang="en-US" b="1" dirty="0" smtClean="0">
                <a:solidFill>
                  <a:srgbClr val="00B050"/>
                </a:solidFill>
              </a:rPr>
              <a:t> </a:t>
            </a:r>
            <a:r>
              <a:rPr lang="en-US" b="1" dirty="0" smtClean="0">
                <a:solidFill>
                  <a:srgbClr val="FF0000"/>
                </a:solidFill>
              </a:rPr>
              <a:t>) </a:t>
            </a:r>
          </a:p>
          <a:p>
            <a:pPr marL="400050" lvl="1" indent="0">
              <a:buNone/>
            </a:pPr>
            <a:r>
              <a:rPr lang="en-US" dirty="0" smtClean="0"/>
              <a:t>where </a:t>
            </a:r>
            <a:r>
              <a:rPr lang="en-US" b="1" dirty="0" smtClean="0">
                <a:solidFill>
                  <a:srgbClr val="FF0000"/>
                </a:solidFill>
              </a:rPr>
              <a:t>K</a:t>
            </a:r>
            <a:r>
              <a:rPr lang="en-US" b="1" baseline="-25000" dirty="0" smtClean="0">
                <a:solidFill>
                  <a:srgbClr val="FF0000"/>
                </a:solidFill>
              </a:rPr>
              <a:t>i</a:t>
            </a:r>
            <a:r>
              <a:rPr lang="en-US" b="1" dirty="0" smtClean="0">
                <a:solidFill>
                  <a:srgbClr val="FF0000"/>
                </a:solidFill>
              </a:rPr>
              <a:t> , 1</a:t>
            </a:r>
            <a:r>
              <a:rPr lang="en-US" dirty="0" smtClean="0"/>
              <a:t> </a:t>
            </a:r>
            <a:r>
              <a:rPr lang="en-US" dirty="0"/>
              <a:t>≤</a:t>
            </a:r>
            <a:r>
              <a:rPr lang="en-US" b="1" dirty="0" smtClean="0">
                <a:solidFill>
                  <a:srgbClr val="FF0000"/>
                </a:solidFill>
              </a:rPr>
              <a:t> </a:t>
            </a:r>
            <a:r>
              <a:rPr lang="en-US" b="1" dirty="0" err="1" smtClean="0">
                <a:solidFill>
                  <a:srgbClr val="FF0000"/>
                </a:solidFill>
              </a:rPr>
              <a:t>i</a:t>
            </a:r>
            <a:r>
              <a:rPr lang="en-US" b="1" dirty="0" smtClean="0">
                <a:solidFill>
                  <a:srgbClr val="FF0000"/>
                </a:solidFill>
              </a:rPr>
              <a:t> </a:t>
            </a:r>
            <a:r>
              <a:rPr lang="en-US" dirty="0"/>
              <a:t>≤</a:t>
            </a:r>
            <a:r>
              <a:rPr lang="en-US" b="1" dirty="0" smtClean="0">
                <a:solidFill>
                  <a:srgbClr val="FF0000"/>
                </a:solidFill>
              </a:rPr>
              <a:t> m-1 </a:t>
            </a:r>
            <a:r>
              <a:rPr lang="en-US" dirty="0" smtClean="0"/>
              <a:t>are the keys and </a:t>
            </a:r>
            <a:r>
              <a:rPr lang="en-US" b="1" dirty="0" smtClean="0">
                <a:solidFill>
                  <a:srgbClr val="00B050"/>
                </a:solidFill>
              </a:rPr>
              <a:t>A</a:t>
            </a:r>
            <a:r>
              <a:rPr lang="en-US" b="1" baseline="-25000" dirty="0" smtClean="0">
                <a:solidFill>
                  <a:srgbClr val="00B050"/>
                </a:solidFill>
              </a:rPr>
              <a:t>i</a:t>
            </a:r>
            <a:r>
              <a:rPr lang="en-US" dirty="0" smtClean="0"/>
              <a:t>, </a:t>
            </a:r>
            <a:r>
              <a:rPr lang="en-US" b="1" dirty="0" smtClean="0">
                <a:solidFill>
                  <a:srgbClr val="FF0000"/>
                </a:solidFill>
              </a:rPr>
              <a:t>0</a:t>
            </a:r>
            <a:r>
              <a:rPr lang="en-US" dirty="0"/>
              <a:t> ≤ </a:t>
            </a:r>
            <a:r>
              <a:rPr lang="en-US" b="1" dirty="0" err="1" smtClean="0">
                <a:solidFill>
                  <a:srgbClr val="FF0000"/>
                </a:solidFill>
              </a:rPr>
              <a:t>i</a:t>
            </a:r>
            <a:r>
              <a:rPr lang="en-US" dirty="0"/>
              <a:t> ≤ </a:t>
            </a:r>
            <a:r>
              <a:rPr lang="en-US" b="1" dirty="0" smtClean="0">
                <a:solidFill>
                  <a:srgbClr val="FF0000"/>
                </a:solidFill>
              </a:rPr>
              <a:t>m-1 </a:t>
            </a:r>
            <a:r>
              <a:rPr lang="en-US" dirty="0" smtClean="0"/>
              <a:t>are the pointers to the </a:t>
            </a:r>
            <a:r>
              <a:rPr lang="en-US" dirty="0" err="1" smtClean="0"/>
              <a:t>subtree</a:t>
            </a:r>
            <a:r>
              <a:rPr lang="en-US" dirty="0" smtClean="0"/>
              <a:t> of </a:t>
            </a:r>
            <a:r>
              <a:rPr lang="en-US" b="1" dirty="0" smtClean="0">
                <a:solidFill>
                  <a:srgbClr val="FF0000"/>
                </a:solidFill>
              </a:rPr>
              <a:t>T </a:t>
            </a:r>
          </a:p>
          <a:p>
            <a:pPr marL="571500" lvl="1" indent="-571500">
              <a:buFont typeface="Wingdings" panose="05000000000000000000" pitchFamily="2" charset="2"/>
              <a:buAutoNum type="romanLcParenBoth" startAt="3"/>
            </a:pPr>
            <a:r>
              <a:rPr lang="en-US" sz="2600" dirty="0"/>
              <a:t>If the node has </a:t>
            </a:r>
            <a:r>
              <a:rPr lang="en-US" sz="2600" b="1" dirty="0"/>
              <a:t>c</a:t>
            </a:r>
            <a:r>
              <a:rPr lang="en-US" sz="2600" dirty="0"/>
              <a:t> child nodes where c ≤ m, then the node can have only (</a:t>
            </a:r>
            <a:r>
              <a:rPr lang="en-US" sz="2600" b="1" dirty="0"/>
              <a:t>c-1</a:t>
            </a:r>
            <a:r>
              <a:rPr lang="en-US" sz="2600" dirty="0"/>
              <a:t>) keys, K</a:t>
            </a:r>
            <a:r>
              <a:rPr lang="en-US" sz="2600" baseline="-25000" dirty="0"/>
              <a:t>1</a:t>
            </a:r>
            <a:r>
              <a:rPr lang="en-US" sz="2600" dirty="0"/>
              <a:t> , K</a:t>
            </a:r>
            <a:r>
              <a:rPr lang="en-US" sz="2600" baseline="-25000" dirty="0"/>
              <a:t>2</a:t>
            </a:r>
            <a:r>
              <a:rPr lang="en-US" sz="2600" dirty="0"/>
              <a:t> , …… </a:t>
            </a:r>
            <a:r>
              <a:rPr lang="en-US" sz="2600" dirty="0" smtClean="0"/>
              <a:t>K</a:t>
            </a:r>
            <a:r>
              <a:rPr lang="en-US" sz="2600" baseline="-25000" dirty="0" smtClean="0"/>
              <a:t>c-1</a:t>
            </a:r>
          </a:p>
          <a:p>
            <a:pPr marL="571500" lvl="1" indent="-571500">
              <a:buFont typeface="Wingdings" panose="05000000000000000000" pitchFamily="2" charset="2"/>
              <a:buAutoNum type="romanLcParenBoth" startAt="3"/>
            </a:pPr>
            <a:r>
              <a:rPr lang="en-US" sz="2600" dirty="0"/>
              <a:t>The keys in a node are </a:t>
            </a:r>
            <a:r>
              <a:rPr lang="en-US" sz="2600" dirty="0" smtClean="0"/>
              <a:t>ordered, </a:t>
            </a:r>
            <a:r>
              <a:rPr lang="en-US" sz="2600" dirty="0"/>
              <a:t>i.e</a:t>
            </a:r>
            <a:r>
              <a:rPr lang="en-US" sz="2600" dirty="0" smtClean="0"/>
              <a:t>., </a:t>
            </a:r>
            <a:r>
              <a:rPr lang="en-US" sz="2600" dirty="0"/>
              <a:t>K</a:t>
            </a:r>
            <a:r>
              <a:rPr lang="en-US" sz="2600" baseline="-25000" dirty="0"/>
              <a:t>1</a:t>
            </a:r>
            <a:r>
              <a:rPr lang="en-US" sz="2600" dirty="0"/>
              <a:t>&lt;K</a:t>
            </a:r>
            <a:r>
              <a:rPr lang="en-US" sz="2600" baseline="-25000" dirty="0"/>
              <a:t>2</a:t>
            </a:r>
            <a:r>
              <a:rPr lang="en-US" sz="2600" dirty="0"/>
              <a:t>&lt; …… &lt;K</a:t>
            </a:r>
            <a:r>
              <a:rPr lang="en-US" sz="2600" baseline="-25000" dirty="0"/>
              <a:t>c-1</a:t>
            </a:r>
            <a:r>
              <a:rPr lang="en-US" sz="2600" dirty="0"/>
              <a:t> </a:t>
            </a:r>
            <a:r>
              <a:rPr lang="en-US" sz="2600" dirty="0" smtClean="0"/>
              <a:t>  </a:t>
            </a:r>
            <a:endParaRPr lang="en-US" sz="2600" dirty="0"/>
          </a:p>
          <a:p>
            <a:pPr marL="400050" lvl="1" indent="0">
              <a:buNone/>
            </a:pP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20</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262</a:t>
            </a:r>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21</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198</a:t>
            </a:r>
            <a:endParaRPr lang="en-US" sz="3200" dirty="0"/>
          </a:p>
        </p:txBody>
      </p:sp>
      <p:sp>
        <p:nvSpPr>
          <p:cNvPr id="3" name="TextBox 2"/>
          <p:cNvSpPr txBox="1"/>
          <p:nvPr/>
        </p:nvSpPr>
        <p:spPr>
          <a:xfrm>
            <a:off x="6324600" y="2057400"/>
            <a:ext cx="2590800" cy="830997"/>
          </a:xfrm>
          <a:prstGeom prst="rect">
            <a:avLst/>
          </a:prstGeom>
          <a:noFill/>
        </p:spPr>
        <p:txBody>
          <a:bodyPr wrap="square" rtlCol="0">
            <a:spAutoFit/>
          </a:bodyPr>
          <a:lstStyle/>
          <a:p>
            <a:r>
              <a:rPr lang="en-US" sz="2400" dirty="0" smtClean="0">
                <a:solidFill>
                  <a:srgbClr val="FF0000"/>
                </a:solidFill>
              </a:rPr>
              <a:t>--delete186</a:t>
            </a:r>
          </a:p>
          <a:p>
            <a:r>
              <a:rPr lang="en-US" sz="2400" dirty="0" smtClean="0">
                <a:solidFill>
                  <a:srgbClr val="FF0000"/>
                </a:solidFill>
              </a:rPr>
              <a:t>--replace 198 by 186</a:t>
            </a:r>
            <a:endParaRPr lang="en-US" sz="2400" dirty="0">
              <a:solidFill>
                <a:srgbClr val="FF0000"/>
              </a:solidFill>
            </a:endParaRPr>
          </a:p>
        </p:txBody>
      </p:sp>
      <p:sp>
        <p:nvSpPr>
          <p:cNvPr id="11" name="Oval 10"/>
          <p:cNvSpPr/>
          <p:nvPr/>
        </p:nvSpPr>
        <p:spPr>
          <a:xfrm>
            <a:off x="6172200" y="4381499"/>
            <a:ext cx="609600" cy="457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22</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16582928"/>
              </p:ext>
            </p:extLst>
          </p:nvPr>
        </p:nvGraphicFramePr>
        <p:xfrm>
          <a:off x="43434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6593902"/>
              </p:ext>
            </p:extLst>
          </p:nvPr>
        </p:nvGraphicFramePr>
        <p:xfrm>
          <a:off x="4191000" y="4800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198</a:t>
            </a:r>
            <a:endParaRPr lang="en-US" sz="3200" dirty="0"/>
          </a:p>
        </p:txBody>
      </p:sp>
      <p:sp>
        <p:nvSpPr>
          <p:cNvPr id="3" name="TextBox 2"/>
          <p:cNvSpPr txBox="1"/>
          <p:nvPr/>
        </p:nvSpPr>
        <p:spPr>
          <a:xfrm>
            <a:off x="6324600" y="2057400"/>
            <a:ext cx="2590800" cy="830997"/>
          </a:xfrm>
          <a:prstGeom prst="rect">
            <a:avLst/>
          </a:prstGeom>
          <a:noFill/>
        </p:spPr>
        <p:txBody>
          <a:bodyPr wrap="square" rtlCol="0">
            <a:spAutoFit/>
          </a:bodyPr>
          <a:lstStyle/>
          <a:p>
            <a:r>
              <a:rPr lang="en-US" sz="2400" b="1" dirty="0" smtClean="0">
                <a:solidFill>
                  <a:srgbClr val="FF0000"/>
                </a:solidFill>
              </a:rPr>
              <a:t>--delete186</a:t>
            </a:r>
          </a:p>
          <a:p>
            <a:r>
              <a:rPr lang="en-US" sz="2400" dirty="0" smtClean="0">
                <a:solidFill>
                  <a:srgbClr val="FF0000"/>
                </a:solidFill>
              </a:rPr>
              <a:t>--replace 198 by 186</a:t>
            </a:r>
            <a:endParaRPr lang="en-US" sz="2400" dirty="0">
              <a:solidFill>
                <a:srgbClr val="FF0000"/>
              </a:solidFill>
            </a:endParaRPr>
          </a:p>
        </p:txBody>
      </p:sp>
    </p:spTree>
    <p:extLst>
      <p:ext uri="{BB962C8B-B14F-4D97-AF65-F5344CB8AC3E}">
        <p14:creationId xmlns:p14="http://schemas.microsoft.com/office/powerpoint/2010/main" val="1757670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9940053"/>
              </p:ext>
            </p:extLst>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smtClean="0">
                          <a:solidFill>
                            <a:srgbClr val="FF0000"/>
                          </a:solidFill>
                        </a:rPr>
                        <a:t>186</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47055559"/>
              </p:ext>
            </p:extLst>
          </p:nvPr>
        </p:nvGraphicFramePr>
        <p:xfrm>
          <a:off x="43434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70113504"/>
              </p:ext>
            </p:extLst>
          </p:nvPr>
        </p:nvGraphicFramePr>
        <p:xfrm>
          <a:off x="4191000" y="4800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198</a:t>
            </a:r>
            <a:endParaRPr lang="en-US" sz="3200" dirty="0"/>
          </a:p>
        </p:txBody>
      </p:sp>
      <p:sp>
        <p:nvSpPr>
          <p:cNvPr id="3" name="TextBox 2"/>
          <p:cNvSpPr txBox="1"/>
          <p:nvPr/>
        </p:nvSpPr>
        <p:spPr>
          <a:xfrm>
            <a:off x="6324600" y="2057400"/>
            <a:ext cx="2819400" cy="830997"/>
          </a:xfrm>
          <a:prstGeom prst="rect">
            <a:avLst/>
          </a:prstGeom>
          <a:noFill/>
        </p:spPr>
        <p:txBody>
          <a:bodyPr wrap="square" rtlCol="0">
            <a:spAutoFit/>
          </a:bodyPr>
          <a:lstStyle/>
          <a:p>
            <a:r>
              <a:rPr lang="en-US" sz="2400" b="1" dirty="0" smtClean="0">
                <a:solidFill>
                  <a:srgbClr val="FF0000"/>
                </a:solidFill>
              </a:rPr>
              <a:t>--delete186</a:t>
            </a:r>
          </a:p>
          <a:p>
            <a:r>
              <a:rPr lang="en-US" sz="2400" b="1" dirty="0" smtClean="0">
                <a:solidFill>
                  <a:srgbClr val="FF0000"/>
                </a:solidFill>
              </a:rPr>
              <a:t>--replace 198 by 186</a:t>
            </a:r>
            <a:endParaRPr lang="en-US" sz="2400" b="1" dirty="0">
              <a:solidFill>
                <a:srgbClr val="FF0000"/>
              </a:solidFill>
            </a:endParaRPr>
          </a:p>
        </p:txBody>
      </p:sp>
    </p:spTree>
    <p:extLst>
      <p:ext uri="{BB962C8B-B14F-4D97-AF65-F5344CB8AC3E}">
        <p14:creationId xmlns:p14="http://schemas.microsoft.com/office/powerpoint/2010/main" val="2598972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24</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524000"/>
            <a:ext cx="2667000" cy="584775"/>
          </a:xfrm>
          <a:prstGeom prst="rect">
            <a:avLst/>
          </a:prstGeom>
          <a:noFill/>
        </p:spPr>
        <p:txBody>
          <a:bodyPr wrap="square" rtlCol="0">
            <a:spAutoFit/>
          </a:bodyPr>
          <a:lstStyle/>
          <a:p>
            <a:r>
              <a:rPr lang="en-US" sz="3200" dirty="0" smtClean="0"/>
              <a:t>Delete 198</a:t>
            </a:r>
            <a:endParaRPr lang="en-US" sz="3200" dirty="0"/>
          </a:p>
        </p:txBody>
      </p:sp>
      <p:sp>
        <p:nvSpPr>
          <p:cNvPr id="3" name="TextBox 2"/>
          <p:cNvSpPr txBox="1"/>
          <p:nvPr/>
        </p:nvSpPr>
        <p:spPr>
          <a:xfrm>
            <a:off x="6324600" y="2057400"/>
            <a:ext cx="2590800" cy="830997"/>
          </a:xfrm>
          <a:prstGeom prst="rect">
            <a:avLst/>
          </a:prstGeom>
          <a:noFill/>
        </p:spPr>
        <p:txBody>
          <a:bodyPr wrap="square" rtlCol="0">
            <a:spAutoFit/>
          </a:bodyPr>
          <a:lstStyle/>
          <a:p>
            <a:r>
              <a:rPr lang="en-US" sz="2400" dirty="0" smtClean="0">
                <a:solidFill>
                  <a:srgbClr val="FF0000"/>
                </a:solidFill>
              </a:rPr>
              <a:t>--delete 262</a:t>
            </a:r>
          </a:p>
          <a:p>
            <a:r>
              <a:rPr lang="en-US" sz="2400" dirty="0" smtClean="0">
                <a:solidFill>
                  <a:srgbClr val="FF0000"/>
                </a:solidFill>
              </a:rPr>
              <a:t>--replace 198 by 262</a:t>
            </a:r>
            <a:endParaRPr lang="en-US" sz="2400" dirty="0">
              <a:solidFill>
                <a:srgbClr val="FF0000"/>
              </a:solidFill>
            </a:endParaRPr>
          </a:p>
        </p:txBody>
      </p:sp>
      <p:sp>
        <p:nvSpPr>
          <p:cNvPr id="11" name="Oval 10"/>
          <p:cNvSpPr/>
          <p:nvPr/>
        </p:nvSpPr>
        <p:spPr>
          <a:xfrm>
            <a:off x="6248400" y="2971800"/>
            <a:ext cx="609600" cy="457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8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25</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0" y="1524000"/>
            <a:ext cx="2667000" cy="584775"/>
          </a:xfrm>
          <a:prstGeom prst="rect">
            <a:avLst/>
          </a:prstGeom>
          <a:noFill/>
        </p:spPr>
        <p:txBody>
          <a:bodyPr wrap="square" rtlCol="0">
            <a:spAutoFit/>
          </a:bodyPr>
          <a:lstStyle/>
          <a:p>
            <a:r>
              <a:rPr lang="en-US" sz="3200" dirty="0" smtClean="0"/>
              <a:t>Delete 198</a:t>
            </a:r>
            <a:endParaRPr lang="en-US" sz="3200" dirty="0"/>
          </a:p>
        </p:txBody>
      </p:sp>
      <p:sp>
        <p:nvSpPr>
          <p:cNvPr id="32" name="TextBox 31"/>
          <p:cNvSpPr txBox="1"/>
          <p:nvPr/>
        </p:nvSpPr>
        <p:spPr>
          <a:xfrm>
            <a:off x="6324600" y="2057400"/>
            <a:ext cx="2590800" cy="830997"/>
          </a:xfrm>
          <a:prstGeom prst="rect">
            <a:avLst/>
          </a:prstGeom>
          <a:noFill/>
        </p:spPr>
        <p:txBody>
          <a:bodyPr wrap="square" rtlCol="0">
            <a:spAutoFit/>
          </a:bodyPr>
          <a:lstStyle/>
          <a:p>
            <a:r>
              <a:rPr lang="en-US" sz="2400" b="1" dirty="0" smtClean="0">
                <a:solidFill>
                  <a:srgbClr val="FF0000"/>
                </a:solidFill>
              </a:rPr>
              <a:t>--delete 262</a:t>
            </a:r>
          </a:p>
          <a:p>
            <a:r>
              <a:rPr lang="en-US" sz="2400" dirty="0" smtClean="0">
                <a:solidFill>
                  <a:srgbClr val="FF0000"/>
                </a:solidFill>
              </a:rPr>
              <a:t>--replace 198 by 262</a:t>
            </a:r>
            <a:endParaRPr lang="en-US" sz="2400" dirty="0">
              <a:solidFill>
                <a:srgbClr val="FF0000"/>
              </a:solidFill>
            </a:endParaRPr>
          </a:p>
        </p:txBody>
      </p:sp>
    </p:spTree>
    <p:extLst>
      <p:ext uri="{BB962C8B-B14F-4D97-AF65-F5344CB8AC3E}">
        <p14:creationId xmlns:p14="http://schemas.microsoft.com/office/powerpoint/2010/main" val="1901302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5</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26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35063741"/>
              </p:ext>
            </p:extLst>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FF0000"/>
                          </a:solidFill>
                        </a:rPr>
                        <a:t>262</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0" y="1524000"/>
            <a:ext cx="2667000" cy="584775"/>
          </a:xfrm>
          <a:prstGeom prst="rect">
            <a:avLst/>
          </a:prstGeom>
          <a:noFill/>
        </p:spPr>
        <p:txBody>
          <a:bodyPr wrap="square" rtlCol="0">
            <a:spAutoFit/>
          </a:bodyPr>
          <a:lstStyle/>
          <a:p>
            <a:r>
              <a:rPr lang="en-US" sz="3200" dirty="0" smtClean="0"/>
              <a:t>Delete 198</a:t>
            </a:r>
            <a:endParaRPr lang="en-US" sz="3200" dirty="0"/>
          </a:p>
        </p:txBody>
      </p:sp>
      <p:sp>
        <p:nvSpPr>
          <p:cNvPr id="32" name="TextBox 31"/>
          <p:cNvSpPr txBox="1"/>
          <p:nvPr/>
        </p:nvSpPr>
        <p:spPr>
          <a:xfrm>
            <a:off x="6324600" y="2057400"/>
            <a:ext cx="2743200" cy="830997"/>
          </a:xfrm>
          <a:prstGeom prst="rect">
            <a:avLst/>
          </a:prstGeom>
          <a:noFill/>
        </p:spPr>
        <p:txBody>
          <a:bodyPr wrap="square" rtlCol="0">
            <a:spAutoFit/>
          </a:bodyPr>
          <a:lstStyle/>
          <a:p>
            <a:r>
              <a:rPr lang="en-US" sz="2400" b="1" dirty="0" smtClean="0">
                <a:solidFill>
                  <a:srgbClr val="FF0000"/>
                </a:solidFill>
              </a:rPr>
              <a:t>--delete 262</a:t>
            </a:r>
          </a:p>
          <a:p>
            <a:r>
              <a:rPr lang="en-US" sz="2400" b="1" dirty="0" smtClean="0">
                <a:solidFill>
                  <a:srgbClr val="FF0000"/>
                </a:solidFill>
              </a:rPr>
              <a:t>--replace 198 by 262</a:t>
            </a:r>
            <a:endParaRPr lang="en-US" sz="2400" b="1" dirty="0">
              <a:solidFill>
                <a:srgbClr val="FF0000"/>
              </a:solidFill>
            </a:endParaRPr>
          </a:p>
        </p:txBody>
      </p:sp>
    </p:spTree>
    <p:extLst>
      <p:ext uri="{BB962C8B-B14F-4D97-AF65-F5344CB8AC3E}">
        <p14:creationId xmlns:p14="http://schemas.microsoft.com/office/powerpoint/2010/main" val="2962469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B Trees</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27</a:t>
            </a:fld>
            <a:endParaRPr lang="en-US"/>
          </a:p>
        </p:txBody>
      </p:sp>
      <p:sp>
        <p:nvSpPr>
          <p:cNvPr id="3" name="Content Placeholder 2"/>
          <p:cNvSpPr>
            <a:spLocks noGrp="1"/>
          </p:cNvSpPr>
          <p:nvPr>
            <p:ph sz="quarter" idx="1"/>
          </p:nvPr>
        </p:nvSpPr>
        <p:spPr>
          <a:xfrm>
            <a:off x="457200" y="1143000"/>
            <a:ext cx="8229600" cy="4983163"/>
          </a:xfrm>
        </p:spPr>
        <p:txBody>
          <a:bodyPr>
            <a:normAutofit/>
          </a:bodyPr>
          <a:lstStyle/>
          <a:p>
            <a:pPr>
              <a:buNone/>
            </a:pPr>
            <a:r>
              <a:rPr lang="en-US" sz="3200" b="1" dirty="0" smtClean="0">
                <a:solidFill>
                  <a:srgbClr val="FF0000"/>
                </a:solidFill>
              </a:rPr>
              <a:t>B</a:t>
            </a:r>
            <a:r>
              <a:rPr lang="en-US" sz="3200" dirty="0" smtClean="0"/>
              <a:t> tree is a balanced </a:t>
            </a:r>
            <a:r>
              <a:rPr lang="en-US" sz="3200" b="1" dirty="0" smtClean="0">
                <a:solidFill>
                  <a:srgbClr val="FF0000"/>
                </a:solidFill>
              </a:rPr>
              <a:t>m-way</a:t>
            </a:r>
            <a:r>
              <a:rPr lang="en-US" sz="3200" dirty="0" smtClean="0"/>
              <a:t> search tree</a:t>
            </a:r>
          </a:p>
          <a:p>
            <a:r>
              <a:rPr lang="en-US" sz="3200" dirty="0" smtClean="0"/>
              <a:t>A B tree of order </a:t>
            </a:r>
            <a:r>
              <a:rPr lang="en-US" sz="3200" dirty="0" smtClean="0">
                <a:solidFill>
                  <a:srgbClr val="FF0000"/>
                </a:solidFill>
              </a:rPr>
              <a:t>m</a:t>
            </a:r>
            <a:r>
              <a:rPr lang="en-US" sz="3200" dirty="0" smtClean="0"/>
              <a:t>, if non empty, is an m-way search tree in which </a:t>
            </a:r>
          </a:p>
          <a:p>
            <a:pPr marL="845820" lvl="1" indent="-571500">
              <a:buFont typeface="+mj-lt"/>
              <a:buAutoNum type="romanLcPeriod"/>
            </a:pPr>
            <a:r>
              <a:rPr lang="en-US" sz="2800" dirty="0" smtClean="0"/>
              <a:t>the root has at least </a:t>
            </a:r>
            <a:r>
              <a:rPr lang="en-US" sz="2800" b="1" dirty="0" smtClean="0">
                <a:solidFill>
                  <a:srgbClr val="FF0000"/>
                </a:solidFill>
              </a:rPr>
              <a:t>two</a:t>
            </a:r>
            <a:r>
              <a:rPr lang="en-US" sz="2800" dirty="0" smtClean="0"/>
              <a:t> child pointers and at most  </a:t>
            </a:r>
            <a:r>
              <a:rPr lang="en-US" sz="2800" b="1" dirty="0" smtClean="0">
                <a:solidFill>
                  <a:srgbClr val="FF0000"/>
                </a:solidFill>
              </a:rPr>
              <a:t>m</a:t>
            </a:r>
            <a:r>
              <a:rPr lang="en-US" sz="2800" dirty="0" smtClean="0"/>
              <a:t> child pointers </a:t>
            </a:r>
          </a:p>
          <a:p>
            <a:pPr marL="845820" lvl="1" indent="-571500">
              <a:buFont typeface="+mj-lt"/>
              <a:buAutoNum type="romanLcPeriod"/>
            </a:pPr>
            <a:r>
              <a:rPr lang="en-US" sz="2800" dirty="0" smtClean="0">
                <a:sym typeface="Symbol" pitchFamily="18" charset="2"/>
              </a:rPr>
              <a:t>nodes except the root have at least </a:t>
            </a:r>
            <a:r>
              <a:rPr lang="en-US" sz="2800" b="1" dirty="0" smtClean="0">
                <a:solidFill>
                  <a:srgbClr val="FF0000"/>
                </a:solidFill>
                <a:sym typeface="Symbol" pitchFamily="18" charset="2"/>
              </a:rPr>
              <a:t>m/2 </a:t>
            </a:r>
            <a:r>
              <a:rPr lang="en-US" sz="2800" dirty="0" smtClean="0">
                <a:sym typeface="Symbol" pitchFamily="18" charset="2"/>
              </a:rPr>
              <a:t>child </a:t>
            </a:r>
            <a:r>
              <a:rPr lang="en-US" sz="2800" dirty="0"/>
              <a:t>pointers </a:t>
            </a:r>
            <a:r>
              <a:rPr lang="en-US" sz="2800" dirty="0" smtClean="0">
                <a:sym typeface="Symbol" pitchFamily="18" charset="2"/>
              </a:rPr>
              <a:t>and at most </a:t>
            </a:r>
            <a:r>
              <a:rPr lang="en-US" sz="2800" b="1" dirty="0" smtClean="0">
                <a:solidFill>
                  <a:srgbClr val="FF0000"/>
                </a:solidFill>
                <a:sym typeface="Symbol" pitchFamily="18" charset="2"/>
              </a:rPr>
              <a:t>m</a:t>
            </a:r>
            <a:r>
              <a:rPr lang="en-US" sz="2800" dirty="0" smtClean="0">
                <a:sym typeface="Symbol" pitchFamily="18" charset="2"/>
              </a:rPr>
              <a:t> child </a:t>
            </a:r>
            <a:r>
              <a:rPr lang="en-US" sz="2800" dirty="0"/>
              <a:t>pointers </a:t>
            </a:r>
            <a:endParaRPr lang="en-US" sz="2800" dirty="0" smtClean="0">
              <a:sym typeface="Symbol" pitchFamily="18" charset="2"/>
            </a:endParaRPr>
          </a:p>
          <a:p>
            <a:pPr marL="845820" lvl="1" indent="-571500">
              <a:buFont typeface="+mj-lt"/>
              <a:buAutoNum type="romanLcPeriod"/>
            </a:pPr>
            <a:r>
              <a:rPr lang="en-US" sz="2800" dirty="0" smtClean="0">
                <a:sym typeface="Symbol" pitchFamily="18" charset="2"/>
              </a:rPr>
              <a:t>all </a:t>
            </a:r>
            <a:r>
              <a:rPr lang="en-US" sz="2800" dirty="0">
                <a:sym typeface="Symbol" pitchFamily="18" charset="2"/>
              </a:rPr>
              <a:t>leaf nodes are on the same level </a:t>
            </a:r>
            <a:endParaRPr lang="en-US" sz="2800" dirty="0" smtClean="0">
              <a:sym typeface="Symbol" pitchFamily="18" charset="2"/>
            </a:endParaRPr>
          </a:p>
          <a:p>
            <a:pPr>
              <a:buNone/>
            </a:pPr>
            <a:endParaRPr 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solidFill>
                  <a:srgbClr val="FF0000"/>
                </a:solidFill>
              </a:rPr>
              <a:t>B Tree of order 5</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28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276873870"/>
              </p:ext>
            </p:extLst>
          </p:nvPr>
        </p:nvGraphicFramePr>
        <p:xfrm>
          <a:off x="3200400" y="12954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89689510"/>
              </p:ext>
            </p:extLst>
          </p:nvPr>
        </p:nvGraphicFramePr>
        <p:xfrm>
          <a:off x="2895600" y="1676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2694138"/>
              </p:ext>
            </p:extLst>
          </p:nvPr>
        </p:nvGraphicFramePr>
        <p:xfrm>
          <a:off x="914400" y="2743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78783638"/>
              </p:ext>
            </p:extLst>
          </p:nvPr>
        </p:nvGraphicFramePr>
        <p:xfrm>
          <a:off x="6096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741000"/>
              </p:ext>
            </p:extLst>
          </p:nvPr>
        </p:nvGraphicFramePr>
        <p:xfrm>
          <a:off x="5562600" y="2514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64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44869747"/>
              </p:ext>
            </p:extLst>
          </p:nvPr>
        </p:nvGraphicFramePr>
        <p:xfrm>
          <a:off x="5410200" y="3886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87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12969443"/>
              </p:ext>
            </p:extLst>
          </p:nvPr>
        </p:nvGraphicFramePr>
        <p:xfrm>
          <a:off x="5105400" y="2895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116682838"/>
              </p:ext>
            </p:extLst>
          </p:nvPr>
        </p:nvGraphicFramePr>
        <p:xfrm>
          <a:off x="5257800" y="4267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60274387"/>
              </p:ext>
            </p:extLst>
          </p:nvPr>
        </p:nvGraphicFramePr>
        <p:xfrm>
          <a:off x="6934200" y="4876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49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273995623"/>
              </p:ext>
            </p:extLst>
          </p:nvPr>
        </p:nvGraphicFramePr>
        <p:xfrm>
          <a:off x="6629400" y="5257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905000" y="20574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2057400"/>
            <a:ext cx="1981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33400" y="35814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86400" y="3276600"/>
            <a:ext cx="1905000" cy="16002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2985037009"/>
              </p:ext>
            </p:extLst>
          </p:nvPr>
        </p:nvGraphicFramePr>
        <p:xfrm>
          <a:off x="2362200" y="3581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056074378"/>
              </p:ext>
            </p:extLst>
          </p:nvPr>
        </p:nvGraphicFramePr>
        <p:xfrm>
          <a:off x="1295400" y="5181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36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411735848"/>
              </p:ext>
            </p:extLst>
          </p:nvPr>
        </p:nvGraphicFramePr>
        <p:xfrm>
          <a:off x="304800" y="4038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681330830"/>
              </p:ext>
            </p:extLst>
          </p:nvPr>
        </p:nvGraphicFramePr>
        <p:xfrm>
          <a:off x="762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506997372"/>
              </p:ext>
            </p:extLst>
          </p:nvPr>
        </p:nvGraphicFramePr>
        <p:xfrm>
          <a:off x="38862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2223329090"/>
              </p:ext>
            </p:extLst>
          </p:nvPr>
        </p:nvGraphicFramePr>
        <p:xfrm>
          <a:off x="1066800" y="5562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458519328"/>
              </p:ext>
            </p:extLst>
          </p:nvPr>
        </p:nvGraphicFramePr>
        <p:xfrm>
          <a:off x="2209800" y="3962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9" name="Straight Connector 38"/>
          <p:cNvCxnSpPr/>
          <p:nvPr/>
        </p:nvCxnSpPr>
        <p:spPr>
          <a:xfrm rot="16200000" flipH="1">
            <a:off x="762000" y="4267200"/>
            <a:ext cx="1676400" cy="1524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44" name="Table 43"/>
          <p:cNvGraphicFramePr>
            <a:graphicFrameLocks noGrp="1"/>
          </p:cNvGraphicFramePr>
          <p:nvPr>
            <p:extLst>
              <p:ext uri="{D42A27DB-BD31-4B8C-83A1-F6EECF244321}">
                <p14:modId xmlns:p14="http://schemas.microsoft.com/office/powerpoint/2010/main" val="2586667523"/>
              </p:ext>
            </p:extLst>
          </p:nvPr>
        </p:nvGraphicFramePr>
        <p:xfrm>
          <a:off x="39624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88098555"/>
              </p:ext>
            </p:extLst>
          </p:nvPr>
        </p:nvGraphicFramePr>
        <p:xfrm>
          <a:off x="5334000" y="5562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67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315800061"/>
              </p:ext>
            </p:extLst>
          </p:nvPr>
        </p:nvGraphicFramePr>
        <p:xfrm>
          <a:off x="4953000" y="595376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8" name="Straight Connector 47"/>
          <p:cNvCxnSpPr/>
          <p:nvPr/>
        </p:nvCxnSpPr>
        <p:spPr>
          <a:xfrm>
            <a:off x="2438400" y="3352800"/>
            <a:ext cx="38100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flipV="1">
            <a:off x="4419600" y="3276600"/>
            <a:ext cx="1524000" cy="1295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5143500" y="4152900"/>
            <a:ext cx="22860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934200" y="35052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 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29</a:t>
            </a:fld>
            <a:endParaRPr lang="en-US"/>
          </a:p>
        </p:txBody>
      </p:sp>
      <p:sp>
        <p:nvSpPr>
          <p:cNvPr id="3" name="Content Placeholder 2"/>
          <p:cNvSpPr>
            <a:spLocks noGrp="1"/>
          </p:cNvSpPr>
          <p:nvPr>
            <p:ph sz="quarter" idx="1"/>
          </p:nvPr>
        </p:nvSpPr>
        <p:spPr/>
        <p:txBody>
          <a:bodyPr>
            <a:normAutofit/>
          </a:bodyPr>
          <a:lstStyle/>
          <a:p>
            <a:r>
              <a:rPr lang="en-US" sz="3200" dirty="0" smtClean="0"/>
              <a:t>Searching for a key in a B-tree is similar to the one on an m-way search tree.</a:t>
            </a:r>
          </a:p>
          <a:p>
            <a:r>
              <a:rPr lang="en-US" sz="3200" dirty="0" smtClean="0"/>
              <a:t>The number of accesses depends on the height </a:t>
            </a:r>
            <a:r>
              <a:rPr lang="en-US" sz="3200" b="1" dirty="0" smtClean="0">
                <a:solidFill>
                  <a:srgbClr val="FF0000"/>
                </a:solidFill>
              </a:rPr>
              <a:t>h </a:t>
            </a:r>
            <a:r>
              <a:rPr lang="en-US" sz="3200" dirty="0" smtClean="0"/>
              <a:t>of the B-tree</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FF0000"/>
                </a:solidFill>
              </a:rPr>
              <a:t>m</a:t>
            </a:r>
            <a:r>
              <a:rPr lang="en-US" dirty="0" smtClean="0"/>
              <a:t>-Way Search 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a:t>
            </a:fld>
            <a:endParaRPr lang="en-US"/>
          </a:p>
        </p:txBody>
      </p:sp>
      <p:sp>
        <p:nvSpPr>
          <p:cNvPr id="3" name="Content Placeholder 2"/>
          <p:cNvSpPr>
            <a:spLocks noGrp="1"/>
          </p:cNvSpPr>
          <p:nvPr>
            <p:ph sz="quarter" idx="1"/>
          </p:nvPr>
        </p:nvSpPr>
        <p:spPr>
          <a:xfrm>
            <a:off x="304800" y="914400"/>
            <a:ext cx="8610600" cy="5211763"/>
          </a:xfrm>
        </p:spPr>
        <p:txBody>
          <a:bodyPr>
            <a:normAutofit/>
          </a:bodyPr>
          <a:lstStyle/>
          <a:p>
            <a:pPr marL="571500" indent="-571500">
              <a:buFont typeface="Wingdings" panose="05000000000000000000" pitchFamily="2" charset="2"/>
              <a:buAutoNum type="romanLcParenBoth" startAt="5"/>
            </a:pPr>
            <a:r>
              <a:rPr lang="en-US" sz="2800" dirty="0" smtClean="0"/>
              <a:t>For a node A</a:t>
            </a:r>
            <a:r>
              <a:rPr lang="en-US" sz="2800" baseline="-25000" dirty="0" smtClean="0"/>
              <a:t>0</a:t>
            </a:r>
            <a:r>
              <a:rPr lang="en-US" sz="2800" dirty="0" smtClean="0"/>
              <a:t> , (K</a:t>
            </a:r>
            <a:r>
              <a:rPr lang="en-US" sz="2800" baseline="-25000" dirty="0" smtClean="0"/>
              <a:t>1</a:t>
            </a:r>
            <a:r>
              <a:rPr lang="en-US" sz="2800" dirty="0" smtClean="0"/>
              <a:t> , A</a:t>
            </a:r>
            <a:r>
              <a:rPr lang="en-US" sz="2800" baseline="-25000" dirty="0" smtClean="0"/>
              <a:t>1</a:t>
            </a:r>
            <a:r>
              <a:rPr lang="en-US" sz="2800" dirty="0" smtClean="0"/>
              <a:t>), (K</a:t>
            </a:r>
            <a:r>
              <a:rPr lang="en-US" sz="2800" baseline="-25000" dirty="0" smtClean="0"/>
              <a:t>2</a:t>
            </a:r>
            <a:r>
              <a:rPr lang="en-US" sz="2800" dirty="0" smtClean="0"/>
              <a:t> , A</a:t>
            </a:r>
            <a:r>
              <a:rPr lang="en-US" sz="2800" baseline="-25000" dirty="0" smtClean="0"/>
              <a:t>2</a:t>
            </a:r>
            <a:r>
              <a:rPr lang="en-US" sz="2800" dirty="0" smtClean="0"/>
              <a:t>) , …. (K</a:t>
            </a:r>
            <a:r>
              <a:rPr lang="en-US" sz="2800" baseline="-25000" dirty="0" smtClean="0"/>
              <a:t>m-1</a:t>
            </a:r>
            <a:r>
              <a:rPr lang="en-US" sz="2800" dirty="0" smtClean="0"/>
              <a:t> , A</a:t>
            </a:r>
            <a:r>
              <a:rPr lang="en-US" sz="2800" baseline="-25000" dirty="0" smtClean="0"/>
              <a:t>m-1</a:t>
            </a:r>
            <a:r>
              <a:rPr lang="en-US" sz="2800" dirty="0" smtClean="0"/>
              <a:t> ), if S</a:t>
            </a:r>
            <a:r>
              <a:rPr lang="en-US" sz="2800" baseline="-25000" dirty="0" smtClean="0"/>
              <a:t>i</a:t>
            </a:r>
            <a:r>
              <a:rPr lang="en-US" sz="2800" dirty="0" smtClean="0"/>
              <a:t> is the </a:t>
            </a:r>
            <a:r>
              <a:rPr lang="en-US" sz="2800" dirty="0" err="1" smtClean="0"/>
              <a:t>subtree</a:t>
            </a:r>
            <a:r>
              <a:rPr lang="en-US" sz="2800" dirty="0" smtClean="0"/>
              <a:t> pointed by A</a:t>
            </a:r>
            <a:r>
              <a:rPr lang="en-US" sz="2800" baseline="-25000" dirty="0" smtClean="0"/>
              <a:t>i</a:t>
            </a:r>
            <a:r>
              <a:rPr lang="en-US" sz="2800" dirty="0"/>
              <a:t>, 0 </a:t>
            </a:r>
            <a:r>
              <a:rPr lang="en-US" sz="2800" dirty="0" smtClean="0"/>
              <a:t>≤</a:t>
            </a:r>
            <a:r>
              <a:rPr lang="en-US" sz="2800" dirty="0"/>
              <a:t> </a:t>
            </a:r>
            <a:r>
              <a:rPr lang="en-US" sz="2800" dirty="0" err="1" smtClean="0"/>
              <a:t>i</a:t>
            </a:r>
            <a:r>
              <a:rPr lang="en-US" sz="2800" dirty="0"/>
              <a:t> </a:t>
            </a:r>
            <a:r>
              <a:rPr lang="en-US" sz="2800" dirty="0" smtClean="0"/>
              <a:t>≤ m-1then</a:t>
            </a:r>
          </a:p>
          <a:p>
            <a:pPr marL="971550" lvl="1" indent="-571500"/>
            <a:r>
              <a:rPr lang="en-US" sz="2400" dirty="0" smtClean="0"/>
              <a:t>Key(S</a:t>
            </a:r>
            <a:r>
              <a:rPr lang="en-US" sz="2400" baseline="-25000" dirty="0" smtClean="0"/>
              <a:t>0</a:t>
            </a:r>
            <a:r>
              <a:rPr lang="en-US" sz="2400" dirty="0" smtClean="0"/>
              <a:t>)&lt;K</a:t>
            </a:r>
            <a:r>
              <a:rPr lang="en-US" sz="2400" baseline="-25000" dirty="0" smtClean="0"/>
              <a:t>1</a:t>
            </a:r>
          </a:p>
          <a:p>
            <a:pPr marL="971550" lvl="1" indent="-571500"/>
            <a:r>
              <a:rPr lang="en-US" sz="2400" dirty="0" smtClean="0"/>
              <a:t>Key(S</a:t>
            </a:r>
            <a:r>
              <a:rPr lang="en-US" sz="2400" baseline="-25000" dirty="0" smtClean="0"/>
              <a:t>m-1</a:t>
            </a:r>
            <a:r>
              <a:rPr lang="en-US" sz="2400" dirty="0" smtClean="0"/>
              <a:t>)&gt;K</a:t>
            </a:r>
            <a:r>
              <a:rPr lang="en-US" sz="2400" baseline="-25000" dirty="0" smtClean="0"/>
              <a:t>m-1</a:t>
            </a:r>
          </a:p>
          <a:p>
            <a:pPr marL="971550" lvl="1" indent="-571500"/>
            <a:r>
              <a:rPr lang="en-US" sz="2400" dirty="0" smtClean="0"/>
              <a:t>K</a:t>
            </a:r>
            <a:r>
              <a:rPr lang="en-US" sz="2400" baseline="-25000" dirty="0" smtClean="0"/>
              <a:t>i</a:t>
            </a:r>
            <a:r>
              <a:rPr lang="en-US" sz="2400" dirty="0" smtClean="0"/>
              <a:t> </a:t>
            </a:r>
            <a:r>
              <a:rPr lang="en-US" dirty="0"/>
              <a:t>&lt;</a:t>
            </a:r>
            <a:r>
              <a:rPr lang="en-US" sz="2400" dirty="0" smtClean="0"/>
              <a:t> Key(S</a:t>
            </a:r>
            <a:r>
              <a:rPr lang="en-US" sz="2400" baseline="-25000" dirty="0" smtClean="0"/>
              <a:t>i</a:t>
            </a:r>
            <a:r>
              <a:rPr lang="en-US" sz="2400" dirty="0" smtClean="0"/>
              <a:t>) &lt; K</a:t>
            </a:r>
            <a:r>
              <a:rPr lang="en-US" sz="2400" baseline="-25000" dirty="0" smtClean="0"/>
              <a:t>i+1</a:t>
            </a:r>
            <a:r>
              <a:rPr lang="en-US" sz="2400" dirty="0" smtClean="0"/>
              <a:t> , 1 </a:t>
            </a:r>
            <a:r>
              <a:rPr lang="en-US" sz="2400" dirty="0"/>
              <a:t>≤ </a:t>
            </a:r>
            <a:r>
              <a:rPr lang="en-US" sz="2400" dirty="0" err="1" smtClean="0"/>
              <a:t>i</a:t>
            </a:r>
            <a:r>
              <a:rPr lang="en-US" sz="2400" dirty="0"/>
              <a:t> ≤ </a:t>
            </a:r>
            <a:r>
              <a:rPr lang="en-US" sz="2400" dirty="0" smtClean="0"/>
              <a:t>m-2</a:t>
            </a:r>
            <a:endParaRPr lang="en-US" sz="2400" dirty="0"/>
          </a:p>
        </p:txBody>
      </p:sp>
      <p:sp>
        <p:nvSpPr>
          <p:cNvPr id="6" name="TextBox 5"/>
          <p:cNvSpPr txBox="1"/>
          <p:nvPr/>
        </p:nvSpPr>
        <p:spPr>
          <a:xfrm>
            <a:off x="3305478" y="3962400"/>
            <a:ext cx="428322" cy="369332"/>
          </a:xfrm>
          <a:prstGeom prst="rect">
            <a:avLst/>
          </a:prstGeom>
          <a:noFill/>
        </p:spPr>
        <p:txBody>
          <a:bodyPr wrap="non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A</a:t>
            </a:r>
            <a:r>
              <a:rPr lang="en-US" b="1" baseline="-25000" dirty="0" smtClean="0">
                <a:solidFill>
                  <a:srgbClr val="FF0000"/>
                </a:solidFill>
                <a:latin typeface="Times New Roman" panose="02020603050405020304" pitchFamily="18" charset="0"/>
                <a:cs typeface="Times New Roman" panose="02020603050405020304" pitchFamily="18" charset="0"/>
              </a:rPr>
              <a:t>0</a:t>
            </a:r>
            <a:endParaRPr lang="en-US" b="1" baseline="-25000"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114800" y="3962400"/>
            <a:ext cx="428322" cy="369332"/>
          </a:xfrm>
          <a:prstGeom prst="rect">
            <a:avLst/>
          </a:prstGeom>
          <a:noFill/>
        </p:spPr>
        <p:txBody>
          <a:bodyPr wrap="non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A</a:t>
            </a:r>
            <a:r>
              <a:rPr lang="en-US" b="1" baseline="-25000" dirty="0" smtClean="0">
                <a:solidFill>
                  <a:srgbClr val="FF0000"/>
                </a:solidFill>
                <a:latin typeface="Times New Roman" panose="02020603050405020304" pitchFamily="18" charset="0"/>
                <a:cs typeface="Times New Roman" panose="02020603050405020304" pitchFamily="18" charset="0"/>
              </a:rPr>
              <a:t>1</a:t>
            </a:r>
            <a:endParaRPr lang="en-US" b="1" baseline="-25000"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953000" y="3962400"/>
            <a:ext cx="428322" cy="369332"/>
          </a:xfrm>
          <a:prstGeom prst="rect">
            <a:avLst/>
          </a:prstGeom>
          <a:noFill/>
        </p:spPr>
        <p:txBody>
          <a:bodyPr wrap="non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A</a:t>
            </a:r>
            <a:r>
              <a:rPr lang="en-US" b="1" baseline="-25000" dirty="0" smtClean="0">
                <a:solidFill>
                  <a:srgbClr val="FF0000"/>
                </a:solidFill>
                <a:latin typeface="Times New Roman" panose="02020603050405020304" pitchFamily="18" charset="0"/>
                <a:cs typeface="Times New Roman" panose="02020603050405020304" pitchFamily="18" charset="0"/>
              </a:rPr>
              <a:t>2</a:t>
            </a:r>
            <a:endParaRPr lang="en-US" b="1"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820078" y="3962400"/>
            <a:ext cx="428322" cy="369332"/>
          </a:xfrm>
          <a:prstGeom prst="rect">
            <a:avLst/>
          </a:prstGeom>
          <a:noFill/>
        </p:spPr>
        <p:txBody>
          <a:bodyPr wrap="non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A</a:t>
            </a:r>
            <a:r>
              <a:rPr lang="en-US" b="1" baseline="-25000" dirty="0" smtClean="0">
                <a:solidFill>
                  <a:srgbClr val="FF0000"/>
                </a:solidFill>
                <a:latin typeface="Times New Roman" panose="02020603050405020304" pitchFamily="18" charset="0"/>
                <a:cs typeface="Times New Roman" panose="02020603050405020304" pitchFamily="18" charset="0"/>
              </a:rPr>
              <a:t>3</a:t>
            </a:r>
            <a:endParaRPr lang="en-US" b="1" baseline="-25000" dirty="0">
              <a:solidFill>
                <a:srgbClr val="FF0000"/>
              </a:solidFill>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755650" y="3581400"/>
            <a:ext cx="7996238" cy="2742645"/>
            <a:chOff x="755650" y="3581400"/>
            <a:chExt cx="7996238" cy="2742645"/>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581400"/>
              <a:ext cx="7996238" cy="2705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Box 9"/>
            <p:cNvSpPr txBox="1"/>
            <p:nvPr/>
          </p:nvSpPr>
          <p:spPr>
            <a:xfrm>
              <a:off x="3048000" y="5943600"/>
              <a:ext cx="457200" cy="369332"/>
            </a:xfrm>
            <a:prstGeom prst="rect">
              <a:avLst/>
            </a:prstGeom>
            <a:solidFill>
              <a:schemeClr val="bg1"/>
            </a:solidFill>
          </p:spPr>
          <p:txBody>
            <a:bodyPr wrap="square" rtlCol="0">
              <a:spAutoFit/>
            </a:bodyPr>
            <a:lstStyle/>
            <a:p>
              <a:r>
                <a:rPr lang="en-US" dirty="0" smtClean="0"/>
                <a:t>&lt;</a:t>
              </a:r>
              <a:endParaRPr lang="en-US" dirty="0"/>
            </a:p>
          </p:txBody>
        </p:sp>
        <p:sp>
          <p:nvSpPr>
            <p:cNvPr id="11" name="TextBox 10"/>
            <p:cNvSpPr txBox="1"/>
            <p:nvPr/>
          </p:nvSpPr>
          <p:spPr>
            <a:xfrm>
              <a:off x="5243361" y="5954713"/>
              <a:ext cx="319239" cy="369332"/>
            </a:xfrm>
            <a:prstGeom prst="rect">
              <a:avLst/>
            </a:prstGeom>
            <a:solidFill>
              <a:schemeClr val="bg1"/>
            </a:solidFill>
          </p:spPr>
          <p:txBody>
            <a:bodyPr wrap="square" rtlCol="0">
              <a:spAutoFit/>
            </a:bodyPr>
            <a:lstStyle/>
            <a:p>
              <a:r>
                <a:rPr lang="en-US" dirty="0" smtClean="0"/>
                <a:t>&lt;</a:t>
              </a:r>
              <a:endParaRPr lang="en-US" dirty="0"/>
            </a:p>
          </p:txBody>
        </p:sp>
        <p:sp>
          <p:nvSpPr>
            <p:cNvPr id="12" name="TextBox 11"/>
            <p:cNvSpPr txBox="1"/>
            <p:nvPr/>
          </p:nvSpPr>
          <p:spPr>
            <a:xfrm>
              <a:off x="7916457" y="5930384"/>
              <a:ext cx="389343" cy="369332"/>
            </a:xfrm>
            <a:prstGeom prst="rect">
              <a:avLst/>
            </a:prstGeom>
            <a:solidFill>
              <a:schemeClr val="bg1"/>
            </a:solidFill>
          </p:spPr>
          <p:txBody>
            <a:bodyPr wrap="square" rtlCol="0">
              <a:spAutoFit/>
            </a:bodyPr>
            <a:lstStyle/>
            <a:p>
              <a:r>
                <a:rPr lang="en-US" dirty="0"/>
                <a:t>&gt;</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Insertion in a B-Tree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30</a:t>
            </a:fld>
            <a:endParaRPr lang="en-US"/>
          </a:p>
        </p:txBody>
      </p:sp>
      <p:sp>
        <p:nvSpPr>
          <p:cNvPr id="3" name="Content Placeholder 2"/>
          <p:cNvSpPr>
            <a:spLocks noGrp="1"/>
          </p:cNvSpPr>
          <p:nvPr>
            <p:ph sz="quarter" idx="1"/>
          </p:nvPr>
        </p:nvSpPr>
        <p:spPr>
          <a:xfrm>
            <a:off x="457200" y="1143000"/>
            <a:ext cx="8229600" cy="4983163"/>
          </a:xfrm>
        </p:spPr>
        <p:txBody>
          <a:bodyPr>
            <a:normAutofit/>
          </a:bodyPr>
          <a:lstStyle/>
          <a:p>
            <a:pPr marL="514350" indent="-514350">
              <a:buFont typeface="+mj-lt"/>
              <a:buAutoNum type="arabicPeriod"/>
            </a:pPr>
            <a:r>
              <a:rPr lang="en-US" altLang="en-US" sz="2800" dirty="0" smtClean="0"/>
              <a:t>Attempt </a:t>
            </a:r>
            <a:r>
              <a:rPr lang="en-US" altLang="en-US" sz="2800" dirty="0"/>
              <a:t>to insert the new key into a leaf</a:t>
            </a:r>
          </a:p>
          <a:p>
            <a:pPr marL="514350" indent="-514350">
              <a:buFont typeface="+mj-lt"/>
              <a:buAutoNum type="arabicPeriod"/>
            </a:pPr>
            <a:r>
              <a:rPr lang="en-US" altLang="en-US" sz="2800" dirty="0"/>
              <a:t>If this would result in that leaf becoming too big, split the leaf into two, promoting the middle key to the leaf’s parent</a:t>
            </a:r>
          </a:p>
          <a:p>
            <a:pPr marL="514350" indent="-514350">
              <a:buFont typeface="+mj-lt"/>
              <a:buAutoNum type="arabicPeriod"/>
            </a:pPr>
            <a:r>
              <a:rPr lang="en-US" altLang="en-US" sz="2800" dirty="0"/>
              <a:t>If this would result in the parent becoming too big, split the parent into two, promoting the middle key</a:t>
            </a:r>
          </a:p>
          <a:p>
            <a:pPr marL="514350" indent="-514350">
              <a:buFont typeface="+mj-lt"/>
              <a:buAutoNum type="arabicPeriod"/>
            </a:pPr>
            <a:r>
              <a:rPr lang="en-US" altLang="en-US" sz="2800" dirty="0"/>
              <a:t>This strategy might have to be repeated all the way to the top</a:t>
            </a:r>
          </a:p>
          <a:p>
            <a:pPr marL="514350" indent="-514350">
              <a:buFont typeface="+mj-lt"/>
              <a:buAutoNum type="arabicPeriod"/>
            </a:pPr>
            <a:r>
              <a:rPr lang="en-US" altLang="en-US" sz="2800" dirty="0"/>
              <a:t>If necessary, the root is split in two and the middle key is promoted to a new root, making the tree one level higher</a:t>
            </a:r>
          </a:p>
          <a:p>
            <a:pPr>
              <a:buNone/>
            </a:pPr>
            <a:endParaRPr lang="en-US" sz="2800" dirty="0"/>
          </a:p>
        </p:txBody>
      </p:sp>
      <p:sp>
        <p:nvSpPr>
          <p:cNvPr id="6" name="Content Placeholder 2"/>
          <p:cNvSpPr txBox="1">
            <a:spLocks/>
          </p:cNvSpPr>
          <p:nvPr/>
        </p:nvSpPr>
        <p:spPr>
          <a:xfrm>
            <a:off x="457200" y="1295400"/>
            <a:ext cx="8229600" cy="4830763"/>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2"/>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914400" y="1447800"/>
            <a:ext cx="7772400" cy="4953000"/>
          </a:xfrm>
        </p:spPr>
        <p:txBody>
          <a:bodyPr rtlCol="0">
            <a:normAutofit lnSpcReduction="10000"/>
          </a:bodyPr>
          <a:lstStyle/>
          <a:p>
            <a:pPr fontAlgn="auto">
              <a:lnSpc>
                <a:spcPct val="90000"/>
              </a:lnSpc>
              <a:spcAft>
                <a:spcPts val="0"/>
              </a:spcAft>
              <a:buFont typeface="Arial"/>
              <a:buChar char="•"/>
              <a:defRPr/>
            </a:pPr>
            <a:r>
              <a:rPr lang="en-US" dirty="0">
                <a:ea typeface="+mn-ea"/>
                <a:cs typeface="+mn-cs"/>
              </a:rPr>
              <a:t>Suppose we start with an empty B-tree and keys arrive in the following </a:t>
            </a:r>
            <a:r>
              <a:rPr lang="en-US" dirty="0" smtClean="0">
                <a:ea typeface="+mn-ea"/>
                <a:cs typeface="+mn-cs"/>
              </a:rPr>
              <a:t>order:1  </a:t>
            </a:r>
            <a:r>
              <a:rPr lang="en-US" dirty="0">
                <a:ea typeface="+mn-ea"/>
                <a:cs typeface="+mn-cs"/>
              </a:rPr>
              <a:t>12  8  2  25  6  14  28  17  7  52  16  48  68  3  26  29  53  55  45</a:t>
            </a:r>
          </a:p>
          <a:p>
            <a:pPr fontAlgn="auto">
              <a:lnSpc>
                <a:spcPct val="90000"/>
              </a:lnSpc>
              <a:spcAft>
                <a:spcPts val="0"/>
              </a:spcAft>
              <a:buFont typeface="Arial"/>
              <a:buChar char="•"/>
              <a:defRPr/>
            </a:pPr>
            <a:r>
              <a:rPr lang="en-US" dirty="0">
                <a:ea typeface="+mn-ea"/>
                <a:cs typeface="+mn-cs"/>
              </a:rPr>
              <a:t>We want to construct a B-tree of order 5</a:t>
            </a:r>
          </a:p>
          <a:p>
            <a:pPr fontAlgn="auto">
              <a:lnSpc>
                <a:spcPct val="90000"/>
              </a:lnSpc>
              <a:spcAft>
                <a:spcPts val="0"/>
              </a:spcAft>
              <a:buFont typeface="Arial"/>
              <a:buChar char="•"/>
              <a:defRPr/>
            </a:pPr>
            <a:r>
              <a:rPr lang="en-US" dirty="0">
                <a:ea typeface="+mn-ea"/>
                <a:cs typeface="+mn-cs"/>
              </a:rPr>
              <a:t>The first four items go into the root:</a:t>
            </a:r>
          </a:p>
          <a:p>
            <a:pPr fontAlgn="auto">
              <a:lnSpc>
                <a:spcPct val="90000"/>
              </a:lnSpc>
              <a:spcAft>
                <a:spcPts val="0"/>
              </a:spcAft>
              <a:buFont typeface="Arial"/>
              <a:buChar char="•"/>
              <a:defRPr/>
            </a:pPr>
            <a:endParaRPr lang="en-US" dirty="0">
              <a:ea typeface="+mn-ea"/>
              <a:cs typeface="+mn-cs"/>
            </a:endParaRPr>
          </a:p>
          <a:p>
            <a:pPr fontAlgn="auto">
              <a:lnSpc>
                <a:spcPct val="90000"/>
              </a:lnSpc>
              <a:spcAft>
                <a:spcPts val="0"/>
              </a:spcAft>
              <a:buFont typeface="Arial"/>
              <a:buChar char="•"/>
              <a:defRPr/>
            </a:pPr>
            <a:endParaRPr lang="en-US" dirty="0" smtClean="0">
              <a:ea typeface="+mn-ea"/>
              <a:cs typeface="+mn-cs"/>
            </a:endParaRPr>
          </a:p>
          <a:p>
            <a:pPr fontAlgn="auto">
              <a:lnSpc>
                <a:spcPct val="90000"/>
              </a:lnSpc>
              <a:spcAft>
                <a:spcPts val="0"/>
              </a:spcAft>
              <a:buFont typeface="Arial"/>
              <a:buChar char="•"/>
              <a:defRPr/>
            </a:pPr>
            <a:endParaRPr lang="en-US" dirty="0">
              <a:ea typeface="+mn-ea"/>
              <a:cs typeface="+mn-cs"/>
            </a:endParaRPr>
          </a:p>
          <a:p>
            <a:pPr fontAlgn="auto">
              <a:lnSpc>
                <a:spcPct val="90000"/>
              </a:lnSpc>
              <a:spcAft>
                <a:spcPts val="0"/>
              </a:spcAft>
              <a:buFont typeface="Arial"/>
              <a:buChar char="•"/>
              <a:defRPr/>
            </a:pPr>
            <a:endParaRPr lang="en-US" dirty="0">
              <a:ea typeface="+mn-ea"/>
              <a:cs typeface="+mn-cs"/>
            </a:endParaRPr>
          </a:p>
          <a:p>
            <a:pPr fontAlgn="auto">
              <a:lnSpc>
                <a:spcPct val="90000"/>
              </a:lnSpc>
              <a:spcAft>
                <a:spcPts val="0"/>
              </a:spcAft>
              <a:buFont typeface="Arial"/>
              <a:buChar char="•"/>
              <a:defRPr/>
            </a:pPr>
            <a:r>
              <a:rPr lang="en-US" dirty="0">
                <a:ea typeface="+mn-ea"/>
                <a:cs typeface="+mn-cs"/>
              </a:rPr>
              <a:t>To put the fifth item in the root would </a:t>
            </a:r>
            <a:r>
              <a:rPr lang="en-US" dirty="0" smtClean="0"/>
              <a:t>over-fill it</a:t>
            </a:r>
            <a:endParaRPr lang="en-US" dirty="0">
              <a:ea typeface="+mn-ea"/>
              <a:cs typeface="+mn-cs"/>
            </a:endParaRPr>
          </a:p>
          <a:p>
            <a:pPr fontAlgn="auto">
              <a:lnSpc>
                <a:spcPct val="90000"/>
              </a:lnSpc>
              <a:spcAft>
                <a:spcPts val="0"/>
              </a:spcAft>
              <a:buFont typeface="Arial"/>
              <a:buChar char="•"/>
              <a:defRPr/>
            </a:pPr>
            <a:r>
              <a:rPr lang="en-US" dirty="0">
                <a:ea typeface="+mn-ea"/>
                <a:cs typeface="+mn-cs"/>
              </a:rPr>
              <a:t>Therefore, when 25 arrives, pick the </a:t>
            </a:r>
            <a:r>
              <a:rPr lang="en-US" dirty="0" smtClean="0">
                <a:ea typeface="+mn-ea"/>
                <a:cs typeface="+mn-cs"/>
              </a:rPr>
              <a:t>middle </a:t>
            </a:r>
            <a:r>
              <a:rPr lang="en-US" dirty="0">
                <a:ea typeface="+mn-ea"/>
                <a:cs typeface="+mn-cs"/>
              </a:rPr>
              <a:t>key to make a new root</a:t>
            </a:r>
          </a:p>
          <a:p>
            <a:pPr fontAlgn="auto">
              <a:lnSpc>
                <a:spcPct val="90000"/>
              </a:lnSpc>
              <a:spcAft>
                <a:spcPts val="0"/>
              </a:spcAft>
              <a:buFont typeface="Arial"/>
              <a:buChar char="•"/>
              <a:defRPr/>
            </a:pPr>
            <a:endParaRPr lang="en-US" dirty="0">
              <a:ea typeface="+mn-ea"/>
              <a:cs typeface="+mn-cs"/>
            </a:endParaRPr>
          </a:p>
        </p:txBody>
      </p:sp>
      <p:sp>
        <p:nvSpPr>
          <p:cNvPr id="14338" name="Rectangle 3"/>
          <p:cNvSpPr>
            <a:spLocks noGrp="1" noChangeArrowheads="1"/>
          </p:cNvSpPr>
          <p:nvPr>
            <p:ph type="title"/>
          </p:nvPr>
        </p:nvSpPr>
        <p:spPr/>
        <p:txBody>
          <a:bodyPr/>
          <a:lstStyle/>
          <a:p>
            <a:r>
              <a:rPr lang="en-US">
                <a:latin typeface="Calibri" charset="0"/>
              </a:rPr>
              <a:t>Constructing a B-tree</a:t>
            </a:r>
          </a:p>
        </p:txBody>
      </p:sp>
      <p:sp>
        <p:nvSpPr>
          <p:cNvPr id="9220" name="Rectangle 4"/>
          <p:cNvSpPr>
            <a:spLocks noChangeArrowheads="1"/>
          </p:cNvSpPr>
          <p:nvPr/>
        </p:nvSpPr>
        <p:spPr bwMode="auto">
          <a:xfrm>
            <a:off x="3016250" y="3810000"/>
            <a:ext cx="31400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9221" name="Rectangle 5"/>
          <p:cNvSpPr>
            <a:spLocks noChangeArrowheads="1"/>
          </p:cNvSpPr>
          <p:nvPr/>
        </p:nvSpPr>
        <p:spPr bwMode="auto">
          <a:xfrm>
            <a:off x="4918075" y="3917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9222" name="Rectangle 6"/>
          <p:cNvSpPr>
            <a:spLocks noChangeArrowheads="1"/>
          </p:cNvSpPr>
          <p:nvPr/>
        </p:nvSpPr>
        <p:spPr bwMode="auto">
          <a:xfrm>
            <a:off x="4311650" y="3917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8</a:t>
            </a:r>
          </a:p>
        </p:txBody>
      </p:sp>
      <p:sp>
        <p:nvSpPr>
          <p:cNvPr id="9223" name="Rectangle 7"/>
          <p:cNvSpPr>
            <a:spLocks noChangeArrowheads="1"/>
          </p:cNvSpPr>
          <p:nvPr/>
        </p:nvSpPr>
        <p:spPr bwMode="auto">
          <a:xfrm>
            <a:off x="3092450" y="3917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a:t>
            </a:r>
          </a:p>
        </p:txBody>
      </p:sp>
      <p:sp>
        <p:nvSpPr>
          <p:cNvPr id="9224" name="Rectangle 8"/>
          <p:cNvSpPr>
            <a:spLocks noChangeArrowheads="1"/>
          </p:cNvSpPr>
          <p:nvPr/>
        </p:nvSpPr>
        <p:spPr bwMode="auto">
          <a:xfrm>
            <a:off x="3702050" y="3917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9225" name="Rectangle 9" descr="Light upward diagonal"/>
          <p:cNvSpPr>
            <a:spLocks noChangeArrowheads="1"/>
          </p:cNvSpPr>
          <p:nvPr/>
        </p:nvSpPr>
        <p:spPr bwMode="auto">
          <a:xfrm>
            <a:off x="5543550" y="3917950"/>
            <a:ext cx="533400" cy="533400"/>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endParaRPr lang="en-GB" sz="2800" i="1">
              <a:effectLst>
                <a:outerShdw blurRad="38100" dist="38100" dir="2700000" algn="tl">
                  <a:srgbClr val="DDDDDD"/>
                </a:outerShdw>
              </a:effectLst>
              <a:latin typeface="Arial" charset="0"/>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31</a:t>
            </a:fld>
            <a:endParaRPr lang="en-US"/>
          </a:p>
        </p:txBody>
      </p:sp>
    </p:spTree>
    <p:extLst>
      <p:ext uri="{BB962C8B-B14F-4D97-AF65-F5344CB8AC3E}">
        <p14:creationId xmlns:p14="http://schemas.microsoft.com/office/powerpoint/2010/main" val="19695020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852988" y="3833813"/>
            <a:ext cx="1277937"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0243" name="Rectangle 3"/>
          <p:cNvSpPr>
            <a:spLocks noChangeArrowheads="1"/>
          </p:cNvSpPr>
          <p:nvPr/>
        </p:nvSpPr>
        <p:spPr bwMode="auto">
          <a:xfrm>
            <a:off x="3006725" y="3848100"/>
            <a:ext cx="1277938"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0244" name="Rectangle 4"/>
          <p:cNvSpPr>
            <a:spLocks noChangeArrowheads="1"/>
          </p:cNvSpPr>
          <p:nvPr/>
        </p:nvSpPr>
        <p:spPr bwMode="auto">
          <a:xfrm>
            <a:off x="4222750" y="2473325"/>
            <a:ext cx="65405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64" name="Rectangle 5"/>
          <p:cNvSpPr>
            <a:spLocks noGrp="1" noChangeArrowheads="1"/>
          </p:cNvSpPr>
          <p:nvPr>
            <p:ph type="title"/>
          </p:nvPr>
        </p:nvSpPr>
        <p:spPr/>
        <p:txBody>
          <a:bodyPr/>
          <a:lstStyle/>
          <a:p>
            <a:r>
              <a:rPr lang="en-US">
                <a:latin typeface="Calibri" charset="0"/>
              </a:rPr>
              <a:t>Constructing a B-tree</a:t>
            </a:r>
          </a:p>
        </p:txBody>
      </p:sp>
      <p:sp>
        <p:nvSpPr>
          <p:cNvPr id="10246" name="Rectangle 6"/>
          <p:cNvSpPr>
            <a:spLocks noChangeArrowheads="1"/>
          </p:cNvSpPr>
          <p:nvPr/>
        </p:nvSpPr>
        <p:spPr bwMode="auto">
          <a:xfrm>
            <a:off x="882650" y="1570038"/>
            <a:ext cx="238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ct val="50000"/>
              </a:spcBef>
              <a:spcAft>
                <a:spcPts val="0"/>
              </a:spcAft>
              <a:defRPr/>
            </a:pPr>
            <a:r>
              <a:rPr lang="en-US" sz="2400">
                <a:latin typeface="Times New Roman" charset="0"/>
                <a:ea typeface="+mn-ea"/>
                <a:cs typeface="+mn-cs"/>
              </a:rPr>
              <a:t>Add 25 to the tree</a:t>
            </a:r>
          </a:p>
        </p:txBody>
      </p:sp>
      <p:sp>
        <p:nvSpPr>
          <p:cNvPr id="10247" name="Text Box 7"/>
          <p:cNvSpPr txBox="1">
            <a:spLocks noChangeArrowheads="1"/>
          </p:cNvSpPr>
          <p:nvPr/>
        </p:nvSpPr>
        <p:spPr bwMode="auto">
          <a:xfrm rot="-5400000">
            <a:off x="-2441575"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25  </a:t>
            </a:r>
            <a:r>
              <a:rPr lang="en-US" sz="2000" b="1">
                <a:solidFill>
                  <a:schemeClr val="folHlink"/>
                </a:solidFill>
                <a:latin typeface="Arial" charset="0"/>
                <a:ea typeface="+mn-ea"/>
                <a:cs typeface="+mn-cs"/>
              </a:rPr>
              <a:t>6  14  28  17  7  52  16  48  68  3  26  29  53  55  45</a:t>
            </a:r>
          </a:p>
        </p:txBody>
      </p:sp>
      <p:sp>
        <p:nvSpPr>
          <p:cNvPr id="10248" name="Rectangle 8"/>
          <p:cNvSpPr>
            <a:spLocks noChangeArrowheads="1"/>
          </p:cNvSpPr>
          <p:nvPr/>
        </p:nvSpPr>
        <p:spPr bwMode="auto">
          <a:xfrm>
            <a:off x="3016250" y="3841750"/>
            <a:ext cx="31400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0249" name="Rectangle 9"/>
          <p:cNvSpPr>
            <a:spLocks noChangeArrowheads="1"/>
          </p:cNvSpPr>
          <p:nvPr/>
        </p:nvSpPr>
        <p:spPr bwMode="auto">
          <a:xfrm>
            <a:off x="4918075" y="3917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10250" name="Rectangle 10"/>
          <p:cNvSpPr>
            <a:spLocks noChangeArrowheads="1"/>
          </p:cNvSpPr>
          <p:nvPr/>
        </p:nvSpPr>
        <p:spPr bwMode="auto">
          <a:xfrm>
            <a:off x="4311650" y="3917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8</a:t>
            </a:r>
          </a:p>
        </p:txBody>
      </p:sp>
      <p:sp>
        <p:nvSpPr>
          <p:cNvPr id="10251" name="Rectangle 11"/>
          <p:cNvSpPr>
            <a:spLocks noChangeArrowheads="1"/>
          </p:cNvSpPr>
          <p:nvPr/>
        </p:nvSpPr>
        <p:spPr bwMode="auto">
          <a:xfrm>
            <a:off x="3092450" y="3917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a:t>
            </a:r>
          </a:p>
        </p:txBody>
      </p:sp>
      <p:sp>
        <p:nvSpPr>
          <p:cNvPr id="10252" name="Rectangle 12"/>
          <p:cNvSpPr>
            <a:spLocks noChangeArrowheads="1"/>
          </p:cNvSpPr>
          <p:nvPr/>
        </p:nvSpPr>
        <p:spPr bwMode="auto">
          <a:xfrm>
            <a:off x="3702050" y="3917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10253" name="Rectangle 13" descr="Light upward diagonal"/>
          <p:cNvSpPr>
            <a:spLocks noChangeArrowheads="1"/>
          </p:cNvSpPr>
          <p:nvPr/>
        </p:nvSpPr>
        <p:spPr bwMode="auto">
          <a:xfrm>
            <a:off x="5543550" y="3917950"/>
            <a:ext cx="533400" cy="533400"/>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25</a:t>
            </a:r>
          </a:p>
        </p:txBody>
      </p:sp>
      <p:sp>
        <p:nvSpPr>
          <p:cNvPr id="10254" name="AutoShape 14"/>
          <p:cNvSpPr>
            <a:spLocks/>
          </p:cNvSpPr>
          <p:nvPr/>
        </p:nvSpPr>
        <p:spPr bwMode="auto">
          <a:xfrm>
            <a:off x="6537325" y="3254375"/>
            <a:ext cx="2606675" cy="609600"/>
          </a:xfrm>
          <a:prstGeom prst="accentCallout2">
            <a:avLst>
              <a:gd name="adj1" fmla="val 18750"/>
              <a:gd name="adj2" fmla="val -2921"/>
              <a:gd name="adj3" fmla="val 18750"/>
              <a:gd name="adj4" fmla="val -8648"/>
              <a:gd name="adj5" fmla="val 93750"/>
              <a:gd name="adj6" fmla="val -14616"/>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fontAlgn="auto">
              <a:spcBef>
                <a:spcPts val="0"/>
              </a:spcBef>
              <a:spcAft>
                <a:spcPts val="0"/>
              </a:spcAft>
              <a:defRPr/>
            </a:pPr>
            <a:r>
              <a:rPr lang="en-US" sz="2000">
                <a:latin typeface="Arial" charset="0"/>
                <a:ea typeface="+mn-ea"/>
                <a:cs typeface="+mn-cs"/>
              </a:rPr>
              <a:t>Exceeds Order.  Promote middle and split.</a:t>
            </a:r>
          </a:p>
        </p:txBody>
      </p:sp>
      <p:sp>
        <p:nvSpPr>
          <p:cNvPr id="10255" name="Line 15"/>
          <p:cNvSpPr>
            <a:spLocks noChangeShapeType="1"/>
          </p:cNvSpPr>
          <p:nvPr/>
        </p:nvSpPr>
        <p:spPr bwMode="auto">
          <a:xfrm flipH="1">
            <a:off x="3657600" y="3140075"/>
            <a:ext cx="579438" cy="7000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0256" name="Line 16"/>
          <p:cNvSpPr>
            <a:spLocks noChangeShapeType="1"/>
          </p:cNvSpPr>
          <p:nvPr/>
        </p:nvSpPr>
        <p:spPr bwMode="auto">
          <a:xfrm>
            <a:off x="4892675" y="3170238"/>
            <a:ext cx="593725" cy="6556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32</a:t>
            </a:fld>
            <a:endParaRPr lang="en-US"/>
          </a:p>
        </p:txBody>
      </p:sp>
    </p:spTree>
    <p:extLst>
      <p:ext uri="{BB962C8B-B14F-4D97-AF65-F5344CB8AC3E}">
        <p14:creationId xmlns:p14="http://schemas.microsoft.com/office/powerpoint/2010/main" val="1539828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53"/>
                                        </p:tgtEl>
                                        <p:attrNameLst>
                                          <p:attrName>style.visibility</p:attrName>
                                        </p:attrNameLst>
                                      </p:cBhvr>
                                      <p:to>
                                        <p:strVal val="visible"/>
                                      </p:to>
                                    </p:set>
                                    <p:anim calcmode="lin" valueType="num">
                                      <p:cBhvr additive="base">
                                        <p:cTn id="7" dur="500" fill="hold"/>
                                        <p:tgtEl>
                                          <p:spTgt spid="10253"/>
                                        </p:tgtEl>
                                        <p:attrNameLst>
                                          <p:attrName>ppt_x</p:attrName>
                                        </p:attrNameLst>
                                      </p:cBhvr>
                                      <p:tavLst>
                                        <p:tav tm="0">
                                          <p:val>
                                            <p:strVal val="#ppt_x"/>
                                          </p:val>
                                        </p:tav>
                                        <p:tav tm="100000">
                                          <p:val>
                                            <p:strVal val="#ppt_x"/>
                                          </p:val>
                                        </p:tav>
                                      </p:tavLst>
                                    </p:anim>
                                    <p:anim calcmode="lin" valueType="num">
                                      <p:cBhvr additive="base">
                                        <p:cTn id="8" dur="500" fill="hold"/>
                                        <p:tgtEl>
                                          <p:spTgt spid="1025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025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244"/>
                                        </p:tgtEl>
                                        <p:attrNameLst>
                                          <p:attrName>style.visibility</p:attrName>
                                        </p:attrNameLst>
                                      </p:cBhvr>
                                      <p:to>
                                        <p:strVal val="visible"/>
                                      </p:to>
                                    </p:set>
                                  </p:childTnLst>
                                </p:cTn>
                              </p:par>
                              <p:par>
                                <p:cTn id="16" presetID="64" presetClass="path" presetSubtype="0" accel="50000" decel="50000" fill="hold" grpId="0" nodeType="withEffect">
                                  <p:stCondLst>
                                    <p:cond delay="0"/>
                                  </p:stCondLst>
                                  <p:childTnLst>
                                    <p:animMotion origin="layout" path="M -4.44444E-6 4.81481E-6 L -4.44444E-6 -0.19561 " pathEditMode="relative" rAng="0" ptsTypes="AA">
                                      <p:cBhvr>
                                        <p:cTn id="17" dur="2000" fill="hold"/>
                                        <p:tgtEl>
                                          <p:spTgt spid="10250"/>
                                        </p:tgtEl>
                                        <p:attrNameLst>
                                          <p:attrName>ppt_x</p:attrName>
                                          <p:attrName>ppt_y</p:attrName>
                                        </p:attrNameLst>
                                      </p:cBhvr>
                                      <p:rCtr x="0" y="-9792"/>
                                    </p:animMotion>
                                  </p:childTnLst>
                                </p:cTn>
                              </p:par>
                              <p:par>
                                <p:cTn id="18" presetID="10" presetClass="exit" presetSubtype="0" fill="hold" grpId="0" nodeType="withEffect">
                                  <p:stCondLst>
                                    <p:cond delay="0"/>
                                  </p:stCondLst>
                                  <p:childTnLst>
                                    <p:animEffect transition="out" filter="fade">
                                      <p:cBhvr>
                                        <p:cTn id="19" dur="2000"/>
                                        <p:tgtEl>
                                          <p:spTgt spid="10248"/>
                                        </p:tgtEl>
                                      </p:cBhvr>
                                    </p:animEffect>
                                    <p:set>
                                      <p:cBhvr>
                                        <p:cTn id="20" dur="1" fill="hold">
                                          <p:stCondLst>
                                            <p:cond delay="1999"/>
                                          </p:stCondLst>
                                        </p:cTn>
                                        <p:tgtEl>
                                          <p:spTgt spid="1024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2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2"/>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242"/>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nodeType="afterEffect">
                                  <p:stCondLst>
                                    <p:cond delay="0"/>
                                  </p:stCondLst>
                                  <p:childTnLst>
                                    <p:set>
                                      <p:cBhvr>
                                        <p:cTn id="29" dur="1" fill="hold">
                                          <p:stCondLst>
                                            <p:cond delay="0"/>
                                          </p:stCondLst>
                                        </p:cTn>
                                        <p:tgtEl>
                                          <p:spTgt spid="1025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2" grpId="1" animBg="1"/>
      <p:bldP spid="10243" grpId="0" animBg="1"/>
      <p:bldP spid="10244" grpId="0" animBg="1"/>
      <p:bldP spid="10248" grpId="0" animBg="1"/>
      <p:bldP spid="10250" grpId="0" animBg="1"/>
      <p:bldP spid="10253" grpId="0" animBg="1"/>
      <p:bldP spid="102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967288" y="5322888"/>
            <a:ext cx="195262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67" name="Rectangle 3"/>
          <p:cNvSpPr>
            <a:spLocks noChangeArrowheads="1"/>
          </p:cNvSpPr>
          <p:nvPr/>
        </p:nvSpPr>
        <p:spPr bwMode="auto">
          <a:xfrm>
            <a:off x="4965700" y="5321300"/>
            <a:ext cx="256222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68" name="Rectangle 4"/>
          <p:cNvSpPr>
            <a:spLocks noChangeArrowheads="1"/>
          </p:cNvSpPr>
          <p:nvPr/>
        </p:nvSpPr>
        <p:spPr bwMode="auto">
          <a:xfrm>
            <a:off x="2514600" y="5335588"/>
            <a:ext cx="1951038"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388" name="Rectangle 5"/>
          <p:cNvSpPr>
            <a:spLocks noGrp="1" noChangeArrowheads="1"/>
          </p:cNvSpPr>
          <p:nvPr>
            <p:ph type="title"/>
          </p:nvPr>
        </p:nvSpPr>
        <p:spPr/>
        <p:txBody>
          <a:bodyPr/>
          <a:lstStyle/>
          <a:p>
            <a:r>
              <a:rPr lang="en-US">
                <a:latin typeface="Calibri" charset="0"/>
              </a:rPr>
              <a:t>Constructing a B-tree (contd.)</a:t>
            </a:r>
          </a:p>
        </p:txBody>
      </p:sp>
      <p:sp>
        <p:nvSpPr>
          <p:cNvPr id="11270" name="Text Box 6"/>
          <p:cNvSpPr txBox="1">
            <a:spLocks noChangeArrowheads="1"/>
          </p:cNvSpPr>
          <p:nvPr/>
        </p:nvSpPr>
        <p:spPr bwMode="auto">
          <a:xfrm>
            <a:off x="685800" y="3581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400">
                <a:latin typeface="Times New Roman" charset="0"/>
                <a:ea typeface="+mn-ea"/>
                <a:cs typeface="+mn-cs"/>
              </a:rPr>
              <a:t>6, 14, 28 get added to the leaf nodes:</a:t>
            </a:r>
            <a:endParaRPr lang="en-US" sz="2400">
              <a:latin typeface="Times" charset="0"/>
              <a:ea typeface="+mn-ea"/>
              <a:cs typeface="+mn-cs"/>
            </a:endParaRPr>
          </a:p>
        </p:txBody>
      </p:sp>
      <p:sp>
        <p:nvSpPr>
          <p:cNvPr id="11271" name="Text Box 7"/>
          <p:cNvSpPr txBox="1">
            <a:spLocks noChangeArrowheads="1"/>
          </p:cNvSpPr>
          <p:nvPr/>
        </p:nvSpPr>
        <p:spPr bwMode="auto">
          <a:xfrm rot="-5400000">
            <a:off x="-2441575"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a:t>
            </a:r>
            <a:r>
              <a:rPr lang="en-US" sz="2000" b="1">
                <a:solidFill>
                  <a:schemeClr val="folHlink"/>
                </a:solidFill>
                <a:latin typeface="Arial" charset="0"/>
                <a:ea typeface="+mn-ea"/>
                <a:cs typeface="+mn-cs"/>
              </a:rPr>
              <a:t>25</a:t>
            </a:r>
            <a:r>
              <a:rPr lang="en-US" sz="2000" b="1">
                <a:latin typeface="Arial" charset="0"/>
                <a:ea typeface="+mn-ea"/>
                <a:cs typeface="+mn-cs"/>
              </a:rPr>
              <a:t>  6  14  28</a:t>
            </a:r>
            <a:r>
              <a:rPr lang="en-US" sz="2000" b="1">
                <a:solidFill>
                  <a:schemeClr val="folHlink"/>
                </a:solidFill>
                <a:latin typeface="Arial" charset="0"/>
                <a:ea typeface="+mn-ea"/>
                <a:cs typeface="+mn-cs"/>
              </a:rPr>
              <a:t>  17  7  52  16  48  68  3  26  29  53  55  45</a:t>
            </a:r>
          </a:p>
        </p:txBody>
      </p:sp>
      <p:sp>
        <p:nvSpPr>
          <p:cNvPr id="11272" name="Rectangle 8"/>
          <p:cNvSpPr>
            <a:spLocks noChangeArrowheads="1"/>
          </p:cNvSpPr>
          <p:nvPr/>
        </p:nvSpPr>
        <p:spPr bwMode="auto">
          <a:xfrm>
            <a:off x="4838700" y="2905125"/>
            <a:ext cx="1277938"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73" name="Rectangle 9"/>
          <p:cNvSpPr>
            <a:spLocks noChangeArrowheads="1"/>
          </p:cNvSpPr>
          <p:nvPr/>
        </p:nvSpPr>
        <p:spPr bwMode="auto">
          <a:xfrm>
            <a:off x="2992438" y="2919413"/>
            <a:ext cx="1277937"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74" name="Rectangle 10"/>
          <p:cNvSpPr>
            <a:spLocks noChangeArrowheads="1"/>
          </p:cNvSpPr>
          <p:nvPr/>
        </p:nvSpPr>
        <p:spPr bwMode="auto">
          <a:xfrm>
            <a:off x="4208463" y="1544638"/>
            <a:ext cx="65405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75" name="Rectangle 11"/>
          <p:cNvSpPr>
            <a:spLocks noChangeArrowheads="1"/>
          </p:cNvSpPr>
          <p:nvPr/>
        </p:nvSpPr>
        <p:spPr bwMode="auto">
          <a:xfrm>
            <a:off x="3001963" y="2913063"/>
            <a:ext cx="126682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76" name="Rectangle 12"/>
          <p:cNvSpPr>
            <a:spLocks noChangeArrowheads="1"/>
          </p:cNvSpPr>
          <p:nvPr/>
        </p:nvSpPr>
        <p:spPr bwMode="auto">
          <a:xfrm>
            <a:off x="4903788" y="298926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11277" name="Rectangle 13"/>
          <p:cNvSpPr>
            <a:spLocks noChangeArrowheads="1"/>
          </p:cNvSpPr>
          <p:nvPr/>
        </p:nvSpPr>
        <p:spPr bwMode="auto">
          <a:xfrm>
            <a:off x="4265613" y="161766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8</a:t>
            </a:r>
          </a:p>
        </p:txBody>
      </p:sp>
      <p:sp>
        <p:nvSpPr>
          <p:cNvPr id="11278" name="Rectangle 14"/>
          <p:cNvSpPr>
            <a:spLocks noChangeArrowheads="1"/>
          </p:cNvSpPr>
          <p:nvPr/>
        </p:nvSpPr>
        <p:spPr bwMode="auto">
          <a:xfrm>
            <a:off x="3078163" y="298926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a:t>
            </a:r>
          </a:p>
        </p:txBody>
      </p:sp>
      <p:sp>
        <p:nvSpPr>
          <p:cNvPr id="11279" name="Rectangle 15"/>
          <p:cNvSpPr>
            <a:spLocks noChangeArrowheads="1"/>
          </p:cNvSpPr>
          <p:nvPr/>
        </p:nvSpPr>
        <p:spPr bwMode="auto">
          <a:xfrm>
            <a:off x="3687763" y="298926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11280" name="Rectangle 16"/>
          <p:cNvSpPr>
            <a:spLocks noChangeArrowheads="1"/>
          </p:cNvSpPr>
          <p:nvPr/>
        </p:nvSpPr>
        <p:spPr bwMode="auto">
          <a:xfrm>
            <a:off x="5529263" y="298926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25</a:t>
            </a:r>
          </a:p>
        </p:txBody>
      </p:sp>
      <p:sp>
        <p:nvSpPr>
          <p:cNvPr id="11281" name="Line 17"/>
          <p:cNvSpPr>
            <a:spLocks noChangeShapeType="1"/>
          </p:cNvSpPr>
          <p:nvPr/>
        </p:nvSpPr>
        <p:spPr bwMode="auto">
          <a:xfrm flipH="1">
            <a:off x="3643313" y="2211388"/>
            <a:ext cx="579437" cy="70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1282" name="Line 18"/>
          <p:cNvSpPr>
            <a:spLocks noChangeShapeType="1"/>
          </p:cNvSpPr>
          <p:nvPr/>
        </p:nvSpPr>
        <p:spPr bwMode="auto">
          <a:xfrm>
            <a:off x="4878388" y="2241550"/>
            <a:ext cx="593725" cy="6556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1283" name="Rectangle 19"/>
          <p:cNvSpPr>
            <a:spLocks noChangeArrowheads="1"/>
          </p:cNvSpPr>
          <p:nvPr/>
        </p:nvSpPr>
        <p:spPr bwMode="auto">
          <a:xfrm>
            <a:off x="4976813" y="5329238"/>
            <a:ext cx="1277937"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84" name="Rectangle 20"/>
          <p:cNvSpPr>
            <a:spLocks noChangeArrowheads="1"/>
          </p:cNvSpPr>
          <p:nvPr/>
        </p:nvSpPr>
        <p:spPr bwMode="auto">
          <a:xfrm>
            <a:off x="4362450" y="3970338"/>
            <a:ext cx="65405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85" name="Rectangle 21"/>
          <p:cNvSpPr>
            <a:spLocks noChangeArrowheads="1"/>
          </p:cNvSpPr>
          <p:nvPr/>
        </p:nvSpPr>
        <p:spPr bwMode="auto">
          <a:xfrm>
            <a:off x="3171825" y="5338763"/>
            <a:ext cx="1296988"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1286" name="Rectangle 22"/>
          <p:cNvSpPr>
            <a:spLocks noChangeArrowheads="1"/>
          </p:cNvSpPr>
          <p:nvPr/>
        </p:nvSpPr>
        <p:spPr bwMode="auto">
          <a:xfrm>
            <a:off x="5057775" y="541337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11287" name="Rectangle 23"/>
          <p:cNvSpPr>
            <a:spLocks noChangeArrowheads="1"/>
          </p:cNvSpPr>
          <p:nvPr/>
        </p:nvSpPr>
        <p:spPr bwMode="auto">
          <a:xfrm>
            <a:off x="4419600" y="404177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8</a:t>
            </a:r>
          </a:p>
        </p:txBody>
      </p:sp>
      <p:sp>
        <p:nvSpPr>
          <p:cNvPr id="11288" name="Rectangle 24"/>
          <p:cNvSpPr>
            <a:spLocks noChangeArrowheads="1"/>
          </p:cNvSpPr>
          <p:nvPr/>
        </p:nvSpPr>
        <p:spPr bwMode="auto">
          <a:xfrm>
            <a:off x="3232150" y="541337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a:t>
            </a:r>
          </a:p>
        </p:txBody>
      </p:sp>
      <p:sp>
        <p:nvSpPr>
          <p:cNvPr id="11289" name="Rectangle 25"/>
          <p:cNvSpPr>
            <a:spLocks noChangeArrowheads="1"/>
          </p:cNvSpPr>
          <p:nvPr/>
        </p:nvSpPr>
        <p:spPr bwMode="auto">
          <a:xfrm>
            <a:off x="3841750" y="541337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11290" name="Rectangle 26"/>
          <p:cNvSpPr>
            <a:spLocks noChangeArrowheads="1"/>
          </p:cNvSpPr>
          <p:nvPr/>
        </p:nvSpPr>
        <p:spPr bwMode="auto">
          <a:xfrm>
            <a:off x="5683250" y="541337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25</a:t>
            </a:r>
          </a:p>
        </p:txBody>
      </p:sp>
      <p:sp>
        <p:nvSpPr>
          <p:cNvPr id="11291" name="Line 27"/>
          <p:cNvSpPr>
            <a:spLocks noChangeShapeType="1"/>
          </p:cNvSpPr>
          <p:nvPr/>
        </p:nvSpPr>
        <p:spPr bwMode="auto">
          <a:xfrm flipH="1">
            <a:off x="3797300" y="4635500"/>
            <a:ext cx="579438" cy="7000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1292" name="Line 28"/>
          <p:cNvSpPr>
            <a:spLocks noChangeShapeType="1"/>
          </p:cNvSpPr>
          <p:nvPr/>
        </p:nvSpPr>
        <p:spPr bwMode="auto">
          <a:xfrm>
            <a:off x="5032375" y="4665663"/>
            <a:ext cx="593725" cy="6556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1293" name="Rectangle 29"/>
          <p:cNvSpPr>
            <a:spLocks noChangeArrowheads="1"/>
          </p:cNvSpPr>
          <p:nvPr/>
        </p:nvSpPr>
        <p:spPr bwMode="auto">
          <a:xfrm>
            <a:off x="3840163" y="54102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a:t>
            </a:r>
          </a:p>
        </p:txBody>
      </p:sp>
      <p:sp>
        <p:nvSpPr>
          <p:cNvPr id="11294" name="Rectangle 30"/>
          <p:cNvSpPr>
            <a:spLocks noChangeArrowheads="1"/>
          </p:cNvSpPr>
          <p:nvPr/>
        </p:nvSpPr>
        <p:spPr bwMode="auto">
          <a:xfrm>
            <a:off x="2620963" y="54102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a:t>
            </a:r>
          </a:p>
        </p:txBody>
      </p:sp>
      <p:sp>
        <p:nvSpPr>
          <p:cNvPr id="11295" name="Rectangle 31"/>
          <p:cNvSpPr>
            <a:spLocks noChangeArrowheads="1"/>
          </p:cNvSpPr>
          <p:nvPr/>
        </p:nvSpPr>
        <p:spPr bwMode="auto">
          <a:xfrm>
            <a:off x="3230563" y="54102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11296" name="Rectangle 32"/>
          <p:cNvSpPr>
            <a:spLocks noChangeArrowheads="1"/>
          </p:cNvSpPr>
          <p:nvPr/>
        </p:nvSpPr>
        <p:spPr bwMode="auto">
          <a:xfrm>
            <a:off x="6932613" y="5399088"/>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28</a:t>
            </a:r>
          </a:p>
        </p:txBody>
      </p:sp>
      <p:sp>
        <p:nvSpPr>
          <p:cNvPr id="11297" name="Rectangle 33"/>
          <p:cNvSpPr>
            <a:spLocks noChangeArrowheads="1"/>
          </p:cNvSpPr>
          <p:nvPr/>
        </p:nvSpPr>
        <p:spPr bwMode="auto">
          <a:xfrm>
            <a:off x="5667375" y="53975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14</a:t>
            </a:r>
          </a:p>
        </p:txBody>
      </p:sp>
      <p:sp>
        <p:nvSpPr>
          <p:cNvPr id="2" name="Slide Number Placeholder 1"/>
          <p:cNvSpPr>
            <a:spLocks noGrp="1"/>
          </p:cNvSpPr>
          <p:nvPr>
            <p:ph type="sldNum" sz="quarter" idx="12"/>
          </p:nvPr>
        </p:nvSpPr>
        <p:spPr/>
        <p:txBody>
          <a:bodyPr/>
          <a:lstStyle/>
          <a:p>
            <a:fld id="{E81073D4-A8DC-4C51-B6C2-5B1C3850DFE7}" type="slidenum">
              <a:rPr lang="en-US" smtClean="0"/>
              <a:pPr/>
              <a:t>33</a:t>
            </a:fld>
            <a:endParaRPr lang="en-US"/>
          </a:p>
        </p:txBody>
      </p:sp>
    </p:spTree>
    <p:extLst>
      <p:ext uri="{BB962C8B-B14F-4D97-AF65-F5344CB8AC3E}">
        <p14:creationId xmlns:p14="http://schemas.microsoft.com/office/powerpoint/2010/main" val="337185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0"/>
                                        <p:tgtEl>
                                          <p:spTgt spid="11285"/>
                                        </p:tgtEl>
                                      </p:cBhvr>
                                    </p:animEffect>
                                    <p:set>
                                      <p:cBhvr>
                                        <p:cTn id="7" dur="1" fill="hold">
                                          <p:stCondLst>
                                            <p:cond delay="1999"/>
                                          </p:stCondLst>
                                        </p:cTn>
                                        <p:tgtEl>
                                          <p:spTgt spid="1128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1288"/>
                                        </p:tgtEl>
                                      </p:cBhvr>
                                    </p:animEffect>
                                    <p:set>
                                      <p:cBhvr>
                                        <p:cTn id="10" dur="1" fill="hold">
                                          <p:stCondLst>
                                            <p:cond delay="1999"/>
                                          </p:stCondLst>
                                        </p:cTn>
                                        <p:tgtEl>
                                          <p:spTgt spid="1128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1289"/>
                                        </p:tgtEl>
                                      </p:cBhvr>
                                    </p:animEffect>
                                    <p:set>
                                      <p:cBhvr>
                                        <p:cTn id="13" dur="1" fill="hold">
                                          <p:stCondLst>
                                            <p:cond delay="1999"/>
                                          </p:stCondLst>
                                        </p:cTn>
                                        <p:tgtEl>
                                          <p:spTgt spid="11289"/>
                                        </p:tgtEl>
                                        <p:attrNameLst>
                                          <p:attrName>style.visibility</p:attrName>
                                        </p:attrNameLst>
                                      </p:cBhvr>
                                      <p:to>
                                        <p:strVal val="hidden"/>
                                      </p:to>
                                    </p:set>
                                  </p:childTnLst>
                                </p:cTn>
                              </p:par>
                            </p:childTnLst>
                          </p:cTn>
                        </p:par>
                        <p:par>
                          <p:cTn id="14" fill="hold" nodeType="afterGroup">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112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8"/>
                                        </p:tgtEl>
                                        <p:attrNameLst>
                                          <p:attrName>style.visibility</p:attrName>
                                        </p:attrNameLst>
                                      </p:cBhvr>
                                      <p:to>
                                        <p:strVal val="visible"/>
                                      </p:to>
                                    </p:set>
                                  </p:childTnLst>
                                </p:cTn>
                              </p:par>
                            </p:childTnLst>
                          </p:cTn>
                        </p:par>
                        <p:par>
                          <p:cTn id="23" fill="hold" nodeType="afterGroup">
                            <p:stCondLst>
                              <p:cond delay="2000"/>
                            </p:stCondLst>
                            <p:childTnLst>
                              <p:par>
                                <p:cTn id="24" presetID="2" presetClass="entr" presetSubtype="1" fill="hold" grpId="1" nodeType="afterEffect">
                                  <p:stCondLst>
                                    <p:cond delay="0"/>
                                  </p:stCondLst>
                                  <p:childTnLst>
                                    <p:set>
                                      <p:cBhvr>
                                        <p:cTn id="25" dur="1" fill="hold">
                                          <p:stCondLst>
                                            <p:cond delay="0"/>
                                          </p:stCondLst>
                                        </p:cTn>
                                        <p:tgtEl>
                                          <p:spTgt spid="11293"/>
                                        </p:tgtEl>
                                        <p:attrNameLst>
                                          <p:attrName>style.visibility</p:attrName>
                                        </p:attrNameLst>
                                      </p:cBhvr>
                                      <p:to>
                                        <p:strVal val="visible"/>
                                      </p:to>
                                    </p:set>
                                    <p:anim calcmode="lin" valueType="num">
                                      <p:cBhvr additive="base">
                                        <p:cTn id="26" dur="500" fill="hold"/>
                                        <p:tgtEl>
                                          <p:spTgt spid="11293"/>
                                        </p:tgtEl>
                                        <p:attrNameLst>
                                          <p:attrName>ppt_x</p:attrName>
                                        </p:attrNameLst>
                                      </p:cBhvr>
                                      <p:tavLst>
                                        <p:tav tm="0">
                                          <p:val>
                                            <p:strVal val="#ppt_x"/>
                                          </p:val>
                                        </p:tav>
                                        <p:tav tm="100000">
                                          <p:val>
                                            <p:strVal val="#ppt_x"/>
                                          </p:val>
                                        </p:tav>
                                      </p:tavLst>
                                    </p:anim>
                                    <p:anim calcmode="lin" valueType="num">
                                      <p:cBhvr additive="base">
                                        <p:cTn id="27" dur="500" fill="hold"/>
                                        <p:tgtEl>
                                          <p:spTgt spid="1129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2500"/>
                            </p:stCondLst>
                            <p:childTnLst>
                              <p:par>
                                <p:cTn id="29" presetID="10" presetClass="exit" presetSubtype="0" fill="hold" grpId="0" nodeType="afterEffect">
                                  <p:stCondLst>
                                    <p:cond delay="0"/>
                                  </p:stCondLst>
                                  <p:childTnLst>
                                    <p:animEffect transition="out" filter="fade">
                                      <p:cBhvr>
                                        <p:cTn id="30" dur="2000"/>
                                        <p:tgtEl>
                                          <p:spTgt spid="11283"/>
                                        </p:tgtEl>
                                      </p:cBhvr>
                                    </p:animEffect>
                                    <p:set>
                                      <p:cBhvr>
                                        <p:cTn id="31" dur="1" fill="hold">
                                          <p:stCondLst>
                                            <p:cond delay="1999"/>
                                          </p:stCondLst>
                                        </p:cTn>
                                        <p:tgtEl>
                                          <p:spTgt spid="1128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000"/>
                                        <p:tgtEl>
                                          <p:spTgt spid="11286"/>
                                        </p:tgtEl>
                                      </p:cBhvr>
                                    </p:animEffect>
                                    <p:set>
                                      <p:cBhvr>
                                        <p:cTn id="34" dur="1" fill="hold">
                                          <p:stCondLst>
                                            <p:cond delay="1999"/>
                                          </p:stCondLst>
                                        </p:cTn>
                                        <p:tgtEl>
                                          <p:spTgt spid="1128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2000"/>
                                        <p:tgtEl>
                                          <p:spTgt spid="11290"/>
                                        </p:tgtEl>
                                      </p:cBhvr>
                                    </p:animEffect>
                                    <p:set>
                                      <p:cBhvr>
                                        <p:cTn id="37" dur="1" fill="hold">
                                          <p:stCondLst>
                                            <p:cond delay="1999"/>
                                          </p:stCondLst>
                                        </p:cTn>
                                        <p:tgtEl>
                                          <p:spTgt spid="11290"/>
                                        </p:tgtEl>
                                        <p:attrNameLst>
                                          <p:attrName>style.visibility</p:attrName>
                                        </p:attrNameLst>
                                      </p:cBhvr>
                                      <p:to>
                                        <p:strVal val="hidden"/>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0"/>
                                          </p:stCondLst>
                                        </p:cTn>
                                        <p:tgtEl>
                                          <p:spTgt spid="11266"/>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28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1290"/>
                                        </p:tgtEl>
                                        <p:attrNameLst>
                                          <p:attrName>style.visibility</p:attrName>
                                        </p:attrNameLst>
                                      </p:cBhvr>
                                      <p:to>
                                        <p:strVal val="visible"/>
                                      </p:to>
                                    </p:set>
                                  </p:childTnLst>
                                </p:cTn>
                              </p:par>
                              <p:par>
                                <p:cTn id="45" presetID="63" presetClass="path" presetSubtype="0" accel="50000" decel="50000" fill="hold" nodeType="withEffect">
                                  <p:stCondLst>
                                    <p:cond delay="0"/>
                                  </p:stCondLst>
                                  <p:childTnLst>
                                    <p:animMotion origin="layout" path="M -4.44444E-6 -7.40741E-7 L 0.06997 -0.00231 " pathEditMode="relative" rAng="0" ptsTypes="AA">
                                      <p:cBhvr>
                                        <p:cTn id="46" dur="2000" fill="hold"/>
                                        <p:tgtEl>
                                          <p:spTgt spid="11290"/>
                                        </p:tgtEl>
                                        <p:attrNameLst>
                                          <p:attrName>ppt_x</p:attrName>
                                          <p:attrName>ppt_y</p:attrName>
                                        </p:attrNameLst>
                                      </p:cBhvr>
                                      <p:rCtr x="3490" y="-116"/>
                                    </p:animMotion>
                                  </p:childTnLst>
                                </p:cTn>
                              </p:par>
                            </p:childTnLst>
                          </p:cTn>
                        </p:par>
                        <p:par>
                          <p:cTn id="47" fill="hold" nodeType="afterGroup">
                            <p:stCondLst>
                              <p:cond delay="6500"/>
                            </p:stCondLst>
                            <p:childTnLst>
                              <p:par>
                                <p:cTn id="48" presetID="2" presetClass="entr" presetSubtype="1" fill="hold" grpId="0" nodeType="afterEffect">
                                  <p:stCondLst>
                                    <p:cond delay="0"/>
                                  </p:stCondLst>
                                  <p:childTnLst>
                                    <p:set>
                                      <p:cBhvr>
                                        <p:cTn id="49" dur="1" fill="hold">
                                          <p:stCondLst>
                                            <p:cond delay="0"/>
                                          </p:stCondLst>
                                        </p:cTn>
                                        <p:tgtEl>
                                          <p:spTgt spid="11297"/>
                                        </p:tgtEl>
                                        <p:attrNameLst>
                                          <p:attrName>style.visibility</p:attrName>
                                        </p:attrNameLst>
                                      </p:cBhvr>
                                      <p:to>
                                        <p:strVal val="visible"/>
                                      </p:to>
                                    </p:set>
                                    <p:anim calcmode="lin" valueType="num">
                                      <p:cBhvr additive="base">
                                        <p:cTn id="50" dur="500" fill="hold"/>
                                        <p:tgtEl>
                                          <p:spTgt spid="11297"/>
                                        </p:tgtEl>
                                        <p:attrNameLst>
                                          <p:attrName>ppt_x</p:attrName>
                                        </p:attrNameLst>
                                      </p:cBhvr>
                                      <p:tavLst>
                                        <p:tav tm="0">
                                          <p:val>
                                            <p:strVal val="#ppt_x"/>
                                          </p:val>
                                        </p:tav>
                                        <p:tav tm="100000">
                                          <p:val>
                                            <p:strVal val="#ppt_x"/>
                                          </p:val>
                                        </p:tav>
                                      </p:tavLst>
                                    </p:anim>
                                    <p:anim calcmode="lin" valueType="num">
                                      <p:cBhvr additive="base">
                                        <p:cTn id="51" dur="500" fill="hold"/>
                                        <p:tgtEl>
                                          <p:spTgt spid="11297"/>
                                        </p:tgtEl>
                                        <p:attrNameLst>
                                          <p:attrName>ppt_y</p:attrName>
                                        </p:attrNameLst>
                                      </p:cBhvr>
                                      <p:tavLst>
                                        <p:tav tm="0">
                                          <p:val>
                                            <p:strVal val="0-#ppt_h/2"/>
                                          </p:val>
                                        </p:tav>
                                        <p:tav tm="100000">
                                          <p:val>
                                            <p:strVal val="#ppt_y"/>
                                          </p:val>
                                        </p:tav>
                                      </p:tavLst>
                                    </p:anim>
                                  </p:childTnLst>
                                </p:cTn>
                              </p:par>
                            </p:childTnLst>
                          </p:cTn>
                        </p:par>
                        <p:par>
                          <p:cTn id="52" fill="hold" nodeType="afterGroup">
                            <p:stCondLst>
                              <p:cond delay="7000"/>
                            </p:stCondLst>
                            <p:childTnLst>
                              <p:par>
                                <p:cTn id="53" presetID="1" presetClass="entr" presetSubtype="0" fill="hold" grpId="0" nodeType="afterEffect">
                                  <p:stCondLst>
                                    <p:cond delay="0"/>
                                  </p:stCondLst>
                                  <p:childTnLst>
                                    <p:set>
                                      <p:cBhvr>
                                        <p:cTn id="54" dur="1" fill="hold">
                                          <p:stCondLst>
                                            <p:cond delay="0"/>
                                          </p:stCondLst>
                                        </p:cTn>
                                        <p:tgtEl>
                                          <p:spTgt spid="11267"/>
                                        </p:tgtEl>
                                        <p:attrNameLst>
                                          <p:attrName>style.visibility</p:attrName>
                                        </p:attrNameLst>
                                      </p:cBhvr>
                                      <p:to>
                                        <p:strVal val="visible"/>
                                      </p:to>
                                    </p:set>
                                  </p:childTnLst>
                                </p:cTn>
                              </p:par>
                            </p:childTnLst>
                          </p:cTn>
                        </p:par>
                        <p:par>
                          <p:cTn id="55" fill="hold" nodeType="afterGroup">
                            <p:stCondLst>
                              <p:cond delay="7000"/>
                            </p:stCondLst>
                            <p:childTnLst>
                              <p:par>
                                <p:cTn id="56" presetID="2" presetClass="entr" presetSubtype="1" fill="hold" grpId="0" nodeType="afterEffect">
                                  <p:stCondLst>
                                    <p:cond delay="0"/>
                                  </p:stCondLst>
                                  <p:childTnLst>
                                    <p:set>
                                      <p:cBhvr>
                                        <p:cTn id="57" dur="1" fill="hold">
                                          <p:stCondLst>
                                            <p:cond delay="0"/>
                                          </p:stCondLst>
                                        </p:cTn>
                                        <p:tgtEl>
                                          <p:spTgt spid="11296"/>
                                        </p:tgtEl>
                                        <p:attrNameLst>
                                          <p:attrName>style.visibility</p:attrName>
                                        </p:attrNameLst>
                                      </p:cBhvr>
                                      <p:to>
                                        <p:strVal val="visible"/>
                                      </p:to>
                                    </p:set>
                                    <p:anim calcmode="lin" valueType="num">
                                      <p:cBhvr additive="base">
                                        <p:cTn id="58" dur="500" fill="hold"/>
                                        <p:tgtEl>
                                          <p:spTgt spid="11296"/>
                                        </p:tgtEl>
                                        <p:attrNameLst>
                                          <p:attrName>ppt_x</p:attrName>
                                        </p:attrNameLst>
                                      </p:cBhvr>
                                      <p:tavLst>
                                        <p:tav tm="0">
                                          <p:val>
                                            <p:strVal val="#ppt_x"/>
                                          </p:val>
                                        </p:tav>
                                        <p:tav tm="100000">
                                          <p:val>
                                            <p:strVal val="#ppt_x"/>
                                          </p:val>
                                        </p:tav>
                                      </p:tavLst>
                                    </p:anim>
                                    <p:anim calcmode="lin" valueType="num">
                                      <p:cBhvr additive="base">
                                        <p:cTn id="59" dur="500" fill="hold"/>
                                        <p:tgtEl>
                                          <p:spTgt spid="112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1268" grpId="0" animBg="1"/>
      <p:bldP spid="11283" grpId="0" animBg="1"/>
      <p:bldP spid="11285" grpId="0" animBg="1"/>
      <p:bldP spid="11286" grpId="0" animBg="1"/>
      <p:bldP spid="11286" grpId="1" animBg="1"/>
      <p:bldP spid="11288" grpId="0" animBg="1"/>
      <p:bldP spid="11289" grpId="0" animBg="1"/>
      <p:bldP spid="11290" grpId="0" animBg="1"/>
      <p:bldP spid="11290" grpId="1" animBg="1"/>
      <p:bldP spid="11293" grpId="0" animBg="1"/>
      <p:bldP spid="11293" grpId="1" animBg="1"/>
      <p:bldP spid="11294" grpId="0" animBg="1"/>
      <p:bldP spid="11295" grpId="0" animBg="1"/>
      <p:bldP spid="11296" grpId="0" animBg="1"/>
      <p:bldP spid="1129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662738" y="4064000"/>
            <a:ext cx="13239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2291" name="Rectangle 3"/>
          <p:cNvSpPr>
            <a:spLocks noChangeArrowheads="1"/>
          </p:cNvSpPr>
          <p:nvPr/>
        </p:nvSpPr>
        <p:spPr bwMode="auto">
          <a:xfrm>
            <a:off x="4803775" y="4065588"/>
            <a:ext cx="13239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2292" name="Rectangle 4"/>
          <p:cNvSpPr>
            <a:spLocks noChangeArrowheads="1"/>
          </p:cNvSpPr>
          <p:nvPr/>
        </p:nvSpPr>
        <p:spPr bwMode="auto">
          <a:xfrm>
            <a:off x="4206875" y="2719388"/>
            <a:ext cx="13239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2293" name="Rectangle 5"/>
          <p:cNvSpPr>
            <a:spLocks noChangeArrowheads="1"/>
          </p:cNvSpPr>
          <p:nvPr/>
        </p:nvSpPr>
        <p:spPr bwMode="auto">
          <a:xfrm>
            <a:off x="4799013" y="4068763"/>
            <a:ext cx="31400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2294" name="Rectangle 6"/>
          <p:cNvSpPr>
            <a:spLocks noChangeArrowheads="1"/>
          </p:cNvSpPr>
          <p:nvPr/>
        </p:nvSpPr>
        <p:spPr bwMode="auto">
          <a:xfrm>
            <a:off x="4810125" y="4068763"/>
            <a:ext cx="256222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14" name="Rectangle 7"/>
          <p:cNvSpPr>
            <a:spLocks noGrp="1" noChangeArrowheads="1"/>
          </p:cNvSpPr>
          <p:nvPr>
            <p:ph type="title"/>
          </p:nvPr>
        </p:nvSpPr>
        <p:spPr/>
        <p:txBody>
          <a:bodyPr/>
          <a:lstStyle/>
          <a:p>
            <a:r>
              <a:rPr lang="en-US">
                <a:latin typeface="Calibri" charset="0"/>
              </a:rPr>
              <a:t>Constructing a B-tree (contd.)</a:t>
            </a:r>
          </a:p>
        </p:txBody>
      </p:sp>
      <p:sp>
        <p:nvSpPr>
          <p:cNvPr id="12296" name="Text Box 8"/>
          <p:cNvSpPr txBox="1">
            <a:spLocks noChangeArrowheads="1"/>
          </p:cNvSpPr>
          <p:nvPr/>
        </p:nvSpPr>
        <p:spPr bwMode="auto">
          <a:xfrm>
            <a:off x="990600" y="1752600"/>
            <a:ext cx="7878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fontAlgn="auto">
              <a:spcBef>
                <a:spcPct val="50000"/>
              </a:spcBef>
              <a:spcAft>
                <a:spcPts val="0"/>
              </a:spcAft>
              <a:defRPr/>
            </a:pPr>
            <a:r>
              <a:rPr lang="en-US" sz="2400">
                <a:latin typeface="Times New Roman" charset="0"/>
                <a:cs typeface="+mn-cs"/>
              </a:rPr>
              <a:t>Adding 17 to the right leaf node would over-fill it, so we take the middle key, promote it (to the root) and split the leaf</a:t>
            </a:r>
          </a:p>
        </p:txBody>
      </p:sp>
      <p:sp>
        <p:nvSpPr>
          <p:cNvPr id="12297" name="Text Box 9"/>
          <p:cNvSpPr txBox="1">
            <a:spLocks noChangeArrowheads="1"/>
          </p:cNvSpPr>
          <p:nvPr/>
        </p:nvSpPr>
        <p:spPr bwMode="auto">
          <a:xfrm rot="-5400000">
            <a:off x="-2441575"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a:t>
            </a:r>
            <a:r>
              <a:rPr lang="en-US" sz="2000" b="1">
                <a:solidFill>
                  <a:schemeClr val="folHlink"/>
                </a:solidFill>
                <a:latin typeface="Arial" charset="0"/>
                <a:ea typeface="+mn-ea"/>
                <a:cs typeface="+mn-cs"/>
              </a:rPr>
              <a:t>25</a:t>
            </a:r>
            <a:r>
              <a:rPr lang="en-US" sz="2000" b="1">
                <a:latin typeface="Arial" charset="0"/>
                <a:ea typeface="+mn-ea"/>
                <a:cs typeface="+mn-cs"/>
              </a:rPr>
              <a:t>  </a:t>
            </a:r>
            <a:r>
              <a:rPr lang="en-US" sz="2000" b="1">
                <a:solidFill>
                  <a:schemeClr val="folHlink"/>
                </a:solidFill>
                <a:latin typeface="Arial" charset="0"/>
                <a:ea typeface="+mn-ea"/>
                <a:cs typeface="+mn-cs"/>
              </a:rPr>
              <a:t>6  14  28  </a:t>
            </a:r>
            <a:r>
              <a:rPr lang="en-US" sz="2000" b="1">
                <a:latin typeface="Arial" charset="0"/>
                <a:ea typeface="+mn-ea"/>
                <a:cs typeface="+mn-cs"/>
              </a:rPr>
              <a:t>17</a:t>
            </a:r>
            <a:r>
              <a:rPr lang="en-US" sz="2000" b="1">
                <a:solidFill>
                  <a:schemeClr val="folHlink"/>
                </a:solidFill>
                <a:latin typeface="Arial" charset="0"/>
                <a:ea typeface="+mn-ea"/>
                <a:cs typeface="+mn-cs"/>
              </a:rPr>
              <a:t>  7  52  16  48  68  3  26  29  53  55  45</a:t>
            </a:r>
          </a:p>
        </p:txBody>
      </p:sp>
      <p:sp>
        <p:nvSpPr>
          <p:cNvPr id="12298" name="Text Box 10"/>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a:t>
            </a:r>
            <a:r>
              <a:rPr lang="en-US" sz="2000" b="1">
                <a:solidFill>
                  <a:schemeClr val="folHlink"/>
                </a:solidFill>
                <a:latin typeface="Arial" charset="0"/>
                <a:ea typeface="+mn-ea"/>
                <a:cs typeface="+mn-cs"/>
              </a:rPr>
              <a:t>25</a:t>
            </a:r>
            <a:r>
              <a:rPr lang="en-US" sz="2000" b="1">
                <a:latin typeface="Arial" charset="0"/>
                <a:ea typeface="+mn-ea"/>
                <a:cs typeface="+mn-cs"/>
              </a:rPr>
              <a:t>  </a:t>
            </a:r>
            <a:r>
              <a:rPr lang="en-US" sz="2000" b="1">
                <a:solidFill>
                  <a:schemeClr val="folHlink"/>
                </a:solidFill>
                <a:latin typeface="Arial" charset="0"/>
                <a:ea typeface="+mn-ea"/>
                <a:cs typeface="+mn-cs"/>
              </a:rPr>
              <a:t>6  14  28  </a:t>
            </a:r>
            <a:r>
              <a:rPr lang="en-US" sz="2000" b="1">
                <a:latin typeface="Arial" charset="0"/>
                <a:ea typeface="+mn-ea"/>
                <a:cs typeface="+mn-cs"/>
              </a:rPr>
              <a:t>17</a:t>
            </a:r>
            <a:r>
              <a:rPr lang="en-US" sz="2000" b="1">
                <a:solidFill>
                  <a:schemeClr val="folHlink"/>
                </a:solidFill>
                <a:latin typeface="Arial" charset="0"/>
                <a:ea typeface="+mn-ea"/>
                <a:cs typeface="+mn-cs"/>
              </a:rPr>
              <a:t>  7  52  16  48  68  3  26  29  53  55  45</a:t>
            </a:r>
          </a:p>
        </p:txBody>
      </p:sp>
      <p:sp>
        <p:nvSpPr>
          <p:cNvPr id="12299" name="Rectangle 11"/>
          <p:cNvSpPr>
            <a:spLocks noChangeArrowheads="1"/>
          </p:cNvSpPr>
          <p:nvPr/>
        </p:nvSpPr>
        <p:spPr bwMode="auto">
          <a:xfrm>
            <a:off x="2359025" y="4083050"/>
            <a:ext cx="1951038"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2300" name="Rectangle 12"/>
          <p:cNvSpPr>
            <a:spLocks noChangeArrowheads="1"/>
          </p:cNvSpPr>
          <p:nvPr/>
        </p:nvSpPr>
        <p:spPr bwMode="auto">
          <a:xfrm>
            <a:off x="4206875" y="2717800"/>
            <a:ext cx="65405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2301" name="Rectangle 13"/>
          <p:cNvSpPr>
            <a:spLocks noChangeArrowheads="1"/>
          </p:cNvSpPr>
          <p:nvPr/>
        </p:nvSpPr>
        <p:spPr bwMode="auto">
          <a:xfrm>
            <a:off x="4902200" y="4160838"/>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12302" name="Rectangle 14"/>
          <p:cNvSpPr>
            <a:spLocks noChangeArrowheads="1"/>
          </p:cNvSpPr>
          <p:nvPr/>
        </p:nvSpPr>
        <p:spPr bwMode="auto">
          <a:xfrm>
            <a:off x="4264025" y="2789238"/>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8</a:t>
            </a:r>
          </a:p>
        </p:txBody>
      </p:sp>
      <p:sp>
        <p:nvSpPr>
          <p:cNvPr id="12303" name="Rectangle 15"/>
          <p:cNvSpPr>
            <a:spLocks noChangeArrowheads="1"/>
          </p:cNvSpPr>
          <p:nvPr/>
        </p:nvSpPr>
        <p:spPr bwMode="auto">
          <a:xfrm>
            <a:off x="3686175" y="4160838"/>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12304" name="Rectangle 16"/>
          <p:cNvSpPr>
            <a:spLocks noChangeArrowheads="1"/>
          </p:cNvSpPr>
          <p:nvPr/>
        </p:nvSpPr>
        <p:spPr bwMode="auto">
          <a:xfrm>
            <a:off x="6146800" y="41465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25</a:t>
            </a:r>
          </a:p>
        </p:txBody>
      </p:sp>
      <p:sp>
        <p:nvSpPr>
          <p:cNvPr id="12305" name="Line 17"/>
          <p:cNvSpPr>
            <a:spLocks noChangeShapeType="1"/>
          </p:cNvSpPr>
          <p:nvPr/>
        </p:nvSpPr>
        <p:spPr bwMode="auto">
          <a:xfrm flipH="1">
            <a:off x="3641725" y="3382963"/>
            <a:ext cx="579438" cy="70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2306" name="Line 18"/>
          <p:cNvSpPr>
            <a:spLocks noChangeShapeType="1"/>
          </p:cNvSpPr>
          <p:nvPr/>
        </p:nvSpPr>
        <p:spPr bwMode="auto">
          <a:xfrm>
            <a:off x="4876800" y="3413125"/>
            <a:ext cx="593725" cy="6556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2307" name="Rectangle 19"/>
          <p:cNvSpPr>
            <a:spLocks noChangeArrowheads="1"/>
          </p:cNvSpPr>
          <p:nvPr/>
        </p:nvSpPr>
        <p:spPr bwMode="auto">
          <a:xfrm>
            <a:off x="3684588" y="415766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a:t>
            </a:r>
          </a:p>
        </p:txBody>
      </p:sp>
      <p:sp>
        <p:nvSpPr>
          <p:cNvPr id="12308" name="Rectangle 20"/>
          <p:cNvSpPr>
            <a:spLocks noChangeArrowheads="1"/>
          </p:cNvSpPr>
          <p:nvPr/>
        </p:nvSpPr>
        <p:spPr bwMode="auto">
          <a:xfrm>
            <a:off x="2465388" y="415766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a:t>
            </a:r>
          </a:p>
        </p:txBody>
      </p:sp>
      <p:sp>
        <p:nvSpPr>
          <p:cNvPr id="12309" name="Rectangle 21"/>
          <p:cNvSpPr>
            <a:spLocks noChangeArrowheads="1"/>
          </p:cNvSpPr>
          <p:nvPr/>
        </p:nvSpPr>
        <p:spPr bwMode="auto">
          <a:xfrm>
            <a:off x="3060700" y="41592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12310" name="Rectangle 22"/>
          <p:cNvSpPr>
            <a:spLocks noChangeArrowheads="1"/>
          </p:cNvSpPr>
          <p:nvPr/>
        </p:nvSpPr>
        <p:spPr bwMode="auto">
          <a:xfrm>
            <a:off x="6777038" y="41465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28</a:t>
            </a:r>
          </a:p>
        </p:txBody>
      </p:sp>
      <p:sp>
        <p:nvSpPr>
          <p:cNvPr id="12311" name="Rectangle 23"/>
          <p:cNvSpPr>
            <a:spLocks noChangeArrowheads="1"/>
          </p:cNvSpPr>
          <p:nvPr/>
        </p:nvSpPr>
        <p:spPr bwMode="auto">
          <a:xfrm>
            <a:off x="5510213" y="4160838"/>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14</a:t>
            </a:r>
          </a:p>
        </p:txBody>
      </p:sp>
      <p:sp>
        <p:nvSpPr>
          <p:cNvPr id="12312" name="Rectangle 24" descr="Light upward diagonal"/>
          <p:cNvSpPr>
            <a:spLocks noChangeArrowheads="1"/>
          </p:cNvSpPr>
          <p:nvPr/>
        </p:nvSpPr>
        <p:spPr bwMode="auto">
          <a:xfrm>
            <a:off x="7373938" y="4146550"/>
            <a:ext cx="533400" cy="533400"/>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28</a:t>
            </a:r>
          </a:p>
        </p:txBody>
      </p:sp>
      <p:sp>
        <p:nvSpPr>
          <p:cNvPr id="12313" name="Rectangle 25"/>
          <p:cNvSpPr>
            <a:spLocks noChangeArrowheads="1"/>
          </p:cNvSpPr>
          <p:nvPr/>
        </p:nvSpPr>
        <p:spPr bwMode="auto">
          <a:xfrm>
            <a:off x="6146800" y="414972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dirty="0">
                <a:effectLst>
                  <a:outerShdw blurRad="38100" dist="38100" dir="2700000" algn="tl">
                    <a:srgbClr val="DDDDDD"/>
                  </a:outerShdw>
                </a:effectLst>
                <a:latin typeface="Arial" charset="0"/>
                <a:ea typeface="+mn-ea"/>
                <a:cs typeface="+mn-cs"/>
              </a:rPr>
              <a:t>17</a:t>
            </a:r>
          </a:p>
        </p:txBody>
      </p:sp>
      <p:sp>
        <p:nvSpPr>
          <p:cNvPr id="12314" name="Line 26"/>
          <p:cNvSpPr>
            <a:spLocks noChangeShapeType="1"/>
          </p:cNvSpPr>
          <p:nvPr/>
        </p:nvSpPr>
        <p:spPr bwMode="auto">
          <a:xfrm>
            <a:off x="5516563" y="3398838"/>
            <a:ext cx="1814512" cy="6556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34</a:t>
            </a:fld>
            <a:endParaRPr lang="en-US"/>
          </a:p>
        </p:txBody>
      </p:sp>
    </p:spTree>
    <p:extLst>
      <p:ext uri="{BB962C8B-B14F-4D97-AF65-F5344CB8AC3E}">
        <p14:creationId xmlns:p14="http://schemas.microsoft.com/office/powerpoint/2010/main" val="349457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293"/>
                                        </p:tgtEl>
                                        <p:attrNameLst>
                                          <p:attrName>style.visibility</p:attrName>
                                        </p:attrNameLst>
                                      </p:cBhvr>
                                      <p:to>
                                        <p:strVal val="visible"/>
                                      </p:to>
                                    </p:set>
                                  </p:childTnLst>
                                </p:cTn>
                              </p:par>
                            </p:childTnLst>
                          </p:cTn>
                        </p:par>
                        <p:par>
                          <p:cTn id="10" fill="hold" nodeType="afterGroup">
                            <p:stCondLst>
                              <p:cond delay="0"/>
                            </p:stCondLst>
                            <p:childTnLst>
                              <p:par>
                                <p:cTn id="11" presetID="63" presetClass="path" presetSubtype="0" accel="50000" decel="50000" fill="hold" grpId="0" nodeType="afterEffect">
                                  <p:stCondLst>
                                    <p:cond delay="0"/>
                                  </p:stCondLst>
                                  <p:childTnLst>
                                    <p:animMotion origin="layout" path="M 0.00017 1.48148E-6 L 0.06892 1.48148E-6 " pathEditMode="relative" rAng="0" ptsTypes="AA">
                                      <p:cBhvr>
                                        <p:cTn id="12" dur="2000" fill="hold"/>
                                        <p:tgtEl>
                                          <p:spTgt spid="12304"/>
                                        </p:tgtEl>
                                        <p:attrNameLst>
                                          <p:attrName>ppt_x</p:attrName>
                                          <p:attrName>ppt_y</p:attrName>
                                        </p:attrNameLst>
                                      </p:cBhvr>
                                      <p:rCtr x="3438" y="0"/>
                                    </p:animMotion>
                                  </p:childTnLst>
                                </p:cTn>
                              </p:par>
                              <p:par>
                                <p:cTn id="13" presetID="63" presetClass="path" presetSubtype="0" accel="50000" decel="50000" fill="hold" grpId="0" nodeType="withEffect">
                                  <p:stCondLst>
                                    <p:cond delay="0"/>
                                  </p:stCondLst>
                                  <p:childTnLst>
                                    <p:animMotion origin="layout" path="M -2.5E-6 1.48148E-6 L 0.06563 1.48148E-6 " pathEditMode="relative" rAng="0" ptsTypes="AA">
                                      <p:cBhvr>
                                        <p:cTn id="14" dur="2000" fill="hold"/>
                                        <p:tgtEl>
                                          <p:spTgt spid="12310"/>
                                        </p:tgtEl>
                                        <p:attrNameLst>
                                          <p:attrName>ppt_x</p:attrName>
                                          <p:attrName>ppt_y</p:attrName>
                                        </p:attrNameLst>
                                      </p:cBhvr>
                                      <p:rCtr x="3281" y="0"/>
                                    </p:animMotion>
                                  </p:childTnLst>
                                </p:cTn>
                              </p:par>
                            </p:childTnLst>
                          </p:cTn>
                        </p:par>
                        <p:par>
                          <p:cTn id="15" fill="hold" nodeType="afterGroup">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2312"/>
                                        </p:tgtEl>
                                        <p:attrNameLst>
                                          <p:attrName>style.visibility</p:attrName>
                                        </p:attrNameLst>
                                      </p:cBhvr>
                                      <p:to>
                                        <p:strVal val="visible"/>
                                      </p:to>
                                    </p:set>
                                  </p:childTnLst>
                                </p:cTn>
                              </p:par>
                            </p:childTnLst>
                          </p:cTn>
                        </p:par>
                        <p:par>
                          <p:cTn id="18" fill="hold" nodeType="afterGroup">
                            <p:stCondLst>
                              <p:cond delay="2000"/>
                            </p:stCondLst>
                            <p:childTnLst>
                              <p:par>
                                <p:cTn id="19" presetID="2" presetClass="entr" presetSubtype="1" fill="hold" grpId="0" nodeType="afterEffect">
                                  <p:stCondLst>
                                    <p:cond delay="0"/>
                                  </p:stCondLst>
                                  <p:childTnLst>
                                    <p:set>
                                      <p:cBhvr>
                                        <p:cTn id="20" dur="1" fill="hold">
                                          <p:stCondLst>
                                            <p:cond delay="0"/>
                                          </p:stCondLst>
                                        </p:cTn>
                                        <p:tgtEl>
                                          <p:spTgt spid="12313"/>
                                        </p:tgtEl>
                                        <p:attrNameLst>
                                          <p:attrName>style.visibility</p:attrName>
                                        </p:attrNameLst>
                                      </p:cBhvr>
                                      <p:to>
                                        <p:strVal val="visible"/>
                                      </p:to>
                                    </p:set>
                                    <p:anim calcmode="lin" valueType="num">
                                      <p:cBhvr additive="base">
                                        <p:cTn id="21" dur="500" fill="hold"/>
                                        <p:tgtEl>
                                          <p:spTgt spid="12313"/>
                                        </p:tgtEl>
                                        <p:attrNameLst>
                                          <p:attrName>ppt_x</p:attrName>
                                        </p:attrNameLst>
                                      </p:cBhvr>
                                      <p:tavLst>
                                        <p:tav tm="0">
                                          <p:val>
                                            <p:strVal val="#ppt_x"/>
                                          </p:val>
                                        </p:tav>
                                        <p:tav tm="100000">
                                          <p:val>
                                            <p:strVal val="#ppt_x"/>
                                          </p:val>
                                        </p:tav>
                                      </p:tavLst>
                                    </p:anim>
                                    <p:anim calcmode="lin" valueType="num">
                                      <p:cBhvr additive="base">
                                        <p:cTn id="22" dur="500" fill="hold"/>
                                        <p:tgtEl>
                                          <p:spTgt spid="12313"/>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2500"/>
                            </p:stCondLst>
                            <p:childTnLst>
                              <p:par>
                                <p:cTn id="24" presetID="1" presetClass="exit" presetSubtype="0" fill="hold" grpId="0" nodeType="afterEffect">
                                  <p:stCondLst>
                                    <p:cond delay="0"/>
                                  </p:stCondLst>
                                  <p:childTnLst>
                                    <p:set>
                                      <p:cBhvr>
                                        <p:cTn id="25" dur="1" fill="hold">
                                          <p:stCondLst>
                                            <p:cond delay="0"/>
                                          </p:stCondLst>
                                        </p:cTn>
                                        <p:tgtEl>
                                          <p:spTgt spid="12300"/>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229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29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291"/>
                                        </p:tgtEl>
                                        <p:attrNameLst>
                                          <p:attrName>style.visibility</p:attrName>
                                        </p:attrNameLst>
                                      </p:cBhvr>
                                      <p:to>
                                        <p:strVal val="visible"/>
                                      </p:to>
                                    </p:set>
                                  </p:childTnLst>
                                </p:cTn>
                              </p:par>
                              <p:par>
                                <p:cTn id="34" presetID="64" presetClass="path" presetSubtype="0" accel="50000" decel="50000" fill="hold" grpId="1" nodeType="withEffect">
                                  <p:stCondLst>
                                    <p:cond delay="0"/>
                                  </p:stCondLst>
                                  <p:childTnLst>
                                    <p:animMotion origin="layout" path="M 1.11111E-6 -1.48148E-6 L -0.13663 -0.19768 " pathEditMode="relative" rAng="0" ptsTypes="AA">
                                      <p:cBhvr>
                                        <p:cTn id="35" dur="2000" fill="hold"/>
                                        <p:tgtEl>
                                          <p:spTgt spid="12313"/>
                                        </p:tgtEl>
                                        <p:attrNameLst>
                                          <p:attrName>ppt_x</p:attrName>
                                          <p:attrName>ppt_y</p:attrName>
                                        </p:attrNameLst>
                                      </p:cBhvr>
                                      <p:rCtr x="-6840" y="-9884"/>
                                    </p:animMotion>
                                  </p:childTnLst>
                                </p:cTn>
                              </p:par>
                            </p:childTnLst>
                          </p:cTn>
                        </p:par>
                        <p:par>
                          <p:cTn id="36" fill="hold" nodeType="afterGroup">
                            <p:stCondLst>
                              <p:cond delay="2000"/>
                            </p:stCondLst>
                            <p:childTnLst>
                              <p:par>
                                <p:cTn id="37" presetID="1" presetClass="exit" presetSubtype="0" fill="hold" grpId="1" nodeType="afterEffect">
                                  <p:stCondLst>
                                    <p:cond delay="0"/>
                                  </p:stCondLst>
                                  <p:childTnLst>
                                    <p:set>
                                      <p:cBhvr>
                                        <p:cTn id="38" dur="1" fill="hold">
                                          <p:stCondLst>
                                            <p:cond delay="0"/>
                                          </p:stCondLst>
                                        </p:cTn>
                                        <p:tgtEl>
                                          <p:spTgt spid="12293"/>
                                        </p:tgtEl>
                                        <p:attrNameLst>
                                          <p:attrName>style.visibility</p:attrName>
                                        </p:attrNameLst>
                                      </p:cBhvr>
                                      <p:to>
                                        <p:strVal val="hidden"/>
                                      </p:to>
                                    </p:set>
                                  </p:childTnLst>
                                </p:cTn>
                              </p:par>
                              <p:par>
                                <p:cTn id="39" presetID="1" presetClass="entr" presetSubtype="0" fill="hold" grpId="1" nodeType="withEffect">
                                  <p:stCondLst>
                                    <p:cond delay="0"/>
                                  </p:stCondLst>
                                  <p:childTnLst>
                                    <p:set>
                                      <p:cBhvr>
                                        <p:cTn id="40" dur="1" fill="hold">
                                          <p:stCondLst>
                                            <p:cond delay="0"/>
                                          </p:stCondLst>
                                        </p:cTn>
                                        <p:tgtEl>
                                          <p:spTgt spid="12291"/>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22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0" grpId="1" animBg="1"/>
      <p:bldP spid="12291" grpId="0" animBg="1"/>
      <p:bldP spid="12291" grpId="1" animBg="1"/>
      <p:bldP spid="12292" grpId="0" animBg="1"/>
      <p:bldP spid="12293" grpId="0" animBg="1"/>
      <p:bldP spid="12293" grpId="1" animBg="1"/>
      <p:bldP spid="12294" grpId="0" animBg="1"/>
      <p:bldP spid="12300" grpId="0" animBg="1"/>
      <p:bldP spid="12304" grpId="0" animBg="1"/>
      <p:bldP spid="12310" grpId="0" animBg="1"/>
      <p:bldP spid="12312" grpId="0" animBg="1"/>
      <p:bldP spid="12313" grpId="0" animBg="1"/>
      <p:bldP spid="1231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099175" y="4095750"/>
            <a:ext cx="13239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3315" name="Rectangle 3"/>
          <p:cNvSpPr>
            <a:spLocks noChangeArrowheads="1"/>
          </p:cNvSpPr>
          <p:nvPr/>
        </p:nvSpPr>
        <p:spPr bwMode="auto">
          <a:xfrm>
            <a:off x="6105525" y="4084638"/>
            <a:ext cx="1951038"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3316" name="Rectangle 4"/>
          <p:cNvSpPr>
            <a:spLocks noChangeArrowheads="1"/>
          </p:cNvSpPr>
          <p:nvPr/>
        </p:nvSpPr>
        <p:spPr bwMode="auto">
          <a:xfrm>
            <a:off x="6102350" y="4095750"/>
            <a:ext cx="2589213"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3317" name="Rectangle 5"/>
          <p:cNvSpPr>
            <a:spLocks noChangeArrowheads="1"/>
          </p:cNvSpPr>
          <p:nvPr/>
        </p:nvSpPr>
        <p:spPr bwMode="auto">
          <a:xfrm>
            <a:off x="4198938" y="4098925"/>
            <a:ext cx="13239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3318" name="Rectangle 6"/>
          <p:cNvSpPr>
            <a:spLocks noChangeArrowheads="1"/>
          </p:cNvSpPr>
          <p:nvPr/>
        </p:nvSpPr>
        <p:spPr bwMode="auto">
          <a:xfrm>
            <a:off x="3836988" y="4095750"/>
            <a:ext cx="1874837"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3319" name="Rectangle 7"/>
          <p:cNvSpPr>
            <a:spLocks noChangeArrowheads="1"/>
          </p:cNvSpPr>
          <p:nvPr/>
        </p:nvSpPr>
        <p:spPr bwMode="auto">
          <a:xfrm>
            <a:off x="1023938" y="4094163"/>
            <a:ext cx="2589212"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8439" name="Rectangle 8"/>
          <p:cNvSpPr>
            <a:spLocks noGrp="1" noChangeArrowheads="1"/>
          </p:cNvSpPr>
          <p:nvPr>
            <p:ph type="title"/>
          </p:nvPr>
        </p:nvSpPr>
        <p:spPr/>
        <p:txBody>
          <a:bodyPr/>
          <a:lstStyle/>
          <a:p>
            <a:r>
              <a:rPr lang="en-US">
                <a:latin typeface="Calibri" charset="0"/>
              </a:rPr>
              <a:t>Constructing a B-tree (contd.)</a:t>
            </a:r>
          </a:p>
        </p:txBody>
      </p:sp>
      <p:sp>
        <p:nvSpPr>
          <p:cNvPr id="13321" name="Text Box 9"/>
          <p:cNvSpPr txBox="1">
            <a:spLocks noChangeArrowheads="1"/>
          </p:cNvSpPr>
          <p:nvPr/>
        </p:nvSpPr>
        <p:spPr bwMode="auto">
          <a:xfrm>
            <a:off x="760413" y="1562100"/>
            <a:ext cx="7834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fontAlgn="auto">
              <a:spcBef>
                <a:spcPct val="50000"/>
              </a:spcBef>
              <a:spcAft>
                <a:spcPts val="0"/>
              </a:spcAft>
              <a:defRPr/>
            </a:pPr>
            <a:r>
              <a:rPr lang="en-US" sz="2400">
                <a:latin typeface="Times" charset="0"/>
                <a:cs typeface="+mn-cs"/>
              </a:rPr>
              <a:t>7, 52, 16, 48 get added to the leaf nodes</a:t>
            </a:r>
          </a:p>
        </p:txBody>
      </p:sp>
      <p:sp>
        <p:nvSpPr>
          <p:cNvPr id="13322" name="Text Box 10"/>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a:t>
            </a:r>
            <a:r>
              <a:rPr lang="en-US" sz="2000" b="1">
                <a:solidFill>
                  <a:schemeClr val="folHlink"/>
                </a:solidFill>
                <a:latin typeface="Arial" charset="0"/>
                <a:ea typeface="+mn-ea"/>
                <a:cs typeface="+mn-cs"/>
              </a:rPr>
              <a:t>25</a:t>
            </a:r>
            <a:r>
              <a:rPr lang="en-US" sz="2000" b="1">
                <a:latin typeface="Arial" charset="0"/>
                <a:ea typeface="+mn-ea"/>
                <a:cs typeface="+mn-cs"/>
              </a:rPr>
              <a:t>  </a:t>
            </a:r>
            <a:r>
              <a:rPr lang="en-US" sz="2000" b="1">
                <a:solidFill>
                  <a:schemeClr val="folHlink"/>
                </a:solidFill>
                <a:latin typeface="Arial" charset="0"/>
                <a:ea typeface="+mn-ea"/>
                <a:cs typeface="+mn-cs"/>
              </a:rPr>
              <a:t>6  14  28  17  </a:t>
            </a:r>
            <a:r>
              <a:rPr lang="en-US" sz="2000" b="1">
                <a:latin typeface="Arial" charset="0"/>
                <a:ea typeface="+mn-ea"/>
                <a:cs typeface="+mn-cs"/>
              </a:rPr>
              <a:t>7  52  16  48</a:t>
            </a:r>
            <a:r>
              <a:rPr lang="en-US" sz="2000" b="1">
                <a:solidFill>
                  <a:schemeClr val="folHlink"/>
                </a:solidFill>
                <a:latin typeface="Arial" charset="0"/>
                <a:ea typeface="+mn-ea"/>
                <a:cs typeface="+mn-cs"/>
              </a:rPr>
              <a:t>  68  3  26  29  53  55  45</a:t>
            </a:r>
          </a:p>
        </p:txBody>
      </p:sp>
      <p:sp>
        <p:nvSpPr>
          <p:cNvPr id="13323" name="Rectangle 11"/>
          <p:cNvSpPr>
            <a:spLocks noChangeArrowheads="1"/>
          </p:cNvSpPr>
          <p:nvPr/>
        </p:nvSpPr>
        <p:spPr bwMode="auto">
          <a:xfrm>
            <a:off x="4206875" y="2719388"/>
            <a:ext cx="1323975"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3324" name="Rectangle 12"/>
          <p:cNvSpPr>
            <a:spLocks noChangeArrowheads="1"/>
          </p:cNvSpPr>
          <p:nvPr/>
        </p:nvSpPr>
        <p:spPr bwMode="auto">
          <a:xfrm>
            <a:off x="1671638" y="4097338"/>
            <a:ext cx="1951037"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3325" name="Rectangle 13"/>
          <p:cNvSpPr>
            <a:spLocks noChangeArrowheads="1"/>
          </p:cNvSpPr>
          <p:nvPr/>
        </p:nvSpPr>
        <p:spPr bwMode="auto">
          <a:xfrm>
            <a:off x="4206875" y="2717800"/>
            <a:ext cx="65405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3326" name="Rectangle 14"/>
          <p:cNvSpPr>
            <a:spLocks noChangeArrowheads="1"/>
          </p:cNvSpPr>
          <p:nvPr/>
        </p:nvSpPr>
        <p:spPr bwMode="auto">
          <a:xfrm>
            <a:off x="4297363" y="419417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13327" name="Rectangle 15"/>
          <p:cNvSpPr>
            <a:spLocks noChangeArrowheads="1"/>
          </p:cNvSpPr>
          <p:nvPr/>
        </p:nvSpPr>
        <p:spPr bwMode="auto">
          <a:xfrm>
            <a:off x="4264025" y="2789238"/>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8</a:t>
            </a:r>
          </a:p>
        </p:txBody>
      </p:sp>
      <p:sp>
        <p:nvSpPr>
          <p:cNvPr id="13328" name="Rectangle 16"/>
          <p:cNvSpPr>
            <a:spLocks noChangeArrowheads="1"/>
          </p:cNvSpPr>
          <p:nvPr/>
        </p:nvSpPr>
        <p:spPr bwMode="auto">
          <a:xfrm>
            <a:off x="6159500" y="416242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25</a:t>
            </a:r>
          </a:p>
        </p:txBody>
      </p:sp>
      <p:sp>
        <p:nvSpPr>
          <p:cNvPr id="13329" name="Line 17"/>
          <p:cNvSpPr>
            <a:spLocks noChangeShapeType="1"/>
          </p:cNvSpPr>
          <p:nvPr/>
        </p:nvSpPr>
        <p:spPr bwMode="auto">
          <a:xfrm flipH="1">
            <a:off x="2635250" y="3382963"/>
            <a:ext cx="1585913" cy="715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3330" name="Line 18"/>
          <p:cNvSpPr>
            <a:spLocks noChangeShapeType="1"/>
          </p:cNvSpPr>
          <p:nvPr/>
        </p:nvSpPr>
        <p:spPr bwMode="auto">
          <a:xfrm flipH="1">
            <a:off x="4860925" y="3413125"/>
            <a:ext cx="1588" cy="671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3331" name="Rectangle 19"/>
          <p:cNvSpPr>
            <a:spLocks noChangeArrowheads="1"/>
          </p:cNvSpPr>
          <p:nvPr/>
        </p:nvSpPr>
        <p:spPr bwMode="auto">
          <a:xfrm>
            <a:off x="2998788" y="417036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a:t>
            </a:r>
          </a:p>
        </p:txBody>
      </p:sp>
      <p:sp>
        <p:nvSpPr>
          <p:cNvPr id="13332" name="Rectangle 20"/>
          <p:cNvSpPr>
            <a:spLocks noChangeArrowheads="1"/>
          </p:cNvSpPr>
          <p:nvPr/>
        </p:nvSpPr>
        <p:spPr bwMode="auto">
          <a:xfrm>
            <a:off x="1778000" y="417195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a:t>
            </a:r>
          </a:p>
        </p:txBody>
      </p:sp>
      <p:sp>
        <p:nvSpPr>
          <p:cNvPr id="13333" name="Rectangle 21"/>
          <p:cNvSpPr>
            <a:spLocks noChangeArrowheads="1"/>
          </p:cNvSpPr>
          <p:nvPr/>
        </p:nvSpPr>
        <p:spPr bwMode="auto">
          <a:xfrm>
            <a:off x="2373313" y="4173538"/>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13334" name="Rectangle 22"/>
          <p:cNvSpPr>
            <a:spLocks noChangeArrowheads="1"/>
          </p:cNvSpPr>
          <p:nvPr/>
        </p:nvSpPr>
        <p:spPr bwMode="auto">
          <a:xfrm>
            <a:off x="6808788" y="416242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28</a:t>
            </a:r>
          </a:p>
        </p:txBody>
      </p:sp>
      <p:sp>
        <p:nvSpPr>
          <p:cNvPr id="13335" name="Rectangle 23"/>
          <p:cNvSpPr>
            <a:spLocks noChangeArrowheads="1"/>
          </p:cNvSpPr>
          <p:nvPr/>
        </p:nvSpPr>
        <p:spPr bwMode="auto">
          <a:xfrm>
            <a:off x="4905375" y="419417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14</a:t>
            </a:r>
          </a:p>
        </p:txBody>
      </p:sp>
      <p:sp>
        <p:nvSpPr>
          <p:cNvPr id="13336" name="Rectangle 24"/>
          <p:cNvSpPr>
            <a:spLocks noChangeArrowheads="1"/>
          </p:cNvSpPr>
          <p:nvPr/>
        </p:nvSpPr>
        <p:spPr bwMode="auto">
          <a:xfrm>
            <a:off x="4911725" y="2794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17</a:t>
            </a:r>
          </a:p>
        </p:txBody>
      </p:sp>
      <p:sp>
        <p:nvSpPr>
          <p:cNvPr id="13337" name="Line 25"/>
          <p:cNvSpPr>
            <a:spLocks noChangeShapeType="1"/>
          </p:cNvSpPr>
          <p:nvPr/>
        </p:nvSpPr>
        <p:spPr bwMode="auto">
          <a:xfrm>
            <a:off x="5516563" y="3398838"/>
            <a:ext cx="1250950" cy="701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3338" name="Rectangle 26"/>
          <p:cNvSpPr>
            <a:spLocks noChangeArrowheads="1"/>
          </p:cNvSpPr>
          <p:nvPr/>
        </p:nvSpPr>
        <p:spPr bwMode="auto">
          <a:xfrm>
            <a:off x="2970213" y="4160838"/>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a:t>
            </a:r>
          </a:p>
        </p:txBody>
      </p:sp>
      <p:sp>
        <p:nvSpPr>
          <p:cNvPr id="13339" name="Rectangle 27"/>
          <p:cNvSpPr>
            <a:spLocks noChangeArrowheads="1"/>
          </p:cNvSpPr>
          <p:nvPr/>
        </p:nvSpPr>
        <p:spPr bwMode="auto">
          <a:xfrm>
            <a:off x="7418388" y="4164013"/>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52</a:t>
            </a:r>
          </a:p>
        </p:txBody>
      </p:sp>
      <p:sp>
        <p:nvSpPr>
          <p:cNvPr id="13340" name="Rectangle 28"/>
          <p:cNvSpPr>
            <a:spLocks noChangeArrowheads="1"/>
          </p:cNvSpPr>
          <p:nvPr/>
        </p:nvSpPr>
        <p:spPr bwMode="auto">
          <a:xfrm>
            <a:off x="5089525" y="419417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16</a:t>
            </a:r>
          </a:p>
        </p:txBody>
      </p:sp>
      <p:sp>
        <p:nvSpPr>
          <p:cNvPr id="13341" name="Rectangle 29"/>
          <p:cNvSpPr>
            <a:spLocks noChangeArrowheads="1"/>
          </p:cNvSpPr>
          <p:nvPr/>
        </p:nvSpPr>
        <p:spPr bwMode="auto">
          <a:xfrm>
            <a:off x="7421563" y="4162425"/>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48</a:t>
            </a:r>
          </a:p>
        </p:txBody>
      </p:sp>
      <p:sp>
        <p:nvSpPr>
          <p:cNvPr id="2" name="Slide Number Placeholder 1"/>
          <p:cNvSpPr>
            <a:spLocks noGrp="1"/>
          </p:cNvSpPr>
          <p:nvPr>
            <p:ph type="sldNum" sz="quarter" idx="12"/>
          </p:nvPr>
        </p:nvSpPr>
        <p:spPr/>
        <p:txBody>
          <a:bodyPr/>
          <a:lstStyle/>
          <a:p>
            <a:fld id="{E81073D4-A8DC-4C51-B6C2-5B1C3850DFE7}" type="slidenum">
              <a:rPr lang="en-US" smtClean="0"/>
              <a:pPr/>
              <a:t>35</a:t>
            </a:fld>
            <a:endParaRPr lang="en-US"/>
          </a:p>
        </p:txBody>
      </p:sp>
    </p:spTree>
    <p:extLst>
      <p:ext uri="{BB962C8B-B14F-4D97-AF65-F5344CB8AC3E}">
        <p14:creationId xmlns:p14="http://schemas.microsoft.com/office/powerpoint/2010/main" val="74220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0.0033 0.00046 L -0.07205 0.00046 " pathEditMode="relative" rAng="0" ptsTypes="AA">
                                      <p:cBhvr>
                                        <p:cTn id="6" dur="2000" fill="hold"/>
                                        <p:tgtEl>
                                          <p:spTgt spid="13324"/>
                                        </p:tgtEl>
                                        <p:attrNameLst>
                                          <p:attrName>ppt_x</p:attrName>
                                          <p:attrName>ppt_y</p:attrName>
                                        </p:attrNameLst>
                                      </p:cBhvr>
                                      <p:rCtr x="-3438" y="0"/>
                                    </p:animMotion>
                                  </p:childTnLst>
                                </p:cTn>
                              </p:par>
                              <p:par>
                                <p:cTn id="7" presetID="35" presetClass="path" presetSubtype="0" accel="50000" decel="50000" fill="hold" grpId="0" nodeType="withEffect">
                                  <p:stCondLst>
                                    <p:cond delay="0"/>
                                  </p:stCondLst>
                                  <p:childTnLst>
                                    <p:animMotion origin="layout" path="M 3.05556E-6 -7.40741E-7 L -0.07483 0.00093 " pathEditMode="relative" rAng="0" ptsTypes="AA">
                                      <p:cBhvr>
                                        <p:cTn id="8" dur="2000" fill="hold"/>
                                        <p:tgtEl>
                                          <p:spTgt spid="13331"/>
                                        </p:tgtEl>
                                        <p:attrNameLst>
                                          <p:attrName>ppt_x</p:attrName>
                                          <p:attrName>ppt_y</p:attrName>
                                        </p:attrNameLst>
                                      </p:cBhvr>
                                      <p:rCtr x="-3750" y="46"/>
                                    </p:animMotion>
                                  </p:childTnLst>
                                </p:cTn>
                              </p:par>
                              <p:par>
                                <p:cTn id="9" presetID="35" presetClass="path" presetSubtype="0" accel="50000" decel="50000" fill="hold" grpId="0" nodeType="withEffect">
                                  <p:stCondLst>
                                    <p:cond delay="0"/>
                                  </p:stCondLst>
                                  <p:childTnLst>
                                    <p:animMotion origin="layout" path="M -0.00625 0.0007 L -0.07274 0.00046 " pathEditMode="relative" rAng="0" ptsTypes="AA">
                                      <p:cBhvr>
                                        <p:cTn id="10" dur="2000" fill="hold"/>
                                        <p:tgtEl>
                                          <p:spTgt spid="13332"/>
                                        </p:tgtEl>
                                        <p:attrNameLst>
                                          <p:attrName>ppt_x</p:attrName>
                                          <p:attrName>ppt_y</p:attrName>
                                        </p:attrNameLst>
                                      </p:cBhvr>
                                      <p:rCtr x="-3333" y="-23"/>
                                    </p:animMotion>
                                  </p:childTnLst>
                                </p:cTn>
                              </p:par>
                              <p:par>
                                <p:cTn id="11" presetID="35" presetClass="path" presetSubtype="0" accel="50000" decel="50000" fill="hold" grpId="0" nodeType="withEffect">
                                  <p:stCondLst>
                                    <p:cond delay="0"/>
                                  </p:stCondLst>
                                  <p:childTnLst>
                                    <p:animMotion origin="layout" path="M -0.0026 0.00046 L -0.07292 0.0007 " pathEditMode="relative" rAng="0" ptsTypes="AA">
                                      <p:cBhvr>
                                        <p:cTn id="12" dur="2000" fill="hold"/>
                                        <p:tgtEl>
                                          <p:spTgt spid="13333"/>
                                        </p:tgtEl>
                                        <p:attrNameLst>
                                          <p:attrName>ppt_x</p:attrName>
                                          <p:attrName>ppt_y</p:attrName>
                                        </p:attrNameLst>
                                      </p:cBhvr>
                                      <p:rCtr x="-3524" y="0"/>
                                    </p:animMotion>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3319"/>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0"/>
                                          </p:stCondLst>
                                        </p:cTn>
                                        <p:tgtEl>
                                          <p:spTgt spid="13324"/>
                                        </p:tgtEl>
                                        <p:attrNameLst>
                                          <p:attrName>style.visibility</p:attrName>
                                        </p:attrNameLst>
                                      </p:cBhvr>
                                      <p:to>
                                        <p:strVal val="hidden"/>
                                      </p:to>
                                    </p:set>
                                  </p:childTnLst>
                                </p:cTn>
                              </p:par>
                            </p:childTnLst>
                          </p:cTn>
                        </p:par>
                        <p:par>
                          <p:cTn id="18" fill="hold" nodeType="afterGroup">
                            <p:stCondLst>
                              <p:cond delay="2000"/>
                            </p:stCondLst>
                            <p:childTnLst>
                              <p:par>
                                <p:cTn id="19" presetID="2" presetClass="entr" presetSubtype="1" fill="hold" grpId="0" nodeType="afterEffect">
                                  <p:stCondLst>
                                    <p:cond delay="0"/>
                                  </p:stCondLst>
                                  <p:childTnLst>
                                    <p:set>
                                      <p:cBhvr>
                                        <p:cTn id="20" dur="1" fill="hold">
                                          <p:stCondLst>
                                            <p:cond delay="0"/>
                                          </p:stCondLst>
                                        </p:cTn>
                                        <p:tgtEl>
                                          <p:spTgt spid="13338"/>
                                        </p:tgtEl>
                                        <p:attrNameLst>
                                          <p:attrName>style.visibility</p:attrName>
                                        </p:attrNameLst>
                                      </p:cBhvr>
                                      <p:to>
                                        <p:strVal val="visible"/>
                                      </p:to>
                                    </p:set>
                                    <p:anim calcmode="lin" valueType="num">
                                      <p:cBhvr additive="base">
                                        <p:cTn id="21" dur="500" fill="hold"/>
                                        <p:tgtEl>
                                          <p:spTgt spid="13338"/>
                                        </p:tgtEl>
                                        <p:attrNameLst>
                                          <p:attrName>ppt_x</p:attrName>
                                        </p:attrNameLst>
                                      </p:cBhvr>
                                      <p:tavLst>
                                        <p:tav tm="0">
                                          <p:val>
                                            <p:strVal val="#ppt_x"/>
                                          </p:val>
                                        </p:tav>
                                        <p:tav tm="100000">
                                          <p:val>
                                            <p:strVal val="#ppt_x"/>
                                          </p:val>
                                        </p:tav>
                                      </p:tavLst>
                                    </p:anim>
                                    <p:anim calcmode="lin" valueType="num">
                                      <p:cBhvr additive="base">
                                        <p:cTn id="22" dur="500" fill="hold"/>
                                        <p:tgtEl>
                                          <p:spTgt spid="13338"/>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gtEl>
                                        <p:attrNameLst>
                                          <p:attrName>style.visibility</p:attrName>
                                        </p:attrNameLst>
                                      </p:cBhvr>
                                      <p:to>
                                        <p:strVal val="visible"/>
                                      </p:to>
                                    </p:set>
                                  </p:childTnLst>
                                </p:cTn>
                              </p:par>
                            </p:childTnLst>
                          </p:cTn>
                        </p:par>
                        <p:par>
                          <p:cTn id="27" fill="hold" nodeType="afterGroup">
                            <p:stCondLst>
                              <p:cond delay="0"/>
                            </p:stCondLst>
                            <p:childTnLst>
                              <p:par>
                                <p:cTn id="28" presetID="2" presetClass="entr" presetSubtype="1" fill="hold" grpId="0" nodeType="afterEffect">
                                  <p:stCondLst>
                                    <p:cond delay="0"/>
                                  </p:stCondLst>
                                  <p:childTnLst>
                                    <p:set>
                                      <p:cBhvr>
                                        <p:cTn id="29" dur="1" fill="hold">
                                          <p:stCondLst>
                                            <p:cond delay="0"/>
                                          </p:stCondLst>
                                        </p:cTn>
                                        <p:tgtEl>
                                          <p:spTgt spid="13339"/>
                                        </p:tgtEl>
                                        <p:attrNameLst>
                                          <p:attrName>style.visibility</p:attrName>
                                        </p:attrNameLst>
                                      </p:cBhvr>
                                      <p:to>
                                        <p:strVal val="visible"/>
                                      </p:to>
                                    </p:set>
                                    <p:anim calcmode="lin" valueType="num">
                                      <p:cBhvr additive="base">
                                        <p:cTn id="30" dur="500" fill="hold"/>
                                        <p:tgtEl>
                                          <p:spTgt spid="13339"/>
                                        </p:tgtEl>
                                        <p:attrNameLst>
                                          <p:attrName>ppt_x</p:attrName>
                                        </p:attrNameLst>
                                      </p:cBhvr>
                                      <p:tavLst>
                                        <p:tav tm="0">
                                          <p:val>
                                            <p:strVal val="#ppt_x"/>
                                          </p:val>
                                        </p:tav>
                                        <p:tav tm="100000">
                                          <p:val>
                                            <p:strVal val="#ppt_x"/>
                                          </p:val>
                                        </p:tav>
                                      </p:tavLst>
                                    </p:anim>
                                    <p:anim calcmode="lin" valueType="num">
                                      <p:cBhvr additive="base">
                                        <p:cTn id="31" dur="500" fill="hold"/>
                                        <p:tgtEl>
                                          <p:spTgt spid="13339"/>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5" presetClass="path" presetSubtype="0" accel="50000" decel="50000" fill="hold" grpId="0" nodeType="clickEffect">
                                  <p:stCondLst>
                                    <p:cond delay="0"/>
                                  </p:stCondLst>
                                  <p:childTnLst>
                                    <p:animMotion origin="layout" path="M -1.66667E-6 -1.48148E-6 L -0.03993 -0.00023 " pathEditMode="relative" rAng="0" ptsTypes="AA">
                                      <p:cBhvr>
                                        <p:cTn id="35" dur="2000" fill="hold"/>
                                        <p:tgtEl>
                                          <p:spTgt spid="13317"/>
                                        </p:tgtEl>
                                        <p:attrNameLst>
                                          <p:attrName>ppt_x</p:attrName>
                                          <p:attrName>ppt_y</p:attrName>
                                        </p:attrNameLst>
                                      </p:cBhvr>
                                      <p:rCtr x="-1997" y="-23"/>
                                    </p:animMotion>
                                  </p:childTnLst>
                                </p:cTn>
                              </p:par>
                              <p:par>
                                <p:cTn id="36" presetID="35" presetClass="path" presetSubtype="0" accel="50000" decel="50000" fill="hold" grpId="0" nodeType="withEffect">
                                  <p:stCondLst>
                                    <p:cond delay="0"/>
                                  </p:stCondLst>
                                  <p:childTnLst>
                                    <p:animMotion origin="layout" path="M 3.05556E-6 4.07407E-6 L -0.04601 0.00069 " pathEditMode="relative" rAng="0" ptsTypes="AA">
                                      <p:cBhvr>
                                        <p:cTn id="37" dur="2000" fill="hold"/>
                                        <p:tgtEl>
                                          <p:spTgt spid="13326"/>
                                        </p:tgtEl>
                                        <p:attrNameLst>
                                          <p:attrName>ppt_x</p:attrName>
                                          <p:attrName>ppt_y</p:attrName>
                                        </p:attrNameLst>
                                      </p:cBhvr>
                                      <p:rCtr x="-2309" y="23"/>
                                    </p:animMotion>
                                  </p:childTnLst>
                                </p:cTn>
                              </p:par>
                              <p:par>
                                <p:cTn id="38" presetID="35" presetClass="path" presetSubtype="0" accel="50000" decel="50000" fill="hold" grpId="0" nodeType="withEffect">
                                  <p:stCondLst>
                                    <p:cond delay="0"/>
                                  </p:stCondLst>
                                  <p:childTnLst>
                                    <p:animMotion origin="layout" path="M 1.94444E-6 7.40741E-7 L -0.04827 -0.00023 " pathEditMode="relative" rAng="0" ptsTypes="AA">
                                      <p:cBhvr>
                                        <p:cTn id="39" dur="2000" fill="hold"/>
                                        <p:tgtEl>
                                          <p:spTgt spid="13335"/>
                                        </p:tgtEl>
                                        <p:attrNameLst>
                                          <p:attrName>ppt_x</p:attrName>
                                          <p:attrName>ppt_y</p:attrName>
                                        </p:attrNameLst>
                                      </p:cBhvr>
                                      <p:rCtr x="-2413" y="-23"/>
                                    </p:animMotion>
                                  </p:childTnLst>
                                </p:cTn>
                              </p:par>
                              <p:par>
                                <p:cTn id="40" presetID="1" presetClass="entr" presetSubtype="0" fill="hold" grpId="0" nodeType="withEffect">
                                  <p:stCondLst>
                                    <p:cond delay="0"/>
                                  </p:stCondLst>
                                  <p:childTnLst>
                                    <p:set>
                                      <p:cBhvr>
                                        <p:cTn id="41" dur="1" fill="hold">
                                          <p:stCondLst>
                                            <p:cond delay="0"/>
                                          </p:stCondLst>
                                        </p:cTn>
                                        <p:tgtEl>
                                          <p:spTgt spid="13318"/>
                                        </p:tgtEl>
                                        <p:attrNameLst>
                                          <p:attrName>style.visibility</p:attrName>
                                        </p:attrNameLst>
                                      </p:cBhvr>
                                      <p:to>
                                        <p:strVal val="visible"/>
                                      </p:to>
                                    </p:set>
                                  </p:childTnLst>
                                </p:cTn>
                              </p:par>
                            </p:childTnLst>
                          </p:cTn>
                        </p:par>
                        <p:par>
                          <p:cTn id="42" fill="hold" nodeType="afterGroup">
                            <p:stCondLst>
                              <p:cond delay="2000"/>
                            </p:stCondLst>
                            <p:childTnLst>
                              <p:par>
                                <p:cTn id="43" presetID="2" presetClass="entr" presetSubtype="1" fill="hold" grpId="0" nodeType="afterEffect">
                                  <p:stCondLst>
                                    <p:cond delay="0"/>
                                  </p:stCondLst>
                                  <p:childTnLst>
                                    <p:set>
                                      <p:cBhvr>
                                        <p:cTn id="44" dur="1" fill="hold">
                                          <p:stCondLst>
                                            <p:cond delay="0"/>
                                          </p:stCondLst>
                                        </p:cTn>
                                        <p:tgtEl>
                                          <p:spTgt spid="13340"/>
                                        </p:tgtEl>
                                        <p:attrNameLst>
                                          <p:attrName>style.visibility</p:attrName>
                                        </p:attrNameLst>
                                      </p:cBhvr>
                                      <p:to>
                                        <p:strVal val="visible"/>
                                      </p:to>
                                    </p:set>
                                    <p:anim calcmode="lin" valueType="num">
                                      <p:cBhvr additive="base">
                                        <p:cTn id="45" dur="500" fill="hold"/>
                                        <p:tgtEl>
                                          <p:spTgt spid="13340"/>
                                        </p:tgtEl>
                                        <p:attrNameLst>
                                          <p:attrName>ppt_x</p:attrName>
                                        </p:attrNameLst>
                                      </p:cBhvr>
                                      <p:tavLst>
                                        <p:tav tm="0">
                                          <p:val>
                                            <p:strVal val="#ppt_x"/>
                                          </p:val>
                                        </p:tav>
                                        <p:tav tm="100000">
                                          <p:val>
                                            <p:strVal val="#ppt_x"/>
                                          </p:val>
                                        </p:tav>
                                      </p:tavLst>
                                    </p:anim>
                                    <p:anim calcmode="lin" valueType="num">
                                      <p:cBhvr additive="base">
                                        <p:cTn id="46" dur="500" fill="hold"/>
                                        <p:tgtEl>
                                          <p:spTgt spid="13340"/>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nodeType="after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316"/>
                                        </p:tgtEl>
                                        <p:attrNameLst>
                                          <p:attrName>style.visibility</p:attrName>
                                        </p:attrNameLst>
                                      </p:cBhvr>
                                      <p:to>
                                        <p:strVal val="visible"/>
                                      </p:to>
                                    </p:set>
                                  </p:childTnLst>
                                </p:cTn>
                              </p:par>
                              <p:par>
                                <p:cTn id="51" presetID="63" presetClass="path" presetSubtype="0" accel="50000" decel="50000" fill="hold" grpId="1" nodeType="withEffect">
                                  <p:stCondLst>
                                    <p:cond delay="0"/>
                                  </p:stCondLst>
                                  <p:childTnLst>
                                    <p:animMotion origin="layout" path="M -1.38889E-6 -4.81481E-6 L 0.06997 -4.81481E-6 " pathEditMode="relative" rAng="0" ptsTypes="AA">
                                      <p:cBhvr>
                                        <p:cTn id="52" dur="2000" fill="hold"/>
                                        <p:tgtEl>
                                          <p:spTgt spid="13339"/>
                                        </p:tgtEl>
                                        <p:attrNameLst>
                                          <p:attrName>ppt_x</p:attrName>
                                          <p:attrName>ppt_y</p:attrName>
                                        </p:attrNameLst>
                                      </p:cBhvr>
                                      <p:rCtr x="3490" y="0"/>
                                    </p:animMotion>
                                  </p:childTnLst>
                                </p:cTn>
                              </p:par>
                            </p:childTnLst>
                          </p:cTn>
                        </p:par>
                        <p:par>
                          <p:cTn id="53" fill="hold" nodeType="afterGroup">
                            <p:stCondLst>
                              <p:cond delay="2000"/>
                            </p:stCondLst>
                            <p:childTnLst>
                              <p:par>
                                <p:cTn id="54" presetID="2" presetClass="entr" presetSubtype="1" fill="hold" grpId="0" nodeType="afterEffect">
                                  <p:stCondLst>
                                    <p:cond delay="0"/>
                                  </p:stCondLst>
                                  <p:childTnLst>
                                    <p:set>
                                      <p:cBhvr>
                                        <p:cTn id="55" dur="1" fill="hold">
                                          <p:stCondLst>
                                            <p:cond delay="0"/>
                                          </p:stCondLst>
                                        </p:cTn>
                                        <p:tgtEl>
                                          <p:spTgt spid="13341"/>
                                        </p:tgtEl>
                                        <p:attrNameLst>
                                          <p:attrName>style.visibility</p:attrName>
                                        </p:attrNameLst>
                                      </p:cBhvr>
                                      <p:to>
                                        <p:strVal val="visible"/>
                                      </p:to>
                                    </p:set>
                                    <p:anim calcmode="lin" valueType="num">
                                      <p:cBhvr additive="base">
                                        <p:cTn id="56" dur="500" fill="hold"/>
                                        <p:tgtEl>
                                          <p:spTgt spid="13341"/>
                                        </p:tgtEl>
                                        <p:attrNameLst>
                                          <p:attrName>ppt_x</p:attrName>
                                        </p:attrNameLst>
                                      </p:cBhvr>
                                      <p:tavLst>
                                        <p:tav tm="0">
                                          <p:val>
                                            <p:strVal val="#ppt_x"/>
                                          </p:val>
                                        </p:tav>
                                        <p:tav tm="100000">
                                          <p:val>
                                            <p:strVal val="#ppt_x"/>
                                          </p:val>
                                        </p:tav>
                                      </p:tavLst>
                                    </p:anim>
                                    <p:anim calcmode="lin" valueType="num">
                                      <p:cBhvr additive="base">
                                        <p:cTn id="57" dur="500" fill="hold"/>
                                        <p:tgtEl>
                                          <p:spTgt spid="133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P spid="13316" grpId="0" animBg="1"/>
      <p:bldP spid="13317" grpId="0" animBg="1"/>
      <p:bldP spid="13318" grpId="0" animBg="1"/>
      <p:bldP spid="13319" grpId="0" animBg="1"/>
      <p:bldP spid="13324" grpId="0" animBg="1"/>
      <p:bldP spid="13324" grpId="1" animBg="1"/>
      <p:bldP spid="13326" grpId="0" animBg="1"/>
      <p:bldP spid="13331" grpId="0" animBg="1"/>
      <p:bldP spid="13332" grpId="0" animBg="1"/>
      <p:bldP spid="13333" grpId="0" animBg="1"/>
      <p:bldP spid="13335" grpId="0" animBg="1"/>
      <p:bldP spid="13338" grpId="0" animBg="1"/>
      <p:bldP spid="13339" grpId="0" animBg="1"/>
      <p:bldP spid="13339" grpId="1" animBg="1"/>
      <p:bldP spid="13340" grpId="0" animBg="1"/>
      <p:bldP spid="1334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789863" y="4651375"/>
            <a:ext cx="105092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4339" name="Rectangle 3"/>
          <p:cNvSpPr>
            <a:spLocks noChangeArrowheads="1"/>
          </p:cNvSpPr>
          <p:nvPr/>
        </p:nvSpPr>
        <p:spPr bwMode="auto">
          <a:xfrm>
            <a:off x="6203950" y="4652963"/>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4340" name="Rectangle 4"/>
          <p:cNvSpPr>
            <a:spLocks noChangeArrowheads="1"/>
          </p:cNvSpPr>
          <p:nvPr/>
        </p:nvSpPr>
        <p:spPr bwMode="auto">
          <a:xfrm>
            <a:off x="4038600" y="3538538"/>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4341" name="Rectangle 5"/>
          <p:cNvSpPr>
            <a:spLocks noChangeArrowheads="1"/>
          </p:cNvSpPr>
          <p:nvPr/>
        </p:nvSpPr>
        <p:spPr bwMode="auto">
          <a:xfrm>
            <a:off x="4038600" y="3543300"/>
            <a:ext cx="1524000"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4342" name="Rectangle 6"/>
          <p:cNvSpPr>
            <a:spLocks noChangeArrowheads="1"/>
          </p:cNvSpPr>
          <p:nvPr/>
        </p:nvSpPr>
        <p:spPr bwMode="auto">
          <a:xfrm>
            <a:off x="6203950" y="4656138"/>
            <a:ext cx="207327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4343" name="Rectangle 7"/>
          <p:cNvSpPr>
            <a:spLocks noChangeArrowheads="1"/>
          </p:cNvSpPr>
          <p:nvPr/>
        </p:nvSpPr>
        <p:spPr bwMode="auto">
          <a:xfrm>
            <a:off x="6207125" y="4659313"/>
            <a:ext cx="2636838"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9463" name="Rectangle 8"/>
          <p:cNvSpPr>
            <a:spLocks noGrp="1" noChangeArrowheads="1"/>
          </p:cNvSpPr>
          <p:nvPr>
            <p:ph type="title"/>
          </p:nvPr>
        </p:nvSpPr>
        <p:spPr/>
        <p:txBody>
          <a:bodyPr/>
          <a:lstStyle/>
          <a:p>
            <a:r>
              <a:rPr lang="en-US">
                <a:latin typeface="Calibri" charset="0"/>
              </a:rPr>
              <a:t>Constructing a B-tree (contd.)</a:t>
            </a:r>
          </a:p>
        </p:txBody>
      </p:sp>
      <p:sp>
        <p:nvSpPr>
          <p:cNvPr id="14345" name="Text Box 9"/>
          <p:cNvSpPr txBox="1">
            <a:spLocks noChangeArrowheads="1"/>
          </p:cNvSpPr>
          <p:nvPr/>
        </p:nvSpPr>
        <p:spPr bwMode="auto">
          <a:xfrm>
            <a:off x="914400" y="17526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400">
                <a:latin typeface="Times" charset="0"/>
                <a:ea typeface="+mn-ea"/>
                <a:cs typeface="+mn-cs"/>
              </a:rPr>
              <a:t>Adding 68 causes us to split the right most leaf, promoting 48 to the root</a:t>
            </a:r>
          </a:p>
        </p:txBody>
      </p:sp>
      <p:sp>
        <p:nvSpPr>
          <p:cNvPr id="14346" name="Text Box 10"/>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a:t>
            </a:r>
            <a:r>
              <a:rPr lang="en-US" sz="2000" b="1">
                <a:solidFill>
                  <a:schemeClr val="folHlink"/>
                </a:solidFill>
                <a:latin typeface="Arial" charset="0"/>
                <a:ea typeface="+mn-ea"/>
                <a:cs typeface="+mn-cs"/>
              </a:rPr>
              <a:t>25</a:t>
            </a:r>
            <a:r>
              <a:rPr lang="en-US" sz="2000" b="1">
                <a:latin typeface="Arial" charset="0"/>
                <a:ea typeface="+mn-ea"/>
                <a:cs typeface="+mn-cs"/>
              </a:rPr>
              <a:t>  </a:t>
            </a:r>
            <a:r>
              <a:rPr lang="en-US" sz="2000" b="1">
                <a:solidFill>
                  <a:schemeClr val="folHlink"/>
                </a:solidFill>
                <a:latin typeface="Arial" charset="0"/>
                <a:ea typeface="+mn-ea"/>
                <a:cs typeface="+mn-cs"/>
              </a:rPr>
              <a:t>6  14  28  17  7  52  16  48  </a:t>
            </a:r>
            <a:r>
              <a:rPr lang="en-US" sz="2000" b="1">
                <a:latin typeface="Arial" charset="0"/>
                <a:ea typeface="+mn-ea"/>
                <a:cs typeface="+mn-cs"/>
              </a:rPr>
              <a:t>68</a:t>
            </a:r>
            <a:r>
              <a:rPr lang="en-US" sz="2000" b="1">
                <a:solidFill>
                  <a:schemeClr val="folHlink"/>
                </a:solidFill>
                <a:latin typeface="Arial" charset="0"/>
                <a:ea typeface="+mn-ea"/>
                <a:cs typeface="+mn-cs"/>
              </a:rPr>
              <a:t>  3  26  29  53  55  45</a:t>
            </a:r>
          </a:p>
        </p:txBody>
      </p:sp>
      <p:sp>
        <p:nvSpPr>
          <p:cNvPr id="14347" name="Rectangle 11"/>
          <p:cNvSpPr>
            <a:spLocks noChangeArrowheads="1"/>
          </p:cNvSpPr>
          <p:nvPr/>
        </p:nvSpPr>
        <p:spPr bwMode="auto">
          <a:xfrm>
            <a:off x="4097338" y="36147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8</a:t>
            </a:r>
          </a:p>
        </p:txBody>
      </p:sp>
      <p:sp>
        <p:nvSpPr>
          <p:cNvPr id="14348" name="Rectangle 12"/>
          <p:cNvSpPr>
            <a:spLocks noChangeArrowheads="1"/>
          </p:cNvSpPr>
          <p:nvPr/>
        </p:nvSpPr>
        <p:spPr bwMode="auto">
          <a:xfrm>
            <a:off x="4602163" y="36147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17</a:t>
            </a:r>
          </a:p>
        </p:txBody>
      </p:sp>
      <p:sp>
        <p:nvSpPr>
          <p:cNvPr id="14349" name="Rectangle 13"/>
          <p:cNvSpPr>
            <a:spLocks noChangeArrowheads="1"/>
          </p:cNvSpPr>
          <p:nvPr/>
        </p:nvSpPr>
        <p:spPr bwMode="auto">
          <a:xfrm>
            <a:off x="885825" y="4657725"/>
            <a:ext cx="207327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4350" name="Rectangle 14"/>
          <p:cNvSpPr>
            <a:spLocks noChangeArrowheads="1"/>
          </p:cNvSpPr>
          <p:nvPr/>
        </p:nvSpPr>
        <p:spPr bwMode="auto">
          <a:xfrm>
            <a:off x="2457450" y="4718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7</a:t>
            </a:r>
          </a:p>
        </p:txBody>
      </p:sp>
      <p:sp>
        <p:nvSpPr>
          <p:cNvPr id="14351" name="Rectangle 15"/>
          <p:cNvSpPr>
            <a:spLocks noChangeArrowheads="1"/>
          </p:cNvSpPr>
          <p:nvPr/>
        </p:nvSpPr>
        <p:spPr bwMode="auto">
          <a:xfrm>
            <a:off x="1987550" y="47196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6</a:t>
            </a:r>
          </a:p>
        </p:txBody>
      </p:sp>
      <p:sp>
        <p:nvSpPr>
          <p:cNvPr id="14352" name="Rectangle 16"/>
          <p:cNvSpPr>
            <a:spLocks noChangeArrowheads="1"/>
          </p:cNvSpPr>
          <p:nvPr/>
        </p:nvSpPr>
        <p:spPr bwMode="auto">
          <a:xfrm>
            <a:off x="1470025" y="47212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dirty="0">
                <a:effectLst>
                  <a:outerShdw blurRad="38100" dist="38100" dir="2700000" algn="tl">
                    <a:srgbClr val="DDDDDD"/>
                  </a:outerShdw>
                </a:effectLst>
                <a:latin typeface="Arial" charset="0"/>
                <a:ea typeface="+mn-ea"/>
                <a:cs typeface="+mn-cs"/>
              </a:rPr>
              <a:t>2</a:t>
            </a:r>
          </a:p>
        </p:txBody>
      </p:sp>
      <p:sp>
        <p:nvSpPr>
          <p:cNvPr id="14353" name="Rectangle 17"/>
          <p:cNvSpPr>
            <a:spLocks noChangeArrowheads="1"/>
          </p:cNvSpPr>
          <p:nvPr/>
        </p:nvSpPr>
        <p:spPr bwMode="auto">
          <a:xfrm>
            <a:off x="954088" y="472281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a:t>
            </a:r>
          </a:p>
        </p:txBody>
      </p:sp>
      <p:sp>
        <p:nvSpPr>
          <p:cNvPr id="14354" name="Rectangle 18"/>
          <p:cNvSpPr>
            <a:spLocks noChangeArrowheads="1"/>
          </p:cNvSpPr>
          <p:nvPr/>
        </p:nvSpPr>
        <p:spPr bwMode="auto">
          <a:xfrm>
            <a:off x="3779838" y="4684713"/>
            <a:ext cx="1524000"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4355" name="Rectangle 19"/>
          <p:cNvSpPr>
            <a:spLocks noChangeArrowheads="1"/>
          </p:cNvSpPr>
          <p:nvPr/>
        </p:nvSpPr>
        <p:spPr bwMode="auto">
          <a:xfrm>
            <a:off x="4830763" y="47434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16</a:t>
            </a:r>
          </a:p>
        </p:txBody>
      </p:sp>
      <p:sp>
        <p:nvSpPr>
          <p:cNvPr id="14356" name="Rectangle 20"/>
          <p:cNvSpPr>
            <a:spLocks noChangeArrowheads="1"/>
          </p:cNvSpPr>
          <p:nvPr/>
        </p:nvSpPr>
        <p:spPr bwMode="auto">
          <a:xfrm>
            <a:off x="4344988" y="47450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14</a:t>
            </a:r>
          </a:p>
        </p:txBody>
      </p:sp>
      <p:sp>
        <p:nvSpPr>
          <p:cNvPr id="14357" name="Rectangle 21"/>
          <p:cNvSpPr>
            <a:spLocks noChangeArrowheads="1"/>
          </p:cNvSpPr>
          <p:nvPr/>
        </p:nvSpPr>
        <p:spPr bwMode="auto">
          <a:xfrm>
            <a:off x="3843338" y="47466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12</a:t>
            </a:r>
          </a:p>
        </p:txBody>
      </p:sp>
      <p:sp>
        <p:nvSpPr>
          <p:cNvPr id="14358" name="Rectangle 22"/>
          <p:cNvSpPr>
            <a:spLocks noChangeArrowheads="1"/>
          </p:cNvSpPr>
          <p:nvPr/>
        </p:nvSpPr>
        <p:spPr bwMode="auto">
          <a:xfrm>
            <a:off x="7823200" y="47164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52</a:t>
            </a:r>
          </a:p>
        </p:txBody>
      </p:sp>
      <p:sp>
        <p:nvSpPr>
          <p:cNvPr id="14359" name="Rectangle 23"/>
          <p:cNvSpPr>
            <a:spLocks noChangeArrowheads="1"/>
          </p:cNvSpPr>
          <p:nvPr/>
        </p:nvSpPr>
        <p:spPr bwMode="auto">
          <a:xfrm>
            <a:off x="7305675" y="4718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48</a:t>
            </a:r>
          </a:p>
        </p:txBody>
      </p:sp>
      <p:sp>
        <p:nvSpPr>
          <p:cNvPr id="14360" name="Rectangle 24"/>
          <p:cNvSpPr>
            <a:spLocks noChangeArrowheads="1"/>
          </p:cNvSpPr>
          <p:nvPr/>
        </p:nvSpPr>
        <p:spPr bwMode="auto">
          <a:xfrm>
            <a:off x="6788150" y="47196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28</a:t>
            </a:r>
          </a:p>
        </p:txBody>
      </p:sp>
      <p:sp>
        <p:nvSpPr>
          <p:cNvPr id="14361" name="Rectangle 25"/>
          <p:cNvSpPr>
            <a:spLocks noChangeArrowheads="1"/>
          </p:cNvSpPr>
          <p:nvPr/>
        </p:nvSpPr>
        <p:spPr bwMode="auto">
          <a:xfrm>
            <a:off x="6272213" y="47212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25</a:t>
            </a:r>
          </a:p>
        </p:txBody>
      </p:sp>
      <p:sp>
        <p:nvSpPr>
          <p:cNvPr id="14362" name="Line 26"/>
          <p:cNvSpPr>
            <a:spLocks noChangeShapeType="1"/>
          </p:cNvSpPr>
          <p:nvPr/>
        </p:nvSpPr>
        <p:spPr bwMode="auto">
          <a:xfrm flipH="1">
            <a:off x="1935163" y="4098925"/>
            <a:ext cx="2087562"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4363" name="Line 27"/>
          <p:cNvSpPr>
            <a:spLocks noChangeShapeType="1"/>
          </p:cNvSpPr>
          <p:nvPr/>
        </p:nvSpPr>
        <p:spPr bwMode="auto">
          <a:xfrm>
            <a:off x="4556125" y="4114800"/>
            <a:ext cx="0" cy="5794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4364" name="Line 28"/>
          <p:cNvSpPr>
            <a:spLocks noChangeShapeType="1"/>
          </p:cNvSpPr>
          <p:nvPr/>
        </p:nvSpPr>
        <p:spPr bwMode="auto">
          <a:xfrm>
            <a:off x="5089525" y="4130675"/>
            <a:ext cx="2179638" cy="5175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4365" name="Rectangle 29" descr="Light upward diagonal"/>
          <p:cNvSpPr>
            <a:spLocks noChangeArrowheads="1"/>
          </p:cNvSpPr>
          <p:nvPr/>
        </p:nvSpPr>
        <p:spPr bwMode="auto">
          <a:xfrm>
            <a:off x="8342313" y="4721225"/>
            <a:ext cx="412750" cy="441325"/>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68</a:t>
            </a:r>
          </a:p>
        </p:txBody>
      </p:sp>
      <p:sp>
        <p:nvSpPr>
          <p:cNvPr id="14366" name="Line 30"/>
          <p:cNvSpPr>
            <a:spLocks noChangeShapeType="1"/>
          </p:cNvSpPr>
          <p:nvPr/>
        </p:nvSpPr>
        <p:spPr bwMode="auto">
          <a:xfrm>
            <a:off x="5089525" y="4114800"/>
            <a:ext cx="1646238"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4367" name="Line 31"/>
          <p:cNvSpPr>
            <a:spLocks noChangeShapeType="1"/>
          </p:cNvSpPr>
          <p:nvPr/>
        </p:nvSpPr>
        <p:spPr bwMode="auto">
          <a:xfrm>
            <a:off x="5562600" y="4114800"/>
            <a:ext cx="2727325"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36</a:t>
            </a:fld>
            <a:endParaRPr lang="en-US"/>
          </a:p>
        </p:txBody>
      </p:sp>
    </p:spTree>
    <p:extLst>
      <p:ext uri="{BB962C8B-B14F-4D97-AF65-F5344CB8AC3E}">
        <p14:creationId xmlns:p14="http://schemas.microsoft.com/office/powerpoint/2010/main" val="2122434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4343"/>
                                        </p:tgtEl>
                                        <p:attrNameLst>
                                          <p:attrName>style.visibility</p:attrName>
                                        </p:attrNameLst>
                                      </p:cBhvr>
                                      <p:to>
                                        <p:strVal val="visible"/>
                                      </p:to>
                                    </p:set>
                                  </p:childTnLst>
                                </p:cTn>
                              </p:par>
                            </p:childTnLst>
                          </p:cTn>
                        </p:par>
                        <p:par>
                          <p:cTn id="9" fill="hold" nodeType="afterGroup">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14365"/>
                                        </p:tgtEl>
                                        <p:attrNameLst>
                                          <p:attrName>style.visibility</p:attrName>
                                        </p:attrNameLst>
                                      </p:cBhvr>
                                      <p:to>
                                        <p:strVal val="visible"/>
                                      </p:to>
                                    </p:set>
                                    <p:anim calcmode="lin" valueType="num">
                                      <p:cBhvr additive="base">
                                        <p:cTn id="12" dur="500" fill="hold"/>
                                        <p:tgtEl>
                                          <p:spTgt spid="14365"/>
                                        </p:tgtEl>
                                        <p:attrNameLst>
                                          <p:attrName>ppt_x</p:attrName>
                                        </p:attrNameLst>
                                      </p:cBhvr>
                                      <p:tavLst>
                                        <p:tav tm="0">
                                          <p:val>
                                            <p:strVal val="#ppt_x"/>
                                          </p:val>
                                        </p:tav>
                                        <p:tav tm="100000">
                                          <p:val>
                                            <p:strVal val="#ppt_x"/>
                                          </p:val>
                                        </p:tav>
                                      </p:tavLst>
                                    </p:anim>
                                    <p:anim calcmode="lin" valueType="num">
                                      <p:cBhvr additive="base">
                                        <p:cTn id="13" dur="500" fill="hold"/>
                                        <p:tgtEl>
                                          <p:spTgt spid="14365"/>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nodeType="after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childTnLst>
                                </p:cTn>
                              </p:par>
                              <p:par>
                                <p:cTn id="18" presetID="64" presetClass="path" presetSubtype="0" accel="50000" decel="50000" fill="hold" grpId="0" nodeType="withEffect">
                                  <p:stCondLst>
                                    <p:cond delay="0"/>
                                  </p:stCondLst>
                                  <p:childTnLst>
                                    <p:animMotion origin="layout" path="M 2.22222E-6 1.11111E-6 L -0.24167 -0.15787 " pathEditMode="relative" rAng="0" ptsTypes="AA">
                                      <p:cBhvr>
                                        <p:cTn id="19" dur="2000" fill="hold"/>
                                        <p:tgtEl>
                                          <p:spTgt spid="14359"/>
                                        </p:tgtEl>
                                        <p:attrNameLst>
                                          <p:attrName>ppt_x</p:attrName>
                                          <p:attrName>ppt_y</p:attrName>
                                        </p:attrNameLst>
                                      </p:cBhvr>
                                      <p:rCtr x="-12083" y="-7894"/>
                                    </p:animMotion>
                                  </p:childTnLst>
                                </p:cTn>
                              </p:par>
                              <p:par>
                                <p:cTn id="20" presetID="10" presetClass="exit" presetSubtype="0" fill="hold" nodeType="withEffect">
                                  <p:stCondLst>
                                    <p:cond delay="0"/>
                                  </p:stCondLst>
                                  <p:childTnLst>
                                    <p:animEffect transition="out" filter="fade">
                                      <p:cBhvr>
                                        <p:cTn id="21" dur="2000"/>
                                        <p:tgtEl>
                                          <p:spTgt spid="14364"/>
                                        </p:tgtEl>
                                      </p:cBhvr>
                                    </p:animEffect>
                                    <p:set>
                                      <p:cBhvr>
                                        <p:cTn id="22" dur="1" fill="hold">
                                          <p:stCondLst>
                                            <p:cond delay="1999"/>
                                          </p:stCondLst>
                                        </p:cTn>
                                        <p:tgtEl>
                                          <p:spTgt spid="1436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2000"/>
                                        <p:tgtEl>
                                          <p:spTgt spid="14343"/>
                                        </p:tgtEl>
                                      </p:cBhvr>
                                    </p:animEffect>
                                    <p:set>
                                      <p:cBhvr>
                                        <p:cTn id="25" dur="1" fill="hold">
                                          <p:stCondLst>
                                            <p:cond delay="1999"/>
                                          </p:stCondLst>
                                        </p:cTn>
                                        <p:tgtEl>
                                          <p:spTgt spid="14343"/>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433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338"/>
                                        </p:tgtEl>
                                        <p:attrNameLst>
                                          <p:attrName>style.visibility</p:attrName>
                                        </p:attrNameLst>
                                      </p:cBhvr>
                                      <p:to>
                                        <p:strVal val="visible"/>
                                      </p:to>
                                    </p:set>
                                  </p:childTnLst>
                                </p:cTn>
                              </p:par>
                            </p:childTnLst>
                          </p:cTn>
                        </p:par>
                        <p:par>
                          <p:cTn id="30" fill="hold" nodeType="afterGroup">
                            <p:stCondLst>
                              <p:cond delay="2000"/>
                            </p:stCondLst>
                            <p:childTnLst>
                              <p:par>
                                <p:cTn id="31" presetID="1" presetClass="entr" presetSubtype="0" fill="hold" nodeType="afterEffect">
                                  <p:stCondLst>
                                    <p:cond delay="0"/>
                                  </p:stCondLst>
                                  <p:childTnLst>
                                    <p:set>
                                      <p:cBhvr>
                                        <p:cTn id="32" dur="1" fill="hold">
                                          <p:stCondLst>
                                            <p:cond delay="0"/>
                                          </p:stCondLst>
                                        </p:cTn>
                                        <p:tgtEl>
                                          <p:spTgt spid="143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animBg="1"/>
      <p:bldP spid="14341" grpId="0" animBg="1"/>
      <p:bldP spid="14342" grpId="0" animBg="1"/>
      <p:bldP spid="14343" grpId="0" animBg="1"/>
      <p:bldP spid="14343" grpId="1" animBg="1"/>
      <p:bldP spid="14359" grpId="0" animBg="1"/>
      <p:bldP spid="1436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470150" y="3751263"/>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63" name="Rectangle 3"/>
          <p:cNvSpPr>
            <a:spLocks noChangeArrowheads="1"/>
          </p:cNvSpPr>
          <p:nvPr/>
        </p:nvSpPr>
        <p:spPr bwMode="auto">
          <a:xfrm>
            <a:off x="884238" y="3754438"/>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64" name="Rectangle 4"/>
          <p:cNvSpPr>
            <a:spLocks noChangeArrowheads="1"/>
          </p:cNvSpPr>
          <p:nvPr/>
        </p:nvSpPr>
        <p:spPr bwMode="auto">
          <a:xfrm>
            <a:off x="3536950" y="2493963"/>
            <a:ext cx="207327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65" name="Rectangle 5"/>
          <p:cNvSpPr>
            <a:spLocks noChangeArrowheads="1"/>
          </p:cNvSpPr>
          <p:nvPr/>
        </p:nvSpPr>
        <p:spPr bwMode="auto">
          <a:xfrm>
            <a:off x="889000" y="3760788"/>
            <a:ext cx="2636838"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66" name="Rectangle 6"/>
          <p:cNvSpPr>
            <a:spLocks noChangeArrowheads="1"/>
          </p:cNvSpPr>
          <p:nvPr/>
        </p:nvSpPr>
        <p:spPr bwMode="auto">
          <a:xfrm>
            <a:off x="1433513" y="3756025"/>
            <a:ext cx="207327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0486" name="Rectangle 7"/>
          <p:cNvSpPr>
            <a:spLocks noGrp="1" noChangeArrowheads="1"/>
          </p:cNvSpPr>
          <p:nvPr>
            <p:ph type="title"/>
          </p:nvPr>
        </p:nvSpPr>
        <p:spPr/>
        <p:txBody>
          <a:bodyPr/>
          <a:lstStyle/>
          <a:p>
            <a:r>
              <a:rPr lang="en-US">
                <a:latin typeface="Calibri" charset="0"/>
              </a:rPr>
              <a:t>Constructing a B-tree (contd.)</a:t>
            </a:r>
          </a:p>
        </p:txBody>
      </p:sp>
      <p:sp>
        <p:nvSpPr>
          <p:cNvPr id="15368" name="Text Box 8"/>
          <p:cNvSpPr txBox="1">
            <a:spLocks noChangeArrowheads="1"/>
          </p:cNvSpPr>
          <p:nvPr/>
        </p:nvSpPr>
        <p:spPr bwMode="auto">
          <a:xfrm>
            <a:off x="914400" y="1752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400">
                <a:latin typeface="Times" charset="0"/>
                <a:ea typeface="+mn-ea"/>
                <a:cs typeface="+mn-cs"/>
              </a:rPr>
              <a:t>Adding 3 causes us to split the left most leaf</a:t>
            </a:r>
          </a:p>
        </p:txBody>
      </p:sp>
      <p:sp>
        <p:nvSpPr>
          <p:cNvPr id="15369" name="Text Box 9"/>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a:t>
            </a:r>
            <a:r>
              <a:rPr lang="en-US" sz="2000" b="1">
                <a:solidFill>
                  <a:schemeClr val="folHlink"/>
                </a:solidFill>
                <a:latin typeface="Arial" charset="0"/>
                <a:ea typeface="+mn-ea"/>
                <a:cs typeface="+mn-cs"/>
              </a:rPr>
              <a:t>25</a:t>
            </a:r>
            <a:r>
              <a:rPr lang="en-US" sz="2000" b="1">
                <a:latin typeface="Arial" charset="0"/>
                <a:ea typeface="+mn-ea"/>
                <a:cs typeface="+mn-cs"/>
              </a:rPr>
              <a:t>  </a:t>
            </a:r>
            <a:r>
              <a:rPr lang="en-US" sz="2000" b="1">
                <a:solidFill>
                  <a:schemeClr val="folHlink"/>
                </a:solidFill>
                <a:latin typeface="Arial" charset="0"/>
                <a:ea typeface="+mn-ea"/>
                <a:cs typeface="+mn-cs"/>
              </a:rPr>
              <a:t>6  14  28  17  7  52  16  48  68  </a:t>
            </a:r>
            <a:r>
              <a:rPr lang="en-US" sz="2000" b="1">
                <a:latin typeface="Arial" charset="0"/>
                <a:ea typeface="+mn-ea"/>
                <a:cs typeface="+mn-cs"/>
              </a:rPr>
              <a:t>3</a:t>
            </a:r>
            <a:r>
              <a:rPr lang="en-US" sz="2000" b="1">
                <a:solidFill>
                  <a:schemeClr val="folHlink"/>
                </a:solidFill>
                <a:latin typeface="Arial" charset="0"/>
                <a:ea typeface="+mn-ea"/>
                <a:cs typeface="+mn-cs"/>
              </a:rPr>
              <a:t>  26  29  53  55  45</a:t>
            </a:r>
          </a:p>
        </p:txBody>
      </p:sp>
      <p:sp>
        <p:nvSpPr>
          <p:cNvPr id="15370" name="Rectangle 10"/>
          <p:cNvSpPr>
            <a:spLocks noChangeArrowheads="1"/>
          </p:cNvSpPr>
          <p:nvPr/>
        </p:nvSpPr>
        <p:spPr bwMode="auto">
          <a:xfrm>
            <a:off x="4097338" y="2490788"/>
            <a:ext cx="1524000"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71" name="Rectangle 11"/>
          <p:cNvSpPr>
            <a:spLocks noChangeArrowheads="1"/>
          </p:cNvSpPr>
          <p:nvPr/>
        </p:nvSpPr>
        <p:spPr bwMode="auto">
          <a:xfrm>
            <a:off x="5148263" y="25495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48</a:t>
            </a:r>
          </a:p>
        </p:txBody>
      </p:sp>
      <p:sp>
        <p:nvSpPr>
          <p:cNvPr id="15372" name="Rectangle 12"/>
          <p:cNvSpPr>
            <a:spLocks noChangeArrowheads="1"/>
          </p:cNvSpPr>
          <p:nvPr/>
        </p:nvSpPr>
        <p:spPr bwMode="auto">
          <a:xfrm>
            <a:off x="4662488" y="255111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17</a:t>
            </a:r>
          </a:p>
        </p:txBody>
      </p:sp>
      <p:sp>
        <p:nvSpPr>
          <p:cNvPr id="15373" name="Rectangle 13"/>
          <p:cNvSpPr>
            <a:spLocks noChangeArrowheads="1"/>
          </p:cNvSpPr>
          <p:nvPr/>
        </p:nvSpPr>
        <p:spPr bwMode="auto">
          <a:xfrm>
            <a:off x="4160838" y="255270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8</a:t>
            </a:r>
          </a:p>
        </p:txBody>
      </p:sp>
      <p:sp>
        <p:nvSpPr>
          <p:cNvPr id="15374" name="Rectangle 14" descr="Light upward diagonal"/>
          <p:cNvSpPr>
            <a:spLocks noChangeArrowheads="1"/>
          </p:cNvSpPr>
          <p:nvPr/>
        </p:nvSpPr>
        <p:spPr bwMode="auto">
          <a:xfrm>
            <a:off x="3005138" y="3803650"/>
            <a:ext cx="412750" cy="441325"/>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7</a:t>
            </a:r>
          </a:p>
        </p:txBody>
      </p:sp>
      <p:sp>
        <p:nvSpPr>
          <p:cNvPr id="15375" name="Rectangle 15"/>
          <p:cNvSpPr>
            <a:spLocks noChangeArrowheads="1"/>
          </p:cNvSpPr>
          <p:nvPr/>
        </p:nvSpPr>
        <p:spPr bwMode="auto">
          <a:xfrm>
            <a:off x="2535238" y="38179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6</a:t>
            </a:r>
          </a:p>
        </p:txBody>
      </p:sp>
      <p:sp>
        <p:nvSpPr>
          <p:cNvPr id="15376" name="Rectangle 16"/>
          <p:cNvSpPr>
            <a:spLocks noChangeArrowheads="1"/>
          </p:cNvSpPr>
          <p:nvPr/>
        </p:nvSpPr>
        <p:spPr bwMode="auto">
          <a:xfrm>
            <a:off x="2017713" y="38195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a:t>
            </a:r>
          </a:p>
        </p:txBody>
      </p:sp>
      <p:sp>
        <p:nvSpPr>
          <p:cNvPr id="15377" name="Rectangle 17"/>
          <p:cNvSpPr>
            <a:spLocks noChangeArrowheads="1"/>
          </p:cNvSpPr>
          <p:nvPr/>
        </p:nvSpPr>
        <p:spPr bwMode="auto">
          <a:xfrm>
            <a:off x="1501775" y="382111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a:t>
            </a:r>
          </a:p>
        </p:txBody>
      </p:sp>
      <p:sp>
        <p:nvSpPr>
          <p:cNvPr id="15378" name="Rectangle 18"/>
          <p:cNvSpPr>
            <a:spLocks noChangeArrowheads="1"/>
          </p:cNvSpPr>
          <p:nvPr/>
        </p:nvSpPr>
        <p:spPr bwMode="auto">
          <a:xfrm>
            <a:off x="3871913" y="3754438"/>
            <a:ext cx="1524000"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79" name="Rectangle 19"/>
          <p:cNvSpPr>
            <a:spLocks noChangeArrowheads="1"/>
          </p:cNvSpPr>
          <p:nvPr/>
        </p:nvSpPr>
        <p:spPr bwMode="auto">
          <a:xfrm>
            <a:off x="4922838" y="381317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16</a:t>
            </a:r>
          </a:p>
        </p:txBody>
      </p:sp>
      <p:sp>
        <p:nvSpPr>
          <p:cNvPr id="15380" name="Rectangle 20"/>
          <p:cNvSpPr>
            <a:spLocks noChangeArrowheads="1"/>
          </p:cNvSpPr>
          <p:nvPr/>
        </p:nvSpPr>
        <p:spPr bwMode="auto">
          <a:xfrm>
            <a:off x="4437063" y="38147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14</a:t>
            </a:r>
          </a:p>
        </p:txBody>
      </p:sp>
      <p:sp>
        <p:nvSpPr>
          <p:cNvPr id="15381" name="Rectangle 21"/>
          <p:cNvSpPr>
            <a:spLocks noChangeArrowheads="1"/>
          </p:cNvSpPr>
          <p:nvPr/>
        </p:nvSpPr>
        <p:spPr bwMode="auto">
          <a:xfrm>
            <a:off x="3935413" y="38163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12</a:t>
            </a:r>
          </a:p>
        </p:txBody>
      </p:sp>
      <p:sp>
        <p:nvSpPr>
          <p:cNvPr id="15382" name="Rectangle 22"/>
          <p:cNvSpPr>
            <a:spLocks noChangeArrowheads="1"/>
          </p:cNvSpPr>
          <p:nvPr/>
        </p:nvSpPr>
        <p:spPr bwMode="auto">
          <a:xfrm>
            <a:off x="5775325" y="3751263"/>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83" name="Rectangle 23"/>
          <p:cNvSpPr>
            <a:spLocks noChangeArrowheads="1"/>
          </p:cNvSpPr>
          <p:nvPr/>
        </p:nvSpPr>
        <p:spPr bwMode="auto">
          <a:xfrm>
            <a:off x="5834063" y="38274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25</a:t>
            </a:r>
          </a:p>
        </p:txBody>
      </p:sp>
      <p:sp>
        <p:nvSpPr>
          <p:cNvPr id="15384" name="Rectangle 24"/>
          <p:cNvSpPr>
            <a:spLocks noChangeArrowheads="1"/>
          </p:cNvSpPr>
          <p:nvPr/>
        </p:nvSpPr>
        <p:spPr bwMode="auto">
          <a:xfrm>
            <a:off x="6338888" y="38274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28</a:t>
            </a:r>
          </a:p>
        </p:txBody>
      </p:sp>
      <p:sp>
        <p:nvSpPr>
          <p:cNvPr id="15385" name="Rectangle 25"/>
          <p:cNvSpPr>
            <a:spLocks noChangeArrowheads="1"/>
          </p:cNvSpPr>
          <p:nvPr/>
        </p:nvSpPr>
        <p:spPr bwMode="auto">
          <a:xfrm>
            <a:off x="7164388" y="3752850"/>
            <a:ext cx="105092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5386" name="Rectangle 26"/>
          <p:cNvSpPr>
            <a:spLocks noChangeArrowheads="1"/>
          </p:cNvSpPr>
          <p:nvPr/>
        </p:nvSpPr>
        <p:spPr bwMode="auto">
          <a:xfrm>
            <a:off x="7223125" y="3829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52</a:t>
            </a:r>
          </a:p>
        </p:txBody>
      </p:sp>
      <p:sp>
        <p:nvSpPr>
          <p:cNvPr id="15387" name="Rectangle 27"/>
          <p:cNvSpPr>
            <a:spLocks noChangeArrowheads="1"/>
          </p:cNvSpPr>
          <p:nvPr/>
        </p:nvSpPr>
        <p:spPr bwMode="auto">
          <a:xfrm>
            <a:off x="7727950" y="3829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68</a:t>
            </a:r>
          </a:p>
        </p:txBody>
      </p:sp>
      <p:sp>
        <p:nvSpPr>
          <p:cNvPr id="15388" name="Line 28"/>
          <p:cNvSpPr>
            <a:spLocks noChangeShapeType="1"/>
          </p:cNvSpPr>
          <p:nvPr/>
        </p:nvSpPr>
        <p:spPr bwMode="auto">
          <a:xfrm flipH="1">
            <a:off x="2484438" y="3063875"/>
            <a:ext cx="1600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5389" name="Line 29"/>
          <p:cNvSpPr>
            <a:spLocks noChangeShapeType="1"/>
          </p:cNvSpPr>
          <p:nvPr/>
        </p:nvSpPr>
        <p:spPr bwMode="auto">
          <a:xfrm>
            <a:off x="4602163" y="3063875"/>
            <a:ext cx="30162"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5390" name="Line 30"/>
          <p:cNvSpPr>
            <a:spLocks noChangeShapeType="1"/>
          </p:cNvSpPr>
          <p:nvPr/>
        </p:nvSpPr>
        <p:spPr bwMode="auto">
          <a:xfrm>
            <a:off x="5105400" y="3063875"/>
            <a:ext cx="1189038"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5391" name="Line 31"/>
          <p:cNvSpPr>
            <a:spLocks noChangeShapeType="1"/>
          </p:cNvSpPr>
          <p:nvPr/>
        </p:nvSpPr>
        <p:spPr bwMode="auto">
          <a:xfrm>
            <a:off x="5622925" y="3063875"/>
            <a:ext cx="208915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5392" name="Rectangle 32"/>
          <p:cNvSpPr>
            <a:spLocks noChangeArrowheads="1"/>
          </p:cNvSpPr>
          <p:nvPr/>
        </p:nvSpPr>
        <p:spPr bwMode="auto">
          <a:xfrm>
            <a:off x="2019300" y="38195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3</a:t>
            </a:r>
          </a:p>
        </p:txBody>
      </p:sp>
      <p:sp>
        <p:nvSpPr>
          <p:cNvPr id="15393" name="Rectangle 33"/>
          <p:cNvSpPr>
            <a:spLocks noChangeArrowheads="1"/>
          </p:cNvSpPr>
          <p:nvPr/>
        </p:nvSpPr>
        <p:spPr bwMode="auto">
          <a:xfrm>
            <a:off x="3008313" y="38052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7</a:t>
            </a:r>
          </a:p>
        </p:txBody>
      </p:sp>
      <p:sp>
        <p:nvSpPr>
          <p:cNvPr id="15394" name="Line 34"/>
          <p:cNvSpPr>
            <a:spLocks noChangeShapeType="1"/>
          </p:cNvSpPr>
          <p:nvPr/>
        </p:nvSpPr>
        <p:spPr bwMode="auto">
          <a:xfrm flipH="1">
            <a:off x="1447800" y="3063875"/>
            <a:ext cx="2087563" cy="7000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5395" name="Line 35"/>
          <p:cNvSpPr>
            <a:spLocks noChangeShapeType="1"/>
          </p:cNvSpPr>
          <p:nvPr/>
        </p:nvSpPr>
        <p:spPr bwMode="auto">
          <a:xfrm flipH="1">
            <a:off x="2971800" y="3063875"/>
            <a:ext cx="1112838"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37</a:t>
            </a:fld>
            <a:endParaRPr lang="en-US"/>
          </a:p>
        </p:txBody>
      </p:sp>
    </p:spTree>
    <p:extLst>
      <p:ext uri="{BB962C8B-B14F-4D97-AF65-F5344CB8AC3E}">
        <p14:creationId xmlns:p14="http://schemas.microsoft.com/office/powerpoint/2010/main" val="1934721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5366"/>
                                        </p:tgtEl>
                                        <p:attrNameLst>
                                          <p:attrName>style.visibility</p:attrName>
                                        </p:attrNameLst>
                                      </p:cBhvr>
                                      <p:to>
                                        <p:strVal val="hidden"/>
                                      </p:to>
                                    </p:set>
                                  </p:childTnLst>
                                </p:cTn>
                              </p:par>
                            </p:childTnLst>
                          </p:cTn>
                        </p:par>
                        <p:par>
                          <p:cTn id="9" fill="hold" nodeType="afterGroup">
                            <p:stCondLst>
                              <p:cond delay="0"/>
                            </p:stCondLst>
                            <p:childTnLst>
                              <p:par>
                                <p:cTn id="10" presetID="35" presetClass="path" presetSubtype="0" accel="50000" decel="50000" fill="hold" grpId="0" nodeType="afterEffect">
                                  <p:stCondLst>
                                    <p:cond delay="0"/>
                                  </p:stCondLst>
                                  <p:childTnLst>
                                    <p:animMotion origin="layout" path="M 4.44444E-6 -1.85185E-6 L -0.0533 -1.85185E-6 " pathEditMode="relative" rAng="0" ptsTypes="AA">
                                      <p:cBhvr>
                                        <p:cTn id="11" dur="2000" fill="hold"/>
                                        <p:tgtEl>
                                          <p:spTgt spid="15377"/>
                                        </p:tgtEl>
                                        <p:attrNameLst>
                                          <p:attrName>ppt_x</p:attrName>
                                          <p:attrName>ppt_y</p:attrName>
                                        </p:attrNameLst>
                                      </p:cBhvr>
                                      <p:rCtr x="-2674" y="0"/>
                                    </p:animMotion>
                                  </p:childTnLst>
                                </p:cTn>
                              </p:par>
                              <p:par>
                                <p:cTn id="12" presetID="35" presetClass="path" presetSubtype="0" accel="50000" decel="50000" fill="hold" grpId="0" nodeType="withEffect">
                                  <p:stCondLst>
                                    <p:cond delay="0"/>
                                  </p:stCondLst>
                                  <p:childTnLst>
                                    <p:animMotion origin="layout" path="M -2.77778E-6 -1.85185E-6 L -0.05659 -1.85185E-6 " pathEditMode="relative" rAng="0" ptsTypes="AA">
                                      <p:cBhvr>
                                        <p:cTn id="13" dur="2000" fill="hold"/>
                                        <p:tgtEl>
                                          <p:spTgt spid="15376"/>
                                        </p:tgtEl>
                                        <p:attrNameLst>
                                          <p:attrName>ppt_x</p:attrName>
                                          <p:attrName>ppt_y</p:attrName>
                                        </p:attrNameLst>
                                      </p:cBhvr>
                                      <p:rCtr x="-2830" y="0"/>
                                    </p:animMotion>
                                  </p:childTnLst>
                                </p:cTn>
                              </p:par>
                            </p:childTnLst>
                          </p:cTn>
                        </p:par>
                        <p:par>
                          <p:cTn id="14" fill="hold" nodeType="afterGroup">
                            <p:stCondLst>
                              <p:cond delay="2000"/>
                            </p:stCondLst>
                            <p:childTnLst>
                              <p:par>
                                <p:cTn id="15" presetID="2" presetClass="entr" presetSubtype="1" fill="hold" grpId="0" nodeType="afterEffect">
                                  <p:stCondLst>
                                    <p:cond delay="0"/>
                                  </p:stCondLst>
                                  <p:childTnLst>
                                    <p:set>
                                      <p:cBhvr>
                                        <p:cTn id="16" dur="1" fill="hold">
                                          <p:stCondLst>
                                            <p:cond delay="0"/>
                                          </p:stCondLst>
                                        </p:cTn>
                                        <p:tgtEl>
                                          <p:spTgt spid="15392"/>
                                        </p:tgtEl>
                                        <p:attrNameLst>
                                          <p:attrName>style.visibility</p:attrName>
                                        </p:attrNameLst>
                                      </p:cBhvr>
                                      <p:to>
                                        <p:strVal val="visible"/>
                                      </p:to>
                                    </p:set>
                                    <p:anim calcmode="lin" valueType="num">
                                      <p:cBhvr additive="base">
                                        <p:cTn id="17" dur="500" fill="hold"/>
                                        <p:tgtEl>
                                          <p:spTgt spid="15392"/>
                                        </p:tgtEl>
                                        <p:attrNameLst>
                                          <p:attrName>ppt_x</p:attrName>
                                        </p:attrNameLst>
                                      </p:cBhvr>
                                      <p:tavLst>
                                        <p:tav tm="0">
                                          <p:val>
                                            <p:strVal val="#ppt_x"/>
                                          </p:val>
                                        </p:tav>
                                        <p:tav tm="100000">
                                          <p:val>
                                            <p:strVal val="#ppt_x"/>
                                          </p:val>
                                        </p:tav>
                                      </p:tavLst>
                                    </p:anim>
                                    <p:anim calcmode="lin" valueType="num">
                                      <p:cBhvr additive="base">
                                        <p:cTn id="18" dur="500" fill="hold"/>
                                        <p:tgtEl>
                                          <p:spTgt spid="15392"/>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0"/>
                                          </p:stCondLst>
                                        </p:cTn>
                                        <p:tgtEl>
                                          <p:spTgt spid="15374"/>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xit" presetSubtype="0" fill="hold" grpId="0" nodeType="afterEffect">
                                  <p:stCondLst>
                                    <p:cond delay="0"/>
                                  </p:stCondLst>
                                  <p:childTnLst>
                                    <p:set>
                                      <p:cBhvr>
                                        <p:cTn id="24" dur="1" fill="hold">
                                          <p:stCondLst>
                                            <p:cond delay="0"/>
                                          </p:stCondLst>
                                        </p:cTn>
                                        <p:tgtEl>
                                          <p:spTgt spid="1537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3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4" presetClass="path" presetSubtype="0" accel="50000" decel="50000" fill="hold" grpId="1" nodeType="clickEffect">
                                  <p:stCondLst>
                                    <p:cond delay="0"/>
                                  </p:stCondLst>
                                  <p:childTnLst>
                                    <p:animMotion origin="layout" path="M -2.77778E-6 -3.7037E-7 L 0.175 -0.18356 " pathEditMode="relative" rAng="0" ptsTypes="AA">
                                      <p:cBhvr>
                                        <p:cTn id="30" dur="2000" fill="hold"/>
                                        <p:tgtEl>
                                          <p:spTgt spid="15392"/>
                                        </p:tgtEl>
                                        <p:attrNameLst>
                                          <p:attrName>ppt_x</p:attrName>
                                          <p:attrName>ppt_y</p:attrName>
                                        </p:attrNameLst>
                                      </p:cBhvr>
                                      <p:rCtr x="8750" y="-9190"/>
                                    </p:animMotion>
                                  </p:childTnLst>
                                </p:cTn>
                              </p:par>
                              <p:par>
                                <p:cTn id="31" presetID="1" presetClass="exit" presetSubtype="0" fill="hold" grpId="1" nodeType="withEffect">
                                  <p:stCondLst>
                                    <p:cond delay="0"/>
                                  </p:stCondLst>
                                  <p:childTnLst>
                                    <p:set>
                                      <p:cBhvr>
                                        <p:cTn id="32" dur="1" fill="hold">
                                          <p:stCondLst>
                                            <p:cond delay="0"/>
                                          </p:stCondLst>
                                        </p:cTn>
                                        <p:tgtEl>
                                          <p:spTgt spid="1536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536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5388"/>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53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62"/>
                                        </p:tgtEl>
                                        <p:attrNameLst>
                                          <p:attrName>style.visibility</p:attrName>
                                        </p:attrNameLst>
                                      </p:cBhvr>
                                      <p:to>
                                        <p:strVal val="visible"/>
                                      </p:to>
                                    </p:set>
                                  </p:childTnLst>
                                </p:cTn>
                              </p:par>
                            </p:childTnLst>
                          </p:cTn>
                        </p:par>
                        <p:par>
                          <p:cTn id="41" fill="hold" nodeType="afterGroup">
                            <p:stCondLst>
                              <p:cond delay="2000"/>
                            </p:stCondLst>
                            <p:childTnLst>
                              <p:par>
                                <p:cTn id="42" presetID="1" presetClass="entr" presetSubtype="0" fill="hold" nodeType="afterEffect">
                                  <p:stCondLst>
                                    <p:cond delay="0"/>
                                  </p:stCondLst>
                                  <p:childTnLst>
                                    <p:set>
                                      <p:cBhvr>
                                        <p:cTn id="43" dur="1" fill="hold">
                                          <p:stCondLst>
                                            <p:cond delay="0"/>
                                          </p:stCondLst>
                                        </p:cTn>
                                        <p:tgtEl>
                                          <p:spTgt spid="1539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5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5" grpId="0" animBg="1"/>
      <p:bldP spid="15365" grpId="1" animBg="1"/>
      <p:bldP spid="15366" grpId="0" animBg="1"/>
      <p:bldP spid="15366" grpId="1" animBg="1"/>
      <p:bldP spid="15370" grpId="0" animBg="1"/>
      <p:bldP spid="15374" grpId="0" animBg="1"/>
      <p:bldP spid="15376" grpId="0" animBg="1"/>
      <p:bldP spid="15377" grpId="0" animBg="1"/>
      <p:bldP spid="15392" grpId="0" animBg="1"/>
      <p:bldP spid="1539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945313" y="3760788"/>
            <a:ext cx="207327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387" name="Rectangle 3"/>
          <p:cNvSpPr>
            <a:spLocks noChangeArrowheads="1"/>
          </p:cNvSpPr>
          <p:nvPr/>
        </p:nvSpPr>
        <p:spPr bwMode="auto">
          <a:xfrm>
            <a:off x="6935788" y="3754438"/>
            <a:ext cx="1524000"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388" name="Rectangle 4"/>
          <p:cNvSpPr>
            <a:spLocks noChangeArrowheads="1"/>
          </p:cNvSpPr>
          <p:nvPr/>
        </p:nvSpPr>
        <p:spPr bwMode="auto">
          <a:xfrm>
            <a:off x="4692650" y="3760788"/>
            <a:ext cx="207327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389" name="Rectangle 5"/>
          <p:cNvSpPr>
            <a:spLocks noChangeArrowheads="1"/>
          </p:cNvSpPr>
          <p:nvPr/>
        </p:nvSpPr>
        <p:spPr bwMode="auto">
          <a:xfrm>
            <a:off x="5243513" y="3756025"/>
            <a:ext cx="1524000"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1509" name="Rectangle 6"/>
          <p:cNvSpPr>
            <a:spLocks noGrp="1" noChangeArrowheads="1"/>
          </p:cNvSpPr>
          <p:nvPr>
            <p:ph type="title"/>
          </p:nvPr>
        </p:nvSpPr>
        <p:spPr/>
        <p:txBody>
          <a:bodyPr/>
          <a:lstStyle/>
          <a:p>
            <a:r>
              <a:rPr lang="en-US">
                <a:latin typeface="Calibri" charset="0"/>
              </a:rPr>
              <a:t>Constructing a B-tree (contd.)</a:t>
            </a:r>
          </a:p>
        </p:txBody>
      </p:sp>
      <p:sp>
        <p:nvSpPr>
          <p:cNvPr id="16391" name="Text Box 7"/>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a:t>
            </a:r>
            <a:r>
              <a:rPr lang="en-US" sz="2000" b="1">
                <a:solidFill>
                  <a:schemeClr val="folHlink"/>
                </a:solidFill>
                <a:latin typeface="Arial" charset="0"/>
                <a:ea typeface="+mn-ea"/>
                <a:cs typeface="+mn-cs"/>
              </a:rPr>
              <a:t>25</a:t>
            </a:r>
            <a:r>
              <a:rPr lang="en-US" sz="2000" b="1">
                <a:latin typeface="Arial" charset="0"/>
                <a:ea typeface="+mn-ea"/>
                <a:cs typeface="+mn-cs"/>
              </a:rPr>
              <a:t>  </a:t>
            </a:r>
            <a:r>
              <a:rPr lang="en-US" sz="2000" b="1">
                <a:solidFill>
                  <a:schemeClr val="folHlink"/>
                </a:solidFill>
                <a:latin typeface="Arial" charset="0"/>
                <a:ea typeface="+mn-ea"/>
                <a:cs typeface="+mn-cs"/>
              </a:rPr>
              <a:t>6  14  28  17  7  52  16  48  68  3  </a:t>
            </a:r>
            <a:r>
              <a:rPr lang="en-US" sz="2000" b="1">
                <a:latin typeface="Arial" charset="0"/>
                <a:ea typeface="+mn-ea"/>
                <a:cs typeface="+mn-cs"/>
              </a:rPr>
              <a:t>26  29  53  55</a:t>
            </a:r>
            <a:r>
              <a:rPr lang="en-US" sz="2000" b="1">
                <a:solidFill>
                  <a:schemeClr val="folHlink"/>
                </a:solidFill>
                <a:latin typeface="Arial" charset="0"/>
                <a:ea typeface="+mn-ea"/>
                <a:cs typeface="+mn-cs"/>
              </a:rPr>
              <a:t>  45</a:t>
            </a:r>
          </a:p>
        </p:txBody>
      </p:sp>
      <p:sp>
        <p:nvSpPr>
          <p:cNvPr id="16392" name="Rectangle 8"/>
          <p:cNvSpPr>
            <a:spLocks noChangeArrowheads="1"/>
          </p:cNvSpPr>
          <p:nvPr/>
        </p:nvSpPr>
        <p:spPr bwMode="auto">
          <a:xfrm>
            <a:off x="887413" y="1706563"/>
            <a:ext cx="527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ct val="50000"/>
              </a:spcBef>
              <a:spcAft>
                <a:spcPts val="0"/>
              </a:spcAft>
              <a:defRPr/>
            </a:pPr>
            <a:r>
              <a:rPr lang="en-US" sz="2400">
                <a:latin typeface="Times New Roman" charset="0"/>
                <a:ea typeface="+mn-ea"/>
                <a:cs typeface="+mn-cs"/>
              </a:rPr>
              <a:t>Add 26, 29, 53, 55 then go into the leaves</a:t>
            </a:r>
          </a:p>
        </p:txBody>
      </p:sp>
      <p:sp>
        <p:nvSpPr>
          <p:cNvPr id="16393" name="Rectangle 9"/>
          <p:cNvSpPr>
            <a:spLocks noChangeArrowheads="1"/>
          </p:cNvSpPr>
          <p:nvPr/>
        </p:nvSpPr>
        <p:spPr bwMode="auto">
          <a:xfrm>
            <a:off x="3506788" y="2478088"/>
            <a:ext cx="207327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394" name="Rectangle 10"/>
          <p:cNvSpPr>
            <a:spLocks noChangeArrowheads="1"/>
          </p:cNvSpPr>
          <p:nvPr/>
        </p:nvSpPr>
        <p:spPr bwMode="auto">
          <a:xfrm>
            <a:off x="5094288" y="253841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48</a:t>
            </a:r>
          </a:p>
        </p:txBody>
      </p:sp>
      <p:sp>
        <p:nvSpPr>
          <p:cNvPr id="16395" name="Rectangle 11"/>
          <p:cNvSpPr>
            <a:spLocks noChangeArrowheads="1"/>
          </p:cNvSpPr>
          <p:nvPr/>
        </p:nvSpPr>
        <p:spPr bwMode="auto">
          <a:xfrm>
            <a:off x="4608513" y="254000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dirty="0">
                <a:effectLst>
                  <a:outerShdw blurRad="38100" dist="38100" dir="2700000" algn="tl">
                    <a:srgbClr val="DDDDDD"/>
                  </a:outerShdw>
                </a:effectLst>
                <a:latin typeface="Arial" charset="0"/>
                <a:ea typeface="+mn-ea"/>
                <a:cs typeface="+mn-cs"/>
              </a:rPr>
              <a:t>17</a:t>
            </a:r>
          </a:p>
        </p:txBody>
      </p:sp>
      <p:sp>
        <p:nvSpPr>
          <p:cNvPr id="16396" name="Rectangle 12"/>
          <p:cNvSpPr>
            <a:spLocks noChangeArrowheads="1"/>
          </p:cNvSpPr>
          <p:nvPr/>
        </p:nvSpPr>
        <p:spPr bwMode="auto">
          <a:xfrm>
            <a:off x="4090988" y="254158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8</a:t>
            </a:r>
          </a:p>
        </p:txBody>
      </p:sp>
      <p:sp>
        <p:nvSpPr>
          <p:cNvPr id="16397" name="Rectangle 13"/>
          <p:cNvSpPr>
            <a:spLocks noChangeArrowheads="1"/>
          </p:cNvSpPr>
          <p:nvPr/>
        </p:nvSpPr>
        <p:spPr bwMode="auto">
          <a:xfrm>
            <a:off x="3575050" y="254317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3</a:t>
            </a:r>
          </a:p>
        </p:txBody>
      </p:sp>
      <p:sp>
        <p:nvSpPr>
          <p:cNvPr id="16398" name="Rectangle 14"/>
          <p:cNvSpPr>
            <a:spLocks noChangeArrowheads="1"/>
          </p:cNvSpPr>
          <p:nvPr/>
        </p:nvSpPr>
        <p:spPr bwMode="auto">
          <a:xfrm>
            <a:off x="657225" y="3751263"/>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399" name="Rectangle 15"/>
          <p:cNvSpPr>
            <a:spLocks noChangeArrowheads="1"/>
          </p:cNvSpPr>
          <p:nvPr/>
        </p:nvSpPr>
        <p:spPr bwMode="auto">
          <a:xfrm>
            <a:off x="715963" y="38274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a:t>
            </a:r>
          </a:p>
        </p:txBody>
      </p:sp>
      <p:sp>
        <p:nvSpPr>
          <p:cNvPr id="16400" name="Rectangle 16"/>
          <p:cNvSpPr>
            <a:spLocks noChangeArrowheads="1"/>
          </p:cNvSpPr>
          <p:nvPr/>
        </p:nvSpPr>
        <p:spPr bwMode="auto">
          <a:xfrm>
            <a:off x="1220788" y="38274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a:t>
            </a:r>
          </a:p>
        </p:txBody>
      </p:sp>
      <p:sp>
        <p:nvSpPr>
          <p:cNvPr id="16401" name="Rectangle 17"/>
          <p:cNvSpPr>
            <a:spLocks noChangeArrowheads="1"/>
          </p:cNvSpPr>
          <p:nvPr/>
        </p:nvSpPr>
        <p:spPr bwMode="auto">
          <a:xfrm>
            <a:off x="1858963" y="3751263"/>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402" name="Rectangle 18"/>
          <p:cNvSpPr>
            <a:spLocks noChangeArrowheads="1"/>
          </p:cNvSpPr>
          <p:nvPr/>
        </p:nvSpPr>
        <p:spPr bwMode="auto">
          <a:xfrm>
            <a:off x="1917700" y="38274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6</a:t>
            </a:r>
          </a:p>
        </p:txBody>
      </p:sp>
      <p:sp>
        <p:nvSpPr>
          <p:cNvPr id="16403" name="Rectangle 19"/>
          <p:cNvSpPr>
            <a:spLocks noChangeArrowheads="1"/>
          </p:cNvSpPr>
          <p:nvPr/>
        </p:nvSpPr>
        <p:spPr bwMode="auto">
          <a:xfrm>
            <a:off x="2422525" y="38274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7</a:t>
            </a:r>
          </a:p>
        </p:txBody>
      </p:sp>
      <p:sp>
        <p:nvSpPr>
          <p:cNvPr id="16404" name="Rectangle 20"/>
          <p:cNvSpPr>
            <a:spLocks noChangeArrowheads="1"/>
          </p:cNvSpPr>
          <p:nvPr/>
        </p:nvSpPr>
        <p:spPr bwMode="auto">
          <a:xfrm>
            <a:off x="7224713" y="3752850"/>
            <a:ext cx="105092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405" name="Rectangle 21"/>
          <p:cNvSpPr>
            <a:spLocks noChangeArrowheads="1"/>
          </p:cNvSpPr>
          <p:nvPr/>
        </p:nvSpPr>
        <p:spPr bwMode="auto">
          <a:xfrm>
            <a:off x="7283450" y="3829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52</a:t>
            </a:r>
          </a:p>
        </p:txBody>
      </p:sp>
      <p:sp>
        <p:nvSpPr>
          <p:cNvPr id="16406" name="Rectangle 22"/>
          <p:cNvSpPr>
            <a:spLocks noChangeArrowheads="1"/>
          </p:cNvSpPr>
          <p:nvPr/>
        </p:nvSpPr>
        <p:spPr bwMode="auto">
          <a:xfrm>
            <a:off x="7788275" y="3829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68</a:t>
            </a:r>
          </a:p>
        </p:txBody>
      </p:sp>
      <p:sp>
        <p:nvSpPr>
          <p:cNvPr id="16407" name="Rectangle 23"/>
          <p:cNvSpPr>
            <a:spLocks noChangeArrowheads="1"/>
          </p:cNvSpPr>
          <p:nvPr/>
        </p:nvSpPr>
        <p:spPr bwMode="auto">
          <a:xfrm>
            <a:off x="5516563" y="3752850"/>
            <a:ext cx="105092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408" name="Rectangle 24"/>
          <p:cNvSpPr>
            <a:spLocks noChangeArrowheads="1"/>
          </p:cNvSpPr>
          <p:nvPr/>
        </p:nvSpPr>
        <p:spPr bwMode="auto">
          <a:xfrm>
            <a:off x="5575300" y="3829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dirty="0">
                <a:effectLst>
                  <a:outerShdw blurRad="38100" dist="38100" dir="2700000" algn="tl">
                    <a:srgbClr val="DDDDDD"/>
                  </a:outerShdw>
                </a:effectLst>
                <a:latin typeface="Arial" charset="0"/>
                <a:ea typeface="+mn-ea"/>
                <a:cs typeface="+mn-cs"/>
              </a:rPr>
              <a:t>25</a:t>
            </a:r>
          </a:p>
        </p:txBody>
      </p:sp>
      <p:sp>
        <p:nvSpPr>
          <p:cNvPr id="16409" name="Rectangle 25"/>
          <p:cNvSpPr>
            <a:spLocks noChangeArrowheads="1"/>
          </p:cNvSpPr>
          <p:nvPr/>
        </p:nvSpPr>
        <p:spPr bwMode="auto">
          <a:xfrm>
            <a:off x="6080125" y="3829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dirty="0">
                <a:effectLst>
                  <a:outerShdw blurRad="38100" dist="38100" dir="2700000" algn="tl">
                    <a:srgbClr val="DDDDDD"/>
                  </a:outerShdw>
                </a:effectLst>
                <a:latin typeface="Arial" charset="0"/>
                <a:ea typeface="+mn-ea"/>
                <a:cs typeface="+mn-cs"/>
              </a:rPr>
              <a:t>28</a:t>
            </a:r>
          </a:p>
        </p:txBody>
      </p:sp>
      <p:sp>
        <p:nvSpPr>
          <p:cNvPr id="16410" name="Rectangle 26"/>
          <p:cNvSpPr>
            <a:spLocks noChangeArrowheads="1"/>
          </p:cNvSpPr>
          <p:nvPr/>
        </p:nvSpPr>
        <p:spPr bwMode="auto">
          <a:xfrm>
            <a:off x="3048000" y="3756025"/>
            <a:ext cx="1524000"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6411" name="Rectangle 27"/>
          <p:cNvSpPr>
            <a:spLocks noChangeArrowheads="1"/>
          </p:cNvSpPr>
          <p:nvPr/>
        </p:nvSpPr>
        <p:spPr bwMode="auto">
          <a:xfrm>
            <a:off x="4098925" y="38147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16</a:t>
            </a:r>
          </a:p>
        </p:txBody>
      </p:sp>
      <p:sp>
        <p:nvSpPr>
          <p:cNvPr id="16412" name="Rectangle 28"/>
          <p:cNvSpPr>
            <a:spLocks noChangeArrowheads="1"/>
          </p:cNvSpPr>
          <p:nvPr/>
        </p:nvSpPr>
        <p:spPr bwMode="auto">
          <a:xfrm>
            <a:off x="3613150" y="38163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14</a:t>
            </a:r>
          </a:p>
        </p:txBody>
      </p:sp>
      <p:sp>
        <p:nvSpPr>
          <p:cNvPr id="16413" name="Rectangle 29"/>
          <p:cNvSpPr>
            <a:spLocks noChangeArrowheads="1"/>
          </p:cNvSpPr>
          <p:nvPr/>
        </p:nvSpPr>
        <p:spPr bwMode="auto">
          <a:xfrm>
            <a:off x="3111500" y="38179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12</a:t>
            </a:r>
          </a:p>
        </p:txBody>
      </p:sp>
      <p:sp>
        <p:nvSpPr>
          <p:cNvPr id="16414" name="Line 30"/>
          <p:cNvSpPr>
            <a:spLocks noChangeShapeType="1"/>
          </p:cNvSpPr>
          <p:nvPr/>
        </p:nvSpPr>
        <p:spPr bwMode="auto">
          <a:xfrm flipH="1">
            <a:off x="1371600" y="3048000"/>
            <a:ext cx="2133600" cy="701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6415" name="Line 31"/>
          <p:cNvSpPr>
            <a:spLocks noChangeShapeType="1"/>
          </p:cNvSpPr>
          <p:nvPr/>
        </p:nvSpPr>
        <p:spPr bwMode="auto">
          <a:xfrm flipH="1">
            <a:off x="2682875" y="3048000"/>
            <a:ext cx="1339850" cy="701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6416" name="Line 32"/>
          <p:cNvSpPr>
            <a:spLocks noChangeShapeType="1"/>
          </p:cNvSpPr>
          <p:nvPr/>
        </p:nvSpPr>
        <p:spPr bwMode="auto">
          <a:xfrm flipH="1">
            <a:off x="4329113" y="3048000"/>
            <a:ext cx="227012" cy="7175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6417" name="Line 33"/>
          <p:cNvSpPr>
            <a:spLocks noChangeShapeType="1"/>
          </p:cNvSpPr>
          <p:nvPr/>
        </p:nvSpPr>
        <p:spPr bwMode="auto">
          <a:xfrm>
            <a:off x="5059363" y="3048000"/>
            <a:ext cx="976312" cy="703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6418" name="Line 34"/>
          <p:cNvSpPr>
            <a:spLocks noChangeShapeType="1"/>
          </p:cNvSpPr>
          <p:nvPr/>
        </p:nvSpPr>
        <p:spPr bwMode="auto">
          <a:xfrm>
            <a:off x="5578475" y="3048000"/>
            <a:ext cx="2163763" cy="701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6419" name="Rectangle 35"/>
          <p:cNvSpPr>
            <a:spLocks noChangeArrowheads="1"/>
          </p:cNvSpPr>
          <p:nvPr/>
        </p:nvSpPr>
        <p:spPr bwMode="auto">
          <a:xfrm>
            <a:off x="5791200" y="38306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dirty="0">
                <a:effectLst>
                  <a:outerShdw blurRad="38100" dist="38100" dir="2700000" algn="tl">
                    <a:srgbClr val="DDDDDD"/>
                  </a:outerShdw>
                </a:effectLst>
                <a:latin typeface="Arial" charset="0"/>
                <a:ea typeface="+mn-ea"/>
                <a:cs typeface="+mn-cs"/>
              </a:rPr>
              <a:t>26</a:t>
            </a:r>
          </a:p>
        </p:txBody>
      </p:sp>
      <p:sp>
        <p:nvSpPr>
          <p:cNvPr id="16420" name="Rectangle 36"/>
          <p:cNvSpPr>
            <a:spLocks noChangeArrowheads="1"/>
          </p:cNvSpPr>
          <p:nvPr/>
        </p:nvSpPr>
        <p:spPr bwMode="auto">
          <a:xfrm>
            <a:off x="6283325" y="38322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dirty="0">
                <a:effectLst>
                  <a:outerShdw blurRad="38100" dist="38100" dir="2700000" algn="tl">
                    <a:srgbClr val="DDDDDD"/>
                  </a:outerShdw>
                </a:effectLst>
                <a:latin typeface="Arial" charset="0"/>
                <a:ea typeface="+mn-ea"/>
                <a:cs typeface="+mn-cs"/>
              </a:rPr>
              <a:t>29</a:t>
            </a:r>
          </a:p>
        </p:txBody>
      </p:sp>
      <p:sp>
        <p:nvSpPr>
          <p:cNvPr id="16421" name="Rectangle 37"/>
          <p:cNvSpPr>
            <a:spLocks noChangeArrowheads="1"/>
          </p:cNvSpPr>
          <p:nvPr/>
        </p:nvSpPr>
        <p:spPr bwMode="auto">
          <a:xfrm>
            <a:off x="7515225" y="38306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53</a:t>
            </a:r>
          </a:p>
        </p:txBody>
      </p:sp>
      <p:sp>
        <p:nvSpPr>
          <p:cNvPr id="16422" name="Rectangle 38"/>
          <p:cNvSpPr>
            <a:spLocks noChangeArrowheads="1"/>
          </p:cNvSpPr>
          <p:nvPr/>
        </p:nvSpPr>
        <p:spPr bwMode="auto">
          <a:xfrm>
            <a:off x="8029575" y="38290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55</a:t>
            </a:r>
          </a:p>
        </p:txBody>
      </p:sp>
      <p:sp>
        <p:nvSpPr>
          <p:cNvPr id="2" name="Slide Number Placeholder 1"/>
          <p:cNvSpPr>
            <a:spLocks noGrp="1"/>
          </p:cNvSpPr>
          <p:nvPr>
            <p:ph type="sldNum" sz="quarter" idx="12"/>
          </p:nvPr>
        </p:nvSpPr>
        <p:spPr/>
        <p:txBody>
          <a:bodyPr/>
          <a:lstStyle/>
          <a:p>
            <a:fld id="{E81073D4-A8DC-4C51-B6C2-5B1C3850DFE7}" type="slidenum">
              <a:rPr lang="en-US" smtClean="0"/>
              <a:pPr/>
              <a:t>38</a:t>
            </a:fld>
            <a:endParaRPr lang="en-US"/>
          </a:p>
        </p:txBody>
      </p:sp>
    </p:spTree>
    <p:extLst>
      <p:ext uri="{BB962C8B-B14F-4D97-AF65-F5344CB8AC3E}">
        <p14:creationId xmlns:p14="http://schemas.microsoft.com/office/powerpoint/2010/main" val="162470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40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6389"/>
                                        </p:tgtEl>
                                        <p:attrNameLst>
                                          <p:attrName>style.visibility</p:attrName>
                                        </p:attrNameLst>
                                      </p:cBhvr>
                                      <p:to>
                                        <p:strVal val="visible"/>
                                      </p:to>
                                    </p:set>
                                  </p:childTnLst>
                                </p:cTn>
                              </p:par>
                            </p:childTnLst>
                          </p:cTn>
                        </p:par>
                        <p:par>
                          <p:cTn id="9" fill="hold" nodeType="afterGroup">
                            <p:stCondLst>
                              <p:cond delay="0"/>
                            </p:stCondLst>
                            <p:childTnLst>
                              <p:par>
                                <p:cTn id="10" presetID="35" presetClass="path" presetSubtype="0" accel="50000" decel="50000" fill="hold" grpId="0" nodeType="afterEffect">
                                  <p:stCondLst>
                                    <p:cond delay="0"/>
                                  </p:stCondLst>
                                  <p:childTnLst>
                                    <p:animMotion origin="layout" path="M -1.66667E-6 -7.40741E-7 L -0.03021 -0.00023 " pathEditMode="relative" rAng="0" ptsTypes="AA">
                                      <p:cBhvr>
                                        <p:cTn id="11" dur="2000" fill="hold"/>
                                        <p:tgtEl>
                                          <p:spTgt spid="16408"/>
                                        </p:tgtEl>
                                        <p:attrNameLst>
                                          <p:attrName>ppt_x</p:attrName>
                                          <p:attrName>ppt_y</p:attrName>
                                        </p:attrNameLst>
                                      </p:cBhvr>
                                      <p:rCtr x="-1510" y="-23"/>
                                    </p:animMotion>
                                  </p:childTnLst>
                                </p:cTn>
                              </p:par>
                              <p:par>
                                <p:cTn id="12" presetID="63" presetClass="path" presetSubtype="0" accel="50000" decel="50000" fill="hold" grpId="0" nodeType="withEffect">
                                  <p:stCondLst>
                                    <p:cond delay="0"/>
                                  </p:stCondLst>
                                  <p:childTnLst>
                                    <p:animMotion origin="layout" path="M 1.66667E-6 -7.40741E-7 L 0.025 -0.00023 " pathEditMode="relative" rAng="0" ptsTypes="AA">
                                      <p:cBhvr>
                                        <p:cTn id="13" dur="2000" fill="hold"/>
                                        <p:tgtEl>
                                          <p:spTgt spid="16409"/>
                                        </p:tgtEl>
                                        <p:attrNameLst>
                                          <p:attrName>ppt_x</p:attrName>
                                          <p:attrName>ppt_y</p:attrName>
                                        </p:attrNameLst>
                                      </p:cBhvr>
                                      <p:rCtr x="1250" y="-23"/>
                                    </p:animMotion>
                                  </p:childTnLst>
                                </p:cTn>
                              </p:par>
                            </p:childTnLst>
                          </p:cTn>
                        </p:par>
                        <p:par>
                          <p:cTn id="14" fill="hold" nodeType="afterGroup">
                            <p:stCondLst>
                              <p:cond delay="2000"/>
                            </p:stCondLst>
                            <p:childTnLst>
                              <p:par>
                                <p:cTn id="15" presetID="2" presetClass="entr" presetSubtype="1" fill="hold" grpId="0" nodeType="afterEffect">
                                  <p:stCondLst>
                                    <p:cond delay="0"/>
                                  </p:stCondLst>
                                  <p:childTnLst>
                                    <p:set>
                                      <p:cBhvr>
                                        <p:cTn id="16" dur="1" fill="hold">
                                          <p:stCondLst>
                                            <p:cond delay="0"/>
                                          </p:stCondLst>
                                        </p:cTn>
                                        <p:tgtEl>
                                          <p:spTgt spid="16419"/>
                                        </p:tgtEl>
                                        <p:attrNameLst>
                                          <p:attrName>style.visibility</p:attrName>
                                        </p:attrNameLst>
                                      </p:cBhvr>
                                      <p:to>
                                        <p:strVal val="visible"/>
                                      </p:to>
                                    </p:set>
                                    <p:anim calcmode="lin" valueType="num">
                                      <p:cBhvr additive="base">
                                        <p:cTn id="17" dur="500" fill="hold"/>
                                        <p:tgtEl>
                                          <p:spTgt spid="16419"/>
                                        </p:tgtEl>
                                        <p:attrNameLst>
                                          <p:attrName>ppt_x</p:attrName>
                                        </p:attrNameLst>
                                      </p:cBhvr>
                                      <p:tavLst>
                                        <p:tav tm="0">
                                          <p:val>
                                            <p:strVal val="#ppt_x"/>
                                          </p:val>
                                        </p:tav>
                                        <p:tav tm="100000">
                                          <p:val>
                                            <p:strVal val="#ppt_x"/>
                                          </p:val>
                                        </p:tav>
                                      </p:tavLst>
                                    </p:anim>
                                    <p:anim calcmode="lin" valueType="num">
                                      <p:cBhvr additive="base">
                                        <p:cTn id="18" dur="500" fill="hold"/>
                                        <p:tgtEl>
                                          <p:spTgt spid="16419"/>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0"/>
                                          </p:stCondLst>
                                        </p:cTn>
                                        <p:tgtEl>
                                          <p:spTgt spid="16388"/>
                                        </p:tgtEl>
                                        <p:attrNameLst>
                                          <p:attrName>style.visibility</p:attrName>
                                        </p:attrNameLst>
                                      </p:cBhvr>
                                      <p:to>
                                        <p:strVal val="visible"/>
                                      </p:to>
                                    </p:set>
                                  </p:childTnLst>
                                </p:cTn>
                              </p:par>
                            </p:childTnLst>
                          </p:cTn>
                        </p:par>
                        <p:par>
                          <p:cTn id="22" fill="hold" nodeType="afterGroup">
                            <p:stCondLst>
                              <p:cond delay="2500"/>
                            </p:stCondLst>
                            <p:childTnLst>
                              <p:par>
                                <p:cTn id="23" presetID="35" presetClass="path" presetSubtype="0" accel="50000" decel="50000" fill="hold" grpId="1" nodeType="afterEffect">
                                  <p:stCondLst>
                                    <p:cond delay="0"/>
                                  </p:stCondLst>
                                  <p:childTnLst>
                                    <p:animMotion origin="layout" path="M -0.03021 -0.00023 L -0.08959 -0.00023 " pathEditMode="relative" rAng="0" ptsTypes="AA">
                                      <p:cBhvr>
                                        <p:cTn id="24" dur="2000" fill="hold"/>
                                        <p:tgtEl>
                                          <p:spTgt spid="16408"/>
                                        </p:tgtEl>
                                        <p:attrNameLst>
                                          <p:attrName>ppt_x</p:attrName>
                                          <p:attrName>ppt_y</p:attrName>
                                        </p:attrNameLst>
                                      </p:cBhvr>
                                      <p:rCtr x="-2969" y="0"/>
                                    </p:animMotion>
                                  </p:childTnLst>
                                </p:cTn>
                              </p:par>
                              <p:par>
                                <p:cTn id="25" presetID="35" presetClass="path" presetSubtype="0" accel="50000" decel="50000" fill="hold" grpId="1" nodeType="withEffect">
                                  <p:stCondLst>
                                    <p:cond delay="0"/>
                                  </p:stCondLst>
                                  <p:childTnLst>
                                    <p:animMotion origin="layout" path="M -8.33333E-7 -2.22222E-6 L -0.05885 -0.00069 " pathEditMode="relative" rAng="0" ptsTypes="AA">
                                      <p:cBhvr>
                                        <p:cTn id="26" dur="2000" fill="hold"/>
                                        <p:tgtEl>
                                          <p:spTgt spid="16419"/>
                                        </p:tgtEl>
                                        <p:attrNameLst>
                                          <p:attrName>ppt_x</p:attrName>
                                          <p:attrName>ppt_y</p:attrName>
                                        </p:attrNameLst>
                                      </p:cBhvr>
                                      <p:rCtr x="-2951" y="-46"/>
                                    </p:animMotion>
                                  </p:childTnLst>
                                </p:cTn>
                              </p:par>
                              <p:par>
                                <p:cTn id="27" presetID="35" presetClass="path" presetSubtype="0" accel="50000" decel="50000" fill="hold" grpId="1" nodeType="withEffect">
                                  <p:stCondLst>
                                    <p:cond delay="0"/>
                                  </p:stCondLst>
                                  <p:childTnLst>
                                    <p:animMotion origin="layout" path="M 0.025 -0.00023 L -0.0349 -0.00023 " pathEditMode="relative" rAng="0" ptsTypes="AA">
                                      <p:cBhvr>
                                        <p:cTn id="28" dur="2000" fill="hold"/>
                                        <p:tgtEl>
                                          <p:spTgt spid="16409"/>
                                        </p:tgtEl>
                                        <p:attrNameLst>
                                          <p:attrName>ppt_x</p:attrName>
                                          <p:attrName>ppt_y</p:attrName>
                                        </p:attrNameLst>
                                      </p:cBhvr>
                                      <p:rCtr x="-3003" y="0"/>
                                    </p:animMotion>
                                  </p:childTnLst>
                                </p:cTn>
                              </p:par>
                              <p:par>
                                <p:cTn id="29" presetID="1" presetClass="exit" presetSubtype="0" fill="hold" grpId="1" nodeType="withEffect">
                                  <p:stCondLst>
                                    <p:cond delay="0"/>
                                  </p:stCondLst>
                                  <p:childTnLst>
                                    <p:set>
                                      <p:cBhvr>
                                        <p:cTn id="30" dur="1" fill="hold">
                                          <p:stCondLst>
                                            <p:cond delay="0"/>
                                          </p:stCondLst>
                                        </p:cTn>
                                        <p:tgtEl>
                                          <p:spTgt spid="1638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6407"/>
                                        </p:tgtEl>
                                        <p:attrNameLst>
                                          <p:attrName>style.visibility</p:attrName>
                                        </p:attrNameLst>
                                      </p:cBhvr>
                                      <p:to>
                                        <p:strVal val="hidden"/>
                                      </p:to>
                                    </p:set>
                                  </p:childTnLst>
                                </p:cTn>
                              </p:par>
                            </p:childTnLst>
                          </p:cTn>
                        </p:par>
                        <p:par>
                          <p:cTn id="33" fill="hold" nodeType="afterGroup">
                            <p:stCondLst>
                              <p:cond delay="4500"/>
                            </p:stCondLst>
                            <p:childTnLst>
                              <p:par>
                                <p:cTn id="34" presetID="2" presetClass="entr" presetSubtype="1" fill="hold" grpId="0" nodeType="afterEffect">
                                  <p:stCondLst>
                                    <p:cond delay="0"/>
                                  </p:stCondLst>
                                  <p:childTnLst>
                                    <p:set>
                                      <p:cBhvr>
                                        <p:cTn id="35" dur="1" fill="hold">
                                          <p:stCondLst>
                                            <p:cond delay="0"/>
                                          </p:stCondLst>
                                        </p:cTn>
                                        <p:tgtEl>
                                          <p:spTgt spid="16420"/>
                                        </p:tgtEl>
                                        <p:attrNameLst>
                                          <p:attrName>style.visibility</p:attrName>
                                        </p:attrNameLst>
                                      </p:cBhvr>
                                      <p:to>
                                        <p:strVal val="visible"/>
                                      </p:to>
                                    </p:set>
                                    <p:anim calcmode="lin" valueType="num">
                                      <p:cBhvr additive="base">
                                        <p:cTn id="36" dur="500" fill="hold"/>
                                        <p:tgtEl>
                                          <p:spTgt spid="16420"/>
                                        </p:tgtEl>
                                        <p:attrNameLst>
                                          <p:attrName>ppt_x</p:attrName>
                                        </p:attrNameLst>
                                      </p:cBhvr>
                                      <p:tavLst>
                                        <p:tav tm="0">
                                          <p:val>
                                            <p:strVal val="#ppt_x"/>
                                          </p:val>
                                        </p:tav>
                                        <p:tav tm="100000">
                                          <p:val>
                                            <p:strVal val="#ppt_x"/>
                                          </p:val>
                                        </p:tav>
                                      </p:tavLst>
                                    </p:anim>
                                    <p:anim calcmode="lin" valueType="num">
                                      <p:cBhvr additive="base">
                                        <p:cTn id="37" dur="500" fill="hold"/>
                                        <p:tgtEl>
                                          <p:spTgt spid="16420"/>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5000"/>
                            </p:stCondLst>
                            <p:childTnLst>
                              <p:par>
                                <p:cTn id="39" presetID="1" presetClass="entr" presetSubtype="0" fill="hold" grpId="0" nodeType="afterEffect">
                                  <p:stCondLst>
                                    <p:cond delay="0"/>
                                  </p:stCondLst>
                                  <p:childTnLst>
                                    <p:set>
                                      <p:cBhvr>
                                        <p:cTn id="40" dur="1" fill="hold">
                                          <p:stCondLst>
                                            <p:cond delay="0"/>
                                          </p:stCondLst>
                                        </p:cTn>
                                        <p:tgtEl>
                                          <p:spTgt spid="16387"/>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16404"/>
                                        </p:tgtEl>
                                        <p:attrNameLst>
                                          <p:attrName>style.visibility</p:attrName>
                                        </p:attrNameLst>
                                      </p:cBhvr>
                                      <p:to>
                                        <p:strVal val="hidden"/>
                                      </p:to>
                                    </p:set>
                                  </p:childTnLst>
                                </p:cTn>
                              </p:par>
                            </p:childTnLst>
                          </p:cTn>
                        </p:par>
                        <p:par>
                          <p:cTn id="43" fill="hold" nodeType="afterGroup">
                            <p:stCondLst>
                              <p:cond delay="5000"/>
                            </p:stCondLst>
                            <p:childTnLst>
                              <p:par>
                                <p:cTn id="44" presetID="35" presetClass="path" presetSubtype="0" accel="50000" decel="50000" fill="hold" grpId="0" nodeType="afterEffect">
                                  <p:stCondLst>
                                    <p:cond delay="0"/>
                                  </p:stCondLst>
                                  <p:childTnLst>
                                    <p:animMotion origin="layout" path="M -3.88889E-6 3.7037E-6 L -0.03177 0.00046 " pathEditMode="relative" rAng="0" ptsTypes="AA">
                                      <p:cBhvr>
                                        <p:cTn id="45" dur="2000" fill="hold"/>
                                        <p:tgtEl>
                                          <p:spTgt spid="16405"/>
                                        </p:tgtEl>
                                        <p:attrNameLst>
                                          <p:attrName>ppt_x</p:attrName>
                                          <p:attrName>ppt_y</p:attrName>
                                        </p:attrNameLst>
                                      </p:cBhvr>
                                      <p:rCtr x="-1597" y="23"/>
                                    </p:animMotion>
                                  </p:childTnLst>
                                </p:cTn>
                              </p:par>
                              <p:par>
                                <p:cTn id="46" presetID="63" presetClass="path" presetSubtype="0" accel="50000" decel="50000" fill="hold" grpId="0" nodeType="withEffect">
                                  <p:stCondLst>
                                    <p:cond delay="0"/>
                                  </p:stCondLst>
                                  <p:childTnLst>
                                    <p:animMotion origin="layout" path="M -2.77778E-6 3.7037E-6 L 0.02604 3.7037E-6 " pathEditMode="relative" rAng="0" ptsTypes="AA">
                                      <p:cBhvr>
                                        <p:cTn id="47" dur="2000" fill="hold"/>
                                        <p:tgtEl>
                                          <p:spTgt spid="16406"/>
                                        </p:tgtEl>
                                        <p:attrNameLst>
                                          <p:attrName>ppt_x</p:attrName>
                                          <p:attrName>ppt_y</p:attrName>
                                        </p:attrNameLst>
                                      </p:cBhvr>
                                      <p:rCtr x="1302" y="0"/>
                                    </p:animMotion>
                                  </p:childTnLst>
                                </p:cTn>
                              </p:par>
                            </p:childTnLst>
                          </p:cTn>
                        </p:par>
                        <p:par>
                          <p:cTn id="48" fill="hold" nodeType="afterGroup">
                            <p:stCondLst>
                              <p:cond delay="7000"/>
                            </p:stCondLst>
                            <p:childTnLst>
                              <p:par>
                                <p:cTn id="49" presetID="2" presetClass="entr" presetSubtype="1" fill="hold" grpId="0" nodeType="afterEffect">
                                  <p:stCondLst>
                                    <p:cond delay="0"/>
                                  </p:stCondLst>
                                  <p:childTnLst>
                                    <p:set>
                                      <p:cBhvr>
                                        <p:cTn id="50" dur="1" fill="hold">
                                          <p:stCondLst>
                                            <p:cond delay="0"/>
                                          </p:stCondLst>
                                        </p:cTn>
                                        <p:tgtEl>
                                          <p:spTgt spid="16421"/>
                                        </p:tgtEl>
                                        <p:attrNameLst>
                                          <p:attrName>style.visibility</p:attrName>
                                        </p:attrNameLst>
                                      </p:cBhvr>
                                      <p:to>
                                        <p:strVal val="visible"/>
                                      </p:to>
                                    </p:set>
                                    <p:anim calcmode="lin" valueType="num">
                                      <p:cBhvr additive="base">
                                        <p:cTn id="51" dur="500" fill="hold"/>
                                        <p:tgtEl>
                                          <p:spTgt spid="16421"/>
                                        </p:tgtEl>
                                        <p:attrNameLst>
                                          <p:attrName>ppt_x</p:attrName>
                                        </p:attrNameLst>
                                      </p:cBhvr>
                                      <p:tavLst>
                                        <p:tav tm="0">
                                          <p:val>
                                            <p:strVal val="#ppt_x"/>
                                          </p:val>
                                        </p:tav>
                                        <p:tav tm="100000">
                                          <p:val>
                                            <p:strVal val="#ppt_x"/>
                                          </p:val>
                                        </p:tav>
                                      </p:tavLst>
                                    </p:anim>
                                    <p:anim calcmode="lin" valueType="num">
                                      <p:cBhvr additive="base">
                                        <p:cTn id="52" dur="500" fill="hold"/>
                                        <p:tgtEl>
                                          <p:spTgt spid="16421"/>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7500"/>
                            </p:stCondLst>
                            <p:childTnLst>
                              <p:par>
                                <p:cTn id="54" presetID="1" presetClass="exit" presetSubtype="0" fill="hold" grpId="1" nodeType="afterEffect">
                                  <p:stCondLst>
                                    <p:cond delay="0"/>
                                  </p:stCondLst>
                                  <p:childTnLst>
                                    <p:set>
                                      <p:cBhvr>
                                        <p:cTn id="55" dur="1" fill="hold">
                                          <p:stCondLst>
                                            <p:cond delay="0"/>
                                          </p:stCondLst>
                                        </p:cTn>
                                        <p:tgtEl>
                                          <p:spTgt spid="16387"/>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16386"/>
                                        </p:tgtEl>
                                        <p:attrNameLst>
                                          <p:attrName>style.visibility</p:attrName>
                                        </p:attrNameLst>
                                      </p:cBhvr>
                                      <p:to>
                                        <p:strVal val="visible"/>
                                      </p:to>
                                    </p:set>
                                  </p:childTnLst>
                                </p:cTn>
                              </p:par>
                            </p:childTnLst>
                          </p:cTn>
                        </p:par>
                        <p:par>
                          <p:cTn id="58" fill="hold" nodeType="afterGroup">
                            <p:stCondLst>
                              <p:cond delay="7500"/>
                            </p:stCondLst>
                            <p:childTnLst>
                              <p:par>
                                <p:cTn id="59" presetID="63" presetClass="path" presetSubtype="0" accel="50000" decel="50000" fill="hold" grpId="1" nodeType="afterEffect">
                                  <p:stCondLst>
                                    <p:cond delay="0"/>
                                  </p:stCondLst>
                                  <p:childTnLst>
                                    <p:animMotion origin="layout" path="M 0.02604 -3.7037E-6 L 0.0816 -0.00023 " pathEditMode="relative" rAng="0" ptsTypes="AA">
                                      <p:cBhvr>
                                        <p:cTn id="60" dur="2000" fill="hold"/>
                                        <p:tgtEl>
                                          <p:spTgt spid="16406"/>
                                        </p:tgtEl>
                                        <p:attrNameLst>
                                          <p:attrName>ppt_x</p:attrName>
                                          <p:attrName>ppt_y</p:attrName>
                                        </p:attrNameLst>
                                      </p:cBhvr>
                                      <p:rCtr x="2778" y="-23"/>
                                    </p:animMotion>
                                  </p:childTnLst>
                                </p:cTn>
                              </p:par>
                            </p:childTnLst>
                          </p:cTn>
                        </p:par>
                        <p:par>
                          <p:cTn id="61" fill="hold" nodeType="afterGroup">
                            <p:stCondLst>
                              <p:cond delay="9500"/>
                            </p:stCondLst>
                            <p:childTnLst>
                              <p:par>
                                <p:cTn id="62" presetID="2" presetClass="entr" presetSubtype="1" fill="hold" grpId="0" nodeType="afterEffect">
                                  <p:stCondLst>
                                    <p:cond delay="0"/>
                                  </p:stCondLst>
                                  <p:childTnLst>
                                    <p:set>
                                      <p:cBhvr>
                                        <p:cTn id="63" dur="1" fill="hold">
                                          <p:stCondLst>
                                            <p:cond delay="0"/>
                                          </p:stCondLst>
                                        </p:cTn>
                                        <p:tgtEl>
                                          <p:spTgt spid="16422"/>
                                        </p:tgtEl>
                                        <p:attrNameLst>
                                          <p:attrName>style.visibility</p:attrName>
                                        </p:attrNameLst>
                                      </p:cBhvr>
                                      <p:to>
                                        <p:strVal val="visible"/>
                                      </p:to>
                                    </p:set>
                                    <p:anim calcmode="lin" valueType="num">
                                      <p:cBhvr additive="base">
                                        <p:cTn id="64" dur="500" fill="hold"/>
                                        <p:tgtEl>
                                          <p:spTgt spid="16422"/>
                                        </p:tgtEl>
                                        <p:attrNameLst>
                                          <p:attrName>ppt_x</p:attrName>
                                        </p:attrNameLst>
                                      </p:cBhvr>
                                      <p:tavLst>
                                        <p:tav tm="0">
                                          <p:val>
                                            <p:strVal val="#ppt_x"/>
                                          </p:val>
                                        </p:tav>
                                        <p:tav tm="100000">
                                          <p:val>
                                            <p:strVal val="#ppt_x"/>
                                          </p:val>
                                        </p:tav>
                                      </p:tavLst>
                                    </p:anim>
                                    <p:anim calcmode="lin" valueType="num">
                                      <p:cBhvr additive="base">
                                        <p:cTn id="65" dur="500" fill="hold"/>
                                        <p:tgtEl>
                                          <p:spTgt spid="164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87" grpId="1" animBg="1"/>
      <p:bldP spid="16388" grpId="0" animBg="1"/>
      <p:bldP spid="16389" grpId="0" animBg="1"/>
      <p:bldP spid="16389" grpId="1" animBg="1"/>
      <p:bldP spid="16404" grpId="0" animBg="1"/>
      <p:bldP spid="16405" grpId="0" animBg="1"/>
      <p:bldP spid="16406" grpId="0" animBg="1"/>
      <p:bldP spid="16406" grpId="1" animBg="1"/>
      <p:bldP spid="16407" grpId="0" animBg="1"/>
      <p:bldP spid="16407" grpId="1" animBg="1"/>
      <p:bldP spid="16408" grpId="0" animBg="1"/>
      <p:bldP spid="16408" grpId="1" animBg="1"/>
      <p:bldP spid="16409" grpId="0" animBg="1"/>
      <p:bldP spid="16409" grpId="1" animBg="1"/>
      <p:bldP spid="16419" grpId="0" animBg="1"/>
      <p:bldP spid="16419" grpId="1" animBg="1"/>
      <p:bldP spid="16420" grpId="0" animBg="1"/>
      <p:bldP spid="16421" grpId="0" animBg="1"/>
      <p:bldP spid="164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972050" y="3417888"/>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11" name="Rectangle 3"/>
          <p:cNvSpPr>
            <a:spLocks noChangeArrowheads="1"/>
          </p:cNvSpPr>
          <p:nvPr/>
        </p:nvSpPr>
        <p:spPr bwMode="auto">
          <a:xfrm>
            <a:off x="3521075" y="3417888"/>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12" name="Rectangle 4"/>
          <p:cNvSpPr>
            <a:spLocks noChangeArrowheads="1"/>
          </p:cNvSpPr>
          <p:nvPr/>
        </p:nvSpPr>
        <p:spPr bwMode="auto">
          <a:xfrm>
            <a:off x="4556125" y="2306638"/>
            <a:ext cx="533400"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13" name="Rectangle 5"/>
          <p:cNvSpPr>
            <a:spLocks noChangeArrowheads="1"/>
          </p:cNvSpPr>
          <p:nvPr/>
        </p:nvSpPr>
        <p:spPr bwMode="auto">
          <a:xfrm>
            <a:off x="5927725" y="4681538"/>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14" name="Rectangle 6"/>
          <p:cNvSpPr>
            <a:spLocks noChangeArrowheads="1"/>
          </p:cNvSpPr>
          <p:nvPr/>
        </p:nvSpPr>
        <p:spPr bwMode="auto">
          <a:xfrm>
            <a:off x="4468813" y="4681538"/>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15" name="Rectangle 7"/>
          <p:cNvSpPr>
            <a:spLocks noChangeArrowheads="1"/>
          </p:cNvSpPr>
          <p:nvPr/>
        </p:nvSpPr>
        <p:spPr bwMode="auto">
          <a:xfrm>
            <a:off x="3527425" y="3425825"/>
            <a:ext cx="2500313"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16" name="Rectangle 8"/>
          <p:cNvSpPr>
            <a:spLocks noChangeArrowheads="1"/>
          </p:cNvSpPr>
          <p:nvPr/>
        </p:nvSpPr>
        <p:spPr bwMode="auto">
          <a:xfrm>
            <a:off x="4470400" y="4687888"/>
            <a:ext cx="2500313"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2536" name="Rectangle 9"/>
          <p:cNvSpPr>
            <a:spLocks noGrp="1" noChangeArrowheads="1"/>
          </p:cNvSpPr>
          <p:nvPr>
            <p:ph type="title"/>
          </p:nvPr>
        </p:nvSpPr>
        <p:spPr/>
        <p:txBody>
          <a:bodyPr/>
          <a:lstStyle/>
          <a:p>
            <a:r>
              <a:rPr lang="en-US">
                <a:latin typeface="Calibri" charset="0"/>
              </a:rPr>
              <a:t>Constructing a B-tree (contd.)</a:t>
            </a:r>
          </a:p>
        </p:txBody>
      </p:sp>
      <p:sp>
        <p:nvSpPr>
          <p:cNvPr id="17418" name="Rectangle 10"/>
          <p:cNvSpPr>
            <a:spLocks noChangeArrowheads="1"/>
          </p:cNvSpPr>
          <p:nvPr/>
        </p:nvSpPr>
        <p:spPr bwMode="auto">
          <a:xfrm>
            <a:off x="887413" y="1706563"/>
            <a:ext cx="404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ct val="50000"/>
              </a:spcBef>
              <a:spcAft>
                <a:spcPts val="0"/>
              </a:spcAft>
              <a:defRPr/>
            </a:pPr>
            <a:r>
              <a:rPr lang="en-US" sz="2400">
                <a:latin typeface="Times New Roman" charset="0"/>
                <a:ea typeface="+mn-ea"/>
                <a:cs typeface="+mn-cs"/>
              </a:rPr>
              <a:t>Add 45 increases the trees level</a:t>
            </a:r>
          </a:p>
        </p:txBody>
      </p:sp>
      <p:sp>
        <p:nvSpPr>
          <p:cNvPr id="17419" name="Text Box 11"/>
          <p:cNvSpPr txBox="1">
            <a:spLocks noChangeArrowheads="1"/>
          </p:cNvSpPr>
          <p:nvPr/>
        </p:nvSpPr>
        <p:spPr bwMode="auto">
          <a:xfrm rot="-5400000">
            <a:off x="-2438400" y="3030538"/>
            <a:ext cx="5689600" cy="431800"/>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r" fontAlgn="auto">
              <a:lnSpc>
                <a:spcPct val="90000"/>
              </a:lnSpc>
              <a:spcBef>
                <a:spcPct val="20000"/>
              </a:spcBef>
              <a:spcAft>
                <a:spcPts val="0"/>
              </a:spcAft>
              <a:defRPr/>
            </a:pPr>
            <a:r>
              <a:rPr lang="en-US" sz="2000" b="1">
                <a:solidFill>
                  <a:schemeClr val="folHlink"/>
                </a:solidFill>
                <a:latin typeface="Arial" charset="0"/>
                <a:ea typeface="+mn-ea"/>
                <a:cs typeface="+mn-cs"/>
              </a:rPr>
              <a:t>1  12  8  2</a:t>
            </a:r>
            <a:r>
              <a:rPr lang="en-US" sz="2000" b="1">
                <a:latin typeface="Arial" charset="0"/>
                <a:ea typeface="+mn-ea"/>
                <a:cs typeface="+mn-cs"/>
              </a:rPr>
              <a:t>  </a:t>
            </a:r>
            <a:r>
              <a:rPr lang="en-US" sz="2000" b="1">
                <a:solidFill>
                  <a:schemeClr val="folHlink"/>
                </a:solidFill>
                <a:latin typeface="Arial" charset="0"/>
                <a:ea typeface="+mn-ea"/>
                <a:cs typeface="+mn-cs"/>
              </a:rPr>
              <a:t>25</a:t>
            </a:r>
            <a:r>
              <a:rPr lang="en-US" sz="2000" b="1">
                <a:latin typeface="Arial" charset="0"/>
                <a:ea typeface="+mn-ea"/>
                <a:cs typeface="+mn-cs"/>
              </a:rPr>
              <a:t>  </a:t>
            </a:r>
            <a:r>
              <a:rPr lang="en-US" sz="2000" b="1">
                <a:solidFill>
                  <a:schemeClr val="folHlink"/>
                </a:solidFill>
                <a:latin typeface="Arial" charset="0"/>
                <a:ea typeface="+mn-ea"/>
                <a:cs typeface="+mn-cs"/>
              </a:rPr>
              <a:t>6  14  28  17  7  52  16  48  68  3  26  29  53  55  </a:t>
            </a:r>
            <a:r>
              <a:rPr lang="en-US" sz="2000" b="1">
                <a:latin typeface="Arial" charset="0"/>
                <a:ea typeface="+mn-ea"/>
                <a:cs typeface="+mn-cs"/>
              </a:rPr>
              <a:t>45</a:t>
            </a:r>
          </a:p>
        </p:txBody>
      </p:sp>
      <p:sp>
        <p:nvSpPr>
          <p:cNvPr id="17420" name="Rectangle 12"/>
          <p:cNvSpPr>
            <a:spLocks noChangeArrowheads="1"/>
          </p:cNvSpPr>
          <p:nvPr/>
        </p:nvSpPr>
        <p:spPr bwMode="auto">
          <a:xfrm>
            <a:off x="3525838" y="3422650"/>
            <a:ext cx="207327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21" name="Rectangle 13"/>
          <p:cNvSpPr>
            <a:spLocks noChangeArrowheads="1"/>
          </p:cNvSpPr>
          <p:nvPr/>
        </p:nvSpPr>
        <p:spPr bwMode="auto">
          <a:xfrm>
            <a:off x="5113338" y="348297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48</a:t>
            </a:r>
          </a:p>
        </p:txBody>
      </p:sp>
      <p:sp>
        <p:nvSpPr>
          <p:cNvPr id="17422" name="Rectangle 14"/>
          <p:cNvSpPr>
            <a:spLocks noChangeArrowheads="1"/>
          </p:cNvSpPr>
          <p:nvPr/>
        </p:nvSpPr>
        <p:spPr bwMode="auto">
          <a:xfrm>
            <a:off x="4627563" y="348456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17</a:t>
            </a:r>
          </a:p>
        </p:txBody>
      </p:sp>
      <p:sp>
        <p:nvSpPr>
          <p:cNvPr id="17423" name="Rectangle 15"/>
          <p:cNvSpPr>
            <a:spLocks noChangeArrowheads="1"/>
          </p:cNvSpPr>
          <p:nvPr/>
        </p:nvSpPr>
        <p:spPr bwMode="auto">
          <a:xfrm>
            <a:off x="4110038" y="34861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8</a:t>
            </a:r>
          </a:p>
        </p:txBody>
      </p:sp>
      <p:sp>
        <p:nvSpPr>
          <p:cNvPr id="17424" name="Rectangle 16"/>
          <p:cNvSpPr>
            <a:spLocks noChangeArrowheads="1"/>
          </p:cNvSpPr>
          <p:nvPr/>
        </p:nvSpPr>
        <p:spPr bwMode="auto">
          <a:xfrm>
            <a:off x="3594100" y="34877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3</a:t>
            </a:r>
          </a:p>
        </p:txBody>
      </p:sp>
      <p:sp>
        <p:nvSpPr>
          <p:cNvPr id="17425" name="Rectangle 17"/>
          <p:cNvSpPr>
            <a:spLocks noChangeArrowheads="1"/>
          </p:cNvSpPr>
          <p:nvPr/>
        </p:nvSpPr>
        <p:spPr bwMode="auto">
          <a:xfrm>
            <a:off x="4465638" y="4686300"/>
            <a:ext cx="199707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26" name="Rectangle 18"/>
          <p:cNvSpPr>
            <a:spLocks noChangeArrowheads="1"/>
          </p:cNvSpPr>
          <p:nvPr/>
        </p:nvSpPr>
        <p:spPr bwMode="auto">
          <a:xfrm>
            <a:off x="5973763" y="47466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29</a:t>
            </a:r>
          </a:p>
        </p:txBody>
      </p:sp>
      <p:sp>
        <p:nvSpPr>
          <p:cNvPr id="17427" name="Rectangle 19"/>
          <p:cNvSpPr>
            <a:spLocks noChangeArrowheads="1"/>
          </p:cNvSpPr>
          <p:nvPr/>
        </p:nvSpPr>
        <p:spPr bwMode="auto">
          <a:xfrm>
            <a:off x="5503863" y="474821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28</a:t>
            </a:r>
          </a:p>
        </p:txBody>
      </p:sp>
      <p:sp>
        <p:nvSpPr>
          <p:cNvPr id="17428" name="Rectangle 20"/>
          <p:cNvSpPr>
            <a:spLocks noChangeArrowheads="1"/>
          </p:cNvSpPr>
          <p:nvPr/>
        </p:nvSpPr>
        <p:spPr bwMode="auto">
          <a:xfrm>
            <a:off x="5018088" y="474980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26</a:t>
            </a:r>
          </a:p>
        </p:txBody>
      </p:sp>
      <p:sp>
        <p:nvSpPr>
          <p:cNvPr id="17429" name="Rectangle 21"/>
          <p:cNvSpPr>
            <a:spLocks noChangeArrowheads="1"/>
          </p:cNvSpPr>
          <p:nvPr/>
        </p:nvSpPr>
        <p:spPr bwMode="auto">
          <a:xfrm>
            <a:off x="4533900" y="475138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25</a:t>
            </a:r>
          </a:p>
        </p:txBody>
      </p:sp>
      <p:sp>
        <p:nvSpPr>
          <p:cNvPr id="17430" name="Rectangle 22"/>
          <p:cNvSpPr>
            <a:spLocks noChangeArrowheads="1"/>
          </p:cNvSpPr>
          <p:nvPr/>
        </p:nvSpPr>
        <p:spPr bwMode="auto">
          <a:xfrm>
            <a:off x="7070725" y="4687888"/>
            <a:ext cx="207327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31" name="Rectangle 23"/>
          <p:cNvSpPr>
            <a:spLocks noChangeArrowheads="1"/>
          </p:cNvSpPr>
          <p:nvPr/>
        </p:nvSpPr>
        <p:spPr bwMode="auto">
          <a:xfrm>
            <a:off x="8658225" y="474821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68</a:t>
            </a:r>
          </a:p>
        </p:txBody>
      </p:sp>
      <p:sp>
        <p:nvSpPr>
          <p:cNvPr id="17432" name="Rectangle 24"/>
          <p:cNvSpPr>
            <a:spLocks noChangeArrowheads="1"/>
          </p:cNvSpPr>
          <p:nvPr/>
        </p:nvSpPr>
        <p:spPr bwMode="auto">
          <a:xfrm>
            <a:off x="8172450" y="474980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55</a:t>
            </a:r>
          </a:p>
        </p:txBody>
      </p:sp>
      <p:sp>
        <p:nvSpPr>
          <p:cNvPr id="17433" name="Rectangle 25"/>
          <p:cNvSpPr>
            <a:spLocks noChangeArrowheads="1"/>
          </p:cNvSpPr>
          <p:nvPr/>
        </p:nvSpPr>
        <p:spPr bwMode="auto">
          <a:xfrm>
            <a:off x="7654925" y="475138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53</a:t>
            </a:r>
          </a:p>
        </p:txBody>
      </p:sp>
      <p:sp>
        <p:nvSpPr>
          <p:cNvPr id="17434" name="Rectangle 26"/>
          <p:cNvSpPr>
            <a:spLocks noChangeArrowheads="1"/>
          </p:cNvSpPr>
          <p:nvPr/>
        </p:nvSpPr>
        <p:spPr bwMode="auto">
          <a:xfrm>
            <a:off x="7138988" y="475297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52</a:t>
            </a:r>
          </a:p>
        </p:txBody>
      </p:sp>
      <p:sp>
        <p:nvSpPr>
          <p:cNvPr id="17435" name="Rectangle 27"/>
          <p:cNvSpPr>
            <a:spLocks noChangeArrowheads="1"/>
          </p:cNvSpPr>
          <p:nvPr/>
        </p:nvSpPr>
        <p:spPr bwMode="auto">
          <a:xfrm>
            <a:off x="2865438" y="4687888"/>
            <a:ext cx="1524000"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36" name="Rectangle 28"/>
          <p:cNvSpPr>
            <a:spLocks noChangeArrowheads="1"/>
          </p:cNvSpPr>
          <p:nvPr/>
        </p:nvSpPr>
        <p:spPr bwMode="auto">
          <a:xfrm>
            <a:off x="3916363" y="4746625"/>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16</a:t>
            </a:r>
          </a:p>
        </p:txBody>
      </p:sp>
      <p:sp>
        <p:nvSpPr>
          <p:cNvPr id="17437" name="Rectangle 29"/>
          <p:cNvSpPr>
            <a:spLocks noChangeArrowheads="1"/>
          </p:cNvSpPr>
          <p:nvPr/>
        </p:nvSpPr>
        <p:spPr bwMode="auto">
          <a:xfrm>
            <a:off x="3430588" y="4748213"/>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14</a:t>
            </a:r>
          </a:p>
        </p:txBody>
      </p:sp>
      <p:sp>
        <p:nvSpPr>
          <p:cNvPr id="17438" name="Rectangle 30"/>
          <p:cNvSpPr>
            <a:spLocks noChangeArrowheads="1"/>
          </p:cNvSpPr>
          <p:nvPr/>
        </p:nvSpPr>
        <p:spPr bwMode="auto">
          <a:xfrm>
            <a:off x="2928938" y="474980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12</a:t>
            </a:r>
          </a:p>
        </p:txBody>
      </p:sp>
      <p:sp>
        <p:nvSpPr>
          <p:cNvPr id="17439" name="Rectangle 31"/>
          <p:cNvSpPr>
            <a:spLocks noChangeArrowheads="1"/>
          </p:cNvSpPr>
          <p:nvPr/>
        </p:nvSpPr>
        <p:spPr bwMode="auto">
          <a:xfrm>
            <a:off x="1752600" y="4681538"/>
            <a:ext cx="1050925" cy="57943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40" name="Rectangle 32"/>
          <p:cNvSpPr>
            <a:spLocks noChangeArrowheads="1"/>
          </p:cNvSpPr>
          <p:nvPr/>
        </p:nvSpPr>
        <p:spPr bwMode="auto">
          <a:xfrm>
            <a:off x="1811338" y="47577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6</a:t>
            </a:r>
          </a:p>
        </p:txBody>
      </p:sp>
      <p:sp>
        <p:nvSpPr>
          <p:cNvPr id="17441" name="Rectangle 33"/>
          <p:cNvSpPr>
            <a:spLocks noChangeArrowheads="1"/>
          </p:cNvSpPr>
          <p:nvPr/>
        </p:nvSpPr>
        <p:spPr bwMode="auto">
          <a:xfrm>
            <a:off x="2316163" y="4757738"/>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7</a:t>
            </a:r>
          </a:p>
        </p:txBody>
      </p:sp>
      <p:sp>
        <p:nvSpPr>
          <p:cNvPr id="17442" name="Rectangle 34"/>
          <p:cNvSpPr>
            <a:spLocks noChangeArrowheads="1"/>
          </p:cNvSpPr>
          <p:nvPr/>
        </p:nvSpPr>
        <p:spPr bwMode="auto">
          <a:xfrm>
            <a:off x="623888" y="4679950"/>
            <a:ext cx="1050925" cy="57943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17443" name="Rectangle 35"/>
          <p:cNvSpPr>
            <a:spLocks noChangeArrowheads="1"/>
          </p:cNvSpPr>
          <p:nvPr/>
        </p:nvSpPr>
        <p:spPr bwMode="auto">
          <a:xfrm>
            <a:off x="682625" y="47561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1</a:t>
            </a:r>
          </a:p>
        </p:txBody>
      </p:sp>
      <p:sp>
        <p:nvSpPr>
          <p:cNvPr id="17444" name="Rectangle 36"/>
          <p:cNvSpPr>
            <a:spLocks noChangeArrowheads="1"/>
          </p:cNvSpPr>
          <p:nvPr/>
        </p:nvSpPr>
        <p:spPr bwMode="auto">
          <a:xfrm>
            <a:off x="1187450" y="4756150"/>
            <a:ext cx="412750" cy="4413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2</a:t>
            </a:r>
          </a:p>
        </p:txBody>
      </p:sp>
      <p:sp>
        <p:nvSpPr>
          <p:cNvPr id="17445" name="Line 37"/>
          <p:cNvSpPr>
            <a:spLocks noChangeShapeType="1"/>
          </p:cNvSpPr>
          <p:nvPr/>
        </p:nvSpPr>
        <p:spPr bwMode="auto">
          <a:xfrm flipH="1">
            <a:off x="1158875" y="4008438"/>
            <a:ext cx="2362200" cy="6873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7446" name="Line 38"/>
          <p:cNvSpPr>
            <a:spLocks noChangeShapeType="1"/>
          </p:cNvSpPr>
          <p:nvPr/>
        </p:nvSpPr>
        <p:spPr bwMode="auto">
          <a:xfrm flipH="1">
            <a:off x="2301875" y="4008438"/>
            <a:ext cx="1752600" cy="6556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7447" name="Line 39"/>
          <p:cNvSpPr>
            <a:spLocks noChangeShapeType="1"/>
          </p:cNvSpPr>
          <p:nvPr/>
        </p:nvSpPr>
        <p:spPr bwMode="auto">
          <a:xfrm flipH="1">
            <a:off x="3613150" y="3992563"/>
            <a:ext cx="928688"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7448" name="Line 40"/>
          <p:cNvSpPr>
            <a:spLocks noChangeShapeType="1"/>
          </p:cNvSpPr>
          <p:nvPr/>
        </p:nvSpPr>
        <p:spPr bwMode="auto">
          <a:xfrm>
            <a:off x="5075238" y="3992563"/>
            <a:ext cx="457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7449" name="Line 41"/>
          <p:cNvSpPr>
            <a:spLocks noChangeShapeType="1"/>
          </p:cNvSpPr>
          <p:nvPr/>
        </p:nvSpPr>
        <p:spPr bwMode="auto">
          <a:xfrm>
            <a:off x="5592763" y="4008438"/>
            <a:ext cx="2530475" cy="669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17450" name="Rectangle 42" descr="Light upward diagonal"/>
          <p:cNvSpPr>
            <a:spLocks noChangeArrowheads="1"/>
          </p:cNvSpPr>
          <p:nvPr/>
        </p:nvSpPr>
        <p:spPr bwMode="auto">
          <a:xfrm>
            <a:off x="6456363" y="4748213"/>
            <a:ext cx="412750" cy="441325"/>
          </a:xfrm>
          <a:prstGeom prst="rect">
            <a:avLst/>
          </a:prstGeom>
          <a:pattFill prst="ltUpDiag">
            <a:fgClr>
              <a:schemeClr val="accent1"/>
            </a:fgClr>
            <a:bgClr>
              <a:srgbClr val="FFFFFF"/>
            </a:bgClr>
          </a:patt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400" i="1">
                <a:effectLst>
                  <a:outerShdw blurRad="38100" dist="38100" dir="2700000" algn="tl">
                    <a:srgbClr val="DDDDDD"/>
                  </a:outerShdw>
                </a:effectLst>
                <a:latin typeface="Arial" charset="0"/>
                <a:ea typeface="+mn-ea"/>
                <a:cs typeface="+mn-cs"/>
              </a:rPr>
              <a:t>45</a:t>
            </a:r>
          </a:p>
        </p:txBody>
      </p:sp>
      <p:sp>
        <p:nvSpPr>
          <p:cNvPr id="17451" name="AutoShape 43"/>
          <p:cNvSpPr>
            <a:spLocks/>
          </p:cNvSpPr>
          <p:nvPr/>
        </p:nvSpPr>
        <p:spPr bwMode="auto">
          <a:xfrm>
            <a:off x="6537325" y="3254375"/>
            <a:ext cx="2606675" cy="609600"/>
          </a:xfrm>
          <a:prstGeom prst="accentCallout2">
            <a:avLst>
              <a:gd name="adj1" fmla="val 18750"/>
              <a:gd name="adj2" fmla="val -2921"/>
              <a:gd name="adj3" fmla="val 18750"/>
              <a:gd name="adj4" fmla="val -14375"/>
              <a:gd name="adj5" fmla="val 231250"/>
              <a:gd name="adj6" fmla="val -2631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fontAlgn="auto">
              <a:spcBef>
                <a:spcPts val="0"/>
              </a:spcBef>
              <a:spcAft>
                <a:spcPts val="0"/>
              </a:spcAft>
              <a:defRPr/>
            </a:pPr>
            <a:r>
              <a:rPr lang="en-US" sz="2000">
                <a:latin typeface="Arial" charset="0"/>
                <a:ea typeface="+mn-ea"/>
                <a:cs typeface="+mn-cs"/>
              </a:rPr>
              <a:t>Exceeds Order.  Promote middle and split.</a:t>
            </a:r>
          </a:p>
        </p:txBody>
      </p:sp>
      <p:sp>
        <p:nvSpPr>
          <p:cNvPr id="17452" name="Line 44"/>
          <p:cNvSpPr>
            <a:spLocks noChangeShapeType="1"/>
          </p:cNvSpPr>
          <p:nvPr/>
        </p:nvSpPr>
        <p:spPr bwMode="auto">
          <a:xfrm flipH="1">
            <a:off x="4983163" y="3992563"/>
            <a:ext cx="106362"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7453" name="Line 45"/>
          <p:cNvSpPr>
            <a:spLocks noChangeShapeType="1"/>
          </p:cNvSpPr>
          <p:nvPr/>
        </p:nvSpPr>
        <p:spPr bwMode="auto">
          <a:xfrm>
            <a:off x="5578475" y="4008438"/>
            <a:ext cx="838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7454" name="Line 46"/>
          <p:cNvSpPr>
            <a:spLocks noChangeShapeType="1"/>
          </p:cNvSpPr>
          <p:nvPr/>
        </p:nvSpPr>
        <p:spPr bwMode="auto">
          <a:xfrm>
            <a:off x="6019800" y="3978275"/>
            <a:ext cx="2087563" cy="7159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7455" name="AutoShape 47"/>
          <p:cNvSpPr>
            <a:spLocks/>
          </p:cNvSpPr>
          <p:nvPr/>
        </p:nvSpPr>
        <p:spPr bwMode="auto">
          <a:xfrm>
            <a:off x="6537325" y="1747838"/>
            <a:ext cx="2606675" cy="609600"/>
          </a:xfrm>
          <a:prstGeom prst="accentCallout2">
            <a:avLst>
              <a:gd name="adj1" fmla="val 18750"/>
              <a:gd name="adj2" fmla="val -2921"/>
              <a:gd name="adj3" fmla="val 18750"/>
              <a:gd name="adj4" fmla="val -11755"/>
              <a:gd name="adj5" fmla="val 268750"/>
              <a:gd name="adj6" fmla="val -21009"/>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fontAlgn="auto">
              <a:spcBef>
                <a:spcPts val="0"/>
              </a:spcBef>
              <a:spcAft>
                <a:spcPts val="0"/>
              </a:spcAft>
              <a:defRPr/>
            </a:pPr>
            <a:r>
              <a:rPr lang="en-US" sz="2000">
                <a:latin typeface="Arial" charset="0"/>
                <a:ea typeface="+mn-ea"/>
                <a:cs typeface="+mn-cs"/>
              </a:rPr>
              <a:t>Exceeds Order.  Promote middle and split.</a:t>
            </a:r>
          </a:p>
        </p:txBody>
      </p:sp>
      <p:sp>
        <p:nvSpPr>
          <p:cNvPr id="17456" name="Line 48"/>
          <p:cNvSpPr>
            <a:spLocks noChangeShapeType="1"/>
          </p:cNvSpPr>
          <p:nvPr/>
        </p:nvSpPr>
        <p:spPr bwMode="auto">
          <a:xfrm flipH="1">
            <a:off x="4054475" y="2865438"/>
            <a:ext cx="487363" cy="5476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17457" name="Line 49"/>
          <p:cNvSpPr>
            <a:spLocks noChangeShapeType="1"/>
          </p:cNvSpPr>
          <p:nvPr/>
        </p:nvSpPr>
        <p:spPr bwMode="auto">
          <a:xfrm>
            <a:off x="5075238" y="2879725"/>
            <a:ext cx="517525"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39</a:t>
            </a:fld>
            <a:endParaRPr lang="en-US"/>
          </a:p>
        </p:txBody>
      </p:sp>
    </p:spTree>
    <p:extLst>
      <p:ext uri="{BB962C8B-B14F-4D97-AF65-F5344CB8AC3E}">
        <p14:creationId xmlns:p14="http://schemas.microsoft.com/office/powerpoint/2010/main" val="608792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4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childTnLst>
                          </p:cTn>
                        </p:par>
                        <p:par>
                          <p:cTn id="9" fill="hold" nodeType="afterGroup">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17450"/>
                                        </p:tgtEl>
                                        <p:attrNameLst>
                                          <p:attrName>style.visibility</p:attrName>
                                        </p:attrNameLst>
                                      </p:cBhvr>
                                      <p:to>
                                        <p:strVal val="visible"/>
                                      </p:to>
                                    </p:set>
                                    <p:anim calcmode="lin" valueType="num">
                                      <p:cBhvr additive="base">
                                        <p:cTn id="12" dur="500" fill="hold"/>
                                        <p:tgtEl>
                                          <p:spTgt spid="17450"/>
                                        </p:tgtEl>
                                        <p:attrNameLst>
                                          <p:attrName>ppt_x</p:attrName>
                                        </p:attrNameLst>
                                      </p:cBhvr>
                                      <p:tavLst>
                                        <p:tav tm="0">
                                          <p:val>
                                            <p:strVal val="#ppt_x"/>
                                          </p:val>
                                        </p:tav>
                                        <p:tav tm="100000">
                                          <p:val>
                                            <p:strVal val="#ppt_x"/>
                                          </p:val>
                                        </p:tav>
                                      </p:tavLst>
                                    </p:anim>
                                    <p:anim calcmode="lin" valueType="num">
                                      <p:cBhvr additive="base">
                                        <p:cTn id="13" dur="500" fill="hold"/>
                                        <p:tgtEl>
                                          <p:spTgt spid="17450"/>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7451"/>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17420"/>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7415"/>
                                        </p:tgtEl>
                                        <p:attrNameLst>
                                          <p:attrName>style.visibility</p:attrName>
                                        </p:attrNameLst>
                                      </p:cBhvr>
                                      <p:to>
                                        <p:strVal val="visible"/>
                                      </p:to>
                                    </p:set>
                                  </p:childTnLst>
                                </p:cTn>
                              </p:par>
                            </p:childTnLst>
                          </p:cTn>
                        </p:par>
                      </p:childTnLst>
                    </p:cTn>
                  </p:par>
                  <p:par>
                    <p:cTn id="22" fill="hold">
                      <p:stCondLst>
                        <p:cond delay="indefinite"/>
                      </p:stCondLst>
                      <p:childTnLst>
                        <p:par>
                          <p:cTn id="23" fill="hold" nodeType="afterGroup">
                            <p:stCondLst>
                              <p:cond delay="0"/>
                            </p:stCondLst>
                            <p:childTnLst>
                              <p:par>
                                <p:cTn id="24" presetID="63" presetClass="path" presetSubtype="0" accel="50000" decel="50000" fill="hold" grpId="0" nodeType="clickEffect">
                                  <p:stCondLst>
                                    <p:cond delay="0"/>
                                  </p:stCondLst>
                                  <p:childTnLst>
                                    <p:animMotion origin="layout" path="M -8.33333E-7 3.7037E-6 L 0.04826 3.7037E-6 " pathEditMode="relative" rAng="0" ptsTypes="AA">
                                      <p:cBhvr>
                                        <p:cTn id="25" dur="2000" fill="hold"/>
                                        <p:tgtEl>
                                          <p:spTgt spid="17421"/>
                                        </p:tgtEl>
                                        <p:attrNameLst>
                                          <p:attrName>ppt_x</p:attrName>
                                          <p:attrName>ppt_y</p:attrName>
                                        </p:attrNameLst>
                                      </p:cBhvr>
                                      <p:rCtr x="2413" y="0"/>
                                    </p:animMotion>
                                  </p:childTnLst>
                                </p:cTn>
                              </p:par>
                            </p:childTnLst>
                          </p:cTn>
                        </p:par>
                        <p:par>
                          <p:cTn id="26" fill="hold" nodeType="afterGroup">
                            <p:stCondLst>
                              <p:cond delay="2000"/>
                            </p:stCondLst>
                            <p:childTnLst>
                              <p:par>
                                <p:cTn id="27" presetID="64" presetClass="path" presetSubtype="0" accel="50000" decel="50000" fill="hold" grpId="0" nodeType="afterEffect">
                                  <p:stCondLst>
                                    <p:cond delay="0"/>
                                  </p:stCondLst>
                                  <p:childTnLst>
                                    <p:animMotion origin="layout" path="M 3.05556E-6 1.48148E-6 L -0.0467 -0.18472 " pathEditMode="relative" rAng="0" ptsTypes="AA">
                                      <p:cBhvr>
                                        <p:cTn id="28" dur="2000" fill="hold"/>
                                        <p:tgtEl>
                                          <p:spTgt spid="17427"/>
                                        </p:tgtEl>
                                        <p:attrNameLst>
                                          <p:attrName>ppt_x</p:attrName>
                                          <p:attrName>ppt_y</p:attrName>
                                        </p:attrNameLst>
                                      </p:cBhvr>
                                      <p:rCtr x="-2344" y="-9236"/>
                                    </p:animMotion>
                                  </p:childTnLst>
                                </p:cTn>
                              </p:par>
                              <p:par>
                                <p:cTn id="29" presetID="1" presetClass="exit" presetSubtype="0" fill="hold" grpId="1" nodeType="withEffect">
                                  <p:stCondLst>
                                    <p:cond delay="0"/>
                                  </p:stCondLst>
                                  <p:childTnLst>
                                    <p:set>
                                      <p:cBhvr>
                                        <p:cTn id="30" dur="1" fill="hold">
                                          <p:stCondLst>
                                            <p:cond delay="0"/>
                                          </p:stCondLst>
                                        </p:cTn>
                                        <p:tgtEl>
                                          <p:spTgt spid="1741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74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13"/>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744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45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744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74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453"/>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7455"/>
                                        </p:tgtEl>
                                        <p:attrNameLst>
                                          <p:attrName>style.visibility</p:attrName>
                                        </p:attrNameLst>
                                      </p:cBhvr>
                                      <p:to>
                                        <p:strVal val="visible"/>
                                      </p:to>
                                    </p:set>
                                  </p:childTnLst>
                                </p:cTn>
                              </p:par>
                              <p:par>
                                <p:cTn id="52" presetID="1" presetClass="exit" presetSubtype="0" fill="hold" grpId="1" nodeType="withEffect">
                                  <p:stCondLst>
                                    <p:cond delay="0"/>
                                  </p:stCondLst>
                                  <p:childTnLst>
                                    <p:set>
                                      <p:cBhvr>
                                        <p:cTn id="53" dur="1" fill="hold">
                                          <p:stCondLst>
                                            <p:cond delay="0"/>
                                          </p:stCondLst>
                                        </p:cTn>
                                        <p:tgtEl>
                                          <p:spTgt spid="17455"/>
                                        </p:tgtEl>
                                        <p:attrNameLst>
                                          <p:attrName>style.visibility</p:attrName>
                                        </p:attrNameLst>
                                      </p:cBhvr>
                                      <p:to>
                                        <p:strVal val="hidden"/>
                                      </p:to>
                                    </p:set>
                                  </p:childTnLst>
                                </p:cTn>
                              </p:par>
                            </p:childTnLst>
                          </p:cTn>
                        </p:par>
                      </p:childTnLst>
                    </p:cTn>
                  </p:par>
                  <p:par>
                    <p:cTn id="54" fill="hold">
                      <p:stCondLst>
                        <p:cond delay="indefinite"/>
                      </p:stCondLst>
                      <p:childTnLst>
                        <p:par>
                          <p:cTn id="55" fill="hold" nodeType="afterGroup">
                            <p:stCondLst>
                              <p:cond delay="0"/>
                            </p:stCondLst>
                            <p:childTnLst>
                              <p:par>
                                <p:cTn id="56" presetID="1" presetClass="entr" presetSubtype="0" fill="hold" grpId="2" nodeType="clickEffect">
                                  <p:stCondLst>
                                    <p:cond delay="0"/>
                                  </p:stCondLst>
                                  <p:childTnLst>
                                    <p:set>
                                      <p:cBhvr>
                                        <p:cTn id="57" dur="1" fill="hold">
                                          <p:stCondLst>
                                            <p:cond delay="0"/>
                                          </p:stCondLst>
                                        </p:cTn>
                                        <p:tgtEl>
                                          <p:spTgt spid="17455"/>
                                        </p:tgtEl>
                                        <p:attrNameLst>
                                          <p:attrName>style.visibility</p:attrName>
                                        </p:attrNameLst>
                                      </p:cBhvr>
                                      <p:to>
                                        <p:strVal val="visible"/>
                                      </p:to>
                                    </p:set>
                                  </p:childTnLst>
                                </p:cTn>
                              </p:par>
                            </p:childTnLst>
                          </p:cTn>
                        </p:par>
                        <p:par>
                          <p:cTn id="58" fill="hold" nodeType="afterGroup">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7412"/>
                                        </p:tgtEl>
                                        <p:attrNameLst>
                                          <p:attrName>style.visibility</p:attrName>
                                        </p:attrNameLst>
                                      </p:cBhvr>
                                      <p:to>
                                        <p:strVal val="visible"/>
                                      </p:to>
                                    </p:set>
                                  </p:childTnLst>
                                </p:cTn>
                              </p:par>
                            </p:childTnLst>
                          </p:cTn>
                        </p:par>
                        <p:par>
                          <p:cTn id="61" fill="hold" nodeType="afterGroup">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17415"/>
                                        </p:tgtEl>
                                        <p:attrNameLst>
                                          <p:attrName>style.visibility</p:attrName>
                                        </p:attrNameLst>
                                      </p:cBhvr>
                                      <p:to>
                                        <p:strVal val="hidden"/>
                                      </p:to>
                                    </p:set>
                                  </p:childTnLst>
                                </p:cTn>
                              </p:par>
                            </p:childTnLst>
                          </p:cTn>
                        </p:par>
                        <p:par>
                          <p:cTn id="64" fill="hold" nodeType="afterGroup">
                            <p:stCondLst>
                              <p:cond delay="0"/>
                            </p:stCondLst>
                            <p:childTnLst>
                              <p:par>
                                <p:cTn id="65" presetID="64" presetClass="path" presetSubtype="0" accel="50000" decel="50000" fill="hold" grpId="0" nodeType="afterEffect">
                                  <p:stCondLst>
                                    <p:cond delay="0"/>
                                  </p:stCondLst>
                                  <p:childTnLst>
                                    <p:animMotion origin="layout" path="M 4.16667E-6 2.22222E-6 L 4.16667E-6 -0.15556 " pathEditMode="relative" rAng="0" ptsTypes="AA">
                                      <p:cBhvr>
                                        <p:cTn id="66" dur="2000" fill="hold"/>
                                        <p:tgtEl>
                                          <p:spTgt spid="17422"/>
                                        </p:tgtEl>
                                        <p:attrNameLst>
                                          <p:attrName>ppt_x</p:attrName>
                                          <p:attrName>ppt_y</p:attrName>
                                        </p:attrNameLst>
                                      </p:cBhvr>
                                      <p:rCtr x="0" y="-7778"/>
                                    </p:animMotion>
                                  </p:childTnLst>
                                </p:cTn>
                              </p:par>
                              <p:par>
                                <p:cTn id="67" presetID="1" presetClass="entr" presetSubtype="0" fill="hold" grpId="0" nodeType="withEffect">
                                  <p:stCondLst>
                                    <p:cond delay="0"/>
                                  </p:stCondLst>
                                  <p:childTnLst>
                                    <p:set>
                                      <p:cBhvr>
                                        <p:cTn id="68" dur="1" fill="hold">
                                          <p:stCondLst>
                                            <p:cond delay="0"/>
                                          </p:stCondLst>
                                        </p:cTn>
                                        <p:tgtEl>
                                          <p:spTgt spid="174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410"/>
                                        </p:tgtEl>
                                        <p:attrNameLst>
                                          <p:attrName>style.visibility</p:attrName>
                                        </p:attrNameLst>
                                      </p:cBhvr>
                                      <p:to>
                                        <p:strVal val="visible"/>
                                      </p:to>
                                    </p:set>
                                  </p:childTnLst>
                                </p:cTn>
                              </p:par>
                            </p:childTnLst>
                          </p:cTn>
                        </p:par>
                        <p:par>
                          <p:cTn id="71" fill="hold" nodeType="afterGroup">
                            <p:stCondLst>
                              <p:cond delay="2000"/>
                            </p:stCondLst>
                            <p:childTnLst>
                              <p:par>
                                <p:cTn id="72" presetID="1" presetClass="entr" presetSubtype="0" fill="hold" nodeType="afterEffect">
                                  <p:stCondLst>
                                    <p:cond delay="0"/>
                                  </p:stCondLst>
                                  <p:childTnLst>
                                    <p:set>
                                      <p:cBhvr>
                                        <p:cTn id="73" dur="1" fill="hold">
                                          <p:stCondLst>
                                            <p:cond delay="0"/>
                                          </p:stCondLst>
                                        </p:cTn>
                                        <p:tgtEl>
                                          <p:spTgt spid="1745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7457"/>
                                        </p:tgtEl>
                                        <p:attrNameLst>
                                          <p:attrName>style.visibility</p:attrName>
                                        </p:attrNameLst>
                                      </p:cBhvr>
                                      <p:to>
                                        <p:strVal val="visible"/>
                                      </p:to>
                                    </p:set>
                                  </p:childTnLst>
                                </p:cTn>
                              </p:par>
                            </p:childTnLst>
                          </p:cTn>
                        </p:par>
                        <p:par>
                          <p:cTn id="76" fill="hold" nodeType="afterGroup">
                            <p:stCondLst>
                              <p:cond delay="2000"/>
                            </p:stCondLst>
                            <p:childTnLst>
                              <p:par>
                                <p:cTn id="77" presetID="1" presetClass="exit" presetSubtype="0" fill="hold" grpId="3" nodeType="afterEffect">
                                  <p:stCondLst>
                                    <p:cond delay="0"/>
                                  </p:stCondLst>
                                  <p:childTnLst>
                                    <p:set>
                                      <p:cBhvr>
                                        <p:cTn id="78" dur="1" fill="hold">
                                          <p:stCondLst>
                                            <p:cond delay="0"/>
                                          </p:stCondLst>
                                        </p:cTn>
                                        <p:tgtEl>
                                          <p:spTgt spid="174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animBg="1"/>
      <p:bldP spid="17412" grpId="0" animBg="1"/>
      <p:bldP spid="17413" grpId="0" animBg="1"/>
      <p:bldP spid="17414" grpId="0" animBg="1"/>
      <p:bldP spid="17415" grpId="0" animBg="1"/>
      <p:bldP spid="17415" grpId="1" animBg="1"/>
      <p:bldP spid="17416" grpId="0" animBg="1"/>
      <p:bldP spid="17416" grpId="1" animBg="1"/>
      <p:bldP spid="17420" grpId="0" animBg="1"/>
      <p:bldP spid="17421" grpId="0" animBg="1"/>
      <p:bldP spid="17422" grpId="0" animBg="1"/>
      <p:bldP spid="17425" grpId="0" animBg="1"/>
      <p:bldP spid="17427" grpId="0" animBg="1"/>
      <p:bldP spid="17450" grpId="0" animBg="1"/>
      <p:bldP spid="17451" grpId="0" animBg="1"/>
      <p:bldP spid="17451" grpId="1" animBg="1"/>
      <p:bldP spid="17455" grpId="0" animBg="1"/>
      <p:bldP spid="17455" grpId="1" animBg="1"/>
      <p:bldP spid="17455" grpId="2" animBg="1"/>
      <p:bldP spid="17455"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m</a:t>
            </a:r>
            <a:r>
              <a:rPr lang="en-US" dirty="0" smtClean="0"/>
              <a:t>-Way Search Tree</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4</a:t>
            </a:fld>
            <a:endParaRPr lang="en-US"/>
          </a:p>
        </p:txBody>
      </p:sp>
      <p:sp>
        <p:nvSpPr>
          <p:cNvPr id="3" name="Content Placeholder 2"/>
          <p:cNvSpPr>
            <a:spLocks noGrp="1"/>
          </p:cNvSpPr>
          <p:nvPr>
            <p:ph sz="quarter" idx="1"/>
          </p:nvPr>
        </p:nvSpPr>
        <p:spPr>
          <a:xfrm>
            <a:off x="457200" y="914400"/>
            <a:ext cx="8229600" cy="5211763"/>
          </a:xfrm>
        </p:spPr>
        <p:txBody>
          <a:bodyPr/>
          <a:lstStyle/>
          <a:p>
            <a:pPr marL="571500" indent="-571500">
              <a:buFont typeface="Wingdings" panose="05000000000000000000" pitchFamily="2" charset="2"/>
              <a:buAutoNum type="romanLcParenBoth" startAt="6"/>
            </a:pPr>
            <a:r>
              <a:rPr lang="en-US" dirty="0" smtClean="0"/>
              <a:t>Each </a:t>
            </a:r>
            <a:r>
              <a:rPr lang="en-US" dirty="0"/>
              <a:t>of the </a:t>
            </a:r>
            <a:r>
              <a:rPr lang="en-US" dirty="0" err="1"/>
              <a:t>subtree</a:t>
            </a:r>
            <a:r>
              <a:rPr lang="en-US" dirty="0"/>
              <a:t> A</a:t>
            </a:r>
            <a:r>
              <a:rPr lang="en-US" baseline="-25000" dirty="0"/>
              <a:t>i</a:t>
            </a:r>
            <a:r>
              <a:rPr lang="en-US" dirty="0"/>
              <a:t> , 0 ≤ </a:t>
            </a:r>
            <a:r>
              <a:rPr lang="en-US" dirty="0" err="1" smtClean="0"/>
              <a:t>i</a:t>
            </a:r>
            <a:r>
              <a:rPr lang="en-US" dirty="0"/>
              <a:t> ≤ m-1 are also m-way search tree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2072956"/>
            <a:ext cx="8018462" cy="40928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4668982" y="5779532"/>
            <a:ext cx="3865418" cy="461665"/>
          </a:xfrm>
          <a:prstGeom prst="rect">
            <a:avLst/>
          </a:prstGeom>
          <a:noFill/>
        </p:spPr>
        <p:txBody>
          <a:bodyPr wrap="square" rtlCol="0">
            <a:spAutoFit/>
          </a:bodyPr>
          <a:lstStyle/>
          <a:p>
            <a:r>
              <a:rPr lang="en-US" sz="2400" b="1" dirty="0">
                <a:solidFill>
                  <a:srgbClr val="FF0000"/>
                </a:solidFill>
              </a:rPr>
              <a:t>m</a:t>
            </a:r>
            <a:r>
              <a:rPr lang="en-US" sz="2400" dirty="0"/>
              <a:t>-Way Search Tree [ </a:t>
            </a:r>
            <a:r>
              <a:rPr lang="en-US" sz="2400" b="1" dirty="0" smtClean="0">
                <a:solidFill>
                  <a:srgbClr val="FF0000"/>
                </a:solidFill>
              </a:rPr>
              <a:t>m=4]</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GB">
                <a:latin typeface="Calibri" charset="0"/>
              </a:rPr>
              <a:t>Exercise in Inserting a B-Tree </a:t>
            </a:r>
          </a:p>
        </p:txBody>
      </p:sp>
      <p:sp>
        <p:nvSpPr>
          <p:cNvPr id="23554" name="Rectangle 3"/>
          <p:cNvSpPr>
            <a:spLocks noGrp="1" noChangeArrowheads="1"/>
          </p:cNvSpPr>
          <p:nvPr>
            <p:ph type="body" idx="1"/>
          </p:nvPr>
        </p:nvSpPr>
        <p:spPr/>
        <p:txBody>
          <a:bodyPr/>
          <a:lstStyle/>
          <a:p>
            <a:r>
              <a:rPr lang="en-GB" dirty="0">
                <a:latin typeface="Calibri" charset="0"/>
              </a:rPr>
              <a:t>Insert the following keys to a 5-way B-tree:</a:t>
            </a:r>
          </a:p>
          <a:p>
            <a:pPr marL="0" indent="0">
              <a:buNone/>
            </a:pPr>
            <a:r>
              <a:rPr lang="en-GB" dirty="0">
                <a:latin typeface="Calibri" charset="0"/>
              </a:rPr>
              <a:t>3, 7, 9, 23, 45, 1, 5, 14, 25, 24, 13, 11, 8, 19, 4, 31, 35, 56</a:t>
            </a:r>
          </a:p>
          <a:p>
            <a:endParaRPr lang="en-GB" dirty="0">
              <a:latin typeface="Calibri" charset="0"/>
            </a:endParaRPr>
          </a:p>
          <a:p>
            <a:pPr>
              <a:buFontTx/>
              <a:buNone/>
            </a:pPr>
            <a:endParaRPr lang="en-GB" dirty="0">
              <a:latin typeface="Calibri" charset="0"/>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40</a:t>
            </a:fld>
            <a:endParaRPr lang="en-US"/>
          </a:p>
        </p:txBody>
      </p:sp>
    </p:spTree>
    <p:extLst>
      <p:ext uri="{BB962C8B-B14F-4D97-AF65-F5344CB8AC3E}">
        <p14:creationId xmlns:p14="http://schemas.microsoft.com/office/powerpoint/2010/main" val="1307193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atin typeface="Calibri" charset="0"/>
              </a:rPr>
              <a:t>Answer to Exercise</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293813"/>
            <a:ext cx="7370762" cy="396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E81073D4-A8DC-4C51-B6C2-5B1C3850DFE7}" type="slidenum">
              <a:rPr lang="en-US" smtClean="0"/>
              <a:pPr/>
              <a:t>41</a:t>
            </a:fld>
            <a:endParaRPr lang="en-US"/>
          </a:p>
        </p:txBody>
      </p:sp>
    </p:spTree>
    <p:extLst>
      <p:ext uri="{BB962C8B-B14F-4D97-AF65-F5344CB8AC3E}">
        <p14:creationId xmlns:p14="http://schemas.microsoft.com/office/powerpoint/2010/main" val="26498469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GB">
                <a:latin typeface="Calibri" charset="0"/>
              </a:rPr>
              <a:t>Delete from a B-tree</a:t>
            </a:r>
          </a:p>
        </p:txBody>
      </p:sp>
      <p:sp>
        <p:nvSpPr>
          <p:cNvPr id="21507" name="Rectangle 3"/>
          <p:cNvSpPr>
            <a:spLocks noGrp="1" noChangeArrowheads="1"/>
          </p:cNvSpPr>
          <p:nvPr>
            <p:ph type="body" idx="1"/>
          </p:nvPr>
        </p:nvSpPr>
        <p:spPr/>
        <p:txBody>
          <a:bodyPr rtlCol="0">
            <a:normAutofit/>
          </a:bodyPr>
          <a:lstStyle/>
          <a:p>
            <a:pPr marL="514350" indent="-514350" fontAlgn="auto">
              <a:lnSpc>
                <a:spcPct val="90000"/>
              </a:lnSpc>
              <a:spcAft>
                <a:spcPts val="0"/>
              </a:spcAft>
              <a:buFont typeface="+mj-lt"/>
              <a:buAutoNum type="arabicPeriod"/>
              <a:defRPr/>
            </a:pPr>
            <a:r>
              <a:rPr lang="en-GB" sz="3200" dirty="0" smtClean="0">
                <a:ea typeface="+mn-ea"/>
                <a:cs typeface="+mn-cs"/>
              </a:rPr>
              <a:t>If </a:t>
            </a:r>
            <a:r>
              <a:rPr lang="en-GB" sz="3200" dirty="0">
                <a:ea typeface="+mn-ea"/>
                <a:cs typeface="+mn-cs"/>
              </a:rPr>
              <a:t>the key is already in a leaf node, and removing it doesn’t cause that leaf node to have too few keys, then simply remove the key to be deleted.</a:t>
            </a:r>
          </a:p>
          <a:p>
            <a:pPr marL="514350" indent="-514350" fontAlgn="auto">
              <a:lnSpc>
                <a:spcPct val="90000"/>
              </a:lnSpc>
              <a:spcAft>
                <a:spcPts val="0"/>
              </a:spcAft>
              <a:buFont typeface="+mj-lt"/>
              <a:buAutoNum type="arabicPeriod"/>
              <a:defRPr/>
            </a:pPr>
            <a:r>
              <a:rPr lang="en-GB" sz="3200" dirty="0" smtClean="0">
                <a:ea typeface="+mn-ea"/>
                <a:cs typeface="+mn-cs"/>
              </a:rPr>
              <a:t>If </a:t>
            </a:r>
            <a:r>
              <a:rPr lang="en-GB" sz="3200" dirty="0">
                <a:ea typeface="+mn-ea"/>
                <a:cs typeface="+mn-cs"/>
              </a:rPr>
              <a:t>the key is </a:t>
            </a:r>
            <a:r>
              <a:rPr lang="en-GB" sz="3200" i="1" dirty="0">
                <a:ea typeface="+mn-ea"/>
                <a:cs typeface="+mn-cs"/>
              </a:rPr>
              <a:t>not</a:t>
            </a:r>
            <a:r>
              <a:rPr lang="en-GB" sz="3200" dirty="0">
                <a:ea typeface="+mn-ea"/>
                <a:cs typeface="+mn-cs"/>
              </a:rPr>
              <a:t> in a leaf then it is guaranteed (by the nature of a B-tree) that its predecessor or successor will be in a leaf -- in this case can we delete the key and promote the predecessor or successor key to the non-leaf deleted key’s position.</a:t>
            </a:r>
          </a:p>
        </p:txBody>
      </p:sp>
      <p:sp>
        <p:nvSpPr>
          <p:cNvPr id="2" name="Slide Number Placeholder 1"/>
          <p:cNvSpPr>
            <a:spLocks noGrp="1"/>
          </p:cNvSpPr>
          <p:nvPr>
            <p:ph type="sldNum" sz="quarter" idx="12"/>
          </p:nvPr>
        </p:nvSpPr>
        <p:spPr/>
        <p:txBody>
          <a:bodyPr/>
          <a:lstStyle/>
          <a:p>
            <a:fld id="{E81073D4-A8DC-4C51-B6C2-5B1C3850DFE7}" type="slidenum">
              <a:rPr lang="en-US" smtClean="0"/>
              <a:pPr/>
              <a:t>42</a:t>
            </a:fld>
            <a:endParaRPr lang="en-US"/>
          </a:p>
        </p:txBody>
      </p:sp>
    </p:spTree>
    <p:extLst>
      <p:ext uri="{BB962C8B-B14F-4D97-AF65-F5344CB8AC3E}">
        <p14:creationId xmlns:p14="http://schemas.microsoft.com/office/powerpoint/2010/main" val="2793918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GB">
                <a:latin typeface="Calibri" charset="0"/>
              </a:rPr>
              <a:t>Removal from a B-tree (2)</a:t>
            </a:r>
          </a:p>
        </p:txBody>
      </p:sp>
      <p:sp>
        <p:nvSpPr>
          <p:cNvPr id="22531" name="Rectangle 3"/>
          <p:cNvSpPr>
            <a:spLocks noGrp="1" noChangeArrowheads="1"/>
          </p:cNvSpPr>
          <p:nvPr>
            <p:ph type="body" idx="1"/>
          </p:nvPr>
        </p:nvSpPr>
        <p:spPr/>
        <p:txBody>
          <a:bodyPr rtlCol="0">
            <a:normAutofit lnSpcReduction="10000"/>
          </a:bodyPr>
          <a:lstStyle/>
          <a:p>
            <a:pPr fontAlgn="auto">
              <a:spcAft>
                <a:spcPts val="0"/>
              </a:spcAft>
              <a:buFont typeface="Arial"/>
              <a:buChar char="•"/>
              <a:defRPr/>
            </a:pPr>
            <a:r>
              <a:rPr lang="en-GB" dirty="0">
                <a:ea typeface="+mn-ea"/>
                <a:cs typeface="+mn-cs"/>
              </a:rPr>
              <a:t>If (1) or (2) lead to a leaf node containing less than the minimum number of keys then we have to look at the siblings immediately adjacent to the leaf in question:  </a:t>
            </a:r>
          </a:p>
          <a:p>
            <a:pPr lvl="1" fontAlgn="auto">
              <a:spcAft>
                <a:spcPts val="0"/>
              </a:spcAft>
              <a:buFont typeface="Arial"/>
              <a:buChar char="–"/>
              <a:defRPr/>
            </a:pPr>
            <a:r>
              <a:rPr lang="en-GB" dirty="0">
                <a:solidFill>
                  <a:schemeClr val="accent1"/>
                </a:solidFill>
                <a:ea typeface="+mn-ea"/>
              </a:rPr>
              <a:t>3: </a:t>
            </a:r>
            <a:r>
              <a:rPr lang="en-GB" dirty="0">
                <a:ea typeface="+mn-ea"/>
              </a:rPr>
              <a:t>if one of them has more than the min’ number of keys then we can promote one of its keys to the parent and take the parent key into our lacking leaf </a:t>
            </a:r>
          </a:p>
          <a:p>
            <a:pPr lvl="1" fontAlgn="auto">
              <a:spcAft>
                <a:spcPts val="0"/>
              </a:spcAft>
              <a:buFont typeface="Arial"/>
              <a:buChar char="–"/>
              <a:defRPr/>
            </a:pPr>
            <a:r>
              <a:rPr lang="en-GB" dirty="0">
                <a:solidFill>
                  <a:schemeClr val="accent1"/>
                </a:solidFill>
                <a:ea typeface="+mn-ea"/>
              </a:rPr>
              <a:t>4: </a:t>
            </a:r>
            <a:r>
              <a:rPr lang="en-GB" dirty="0">
                <a:ea typeface="+mn-ea"/>
              </a:rPr>
              <a:t>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fontAlgn="auto">
              <a:spcAft>
                <a:spcPts val="0"/>
              </a:spcAft>
              <a:buFont typeface="Arial"/>
              <a:buChar char="–"/>
              <a:defRPr/>
            </a:pPr>
            <a:endParaRPr lang="en-GB" dirty="0">
              <a:ea typeface="+mn-ea"/>
            </a:endParaRPr>
          </a:p>
          <a:p>
            <a:pPr lvl="1" fontAlgn="auto">
              <a:spcAft>
                <a:spcPts val="0"/>
              </a:spcAft>
              <a:buFont typeface="Arial"/>
              <a:buChar char="–"/>
              <a:defRPr/>
            </a:pPr>
            <a:endParaRPr lang="en-GB" dirty="0">
              <a:ea typeface="+mn-ea"/>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43</a:t>
            </a:fld>
            <a:endParaRPr lang="en-US"/>
          </a:p>
        </p:txBody>
      </p:sp>
    </p:spTree>
    <p:extLst>
      <p:ext uri="{BB962C8B-B14F-4D97-AF65-F5344CB8AC3E}">
        <p14:creationId xmlns:p14="http://schemas.microsoft.com/office/powerpoint/2010/main" val="23447873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GB">
                <a:latin typeface="Calibri" charset="0"/>
              </a:rPr>
              <a:t>Type #1: Simple leaf deletion</a:t>
            </a:r>
          </a:p>
        </p:txBody>
      </p:sp>
      <p:grpSp>
        <p:nvGrpSpPr>
          <p:cNvPr id="27650" name="Group 3"/>
          <p:cNvGrpSpPr>
            <a:grpSpLocks/>
          </p:cNvGrpSpPr>
          <p:nvPr/>
        </p:nvGrpSpPr>
        <p:grpSpPr bwMode="auto">
          <a:xfrm>
            <a:off x="990600" y="2209800"/>
            <a:ext cx="6858000" cy="2133600"/>
            <a:chOff x="624" y="1392"/>
            <a:chExt cx="4320" cy="1344"/>
          </a:xfrm>
        </p:grpSpPr>
        <p:grpSp>
          <p:nvGrpSpPr>
            <p:cNvPr id="27658" name="Group 4"/>
            <p:cNvGrpSpPr>
              <a:grpSpLocks/>
            </p:cNvGrpSpPr>
            <p:nvPr/>
          </p:nvGrpSpPr>
          <p:grpSpPr bwMode="auto">
            <a:xfrm>
              <a:off x="2160" y="1392"/>
              <a:ext cx="1200" cy="432"/>
              <a:chOff x="2160" y="1392"/>
              <a:chExt cx="1200" cy="432"/>
            </a:xfrm>
          </p:grpSpPr>
          <p:sp>
            <p:nvSpPr>
              <p:cNvPr id="23557"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58"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23559"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29</a:t>
                </a:r>
              </a:p>
            </p:txBody>
          </p:sp>
          <p:sp>
            <p:nvSpPr>
              <p:cNvPr id="23560" name="Rectangle 8"/>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52</a:t>
                </a:r>
              </a:p>
            </p:txBody>
          </p:sp>
        </p:grpSp>
        <p:grpSp>
          <p:nvGrpSpPr>
            <p:cNvPr id="27659" name="Group 9"/>
            <p:cNvGrpSpPr>
              <a:grpSpLocks/>
            </p:cNvGrpSpPr>
            <p:nvPr/>
          </p:nvGrpSpPr>
          <p:grpSpPr bwMode="auto">
            <a:xfrm>
              <a:off x="624" y="2304"/>
              <a:ext cx="1200" cy="432"/>
              <a:chOff x="2160" y="1392"/>
              <a:chExt cx="1200" cy="432"/>
            </a:xfrm>
          </p:grpSpPr>
          <p:sp>
            <p:nvSpPr>
              <p:cNvPr id="23562" name="Rectangle 10"/>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63" name="Rectangle 11"/>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a:t>
                </a:r>
              </a:p>
            </p:txBody>
          </p:sp>
          <p:sp>
            <p:nvSpPr>
              <p:cNvPr id="23564" name="Rectangle 12"/>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a:t>
                </a:r>
              </a:p>
            </p:txBody>
          </p:sp>
          <p:sp>
            <p:nvSpPr>
              <p:cNvPr id="23565" name="Rectangle 13"/>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9</a:t>
                </a:r>
              </a:p>
            </p:txBody>
          </p:sp>
        </p:grpSp>
        <p:grpSp>
          <p:nvGrpSpPr>
            <p:cNvPr id="27660" name="Group 14"/>
            <p:cNvGrpSpPr>
              <a:grpSpLocks/>
            </p:cNvGrpSpPr>
            <p:nvPr/>
          </p:nvGrpSpPr>
          <p:grpSpPr bwMode="auto">
            <a:xfrm>
              <a:off x="1920" y="2304"/>
              <a:ext cx="816" cy="432"/>
              <a:chOff x="2160" y="2304"/>
              <a:chExt cx="816" cy="432"/>
            </a:xfrm>
          </p:grpSpPr>
          <p:sp>
            <p:nvSpPr>
              <p:cNvPr id="23567" name="Rectangle 15"/>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68" name="Rectangle 16"/>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15</a:t>
                </a:r>
              </a:p>
            </p:txBody>
          </p:sp>
          <p:sp>
            <p:nvSpPr>
              <p:cNvPr id="23569" name="Rectangle 17"/>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22</a:t>
                </a:r>
              </a:p>
            </p:txBody>
          </p:sp>
        </p:grpSp>
        <p:grpSp>
          <p:nvGrpSpPr>
            <p:cNvPr id="27661" name="Group 18"/>
            <p:cNvGrpSpPr>
              <a:grpSpLocks/>
            </p:cNvGrpSpPr>
            <p:nvPr/>
          </p:nvGrpSpPr>
          <p:grpSpPr bwMode="auto">
            <a:xfrm>
              <a:off x="3744" y="2304"/>
              <a:ext cx="1200" cy="432"/>
              <a:chOff x="2160" y="1392"/>
              <a:chExt cx="1200" cy="432"/>
            </a:xfrm>
          </p:grpSpPr>
          <p:sp>
            <p:nvSpPr>
              <p:cNvPr id="23571" name="Rectangle 19"/>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72" name="Rectangle 2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56</a:t>
                </a:r>
              </a:p>
            </p:txBody>
          </p:sp>
          <p:sp>
            <p:nvSpPr>
              <p:cNvPr id="23573" name="Rectangle 2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69</a:t>
                </a:r>
              </a:p>
            </p:txBody>
          </p:sp>
          <p:sp>
            <p:nvSpPr>
              <p:cNvPr id="23574" name="Rectangle 22"/>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72</a:t>
                </a:r>
              </a:p>
            </p:txBody>
          </p:sp>
        </p:grpSp>
        <p:sp>
          <p:nvSpPr>
            <p:cNvPr id="23575" name="Line 23"/>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76" name="Line 24"/>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77" name="Line 25"/>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78" name="Line 26"/>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grpSp>
          <p:nvGrpSpPr>
            <p:cNvPr id="27666" name="Group 27"/>
            <p:cNvGrpSpPr>
              <a:grpSpLocks/>
            </p:cNvGrpSpPr>
            <p:nvPr/>
          </p:nvGrpSpPr>
          <p:grpSpPr bwMode="auto">
            <a:xfrm>
              <a:off x="2832" y="2304"/>
              <a:ext cx="816" cy="432"/>
              <a:chOff x="2160" y="2304"/>
              <a:chExt cx="816" cy="432"/>
            </a:xfrm>
          </p:grpSpPr>
          <p:sp>
            <p:nvSpPr>
              <p:cNvPr id="23580" name="Rectangle 2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81" name="Rectangle 2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31</a:t>
                </a:r>
              </a:p>
            </p:txBody>
          </p:sp>
          <p:sp>
            <p:nvSpPr>
              <p:cNvPr id="23582" name="Rectangle 3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43</a:t>
                </a:r>
              </a:p>
            </p:txBody>
          </p:sp>
        </p:grpSp>
      </p:grpSp>
      <p:sp>
        <p:nvSpPr>
          <p:cNvPr id="23583" name="Text Box 31"/>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a:latin typeface="Arial" charset="0"/>
                <a:ea typeface="+mn-ea"/>
                <a:cs typeface="+mn-cs"/>
              </a:rPr>
              <a:t>Delete 2:  Since there are enough</a:t>
            </a:r>
          </a:p>
          <a:p>
            <a:pPr algn="ctr" fontAlgn="auto">
              <a:spcBef>
                <a:spcPts val="0"/>
              </a:spcBef>
              <a:spcAft>
                <a:spcPts val="0"/>
              </a:spcAft>
              <a:defRPr/>
            </a:pPr>
            <a:r>
              <a:rPr lang="en-GB">
                <a:latin typeface="Arial" charset="0"/>
                <a:ea typeface="+mn-ea"/>
                <a:cs typeface="+mn-cs"/>
              </a:rPr>
              <a:t>keys in the node, just delete it</a:t>
            </a:r>
            <a:endParaRPr lang="en-GB" sz="2800">
              <a:latin typeface="Arial" charset="0"/>
              <a:ea typeface="+mn-ea"/>
              <a:cs typeface="+mn-cs"/>
            </a:endParaRPr>
          </a:p>
        </p:txBody>
      </p:sp>
      <p:sp>
        <p:nvSpPr>
          <p:cNvPr id="23584" name="Line 32"/>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85" name="Text Box 33"/>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a:latin typeface="Arial" charset="0"/>
                <a:ea typeface="+mn-ea"/>
                <a:cs typeface="+mn-cs"/>
              </a:rPr>
              <a:t>Assuming a 5-way</a:t>
            </a:r>
          </a:p>
          <a:p>
            <a:pPr algn="ctr" fontAlgn="auto">
              <a:spcBef>
                <a:spcPts val="0"/>
              </a:spcBef>
              <a:spcAft>
                <a:spcPts val="0"/>
              </a:spcAft>
              <a:defRPr/>
            </a:pPr>
            <a:r>
              <a:rPr lang="en-GB">
                <a:latin typeface="Arial" charset="0"/>
                <a:ea typeface="+mn-ea"/>
                <a:cs typeface="+mn-cs"/>
              </a:rPr>
              <a:t>B-Tree, as before...</a:t>
            </a:r>
            <a:endParaRPr lang="en-GB" sz="2800" i="1">
              <a:effectLst>
                <a:outerShdw blurRad="38100" dist="38100" dir="2700000" algn="tl">
                  <a:srgbClr val="DDDDDD"/>
                </a:outerShdw>
              </a:effectLst>
              <a:latin typeface="Arial" charset="0"/>
              <a:ea typeface="+mn-ea"/>
              <a:cs typeface="+mn-cs"/>
            </a:endParaRPr>
          </a:p>
        </p:txBody>
      </p:sp>
      <p:sp>
        <p:nvSpPr>
          <p:cNvPr id="23586" name="Text Box 34"/>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1400" i="1">
                <a:latin typeface="Arial" charset="0"/>
                <a:ea typeface="+mn-ea"/>
                <a:cs typeface="+mn-cs"/>
              </a:rPr>
              <a:t>Note when printed: this slide is animated</a:t>
            </a:r>
            <a:endParaRPr lang="en-GB" sz="2800" i="1">
              <a:effectLst>
                <a:outerShdw blurRad="38100" dist="38100" dir="2700000" algn="tl">
                  <a:srgbClr val="DDDDDD"/>
                </a:outerShdw>
              </a:effectLst>
              <a:latin typeface="Arial" charset="0"/>
              <a:ea typeface="+mn-ea"/>
              <a:cs typeface="+mn-cs"/>
            </a:endParaRPr>
          </a:p>
        </p:txBody>
      </p:sp>
      <p:grpSp>
        <p:nvGrpSpPr>
          <p:cNvPr id="23587" name="Group 35"/>
          <p:cNvGrpSpPr>
            <a:grpSpLocks/>
          </p:cNvGrpSpPr>
          <p:nvPr/>
        </p:nvGrpSpPr>
        <p:grpSpPr bwMode="auto">
          <a:xfrm>
            <a:off x="914400" y="3581400"/>
            <a:ext cx="685800" cy="914400"/>
            <a:chOff x="576" y="2256"/>
            <a:chExt cx="432" cy="576"/>
          </a:xfrm>
        </p:grpSpPr>
        <p:sp>
          <p:nvSpPr>
            <p:cNvPr id="23588" name="Rectangle 36"/>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3589" name="Line 37"/>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grpSp>
      <p:sp>
        <p:nvSpPr>
          <p:cNvPr id="2" name="Slide Number Placeholder 1"/>
          <p:cNvSpPr>
            <a:spLocks noGrp="1"/>
          </p:cNvSpPr>
          <p:nvPr>
            <p:ph type="sldNum" sz="quarter" idx="12"/>
          </p:nvPr>
        </p:nvSpPr>
        <p:spPr/>
        <p:txBody>
          <a:bodyPr/>
          <a:lstStyle/>
          <a:p>
            <a:fld id="{E81073D4-A8DC-4C51-B6C2-5B1C3850DFE7}" type="slidenum">
              <a:rPr lang="en-US" smtClean="0"/>
              <a:pPr/>
              <a:t>44</a:t>
            </a:fld>
            <a:endParaRPr lang="en-US"/>
          </a:p>
        </p:txBody>
      </p:sp>
    </p:spTree>
    <p:extLst>
      <p:ext uri="{BB962C8B-B14F-4D97-AF65-F5344CB8AC3E}">
        <p14:creationId xmlns:p14="http://schemas.microsoft.com/office/powerpoint/2010/main" val="3819121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GB">
                <a:latin typeface="Calibri" charset="0"/>
              </a:rPr>
              <a:t>Type #2: Simple non-leaf deletion</a:t>
            </a:r>
          </a:p>
        </p:txBody>
      </p:sp>
      <p:grpSp>
        <p:nvGrpSpPr>
          <p:cNvPr id="28674" name="Group 3"/>
          <p:cNvGrpSpPr>
            <a:grpSpLocks/>
          </p:cNvGrpSpPr>
          <p:nvPr/>
        </p:nvGrpSpPr>
        <p:grpSpPr bwMode="auto">
          <a:xfrm>
            <a:off x="1600200" y="2209800"/>
            <a:ext cx="6248400" cy="2133600"/>
            <a:chOff x="1008" y="1392"/>
            <a:chExt cx="3936" cy="1344"/>
          </a:xfrm>
        </p:grpSpPr>
        <p:grpSp>
          <p:nvGrpSpPr>
            <p:cNvPr id="28689" name="Group 4"/>
            <p:cNvGrpSpPr>
              <a:grpSpLocks/>
            </p:cNvGrpSpPr>
            <p:nvPr/>
          </p:nvGrpSpPr>
          <p:grpSpPr bwMode="auto">
            <a:xfrm>
              <a:off x="2160" y="1392"/>
              <a:ext cx="1200" cy="432"/>
              <a:chOff x="2160" y="1392"/>
              <a:chExt cx="1200" cy="432"/>
            </a:xfrm>
          </p:grpSpPr>
          <p:sp>
            <p:nvSpPr>
              <p:cNvPr id="24581"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582"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24583"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29</a:t>
                </a:r>
              </a:p>
            </p:txBody>
          </p:sp>
          <p:sp>
            <p:nvSpPr>
              <p:cNvPr id="24584" name="Rectangle 8"/>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52</a:t>
                </a:r>
              </a:p>
            </p:txBody>
          </p:sp>
        </p:grpSp>
        <p:grpSp>
          <p:nvGrpSpPr>
            <p:cNvPr id="28690" name="Group 9"/>
            <p:cNvGrpSpPr>
              <a:grpSpLocks/>
            </p:cNvGrpSpPr>
            <p:nvPr/>
          </p:nvGrpSpPr>
          <p:grpSpPr bwMode="auto">
            <a:xfrm>
              <a:off x="1008" y="2304"/>
              <a:ext cx="816" cy="432"/>
              <a:chOff x="1008" y="2304"/>
              <a:chExt cx="816" cy="432"/>
            </a:xfrm>
          </p:grpSpPr>
          <p:sp>
            <p:nvSpPr>
              <p:cNvPr id="24586" name="Rectangle 10"/>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587" name="Rectangle 11"/>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a:t>
                </a:r>
              </a:p>
            </p:txBody>
          </p:sp>
          <p:sp>
            <p:nvSpPr>
              <p:cNvPr id="24588" name="Rectangle 12"/>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9</a:t>
                </a:r>
              </a:p>
            </p:txBody>
          </p:sp>
        </p:grpSp>
        <p:grpSp>
          <p:nvGrpSpPr>
            <p:cNvPr id="28691" name="Group 13"/>
            <p:cNvGrpSpPr>
              <a:grpSpLocks/>
            </p:cNvGrpSpPr>
            <p:nvPr/>
          </p:nvGrpSpPr>
          <p:grpSpPr bwMode="auto">
            <a:xfrm>
              <a:off x="1920" y="2304"/>
              <a:ext cx="816" cy="432"/>
              <a:chOff x="2160" y="2304"/>
              <a:chExt cx="816" cy="432"/>
            </a:xfrm>
          </p:grpSpPr>
          <p:sp>
            <p:nvSpPr>
              <p:cNvPr id="24590" name="Rectangle 14"/>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591" name="Rectangle 15"/>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15</a:t>
                </a:r>
              </a:p>
            </p:txBody>
          </p:sp>
          <p:sp>
            <p:nvSpPr>
              <p:cNvPr id="24592" name="Rectangle 16"/>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22</a:t>
                </a:r>
              </a:p>
            </p:txBody>
          </p:sp>
        </p:grpSp>
        <p:grpSp>
          <p:nvGrpSpPr>
            <p:cNvPr id="28692" name="Group 17"/>
            <p:cNvGrpSpPr>
              <a:grpSpLocks/>
            </p:cNvGrpSpPr>
            <p:nvPr/>
          </p:nvGrpSpPr>
          <p:grpSpPr bwMode="auto">
            <a:xfrm>
              <a:off x="3744" y="2304"/>
              <a:ext cx="1200" cy="432"/>
              <a:chOff x="2160" y="1392"/>
              <a:chExt cx="1200" cy="432"/>
            </a:xfrm>
          </p:grpSpPr>
          <p:sp>
            <p:nvSpPr>
              <p:cNvPr id="24594" name="Rectangle 18"/>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595" name="Rectangle 19"/>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56</a:t>
                </a:r>
              </a:p>
            </p:txBody>
          </p:sp>
          <p:sp>
            <p:nvSpPr>
              <p:cNvPr id="24596" name="Rectangle 20"/>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69</a:t>
                </a:r>
              </a:p>
            </p:txBody>
          </p:sp>
          <p:sp>
            <p:nvSpPr>
              <p:cNvPr id="24597" name="Rectangle 21"/>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72</a:t>
                </a:r>
              </a:p>
            </p:txBody>
          </p:sp>
        </p:grpSp>
        <p:sp>
          <p:nvSpPr>
            <p:cNvPr id="24598" name="Line 22"/>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599" name="Line 23"/>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00" name="Line 24"/>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01" name="Line 25"/>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grpSp>
          <p:nvGrpSpPr>
            <p:cNvPr id="28697" name="Group 26"/>
            <p:cNvGrpSpPr>
              <a:grpSpLocks/>
            </p:cNvGrpSpPr>
            <p:nvPr/>
          </p:nvGrpSpPr>
          <p:grpSpPr bwMode="auto">
            <a:xfrm>
              <a:off x="2832" y="2304"/>
              <a:ext cx="816" cy="432"/>
              <a:chOff x="2160" y="2304"/>
              <a:chExt cx="816" cy="432"/>
            </a:xfrm>
          </p:grpSpPr>
          <p:sp>
            <p:nvSpPr>
              <p:cNvPr id="24603" name="Rectangle 27"/>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04" name="Rectangle 28"/>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31</a:t>
                </a:r>
              </a:p>
            </p:txBody>
          </p:sp>
          <p:sp>
            <p:nvSpPr>
              <p:cNvPr id="24605" name="Rectangle 29"/>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43</a:t>
                </a:r>
              </a:p>
            </p:txBody>
          </p:sp>
        </p:grpSp>
      </p:grpSp>
      <p:sp>
        <p:nvSpPr>
          <p:cNvPr id="24606" name="Text Box 30"/>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2000">
                <a:latin typeface="Arial" charset="0"/>
                <a:ea typeface="+mn-ea"/>
                <a:cs typeface="+mn-cs"/>
              </a:rPr>
              <a:t>Delete 52</a:t>
            </a:r>
            <a:endParaRPr lang="en-GB" sz="2800" i="1">
              <a:effectLst>
                <a:outerShdw blurRad="38100" dist="38100" dir="2700000" algn="tl">
                  <a:srgbClr val="DDDDDD"/>
                </a:outerShdw>
              </a:effectLst>
              <a:latin typeface="Arial" charset="0"/>
              <a:ea typeface="+mn-ea"/>
              <a:cs typeface="+mn-cs"/>
            </a:endParaRPr>
          </a:p>
        </p:txBody>
      </p:sp>
      <p:sp>
        <p:nvSpPr>
          <p:cNvPr id="24607" name="Line 31"/>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08" name="Line 32"/>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09" name="Text Box 33"/>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2000">
                <a:latin typeface="Arial" charset="0"/>
                <a:ea typeface="+mn-ea"/>
                <a:cs typeface="+mn-cs"/>
              </a:rPr>
              <a:t>Borrow the predecessor</a:t>
            </a:r>
          </a:p>
          <a:p>
            <a:pPr algn="ctr" fontAlgn="auto">
              <a:spcBef>
                <a:spcPts val="0"/>
              </a:spcBef>
              <a:spcAft>
                <a:spcPts val="0"/>
              </a:spcAft>
              <a:defRPr/>
            </a:pPr>
            <a:r>
              <a:rPr lang="en-GB" sz="2000">
                <a:latin typeface="Arial" charset="0"/>
                <a:ea typeface="+mn-ea"/>
                <a:cs typeface="+mn-cs"/>
              </a:rPr>
              <a:t>or (in this case) successor</a:t>
            </a:r>
            <a:endParaRPr lang="en-GB" sz="2800" i="1">
              <a:effectLst>
                <a:outerShdw blurRad="38100" dist="38100" dir="2700000" algn="tl">
                  <a:srgbClr val="DDDDDD"/>
                </a:outerShdw>
              </a:effectLst>
              <a:latin typeface="Arial" charset="0"/>
              <a:ea typeface="+mn-ea"/>
              <a:cs typeface="+mn-cs"/>
            </a:endParaRPr>
          </a:p>
        </p:txBody>
      </p:sp>
      <p:grpSp>
        <p:nvGrpSpPr>
          <p:cNvPr id="24610" name="Group 34"/>
          <p:cNvGrpSpPr>
            <a:grpSpLocks/>
          </p:cNvGrpSpPr>
          <p:nvPr/>
        </p:nvGrpSpPr>
        <p:grpSpPr bwMode="auto">
          <a:xfrm>
            <a:off x="4724400" y="2286000"/>
            <a:ext cx="838200" cy="1219200"/>
            <a:chOff x="2976" y="1440"/>
            <a:chExt cx="528" cy="768"/>
          </a:xfrm>
        </p:grpSpPr>
        <p:sp>
          <p:nvSpPr>
            <p:cNvPr id="24611" name="Line 35"/>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12" name="Rectangle 36"/>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grpSp>
      <p:grpSp>
        <p:nvGrpSpPr>
          <p:cNvPr id="24613" name="Group 37"/>
          <p:cNvGrpSpPr>
            <a:grpSpLocks/>
          </p:cNvGrpSpPr>
          <p:nvPr/>
        </p:nvGrpSpPr>
        <p:grpSpPr bwMode="auto">
          <a:xfrm>
            <a:off x="5410200" y="2743200"/>
            <a:ext cx="1143000" cy="1524000"/>
            <a:chOff x="3408" y="1728"/>
            <a:chExt cx="720" cy="960"/>
          </a:xfrm>
        </p:grpSpPr>
        <p:sp>
          <p:nvSpPr>
            <p:cNvPr id="24614" name="Line 38"/>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15" name="Rectangle 39"/>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grpSp>
      <p:sp>
        <p:nvSpPr>
          <p:cNvPr id="24616" name="Rectangle 40"/>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56</a:t>
            </a:r>
          </a:p>
        </p:txBody>
      </p:sp>
      <p:sp>
        <p:nvSpPr>
          <p:cNvPr id="24617" name="Rectangle 41"/>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18" name="Rectangle 42"/>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4619" name="Text Box 43"/>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1400" i="1">
                <a:latin typeface="Arial" charset="0"/>
                <a:ea typeface="+mn-ea"/>
                <a:cs typeface="+mn-cs"/>
              </a:rPr>
              <a:t>Note when printed: this slide is animated</a:t>
            </a:r>
            <a:endParaRPr lang="en-GB" sz="2800" i="1">
              <a:effectLst>
                <a:outerShdw blurRad="38100" dist="38100" dir="2700000" algn="tl">
                  <a:srgbClr val="DDDDDD"/>
                </a:outerShdw>
              </a:effectLst>
              <a:latin typeface="Arial" charset="0"/>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45</a:t>
            </a:fld>
            <a:endParaRPr lang="en-US"/>
          </a:p>
        </p:txBody>
      </p:sp>
    </p:spTree>
    <p:extLst>
      <p:ext uri="{BB962C8B-B14F-4D97-AF65-F5344CB8AC3E}">
        <p14:creationId xmlns:p14="http://schemas.microsoft.com/office/powerpoint/2010/main" val="1556307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46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6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 grpId="0" animBg="1" autoUpdateAnimBg="0"/>
      <p:bldP spid="24617" grpId="0" animBg="1"/>
      <p:bldP spid="246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GB">
                <a:latin typeface="Calibri" charset="0"/>
              </a:rPr>
              <a:t>Type #3: Enough siblings</a:t>
            </a:r>
          </a:p>
        </p:txBody>
      </p:sp>
      <p:grpSp>
        <p:nvGrpSpPr>
          <p:cNvPr id="31746" name="Group 3"/>
          <p:cNvGrpSpPr>
            <a:grpSpLocks/>
          </p:cNvGrpSpPr>
          <p:nvPr/>
        </p:nvGrpSpPr>
        <p:grpSpPr bwMode="auto">
          <a:xfrm>
            <a:off x="3429000" y="2209800"/>
            <a:ext cx="1295400" cy="685800"/>
            <a:chOff x="2160" y="1392"/>
            <a:chExt cx="816" cy="432"/>
          </a:xfrm>
        </p:grpSpPr>
        <p:sp>
          <p:nvSpPr>
            <p:cNvPr id="27652" name="Rectangle 4"/>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7653" name="Rectangle 5"/>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27654" name="Rectangle 6"/>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29</a:t>
              </a:r>
            </a:p>
          </p:txBody>
        </p:sp>
      </p:grpSp>
      <p:grpSp>
        <p:nvGrpSpPr>
          <p:cNvPr id="31747" name="Group 7"/>
          <p:cNvGrpSpPr>
            <a:grpSpLocks/>
          </p:cNvGrpSpPr>
          <p:nvPr/>
        </p:nvGrpSpPr>
        <p:grpSpPr bwMode="auto">
          <a:xfrm>
            <a:off x="1600200" y="3657600"/>
            <a:ext cx="1295400" cy="685800"/>
            <a:chOff x="1008" y="2304"/>
            <a:chExt cx="816" cy="432"/>
          </a:xfrm>
        </p:grpSpPr>
        <p:sp>
          <p:nvSpPr>
            <p:cNvPr id="27656" name="Rectangle 8"/>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7657" name="Rectangle 9"/>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a:t>
              </a:r>
            </a:p>
          </p:txBody>
        </p:sp>
        <p:sp>
          <p:nvSpPr>
            <p:cNvPr id="27658" name="Rectangle 10"/>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9</a:t>
              </a:r>
            </a:p>
          </p:txBody>
        </p:sp>
      </p:grpSp>
      <p:grpSp>
        <p:nvGrpSpPr>
          <p:cNvPr id="31748" name="Group 11"/>
          <p:cNvGrpSpPr>
            <a:grpSpLocks/>
          </p:cNvGrpSpPr>
          <p:nvPr/>
        </p:nvGrpSpPr>
        <p:grpSpPr bwMode="auto">
          <a:xfrm>
            <a:off x="3048000" y="3657600"/>
            <a:ext cx="1295400" cy="685800"/>
            <a:chOff x="2160" y="2304"/>
            <a:chExt cx="816" cy="432"/>
          </a:xfrm>
        </p:grpSpPr>
        <p:sp>
          <p:nvSpPr>
            <p:cNvPr id="27660" name="Rectangle 12"/>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7661" name="Rectangle 13"/>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15</a:t>
              </a:r>
            </a:p>
          </p:txBody>
        </p:sp>
        <p:sp>
          <p:nvSpPr>
            <p:cNvPr id="27662" name="Rectangle 14"/>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22</a:t>
              </a:r>
            </a:p>
          </p:txBody>
        </p:sp>
      </p:grpSp>
      <p:sp>
        <p:nvSpPr>
          <p:cNvPr id="27663" name="Line 15"/>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7664" name="Line 16"/>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7665" name="Line 17"/>
          <p:cNvSpPr>
            <a:spLocks noChangeShapeType="1"/>
          </p:cNvSpPr>
          <p:nvPr/>
        </p:nvSpPr>
        <p:spPr bwMode="auto">
          <a:xfrm>
            <a:off x="4724400" y="2895600"/>
            <a:ext cx="2286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grpSp>
        <p:nvGrpSpPr>
          <p:cNvPr id="31752" name="Group 18"/>
          <p:cNvGrpSpPr>
            <a:grpSpLocks/>
          </p:cNvGrpSpPr>
          <p:nvPr/>
        </p:nvGrpSpPr>
        <p:grpSpPr bwMode="auto">
          <a:xfrm>
            <a:off x="4495800" y="3657600"/>
            <a:ext cx="2590800" cy="685800"/>
            <a:chOff x="2832" y="2304"/>
            <a:chExt cx="1632" cy="432"/>
          </a:xfrm>
        </p:grpSpPr>
        <p:sp>
          <p:nvSpPr>
            <p:cNvPr id="27667" name="Rectangle 19"/>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7668" name="Rectangle 20"/>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69</a:t>
              </a:r>
            </a:p>
          </p:txBody>
        </p:sp>
        <p:sp>
          <p:nvSpPr>
            <p:cNvPr id="27669" name="Rectangle 21"/>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56</a:t>
              </a:r>
            </a:p>
          </p:txBody>
        </p:sp>
        <p:sp>
          <p:nvSpPr>
            <p:cNvPr id="27670" name="Rectangle 22"/>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31</a:t>
              </a:r>
            </a:p>
          </p:txBody>
        </p:sp>
        <p:sp>
          <p:nvSpPr>
            <p:cNvPr id="27671" name="Rectangle 23"/>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43</a:t>
              </a:r>
            </a:p>
          </p:txBody>
        </p:sp>
      </p:grpSp>
      <p:sp>
        <p:nvSpPr>
          <p:cNvPr id="27672" name="Text Box 24"/>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2000">
                <a:latin typeface="Arial" charset="0"/>
                <a:ea typeface="+mn-ea"/>
                <a:cs typeface="+mn-cs"/>
              </a:rPr>
              <a:t>Delete 22</a:t>
            </a:r>
            <a:endParaRPr lang="en-GB" sz="2800" i="1">
              <a:effectLst>
                <a:outerShdw blurRad="38100" dist="38100" dir="2700000" algn="tl">
                  <a:srgbClr val="DDDDDD"/>
                </a:outerShdw>
              </a:effectLst>
              <a:latin typeface="Arial" charset="0"/>
              <a:ea typeface="+mn-ea"/>
              <a:cs typeface="+mn-cs"/>
            </a:endParaRPr>
          </a:p>
        </p:txBody>
      </p:sp>
      <p:grpSp>
        <p:nvGrpSpPr>
          <p:cNvPr id="27673" name="Group 25"/>
          <p:cNvGrpSpPr>
            <a:grpSpLocks/>
          </p:cNvGrpSpPr>
          <p:nvPr/>
        </p:nvGrpSpPr>
        <p:grpSpPr bwMode="auto">
          <a:xfrm>
            <a:off x="3657600" y="3733800"/>
            <a:ext cx="1143000" cy="1524000"/>
            <a:chOff x="2304" y="2352"/>
            <a:chExt cx="720" cy="960"/>
          </a:xfrm>
        </p:grpSpPr>
        <p:sp>
          <p:nvSpPr>
            <p:cNvPr id="27674" name="Line 26"/>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7675" name="Rectangle 27"/>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7676" name="Rectangle 28"/>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grpSp>
      <p:grpSp>
        <p:nvGrpSpPr>
          <p:cNvPr id="27677" name="Group 29"/>
          <p:cNvGrpSpPr>
            <a:grpSpLocks/>
          </p:cNvGrpSpPr>
          <p:nvPr/>
        </p:nvGrpSpPr>
        <p:grpSpPr bwMode="auto">
          <a:xfrm>
            <a:off x="4114800" y="2819400"/>
            <a:ext cx="3605213" cy="762000"/>
            <a:chOff x="2592" y="1776"/>
            <a:chExt cx="2271" cy="480"/>
          </a:xfrm>
        </p:grpSpPr>
        <p:grpSp>
          <p:nvGrpSpPr>
            <p:cNvPr id="31757" name="Group 30"/>
            <p:cNvGrpSpPr>
              <a:grpSpLocks/>
            </p:cNvGrpSpPr>
            <p:nvPr/>
          </p:nvGrpSpPr>
          <p:grpSpPr bwMode="auto">
            <a:xfrm>
              <a:off x="2592" y="1872"/>
              <a:ext cx="384" cy="384"/>
              <a:chOff x="2592" y="1872"/>
              <a:chExt cx="384" cy="384"/>
            </a:xfrm>
          </p:grpSpPr>
          <p:sp>
            <p:nvSpPr>
              <p:cNvPr id="27679" name="Line 31"/>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7680" name="Line 32"/>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grpSp>
        <p:sp>
          <p:nvSpPr>
            <p:cNvPr id="27681" name="Text Box 33"/>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2000">
                  <a:latin typeface="Arial" charset="0"/>
                  <a:ea typeface="+mn-ea"/>
                  <a:cs typeface="+mn-cs"/>
                </a:rPr>
                <a:t>Demote root key and</a:t>
              </a:r>
            </a:p>
            <a:p>
              <a:pPr algn="ctr" fontAlgn="auto">
                <a:spcBef>
                  <a:spcPts val="0"/>
                </a:spcBef>
                <a:spcAft>
                  <a:spcPts val="0"/>
                </a:spcAft>
                <a:defRPr/>
              </a:pPr>
              <a:r>
                <a:rPr lang="en-GB" sz="2000">
                  <a:latin typeface="Arial" charset="0"/>
                  <a:ea typeface="+mn-ea"/>
                  <a:cs typeface="+mn-cs"/>
                </a:rPr>
                <a:t>promote leaf key</a:t>
              </a:r>
              <a:endParaRPr lang="en-GB" sz="2800" i="1">
                <a:effectLst>
                  <a:outerShdw blurRad="38100" dist="38100" dir="2700000" algn="tl">
                    <a:srgbClr val="DDDDDD"/>
                  </a:outerShdw>
                </a:effectLst>
                <a:latin typeface="Arial" charset="0"/>
                <a:ea typeface="+mn-ea"/>
                <a:cs typeface="+mn-cs"/>
              </a:endParaRPr>
            </a:p>
          </p:txBody>
        </p:sp>
      </p:grpSp>
      <p:sp>
        <p:nvSpPr>
          <p:cNvPr id="27682" name="Text Box 34"/>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1400" i="1">
                <a:latin typeface="Arial" charset="0"/>
                <a:ea typeface="+mn-ea"/>
                <a:cs typeface="+mn-cs"/>
              </a:rPr>
              <a:t>Note when printed: this slide is animated</a:t>
            </a:r>
            <a:endParaRPr lang="en-GB" sz="2800" i="1">
              <a:effectLst>
                <a:outerShdw blurRad="38100" dist="38100" dir="2700000" algn="tl">
                  <a:srgbClr val="DDDDDD"/>
                </a:outerShdw>
              </a:effectLst>
              <a:latin typeface="Arial" charset="0"/>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46</a:t>
            </a:fld>
            <a:endParaRPr lang="en-US"/>
          </a:p>
        </p:txBody>
      </p:sp>
    </p:spTree>
    <p:extLst>
      <p:ext uri="{BB962C8B-B14F-4D97-AF65-F5344CB8AC3E}">
        <p14:creationId xmlns:p14="http://schemas.microsoft.com/office/powerpoint/2010/main" val="560376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6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32770" name="Rectangle 3"/>
          <p:cNvSpPr>
            <a:spLocks noGrp="1" noChangeArrowheads="1"/>
          </p:cNvSpPr>
          <p:nvPr>
            <p:ph type="title"/>
          </p:nvPr>
        </p:nvSpPr>
        <p:spPr/>
        <p:txBody>
          <a:bodyPr/>
          <a:lstStyle/>
          <a:p>
            <a:r>
              <a:rPr lang="en-GB">
                <a:latin typeface="Calibri" charset="0"/>
              </a:rPr>
              <a:t>Type #3: Enough siblings</a:t>
            </a:r>
          </a:p>
        </p:txBody>
      </p:sp>
      <p:sp>
        <p:nvSpPr>
          <p:cNvPr id="28676" name="Rectangle 4"/>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8677" name="Rectangle 5"/>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28678" name="Rectangle 6"/>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29</a:t>
            </a:r>
          </a:p>
        </p:txBody>
      </p:sp>
      <p:sp>
        <p:nvSpPr>
          <p:cNvPr id="28679" name="Rectangle 7"/>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8680" name="Rectangle 8"/>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a:t>
            </a:r>
          </a:p>
        </p:txBody>
      </p:sp>
      <p:sp>
        <p:nvSpPr>
          <p:cNvPr id="28681" name="Rectangle 9"/>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9</a:t>
            </a:r>
          </a:p>
        </p:txBody>
      </p:sp>
      <p:sp>
        <p:nvSpPr>
          <p:cNvPr id="28682" name="Rectangle 10"/>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15</a:t>
            </a:r>
          </a:p>
        </p:txBody>
      </p:sp>
      <p:sp>
        <p:nvSpPr>
          <p:cNvPr id="28683" name="Line 11"/>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8684" name="Line 12"/>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8685" name="Line 13"/>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8686" name="Rectangle 14"/>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31</a:t>
            </a:r>
          </a:p>
        </p:txBody>
      </p:sp>
      <p:grpSp>
        <p:nvGrpSpPr>
          <p:cNvPr id="32782" name="Group 15"/>
          <p:cNvGrpSpPr>
            <a:grpSpLocks/>
          </p:cNvGrpSpPr>
          <p:nvPr/>
        </p:nvGrpSpPr>
        <p:grpSpPr bwMode="auto">
          <a:xfrm>
            <a:off x="5105400" y="3657600"/>
            <a:ext cx="1981200" cy="685800"/>
            <a:chOff x="3216" y="2304"/>
            <a:chExt cx="1248" cy="432"/>
          </a:xfrm>
        </p:grpSpPr>
        <p:sp>
          <p:nvSpPr>
            <p:cNvPr id="28688" name="Rectangle 16"/>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8689" name="Rectangle 17"/>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69</a:t>
              </a:r>
            </a:p>
          </p:txBody>
        </p:sp>
        <p:sp>
          <p:nvSpPr>
            <p:cNvPr id="28690" name="Rectangle 18"/>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56</a:t>
              </a:r>
            </a:p>
          </p:txBody>
        </p:sp>
        <p:sp>
          <p:nvSpPr>
            <p:cNvPr id="28691" name="Rectangle 19"/>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43</a:t>
              </a:r>
            </a:p>
          </p:txBody>
        </p:sp>
      </p:grpSp>
      <p:sp>
        <p:nvSpPr>
          <p:cNvPr id="28692" name="Text Box 20"/>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1400" i="1">
                <a:latin typeface="Arial" charset="0"/>
                <a:ea typeface="+mn-ea"/>
                <a:cs typeface="+mn-cs"/>
              </a:rPr>
              <a:t>Note when printed: this slide is animated</a:t>
            </a:r>
            <a:endParaRPr lang="en-GB" sz="2800" i="1">
              <a:effectLst>
                <a:outerShdw blurRad="38100" dist="38100" dir="2700000" algn="tl">
                  <a:srgbClr val="DDDDDD"/>
                </a:outerShdw>
              </a:effectLst>
              <a:latin typeface="Arial" charset="0"/>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47</a:t>
            </a:fld>
            <a:endParaRPr lang="en-US"/>
          </a:p>
        </p:txBody>
      </p:sp>
    </p:spTree>
    <p:extLst>
      <p:ext uri="{BB962C8B-B14F-4D97-AF65-F5344CB8AC3E}">
        <p14:creationId xmlns:p14="http://schemas.microsoft.com/office/powerpoint/2010/main" val="1809862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rtlCol="0">
            <a:normAutofit fontScale="90000"/>
          </a:bodyPr>
          <a:lstStyle/>
          <a:p>
            <a:pPr fontAlgn="auto">
              <a:spcAft>
                <a:spcPts val="0"/>
              </a:spcAft>
              <a:defRPr/>
            </a:pPr>
            <a:r>
              <a:rPr lang="en-GB" dirty="0">
                <a:ea typeface="+mj-ea"/>
                <a:cs typeface="+mj-cs"/>
              </a:rPr>
              <a:t>Type #4: Too few keys in node and its </a:t>
            </a:r>
            <a:r>
              <a:rPr lang="en-GB" dirty="0" smtClean="0">
                <a:ea typeface="+mj-ea"/>
                <a:cs typeface="+mj-cs"/>
              </a:rPr>
              <a:t>siblings</a:t>
            </a:r>
            <a:endParaRPr lang="en-GB" dirty="0">
              <a:ea typeface="+mj-ea"/>
              <a:cs typeface="+mj-cs"/>
            </a:endParaRPr>
          </a:p>
        </p:txBody>
      </p:sp>
      <p:grpSp>
        <p:nvGrpSpPr>
          <p:cNvPr id="29698" name="Group 3"/>
          <p:cNvGrpSpPr>
            <a:grpSpLocks/>
          </p:cNvGrpSpPr>
          <p:nvPr/>
        </p:nvGrpSpPr>
        <p:grpSpPr bwMode="auto">
          <a:xfrm>
            <a:off x="1600200" y="2209800"/>
            <a:ext cx="5638800" cy="2133600"/>
            <a:chOff x="1008" y="1392"/>
            <a:chExt cx="3552" cy="1344"/>
          </a:xfrm>
        </p:grpSpPr>
        <p:grpSp>
          <p:nvGrpSpPr>
            <p:cNvPr id="29715" name="Group 4"/>
            <p:cNvGrpSpPr>
              <a:grpSpLocks/>
            </p:cNvGrpSpPr>
            <p:nvPr/>
          </p:nvGrpSpPr>
          <p:grpSpPr bwMode="auto">
            <a:xfrm>
              <a:off x="2160" y="1392"/>
              <a:ext cx="1200" cy="432"/>
              <a:chOff x="2160" y="1392"/>
              <a:chExt cx="1200" cy="432"/>
            </a:xfrm>
          </p:grpSpPr>
          <p:sp>
            <p:nvSpPr>
              <p:cNvPr id="25605"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5606"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25607"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29</a:t>
                </a:r>
              </a:p>
            </p:txBody>
          </p:sp>
          <p:sp>
            <p:nvSpPr>
              <p:cNvPr id="25608" name="Rectangle 8"/>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56</a:t>
                </a:r>
              </a:p>
            </p:txBody>
          </p:sp>
        </p:grpSp>
        <p:grpSp>
          <p:nvGrpSpPr>
            <p:cNvPr id="29716" name="Group 9"/>
            <p:cNvGrpSpPr>
              <a:grpSpLocks/>
            </p:cNvGrpSpPr>
            <p:nvPr/>
          </p:nvGrpSpPr>
          <p:grpSpPr bwMode="auto">
            <a:xfrm>
              <a:off x="1008" y="2304"/>
              <a:ext cx="816" cy="432"/>
              <a:chOff x="1008" y="2304"/>
              <a:chExt cx="816" cy="432"/>
            </a:xfrm>
          </p:grpSpPr>
          <p:sp>
            <p:nvSpPr>
              <p:cNvPr id="25610" name="Rectangle 10"/>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5611" name="Rectangle 11"/>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a:t>
                </a:r>
              </a:p>
            </p:txBody>
          </p:sp>
          <p:sp>
            <p:nvSpPr>
              <p:cNvPr id="25612" name="Rectangle 12"/>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9</a:t>
                </a:r>
              </a:p>
            </p:txBody>
          </p:sp>
        </p:grpSp>
        <p:grpSp>
          <p:nvGrpSpPr>
            <p:cNvPr id="29717" name="Group 13"/>
            <p:cNvGrpSpPr>
              <a:grpSpLocks/>
            </p:cNvGrpSpPr>
            <p:nvPr/>
          </p:nvGrpSpPr>
          <p:grpSpPr bwMode="auto">
            <a:xfrm>
              <a:off x="1920" y="2304"/>
              <a:ext cx="816" cy="432"/>
              <a:chOff x="2160" y="2304"/>
              <a:chExt cx="816" cy="432"/>
            </a:xfrm>
          </p:grpSpPr>
          <p:sp>
            <p:nvSpPr>
              <p:cNvPr id="25614" name="Rectangle 14"/>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5615" name="Rectangle 15"/>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15</a:t>
                </a:r>
              </a:p>
            </p:txBody>
          </p:sp>
          <p:sp>
            <p:nvSpPr>
              <p:cNvPr id="25616" name="Rectangle 16"/>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22</a:t>
                </a:r>
              </a:p>
            </p:txBody>
          </p:sp>
        </p:grpSp>
        <p:grpSp>
          <p:nvGrpSpPr>
            <p:cNvPr id="29718" name="Group 17"/>
            <p:cNvGrpSpPr>
              <a:grpSpLocks/>
            </p:cNvGrpSpPr>
            <p:nvPr/>
          </p:nvGrpSpPr>
          <p:grpSpPr bwMode="auto">
            <a:xfrm>
              <a:off x="3744" y="2304"/>
              <a:ext cx="816" cy="432"/>
              <a:chOff x="4128" y="2304"/>
              <a:chExt cx="816" cy="432"/>
            </a:xfrm>
          </p:grpSpPr>
          <p:sp>
            <p:nvSpPr>
              <p:cNvPr id="25618" name="Rectangle 18"/>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5619" name="Rectangle 19"/>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69</a:t>
                </a:r>
              </a:p>
            </p:txBody>
          </p:sp>
          <p:sp>
            <p:nvSpPr>
              <p:cNvPr id="25620" name="Rectangle 20"/>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72</a:t>
                </a:r>
              </a:p>
            </p:txBody>
          </p:sp>
        </p:grpSp>
        <p:sp>
          <p:nvSpPr>
            <p:cNvPr id="25621" name="Line 21"/>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5622" name="Line 22"/>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5623" name="Line 23"/>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5624" name="Line 24"/>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grpSp>
          <p:nvGrpSpPr>
            <p:cNvPr id="29723" name="Group 25"/>
            <p:cNvGrpSpPr>
              <a:grpSpLocks/>
            </p:cNvGrpSpPr>
            <p:nvPr/>
          </p:nvGrpSpPr>
          <p:grpSpPr bwMode="auto">
            <a:xfrm>
              <a:off x="2832" y="2304"/>
              <a:ext cx="816" cy="432"/>
              <a:chOff x="2160" y="2304"/>
              <a:chExt cx="816" cy="432"/>
            </a:xfrm>
          </p:grpSpPr>
          <p:sp>
            <p:nvSpPr>
              <p:cNvPr id="25626" name="Rectangle 26"/>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5627" name="Rectangle 27"/>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31</a:t>
                </a:r>
              </a:p>
            </p:txBody>
          </p:sp>
          <p:sp>
            <p:nvSpPr>
              <p:cNvPr id="25628" name="Rectangle 28"/>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43</a:t>
                </a:r>
              </a:p>
            </p:txBody>
          </p:sp>
        </p:grpSp>
      </p:grpSp>
      <p:sp>
        <p:nvSpPr>
          <p:cNvPr id="25629" name="Text Box 29"/>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2000">
                <a:latin typeface="Arial" charset="0"/>
                <a:ea typeface="+mn-ea"/>
                <a:cs typeface="+mn-cs"/>
              </a:rPr>
              <a:t>Delete 72</a:t>
            </a:r>
            <a:endParaRPr lang="en-GB" sz="2800" i="1">
              <a:effectLst>
                <a:outerShdw blurRad="38100" dist="38100" dir="2700000" algn="tl">
                  <a:srgbClr val="DDDDDD"/>
                </a:outerShdw>
              </a:effectLst>
              <a:latin typeface="Arial" charset="0"/>
              <a:ea typeface="+mn-ea"/>
              <a:cs typeface="+mn-cs"/>
            </a:endParaRPr>
          </a:p>
        </p:txBody>
      </p:sp>
      <p:sp>
        <p:nvSpPr>
          <p:cNvPr id="25630" name="Line 30"/>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grpSp>
        <p:nvGrpSpPr>
          <p:cNvPr id="25631" name="Group 31"/>
          <p:cNvGrpSpPr>
            <a:grpSpLocks/>
          </p:cNvGrpSpPr>
          <p:nvPr/>
        </p:nvGrpSpPr>
        <p:grpSpPr bwMode="auto">
          <a:xfrm>
            <a:off x="6629400" y="3657600"/>
            <a:ext cx="685800" cy="762000"/>
            <a:chOff x="4176" y="2304"/>
            <a:chExt cx="432" cy="480"/>
          </a:xfrm>
        </p:grpSpPr>
        <p:sp>
          <p:nvSpPr>
            <p:cNvPr id="25632" name="Rectangle 32"/>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5633" name="Line 33"/>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grpSp>
      <p:sp>
        <p:nvSpPr>
          <p:cNvPr id="25634" name="Text Box 34"/>
          <p:cNvSpPr txBox="1">
            <a:spLocks noChangeArrowheads="1"/>
          </p:cNvSpPr>
          <p:nvPr/>
        </p:nvSpPr>
        <p:spPr bwMode="auto">
          <a:xfrm>
            <a:off x="6096000" y="4427538"/>
            <a:ext cx="1828800" cy="8239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fontAlgn="auto">
              <a:spcBef>
                <a:spcPts val="0"/>
              </a:spcBef>
              <a:spcAft>
                <a:spcPts val="0"/>
              </a:spcAft>
              <a:defRPr/>
            </a:pPr>
            <a:r>
              <a:rPr lang="en-GB" sz="2000">
                <a:latin typeface="Arial" charset="0"/>
                <a:ea typeface="+mn-ea"/>
                <a:cs typeface="+mn-cs"/>
              </a:rPr>
              <a:t>Too few keys!</a:t>
            </a:r>
          </a:p>
          <a:p>
            <a:pPr algn="ctr" fontAlgn="auto">
              <a:spcBef>
                <a:spcPts val="0"/>
              </a:spcBef>
              <a:spcAft>
                <a:spcPts val="0"/>
              </a:spcAft>
              <a:defRPr/>
            </a:pPr>
            <a:endParaRPr lang="en-GB" sz="2800" i="1">
              <a:effectLst>
                <a:outerShdw blurRad="38100" dist="38100" dir="2700000" algn="tl">
                  <a:srgbClr val="DDDDDD"/>
                </a:outerShdw>
              </a:effectLst>
              <a:latin typeface="Arial" charset="0"/>
              <a:ea typeface="+mn-ea"/>
              <a:cs typeface="+mn-cs"/>
            </a:endParaRPr>
          </a:p>
        </p:txBody>
      </p:sp>
      <p:grpSp>
        <p:nvGrpSpPr>
          <p:cNvPr id="25635" name="Group 35"/>
          <p:cNvGrpSpPr>
            <a:grpSpLocks/>
          </p:cNvGrpSpPr>
          <p:nvPr/>
        </p:nvGrpSpPr>
        <p:grpSpPr bwMode="auto">
          <a:xfrm>
            <a:off x="4419600" y="2133600"/>
            <a:ext cx="2286000" cy="2286000"/>
            <a:chOff x="2784" y="1344"/>
            <a:chExt cx="1440" cy="1440"/>
          </a:xfrm>
        </p:grpSpPr>
        <p:grpSp>
          <p:nvGrpSpPr>
            <p:cNvPr id="29705" name="Group 36"/>
            <p:cNvGrpSpPr>
              <a:grpSpLocks/>
            </p:cNvGrpSpPr>
            <p:nvPr/>
          </p:nvGrpSpPr>
          <p:grpSpPr bwMode="auto">
            <a:xfrm>
              <a:off x="2784" y="1344"/>
              <a:ext cx="1440" cy="1440"/>
              <a:chOff x="2784" y="1344"/>
              <a:chExt cx="1440" cy="1440"/>
            </a:xfrm>
          </p:grpSpPr>
          <p:sp>
            <p:nvSpPr>
              <p:cNvPr id="25637" name="Line 37"/>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5638" name="Line 38"/>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5639" name="Line 39"/>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5640" name="Line 40"/>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fontAlgn="auto">
                  <a:spcBef>
                    <a:spcPts val="0"/>
                  </a:spcBef>
                  <a:spcAft>
                    <a:spcPts val="0"/>
                  </a:spcAft>
                  <a:defRPr/>
                </a:pPr>
                <a:endParaRPr lang="en-US">
                  <a:latin typeface="+mn-lt"/>
                  <a:ea typeface="+mn-ea"/>
                  <a:cs typeface="+mn-cs"/>
                </a:endParaRPr>
              </a:p>
            </p:txBody>
          </p:sp>
          <p:sp>
            <p:nvSpPr>
              <p:cNvPr id="25641" name="Line 41"/>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sp>
            <p:nvSpPr>
              <p:cNvPr id="25642" name="Line 42"/>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fontAlgn="auto">
                  <a:spcBef>
                    <a:spcPts val="0"/>
                  </a:spcBef>
                  <a:spcAft>
                    <a:spcPts val="0"/>
                  </a:spcAft>
                  <a:defRPr/>
                </a:pPr>
                <a:endParaRPr lang="en-US">
                  <a:latin typeface="+mn-lt"/>
                  <a:ea typeface="+mn-ea"/>
                  <a:cs typeface="+mn-cs"/>
                </a:endParaRPr>
              </a:p>
            </p:txBody>
          </p:sp>
        </p:grpSp>
        <p:sp>
          <p:nvSpPr>
            <p:cNvPr id="25643" name="Text Box 43"/>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2000">
                  <a:latin typeface="Arial" charset="0"/>
                  <a:ea typeface="+mn-ea"/>
                  <a:cs typeface="+mn-cs"/>
                </a:rPr>
                <a:t>Join back together</a:t>
              </a:r>
              <a:endParaRPr lang="en-GB" sz="2800" i="1">
                <a:effectLst>
                  <a:outerShdw blurRad="38100" dist="38100" dir="2700000" algn="tl">
                    <a:srgbClr val="DDDDDD"/>
                  </a:outerShdw>
                </a:effectLst>
                <a:latin typeface="Arial" charset="0"/>
                <a:ea typeface="+mn-ea"/>
                <a:cs typeface="+mn-cs"/>
              </a:endParaRPr>
            </a:p>
          </p:txBody>
        </p:sp>
      </p:grpSp>
      <p:sp>
        <p:nvSpPr>
          <p:cNvPr id="25644" name="Text Box 44"/>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1400" i="1">
                <a:latin typeface="Arial" charset="0"/>
                <a:ea typeface="+mn-ea"/>
                <a:cs typeface="+mn-cs"/>
              </a:rPr>
              <a:t>Note when printed: this slide is animated</a:t>
            </a:r>
            <a:endParaRPr lang="en-GB" sz="2800" i="1">
              <a:effectLst>
                <a:outerShdw blurRad="38100" dist="38100" dir="2700000" algn="tl">
                  <a:srgbClr val="DDDDDD"/>
                </a:outerShdw>
              </a:effectLst>
              <a:latin typeface="Arial" charset="0"/>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48</a:t>
            </a:fld>
            <a:endParaRPr lang="en-US"/>
          </a:p>
        </p:txBody>
      </p:sp>
    </p:spTree>
    <p:extLst>
      <p:ext uri="{BB962C8B-B14F-4D97-AF65-F5344CB8AC3E}">
        <p14:creationId xmlns:p14="http://schemas.microsoft.com/office/powerpoint/2010/main" val="4294120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6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rtlCol="0">
            <a:normAutofit fontScale="90000"/>
          </a:bodyPr>
          <a:lstStyle/>
          <a:p>
            <a:pPr fontAlgn="auto">
              <a:spcAft>
                <a:spcPts val="0"/>
              </a:spcAft>
              <a:defRPr/>
            </a:pPr>
            <a:r>
              <a:rPr lang="en-GB">
                <a:ea typeface="+mj-ea"/>
                <a:cs typeface="+mj-cs"/>
              </a:rPr>
              <a:t>Type #4: Too few keys in node and its siblings</a:t>
            </a:r>
          </a:p>
        </p:txBody>
      </p:sp>
      <p:grpSp>
        <p:nvGrpSpPr>
          <p:cNvPr id="30722" name="Group 3"/>
          <p:cNvGrpSpPr>
            <a:grpSpLocks/>
          </p:cNvGrpSpPr>
          <p:nvPr/>
        </p:nvGrpSpPr>
        <p:grpSpPr bwMode="auto">
          <a:xfrm>
            <a:off x="1600200" y="2209800"/>
            <a:ext cx="5486400" cy="2133600"/>
            <a:chOff x="1008" y="1392"/>
            <a:chExt cx="3456" cy="1344"/>
          </a:xfrm>
        </p:grpSpPr>
        <p:grpSp>
          <p:nvGrpSpPr>
            <p:cNvPr id="30724" name="Group 4"/>
            <p:cNvGrpSpPr>
              <a:grpSpLocks/>
            </p:cNvGrpSpPr>
            <p:nvPr/>
          </p:nvGrpSpPr>
          <p:grpSpPr bwMode="auto">
            <a:xfrm>
              <a:off x="2160" y="1392"/>
              <a:ext cx="816" cy="432"/>
              <a:chOff x="2160" y="1392"/>
              <a:chExt cx="816" cy="432"/>
            </a:xfrm>
          </p:grpSpPr>
          <p:sp>
            <p:nvSpPr>
              <p:cNvPr id="26629" name="Rectangle 5"/>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6630"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12</a:t>
                </a:r>
              </a:p>
            </p:txBody>
          </p:sp>
          <p:sp>
            <p:nvSpPr>
              <p:cNvPr id="26631"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29</a:t>
                </a:r>
              </a:p>
            </p:txBody>
          </p:sp>
        </p:grpSp>
        <p:grpSp>
          <p:nvGrpSpPr>
            <p:cNvPr id="30725" name="Group 8"/>
            <p:cNvGrpSpPr>
              <a:grpSpLocks/>
            </p:cNvGrpSpPr>
            <p:nvPr/>
          </p:nvGrpSpPr>
          <p:grpSpPr bwMode="auto">
            <a:xfrm>
              <a:off x="1008" y="2304"/>
              <a:ext cx="816" cy="432"/>
              <a:chOff x="1008" y="2304"/>
              <a:chExt cx="816" cy="432"/>
            </a:xfrm>
          </p:grpSpPr>
          <p:sp>
            <p:nvSpPr>
              <p:cNvPr id="26633" name="Rectangle 9"/>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6634" name="Rectangle 1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7</a:t>
                </a:r>
              </a:p>
            </p:txBody>
          </p:sp>
          <p:sp>
            <p:nvSpPr>
              <p:cNvPr id="26635" name="Rectangle 1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9</a:t>
                </a:r>
              </a:p>
            </p:txBody>
          </p:sp>
        </p:grpSp>
        <p:grpSp>
          <p:nvGrpSpPr>
            <p:cNvPr id="30726" name="Group 12"/>
            <p:cNvGrpSpPr>
              <a:grpSpLocks/>
            </p:cNvGrpSpPr>
            <p:nvPr/>
          </p:nvGrpSpPr>
          <p:grpSpPr bwMode="auto">
            <a:xfrm>
              <a:off x="1920" y="2304"/>
              <a:ext cx="816" cy="432"/>
              <a:chOff x="2160" y="2304"/>
              <a:chExt cx="816" cy="432"/>
            </a:xfrm>
          </p:grpSpPr>
          <p:sp>
            <p:nvSpPr>
              <p:cNvPr id="26637" name="Rectangle 1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6638" name="Rectangle 1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15</a:t>
                </a:r>
              </a:p>
            </p:txBody>
          </p:sp>
          <p:sp>
            <p:nvSpPr>
              <p:cNvPr id="26639" name="Rectangle 1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22</a:t>
                </a:r>
              </a:p>
            </p:txBody>
          </p:sp>
        </p:grpSp>
        <p:sp>
          <p:nvSpPr>
            <p:cNvPr id="26640" name="Line 16"/>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6641" name="Line 17"/>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6642" name="Line 18"/>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grpSp>
          <p:nvGrpSpPr>
            <p:cNvPr id="30730" name="Group 19"/>
            <p:cNvGrpSpPr>
              <a:grpSpLocks/>
            </p:cNvGrpSpPr>
            <p:nvPr/>
          </p:nvGrpSpPr>
          <p:grpSpPr bwMode="auto">
            <a:xfrm>
              <a:off x="2832" y="2304"/>
              <a:ext cx="1632" cy="432"/>
              <a:chOff x="2832" y="2304"/>
              <a:chExt cx="1632" cy="432"/>
            </a:xfrm>
          </p:grpSpPr>
          <p:sp>
            <p:nvSpPr>
              <p:cNvPr id="26644" name="Rectangle 2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cs typeface="+mn-cs"/>
                </a:endParaRPr>
              </a:p>
            </p:txBody>
          </p:sp>
          <p:sp>
            <p:nvSpPr>
              <p:cNvPr id="26645"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69</a:t>
                </a:r>
              </a:p>
            </p:txBody>
          </p:sp>
          <p:sp>
            <p:nvSpPr>
              <p:cNvPr id="26646"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56</a:t>
                </a:r>
              </a:p>
            </p:txBody>
          </p:sp>
          <p:sp>
            <p:nvSpPr>
              <p:cNvPr id="26647" name="Rectangle 23"/>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31</a:t>
                </a:r>
              </a:p>
            </p:txBody>
          </p:sp>
          <p:sp>
            <p:nvSpPr>
              <p:cNvPr id="26648"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GB" sz="2800" i="1">
                    <a:effectLst>
                      <a:outerShdw blurRad="38100" dist="38100" dir="2700000" algn="tl">
                        <a:srgbClr val="DDDDDD"/>
                      </a:outerShdw>
                    </a:effectLst>
                    <a:latin typeface="Arial" charset="0"/>
                    <a:ea typeface="+mn-ea"/>
                    <a:cs typeface="+mn-cs"/>
                  </a:rPr>
                  <a:t>43</a:t>
                </a:r>
              </a:p>
            </p:txBody>
          </p:sp>
        </p:grpSp>
      </p:grpSp>
      <p:sp>
        <p:nvSpPr>
          <p:cNvPr id="26649" name="Text Box 25"/>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fontAlgn="auto">
              <a:spcBef>
                <a:spcPts val="0"/>
              </a:spcBef>
              <a:spcAft>
                <a:spcPts val="0"/>
              </a:spcAft>
              <a:defRPr/>
            </a:pPr>
            <a:r>
              <a:rPr lang="en-GB" sz="1400" i="1">
                <a:latin typeface="Arial" charset="0"/>
                <a:ea typeface="+mn-ea"/>
                <a:cs typeface="+mn-cs"/>
              </a:rPr>
              <a:t>Note when printed: this slide is animated</a:t>
            </a:r>
            <a:endParaRPr lang="en-GB" sz="2800" i="1">
              <a:effectLst>
                <a:outerShdw blurRad="38100" dist="38100" dir="2700000" algn="tl">
                  <a:srgbClr val="DDDDDD"/>
                </a:outerShdw>
              </a:effectLst>
              <a:latin typeface="Arial" charset="0"/>
              <a:ea typeface="+mn-ea"/>
              <a:cs typeface="+mn-cs"/>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49</a:t>
            </a:fld>
            <a:endParaRPr lang="en-US"/>
          </a:p>
        </p:txBody>
      </p:sp>
    </p:spTree>
    <p:extLst>
      <p:ext uri="{BB962C8B-B14F-4D97-AF65-F5344CB8AC3E}">
        <p14:creationId xmlns:p14="http://schemas.microsoft.com/office/powerpoint/2010/main" val="1358583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m</a:t>
            </a:r>
            <a:r>
              <a:rPr lang="en-US" dirty="0" smtClean="0"/>
              <a:t>-Way Search Tree [ </a:t>
            </a:r>
            <a:r>
              <a:rPr lang="en-US" b="1" dirty="0" smtClean="0">
                <a:solidFill>
                  <a:srgbClr val="FF0000"/>
                </a:solidFill>
              </a:rPr>
              <a:t>m=5]</a:t>
            </a:r>
            <a:r>
              <a:rPr lang="en-US" dirty="0" smtClean="0"/>
              <a:t> </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46409576"/>
              </p:ext>
            </p:extLst>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50241122"/>
              </p:ext>
            </p:extLst>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6063554"/>
              </p:ext>
            </p:extLst>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48199518"/>
              </p:ext>
            </p:extLst>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78992313"/>
              </p:ext>
            </p:extLst>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99234954"/>
              </p:ext>
            </p:extLst>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8779833"/>
              </p:ext>
            </p:extLst>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47287907"/>
              </p:ext>
            </p:extLst>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01795991"/>
              </p:ext>
            </p:extLst>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34173650"/>
              </p:ext>
            </p:extLst>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5188867"/>
              </p:ext>
            </p:extLst>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743393474"/>
              </p:ext>
            </p:extLst>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461194318"/>
              </p:ext>
            </p:extLst>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483797478"/>
              </p:ext>
            </p:extLst>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172790751"/>
              </p:ext>
            </p:extLst>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078886185"/>
              </p:ext>
            </p:extLst>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GB">
                <a:latin typeface="Calibri" charset="0"/>
              </a:rPr>
              <a:t>Exercise in Removal from a B-Tree</a:t>
            </a:r>
          </a:p>
        </p:txBody>
      </p:sp>
      <p:sp>
        <p:nvSpPr>
          <p:cNvPr id="33794" name="Rectangle 3"/>
          <p:cNvSpPr>
            <a:spLocks noGrp="1" noChangeArrowheads="1"/>
          </p:cNvSpPr>
          <p:nvPr>
            <p:ph type="body" idx="1"/>
          </p:nvPr>
        </p:nvSpPr>
        <p:spPr/>
        <p:txBody>
          <a:bodyPr/>
          <a:lstStyle/>
          <a:p>
            <a:r>
              <a:rPr lang="en-GB" dirty="0">
                <a:latin typeface="Calibri" charset="0"/>
              </a:rPr>
              <a:t>Given 5-way B-tree created by these data (last exercise):</a:t>
            </a:r>
          </a:p>
          <a:p>
            <a:pPr marL="0" indent="0">
              <a:buNone/>
            </a:pPr>
            <a:r>
              <a:rPr lang="en-GB" dirty="0">
                <a:latin typeface="Calibri" charset="0"/>
              </a:rPr>
              <a:t>3, 7, 9, 23, 45, 1, 5, 14, 25, 24, 13, 11, 8, 19, 4, 31, 35, 56</a:t>
            </a:r>
          </a:p>
          <a:p>
            <a:endParaRPr lang="en-GB" dirty="0">
              <a:latin typeface="Calibri" charset="0"/>
            </a:endParaRPr>
          </a:p>
          <a:p>
            <a:r>
              <a:rPr lang="en-GB" dirty="0">
                <a:latin typeface="Calibri" charset="0"/>
              </a:rPr>
              <a:t>Add these further keys: 2, 6,12</a:t>
            </a:r>
          </a:p>
          <a:p>
            <a:endParaRPr lang="en-GB" dirty="0">
              <a:latin typeface="Calibri" charset="0"/>
            </a:endParaRPr>
          </a:p>
          <a:p>
            <a:r>
              <a:rPr lang="en-GB" dirty="0">
                <a:latin typeface="Calibri" charset="0"/>
              </a:rPr>
              <a:t>Delete these keys: 4, 5, 7, 3, 14</a:t>
            </a:r>
          </a:p>
          <a:p>
            <a:pPr>
              <a:buFontTx/>
              <a:buNone/>
            </a:pPr>
            <a:endParaRPr lang="en-GB" dirty="0">
              <a:latin typeface="Calibri" charset="0"/>
            </a:endParaRPr>
          </a:p>
        </p:txBody>
      </p:sp>
      <p:sp>
        <p:nvSpPr>
          <p:cNvPr id="2" name="Slide Number Placeholder 1"/>
          <p:cNvSpPr>
            <a:spLocks noGrp="1"/>
          </p:cNvSpPr>
          <p:nvPr>
            <p:ph type="sldNum" sz="quarter" idx="12"/>
          </p:nvPr>
        </p:nvSpPr>
        <p:spPr/>
        <p:txBody>
          <a:bodyPr/>
          <a:lstStyle/>
          <a:p>
            <a:fld id="{E81073D4-A8DC-4C51-B6C2-5B1C3850DFE7}" type="slidenum">
              <a:rPr lang="en-US" smtClean="0"/>
              <a:pPr/>
              <a:t>50</a:t>
            </a:fld>
            <a:endParaRPr lang="en-US"/>
          </a:p>
        </p:txBody>
      </p:sp>
    </p:spTree>
    <p:extLst>
      <p:ext uri="{BB962C8B-B14F-4D97-AF65-F5344CB8AC3E}">
        <p14:creationId xmlns:p14="http://schemas.microsoft.com/office/powerpoint/2010/main" val="33461864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atin typeface="Calibri" charset="0"/>
              </a:rPr>
              <a:t>Answer to Exercise</a:t>
            </a: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70038"/>
            <a:ext cx="74041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E81073D4-A8DC-4C51-B6C2-5B1C3850DFE7}" type="slidenum">
              <a:rPr lang="en-US" smtClean="0"/>
              <a:pPr/>
              <a:t>51</a:t>
            </a:fld>
            <a:endParaRPr lang="en-US"/>
          </a:p>
        </p:txBody>
      </p:sp>
    </p:spTree>
    <p:extLst>
      <p:ext uri="{BB962C8B-B14F-4D97-AF65-F5344CB8AC3E}">
        <p14:creationId xmlns:p14="http://schemas.microsoft.com/office/powerpoint/2010/main" val="19962308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5</a:t>
            </a:r>
            <a:r>
              <a:rPr lang="en-US" dirty="0"/>
              <a:t>-Way B Tree (insertion examples)</a:t>
            </a:r>
          </a:p>
        </p:txBody>
      </p:sp>
      <p:graphicFrame>
        <p:nvGraphicFramePr>
          <p:cNvPr id="4" name="Table 3"/>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048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438400" y="32004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3505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219200" y="2590800"/>
            <a:ext cx="12954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500" y="2857500"/>
            <a:ext cx="6096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2200" y="4419600"/>
            <a:ext cx="6324600" cy="523220"/>
          </a:xfrm>
          <a:prstGeom prst="rect">
            <a:avLst/>
          </a:prstGeom>
          <a:noFill/>
        </p:spPr>
        <p:txBody>
          <a:bodyPr wrap="square" rtlCol="0">
            <a:spAutoFit/>
          </a:bodyPr>
          <a:lstStyle/>
          <a:p>
            <a:r>
              <a:rPr lang="en-US" sz="2800" b="1" dirty="0" smtClean="0"/>
              <a:t>Insert 4, 5, 58, 6 in the order </a:t>
            </a:r>
            <a:endParaRPr lang="en-IN" sz="2800" b="1" dirty="0"/>
          </a:p>
        </p:txBody>
      </p:sp>
      <p:sp>
        <p:nvSpPr>
          <p:cNvPr id="3" name="Slide Number Placeholder 2"/>
          <p:cNvSpPr>
            <a:spLocks noGrp="1"/>
          </p:cNvSpPr>
          <p:nvPr>
            <p:ph type="sldNum" sz="quarter" idx="12"/>
          </p:nvPr>
        </p:nvSpPr>
        <p:spPr/>
        <p:txBody>
          <a:bodyPr/>
          <a:lstStyle/>
          <a:p>
            <a:fld id="{E81073D4-A8DC-4C51-B6C2-5B1C3850DFE7}"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5</a:t>
            </a:r>
            <a:r>
              <a:rPr lang="en-US" dirty="0"/>
              <a:t>-Way B Tree (insertion examples)</a:t>
            </a:r>
          </a:p>
        </p:txBody>
      </p:sp>
      <p:graphicFrame>
        <p:nvGraphicFramePr>
          <p:cNvPr id="4" name="Table 3"/>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438400" y="32004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3505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500" y="2857500"/>
            <a:ext cx="6096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5562600"/>
            <a:ext cx="6324600" cy="523220"/>
          </a:xfrm>
          <a:prstGeom prst="rect">
            <a:avLst/>
          </a:prstGeom>
          <a:noFill/>
        </p:spPr>
        <p:txBody>
          <a:bodyPr wrap="square" rtlCol="0">
            <a:spAutoFit/>
          </a:bodyPr>
          <a:lstStyle/>
          <a:p>
            <a:r>
              <a:rPr lang="en-US" sz="2800" b="1" dirty="0" smtClean="0"/>
              <a:t>Search tree after inserting 4</a:t>
            </a:r>
            <a:endParaRPr lang="en-IN" sz="2800" b="1" dirty="0"/>
          </a:p>
        </p:txBody>
      </p:sp>
      <p:graphicFrame>
        <p:nvGraphicFramePr>
          <p:cNvPr id="20" name="Table 19"/>
          <p:cNvGraphicFramePr>
            <a:graphicFrameLocks noGrp="1"/>
          </p:cNvGraphicFramePr>
          <p:nvPr/>
        </p:nvGraphicFramePr>
        <p:xfrm>
          <a:off x="228600" y="4038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0" y="4419600"/>
          <a:ext cx="2514600" cy="370840"/>
        </p:xfrm>
        <a:graphic>
          <a:graphicData uri="http://schemas.openxmlformats.org/drawingml/2006/table">
            <a:tbl>
              <a:tblPr firstRow="1" bandRow="1">
                <a:tableStyleId>{5C22544A-7EE6-4342-B048-85BDC9FD1C3A}</a:tableStyleId>
              </a:tblPr>
              <a:tblGrid>
                <a:gridCol w="628650"/>
                <a:gridCol w="628650"/>
                <a:gridCol w="628650"/>
                <a:gridCol w="62865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Slide Number Placeholder 2"/>
          <p:cNvSpPr>
            <a:spLocks noGrp="1"/>
          </p:cNvSpPr>
          <p:nvPr>
            <p:ph type="sldNum" sz="quarter" idx="12"/>
          </p:nvPr>
        </p:nvSpPr>
        <p:spPr/>
        <p:txBody>
          <a:bodyPr/>
          <a:lstStyle/>
          <a:p>
            <a:fld id="{E81073D4-A8DC-4C51-B6C2-5B1C3850DFE7}"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5</a:t>
            </a:r>
            <a:r>
              <a:rPr lang="en-US" dirty="0"/>
              <a:t>-Way B Tree (insertion examples)</a:t>
            </a:r>
          </a:p>
        </p:txBody>
      </p:sp>
      <p:graphicFrame>
        <p:nvGraphicFramePr>
          <p:cNvPr id="4" name="Table 3"/>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438400" y="32004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3505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500" y="2857500"/>
            <a:ext cx="6096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5562600"/>
            <a:ext cx="6324600" cy="523220"/>
          </a:xfrm>
          <a:prstGeom prst="rect">
            <a:avLst/>
          </a:prstGeom>
          <a:noFill/>
        </p:spPr>
        <p:txBody>
          <a:bodyPr wrap="square" rtlCol="0">
            <a:spAutoFit/>
          </a:bodyPr>
          <a:lstStyle/>
          <a:p>
            <a:r>
              <a:rPr lang="en-US" sz="2800" b="1" dirty="0" smtClean="0"/>
              <a:t>Search tree after inserting 4, 5</a:t>
            </a:r>
            <a:endParaRPr lang="en-IN" sz="2800" b="1" dirty="0"/>
          </a:p>
        </p:txBody>
      </p: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Slide Number Placeholder 2"/>
          <p:cNvSpPr>
            <a:spLocks noGrp="1"/>
          </p:cNvSpPr>
          <p:nvPr>
            <p:ph type="sldNum" sz="quarter" idx="12"/>
          </p:nvPr>
        </p:nvSpPr>
        <p:spPr/>
        <p:txBody>
          <a:bodyPr/>
          <a:lstStyle/>
          <a:p>
            <a:fld id="{E81073D4-A8DC-4C51-B6C2-5B1C3850DFE7}"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5</a:t>
            </a:r>
            <a:r>
              <a:rPr lang="en-US" dirty="0"/>
              <a:t>-Way B Tree (insertion examples)</a:t>
            </a:r>
          </a:p>
        </p:txBody>
      </p:sp>
      <p:graphicFrame>
        <p:nvGraphicFramePr>
          <p:cNvPr id="4" name="Table 3"/>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438400" y="32004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35052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500" y="2857500"/>
            <a:ext cx="6096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0" name="TextBox 19"/>
          <p:cNvSpPr txBox="1"/>
          <p:nvPr/>
        </p:nvSpPr>
        <p:spPr>
          <a:xfrm>
            <a:off x="4114800" y="4724400"/>
            <a:ext cx="4343400" cy="523220"/>
          </a:xfrm>
          <a:prstGeom prst="rect">
            <a:avLst/>
          </a:prstGeom>
          <a:noFill/>
        </p:spPr>
        <p:txBody>
          <a:bodyPr wrap="square" rtlCol="0">
            <a:spAutoFit/>
          </a:bodyPr>
          <a:lstStyle/>
          <a:p>
            <a:r>
              <a:rPr lang="en-US" sz="2800" b="1" dirty="0" smtClean="0"/>
              <a:t>37,46,55,58,86</a:t>
            </a:r>
            <a:endParaRPr lang="en-IN" sz="2800" b="1" dirty="0"/>
          </a:p>
        </p:txBody>
      </p:sp>
      <p:sp>
        <p:nvSpPr>
          <p:cNvPr id="21" name="TextBox 20"/>
          <p:cNvSpPr txBox="1"/>
          <p:nvPr/>
        </p:nvSpPr>
        <p:spPr>
          <a:xfrm>
            <a:off x="1295400" y="5257800"/>
            <a:ext cx="7010400" cy="1384995"/>
          </a:xfrm>
          <a:prstGeom prst="rect">
            <a:avLst/>
          </a:prstGeom>
          <a:noFill/>
        </p:spPr>
        <p:txBody>
          <a:bodyPr wrap="square" rtlCol="0">
            <a:spAutoFit/>
          </a:bodyPr>
          <a:lstStyle/>
          <a:p>
            <a:r>
              <a:rPr lang="en-US" sz="2800" dirty="0" smtClean="0"/>
              <a:t>Split the node at its median into two node, pushing the median element up by one level </a:t>
            </a:r>
            <a:endParaRPr lang="en-IN" sz="2800" dirty="0"/>
          </a:p>
        </p:txBody>
      </p:sp>
      <p:sp>
        <p:nvSpPr>
          <p:cNvPr id="26" name="TextBox 25"/>
          <p:cNvSpPr txBox="1"/>
          <p:nvPr/>
        </p:nvSpPr>
        <p:spPr>
          <a:xfrm>
            <a:off x="6134100" y="1427018"/>
            <a:ext cx="2057400" cy="523220"/>
          </a:xfrm>
          <a:prstGeom prst="rect">
            <a:avLst/>
          </a:prstGeom>
          <a:noFill/>
        </p:spPr>
        <p:txBody>
          <a:bodyPr wrap="square" rtlCol="0">
            <a:spAutoFit/>
          </a:bodyPr>
          <a:lstStyle/>
          <a:p>
            <a:r>
              <a:rPr lang="en-US" sz="2800" b="1" dirty="0" smtClean="0"/>
              <a:t>Insert 58</a:t>
            </a:r>
            <a:endParaRPr lang="en-IN" sz="2800" b="1" dirty="0"/>
          </a:p>
        </p:txBody>
      </p:sp>
      <p:sp>
        <p:nvSpPr>
          <p:cNvPr id="3" name="Slide Number Placeholder 2"/>
          <p:cNvSpPr>
            <a:spLocks noGrp="1"/>
          </p:cNvSpPr>
          <p:nvPr>
            <p:ph type="sldNum" sz="quarter" idx="12"/>
          </p:nvPr>
        </p:nvSpPr>
        <p:spPr/>
        <p:txBody>
          <a:bodyPr/>
          <a:lstStyle/>
          <a:p>
            <a:fld id="{E81073D4-A8DC-4C51-B6C2-5B1C3850DFE7}"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heckerboard(across)">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5</a:t>
            </a:r>
            <a:r>
              <a:rPr lang="en-US" dirty="0"/>
              <a:t>-Way B Tree (insertion examples)</a:t>
            </a:r>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2667000" y="18288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2" name="Table 31"/>
          <p:cNvGraphicFramePr>
            <a:graphicFrameLocks noGrp="1"/>
          </p:cNvGraphicFramePr>
          <p:nvPr/>
        </p:nvGraphicFramePr>
        <p:xfrm>
          <a:off x="2362200" y="2209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4" name="TextBox 33"/>
          <p:cNvSpPr txBox="1"/>
          <p:nvPr/>
        </p:nvSpPr>
        <p:spPr>
          <a:xfrm>
            <a:off x="4800600" y="1371600"/>
            <a:ext cx="3733800" cy="523220"/>
          </a:xfrm>
          <a:prstGeom prst="rect">
            <a:avLst/>
          </a:prstGeom>
          <a:noFill/>
        </p:spPr>
        <p:txBody>
          <a:bodyPr wrap="square" rtlCol="0">
            <a:spAutoFit/>
          </a:bodyPr>
          <a:lstStyle/>
          <a:p>
            <a:r>
              <a:rPr lang="en-US" sz="2800" dirty="0" smtClean="0"/>
              <a:t>Insert 55 in the root </a:t>
            </a:r>
            <a:endParaRPr lang="en-US" sz="2800" dirty="0"/>
          </a:p>
        </p:txBody>
      </p:sp>
      <p:sp>
        <p:nvSpPr>
          <p:cNvPr id="3" name="Slide Number Placeholder 2"/>
          <p:cNvSpPr>
            <a:spLocks noGrp="1"/>
          </p:cNvSpPr>
          <p:nvPr>
            <p:ph type="sldNum" sz="quarter" idx="12"/>
          </p:nvPr>
        </p:nvSpPr>
        <p:spPr/>
        <p:txBody>
          <a:bodyPr/>
          <a:lstStyle/>
          <a:p>
            <a:fld id="{E81073D4-A8DC-4C51-B6C2-5B1C3850DFE7}"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5</a:t>
            </a:r>
            <a:r>
              <a:rPr lang="en-US" dirty="0"/>
              <a:t>-Way B Tree (insertion examples)</a:t>
            </a:r>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3622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38400" y="5562600"/>
            <a:ext cx="6324600" cy="954107"/>
          </a:xfrm>
          <a:prstGeom prst="rect">
            <a:avLst/>
          </a:prstGeom>
          <a:noFill/>
        </p:spPr>
        <p:txBody>
          <a:bodyPr wrap="square" rtlCol="0">
            <a:spAutoFit/>
          </a:bodyPr>
          <a:lstStyle/>
          <a:p>
            <a:r>
              <a:rPr lang="en-US" sz="2800" b="1" dirty="0" smtClean="0"/>
              <a:t>Search tree after inserting 4, 5, 58</a:t>
            </a:r>
            <a:endParaRPr lang="en-IN" sz="2800" b="1" dirty="0"/>
          </a:p>
        </p:txBody>
      </p: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2590800" y="28194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3352800" y="2819400"/>
            <a:ext cx="1447800" cy="990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E81073D4-A8DC-4C51-B6C2-5B1C3850DFE7}"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5</a:t>
            </a:r>
            <a:r>
              <a:rPr lang="en-US" dirty="0"/>
              <a:t>-Way B Tree (insertion examples)</a:t>
            </a:r>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3622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5400000">
            <a:off x="1104900" y="2628900"/>
            <a:ext cx="144780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24600" y="1447800"/>
            <a:ext cx="2133600" cy="523220"/>
          </a:xfrm>
          <a:prstGeom prst="rect">
            <a:avLst/>
          </a:prstGeom>
          <a:noFill/>
        </p:spPr>
        <p:txBody>
          <a:bodyPr wrap="square" rtlCol="0">
            <a:spAutoFit/>
          </a:bodyPr>
          <a:lstStyle/>
          <a:p>
            <a:r>
              <a:rPr lang="en-US" sz="2800" b="1" dirty="0" smtClean="0"/>
              <a:t>Insert 6</a:t>
            </a:r>
            <a:endParaRPr lang="en-IN" sz="2800" b="1" dirty="0"/>
          </a:p>
        </p:txBody>
      </p:sp>
      <p:graphicFrame>
        <p:nvGraphicFramePr>
          <p:cNvPr id="24" name="Table 23"/>
          <p:cNvGraphicFramePr>
            <a:graphicFrameLocks noGrp="1"/>
          </p:cNvGraphicFramePr>
          <p:nvPr/>
        </p:nvGraphicFramePr>
        <p:xfrm>
          <a:off x="304800" y="4038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5" name="Table 24"/>
          <p:cNvGraphicFramePr>
            <a:graphicFrameLocks noGrp="1"/>
          </p:cNvGraphicFramePr>
          <p:nvPr/>
        </p:nvGraphicFramePr>
        <p:xfrm>
          <a:off x="0" y="4419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2590800" y="28194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3352800" y="2819400"/>
            <a:ext cx="1447800" cy="990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72000"/>
            <a:ext cx="2286000" cy="523220"/>
          </a:xfrm>
          <a:prstGeom prst="rect">
            <a:avLst/>
          </a:prstGeom>
          <a:noFill/>
        </p:spPr>
        <p:txBody>
          <a:bodyPr wrap="square" rtlCol="0">
            <a:spAutoFit/>
          </a:bodyPr>
          <a:lstStyle/>
          <a:p>
            <a:r>
              <a:rPr lang="en-US" sz="2800" b="1" dirty="0" smtClean="0"/>
              <a:t>2,4,5,6,7</a:t>
            </a:r>
            <a:endParaRPr lang="en-IN" sz="2800" b="1" dirty="0"/>
          </a:p>
        </p:txBody>
      </p:sp>
      <p:sp>
        <p:nvSpPr>
          <p:cNvPr id="32" name="TextBox 31"/>
          <p:cNvSpPr txBox="1"/>
          <p:nvPr/>
        </p:nvSpPr>
        <p:spPr>
          <a:xfrm>
            <a:off x="1295400" y="5257800"/>
            <a:ext cx="7010400" cy="1384995"/>
          </a:xfrm>
          <a:prstGeom prst="rect">
            <a:avLst/>
          </a:prstGeom>
          <a:noFill/>
        </p:spPr>
        <p:txBody>
          <a:bodyPr wrap="square" rtlCol="0">
            <a:spAutoFit/>
          </a:bodyPr>
          <a:lstStyle/>
          <a:p>
            <a:r>
              <a:rPr lang="en-US" sz="2800" dirty="0" smtClean="0"/>
              <a:t>Split the node at its median into two node, pushing the median element up by one level </a:t>
            </a:r>
            <a:endParaRPr lang="en-IN" sz="2800" dirty="0"/>
          </a:p>
        </p:txBody>
      </p:sp>
      <p:sp>
        <p:nvSpPr>
          <p:cNvPr id="3" name="Slide Number Placeholder 2"/>
          <p:cNvSpPr>
            <a:spLocks noGrp="1"/>
          </p:cNvSpPr>
          <p:nvPr>
            <p:ph type="sldNum" sz="quarter" idx="12"/>
          </p:nvPr>
        </p:nvSpPr>
        <p:spPr/>
        <p:txBody>
          <a:bodyPr/>
          <a:lstStyle/>
          <a:p>
            <a:fld id="{E81073D4-A8DC-4C51-B6C2-5B1C3850DFE7}" type="slidenum">
              <a:rPr lang="en-US" smtClean="0"/>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heckerboard(across)">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checkerboard(across)">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0" grpId="0"/>
      <p:bldP spid="3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5</a:t>
            </a:r>
            <a:r>
              <a:rPr lang="en-US" dirty="0"/>
              <a:t>-Way B Tree (insertion examples)</a:t>
            </a:r>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23622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8" name="Table 17"/>
          <p:cNvGraphicFramePr>
            <a:graphicFrameLocks noGrp="1"/>
          </p:cNvGraphicFramePr>
          <p:nvPr/>
        </p:nvGraphicFramePr>
        <p:xfrm>
          <a:off x="20574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1371600"/>
            <a:ext cx="3200400" cy="954107"/>
          </a:xfrm>
          <a:prstGeom prst="rect">
            <a:avLst/>
          </a:prstGeom>
          <a:noFill/>
        </p:spPr>
        <p:txBody>
          <a:bodyPr wrap="square" rtlCol="0">
            <a:spAutoFit/>
          </a:bodyPr>
          <a:lstStyle/>
          <a:p>
            <a:r>
              <a:rPr lang="en-US" sz="2800" b="1" dirty="0" smtClean="0"/>
              <a:t>Insert 5 at the root</a:t>
            </a:r>
            <a:endParaRPr lang="en-IN" sz="2800" b="1" dirty="0"/>
          </a:p>
        </p:txBody>
      </p:sp>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2590800" y="28194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3352800" y="2819400"/>
            <a:ext cx="1447800" cy="990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2438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nvGraphicFramePr>
        <p:xfrm>
          <a:off x="152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nvGraphicFramePr>
        <p:xfrm>
          <a:off x="213360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9" name="Table 38"/>
          <p:cNvGraphicFramePr>
            <a:graphicFrameLocks noGrp="1"/>
          </p:cNvGraphicFramePr>
          <p:nvPr/>
        </p:nvGraphicFramePr>
        <p:xfrm>
          <a:off x="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Slide Number Placeholder 2"/>
          <p:cNvSpPr>
            <a:spLocks noGrp="1"/>
          </p:cNvSpPr>
          <p:nvPr>
            <p:ph type="sldNum" sz="quarter" idx="12"/>
          </p:nvPr>
        </p:nvSpPr>
        <p:spPr/>
        <p:txBody>
          <a:bodyPr/>
          <a:lstStyle/>
          <a:p>
            <a:fld id="{E81073D4-A8DC-4C51-B6C2-5B1C3850DFE7}"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Searching  in an </a:t>
            </a:r>
            <a:r>
              <a:rPr lang="en-US" b="1" dirty="0" smtClean="0">
                <a:solidFill>
                  <a:srgbClr val="FF0000"/>
                </a:solidFill>
              </a:rPr>
              <a:t>m</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6</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447800"/>
            <a:ext cx="2514600" cy="584775"/>
          </a:xfrm>
          <a:prstGeom prst="rect">
            <a:avLst/>
          </a:prstGeom>
          <a:noFill/>
        </p:spPr>
        <p:txBody>
          <a:bodyPr wrap="square" rtlCol="0">
            <a:spAutoFit/>
          </a:bodyPr>
          <a:lstStyle/>
          <a:p>
            <a:r>
              <a:rPr lang="en-US" sz="3200" dirty="0" smtClean="0"/>
              <a:t>Look for 77</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solidFill>
                  <a:srgbClr val="FF0000"/>
                </a:solidFill>
              </a:rPr>
              <a:t>5</a:t>
            </a:r>
            <a:r>
              <a:rPr lang="en-US" dirty="0"/>
              <a:t>-Way B Tree (insertion examples)</a:t>
            </a:r>
          </a:p>
        </p:txBody>
      </p:sp>
      <p:graphicFrame>
        <p:nvGraphicFramePr>
          <p:cNvPr id="10" name="Table 9"/>
          <p:cNvGraphicFramePr>
            <a:graphicFrameLocks noGrp="1"/>
          </p:cNvGraphicFramePr>
          <p:nvPr/>
        </p:nvGraphicFramePr>
        <p:xfrm>
          <a:off x="5334000" y="3124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9" name="Table 18"/>
          <p:cNvGraphicFramePr>
            <a:graphicFrameLocks noGrp="1"/>
          </p:cNvGraphicFramePr>
          <p:nvPr/>
        </p:nvGraphicFramePr>
        <p:xfrm>
          <a:off x="5181600" y="3505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391400" y="3048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7162800" y="3429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1" name="Straight Connector 30"/>
          <p:cNvCxnSpPr/>
          <p:nvPr/>
        </p:nvCxnSpPr>
        <p:spPr>
          <a:xfrm>
            <a:off x="3962400" y="2590800"/>
            <a:ext cx="1828800" cy="533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76800" y="2590800"/>
            <a:ext cx="312420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1371600"/>
            <a:ext cx="3200400" cy="954107"/>
          </a:xfrm>
          <a:prstGeom prst="rect">
            <a:avLst/>
          </a:prstGeom>
          <a:noFill/>
        </p:spPr>
        <p:txBody>
          <a:bodyPr wrap="square" rtlCol="0">
            <a:spAutoFit/>
          </a:bodyPr>
          <a:lstStyle/>
          <a:p>
            <a:r>
              <a:rPr lang="en-US" sz="2800" b="1" dirty="0" smtClean="0"/>
              <a:t>Insert 5 at the root</a:t>
            </a:r>
            <a:endParaRPr lang="en-IN" sz="2800" b="1" dirty="0"/>
          </a:p>
        </p:txBody>
      </p:sp>
      <p:graphicFrame>
        <p:nvGraphicFramePr>
          <p:cNvPr id="21" name="Table 20"/>
          <p:cNvGraphicFramePr>
            <a:graphicFrameLocks noGrp="1"/>
          </p:cNvGraphicFramePr>
          <p:nvPr/>
        </p:nvGraphicFramePr>
        <p:xfrm>
          <a:off x="2362200" y="3200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3581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2590800" y="28194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3352800" y="2819400"/>
            <a:ext cx="1447800" cy="990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2438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nvGraphicFramePr>
        <p:xfrm>
          <a:off x="152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nvGraphicFramePr>
        <p:xfrm>
          <a:off x="213360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9" name="Table 38"/>
          <p:cNvGraphicFramePr>
            <a:graphicFrameLocks noGrp="1"/>
          </p:cNvGraphicFramePr>
          <p:nvPr/>
        </p:nvGraphicFramePr>
        <p:xfrm>
          <a:off x="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Table 39"/>
          <p:cNvGraphicFramePr>
            <a:graphicFrameLocks noGrp="1"/>
          </p:cNvGraphicFramePr>
          <p:nvPr/>
        </p:nvGraphicFramePr>
        <p:xfrm>
          <a:off x="4038600" y="1981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1" name="Table 40"/>
          <p:cNvGraphicFramePr>
            <a:graphicFrameLocks noGrp="1"/>
          </p:cNvGraphicFramePr>
          <p:nvPr/>
        </p:nvGraphicFramePr>
        <p:xfrm>
          <a:off x="838200" y="2057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2" name="Table 41"/>
          <p:cNvGraphicFramePr>
            <a:graphicFrameLocks noGrp="1"/>
          </p:cNvGraphicFramePr>
          <p:nvPr/>
        </p:nvGraphicFramePr>
        <p:xfrm>
          <a:off x="2743200" y="12192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3" name="Table 42"/>
          <p:cNvGraphicFramePr>
            <a:graphicFrameLocks noGrp="1"/>
          </p:cNvGraphicFramePr>
          <p:nvPr/>
        </p:nvGraphicFramePr>
        <p:xfrm>
          <a:off x="2362200" y="1600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Slide Number Placeholder 2"/>
          <p:cNvSpPr>
            <a:spLocks noGrp="1"/>
          </p:cNvSpPr>
          <p:nvPr>
            <p:ph type="sldNum" sz="quarter" idx="12"/>
          </p:nvPr>
        </p:nvSpPr>
        <p:spPr/>
        <p:txBody>
          <a:bodyPr/>
          <a:lstStyle/>
          <a:p>
            <a:fld id="{E81073D4-A8DC-4C51-B6C2-5B1C3850DFE7}"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5</a:t>
            </a:r>
            <a:r>
              <a:rPr lang="en-US" dirty="0" smtClean="0"/>
              <a:t>-Way B Tree (insertion examples)</a:t>
            </a:r>
            <a:endParaRPr lang="en-US" dirty="0"/>
          </a:p>
        </p:txBody>
      </p:sp>
      <p:graphicFrame>
        <p:nvGraphicFramePr>
          <p:cNvPr id="10" name="Table 9"/>
          <p:cNvGraphicFramePr>
            <a:graphicFrameLocks noGrp="1"/>
          </p:cNvGraphicFramePr>
          <p:nvPr/>
        </p:nvGraphicFramePr>
        <p:xfrm>
          <a:off x="5791200" y="5105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9" name="Table 18"/>
          <p:cNvGraphicFramePr>
            <a:graphicFrameLocks noGrp="1"/>
          </p:cNvGraphicFramePr>
          <p:nvPr/>
        </p:nvGraphicFramePr>
        <p:xfrm>
          <a:off x="5562600" y="5486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7010400" y="3886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705600" y="4267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1" name="Straight Connector 30"/>
          <p:cNvCxnSpPr/>
          <p:nvPr/>
        </p:nvCxnSpPr>
        <p:spPr>
          <a:xfrm>
            <a:off x="5486400" y="3048000"/>
            <a:ext cx="1905000" cy="8382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2600" y="1371600"/>
            <a:ext cx="3200400" cy="954107"/>
          </a:xfrm>
          <a:prstGeom prst="rect">
            <a:avLst/>
          </a:prstGeom>
          <a:noFill/>
        </p:spPr>
        <p:txBody>
          <a:bodyPr wrap="square" rtlCol="0">
            <a:spAutoFit/>
          </a:bodyPr>
          <a:lstStyle/>
          <a:p>
            <a:r>
              <a:rPr lang="en-US" sz="2800" b="1" dirty="0" smtClean="0"/>
              <a:t>Insert 5 at the root</a:t>
            </a:r>
            <a:endParaRPr lang="en-IN" sz="2800" b="1" dirty="0"/>
          </a:p>
        </p:txBody>
      </p:sp>
      <p:graphicFrame>
        <p:nvGraphicFramePr>
          <p:cNvPr id="21" name="Table 20"/>
          <p:cNvGraphicFramePr>
            <a:graphicFrameLocks noGrp="1"/>
          </p:cNvGraphicFramePr>
          <p:nvPr/>
        </p:nvGraphicFramePr>
        <p:xfrm>
          <a:off x="2438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37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6" name="Table 25"/>
          <p:cNvGraphicFramePr>
            <a:graphicFrameLocks noGrp="1"/>
          </p:cNvGraphicFramePr>
          <p:nvPr/>
        </p:nvGraphicFramePr>
        <p:xfrm>
          <a:off x="213360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4191000" y="4038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9" name="Table 28"/>
          <p:cNvGraphicFramePr>
            <a:graphicFrameLocks noGrp="1"/>
          </p:cNvGraphicFramePr>
          <p:nvPr/>
        </p:nvGraphicFramePr>
        <p:xfrm>
          <a:off x="4038600" y="4419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rot="5400000">
            <a:off x="38100" y="3619500"/>
            <a:ext cx="11430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019300" y="3314700"/>
            <a:ext cx="1143000" cy="9144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nvGraphicFramePr>
        <p:xfrm>
          <a:off x="1524000" y="5486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nvGraphicFramePr>
        <p:xfrm>
          <a:off x="152400" y="4343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nvGraphicFramePr>
        <p:xfrm>
          <a:off x="1219200" y="5867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9" name="Table 38"/>
          <p:cNvGraphicFramePr>
            <a:graphicFrameLocks noGrp="1"/>
          </p:cNvGraphicFramePr>
          <p:nvPr/>
        </p:nvGraphicFramePr>
        <p:xfrm>
          <a:off x="0" y="4724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Table 39"/>
          <p:cNvGraphicFramePr>
            <a:graphicFrameLocks noGrp="1"/>
          </p:cNvGraphicFramePr>
          <p:nvPr/>
        </p:nvGraphicFramePr>
        <p:xfrm>
          <a:off x="4114800" y="2286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96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116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1" name="Table 40"/>
          <p:cNvGraphicFramePr>
            <a:graphicFrameLocks noGrp="1"/>
          </p:cNvGraphicFramePr>
          <p:nvPr/>
        </p:nvGraphicFramePr>
        <p:xfrm>
          <a:off x="838200" y="24384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2" name="Table 41"/>
          <p:cNvGraphicFramePr>
            <a:graphicFrameLocks noGrp="1"/>
          </p:cNvGraphicFramePr>
          <p:nvPr/>
        </p:nvGraphicFramePr>
        <p:xfrm>
          <a:off x="2743200" y="12192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3" name="Table 42"/>
          <p:cNvGraphicFramePr>
            <a:graphicFrameLocks noGrp="1"/>
          </p:cNvGraphicFramePr>
          <p:nvPr/>
        </p:nvGraphicFramePr>
        <p:xfrm>
          <a:off x="2362200" y="1600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25" name="Straight Connector 24"/>
          <p:cNvCxnSpPr/>
          <p:nvPr/>
        </p:nvCxnSpPr>
        <p:spPr>
          <a:xfrm flipV="1">
            <a:off x="1600200" y="1981200"/>
            <a:ext cx="91440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276600" y="1981200"/>
            <a:ext cx="1295400" cy="3048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nvGraphicFramePr>
        <p:xfrm>
          <a:off x="533400" y="28194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4" name="Table 43"/>
          <p:cNvGraphicFramePr>
            <a:graphicFrameLocks noGrp="1"/>
          </p:cNvGraphicFramePr>
          <p:nvPr/>
        </p:nvGraphicFramePr>
        <p:xfrm>
          <a:off x="3886200" y="2667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9" name="Straight Connector 48"/>
          <p:cNvCxnSpPr/>
          <p:nvPr/>
        </p:nvCxnSpPr>
        <p:spPr>
          <a:xfrm rot="16200000" flipH="1">
            <a:off x="647700" y="4000500"/>
            <a:ext cx="228600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4762500" y="3162300"/>
            <a:ext cx="2057400" cy="1828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3962400" y="3200400"/>
            <a:ext cx="990600" cy="685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E81073D4-A8DC-4C51-B6C2-5B1C3850DFE7}"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par>
                                <p:cTn id="8" presetID="5"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checkerboard(across)">
                                      <p:cBhvr>
                                        <p:cTn id="10" dur="500"/>
                                        <p:tgtEl>
                                          <p:spTgt spid="37"/>
                                        </p:tgtEl>
                                      </p:cBhvr>
                                    </p:animEffect>
                                  </p:childTnLst>
                                </p:cTn>
                              </p:par>
                              <p:par>
                                <p:cTn id="11" presetID="5" presetClass="entr" presetSubtype="1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checkerboard(across)">
                                      <p:cBhvr>
                                        <p:cTn id="13" dur="500"/>
                                        <p:tgtEl>
                                          <p:spTgt spid="39"/>
                                        </p:tgtEl>
                                      </p:cBhvr>
                                    </p:animEffect>
                                  </p:childTnLst>
                                </p:cTn>
                              </p:par>
                              <p:par>
                                <p:cTn id="14" presetID="5"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checkerboard(across)">
                                      <p:cBhvr>
                                        <p:cTn id="16" dur="500"/>
                                        <p:tgtEl>
                                          <p:spTgt spid="49"/>
                                        </p:tgtEl>
                                      </p:cBhvr>
                                    </p:animEffect>
                                  </p:childTnLst>
                                </p:cTn>
                              </p:par>
                              <p:par>
                                <p:cTn id="17" presetID="5" presetClass="entr" presetSubtype="1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checkerboard(across)">
                                      <p:cBhvr>
                                        <p:cTn id="19" dur="500"/>
                                        <p:tgtEl>
                                          <p:spTgt spid="34"/>
                                        </p:tgtEl>
                                      </p:cBhvr>
                                    </p:animEffect>
                                  </p:childTnLst>
                                </p:cTn>
                              </p:par>
                              <p:par>
                                <p:cTn id="20" presetID="5" presetClass="entr" presetSubtype="1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checkerboard(across)">
                                      <p:cBhvr>
                                        <p:cTn id="22" dur="500"/>
                                        <p:tgtEl>
                                          <p:spTgt spid="38"/>
                                        </p:tgtEl>
                                      </p:cBhvr>
                                    </p:animEffect>
                                  </p:childTnLst>
                                </p:cTn>
                              </p:par>
                              <p:par>
                                <p:cTn id="23" presetID="5" presetClass="entr" presetSubtype="1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heckerboard(across)">
                                      <p:cBhvr>
                                        <p:cTn id="25" dur="500"/>
                                        <p:tgtEl>
                                          <p:spTgt spid="21"/>
                                        </p:tgtEl>
                                      </p:cBhvr>
                                    </p:animEffect>
                                  </p:childTnLst>
                                </p:cTn>
                              </p:par>
                              <p:par>
                                <p:cTn id="26" presetID="5"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heckerboard(across)">
                                      <p:cBhvr>
                                        <p:cTn id="28" dur="500"/>
                                        <p:tgtEl>
                                          <p:spTgt spid="26"/>
                                        </p:tgtEl>
                                      </p:cBhvr>
                                    </p:animEffect>
                                  </p:childTnLst>
                                </p:cTn>
                              </p:par>
                              <p:par>
                                <p:cTn id="29" presetID="5" presetClass="entr" presetSubtype="1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checkerboard(across)">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checkerboard(across)">
                                      <p:cBhvr>
                                        <p:cTn id="36" dur="500"/>
                                        <p:tgtEl>
                                          <p:spTgt spid="53"/>
                                        </p:tgtEl>
                                      </p:cBhvr>
                                    </p:animEffect>
                                  </p:childTnLst>
                                </p:cTn>
                              </p:par>
                              <p:par>
                                <p:cTn id="37" presetID="5" presetClass="entr" presetSubtype="1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checkerboard(across)">
                                      <p:cBhvr>
                                        <p:cTn id="39" dur="500"/>
                                        <p:tgtEl>
                                          <p:spTgt spid="28"/>
                                        </p:tgtEl>
                                      </p:cBhvr>
                                    </p:animEffect>
                                  </p:childTnLst>
                                </p:cTn>
                              </p:par>
                              <p:par>
                                <p:cTn id="40" presetID="5" presetClass="entr" presetSubtype="1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checkerboard(across)">
                                      <p:cBhvr>
                                        <p:cTn id="42" dur="500"/>
                                        <p:tgtEl>
                                          <p:spTgt spid="29"/>
                                        </p:tgtEl>
                                      </p:cBhvr>
                                    </p:animEffect>
                                  </p:childTnLst>
                                </p:cTn>
                              </p:par>
                              <p:par>
                                <p:cTn id="43" presetID="5" presetClass="entr" presetSubtype="1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checkerboard(across)">
                                      <p:cBhvr>
                                        <p:cTn id="45" dur="500"/>
                                        <p:tgtEl>
                                          <p:spTgt spid="51"/>
                                        </p:tgtEl>
                                      </p:cBhvr>
                                    </p:animEffect>
                                  </p:childTnLst>
                                </p:cTn>
                              </p:par>
                              <p:par>
                                <p:cTn id="46" presetID="5" presetClass="entr" presetSubtype="1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checkerboard(across)">
                                      <p:cBhvr>
                                        <p:cTn id="48" dur="500"/>
                                        <p:tgtEl>
                                          <p:spTgt spid="10"/>
                                        </p:tgtEl>
                                      </p:cBhvr>
                                    </p:animEffect>
                                  </p:childTnLst>
                                </p:cTn>
                              </p:par>
                              <p:par>
                                <p:cTn id="49" presetID="5" presetClass="entr" presetSubtype="1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heckerboard(across)">
                                      <p:cBhvr>
                                        <p:cTn id="51" dur="500"/>
                                        <p:tgtEl>
                                          <p:spTgt spid="19"/>
                                        </p:tgtEl>
                                      </p:cBhvr>
                                    </p:animEffect>
                                  </p:childTnLst>
                                </p:cTn>
                              </p:par>
                              <p:par>
                                <p:cTn id="52" presetID="5" presetClass="entr" presetSubtype="1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heckerboard(across)">
                                      <p:cBhvr>
                                        <p:cTn id="54" dur="500"/>
                                        <p:tgtEl>
                                          <p:spTgt spid="23"/>
                                        </p:tgtEl>
                                      </p:cBhvr>
                                    </p:animEffect>
                                  </p:childTnLst>
                                </p:cTn>
                              </p:par>
                              <p:par>
                                <p:cTn id="55" presetID="5" presetClass="entr" presetSubtype="1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checkerboard(across)">
                                      <p:cBhvr>
                                        <p:cTn id="57" dur="500"/>
                                        <p:tgtEl>
                                          <p:spTgt spid="22"/>
                                        </p:tgtEl>
                                      </p:cBhvr>
                                    </p:animEffect>
                                  </p:childTnLst>
                                </p:cTn>
                              </p:par>
                              <p:par>
                                <p:cTn id="58" presetID="5" presetClass="entr" presetSubtype="1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checkerboard(across)">
                                      <p:cBhvr>
                                        <p:cTn id="6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 (deletion examples)</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62</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676399" cy="370840"/>
        </p:xfrm>
        <a:graphic>
          <a:graphicData uri="http://schemas.openxmlformats.org/drawingml/2006/table">
            <a:tbl>
              <a:tblPr firstRow="1" bandRow="1">
                <a:tableStyleId>{5C22544A-7EE6-4342-B048-85BDC9FD1C3A}</a:tableStyleId>
              </a:tblPr>
              <a:tblGrid>
                <a:gridCol w="596408"/>
                <a:gridCol w="470392"/>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2362201" cy="370840"/>
        </p:xfrm>
        <a:graphic>
          <a:graphicData uri="http://schemas.openxmlformats.org/drawingml/2006/table">
            <a:tbl>
              <a:tblPr firstRow="1" bandRow="1">
                <a:tableStyleId>{5C22544A-7EE6-4342-B048-85BDC9FD1C3A}</a:tableStyleId>
              </a:tblPr>
              <a:tblGrid>
                <a:gridCol w="692761"/>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6172200" y="5029200"/>
          <a:ext cx="2590800" cy="370840"/>
        </p:xfrm>
        <a:graphic>
          <a:graphicData uri="http://schemas.openxmlformats.org/drawingml/2006/table">
            <a:tbl>
              <a:tblPr firstRow="1" bandRow="1">
                <a:tableStyleId>{5C22544A-7EE6-4342-B048-85BDC9FD1C3A}</a:tableStyleId>
              </a:tblPr>
              <a:tblGrid>
                <a:gridCol w="609599"/>
                <a:gridCol w="685800"/>
                <a:gridCol w="685800"/>
                <a:gridCol w="609601"/>
              </a:tblGrid>
              <a:tr h="370840">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5761664" y="5410200"/>
          <a:ext cx="3229935" cy="370840"/>
        </p:xfrm>
        <a:graphic>
          <a:graphicData uri="http://schemas.openxmlformats.org/drawingml/2006/table">
            <a:tbl>
              <a:tblPr firstRow="1" bandRow="1">
                <a:tableStyleId>{5C22544A-7EE6-4342-B048-85BDC9FD1C3A}</a:tableStyleId>
              </a:tblPr>
              <a:tblGrid>
                <a:gridCol w="537571"/>
                <a:gridCol w="419084"/>
                <a:gridCol w="757760"/>
                <a:gridCol w="757760"/>
                <a:gridCol w="75776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629400" y="3124200"/>
            <a:ext cx="1905000" cy="1905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5867400"/>
            <a:ext cx="5486400" cy="461665"/>
          </a:xfrm>
          <a:prstGeom prst="rect">
            <a:avLst/>
          </a:prstGeom>
          <a:noFill/>
        </p:spPr>
        <p:txBody>
          <a:bodyPr wrap="square" rtlCol="0">
            <a:spAutoFit/>
          </a:bodyPr>
          <a:lstStyle/>
          <a:p>
            <a:r>
              <a:rPr lang="en-US" sz="2400" b="1" dirty="0" smtClean="0"/>
              <a:t>Delete 95, 226, 221, 70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63</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6172200" y="5029200"/>
          <a:ext cx="2590800" cy="370840"/>
        </p:xfrm>
        <a:graphic>
          <a:graphicData uri="http://schemas.openxmlformats.org/drawingml/2006/table">
            <a:tbl>
              <a:tblPr firstRow="1" bandRow="1">
                <a:tableStyleId>{5C22544A-7EE6-4342-B048-85BDC9FD1C3A}</a:tableStyleId>
              </a:tblPr>
              <a:tblGrid>
                <a:gridCol w="609599"/>
                <a:gridCol w="685800"/>
                <a:gridCol w="685800"/>
                <a:gridCol w="609601"/>
              </a:tblGrid>
              <a:tr h="370840">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5761664" y="5410200"/>
          <a:ext cx="3229935" cy="370840"/>
        </p:xfrm>
        <a:graphic>
          <a:graphicData uri="http://schemas.openxmlformats.org/drawingml/2006/table">
            <a:tbl>
              <a:tblPr firstRow="1" bandRow="1">
                <a:tableStyleId>{5C22544A-7EE6-4342-B048-85BDC9FD1C3A}</a:tableStyleId>
              </a:tblPr>
              <a:tblGrid>
                <a:gridCol w="537571"/>
                <a:gridCol w="419084"/>
                <a:gridCol w="757760"/>
                <a:gridCol w="757760"/>
                <a:gridCol w="75776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629400" y="3124200"/>
            <a:ext cx="1905000" cy="1905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5867400"/>
            <a:ext cx="5486400" cy="461665"/>
          </a:xfrm>
          <a:prstGeom prst="rect">
            <a:avLst/>
          </a:prstGeom>
          <a:noFill/>
        </p:spPr>
        <p:txBody>
          <a:bodyPr wrap="square" rtlCol="0">
            <a:spAutoFit/>
          </a:bodyPr>
          <a:lstStyle/>
          <a:p>
            <a:r>
              <a:rPr lang="en-US" sz="2400" b="1" dirty="0" smtClean="0"/>
              <a:t>B-tree after deleting  95 </a:t>
            </a:r>
            <a:endParaRPr lang="en-US" sz="2400" b="1" dirty="0"/>
          </a:p>
        </p:txBody>
      </p:sp>
      <p:sp>
        <p:nvSpPr>
          <p:cNvPr id="31" name="TextBox 30"/>
          <p:cNvSpPr txBox="1"/>
          <p:nvPr/>
        </p:nvSpPr>
        <p:spPr>
          <a:xfrm>
            <a:off x="5334000" y="914399"/>
            <a:ext cx="3467100" cy="461665"/>
          </a:xfrm>
          <a:prstGeom prst="rect">
            <a:avLst/>
          </a:prstGeom>
          <a:noFill/>
        </p:spPr>
        <p:txBody>
          <a:bodyPr wrap="square" rtlCol="0">
            <a:spAutoFit/>
          </a:bodyPr>
          <a:lstStyle/>
          <a:p>
            <a:r>
              <a:rPr lang="en-US" sz="2400" b="1" dirty="0" smtClean="0"/>
              <a:t>delete  226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checkerboard(across)">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64</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6172200" y="5029200"/>
          <a:ext cx="2590800" cy="370840"/>
        </p:xfrm>
        <a:graphic>
          <a:graphicData uri="http://schemas.openxmlformats.org/drawingml/2006/table">
            <a:tbl>
              <a:tblPr firstRow="1" bandRow="1">
                <a:tableStyleId>{5C22544A-7EE6-4342-B048-85BDC9FD1C3A}</a:tableStyleId>
              </a:tblPr>
              <a:tblGrid>
                <a:gridCol w="609599"/>
                <a:gridCol w="685800"/>
                <a:gridCol w="685800"/>
                <a:gridCol w="609601"/>
              </a:tblGrid>
              <a:tr h="370840">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5761664" y="5410200"/>
          <a:ext cx="3229935" cy="370840"/>
        </p:xfrm>
        <a:graphic>
          <a:graphicData uri="http://schemas.openxmlformats.org/drawingml/2006/table">
            <a:tbl>
              <a:tblPr firstRow="1" bandRow="1">
                <a:tableStyleId>{5C22544A-7EE6-4342-B048-85BDC9FD1C3A}</a:tableStyleId>
              </a:tblPr>
              <a:tblGrid>
                <a:gridCol w="537571"/>
                <a:gridCol w="419084"/>
                <a:gridCol w="757760"/>
                <a:gridCol w="757760"/>
                <a:gridCol w="75776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629400" y="3124200"/>
            <a:ext cx="1905000" cy="190500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65</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6629400" y="5029200"/>
          <a:ext cx="1981201" cy="370840"/>
        </p:xfrm>
        <a:graphic>
          <a:graphicData uri="http://schemas.openxmlformats.org/drawingml/2006/table">
            <a:tbl>
              <a:tblPr firstRow="1" bandRow="1">
                <a:tableStyleId>{5C22544A-7EE6-4342-B048-85BDC9FD1C3A}</a:tableStyleId>
              </a:tblPr>
              <a:tblGrid>
                <a:gridCol w="685800"/>
                <a:gridCol w="685800"/>
                <a:gridCol w="609601"/>
              </a:tblGrid>
              <a:tr h="370840">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6333149" y="5410200"/>
          <a:ext cx="2658450" cy="370840"/>
        </p:xfrm>
        <a:graphic>
          <a:graphicData uri="http://schemas.openxmlformats.org/drawingml/2006/table">
            <a:tbl>
              <a:tblPr firstRow="1" bandRow="1">
                <a:tableStyleId>{5C22544A-7EE6-4342-B048-85BDC9FD1C3A}</a:tableStyleId>
              </a:tblPr>
              <a:tblGrid>
                <a:gridCol w="508425"/>
                <a:gridCol w="716675"/>
                <a:gridCol w="716675"/>
                <a:gridCol w="716675"/>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629400" y="3124200"/>
            <a:ext cx="1905000" cy="1905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5867400"/>
            <a:ext cx="5486400" cy="461665"/>
          </a:xfrm>
          <a:prstGeom prst="rect">
            <a:avLst/>
          </a:prstGeom>
          <a:noFill/>
        </p:spPr>
        <p:txBody>
          <a:bodyPr wrap="square" rtlCol="0">
            <a:spAutoFit/>
          </a:bodyPr>
          <a:lstStyle/>
          <a:p>
            <a:r>
              <a:rPr lang="en-US" sz="2400" b="1" dirty="0" smtClean="0"/>
              <a:t>B-tree after deleting  95, 226 </a:t>
            </a:r>
            <a:endParaRPr lang="en-US" sz="2400" b="1" dirty="0"/>
          </a:p>
        </p:txBody>
      </p:sp>
      <p:sp>
        <p:nvSpPr>
          <p:cNvPr id="33" name="TextBox 32"/>
          <p:cNvSpPr txBox="1"/>
          <p:nvPr/>
        </p:nvSpPr>
        <p:spPr>
          <a:xfrm>
            <a:off x="6096000" y="1295400"/>
            <a:ext cx="1905000" cy="461665"/>
          </a:xfrm>
          <a:prstGeom prst="rect">
            <a:avLst/>
          </a:prstGeom>
          <a:noFill/>
        </p:spPr>
        <p:txBody>
          <a:bodyPr wrap="square" rtlCol="0">
            <a:spAutoFit/>
          </a:bodyPr>
          <a:lstStyle/>
          <a:p>
            <a:r>
              <a:rPr lang="en-US" sz="2400" b="1" dirty="0" smtClean="0"/>
              <a:t>Delete 221</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heckerboard(across)">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66</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981200" y="36576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70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828800" y="4038600"/>
          <a:ext cx="1295400" cy="370840"/>
        </p:xfrm>
        <a:graphic>
          <a:graphicData uri="http://schemas.openxmlformats.org/drawingml/2006/table">
            <a:tbl>
              <a:tblPr firstRow="1" bandRow="1">
                <a:tableStyleId>{5C22544A-7EE6-4342-B048-85BDC9FD1C3A}</a:tableStyleId>
              </a:tblPr>
              <a:tblGrid>
                <a:gridCol w="528317"/>
                <a:gridCol w="528317"/>
                <a:gridCol w="238766"/>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7391400" y="5029200"/>
          <a:ext cx="1295401" cy="370840"/>
        </p:xfrm>
        <a:graphic>
          <a:graphicData uri="http://schemas.openxmlformats.org/drawingml/2006/table">
            <a:tbl>
              <a:tblPr firstRow="1" bandRow="1">
                <a:tableStyleId>{5C22544A-7EE6-4342-B048-85BDC9FD1C3A}</a:tableStyleId>
              </a:tblPr>
              <a:tblGrid>
                <a:gridCol w="685800"/>
                <a:gridCol w="609601"/>
              </a:tblGrid>
              <a:tr h="370840">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6993975" y="5410200"/>
          <a:ext cx="2150025" cy="370840"/>
        </p:xfrm>
        <a:graphic>
          <a:graphicData uri="http://schemas.openxmlformats.org/drawingml/2006/table">
            <a:tbl>
              <a:tblPr firstRow="1" bandRow="1">
                <a:tableStyleId>{5C22544A-7EE6-4342-B048-85BDC9FD1C3A}</a:tableStyleId>
              </a:tblPr>
              <a:tblGrid>
                <a:gridCol w="716675"/>
                <a:gridCol w="716675"/>
                <a:gridCol w="716675"/>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066800" y="3124200"/>
            <a:ext cx="12954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2362200" y="3124200"/>
            <a:ext cx="6096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895600" y="3581400"/>
            <a:ext cx="1524000"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400800" y="3200400"/>
            <a:ext cx="1905000" cy="1752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5867400"/>
            <a:ext cx="6324600" cy="461665"/>
          </a:xfrm>
          <a:prstGeom prst="rect">
            <a:avLst/>
          </a:prstGeom>
          <a:noFill/>
        </p:spPr>
        <p:txBody>
          <a:bodyPr wrap="square" rtlCol="0">
            <a:spAutoFit/>
          </a:bodyPr>
          <a:lstStyle/>
          <a:p>
            <a:r>
              <a:rPr lang="en-US" sz="2400" b="1" dirty="0" smtClean="0"/>
              <a:t>B-tree after deleting  95, 226, 221 </a:t>
            </a:r>
            <a:endParaRPr lang="en-US" sz="2400" b="1" dirty="0"/>
          </a:p>
        </p:txBody>
      </p:sp>
      <p:sp>
        <p:nvSpPr>
          <p:cNvPr id="37" name="TextBox 36"/>
          <p:cNvSpPr txBox="1"/>
          <p:nvPr/>
        </p:nvSpPr>
        <p:spPr>
          <a:xfrm>
            <a:off x="6629400" y="1066800"/>
            <a:ext cx="1981200" cy="461665"/>
          </a:xfrm>
          <a:prstGeom prst="rect">
            <a:avLst/>
          </a:prstGeom>
          <a:noFill/>
        </p:spPr>
        <p:txBody>
          <a:bodyPr wrap="square" rtlCol="0">
            <a:spAutoFit/>
          </a:bodyPr>
          <a:lstStyle/>
          <a:p>
            <a:r>
              <a:rPr lang="en-US" sz="2400" b="1" dirty="0" smtClean="0"/>
              <a:t>Delete 70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checkerboard(across)">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67</a:t>
            </a:fld>
            <a:endParaRPr lang="en-US" dirty="0"/>
          </a:p>
        </p:txBody>
      </p:sp>
      <p:graphicFrame>
        <p:nvGraphicFramePr>
          <p:cNvPr id="5" name="Table 4"/>
          <p:cNvGraphicFramePr>
            <a:graphicFrameLocks noGrp="1"/>
          </p:cNvGraphicFramePr>
          <p:nvPr/>
        </p:nvGraphicFramePr>
        <p:xfrm>
          <a:off x="4038600" y="1066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886200" y="1447800"/>
          <a:ext cx="838200" cy="3708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nvGraphicFramePr>
        <p:xfrm>
          <a:off x="2209801" y="2743200"/>
          <a:ext cx="1371599" cy="370840"/>
        </p:xfrm>
        <a:graphic>
          <a:graphicData uri="http://schemas.openxmlformats.org/drawingml/2006/table">
            <a:tbl>
              <a:tblPr firstRow="1" bandRow="1">
                <a:tableStyleId>{5C22544A-7EE6-4342-B048-85BDC9FD1C3A}</a:tableStyleId>
              </a:tblPr>
              <a:tblGrid>
                <a:gridCol w="559394"/>
                <a:gridCol w="431205"/>
                <a:gridCol w="3810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2362200" y="23622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257800" y="23622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105401" y="2743200"/>
          <a:ext cx="1600200" cy="370840"/>
        </p:xfrm>
        <a:graphic>
          <a:graphicData uri="http://schemas.openxmlformats.org/drawingml/2006/table">
            <a:tbl>
              <a:tblPr firstRow="1" bandRow="1">
                <a:tableStyleId>{5C22544A-7EE6-4342-B048-85BDC9FD1C3A}</a:tableStyleId>
              </a:tblPr>
              <a:tblGrid>
                <a:gridCol w="652627"/>
                <a:gridCol w="566572"/>
                <a:gridCol w="381001"/>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3716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524000" y="4114800"/>
          <a:ext cx="1056634" cy="370840"/>
        </p:xfrm>
        <a:graphic>
          <a:graphicData uri="http://schemas.openxmlformats.org/drawingml/2006/table">
            <a:tbl>
              <a:tblPr firstRow="1" bandRow="1">
                <a:tableStyleId>{5C22544A-7EE6-4342-B048-85BDC9FD1C3A}</a:tableStyleId>
              </a:tblPr>
              <a:tblGrid>
                <a:gridCol w="528317"/>
                <a:gridCol w="528317"/>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7391400" y="5029200"/>
          <a:ext cx="1295401" cy="370840"/>
        </p:xfrm>
        <a:graphic>
          <a:graphicData uri="http://schemas.openxmlformats.org/drawingml/2006/table">
            <a:tbl>
              <a:tblPr firstRow="1" bandRow="1">
                <a:tableStyleId>{5C22544A-7EE6-4342-B048-85BDC9FD1C3A}</a:tableStyleId>
              </a:tblPr>
              <a:tblGrid>
                <a:gridCol w="685800"/>
                <a:gridCol w="609601"/>
              </a:tblGrid>
              <a:tr h="370840">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6993975" y="5410200"/>
          <a:ext cx="2150025" cy="370840"/>
        </p:xfrm>
        <a:graphic>
          <a:graphicData uri="http://schemas.openxmlformats.org/drawingml/2006/table">
            <a:tbl>
              <a:tblPr firstRow="1" bandRow="1">
                <a:tableStyleId>{5C22544A-7EE6-4342-B048-85BDC9FD1C3A}</a:tableStyleId>
              </a:tblPr>
              <a:tblGrid>
                <a:gridCol w="716675"/>
                <a:gridCol w="716675"/>
                <a:gridCol w="716675"/>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2" name="Straight Connector 31"/>
          <p:cNvCxnSpPr/>
          <p:nvPr/>
        </p:nvCxnSpPr>
        <p:spPr>
          <a:xfrm rot="10800000" flipV="1">
            <a:off x="3048000" y="1828800"/>
            <a:ext cx="1066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95800" y="1828800"/>
            <a:ext cx="12192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914900" y="3238500"/>
            <a:ext cx="53340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6019800" y="3200400"/>
            <a:ext cx="685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6400800" y="3200400"/>
            <a:ext cx="1905000" cy="1752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29400" y="1066800"/>
            <a:ext cx="1981200" cy="461665"/>
          </a:xfrm>
          <a:prstGeom prst="rect">
            <a:avLst/>
          </a:prstGeom>
          <a:noFill/>
        </p:spPr>
        <p:txBody>
          <a:bodyPr wrap="square" rtlCol="0">
            <a:spAutoFit/>
          </a:bodyPr>
          <a:lstStyle/>
          <a:p>
            <a:r>
              <a:rPr lang="en-US" sz="2400" b="1" dirty="0" smtClean="0"/>
              <a:t>Delete 65</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B-tree of Order 5</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68</a:t>
            </a:fld>
            <a:endParaRPr lang="en-US" dirty="0"/>
          </a:p>
        </p:txBody>
      </p:sp>
      <p:graphicFrame>
        <p:nvGraphicFramePr>
          <p:cNvPr id="5" name="Table 4"/>
          <p:cNvGraphicFramePr>
            <a:graphicFrameLocks noGrp="1"/>
          </p:cNvGraphicFramePr>
          <p:nvPr/>
        </p:nvGraphicFramePr>
        <p:xfrm>
          <a:off x="3657600" y="1447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3048000" y="1828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200400" y="1447800"/>
          <a:ext cx="495300" cy="370840"/>
        </p:xfrm>
        <a:graphic>
          <a:graphicData uri="http://schemas.openxmlformats.org/drawingml/2006/table">
            <a:tbl>
              <a:tblPr firstRow="1" bandRow="1">
                <a:tableStyleId>{5C22544A-7EE6-4342-B048-85BDC9FD1C3A}</a:tableStyleId>
              </a:tblPr>
              <a:tblGrid>
                <a:gridCol w="495300"/>
              </a:tblGrid>
              <a:tr h="370840">
                <a:tc>
                  <a:txBody>
                    <a:bodyPr/>
                    <a:lstStyle/>
                    <a:p>
                      <a:r>
                        <a:rPr lang="en-US" dirty="0" smtClean="0">
                          <a:solidFill>
                            <a:schemeClr val="tx1"/>
                          </a:solidFill>
                        </a:rPr>
                        <a:t>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4267200" y="1447800"/>
          <a:ext cx="1295400" cy="370840"/>
        </p:xfrm>
        <a:graphic>
          <a:graphicData uri="http://schemas.openxmlformats.org/drawingml/2006/table">
            <a:tbl>
              <a:tblPr firstRow="1" bandRow="1">
                <a:tableStyleId>{5C22544A-7EE6-4342-B048-85BDC9FD1C3A}</a:tableStyleId>
              </a:tblPr>
              <a:tblGrid>
                <a:gridCol w="647700"/>
                <a:gridCol w="647700"/>
              </a:tblGrid>
              <a:tr h="370840">
                <a:tc>
                  <a:txBody>
                    <a:bodyPr/>
                    <a:lstStyle/>
                    <a:p>
                      <a:r>
                        <a:rPr lang="en-US" dirty="0" smtClean="0">
                          <a:solidFill>
                            <a:schemeClr val="tx1"/>
                          </a:solidFill>
                        </a:rPr>
                        <a:t>120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4038600" y="1828800"/>
          <a:ext cx="1828800" cy="370840"/>
        </p:xfrm>
        <a:graphic>
          <a:graphicData uri="http://schemas.openxmlformats.org/drawingml/2006/table">
            <a:tbl>
              <a:tblPr firstRow="1" bandRow="1">
                <a:tableStyleId>{5C22544A-7EE6-4342-B048-85BDC9FD1C3A}</a:tableStyleId>
              </a:tblPr>
              <a:tblGrid>
                <a:gridCol w="745859"/>
                <a:gridCol w="647511"/>
                <a:gridCol w="43543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13716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65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381000" y="3733800"/>
          <a:ext cx="990600" cy="370840"/>
        </p:xfrm>
        <a:graphic>
          <a:graphicData uri="http://schemas.openxmlformats.org/drawingml/2006/table">
            <a:tbl>
              <a:tblPr firstRow="1" bandRow="1">
                <a:tableStyleId>{5C22544A-7EE6-4342-B048-85BDC9FD1C3A}</a:tableStyleId>
              </a:tblPr>
              <a:tblGrid>
                <a:gridCol w="495300"/>
                <a:gridCol w="495300"/>
              </a:tblGrid>
              <a:tr h="370840">
                <a:tc>
                  <a:txBody>
                    <a:bodyPr/>
                    <a:lstStyle/>
                    <a:p>
                      <a:r>
                        <a:rPr lang="en-US" dirty="0" smtClean="0">
                          <a:solidFill>
                            <a:schemeClr val="tx1"/>
                          </a:solidFill>
                        </a:rPr>
                        <a:t>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4419600" y="40386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3352800" y="4648200"/>
          <a:ext cx="1206007" cy="370840"/>
        </p:xfrm>
        <a:graphic>
          <a:graphicData uri="http://schemas.openxmlformats.org/drawingml/2006/table">
            <a:tbl>
              <a:tblPr firstRow="1" bandRow="1">
                <a:tableStyleId>{5C22544A-7EE6-4342-B048-85BDC9FD1C3A}</a:tableStyleId>
              </a:tblPr>
              <a:tblGrid>
                <a:gridCol w="596408"/>
                <a:gridCol w="609599"/>
              </a:tblGrid>
              <a:tr h="370840">
                <a:tc>
                  <a:txBody>
                    <a:bodyPr/>
                    <a:lstStyle/>
                    <a:p>
                      <a:r>
                        <a:rPr lang="en-US" dirty="0" smtClean="0">
                          <a:solidFill>
                            <a:schemeClr val="tx1"/>
                          </a:solidFill>
                        </a:rPr>
                        <a:t>90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1524000" y="4114800"/>
          <a:ext cx="1056634" cy="370840"/>
        </p:xfrm>
        <a:graphic>
          <a:graphicData uri="http://schemas.openxmlformats.org/drawingml/2006/table">
            <a:tbl>
              <a:tblPr firstRow="1" bandRow="1">
                <a:tableStyleId>{5C22544A-7EE6-4342-B048-85BDC9FD1C3A}</a:tableStyleId>
              </a:tblPr>
              <a:tblGrid>
                <a:gridCol w="528317"/>
                <a:gridCol w="528317"/>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304800" y="4114800"/>
          <a:ext cx="1219201" cy="370840"/>
        </p:xfrm>
        <a:graphic>
          <a:graphicData uri="http://schemas.openxmlformats.org/drawingml/2006/table">
            <a:tbl>
              <a:tblPr firstRow="1" bandRow="1">
                <a:tableStyleId>{5C22544A-7EE6-4342-B048-85BDC9FD1C3A}</a:tableStyleId>
              </a:tblPr>
              <a:tblGrid>
                <a:gridCol w="497240"/>
                <a:gridCol w="417160"/>
                <a:gridCol w="304801"/>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4572000" y="3657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115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Table 24"/>
          <p:cNvGraphicFramePr>
            <a:graphicFrameLocks noGrp="1"/>
          </p:cNvGraphicFramePr>
          <p:nvPr/>
        </p:nvGraphicFramePr>
        <p:xfrm>
          <a:off x="6248400" y="3810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200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nvGraphicFramePr>
        <p:xfrm>
          <a:off x="6096000" y="4191000"/>
          <a:ext cx="1447800" cy="370840"/>
        </p:xfrm>
        <a:graphic>
          <a:graphicData uri="http://schemas.openxmlformats.org/drawingml/2006/table">
            <a:tbl>
              <a:tblPr firstRow="1" bandRow="1">
                <a:tableStyleId>{5C22544A-7EE6-4342-B048-85BDC9FD1C3A}</a:tableStyleId>
              </a:tblPr>
              <a:tblGrid>
                <a:gridCol w="457200"/>
                <a:gridCol w="533400"/>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047999" y="5029200"/>
          <a:ext cx="1669440" cy="370840"/>
        </p:xfrm>
        <a:graphic>
          <a:graphicData uri="http://schemas.openxmlformats.org/drawingml/2006/table">
            <a:tbl>
              <a:tblPr firstRow="1" bandRow="1">
                <a:tableStyleId>{5C22544A-7EE6-4342-B048-85BDC9FD1C3A}</a:tableStyleId>
              </a:tblPr>
              <a:tblGrid>
                <a:gridCol w="692761"/>
                <a:gridCol w="595679"/>
                <a:gridCol w="3810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9" name="Table 28"/>
          <p:cNvGraphicFramePr>
            <a:graphicFrameLocks noGrp="1"/>
          </p:cNvGraphicFramePr>
          <p:nvPr/>
        </p:nvGraphicFramePr>
        <p:xfrm>
          <a:off x="7391400" y="5029200"/>
          <a:ext cx="1295401" cy="370840"/>
        </p:xfrm>
        <a:graphic>
          <a:graphicData uri="http://schemas.openxmlformats.org/drawingml/2006/table">
            <a:tbl>
              <a:tblPr firstRow="1" bandRow="1">
                <a:tableStyleId>{5C22544A-7EE6-4342-B048-85BDC9FD1C3A}</a:tableStyleId>
              </a:tblPr>
              <a:tblGrid>
                <a:gridCol w="685800"/>
                <a:gridCol w="609601"/>
              </a:tblGrid>
              <a:tr h="370840">
                <a:tc>
                  <a:txBody>
                    <a:bodyPr/>
                    <a:lstStyle/>
                    <a:p>
                      <a:r>
                        <a:rPr lang="en-US" dirty="0" smtClean="0">
                          <a:solidFill>
                            <a:schemeClr val="tx1"/>
                          </a:solidFill>
                        </a:rPr>
                        <a:t>550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6993975" y="5410200"/>
          <a:ext cx="2150025" cy="370840"/>
        </p:xfrm>
        <a:graphic>
          <a:graphicData uri="http://schemas.openxmlformats.org/drawingml/2006/table">
            <a:tbl>
              <a:tblPr firstRow="1" bandRow="1">
                <a:tableStyleId>{5C22544A-7EE6-4342-B048-85BDC9FD1C3A}</a:tableStyleId>
              </a:tblPr>
              <a:tblGrid>
                <a:gridCol w="716675"/>
                <a:gridCol w="716675"/>
                <a:gridCol w="716675"/>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2" name="Straight Connector 41"/>
          <p:cNvCxnSpPr/>
          <p:nvPr/>
        </p:nvCxnSpPr>
        <p:spPr>
          <a:xfrm rot="16200000" flipH="1">
            <a:off x="3962400" y="2590800"/>
            <a:ext cx="144780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953000" y="2209800"/>
            <a:ext cx="1676400" cy="1600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562600" y="2362200"/>
            <a:ext cx="2819400" cy="2514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flipV="1">
            <a:off x="1219200" y="2209800"/>
            <a:ext cx="1981200" cy="1524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476500" y="3390900"/>
            <a:ext cx="2438400" cy="76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4800" y="5867400"/>
            <a:ext cx="6553200" cy="461665"/>
          </a:xfrm>
          <a:prstGeom prst="rect">
            <a:avLst/>
          </a:prstGeom>
          <a:noFill/>
        </p:spPr>
        <p:txBody>
          <a:bodyPr wrap="square" rtlCol="0">
            <a:spAutoFit/>
          </a:bodyPr>
          <a:lstStyle/>
          <a:p>
            <a:r>
              <a:rPr lang="en-US" sz="2400" b="1" dirty="0" smtClean="0"/>
              <a:t>B-tree after deleting  95, 226, 221, 70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heckerboard(across)">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checkerboard(across)">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checkerboard(across)">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checkerboard(across)">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checkerboard(across)">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69</a:t>
            </a:fld>
            <a:endParaRPr lang="en-US"/>
          </a:p>
        </p:txBody>
      </p:sp>
      <p:sp>
        <p:nvSpPr>
          <p:cNvPr id="3" name="Content Placeholder 2"/>
          <p:cNvSpPr>
            <a:spLocks noGrp="1"/>
          </p:cNvSpPr>
          <p:nvPr>
            <p:ph sz="quarter" idx="1"/>
          </p:nvPr>
        </p:nvSpPr>
        <p:spPr>
          <a:xfrm>
            <a:off x="457200" y="1143000"/>
            <a:ext cx="8229600" cy="4983163"/>
          </a:xfrm>
        </p:spPr>
        <p:txBody>
          <a:bodyPr/>
          <a:lstStyle/>
          <a:p>
            <a:pPr>
              <a:buNone/>
            </a:pPr>
            <a:r>
              <a:rPr lang="en-US" dirty="0" smtClean="0"/>
              <a:t>Suppose </a:t>
            </a:r>
            <a:r>
              <a:rPr lang="en-US" b="1" dirty="0" smtClean="0">
                <a:solidFill>
                  <a:srgbClr val="FF0000"/>
                </a:solidFill>
              </a:rPr>
              <a:t>H </a:t>
            </a:r>
            <a:r>
              <a:rPr lang="en-US" dirty="0" smtClean="0"/>
              <a:t>is a complete binary tree with </a:t>
            </a:r>
            <a:r>
              <a:rPr lang="en-US" b="1" dirty="0" smtClean="0">
                <a:solidFill>
                  <a:srgbClr val="FF0000"/>
                </a:solidFill>
              </a:rPr>
              <a:t>n</a:t>
            </a:r>
            <a:r>
              <a:rPr lang="en-US" dirty="0" smtClean="0"/>
              <a:t> elements</a:t>
            </a:r>
          </a:p>
          <a:p>
            <a:pPr>
              <a:buNone/>
            </a:pPr>
            <a:endParaRPr lang="en-US" dirty="0" smtClean="0"/>
          </a:p>
          <a:p>
            <a:pPr>
              <a:buNone/>
            </a:pPr>
            <a:r>
              <a:rPr lang="en-US" b="1" dirty="0" smtClean="0">
                <a:solidFill>
                  <a:srgbClr val="FF0000"/>
                </a:solidFill>
              </a:rPr>
              <a:t>H</a:t>
            </a:r>
            <a:r>
              <a:rPr lang="en-US" dirty="0" smtClean="0"/>
              <a:t> is called a </a:t>
            </a:r>
            <a:r>
              <a:rPr lang="en-US" b="1" dirty="0" smtClean="0">
                <a:solidFill>
                  <a:srgbClr val="FF0000"/>
                </a:solidFill>
              </a:rPr>
              <a:t>heap or </a:t>
            </a:r>
            <a:r>
              <a:rPr lang="en-US" b="1" dirty="0" err="1" smtClean="0">
                <a:solidFill>
                  <a:srgbClr val="FF0000"/>
                </a:solidFill>
              </a:rPr>
              <a:t>maxheap</a:t>
            </a:r>
            <a:r>
              <a:rPr lang="en-US" b="1" dirty="0" smtClean="0">
                <a:solidFill>
                  <a:srgbClr val="FF0000"/>
                </a:solidFill>
              </a:rPr>
              <a:t> </a:t>
            </a:r>
            <a:r>
              <a:rPr lang="en-US" dirty="0" smtClean="0"/>
              <a:t>if each node </a:t>
            </a:r>
            <a:r>
              <a:rPr lang="en-US" b="1" dirty="0" smtClean="0">
                <a:solidFill>
                  <a:srgbClr val="FF0000"/>
                </a:solidFill>
              </a:rPr>
              <a:t>N</a:t>
            </a:r>
            <a:r>
              <a:rPr lang="en-US" dirty="0" smtClean="0"/>
              <a:t> of </a:t>
            </a:r>
            <a:r>
              <a:rPr lang="en-US" dirty="0" smtClean="0">
                <a:solidFill>
                  <a:srgbClr val="FF0000"/>
                </a:solidFill>
              </a:rPr>
              <a:t>H </a:t>
            </a:r>
            <a:r>
              <a:rPr lang="en-US" dirty="0" smtClean="0"/>
              <a:t>has the following property</a:t>
            </a:r>
          </a:p>
          <a:p>
            <a:pPr>
              <a:buNone/>
            </a:pPr>
            <a:endParaRPr lang="en-US" dirty="0" smtClean="0"/>
          </a:p>
          <a:p>
            <a:pPr>
              <a:buNone/>
            </a:pPr>
            <a:r>
              <a:rPr lang="en-US" dirty="0" smtClean="0"/>
              <a:t>Value at </a:t>
            </a:r>
            <a:r>
              <a:rPr lang="en-US" b="1" dirty="0" smtClean="0">
                <a:solidFill>
                  <a:srgbClr val="FF0000"/>
                </a:solidFill>
              </a:rPr>
              <a:t>N</a:t>
            </a:r>
            <a:r>
              <a:rPr lang="en-US" dirty="0" smtClean="0"/>
              <a:t> is greater than or equal to the value at each of the children of </a:t>
            </a:r>
            <a:r>
              <a:rPr lang="en-US" dirty="0" smtClean="0">
                <a:solidFill>
                  <a:srgbClr val="FF0000"/>
                </a:solidFill>
              </a:rPr>
              <a:t>N</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Insertion  in an </a:t>
            </a:r>
            <a:r>
              <a:rPr lang="en-US" b="1" dirty="0" smtClean="0">
                <a:solidFill>
                  <a:srgbClr val="FF0000"/>
                </a:solidFill>
              </a:rPr>
              <a:t>m</a:t>
            </a:r>
            <a:r>
              <a:rPr lang="en-US" dirty="0" smtClean="0"/>
              <a:t>-Way Search Tree</a:t>
            </a:r>
            <a:endParaRPr lang="en-US" dirty="0"/>
          </a:p>
        </p:txBody>
      </p:sp>
      <p:sp>
        <p:nvSpPr>
          <p:cNvPr id="28" name="Slide Number Placeholder 27"/>
          <p:cNvSpPr>
            <a:spLocks noGrp="1"/>
          </p:cNvSpPr>
          <p:nvPr>
            <p:ph type="sldNum" sz="quarter" idx="12"/>
          </p:nvPr>
        </p:nvSpPr>
        <p:spPr/>
        <p:txBody>
          <a:bodyPr/>
          <a:lstStyle/>
          <a:p>
            <a:fld id="{E81073D4-A8DC-4C51-B6C2-5B1C3850DFE7}" type="slidenum">
              <a:rPr lang="en-US" smtClean="0"/>
              <a:pPr/>
              <a:t>7</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447800"/>
            <a:ext cx="2514600" cy="584775"/>
          </a:xfrm>
          <a:prstGeom prst="rect">
            <a:avLst/>
          </a:prstGeom>
          <a:noFill/>
        </p:spPr>
        <p:txBody>
          <a:bodyPr wrap="square" rtlCol="0">
            <a:spAutoFit/>
          </a:bodyPr>
          <a:lstStyle/>
          <a:p>
            <a:r>
              <a:rPr lang="en-US" sz="3200" dirty="0" smtClean="0"/>
              <a:t>Insert 6</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70</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55</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48</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381000" y="5562600"/>
          <a:ext cx="8077200" cy="74168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Inserting into a Heap</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71</a:t>
            </a:fld>
            <a:endParaRPr lang="en-US"/>
          </a:p>
        </p:txBody>
      </p:sp>
      <p:sp>
        <p:nvSpPr>
          <p:cNvPr id="3" name="Content Placeholder 2"/>
          <p:cNvSpPr>
            <a:spLocks noGrp="1"/>
          </p:cNvSpPr>
          <p:nvPr>
            <p:ph sz="quarter" idx="1"/>
          </p:nvPr>
        </p:nvSpPr>
        <p:spPr>
          <a:xfrm>
            <a:off x="457200" y="1066800"/>
            <a:ext cx="8229600" cy="5059363"/>
          </a:xfrm>
        </p:spPr>
        <p:txBody>
          <a:bodyPr>
            <a:normAutofit/>
          </a:bodyPr>
          <a:lstStyle/>
          <a:p>
            <a:pPr>
              <a:buNone/>
            </a:pPr>
            <a:r>
              <a:rPr lang="en-US" dirty="0" smtClean="0"/>
              <a:t>Suppose H is a heap with N elements</a:t>
            </a:r>
          </a:p>
          <a:p>
            <a:pPr>
              <a:buNone/>
            </a:pPr>
            <a:r>
              <a:rPr lang="en-US" dirty="0" smtClean="0"/>
              <a:t>Suppose an ITEM of information is given.</a:t>
            </a:r>
          </a:p>
          <a:p>
            <a:pPr>
              <a:buNone/>
            </a:pPr>
            <a:endParaRPr lang="en-US" dirty="0" smtClean="0"/>
          </a:p>
          <a:p>
            <a:pPr>
              <a:buNone/>
            </a:pPr>
            <a:r>
              <a:rPr lang="en-US" dirty="0" smtClean="0"/>
              <a:t>Insertion of ITEM into heap H is given as follows:</a:t>
            </a:r>
          </a:p>
          <a:p>
            <a:pPr>
              <a:buNone/>
            </a:pPr>
            <a:endParaRPr lang="en-US" dirty="0" smtClean="0"/>
          </a:p>
          <a:p>
            <a:pPr>
              <a:buNone/>
            </a:pPr>
            <a:r>
              <a:rPr lang="en-US" dirty="0" smtClean="0"/>
              <a:t>[1] First adjoin ITEM at the end of H so that H is still a complete tree, but necessarily a heap</a:t>
            </a:r>
          </a:p>
          <a:p>
            <a:pPr>
              <a:buNone/>
            </a:pPr>
            <a:endParaRPr lang="en-US" dirty="0" smtClean="0"/>
          </a:p>
          <a:p>
            <a:pPr>
              <a:buNone/>
            </a:pPr>
            <a:r>
              <a:rPr lang="en-US" dirty="0" smtClean="0"/>
              <a:t>[2] Let ITEM rise to its appropriate place in H so that H is finally a heap</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72</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55</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48</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381000" y="5562600"/>
          <a:ext cx="8077200" cy="74168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5" name="TextBox 44"/>
          <p:cNvSpPr txBox="1"/>
          <p:nvPr/>
        </p:nvSpPr>
        <p:spPr>
          <a:xfrm>
            <a:off x="5486400" y="990600"/>
            <a:ext cx="3124200" cy="523220"/>
          </a:xfrm>
          <a:prstGeom prst="rect">
            <a:avLst/>
          </a:prstGeom>
          <a:noFill/>
        </p:spPr>
        <p:txBody>
          <a:bodyPr wrap="square" rtlCol="0">
            <a:spAutoFit/>
          </a:bodyPr>
          <a:lstStyle/>
          <a:p>
            <a:r>
              <a:rPr lang="en-US" sz="2800" dirty="0" smtClean="0"/>
              <a:t>Insert 70 </a:t>
            </a:r>
            <a:endParaRPr lang="en-US" sz="2800" dirty="0"/>
          </a:p>
        </p:txBody>
      </p:sp>
      <p:sp>
        <p:nvSpPr>
          <p:cNvPr id="47" name="TextBox 46"/>
          <p:cNvSpPr txBox="1"/>
          <p:nvPr/>
        </p:nvSpPr>
        <p:spPr>
          <a:xfrm>
            <a:off x="4343400" y="4724400"/>
            <a:ext cx="609600" cy="461665"/>
          </a:xfrm>
          <a:prstGeom prst="rect">
            <a:avLst/>
          </a:prstGeom>
          <a:noFill/>
        </p:spPr>
        <p:txBody>
          <a:bodyPr wrap="square" rtlCol="0">
            <a:spAutoFit/>
          </a:bodyPr>
          <a:lstStyle/>
          <a:p>
            <a:r>
              <a:rPr lang="en-US" sz="2400" b="1" dirty="0" smtClean="0"/>
              <a:t>70</a:t>
            </a:r>
            <a:endParaRPr lang="en-US" sz="2400" b="1" dirty="0"/>
          </a:p>
        </p:txBody>
      </p:sp>
      <p:cxnSp>
        <p:nvCxnSpPr>
          <p:cNvPr id="51" name="Straight Connector 50"/>
          <p:cNvCxnSpPr/>
          <p:nvPr/>
        </p:nvCxnSpPr>
        <p:spPr>
          <a:xfrm rot="16200000" flipH="1">
            <a:off x="4191000" y="41910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heckerboard(across)">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checkerboard(across)">
                                      <p:cBhvr>
                                        <p:cTn id="12" dur="500"/>
                                        <p:tgtEl>
                                          <p:spTgt spid="47"/>
                                        </p:tgtEl>
                                      </p:cBhvr>
                                    </p:animEffect>
                                  </p:childTnLst>
                                </p:cTn>
                              </p:par>
                              <p:par>
                                <p:cTn id="13" presetID="5" presetClass="entr" presetSubtype="1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checkerboard(across)">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73</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55</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48</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381000" y="5562600"/>
          <a:ext cx="8077200" cy="74168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5" name="TextBox 44"/>
          <p:cNvSpPr txBox="1"/>
          <p:nvPr/>
        </p:nvSpPr>
        <p:spPr>
          <a:xfrm>
            <a:off x="5486400" y="990600"/>
            <a:ext cx="3124200" cy="523220"/>
          </a:xfrm>
          <a:prstGeom prst="rect">
            <a:avLst/>
          </a:prstGeom>
          <a:noFill/>
        </p:spPr>
        <p:txBody>
          <a:bodyPr wrap="square" rtlCol="0">
            <a:spAutoFit/>
          </a:bodyPr>
          <a:lstStyle/>
          <a:p>
            <a:r>
              <a:rPr lang="en-US" sz="2800" dirty="0" smtClean="0"/>
              <a:t>Insert 70 </a:t>
            </a:r>
            <a:endParaRPr lang="en-US" sz="2800" dirty="0"/>
          </a:p>
        </p:txBody>
      </p:sp>
      <p:sp>
        <p:nvSpPr>
          <p:cNvPr id="47" name="TextBox 46"/>
          <p:cNvSpPr txBox="1"/>
          <p:nvPr/>
        </p:nvSpPr>
        <p:spPr>
          <a:xfrm>
            <a:off x="4343400" y="4724400"/>
            <a:ext cx="609600" cy="461665"/>
          </a:xfrm>
          <a:prstGeom prst="rect">
            <a:avLst/>
          </a:prstGeom>
          <a:noFill/>
        </p:spPr>
        <p:txBody>
          <a:bodyPr wrap="square" rtlCol="0">
            <a:spAutoFit/>
          </a:bodyPr>
          <a:lstStyle/>
          <a:p>
            <a:r>
              <a:rPr lang="en-US" sz="2400" b="1" dirty="0" smtClean="0"/>
              <a:t>70</a:t>
            </a:r>
            <a:endParaRPr lang="en-US" sz="2400" b="1" dirty="0"/>
          </a:p>
        </p:txBody>
      </p:sp>
      <p:cxnSp>
        <p:nvCxnSpPr>
          <p:cNvPr id="51" name="Straight Connector 50"/>
          <p:cNvCxnSpPr/>
          <p:nvPr/>
        </p:nvCxnSpPr>
        <p:spPr>
          <a:xfrm rot="16200000" flipH="1">
            <a:off x="4191000" y="41910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H="1">
            <a:off x="4229100" y="4152900"/>
            <a:ext cx="685800" cy="457200"/>
          </a:xfrm>
          <a:prstGeom prst="straightConnector1">
            <a:avLst/>
          </a:prstGeom>
          <a:ln w="349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74</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55</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70</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152400" y="5334000"/>
          <a:ext cx="8077200" cy="74168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5" name="TextBox 44"/>
          <p:cNvSpPr txBox="1"/>
          <p:nvPr/>
        </p:nvSpPr>
        <p:spPr>
          <a:xfrm>
            <a:off x="5486400" y="990600"/>
            <a:ext cx="3124200" cy="523220"/>
          </a:xfrm>
          <a:prstGeom prst="rect">
            <a:avLst/>
          </a:prstGeom>
          <a:noFill/>
        </p:spPr>
        <p:txBody>
          <a:bodyPr wrap="square" rtlCol="0">
            <a:spAutoFit/>
          </a:bodyPr>
          <a:lstStyle/>
          <a:p>
            <a:r>
              <a:rPr lang="en-US" sz="2800" dirty="0" smtClean="0"/>
              <a:t>Insert 70 </a:t>
            </a:r>
            <a:endParaRPr lang="en-US" sz="2800" dirty="0"/>
          </a:p>
        </p:txBody>
      </p:sp>
      <p:sp>
        <p:nvSpPr>
          <p:cNvPr id="47" name="TextBox 46"/>
          <p:cNvSpPr txBox="1"/>
          <p:nvPr/>
        </p:nvSpPr>
        <p:spPr>
          <a:xfrm>
            <a:off x="4343400" y="4724400"/>
            <a:ext cx="609600" cy="461665"/>
          </a:xfrm>
          <a:prstGeom prst="rect">
            <a:avLst/>
          </a:prstGeom>
          <a:noFill/>
        </p:spPr>
        <p:txBody>
          <a:bodyPr wrap="square" rtlCol="0">
            <a:spAutoFit/>
          </a:bodyPr>
          <a:lstStyle/>
          <a:p>
            <a:r>
              <a:rPr lang="en-US" sz="2400" b="1" dirty="0" smtClean="0"/>
              <a:t>48</a:t>
            </a:r>
            <a:endParaRPr lang="en-US" sz="2400" b="1" dirty="0"/>
          </a:p>
        </p:txBody>
      </p:sp>
      <p:cxnSp>
        <p:nvCxnSpPr>
          <p:cNvPr id="51" name="Straight Connector 50"/>
          <p:cNvCxnSpPr/>
          <p:nvPr/>
        </p:nvCxnSpPr>
        <p:spPr>
          <a:xfrm rot="16200000" flipH="1">
            <a:off x="4191000" y="41910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H="1">
            <a:off x="4229100" y="4152900"/>
            <a:ext cx="685800" cy="457200"/>
          </a:xfrm>
          <a:prstGeom prst="straightConnector1">
            <a:avLst/>
          </a:prstGeom>
          <a:ln w="349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3771900" y="3162300"/>
            <a:ext cx="533400" cy="457200"/>
          </a:xfrm>
          <a:prstGeom prst="straightConnector1">
            <a:avLst/>
          </a:prstGeom>
          <a:ln w="444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checkerboard(across)">
                                      <p:cBhvr>
                                        <p:cTn id="1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75</a:t>
            </a:fld>
            <a:endParaRPr lang="en-US"/>
          </a:p>
        </p:txBody>
      </p:sp>
      <p:sp>
        <p:nvSpPr>
          <p:cNvPr id="5" name="TextBox 4"/>
          <p:cNvSpPr txBox="1"/>
          <p:nvPr/>
        </p:nvSpPr>
        <p:spPr>
          <a:xfrm>
            <a:off x="4114800" y="1143000"/>
            <a:ext cx="609600" cy="461665"/>
          </a:xfrm>
          <a:prstGeom prst="rect">
            <a:avLst/>
          </a:prstGeom>
          <a:noFill/>
        </p:spPr>
        <p:txBody>
          <a:bodyPr wrap="square" rtlCol="0">
            <a:spAutoFit/>
          </a:bodyPr>
          <a:lstStyle/>
          <a:p>
            <a:r>
              <a:rPr lang="en-US" sz="2400" b="1" dirty="0" smtClean="0"/>
              <a:t>97</a:t>
            </a:r>
            <a:endParaRPr lang="en-US" sz="2400" b="1" dirty="0"/>
          </a:p>
        </p:txBody>
      </p:sp>
      <p:sp>
        <p:nvSpPr>
          <p:cNvPr id="6" name="TextBox 5"/>
          <p:cNvSpPr txBox="1"/>
          <p:nvPr/>
        </p:nvSpPr>
        <p:spPr>
          <a:xfrm>
            <a:off x="3352800" y="1981200"/>
            <a:ext cx="609600" cy="461665"/>
          </a:xfrm>
          <a:prstGeom prst="rect">
            <a:avLst/>
          </a:prstGeom>
          <a:noFill/>
        </p:spPr>
        <p:txBody>
          <a:bodyPr wrap="square" rtlCol="0">
            <a:spAutoFit/>
          </a:bodyPr>
          <a:lstStyle/>
          <a:p>
            <a:r>
              <a:rPr lang="en-US" sz="2400" b="1" dirty="0" smtClean="0"/>
              <a:t>88</a:t>
            </a:r>
            <a:endParaRPr lang="en-US" sz="2400" b="1" dirty="0"/>
          </a:p>
        </p:txBody>
      </p:sp>
      <p:sp>
        <p:nvSpPr>
          <p:cNvPr id="7" name="TextBox 6"/>
          <p:cNvSpPr txBox="1"/>
          <p:nvPr/>
        </p:nvSpPr>
        <p:spPr>
          <a:xfrm>
            <a:off x="5791200" y="1905000"/>
            <a:ext cx="609600" cy="461665"/>
          </a:xfrm>
          <a:prstGeom prst="rect">
            <a:avLst/>
          </a:prstGeom>
          <a:noFill/>
        </p:spPr>
        <p:txBody>
          <a:bodyPr wrap="square" rtlCol="0">
            <a:spAutoFit/>
          </a:bodyPr>
          <a:lstStyle/>
          <a:p>
            <a:r>
              <a:rPr lang="en-US" sz="2400" b="1" dirty="0" smtClean="0"/>
              <a:t>95</a:t>
            </a:r>
            <a:endParaRPr lang="en-US" sz="2400" b="1" dirty="0"/>
          </a:p>
        </p:txBody>
      </p:sp>
      <p:sp>
        <p:nvSpPr>
          <p:cNvPr id="8" name="TextBox 7"/>
          <p:cNvSpPr txBox="1"/>
          <p:nvPr/>
        </p:nvSpPr>
        <p:spPr>
          <a:xfrm>
            <a:off x="1905000" y="2667000"/>
            <a:ext cx="609600" cy="461665"/>
          </a:xfrm>
          <a:prstGeom prst="rect">
            <a:avLst/>
          </a:prstGeom>
          <a:noFill/>
        </p:spPr>
        <p:txBody>
          <a:bodyPr wrap="square" rtlCol="0">
            <a:spAutoFit/>
          </a:bodyPr>
          <a:lstStyle/>
          <a:p>
            <a:r>
              <a:rPr lang="en-US" sz="2400" b="1" dirty="0" smtClean="0"/>
              <a:t>66</a:t>
            </a:r>
            <a:endParaRPr lang="en-US" sz="2400" b="1" dirty="0"/>
          </a:p>
        </p:txBody>
      </p:sp>
      <p:sp>
        <p:nvSpPr>
          <p:cNvPr id="9" name="TextBox 8"/>
          <p:cNvSpPr txBox="1"/>
          <p:nvPr/>
        </p:nvSpPr>
        <p:spPr>
          <a:xfrm>
            <a:off x="4191000" y="2743200"/>
            <a:ext cx="609600" cy="461665"/>
          </a:xfrm>
          <a:prstGeom prst="rect">
            <a:avLst/>
          </a:prstGeom>
          <a:noFill/>
        </p:spPr>
        <p:txBody>
          <a:bodyPr wrap="square" rtlCol="0">
            <a:spAutoFit/>
          </a:bodyPr>
          <a:lstStyle/>
          <a:p>
            <a:r>
              <a:rPr lang="en-US" sz="2400" b="1" dirty="0" smtClean="0"/>
              <a:t>70</a:t>
            </a:r>
            <a:endParaRPr lang="en-US" sz="2400" b="1" dirty="0"/>
          </a:p>
        </p:txBody>
      </p:sp>
      <p:sp>
        <p:nvSpPr>
          <p:cNvPr id="10" name="TextBox 9"/>
          <p:cNvSpPr txBox="1"/>
          <p:nvPr/>
        </p:nvSpPr>
        <p:spPr>
          <a:xfrm>
            <a:off x="990600" y="3657600"/>
            <a:ext cx="609600" cy="461665"/>
          </a:xfrm>
          <a:prstGeom prst="rect">
            <a:avLst/>
          </a:prstGeom>
          <a:noFill/>
        </p:spPr>
        <p:txBody>
          <a:bodyPr wrap="square" rtlCol="0">
            <a:spAutoFit/>
          </a:bodyPr>
          <a:lstStyle/>
          <a:p>
            <a:r>
              <a:rPr lang="en-US" sz="2400" b="1" dirty="0" smtClean="0"/>
              <a:t>66</a:t>
            </a:r>
            <a:endParaRPr lang="en-US" sz="2400" b="1" dirty="0"/>
          </a:p>
        </p:txBody>
      </p:sp>
      <p:sp>
        <p:nvSpPr>
          <p:cNvPr id="11" name="TextBox 10"/>
          <p:cNvSpPr txBox="1"/>
          <p:nvPr/>
        </p:nvSpPr>
        <p:spPr>
          <a:xfrm>
            <a:off x="2438400" y="3733800"/>
            <a:ext cx="609600" cy="461665"/>
          </a:xfrm>
          <a:prstGeom prst="rect">
            <a:avLst/>
          </a:prstGeom>
          <a:noFill/>
        </p:spPr>
        <p:txBody>
          <a:bodyPr wrap="square" rtlCol="0">
            <a:spAutoFit/>
          </a:bodyPr>
          <a:lstStyle/>
          <a:p>
            <a:r>
              <a:rPr lang="en-US" sz="2400" b="1" dirty="0" smtClean="0"/>
              <a:t>35</a:t>
            </a:r>
            <a:endParaRPr lang="en-US" sz="2400" b="1" dirty="0"/>
          </a:p>
        </p:txBody>
      </p:sp>
      <p:sp>
        <p:nvSpPr>
          <p:cNvPr id="12" name="TextBox 11"/>
          <p:cNvSpPr txBox="1"/>
          <p:nvPr/>
        </p:nvSpPr>
        <p:spPr>
          <a:xfrm>
            <a:off x="381000" y="4953000"/>
            <a:ext cx="609600" cy="461665"/>
          </a:xfrm>
          <a:prstGeom prst="rect">
            <a:avLst/>
          </a:prstGeom>
          <a:noFill/>
        </p:spPr>
        <p:txBody>
          <a:bodyPr wrap="square" rtlCol="0">
            <a:spAutoFit/>
          </a:bodyPr>
          <a:lstStyle/>
          <a:p>
            <a:r>
              <a:rPr lang="en-US" sz="2400" b="1" dirty="0" smtClean="0"/>
              <a:t>18</a:t>
            </a:r>
            <a:endParaRPr lang="en-US" sz="2400" b="1" dirty="0"/>
          </a:p>
        </p:txBody>
      </p:sp>
      <p:sp>
        <p:nvSpPr>
          <p:cNvPr id="13" name="TextBox 12"/>
          <p:cNvSpPr txBox="1"/>
          <p:nvPr/>
        </p:nvSpPr>
        <p:spPr>
          <a:xfrm>
            <a:off x="1371600" y="4876800"/>
            <a:ext cx="609600" cy="461665"/>
          </a:xfrm>
          <a:prstGeom prst="rect">
            <a:avLst/>
          </a:prstGeom>
          <a:noFill/>
        </p:spPr>
        <p:txBody>
          <a:bodyPr wrap="square" rtlCol="0">
            <a:spAutoFit/>
          </a:bodyPr>
          <a:lstStyle/>
          <a:p>
            <a:r>
              <a:rPr lang="en-US" sz="2400" b="1" dirty="0" smtClean="0"/>
              <a:t>40</a:t>
            </a:r>
            <a:endParaRPr lang="en-US" sz="2400" b="1" dirty="0"/>
          </a:p>
        </p:txBody>
      </p:sp>
      <p:sp>
        <p:nvSpPr>
          <p:cNvPr id="14" name="TextBox 13"/>
          <p:cNvSpPr txBox="1"/>
          <p:nvPr/>
        </p:nvSpPr>
        <p:spPr>
          <a:xfrm>
            <a:off x="2057400" y="4876800"/>
            <a:ext cx="609600" cy="461665"/>
          </a:xfrm>
          <a:prstGeom prst="rect">
            <a:avLst/>
          </a:prstGeom>
          <a:noFill/>
        </p:spPr>
        <p:txBody>
          <a:bodyPr wrap="square" rtlCol="0">
            <a:spAutoFit/>
          </a:bodyPr>
          <a:lstStyle/>
          <a:p>
            <a:r>
              <a:rPr lang="en-US" sz="2400" b="1" dirty="0" smtClean="0"/>
              <a:t>30</a:t>
            </a:r>
            <a:endParaRPr lang="en-US" sz="2400" b="1" dirty="0"/>
          </a:p>
        </p:txBody>
      </p:sp>
      <p:sp>
        <p:nvSpPr>
          <p:cNvPr id="15" name="TextBox 14"/>
          <p:cNvSpPr txBox="1"/>
          <p:nvPr/>
        </p:nvSpPr>
        <p:spPr>
          <a:xfrm>
            <a:off x="2971800" y="4800600"/>
            <a:ext cx="609600" cy="461665"/>
          </a:xfrm>
          <a:prstGeom prst="rect">
            <a:avLst/>
          </a:prstGeom>
          <a:noFill/>
        </p:spPr>
        <p:txBody>
          <a:bodyPr wrap="square" rtlCol="0">
            <a:spAutoFit/>
          </a:bodyPr>
          <a:lstStyle/>
          <a:p>
            <a:r>
              <a:rPr lang="en-US" sz="2400" b="1" dirty="0" smtClean="0"/>
              <a:t>26</a:t>
            </a:r>
            <a:endParaRPr lang="en-US" sz="2400" b="1" dirty="0"/>
          </a:p>
        </p:txBody>
      </p:sp>
      <p:sp>
        <p:nvSpPr>
          <p:cNvPr id="16" name="TextBox 15"/>
          <p:cNvSpPr txBox="1"/>
          <p:nvPr/>
        </p:nvSpPr>
        <p:spPr>
          <a:xfrm>
            <a:off x="37338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7" name="TextBox 16"/>
          <p:cNvSpPr txBox="1"/>
          <p:nvPr/>
        </p:nvSpPr>
        <p:spPr>
          <a:xfrm>
            <a:off x="3581400" y="4800600"/>
            <a:ext cx="609600" cy="461665"/>
          </a:xfrm>
          <a:prstGeom prst="rect">
            <a:avLst/>
          </a:prstGeom>
          <a:noFill/>
        </p:spPr>
        <p:txBody>
          <a:bodyPr wrap="square" rtlCol="0">
            <a:spAutoFit/>
          </a:bodyPr>
          <a:lstStyle/>
          <a:p>
            <a:r>
              <a:rPr lang="en-US" sz="2400" b="1" dirty="0" smtClean="0"/>
              <a:t>24</a:t>
            </a:r>
            <a:endParaRPr lang="en-US" sz="2400" b="1" dirty="0"/>
          </a:p>
        </p:txBody>
      </p:sp>
      <p:sp>
        <p:nvSpPr>
          <p:cNvPr id="18" name="TextBox 17"/>
          <p:cNvSpPr txBox="1"/>
          <p:nvPr/>
        </p:nvSpPr>
        <p:spPr>
          <a:xfrm>
            <a:off x="4648200" y="3657600"/>
            <a:ext cx="609600" cy="461665"/>
          </a:xfrm>
          <a:prstGeom prst="rect">
            <a:avLst/>
          </a:prstGeom>
          <a:noFill/>
        </p:spPr>
        <p:txBody>
          <a:bodyPr wrap="square" rtlCol="0">
            <a:spAutoFit/>
          </a:bodyPr>
          <a:lstStyle/>
          <a:p>
            <a:r>
              <a:rPr lang="en-US" sz="2400" b="1" dirty="0" smtClean="0"/>
              <a:t>55</a:t>
            </a:r>
            <a:endParaRPr lang="en-US" sz="2400" b="1" dirty="0"/>
          </a:p>
        </p:txBody>
      </p:sp>
      <p:sp>
        <p:nvSpPr>
          <p:cNvPr id="19" name="TextBox 18"/>
          <p:cNvSpPr txBox="1"/>
          <p:nvPr/>
        </p:nvSpPr>
        <p:spPr>
          <a:xfrm>
            <a:off x="5486400" y="2590800"/>
            <a:ext cx="609600" cy="461665"/>
          </a:xfrm>
          <a:prstGeom prst="rect">
            <a:avLst/>
          </a:prstGeom>
          <a:noFill/>
        </p:spPr>
        <p:txBody>
          <a:bodyPr wrap="square" rtlCol="0">
            <a:spAutoFit/>
          </a:bodyPr>
          <a:lstStyle/>
          <a:p>
            <a:r>
              <a:rPr lang="en-US" sz="2400" b="1" dirty="0" smtClean="0"/>
              <a:t>95</a:t>
            </a:r>
            <a:endParaRPr lang="en-US" sz="2400" b="1" dirty="0"/>
          </a:p>
        </p:txBody>
      </p:sp>
      <p:sp>
        <p:nvSpPr>
          <p:cNvPr id="20" name="TextBox 19"/>
          <p:cNvSpPr txBox="1"/>
          <p:nvPr/>
        </p:nvSpPr>
        <p:spPr>
          <a:xfrm>
            <a:off x="5410200" y="3657600"/>
            <a:ext cx="609600" cy="461665"/>
          </a:xfrm>
          <a:prstGeom prst="rect">
            <a:avLst/>
          </a:prstGeom>
          <a:noFill/>
        </p:spPr>
        <p:txBody>
          <a:bodyPr wrap="square" rtlCol="0">
            <a:spAutoFit/>
          </a:bodyPr>
          <a:lstStyle/>
          <a:p>
            <a:r>
              <a:rPr lang="en-US" sz="2400" b="1" dirty="0" smtClean="0"/>
              <a:t>62</a:t>
            </a:r>
            <a:endParaRPr lang="en-US" sz="2400" b="1" dirty="0"/>
          </a:p>
        </p:txBody>
      </p:sp>
      <p:sp>
        <p:nvSpPr>
          <p:cNvPr id="21" name="TextBox 20"/>
          <p:cNvSpPr txBox="1"/>
          <p:nvPr/>
        </p:nvSpPr>
        <p:spPr>
          <a:xfrm>
            <a:off x="6096000" y="3657600"/>
            <a:ext cx="609600" cy="461665"/>
          </a:xfrm>
          <a:prstGeom prst="rect">
            <a:avLst/>
          </a:prstGeom>
          <a:noFill/>
        </p:spPr>
        <p:txBody>
          <a:bodyPr wrap="square" rtlCol="0">
            <a:spAutoFit/>
          </a:bodyPr>
          <a:lstStyle/>
          <a:p>
            <a:r>
              <a:rPr lang="en-US" sz="2400" b="1" dirty="0" smtClean="0"/>
              <a:t>77</a:t>
            </a:r>
            <a:endParaRPr lang="en-US" sz="2400" b="1" dirty="0"/>
          </a:p>
        </p:txBody>
      </p:sp>
      <p:sp>
        <p:nvSpPr>
          <p:cNvPr id="22" name="TextBox 21"/>
          <p:cNvSpPr txBox="1"/>
          <p:nvPr/>
        </p:nvSpPr>
        <p:spPr>
          <a:xfrm>
            <a:off x="6934200" y="2514600"/>
            <a:ext cx="609600" cy="461665"/>
          </a:xfrm>
          <a:prstGeom prst="rect">
            <a:avLst/>
          </a:prstGeom>
          <a:noFill/>
        </p:spPr>
        <p:txBody>
          <a:bodyPr wrap="square" rtlCol="0">
            <a:spAutoFit/>
          </a:bodyPr>
          <a:lstStyle/>
          <a:p>
            <a:r>
              <a:rPr lang="en-US" sz="2400" b="1" dirty="0" smtClean="0"/>
              <a:t>48</a:t>
            </a:r>
            <a:endParaRPr lang="en-US" sz="2400" b="1" dirty="0"/>
          </a:p>
        </p:txBody>
      </p:sp>
      <p:sp>
        <p:nvSpPr>
          <p:cNvPr id="23" name="TextBox 22"/>
          <p:cNvSpPr txBox="1"/>
          <p:nvPr/>
        </p:nvSpPr>
        <p:spPr>
          <a:xfrm>
            <a:off x="6781800" y="3581400"/>
            <a:ext cx="609600" cy="461665"/>
          </a:xfrm>
          <a:prstGeom prst="rect">
            <a:avLst/>
          </a:prstGeom>
          <a:noFill/>
        </p:spPr>
        <p:txBody>
          <a:bodyPr wrap="square" rtlCol="0">
            <a:spAutoFit/>
          </a:bodyPr>
          <a:lstStyle/>
          <a:p>
            <a:r>
              <a:rPr lang="en-US" sz="2400" b="1" dirty="0" smtClean="0"/>
              <a:t>25</a:t>
            </a:r>
            <a:endParaRPr lang="en-US" sz="2400" b="1" dirty="0"/>
          </a:p>
        </p:txBody>
      </p:sp>
      <p:sp>
        <p:nvSpPr>
          <p:cNvPr id="24" name="TextBox 23"/>
          <p:cNvSpPr txBox="1"/>
          <p:nvPr/>
        </p:nvSpPr>
        <p:spPr>
          <a:xfrm>
            <a:off x="7772400" y="3505200"/>
            <a:ext cx="609600" cy="461665"/>
          </a:xfrm>
          <a:prstGeom prst="rect">
            <a:avLst/>
          </a:prstGeom>
          <a:noFill/>
        </p:spPr>
        <p:txBody>
          <a:bodyPr wrap="square" rtlCol="0">
            <a:spAutoFit/>
          </a:bodyPr>
          <a:lstStyle/>
          <a:p>
            <a:r>
              <a:rPr lang="en-US" sz="2400" b="1" dirty="0" smtClean="0"/>
              <a:t>38</a:t>
            </a:r>
            <a:endParaRPr lang="en-US" sz="2400" b="1" dirty="0"/>
          </a:p>
        </p:txBody>
      </p:sp>
      <p:cxnSp>
        <p:nvCxnSpPr>
          <p:cNvPr id="26" name="Straight Connector 25"/>
          <p:cNvCxnSpPr>
            <a:stCxn id="5" idx="1"/>
            <a:endCxn id="6" idx="0"/>
          </p:cNvCxnSpPr>
          <p:nvPr/>
        </p:nvCxnSpPr>
        <p:spPr>
          <a:xfrm rot="10800000" flipV="1">
            <a:off x="3657600" y="1373832"/>
            <a:ext cx="4572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p:cNvCxnSpPr>
          <p:nvPr/>
        </p:nvCxnSpPr>
        <p:spPr>
          <a:xfrm>
            <a:off x="4724400" y="1373833"/>
            <a:ext cx="1143000" cy="6073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1"/>
          </p:cNvCxnSpPr>
          <p:nvPr/>
        </p:nvCxnSpPr>
        <p:spPr>
          <a:xfrm rot="10800000" flipV="1">
            <a:off x="2362200" y="2212032"/>
            <a:ext cx="990600" cy="53116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000" y="2286000"/>
            <a:ext cx="457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 idx="0"/>
          </p:cNvCxnSpPr>
          <p:nvPr/>
        </p:nvCxnSpPr>
        <p:spPr>
          <a:xfrm rot="5400000">
            <a:off x="1295400" y="30480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2" idx="0"/>
          </p:cNvCxnSpPr>
          <p:nvPr/>
        </p:nvCxnSpPr>
        <p:spPr>
          <a:xfrm rot="5400000">
            <a:off x="495300" y="4305300"/>
            <a:ext cx="8382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13" idx="0"/>
          </p:cNvCxnSpPr>
          <p:nvPr/>
        </p:nvCxnSpPr>
        <p:spPr>
          <a:xfrm rot="16200000" flipH="1">
            <a:off x="1107133" y="4307532"/>
            <a:ext cx="7575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4" idx="0"/>
          </p:cNvCxnSpPr>
          <p:nvPr/>
        </p:nvCxnSpPr>
        <p:spPr>
          <a:xfrm rot="5400000">
            <a:off x="2212033" y="4345632"/>
            <a:ext cx="681335"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5" idx="0"/>
          </p:cNvCxnSpPr>
          <p:nvPr/>
        </p:nvCxnSpPr>
        <p:spPr>
          <a:xfrm rot="16200000" flipH="1">
            <a:off x="2781300" y="4305300"/>
            <a:ext cx="6096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rot="16200000" flipH="1">
            <a:off x="2173933" y="3164532"/>
            <a:ext cx="5289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0"/>
          </p:cNvCxnSpPr>
          <p:nvPr/>
        </p:nvCxnSpPr>
        <p:spPr>
          <a:xfrm rot="5400000">
            <a:off x="4040833" y="3202632"/>
            <a:ext cx="452735"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8" idx="0"/>
          </p:cNvCxnSpPr>
          <p:nvPr/>
        </p:nvCxnSpPr>
        <p:spPr>
          <a:xfrm rot="16200000" flipH="1">
            <a:off x="4572000" y="3276600"/>
            <a:ext cx="4572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17" idx="0"/>
          </p:cNvCxnSpPr>
          <p:nvPr/>
        </p:nvCxnSpPr>
        <p:spPr>
          <a:xfrm rot="5400000">
            <a:off x="3621733" y="4383732"/>
            <a:ext cx="6813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2"/>
            <a:endCxn id="19" idx="0"/>
          </p:cNvCxnSpPr>
          <p:nvPr/>
        </p:nvCxnSpPr>
        <p:spPr>
          <a:xfrm rot="5400000">
            <a:off x="5831533" y="2326332"/>
            <a:ext cx="224135"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2286000"/>
            <a:ext cx="685800" cy="304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a:endCxn id="20" idx="0"/>
          </p:cNvCxnSpPr>
          <p:nvPr/>
        </p:nvCxnSpPr>
        <p:spPr>
          <a:xfrm rot="5400000">
            <a:off x="5450533" y="3316932"/>
            <a:ext cx="605135" cy="76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1" idx="0"/>
          </p:cNvCxnSpPr>
          <p:nvPr/>
        </p:nvCxnSpPr>
        <p:spPr>
          <a:xfrm rot="16200000" flipH="1">
            <a:off x="5829300" y="3086100"/>
            <a:ext cx="6858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2"/>
            <a:endCxn id="23" idx="0"/>
          </p:cNvCxnSpPr>
          <p:nvPr/>
        </p:nvCxnSpPr>
        <p:spPr>
          <a:xfrm rot="5400000">
            <a:off x="6860233" y="3202632"/>
            <a:ext cx="605135"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391400" y="2971800"/>
            <a:ext cx="609600" cy="6096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152400" y="5334000"/>
          <a:ext cx="8077200" cy="741680"/>
        </p:xfrm>
        <a:graphic>
          <a:graphicData uri="http://schemas.openxmlformats.org/drawingml/2006/table">
            <a:tbl>
              <a:tblPr firstRow="1" bandRow="1">
                <a:tableStyleId>{5C22544A-7EE6-4342-B048-85BDC9FD1C3A}</a:tableStyleId>
              </a:tblPr>
              <a:tblGrid>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gridCol w="403860"/>
              </a:tblGrid>
              <a:tr h="370840">
                <a:tc>
                  <a:txBody>
                    <a:bodyPr/>
                    <a:lstStyle/>
                    <a:p>
                      <a:r>
                        <a:rPr lang="en-US" dirty="0" smtClean="0">
                          <a:solidFill>
                            <a:schemeClr val="tx1"/>
                          </a:solidFill>
                        </a:rPr>
                        <a:t>97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24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10</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11</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12</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13</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14</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15</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16</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17</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18</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19</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5" name="TextBox 44"/>
          <p:cNvSpPr txBox="1"/>
          <p:nvPr/>
        </p:nvSpPr>
        <p:spPr>
          <a:xfrm>
            <a:off x="5486400" y="990600"/>
            <a:ext cx="3124200" cy="523220"/>
          </a:xfrm>
          <a:prstGeom prst="rect">
            <a:avLst/>
          </a:prstGeom>
          <a:noFill/>
        </p:spPr>
        <p:txBody>
          <a:bodyPr wrap="square" rtlCol="0">
            <a:spAutoFit/>
          </a:bodyPr>
          <a:lstStyle/>
          <a:p>
            <a:r>
              <a:rPr lang="en-US" sz="2800" dirty="0" smtClean="0"/>
              <a:t>Insert 70 </a:t>
            </a:r>
            <a:endParaRPr lang="en-US" sz="2800" dirty="0"/>
          </a:p>
        </p:txBody>
      </p:sp>
      <p:sp>
        <p:nvSpPr>
          <p:cNvPr id="47" name="TextBox 46"/>
          <p:cNvSpPr txBox="1"/>
          <p:nvPr/>
        </p:nvSpPr>
        <p:spPr>
          <a:xfrm>
            <a:off x="4343400" y="4724400"/>
            <a:ext cx="609600" cy="461665"/>
          </a:xfrm>
          <a:prstGeom prst="rect">
            <a:avLst/>
          </a:prstGeom>
          <a:noFill/>
        </p:spPr>
        <p:txBody>
          <a:bodyPr wrap="square" rtlCol="0">
            <a:spAutoFit/>
          </a:bodyPr>
          <a:lstStyle/>
          <a:p>
            <a:r>
              <a:rPr lang="en-US" sz="2400" b="1" dirty="0" smtClean="0"/>
              <a:t>48</a:t>
            </a:r>
            <a:endParaRPr lang="en-US" sz="2400" b="1" dirty="0"/>
          </a:p>
        </p:txBody>
      </p:sp>
      <p:cxnSp>
        <p:nvCxnSpPr>
          <p:cNvPr id="51" name="Straight Connector 50"/>
          <p:cNvCxnSpPr/>
          <p:nvPr/>
        </p:nvCxnSpPr>
        <p:spPr>
          <a:xfrm rot="16200000" flipH="1">
            <a:off x="4191000" y="4191000"/>
            <a:ext cx="53340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3771900" y="3162300"/>
            <a:ext cx="533400" cy="457200"/>
          </a:xfrm>
          <a:prstGeom prst="straightConnector1">
            <a:avLst/>
          </a:prstGeom>
          <a:ln w="444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3"/>
            <a:endCxn id="9" idx="0"/>
          </p:cNvCxnSpPr>
          <p:nvPr/>
        </p:nvCxnSpPr>
        <p:spPr>
          <a:xfrm>
            <a:off x="3962400" y="2212033"/>
            <a:ext cx="533400" cy="531167"/>
          </a:xfrm>
          <a:prstGeom prst="straightConnector1">
            <a:avLst/>
          </a:prstGeom>
          <a:ln w="349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checkerboard(across)">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nodeType="clickEffect">
                                  <p:stCondLst>
                                    <p:cond delay="0"/>
                                  </p:stCondLst>
                                  <p:childTnLst>
                                    <p:animEffect transition="out" filter="checkerboard(across)">
                                      <p:cBhvr>
                                        <p:cTn id="16" dur="500"/>
                                        <p:tgtEl>
                                          <p:spTgt spid="55"/>
                                        </p:tgtEl>
                                      </p:cBhvr>
                                    </p:animEffect>
                                    <p:set>
                                      <p:cBhvr>
                                        <p:cTn id="17"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Build a Heap</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76</a:t>
            </a:fld>
            <a:endParaRPr lang="en-US"/>
          </a:p>
        </p:txBody>
      </p:sp>
      <p:sp>
        <p:nvSpPr>
          <p:cNvPr id="3" name="Content Placeholder 2"/>
          <p:cNvSpPr>
            <a:spLocks noGrp="1"/>
          </p:cNvSpPr>
          <p:nvPr>
            <p:ph sz="quarter" idx="1"/>
          </p:nvPr>
        </p:nvSpPr>
        <p:spPr>
          <a:xfrm>
            <a:off x="457200" y="1066800"/>
            <a:ext cx="8229600" cy="5059363"/>
          </a:xfrm>
        </p:spPr>
        <p:txBody>
          <a:bodyPr/>
          <a:lstStyle/>
          <a:p>
            <a:pPr>
              <a:buNone/>
            </a:pPr>
            <a:r>
              <a:rPr lang="en-US" dirty="0" smtClean="0"/>
              <a:t>Build a heap from the following list </a:t>
            </a:r>
          </a:p>
          <a:p>
            <a:pPr>
              <a:buNone/>
            </a:pPr>
            <a:endParaRPr lang="en-US" dirty="0" smtClean="0"/>
          </a:p>
          <a:p>
            <a:pPr>
              <a:buNone/>
            </a:pPr>
            <a:r>
              <a:rPr lang="en-US" dirty="0" smtClean="0"/>
              <a:t>44, 30, 50, 22, 60, 55, 77, 55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1073D4-A8DC-4C51-B6C2-5B1C3850DFE7}" type="slidenum">
              <a:rPr lang="en-US" smtClean="0"/>
              <a:pPr/>
              <a:t>77</a:t>
            </a:fld>
            <a:endParaRPr lang="en-US"/>
          </a:p>
        </p:txBody>
      </p:sp>
      <p:sp>
        <p:nvSpPr>
          <p:cNvPr id="5" name="TextBox 4"/>
          <p:cNvSpPr txBox="1"/>
          <p:nvPr/>
        </p:nvSpPr>
        <p:spPr>
          <a:xfrm>
            <a:off x="457200" y="457200"/>
            <a:ext cx="685800" cy="461665"/>
          </a:xfrm>
          <a:prstGeom prst="rect">
            <a:avLst/>
          </a:prstGeom>
          <a:noFill/>
        </p:spPr>
        <p:txBody>
          <a:bodyPr wrap="square" rtlCol="0">
            <a:spAutoFit/>
          </a:bodyPr>
          <a:lstStyle/>
          <a:p>
            <a:r>
              <a:rPr lang="en-US" sz="2400" dirty="0" smtClean="0"/>
              <a:t>44</a:t>
            </a:r>
            <a:endParaRPr lang="en-US" sz="2400" dirty="0"/>
          </a:p>
        </p:txBody>
      </p:sp>
      <p:sp>
        <p:nvSpPr>
          <p:cNvPr id="9" name="TextBox 8"/>
          <p:cNvSpPr txBox="1"/>
          <p:nvPr/>
        </p:nvSpPr>
        <p:spPr>
          <a:xfrm>
            <a:off x="304800" y="0"/>
            <a:ext cx="7010400" cy="646331"/>
          </a:xfrm>
          <a:prstGeom prst="rect">
            <a:avLst/>
          </a:prstGeom>
          <a:noFill/>
        </p:spPr>
        <p:txBody>
          <a:bodyPr wrap="square" rtlCol="0">
            <a:spAutoFit/>
          </a:bodyPr>
          <a:lstStyle/>
          <a:p>
            <a:r>
              <a:rPr lang="en-US" dirty="0" smtClean="0"/>
              <a:t>44, 30, 50, 22, 60, 55, 77, 55 </a:t>
            </a:r>
          </a:p>
          <a:p>
            <a:endParaRPr lang="en-US" dirty="0"/>
          </a:p>
        </p:txBody>
      </p:sp>
      <p:grpSp>
        <p:nvGrpSpPr>
          <p:cNvPr id="12" name="Group 11"/>
          <p:cNvGrpSpPr/>
          <p:nvPr/>
        </p:nvGrpSpPr>
        <p:grpSpPr>
          <a:xfrm>
            <a:off x="990600" y="457200"/>
            <a:ext cx="990600" cy="1147465"/>
            <a:chOff x="990600" y="457200"/>
            <a:chExt cx="990600" cy="1147465"/>
          </a:xfrm>
        </p:grpSpPr>
        <p:sp>
          <p:nvSpPr>
            <p:cNvPr id="6" name="TextBox 5"/>
            <p:cNvSpPr txBox="1"/>
            <p:nvPr/>
          </p:nvSpPr>
          <p:spPr>
            <a:xfrm>
              <a:off x="1295400" y="457200"/>
              <a:ext cx="685800" cy="461665"/>
            </a:xfrm>
            <a:prstGeom prst="rect">
              <a:avLst/>
            </a:prstGeom>
            <a:noFill/>
          </p:spPr>
          <p:txBody>
            <a:bodyPr wrap="square" rtlCol="0">
              <a:spAutoFit/>
            </a:bodyPr>
            <a:lstStyle/>
            <a:p>
              <a:r>
                <a:rPr lang="en-US" sz="2400" dirty="0" smtClean="0"/>
                <a:t>44</a:t>
              </a:r>
              <a:endParaRPr lang="en-US" sz="2400" dirty="0"/>
            </a:p>
          </p:txBody>
        </p:sp>
        <p:sp>
          <p:nvSpPr>
            <p:cNvPr id="7" name="TextBox 6"/>
            <p:cNvSpPr txBox="1"/>
            <p:nvPr/>
          </p:nvSpPr>
          <p:spPr>
            <a:xfrm>
              <a:off x="990600" y="1143000"/>
              <a:ext cx="685800" cy="461665"/>
            </a:xfrm>
            <a:prstGeom prst="rect">
              <a:avLst/>
            </a:prstGeom>
            <a:noFill/>
          </p:spPr>
          <p:txBody>
            <a:bodyPr wrap="square" rtlCol="0">
              <a:spAutoFit/>
            </a:bodyPr>
            <a:lstStyle/>
            <a:p>
              <a:r>
                <a:rPr lang="en-US" sz="2400" dirty="0" smtClean="0"/>
                <a:t>30</a:t>
              </a:r>
              <a:endParaRPr lang="en-US" sz="2400" dirty="0"/>
            </a:p>
          </p:txBody>
        </p:sp>
        <p:cxnSp>
          <p:nvCxnSpPr>
            <p:cNvPr id="11" name="Straight Connector 10"/>
            <p:cNvCxnSpPr>
              <a:endCxn id="7" idx="0"/>
            </p:cNvCxnSpPr>
            <p:nvPr/>
          </p:nvCxnSpPr>
          <p:spPr>
            <a:xfrm rot="5400000">
              <a:off x="1276350" y="8953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209800" y="457200"/>
            <a:ext cx="1447800" cy="1147465"/>
            <a:chOff x="2209800" y="457200"/>
            <a:chExt cx="1447800" cy="1147465"/>
          </a:xfrm>
        </p:grpSpPr>
        <p:grpSp>
          <p:nvGrpSpPr>
            <p:cNvPr id="13" name="Group 12"/>
            <p:cNvGrpSpPr/>
            <p:nvPr/>
          </p:nvGrpSpPr>
          <p:grpSpPr>
            <a:xfrm>
              <a:off x="2209800" y="457200"/>
              <a:ext cx="990600" cy="1147465"/>
              <a:chOff x="990600" y="457200"/>
              <a:chExt cx="990600" cy="1147465"/>
            </a:xfrm>
          </p:grpSpPr>
          <p:sp>
            <p:nvSpPr>
              <p:cNvPr id="14" name="TextBox 13"/>
              <p:cNvSpPr txBox="1"/>
              <p:nvPr/>
            </p:nvSpPr>
            <p:spPr>
              <a:xfrm>
                <a:off x="1295400" y="457200"/>
                <a:ext cx="685800" cy="461665"/>
              </a:xfrm>
              <a:prstGeom prst="rect">
                <a:avLst/>
              </a:prstGeom>
              <a:noFill/>
            </p:spPr>
            <p:txBody>
              <a:bodyPr wrap="square" rtlCol="0">
                <a:spAutoFit/>
              </a:bodyPr>
              <a:lstStyle/>
              <a:p>
                <a:r>
                  <a:rPr lang="en-US" sz="2400" dirty="0" smtClean="0"/>
                  <a:t>44</a:t>
                </a:r>
                <a:endParaRPr lang="en-US" sz="2400" dirty="0"/>
              </a:p>
            </p:txBody>
          </p:sp>
          <p:sp>
            <p:nvSpPr>
              <p:cNvPr id="15" name="TextBox 14"/>
              <p:cNvSpPr txBox="1"/>
              <p:nvPr/>
            </p:nvSpPr>
            <p:spPr>
              <a:xfrm>
                <a:off x="990600" y="1143000"/>
                <a:ext cx="685800" cy="461665"/>
              </a:xfrm>
              <a:prstGeom prst="rect">
                <a:avLst/>
              </a:prstGeom>
              <a:noFill/>
            </p:spPr>
            <p:txBody>
              <a:bodyPr wrap="square" rtlCol="0">
                <a:spAutoFit/>
              </a:bodyPr>
              <a:lstStyle/>
              <a:p>
                <a:r>
                  <a:rPr lang="en-US" sz="2400" dirty="0" smtClean="0"/>
                  <a:t>30</a:t>
                </a:r>
                <a:endParaRPr lang="en-US" sz="2400" dirty="0"/>
              </a:p>
            </p:txBody>
          </p:sp>
          <p:cxnSp>
            <p:nvCxnSpPr>
              <p:cNvPr id="16" name="Straight Connector 15"/>
              <p:cNvCxnSpPr>
                <a:endCxn id="15" idx="0"/>
              </p:cNvCxnSpPr>
              <p:nvPr/>
            </p:nvCxnSpPr>
            <p:spPr>
              <a:xfrm rot="5400000">
                <a:off x="1276350" y="8953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71800" y="1066800"/>
              <a:ext cx="685800" cy="461665"/>
            </a:xfrm>
            <a:prstGeom prst="rect">
              <a:avLst/>
            </a:prstGeom>
            <a:noFill/>
          </p:spPr>
          <p:txBody>
            <a:bodyPr wrap="square" rtlCol="0">
              <a:spAutoFit/>
            </a:bodyPr>
            <a:lstStyle/>
            <a:p>
              <a:r>
                <a:rPr lang="en-US" sz="2400" dirty="0" smtClean="0"/>
                <a:t>50</a:t>
              </a:r>
              <a:endParaRPr lang="en-US" sz="2400" dirty="0"/>
            </a:p>
          </p:txBody>
        </p:sp>
        <p:cxnSp>
          <p:nvCxnSpPr>
            <p:cNvPr id="20" name="Straight Connector 19"/>
            <p:cNvCxnSpPr/>
            <p:nvPr/>
          </p:nvCxnSpPr>
          <p:spPr>
            <a:xfrm rot="16200000" flipH="1">
              <a:off x="2933700" y="8763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3429000" y="838200"/>
            <a:ext cx="914400"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48000" y="688033"/>
            <a:ext cx="304800" cy="378767"/>
          </a:xfrm>
          <a:prstGeom prst="straightConnector1">
            <a:avLst/>
          </a:prstGeom>
          <a:ln w="349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419600" y="533400"/>
            <a:ext cx="1447800" cy="1147465"/>
            <a:chOff x="2209800" y="457200"/>
            <a:chExt cx="1447800" cy="1147465"/>
          </a:xfrm>
        </p:grpSpPr>
        <p:grpSp>
          <p:nvGrpSpPr>
            <p:cNvPr id="27" name="Group 12"/>
            <p:cNvGrpSpPr/>
            <p:nvPr/>
          </p:nvGrpSpPr>
          <p:grpSpPr>
            <a:xfrm>
              <a:off x="2209800" y="457200"/>
              <a:ext cx="990600" cy="1147465"/>
              <a:chOff x="990600" y="457200"/>
              <a:chExt cx="990600" cy="1147465"/>
            </a:xfrm>
          </p:grpSpPr>
          <p:sp>
            <p:nvSpPr>
              <p:cNvPr id="30" name="TextBox 29"/>
              <p:cNvSpPr txBox="1"/>
              <p:nvPr/>
            </p:nvSpPr>
            <p:spPr>
              <a:xfrm>
                <a:off x="1295400" y="457200"/>
                <a:ext cx="685800" cy="461665"/>
              </a:xfrm>
              <a:prstGeom prst="rect">
                <a:avLst/>
              </a:prstGeom>
              <a:noFill/>
            </p:spPr>
            <p:txBody>
              <a:bodyPr wrap="square" rtlCol="0">
                <a:spAutoFit/>
              </a:bodyPr>
              <a:lstStyle/>
              <a:p>
                <a:r>
                  <a:rPr lang="en-US" sz="2400" dirty="0" smtClean="0"/>
                  <a:t>50</a:t>
                </a:r>
                <a:endParaRPr lang="en-US" sz="2400" dirty="0"/>
              </a:p>
            </p:txBody>
          </p:sp>
          <p:sp>
            <p:nvSpPr>
              <p:cNvPr id="31" name="TextBox 30"/>
              <p:cNvSpPr txBox="1"/>
              <p:nvPr/>
            </p:nvSpPr>
            <p:spPr>
              <a:xfrm>
                <a:off x="990600" y="1143000"/>
                <a:ext cx="685800" cy="461665"/>
              </a:xfrm>
              <a:prstGeom prst="rect">
                <a:avLst/>
              </a:prstGeom>
              <a:noFill/>
            </p:spPr>
            <p:txBody>
              <a:bodyPr wrap="square" rtlCol="0">
                <a:spAutoFit/>
              </a:bodyPr>
              <a:lstStyle/>
              <a:p>
                <a:r>
                  <a:rPr lang="en-US" sz="2400" dirty="0" smtClean="0"/>
                  <a:t>30</a:t>
                </a:r>
                <a:endParaRPr lang="en-US" sz="2400" dirty="0"/>
              </a:p>
            </p:txBody>
          </p:sp>
          <p:cxnSp>
            <p:nvCxnSpPr>
              <p:cNvPr id="32" name="Straight Connector 31"/>
              <p:cNvCxnSpPr>
                <a:endCxn id="31" idx="0"/>
              </p:cNvCxnSpPr>
              <p:nvPr/>
            </p:nvCxnSpPr>
            <p:spPr>
              <a:xfrm rot="5400000">
                <a:off x="1276350" y="8953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2971800" y="1066800"/>
              <a:ext cx="685800" cy="461665"/>
            </a:xfrm>
            <a:prstGeom prst="rect">
              <a:avLst/>
            </a:prstGeom>
            <a:noFill/>
          </p:spPr>
          <p:txBody>
            <a:bodyPr wrap="square" rtlCol="0">
              <a:spAutoFit/>
            </a:bodyPr>
            <a:lstStyle/>
            <a:p>
              <a:r>
                <a:rPr lang="en-US" sz="2400" dirty="0" smtClean="0"/>
                <a:t>44</a:t>
              </a:r>
              <a:endParaRPr lang="en-US" sz="2400" dirty="0"/>
            </a:p>
          </p:txBody>
        </p:sp>
        <p:cxnSp>
          <p:nvCxnSpPr>
            <p:cNvPr id="29" name="Straight Connector 28"/>
            <p:cNvCxnSpPr/>
            <p:nvPr/>
          </p:nvCxnSpPr>
          <p:spPr>
            <a:xfrm rot="16200000" flipH="1">
              <a:off x="2933700" y="8763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6324600" y="609600"/>
            <a:ext cx="1447800" cy="1147465"/>
            <a:chOff x="2209800" y="457200"/>
            <a:chExt cx="1447800" cy="1147465"/>
          </a:xfrm>
        </p:grpSpPr>
        <p:grpSp>
          <p:nvGrpSpPr>
            <p:cNvPr id="34" name="Group 12"/>
            <p:cNvGrpSpPr/>
            <p:nvPr/>
          </p:nvGrpSpPr>
          <p:grpSpPr>
            <a:xfrm>
              <a:off x="2209800" y="457200"/>
              <a:ext cx="990600" cy="1147465"/>
              <a:chOff x="990600" y="457200"/>
              <a:chExt cx="990600" cy="1147465"/>
            </a:xfrm>
          </p:grpSpPr>
          <p:sp>
            <p:nvSpPr>
              <p:cNvPr id="37" name="TextBox 36"/>
              <p:cNvSpPr txBox="1"/>
              <p:nvPr/>
            </p:nvSpPr>
            <p:spPr>
              <a:xfrm>
                <a:off x="1295400" y="457200"/>
                <a:ext cx="685800" cy="461665"/>
              </a:xfrm>
              <a:prstGeom prst="rect">
                <a:avLst/>
              </a:prstGeom>
              <a:noFill/>
            </p:spPr>
            <p:txBody>
              <a:bodyPr wrap="square" rtlCol="0">
                <a:spAutoFit/>
              </a:bodyPr>
              <a:lstStyle/>
              <a:p>
                <a:r>
                  <a:rPr lang="en-US" sz="2400" dirty="0" smtClean="0"/>
                  <a:t>50</a:t>
                </a:r>
                <a:endParaRPr lang="en-US" sz="2400" dirty="0"/>
              </a:p>
            </p:txBody>
          </p:sp>
          <p:sp>
            <p:nvSpPr>
              <p:cNvPr id="38" name="TextBox 37"/>
              <p:cNvSpPr txBox="1"/>
              <p:nvPr/>
            </p:nvSpPr>
            <p:spPr>
              <a:xfrm>
                <a:off x="990600" y="1143000"/>
                <a:ext cx="685800" cy="461665"/>
              </a:xfrm>
              <a:prstGeom prst="rect">
                <a:avLst/>
              </a:prstGeom>
              <a:noFill/>
            </p:spPr>
            <p:txBody>
              <a:bodyPr wrap="square" rtlCol="0">
                <a:spAutoFit/>
              </a:bodyPr>
              <a:lstStyle/>
              <a:p>
                <a:r>
                  <a:rPr lang="en-US" sz="2400" dirty="0" smtClean="0"/>
                  <a:t>30</a:t>
                </a:r>
                <a:endParaRPr lang="en-US" sz="2400" dirty="0"/>
              </a:p>
            </p:txBody>
          </p:sp>
          <p:cxnSp>
            <p:nvCxnSpPr>
              <p:cNvPr id="39" name="Straight Connector 38"/>
              <p:cNvCxnSpPr>
                <a:endCxn id="38" idx="0"/>
              </p:cNvCxnSpPr>
              <p:nvPr/>
            </p:nvCxnSpPr>
            <p:spPr>
              <a:xfrm rot="5400000">
                <a:off x="1276350" y="8953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971800" y="1066800"/>
              <a:ext cx="685800" cy="461665"/>
            </a:xfrm>
            <a:prstGeom prst="rect">
              <a:avLst/>
            </a:prstGeom>
            <a:noFill/>
          </p:spPr>
          <p:txBody>
            <a:bodyPr wrap="square" rtlCol="0">
              <a:spAutoFit/>
            </a:bodyPr>
            <a:lstStyle/>
            <a:p>
              <a:r>
                <a:rPr lang="en-US" sz="2400" dirty="0" smtClean="0"/>
                <a:t>44</a:t>
              </a:r>
              <a:endParaRPr lang="en-US" sz="2400" dirty="0"/>
            </a:p>
          </p:txBody>
        </p:sp>
        <p:cxnSp>
          <p:nvCxnSpPr>
            <p:cNvPr id="36" name="Straight Connector 35"/>
            <p:cNvCxnSpPr/>
            <p:nvPr/>
          </p:nvCxnSpPr>
          <p:spPr>
            <a:xfrm rot="16200000" flipH="1">
              <a:off x="2933700" y="8763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5943600" y="1981200"/>
            <a:ext cx="685800" cy="461665"/>
          </a:xfrm>
          <a:prstGeom prst="rect">
            <a:avLst/>
          </a:prstGeom>
          <a:noFill/>
        </p:spPr>
        <p:txBody>
          <a:bodyPr wrap="square" rtlCol="0">
            <a:spAutoFit/>
          </a:bodyPr>
          <a:lstStyle/>
          <a:p>
            <a:r>
              <a:rPr lang="en-US" sz="2400" dirty="0" smtClean="0"/>
              <a:t>22</a:t>
            </a:r>
            <a:endParaRPr lang="en-US" sz="2400" dirty="0"/>
          </a:p>
        </p:txBody>
      </p:sp>
      <p:cxnSp>
        <p:nvCxnSpPr>
          <p:cNvPr id="42" name="Straight Connector 41"/>
          <p:cNvCxnSpPr>
            <a:endCxn id="40" idx="0"/>
          </p:cNvCxnSpPr>
          <p:nvPr/>
        </p:nvCxnSpPr>
        <p:spPr>
          <a:xfrm rot="5400000">
            <a:off x="6229350" y="1733550"/>
            <a:ext cx="304800" cy="19050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19200" y="2819400"/>
            <a:ext cx="7010400" cy="707886"/>
          </a:xfrm>
          <a:prstGeom prst="rect">
            <a:avLst/>
          </a:prstGeom>
          <a:noFill/>
        </p:spPr>
        <p:txBody>
          <a:bodyPr wrap="square" rtlCol="0">
            <a:spAutoFit/>
          </a:bodyPr>
          <a:lstStyle/>
          <a:p>
            <a:r>
              <a:rPr lang="en-US" sz="4000" dirty="0" smtClean="0"/>
              <a:t>Complete the Rest Insertion </a:t>
            </a:r>
            <a:endParaRPr lang="en-US" sz="4000" dirty="0"/>
          </a:p>
        </p:txBody>
      </p:sp>
      <p:sp>
        <p:nvSpPr>
          <p:cNvPr id="44" name="TextBox 43"/>
          <p:cNvSpPr txBox="1"/>
          <p:nvPr/>
        </p:nvSpPr>
        <p:spPr>
          <a:xfrm>
            <a:off x="3581400" y="3810000"/>
            <a:ext cx="685800" cy="461665"/>
          </a:xfrm>
          <a:prstGeom prst="rect">
            <a:avLst/>
          </a:prstGeom>
          <a:noFill/>
        </p:spPr>
        <p:txBody>
          <a:bodyPr wrap="square" rtlCol="0">
            <a:spAutoFit/>
          </a:bodyPr>
          <a:lstStyle/>
          <a:p>
            <a:r>
              <a:rPr lang="en-US" sz="2400" dirty="0" smtClean="0"/>
              <a:t>77</a:t>
            </a:r>
            <a:endParaRPr lang="en-US" sz="2400" dirty="0"/>
          </a:p>
        </p:txBody>
      </p:sp>
      <p:sp>
        <p:nvSpPr>
          <p:cNvPr id="45" name="TextBox 44"/>
          <p:cNvSpPr txBox="1"/>
          <p:nvPr/>
        </p:nvSpPr>
        <p:spPr>
          <a:xfrm>
            <a:off x="2743200" y="4419600"/>
            <a:ext cx="685800" cy="461665"/>
          </a:xfrm>
          <a:prstGeom prst="rect">
            <a:avLst/>
          </a:prstGeom>
          <a:noFill/>
        </p:spPr>
        <p:txBody>
          <a:bodyPr wrap="square" rtlCol="0">
            <a:spAutoFit/>
          </a:bodyPr>
          <a:lstStyle/>
          <a:p>
            <a:r>
              <a:rPr lang="en-US" sz="2400" dirty="0" smtClean="0"/>
              <a:t>55</a:t>
            </a:r>
            <a:endParaRPr lang="en-US" sz="2400" dirty="0"/>
          </a:p>
        </p:txBody>
      </p:sp>
      <p:sp>
        <p:nvSpPr>
          <p:cNvPr id="47" name="TextBox 46"/>
          <p:cNvSpPr txBox="1"/>
          <p:nvPr/>
        </p:nvSpPr>
        <p:spPr>
          <a:xfrm>
            <a:off x="4343400" y="4419600"/>
            <a:ext cx="685800" cy="461665"/>
          </a:xfrm>
          <a:prstGeom prst="rect">
            <a:avLst/>
          </a:prstGeom>
          <a:noFill/>
        </p:spPr>
        <p:txBody>
          <a:bodyPr wrap="square" rtlCol="0">
            <a:spAutoFit/>
          </a:bodyPr>
          <a:lstStyle/>
          <a:p>
            <a:r>
              <a:rPr lang="en-US" sz="2400" dirty="0" smtClean="0"/>
              <a:t>60</a:t>
            </a:r>
            <a:endParaRPr lang="en-US" sz="2400" dirty="0"/>
          </a:p>
        </p:txBody>
      </p:sp>
      <p:sp>
        <p:nvSpPr>
          <p:cNvPr id="48" name="TextBox 47"/>
          <p:cNvSpPr txBox="1"/>
          <p:nvPr/>
        </p:nvSpPr>
        <p:spPr>
          <a:xfrm>
            <a:off x="2057400" y="5105400"/>
            <a:ext cx="685800" cy="461665"/>
          </a:xfrm>
          <a:prstGeom prst="rect">
            <a:avLst/>
          </a:prstGeom>
          <a:noFill/>
        </p:spPr>
        <p:txBody>
          <a:bodyPr wrap="square" rtlCol="0">
            <a:spAutoFit/>
          </a:bodyPr>
          <a:lstStyle/>
          <a:p>
            <a:r>
              <a:rPr lang="en-US" sz="2400" dirty="0" smtClean="0"/>
              <a:t>50</a:t>
            </a:r>
            <a:endParaRPr lang="en-US" sz="2400" dirty="0"/>
          </a:p>
        </p:txBody>
      </p:sp>
      <p:sp>
        <p:nvSpPr>
          <p:cNvPr id="49" name="TextBox 48"/>
          <p:cNvSpPr txBox="1"/>
          <p:nvPr/>
        </p:nvSpPr>
        <p:spPr>
          <a:xfrm>
            <a:off x="3200400" y="5029200"/>
            <a:ext cx="685800" cy="461665"/>
          </a:xfrm>
          <a:prstGeom prst="rect">
            <a:avLst/>
          </a:prstGeom>
          <a:noFill/>
        </p:spPr>
        <p:txBody>
          <a:bodyPr wrap="square" rtlCol="0">
            <a:spAutoFit/>
          </a:bodyPr>
          <a:lstStyle/>
          <a:p>
            <a:r>
              <a:rPr lang="en-US" sz="2400" dirty="0" smtClean="0"/>
              <a:t>30</a:t>
            </a:r>
            <a:endParaRPr lang="en-US" sz="2400" dirty="0"/>
          </a:p>
        </p:txBody>
      </p:sp>
      <p:sp>
        <p:nvSpPr>
          <p:cNvPr id="50" name="TextBox 49"/>
          <p:cNvSpPr txBox="1"/>
          <p:nvPr/>
        </p:nvSpPr>
        <p:spPr>
          <a:xfrm>
            <a:off x="1676400" y="5715000"/>
            <a:ext cx="685800" cy="461665"/>
          </a:xfrm>
          <a:prstGeom prst="rect">
            <a:avLst/>
          </a:prstGeom>
          <a:noFill/>
        </p:spPr>
        <p:txBody>
          <a:bodyPr wrap="square" rtlCol="0">
            <a:spAutoFit/>
          </a:bodyPr>
          <a:lstStyle/>
          <a:p>
            <a:r>
              <a:rPr lang="en-US" sz="2400" dirty="0" smtClean="0"/>
              <a:t>22</a:t>
            </a:r>
            <a:endParaRPr lang="en-US" sz="2400" dirty="0"/>
          </a:p>
        </p:txBody>
      </p:sp>
      <p:sp>
        <p:nvSpPr>
          <p:cNvPr id="52" name="TextBox 51"/>
          <p:cNvSpPr txBox="1"/>
          <p:nvPr/>
        </p:nvSpPr>
        <p:spPr>
          <a:xfrm>
            <a:off x="4038600" y="5105400"/>
            <a:ext cx="685800" cy="461665"/>
          </a:xfrm>
          <a:prstGeom prst="rect">
            <a:avLst/>
          </a:prstGeom>
          <a:noFill/>
        </p:spPr>
        <p:txBody>
          <a:bodyPr wrap="square" rtlCol="0">
            <a:spAutoFit/>
          </a:bodyPr>
          <a:lstStyle/>
          <a:p>
            <a:r>
              <a:rPr lang="en-US" sz="2400" dirty="0" smtClean="0"/>
              <a:t>44</a:t>
            </a:r>
            <a:endParaRPr lang="en-US" sz="2400" dirty="0"/>
          </a:p>
        </p:txBody>
      </p:sp>
      <p:sp>
        <p:nvSpPr>
          <p:cNvPr id="53" name="TextBox 52"/>
          <p:cNvSpPr txBox="1"/>
          <p:nvPr/>
        </p:nvSpPr>
        <p:spPr>
          <a:xfrm>
            <a:off x="5029200" y="5029200"/>
            <a:ext cx="685800" cy="461665"/>
          </a:xfrm>
          <a:prstGeom prst="rect">
            <a:avLst/>
          </a:prstGeom>
          <a:noFill/>
        </p:spPr>
        <p:txBody>
          <a:bodyPr wrap="square" rtlCol="0">
            <a:spAutoFit/>
          </a:bodyPr>
          <a:lstStyle/>
          <a:p>
            <a:r>
              <a:rPr lang="en-US" sz="2400" dirty="0" smtClean="0"/>
              <a:t>55</a:t>
            </a:r>
            <a:endParaRPr lang="en-US" sz="2400" dirty="0"/>
          </a:p>
        </p:txBody>
      </p:sp>
      <p:cxnSp>
        <p:nvCxnSpPr>
          <p:cNvPr id="55" name="Straight Connector 54"/>
          <p:cNvCxnSpPr>
            <a:stCxn id="44" idx="1"/>
            <a:endCxn id="45"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1"/>
            <a:endCxn id="48"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0"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52"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heckerboard(across)">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heckerboard(across)">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heckerboard(across)">
                                      <p:cBhvr>
                                        <p:cTn id="27" dur="500"/>
                                        <p:tgtEl>
                                          <p:spTgt spid="22"/>
                                        </p:tgtEl>
                                      </p:cBhvr>
                                    </p:animEffect>
                                  </p:childTnLst>
                                </p:cTn>
                              </p:par>
                              <p:par>
                                <p:cTn id="28" presetID="5" presetClass="entr" presetSubtype="1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checkerboard(across)">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checkerboard(across)">
                                      <p:cBhvr>
                                        <p:cTn id="35" dur="500"/>
                                        <p:tgtEl>
                                          <p:spTgt spid="33"/>
                                        </p:tgtEl>
                                      </p:cBhvr>
                                    </p:animEffect>
                                  </p:childTnLst>
                                </p:cTn>
                              </p:par>
                              <p:par>
                                <p:cTn id="36" presetID="5" presetClass="entr" presetSubtype="1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checkerboard(across)">
                                      <p:cBhvr>
                                        <p:cTn id="38" dur="500"/>
                                        <p:tgtEl>
                                          <p:spTgt spid="42"/>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checkerboard(across)">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checkerboard(across)">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checkerboard(across)">
                                      <p:cBhvr>
                                        <p:cTn id="51" dur="500"/>
                                        <p:tgtEl>
                                          <p:spTgt spid="44"/>
                                        </p:tgtEl>
                                      </p:cBhvr>
                                    </p:animEffect>
                                  </p:childTnLst>
                                </p:cTn>
                              </p:par>
                              <p:par>
                                <p:cTn id="52" presetID="5" presetClass="entr" presetSubtype="1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checkerboard(across)">
                                      <p:cBhvr>
                                        <p:cTn id="54" dur="500"/>
                                        <p:tgtEl>
                                          <p:spTgt spid="55"/>
                                        </p:tgtEl>
                                      </p:cBhvr>
                                    </p:animEffect>
                                  </p:childTnLst>
                                </p:cTn>
                              </p:par>
                              <p:par>
                                <p:cTn id="55" presetID="5" presetClass="entr" presetSubtype="1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checkerboard(across)">
                                      <p:cBhvr>
                                        <p:cTn id="57" dur="500"/>
                                        <p:tgtEl>
                                          <p:spTgt spid="63"/>
                                        </p:tgtEl>
                                      </p:cBhvr>
                                    </p:animEffect>
                                  </p:childTnLst>
                                </p:cTn>
                              </p:par>
                              <p:par>
                                <p:cTn id="58" presetID="5" presetClass="entr" presetSubtype="1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checkerboard(across)">
                                      <p:cBhvr>
                                        <p:cTn id="60" dur="500"/>
                                        <p:tgtEl>
                                          <p:spTgt spid="57"/>
                                        </p:tgtEl>
                                      </p:cBhvr>
                                    </p:animEffect>
                                  </p:childTnLst>
                                </p:cTn>
                              </p:par>
                              <p:par>
                                <p:cTn id="61" presetID="5" presetClass="entr" presetSubtype="1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checkerboard(across)">
                                      <p:cBhvr>
                                        <p:cTn id="63" dur="500"/>
                                        <p:tgtEl>
                                          <p:spTgt spid="61"/>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checkerboard(across)">
                                      <p:cBhvr>
                                        <p:cTn id="66" dur="500"/>
                                        <p:tgtEl>
                                          <p:spTgt spid="45"/>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checkerboard(across)">
                                      <p:cBhvr>
                                        <p:cTn id="69" dur="500"/>
                                        <p:tgtEl>
                                          <p:spTgt spid="48"/>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checkerboard(across)">
                                      <p:cBhvr>
                                        <p:cTn id="72" dur="500"/>
                                        <p:tgtEl>
                                          <p:spTgt spid="49"/>
                                        </p:tgtEl>
                                      </p:cBhvr>
                                    </p:animEffect>
                                  </p:childTnLst>
                                </p:cTn>
                              </p:par>
                              <p:par>
                                <p:cTn id="73" presetID="5" presetClass="entr" presetSubtype="1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checkerboard(across)">
                                      <p:cBhvr>
                                        <p:cTn id="75" dur="500"/>
                                        <p:tgtEl>
                                          <p:spTgt spid="65"/>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checkerboard(across)">
                                      <p:cBhvr>
                                        <p:cTn id="78" dur="500"/>
                                        <p:tgtEl>
                                          <p:spTgt spid="47"/>
                                        </p:tgtEl>
                                      </p:cBhvr>
                                    </p:animEffect>
                                  </p:childTnLst>
                                </p:cTn>
                              </p:par>
                              <p:par>
                                <p:cTn id="79" presetID="5" presetClass="entr" presetSubtype="10" fill="hold"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checkerboard(across)">
                                      <p:cBhvr>
                                        <p:cTn id="81" dur="500"/>
                                        <p:tgtEl>
                                          <p:spTgt spid="67"/>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checkerboard(across)">
                                      <p:cBhvr>
                                        <p:cTn id="84" dur="500"/>
                                        <p:tgtEl>
                                          <p:spTgt spid="53"/>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checkerboard(across)">
                                      <p:cBhvr>
                                        <p:cTn id="87" dur="500"/>
                                        <p:tgtEl>
                                          <p:spTgt spid="52"/>
                                        </p:tgtEl>
                                      </p:cBhvr>
                                    </p:animEffect>
                                  </p:childTnLst>
                                </p:cTn>
                              </p:par>
                              <p:par>
                                <p:cTn id="88" presetID="5" presetClass="entr" presetSubtype="10" fill="hold" nodeType="with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checkerboard(across)">
                                      <p:cBhvr>
                                        <p:cTn id="90" dur="500"/>
                                        <p:tgtEl>
                                          <p:spTgt spid="59"/>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checkerboard(across)">
                                      <p:cBhvr>
                                        <p:cTn id="9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0" grpId="0"/>
      <p:bldP spid="43" grpId="0"/>
      <p:bldP spid="44" grpId="0"/>
      <p:bldP spid="45" grpId="0"/>
      <p:bldP spid="47" grpId="0"/>
      <p:bldP spid="48" grpId="0"/>
      <p:bldP spid="49" grpId="0"/>
      <p:bldP spid="50" grpId="0"/>
      <p:bldP spid="52" grpId="0"/>
      <p:bldP spid="5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Deleting the Root of a Heap </a:t>
            </a:r>
            <a:endParaRPr lang="en-US" dirty="0"/>
          </a:p>
        </p:txBody>
      </p:sp>
      <p:sp>
        <p:nvSpPr>
          <p:cNvPr id="4" name="Slide Number Placeholder 3"/>
          <p:cNvSpPr>
            <a:spLocks noGrp="1"/>
          </p:cNvSpPr>
          <p:nvPr>
            <p:ph type="sldNum" sz="quarter" idx="12"/>
          </p:nvPr>
        </p:nvSpPr>
        <p:spPr/>
        <p:txBody>
          <a:bodyPr/>
          <a:lstStyle/>
          <a:p>
            <a:fld id="{E81073D4-A8DC-4C51-B6C2-5B1C3850DFE7}" type="slidenum">
              <a:rPr lang="en-US" smtClean="0"/>
              <a:pPr/>
              <a:t>78</a:t>
            </a:fld>
            <a:endParaRPr lang="en-US"/>
          </a:p>
        </p:txBody>
      </p:sp>
      <p:sp>
        <p:nvSpPr>
          <p:cNvPr id="3" name="Content Placeholder 2"/>
          <p:cNvSpPr>
            <a:spLocks noGrp="1"/>
          </p:cNvSpPr>
          <p:nvPr>
            <p:ph sz="quarter" idx="1"/>
          </p:nvPr>
        </p:nvSpPr>
        <p:spPr>
          <a:xfrm>
            <a:off x="457200" y="914400"/>
            <a:ext cx="8229600" cy="5211763"/>
          </a:xfrm>
        </p:spPr>
        <p:txBody>
          <a:bodyPr>
            <a:normAutofit/>
          </a:bodyPr>
          <a:lstStyle/>
          <a:p>
            <a:pPr>
              <a:buNone/>
            </a:pPr>
            <a:r>
              <a:rPr lang="en-US" dirty="0" smtClean="0"/>
              <a:t>Suppose H is a heap with N elements</a:t>
            </a:r>
          </a:p>
          <a:p>
            <a:pPr>
              <a:buNone/>
            </a:pPr>
            <a:r>
              <a:rPr lang="en-US" dirty="0" smtClean="0"/>
              <a:t>Suppose we want to delete the root R of H</a:t>
            </a:r>
          </a:p>
          <a:p>
            <a:pPr>
              <a:buNone/>
            </a:pPr>
            <a:r>
              <a:rPr lang="en-US" dirty="0" smtClean="0"/>
              <a:t>Deletion of root is accomplished as  follows</a:t>
            </a:r>
          </a:p>
          <a:p>
            <a:pPr>
              <a:buNone/>
            </a:pPr>
            <a:r>
              <a:rPr lang="en-US" dirty="0" smtClean="0"/>
              <a:t>[1] Assign the root R to some variable ITEM</a:t>
            </a:r>
          </a:p>
          <a:p>
            <a:pPr>
              <a:buNone/>
            </a:pPr>
            <a:r>
              <a:rPr lang="en-US" dirty="0" smtClean="0"/>
              <a:t>[2] Replace the deleted node R by the last node L of H so that H is still a complete tree but necessarily a heap</a:t>
            </a:r>
          </a:p>
          <a:p>
            <a:pPr>
              <a:buNone/>
            </a:pPr>
            <a:r>
              <a:rPr lang="en-US" dirty="0" smtClean="0"/>
              <a:t>[3] </a:t>
            </a:r>
            <a:r>
              <a:rPr lang="en-US" dirty="0" err="1" smtClean="0"/>
              <a:t>Reheap</a:t>
            </a:r>
            <a:r>
              <a:rPr lang="en-US" dirty="0" smtClean="0"/>
              <a:t>. Let L sink to its appropriate place in H so that H is finally a heap. </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1073D4-A8DC-4C51-B6C2-5B1C3850DFE7}" type="slidenum">
              <a:rPr lang="en-US" smtClean="0"/>
              <a:pPr/>
              <a:t>79</a:t>
            </a:fld>
            <a:endParaRPr lang="en-US"/>
          </a:p>
        </p:txBody>
      </p:sp>
      <p:grpSp>
        <p:nvGrpSpPr>
          <p:cNvPr id="73" name="Group 72"/>
          <p:cNvGrpSpPr/>
          <p:nvPr/>
        </p:nvGrpSpPr>
        <p:grpSpPr>
          <a:xfrm>
            <a:off x="228600" y="533400"/>
            <a:ext cx="4038600" cy="2366665"/>
            <a:chOff x="1600200" y="609600"/>
            <a:chExt cx="4038600" cy="2366665"/>
          </a:xfrm>
        </p:grpSpPr>
        <p:grpSp>
          <p:nvGrpSpPr>
            <p:cNvPr id="51" name="Group 50"/>
            <p:cNvGrpSpPr/>
            <p:nvPr/>
          </p:nvGrpSpPr>
          <p:grpSpPr>
            <a:xfrm>
              <a:off x="1600200" y="609600"/>
              <a:ext cx="4038600" cy="2366665"/>
              <a:chOff x="1676400" y="3810000"/>
              <a:chExt cx="4038600" cy="2366665"/>
            </a:xfrm>
          </p:grpSpPr>
          <p:sp>
            <p:nvSpPr>
              <p:cNvPr id="44" name="TextBox 43"/>
              <p:cNvSpPr txBox="1"/>
              <p:nvPr/>
            </p:nvSpPr>
            <p:spPr>
              <a:xfrm>
                <a:off x="3581400" y="3810000"/>
                <a:ext cx="685800" cy="461665"/>
              </a:xfrm>
              <a:prstGeom prst="rect">
                <a:avLst/>
              </a:prstGeom>
              <a:noFill/>
            </p:spPr>
            <p:txBody>
              <a:bodyPr wrap="square" rtlCol="0">
                <a:spAutoFit/>
              </a:bodyPr>
              <a:lstStyle/>
              <a:p>
                <a:r>
                  <a:rPr lang="en-US" sz="2400" dirty="0" smtClean="0"/>
                  <a:t>95</a:t>
                </a:r>
                <a:endParaRPr lang="en-US" sz="2400" dirty="0"/>
              </a:p>
            </p:txBody>
          </p:sp>
          <p:sp>
            <p:nvSpPr>
              <p:cNvPr id="45" name="TextBox 44"/>
              <p:cNvSpPr txBox="1"/>
              <p:nvPr/>
            </p:nvSpPr>
            <p:spPr>
              <a:xfrm>
                <a:off x="2743200" y="4419600"/>
                <a:ext cx="685800" cy="461665"/>
              </a:xfrm>
              <a:prstGeom prst="rect">
                <a:avLst/>
              </a:prstGeom>
              <a:noFill/>
            </p:spPr>
            <p:txBody>
              <a:bodyPr wrap="square" rtlCol="0">
                <a:spAutoFit/>
              </a:bodyPr>
              <a:lstStyle/>
              <a:p>
                <a:r>
                  <a:rPr lang="en-US" sz="2400" dirty="0" smtClean="0"/>
                  <a:t>85</a:t>
                </a:r>
                <a:endParaRPr lang="en-US" sz="2400" dirty="0"/>
              </a:p>
            </p:txBody>
          </p:sp>
          <p:sp>
            <p:nvSpPr>
              <p:cNvPr id="47" name="TextBox 46"/>
              <p:cNvSpPr txBox="1"/>
              <p:nvPr/>
            </p:nvSpPr>
            <p:spPr>
              <a:xfrm>
                <a:off x="4343400" y="4419600"/>
                <a:ext cx="685800" cy="461665"/>
              </a:xfrm>
              <a:prstGeom prst="rect">
                <a:avLst/>
              </a:prstGeom>
              <a:noFill/>
            </p:spPr>
            <p:txBody>
              <a:bodyPr wrap="square" rtlCol="0">
                <a:spAutoFit/>
              </a:bodyPr>
              <a:lstStyle/>
              <a:p>
                <a:r>
                  <a:rPr lang="en-US" sz="2400" dirty="0" smtClean="0"/>
                  <a:t>70</a:t>
                </a:r>
                <a:endParaRPr lang="en-US" sz="2400" dirty="0"/>
              </a:p>
            </p:txBody>
          </p:sp>
          <p:sp>
            <p:nvSpPr>
              <p:cNvPr id="48" name="TextBox 47"/>
              <p:cNvSpPr txBox="1"/>
              <p:nvPr/>
            </p:nvSpPr>
            <p:spPr>
              <a:xfrm>
                <a:off x="2057400" y="5105400"/>
                <a:ext cx="685800" cy="461665"/>
              </a:xfrm>
              <a:prstGeom prst="rect">
                <a:avLst/>
              </a:prstGeom>
              <a:noFill/>
            </p:spPr>
            <p:txBody>
              <a:bodyPr wrap="square" rtlCol="0">
                <a:spAutoFit/>
              </a:bodyPr>
              <a:lstStyle/>
              <a:p>
                <a:r>
                  <a:rPr lang="en-US" sz="2400" dirty="0" smtClean="0"/>
                  <a:t>55</a:t>
                </a:r>
                <a:endParaRPr lang="en-US" sz="2400" dirty="0"/>
              </a:p>
            </p:txBody>
          </p:sp>
          <p:sp>
            <p:nvSpPr>
              <p:cNvPr id="49" name="TextBox 48"/>
              <p:cNvSpPr txBox="1"/>
              <p:nvPr/>
            </p:nvSpPr>
            <p:spPr>
              <a:xfrm>
                <a:off x="3200400" y="5029200"/>
                <a:ext cx="685800" cy="461665"/>
              </a:xfrm>
              <a:prstGeom prst="rect">
                <a:avLst/>
              </a:prstGeom>
              <a:noFill/>
            </p:spPr>
            <p:txBody>
              <a:bodyPr wrap="square" rtlCol="0">
                <a:spAutoFit/>
              </a:bodyPr>
              <a:lstStyle/>
              <a:p>
                <a:r>
                  <a:rPr lang="en-US" sz="2400" dirty="0" smtClean="0"/>
                  <a:t>33</a:t>
                </a:r>
                <a:endParaRPr lang="en-US" sz="2400" dirty="0"/>
              </a:p>
            </p:txBody>
          </p:sp>
          <p:sp>
            <p:nvSpPr>
              <p:cNvPr id="50" name="TextBox 49"/>
              <p:cNvSpPr txBox="1"/>
              <p:nvPr/>
            </p:nvSpPr>
            <p:spPr>
              <a:xfrm>
                <a:off x="1676400" y="5715000"/>
                <a:ext cx="685800" cy="461665"/>
              </a:xfrm>
              <a:prstGeom prst="rect">
                <a:avLst/>
              </a:prstGeom>
              <a:noFill/>
            </p:spPr>
            <p:txBody>
              <a:bodyPr wrap="square" rtlCol="0">
                <a:spAutoFit/>
              </a:bodyPr>
              <a:lstStyle/>
              <a:p>
                <a:r>
                  <a:rPr lang="en-US" sz="2400" dirty="0" smtClean="0"/>
                  <a:t>15</a:t>
                </a:r>
                <a:endParaRPr lang="en-US" sz="2400" dirty="0"/>
              </a:p>
            </p:txBody>
          </p:sp>
          <p:sp>
            <p:nvSpPr>
              <p:cNvPr id="52" name="TextBox 51"/>
              <p:cNvSpPr txBox="1"/>
              <p:nvPr/>
            </p:nvSpPr>
            <p:spPr>
              <a:xfrm>
                <a:off x="4038600" y="5105400"/>
                <a:ext cx="685800" cy="461665"/>
              </a:xfrm>
              <a:prstGeom prst="rect">
                <a:avLst/>
              </a:prstGeom>
              <a:noFill/>
            </p:spPr>
            <p:txBody>
              <a:bodyPr wrap="square" rtlCol="0">
                <a:spAutoFit/>
              </a:bodyPr>
              <a:lstStyle/>
              <a:p>
                <a:r>
                  <a:rPr lang="en-US" sz="2400" dirty="0" smtClean="0"/>
                  <a:t>30</a:t>
                </a:r>
                <a:endParaRPr lang="en-US" sz="2400" dirty="0"/>
              </a:p>
            </p:txBody>
          </p:sp>
          <p:sp>
            <p:nvSpPr>
              <p:cNvPr id="53" name="TextBox 52"/>
              <p:cNvSpPr txBox="1"/>
              <p:nvPr/>
            </p:nvSpPr>
            <p:spPr>
              <a:xfrm>
                <a:off x="5029200" y="5029200"/>
                <a:ext cx="685800" cy="461665"/>
              </a:xfrm>
              <a:prstGeom prst="rect">
                <a:avLst/>
              </a:prstGeom>
              <a:noFill/>
            </p:spPr>
            <p:txBody>
              <a:bodyPr wrap="square" rtlCol="0">
                <a:spAutoFit/>
              </a:bodyPr>
              <a:lstStyle/>
              <a:p>
                <a:r>
                  <a:rPr lang="en-US" sz="2400" dirty="0" smtClean="0"/>
                  <a:t>65</a:t>
                </a:r>
                <a:endParaRPr lang="en-US" sz="2400" dirty="0"/>
              </a:p>
            </p:txBody>
          </p:sp>
          <p:cxnSp>
            <p:nvCxnSpPr>
              <p:cNvPr id="55" name="Straight Connector 54"/>
              <p:cNvCxnSpPr>
                <a:stCxn id="44" idx="1"/>
                <a:endCxn id="45"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1"/>
                <a:endCxn id="48"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0"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52"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2286000" y="2514600"/>
              <a:ext cx="685800" cy="461665"/>
            </a:xfrm>
            <a:prstGeom prst="rect">
              <a:avLst/>
            </a:prstGeom>
            <a:noFill/>
          </p:spPr>
          <p:txBody>
            <a:bodyPr wrap="square" rtlCol="0">
              <a:spAutoFit/>
            </a:bodyPr>
            <a:lstStyle/>
            <a:p>
              <a:r>
                <a:rPr lang="en-US" sz="2400" dirty="0" smtClean="0"/>
                <a:t>20</a:t>
              </a:r>
              <a:endParaRPr lang="en-US" sz="2400" dirty="0"/>
            </a:p>
          </p:txBody>
        </p:sp>
        <p:sp>
          <p:nvSpPr>
            <p:cNvPr id="56" name="TextBox 55"/>
            <p:cNvSpPr txBox="1"/>
            <p:nvPr/>
          </p:nvSpPr>
          <p:spPr>
            <a:xfrm>
              <a:off x="2895600" y="2514600"/>
              <a:ext cx="685800" cy="461665"/>
            </a:xfrm>
            <a:prstGeom prst="rect">
              <a:avLst/>
            </a:prstGeom>
            <a:noFill/>
          </p:spPr>
          <p:txBody>
            <a:bodyPr wrap="square" rtlCol="0">
              <a:spAutoFit/>
            </a:bodyPr>
            <a:lstStyle/>
            <a:p>
              <a:r>
                <a:rPr lang="en-US" sz="2400" dirty="0" smtClean="0"/>
                <a:t>15</a:t>
              </a:r>
              <a:endParaRPr lang="en-US" sz="2400" dirty="0"/>
            </a:p>
          </p:txBody>
        </p:sp>
        <p:sp>
          <p:nvSpPr>
            <p:cNvPr id="58" name="TextBox 57"/>
            <p:cNvSpPr txBox="1"/>
            <p:nvPr/>
          </p:nvSpPr>
          <p:spPr>
            <a:xfrm>
              <a:off x="3581400" y="2514600"/>
              <a:ext cx="685800" cy="461665"/>
            </a:xfrm>
            <a:prstGeom prst="rect">
              <a:avLst/>
            </a:prstGeom>
            <a:noFill/>
          </p:spPr>
          <p:txBody>
            <a:bodyPr wrap="square" rtlCol="0">
              <a:spAutoFit/>
            </a:bodyPr>
            <a:lstStyle/>
            <a:p>
              <a:r>
                <a:rPr lang="en-US" sz="2400" dirty="0" smtClean="0"/>
                <a:t>22</a:t>
              </a:r>
              <a:endParaRPr lang="en-US" sz="2400" dirty="0"/>
            </a:p>
          </p:txBody>
        </p:sp>
        <p:cxnSp>
          <p:nvCxnSpPr>
            <p:cNvPr id="66" name="Straight Connector 65"/>
            <p:cNvCxnSpPr/>
            <p:nvPr/>
          </p:nvCxnSpPr>
          <p:spPr>
            <a:xfrm rot="16200000" flipH="1">
              <a:off x="2324100" y="2400300"/>
              <a:ext cx="304800" cy="762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086100" y="2324100"/>
              <a:ext cx="228600" cy="1524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3505200" y="2362200"/>
              <a:ext cx="304800" cy="1524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4724400" y="533400"/>
            <a:ext cx="4038600" cy="2366665"/>
            <a:chOff x="1600200" y="609600"/>
            <a:chExt cx="4038600" cy="2366665"/>
          </a:xfrm>
        </p:grpSpPr>
        <p:grpSp>
          <p:nvGrpSpPr>
            <p:cNvPr id="75" name="Group 50"/>
            <p:cNvGrpSpPr/>
            <p:nvPr/>
          </p:nvGrpSpPr>
          <p:grpSpPr>
            <a:xfrm>
              <a:off x="1600200" y="609600"/>
              <a:ext cx="4038600" cy="2366665"/>
              <a:chOff x="1676400" y="3810000"/>
              <a:chExt cx="4038600" cy="2366665"/>
            </a:xfrm>
          </p:grpSpPr>
          <p:sp>
            <p:nvSpPr>
              <p:cNvPr id="82" name="TextBox 81"/>
              <p:cNvSpPr txBox="1"/>
              <p:nvPr/>
            </p:nvSpPr>
            <p:spPr>
              <a:xfrm>
                <a:off x="3581400" y="3810000"/>
                <a:ext cx="685800" cy="461665"/>
              </a:xfrm>
              <a:prstGeom prst="rect">
                <a:avLst/>
              </a:prstGeom>
              <a:noFill/>
            </p:spPr>
            <p:txBody>
              <a:bodyPr wrap="square" rtlCol="0">
                <a:spAutoFit/>
              </a:bodyPr>
              <a:lstStyle/>
              <a:p>
                <a:r>
                  <a:rPr lang="en-US" sz="2400" dirty="0" smtClean="0"/>
                  <a:t>22</a:t>
                </a:r>
                <a:endParaRPr lang="en-US" sz="2400" dirty="0"/>
              </a:p>
            </p:txBody>
          </p:sp>
          <p:sp>
            <p:nvSpPr>
              <p:cNvPr id="83" name="TextBox 82"/>
              <p:cNvSpPr txBox="1"/>
              <p:nvPr/>
            </p:nvSpPr>
            <p:spPr>
              <a:xfrm>
                <a:off x="2743200" y="4419600"/>
                <a:ext cx="685800" cy="461665"/>
              </a:xfrm>
              <a:prstGeom prst="rect">
                <a:avLst/>
              </a:prstGeom>
              <a:noFill/>
            </p:spPr>
            <p:txBody>
              <a:bodyPr wrap="square" rtlCol="0">
                <a:spAutoFit/>
              </a:bodyPr>
              <a:lstStyle/>
              <a:p>
                <a:r>
                  <a:rPr lang="en-US" sz="2400" dirty="0" smtClean="0"/>
                  <a:t>85</a:t>
                </a:r>
                <a:endParaRPr lang="en-US" sz="2400" dirty="0"/>
              </a:p>
            </p:txBody>
          </p:sp>
          <p:sp>
            <p:nvSpPr>
              <p:cNvPr id="84" name="TextBox 83"/>
              <p:cNvSpPr txBox="1"/>
              <p:nvPr/>
            </p:nvSpPr>
            <p:spPr>
              <a:xfrm>
                <a:off x="4343400" y="4419600"/>
                <a:ext cx="685800" cy="461665"/>
              </a:xfrm>
              <a:prstGeom prst="rect">
                <a:avLst/>
              </a:prstGeom>
              <a:noFill/>
            </p:spPr>
            <p:txBody>
              <a:bodyPr wrap="square" rtlCol="0">
                <a:spAutoFit/>
              </a:bodyPr>
              <a:lstStyle/>
              <a:p>
                <a:r>
                  <a:rPr lang="en-US" sz="2400" dirty="0" smtClean="0"/>
                  <a:t>70</a:t>
                </a:r>
                <a:endParaRPr lang="en-US" sz="2400" dirty="0"/>
              </a:p>
            </p:txBody>
          </p:sp>
          <p:sp>
            <p:nvSpPr>
              <p:cNvPr id="85" name="TextBox 84"/>
              <p:cNvSpPr txBox="1"/>
              <p:nvPr/>
            </p:nvSpPr>
            <p:spPr>
              <a:xfrm>
                <a:off x="2057400" y="5105400"/>
                <a:ext cx="685800" cy="461665"/>
              </a:xfrm>
              <a:prstGeom prst="rect">
                <a:avLst/>
              </a:prstGeom>
              <a:noFill/>
            </p:spPr>
            <p:txBody>
              <a:bodyPr wrap="square" rtlCol="0">
                <a:spAutoFit/>
              </a:bodyPr>
              <a:lstStyle/>
              <a:p>
                <a:r>
                  <a:rPr lang="en-US" sz="2400" dirty="0" smtClean="0"/>
                  <a:t>55</a:t>
                </a:r>
                <a:endParaRPr lang="en-US" sz="2400" dirty="0"/>
              </a:p>
            </p:txBody>
          </p:sp>
          <p:sp>
            <p:nvSpPr>
              <p:cNvPr id="86" name="TextBox 85"/>
              <p:cNvSpPr txBox="1"/>
              <p:nvPr/>
            </p:nvSpPr>
            <p:spPr>
              <a:xfrm>
                <a:off x="3200400" y="5029200"/>
                <a:ext cx="685800" cy="461665"/>
              </a:xfrm>
              <a:prstGeom prst="rect">
                <a:avLst/>
              </a:prstGeom>
              <a:noFill/>
            </p:spPr>
            <p:txBody>
              <a:bodyPr wrap="square" rtlCol="0">
                <a:spAutoFit/>
              </a:bodyPr>
              <a:lstStyle/>
              <a:p>
                <a:r>
                  <a:rPr lang="en-US" sz="2400" dirty="0" smtClean="0"/>
                  <a:t>33</a:t>
                </a:r>
                <a:endParaRPr lang="en-US" sz="2400" dirty="0"/>
              </a:p>
            </p:txBody>
          </p:sp>
          <p:sp>
            <p:nvSpPr>
              <p:cNvPr id="87" name="TextBox 86"/>
              <p:cNvSpPr txBox="1"/>
              <p:nvPr/>
            </p:nvSpPr>
            <p:spPr>
              <a:xfrm>
                <a:off x="1676400" y="5715000"/>
                <a:ext cx="685800" cy="461665"/>
              </a:xfrm>
              <a:prstGeom prst="rect">
                <a:avLst/>
              </a:prstGeom>
              <a:noFill/>
            </p:spPr>
            <p:txBody>
              <a:bodyPr wrap="square" rtlCol="0">
                <a:spAutoFit/>
              </a:bodyPr>
              <a:lstStyle/>
              <a:p>
                <a:r>
                  <a:rPr lang="en-US" sz="2400" dirty="0" smtClean="0"/>
                  <a:t>15</a:t>
                </a:r>
                <a:endParaRPr lang="en-US" sz="2400" dirty="0"/>
              </a:p>
            </p:txBody>
          </p:sp>
          <p:sp>
            <p:nvSpPr>
              <p:cNvPr id="88" name="TextBox 87"/>
              <p:cNvSpPr txBox="1"/>
              <p:nvPr/>
            </p:nvSpPr>
            <p:spPr>
              <a:xfrm>
                <a:off x="4038600" y="5105400"/>
                <a:ext cx="685800" cy="461665"/>
              </a:xfrm>
              <a:prstGeom prst="rect">
                <a:avLst/>
              </a:prstGeom>
              <a:noFill/>
            </p:spPr>
            <p:txBody>
              <a:bodyPr wrap="square" rtlCol="0">
                <a:spAutoFit/>
              </a:bodyPr>
              <a:lstStyle/>
              <a:p>
                <a:r>
                  <a:rPr lang="en-US" sz="2400" dirty="0" smtClean="0"/>
                  <a:t>30</a:t>
                </a:r>
                <a:endParaRPr lang="en-US" sz="2400" dirty="0"/>
              </a:p>
            </p:txBody>
          </p:sp>
          <p:sp>
            <p:nvSpPr>
              <p:cNvPr id="89" name="TextBox 88"/>
              <p:cNvSpPr txBox="1"/>
              <p:nvPr/>
            </p:nvSpPr>
            <p:spPr>
              <a:xfrm>
                <a:off x="5029200" y="5029200"/>
                <a:ext cx="685800" cy="461665"/>
              </a:xfrm>
              <a:prstGeom prst="rect">
                <a:avLst/>
              </a:prstGeom>
              <a:noFill/>
            </p:spPr>
            <p:txBody>
              <a:bodyPr wrap="square" rtlCol="0">
                <a:spAutoFit/>
              </a:bodyPr>
              <a:lstStyle/>
              <a:p>
                <a:r>
                  <a:rPr lang="en-US" sz="2400" dirty="0" smtClean="0"/>
                  <a:t>65</a:t>
                </a:r>
                <a:endParaRPr lang="en-US" sz="2400" dirty="0"/>
              </a:p>
            </p:txBody>
          </p:sp>
          <p:cxnSp>
            <p:nvCxnSpPr>
              <p:cNvPr id="90" name="Straight Connector 89"/>
              <p:cNvCxnSpPr>
                <a:stCxn id="82" idx="1"/>
                <a:endCxn id="83"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1"/>
                <a:endCxn id="85"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87"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88"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2286000" y="2514600"/>
              <a:ext cx="685800" cy="461665"/>
            </a:xfrm>
            <a:prstGeom prst="rect">
              <a:avLst/>
            </a:prstGeom>
            <a:noFill/>
          </p:spPr>
          <p:txBody>
            <a:bodyPr wrap="square" rtlCol="0">
              <a:spAutoFit/>
            </a:bodyPr>
            <a:lstStyle/>
            <a:p>
              <a:r>
                <a:rPr lang="en-US" sz="2400" dirty="0" smtClean="0"/>
                <a:t>20</a:t>
              </a:r>
              <a:endParaRPr lang="en-US" sz="2400" dirty="0"/>
            </a:p>
          </p:txBody>
        </p:sp>
        <p:sp>
          <p:nvSpPr>
            <p:cNvPr id="77" name="TextBox 76"/>
            <p:cNvSpPr txBox="1"/>
            <p:nvPr/>
          </p:nvSpPr>
          <p:spPr>
            <a:xfrm>
              <a:off x="2895600" y="2514600"/>
              <a:ext cx="685800" cy="461665"/>
            </a:xfrm>
            <a:prstGeom prst="rect">
              <a:avLst/>
            </a:prstGeom>
            <a:noFill/>
          </p:spPr>
          <p:txBody>
            <a:bodyPr wrap="square" rtlCol="0">
              <a:spAutoFit/>
            </a:bodyPr>
            <a:lstStyle/>
            <a:p>
              <a:r>
                <a:rPr lang="en-US" sz="2400" dirty="0" smtClean="0"/>
                <a:t>15</a:t>
              </a:r>
              <a:endParaRPr lang="en-US" sz="2400" dirty="0"/>
            </a:p>
          </p:txBody>
        </p:sp>
        <p:cxnSp>
          <p:nvCxnSpPr>
            <p:cNvPr id="79" name="Straight Connector 78"/>
            <p:cNvCxnSpPr/>
            <p:nvPr/>
          </p:nvCxnSpPr>
          <p:spPr>
            <a:xfrm rot="16200000" flipH="1">
              <a:off x="2324100" y="2400300"/>
              <a:ext cx="304800" cy="762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086100" y="2324100"/>
              <a:ext cx="228600" cy="1524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228600" y="3657600"/>
            <a:ext cx="4038600" cy="2366665"/>
            <a:chOff x="1600200" y="609600"/>
            <a:chExt cx="4038600" cy="2366665"/>
          </a:xfrm>
        </p:grpSpPr>
        <p:grpSp>
          <p:nvGrpSpPr>
            <p:cNvPr id="98" name="Group 50"/>
            <p:cNvGrpSpPr/>
            <p:nvPr/>
          </p:nvGrpSpPr>
          <p:grpSpPr>
            <a:xfrm>
              <a:off x="1600200" y="609600"/>
              <a:ext cx="4038600" cy="2366665"/>
              <a:chOff x="1676400" y="3810000"/>
              <a:chExt cx="4038600" cy="2366665"/>
            </a:xfrm>
          </p:grpSpPr>
          <p:sp>
            <p:nvSpPr>
              <p:cNvPr id="103" name="TextBox 102"/>
              <p:cNvSpPr txBox="1"/>
              <p:nvPr/>
            </p:nvSpPr>
            <p:spPr>
              <a:xfrm>
                <a:off x="3581400" y="3810000"/>
                <a:ext cx="685800" cy="461665"/>
              </a:xfrm>
              <a:prstGeom prst="rect">
                <a:avLst/>
              </a:prstGeom>
              <a:noFill/>
            </p:spPr>
            <p:txBody>
              <a:bodyPr wrap="square" rtlCol="0">
                <a:spAutoFit/>
              </a:bodyPr>
              <a:lstStyle/>
              <a:p>
                <a:r>
                  <a:rPr lang="en-US" sz="2400" dirty="0" smtClean="0"/>
                  <a:t>85</a:t>
                </a:r>
                <a:endParaRPr lang="en-US" sz="2400" dirty="0"/>
              </a:p>
            </p:txBody>
          </p:sp>
          <p:sp>
            <p:nvSpPr>
              <p:cNvPr id="104" name="TextBox 103"/>
              <p:cNvSpPr txBox="1"/>
              <p:nvPr/>
            </p:nvSpPr>
            <p:spPr>
              <a:xfrm>
                <a:off x="2743200" y="4419600"/>
                <a:ext cx="685800" cy="461665"/>
              </a:xfrm>
              <a:prstGeom prst="rect">
                <a:avLst/>
              </a:prstGeom>
              <a:noFill/>
            </p:spPr>
            <p:txBody>
              <a:bodyPr wrap="square" rtlCol="0">
                <a:spAutoFit/>
              </a:bodyPr>
              <a:lstStyle/>
              <a:p>
                <a:r>
                  <a:rPr lang="en-US" sz="2400" dirty="0" smtClean="0"/>
                  <a:t>22</a:t>
                </a:r>
                <a:endParaRPr lang="en-US" sz="2400" dirty="0"/>
              </a:p>
            </p:txBody>
          </p:sp>
          <p:sp>
            <p:nvSpPr>
              <p:cNvPr id="105" name="TextBox 104"/>
              <p:cNvSpPr txBox="1"/>
              <p:nvPr/>
            </p:nvSpPr>
            <p:spPr>
              <a:xfrm>
                <a:off x="4343400" y="4419600"/>
                <a:ext cx="685800" cy="461665"/>
              </a:xfrm>
              <a:prstGeom prst="rect">
                <a:avLst/>
              </a:prstGeom>
              <a:noFill/>
            </p:spPr>
            <p:txBody>
              <a:bodyPr wrap="square" rtlCol="0">
                <a:spAutoFit/>
              </a:bodyPr>
              <a:lstStyle/>
              <a:p>
                <a:r>
                  <a:rPr lang="en-US" sz="2400" dirty="0" smtClean="0"/>
                  <a:t>70</a:t>
                </a:r>
                <a:endParaRPr lang="en-US" sz="2400" dirty="0"/>
              </a:p>
            </p:txBody>
          </p:sp>
          <p:sp>
            <p:nvSpPr>
              <p:cNvPr id="106" name="TextBox 105"/>
              <p:cNvSpPr txBox="1"/>
              <p:nvPr/>
            </p:nvSpPr>
            <p:spPr>
              <a:xfrm>
                <a:off x="2057400" y="5105400"/>
                <a:ext cx="685800" cy="461665"/>
              </a:xfrm>
              <a:prstGeom prst="rect">
                <a:avLst/>
              </a:prstGeom>
              <a:noFill/>
            </p:spPr>
            <p:txBody>
              <a:bodyPr wrap="square" rtlCol="0">
                <a:spAutoFit/>
              </a:bodyPr>
              <a:lstStyle/>
              <a:p>
                <a:r>
                  <a:rPr lang="en-US" sz="2400" dirty="0" smtClean="0"/>
                  <a:t>55</a:t>
                </a:r>
                <a:endParaRPr lang="en-US" sz="2400" dirty="0"/>
              </a:p>
            </p:txBody>
          </p:sp>
          <p:sp>
            <p:nvSpPr>
              <p:cNvPr id="107" name="TextBox 106"/>
              <p:cNvSpPr txBox="1"/>
              <p:nvPr/>
            </p:nvSpPr>
            <p:spPr>
              <a:xfrm>
                <a:off x="3200400" y="5029200"/>
                <a:ext cx="685800" cy="461665"/>
              </a:xfrm>
              <a:prstGeom prst="rect">
                <a:avLst/>
              </a:prstGeom>
              <a:noFill/>
            </p:spPr>
            <p:txBody>
              <a:bodyPr wrap="square" rtlCol="0">
                <a:spAutoFit/>
              </a:bodyPr>
              <a:lstStyle/>
              <a:p>
                <a:r>
                  <a:rPr lang="en-US" sz="2400" dirty="0" smtClean="0"/>
                  <a:t>33</a:t>
                </a:r>
                <a:endParaRPr lang="en-US" sz="2400" dirty="0"/>
              </a:p>
            </p:txBody>
          </p:sp>
          <p:sp>
            <p:nvSpPr>
              <p:cNvPr id="108" name="TextBox 107"/>
              <p:cNvSpPr txBox="1"/>
              <p:nvPr/>
            </p:nvSpPr>
            <p:spPr>
              <a:xfrm>
                <a:off x="1676400" y="5715000"/>
                <a:ext cx="685800" cy="461665"/>
              </a:xfrm>
              <a:prstGeom prst="rect">
                <a:avLst/>
              </a:prstGeom>
              <a:noFill/>
            </p:spPr>
            <p:txBody>
              <a:bodyPr wrap="square" rtlCol="0">
                <a:spAutoFit/>
              </a:bodyPr>
              <a:lstStyle/>
              <a:p>
                <a:r>
                  <a:rPr lang="en-US" sz="2400" dirty="0" smtClean="0"/>
                  <a:t>15</a:t>
                </a:r>
                <a:endParaRPr lang="en-US" sz="2400" dirty="0"/>
              </a:p>
            </p:txBody>
          </p:sp>
          <p:sp>
            <p:nvSpPr>
              <p:cNvPr id="109" name="TextBox 108"/>
              <p:cNvSpPr txBox="1"/>
              <p:nvPr/>
            </p:nvSpPr>
            <p:spPr>
              <a:xfrm>
                <a:off x="4038600" y="5105400"/>
                <a:ext cx="685800" cy="461665"/>
              </a:xfrm>
              <a:prstGeom prst="rect">
                <a:avLst/>
              </a:prstGeom>
              <a:noFill/>
            </p:spPr>
            <p:txBody>
              <a:bodyPr wrap="square" rtlCol="0">
                <a:spAutoFit/>
              </a:bodyPr>
              <a:lstStyle/>
              <a:p>
                <a:r>
                  <a:rPr lang="en-US" sz="2400" dirty="0" smtClean="0"/>
                  <a:t>30</a:t>
                </a:r>
                <a:endParaRPr lang="en-US" sz="2400" dirty="0"/>
              </a:p>
            </p:txBody>
          </p:sp>
          <p:sp>
            <p:nvSpPr>
              <p:cNvPr id="110" name="TextBox 109"/>
              <p:cNvSpPr txBox="1"/>
              <p:nvPr/>
            </p:nvSpPr>
            <p:spPr>
              <a:xfrm>
                <a:off x="5029200" y="5029200"/>
                <a:ext cx="685800" cy="461665"/>
              </a:xfrm>
              <a:prstGeom prst="rect">
                <a:avLst/>
              </a:prstGeom>
              <a:noFill/>
            </p:spPr>
            <p:txBody>
              <a:bodyPr wrap="square" rtlCol="0">
                <a:spAutoFit/>
              </a:bodyPr>
              <a:lstStyle/>
              <a:p>
                <a:r>
                  <a:rPr lang="en-US" sz="2400" dirty="0" smtClean="0"/>
                  <a:t>65</a:t>
                </a:r>
                <a:endParaRPr lang="en-US" sz="2400" dirty="0"/>
              </a:p>
            </p:txBody>
          </p:sp>
          <p:cxnSp>
            <p:nvCxnSpPr>
              <p:cNvPr id="111" name="Straight Connector 110"/>
              <p:cNvCxnSpPr>
                <a:stCxn id="103" idx="1"/>
                <a:endCxn id="104"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4" idx="1"/>
                <a:endCxn id="106"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108"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09"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2286000" y="2514600"/>
              <a:ext cx="685800" cy="461665"/>
            </a:xfrm>
            <a:prstGeom prst="rect">
              <a:avLst/>
            </a:prstGeom>
            <a:noFill/>
          </p:spPr>
          <p:txBody>
            <a:bodyPr wrap="square" rtlCol="0">
              <a:spAutoFit/>
            </a:bodyPr>
            <a:lstStyle/>
            <a:p>
              <a:r>
                <a:rPr lang="en-US" sz="2400" dirty="0" smtClean="0"/>
                <a:t>20</a:t>
              </a:r>
              <a:endParaRPr lang="en-US" sz="2400" dirty="0"/>
            </a:p>
          </p:txBody>
        </p:sp>
        <p:sp>
          <p:nvSpPr>
            <p:cNvPr id="100" name="TextBox 99"/>
            <p:cNvSpPr txBox="1"/>
            <p:nvPr/>
          </p:nvSpPr>
          <p:spPr>
            <a:xfrm>
              <a:off x="2895600" y="2514600"/>
              <a:ext cx="685800" cy="461665"/>
            </a:xfrm>
            <a:prstGeom prst="rect">
              <a:avLst/>
            </a:prstGeom>
            <a:noFill/>
          </p:spPr>
          <p:txBody>
            <a:bodyPr wrap="square" rtlCol="0">
              <a:spAutoFit/>
            </a:bodyPr>
            <a:lstStyle/>
            <a:p>
              <a:r>
                <a:rPr lang="en-US" sz="2400" dirty="0" smtClean="0"/>
                <a:t>15</a:t>
              </a:r>
              <a:endParaRPr lang="en-US" sz="2400" dirty="0"/>
            </a:p>
          </p:txBody>
        </p:sp>
        <p:cxnSp>
          <p:nvCxnSpPr>
            <p:cNvPr id="101" name="Straight Connector 100"/>
            <p:cNvCxnSpPr/>
            <p:nvPr/>
          </p:nvCxnSpPr>
          <p:spPr>
            <a:xfrm rot="16200000" flipH="1">
              <a:off x="2324100" y="2400300"/>
              <a:ext cx="304800" cy="762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3086100" y="2324100"/>
              <a:ext cx="228600" cy="152400"/>
            </a:xfrm>
            <a:prstGeom prst="line">
              <a:avLst/>
            </a:prstGeom>
            <a:ln w="34925"/>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4800600" y="3581400"/>
            <a:ext cx="4038600" cy="2366665"/>
            <a:chOff x="1600200" y="609600"/>
            <a:chExt cx="4038600" cy="2366665"/>
          </a:xfrm>
        </p:grpSpPr>
        <p:grpSp>
          <p:nvGrpSpPr>
            <p:cNvPr id="119" name="Group 50"/>
            <p:cNvGrpSpPr/>
            <p:nvPr/>
          </p:nvGrpSpPr>
          <p:grpSpPr>
            <a:xfrm>
              <a:off x="1600200" y="609600"/>
              <a:ext cx="4038600" cy="2366665"/>
              <a:chOff x="1676400" y="3810000"/>
              <a:chExt cx="4038600" cy="2366665"/>
            </a:xfrm>
          </p:grpSpPr>
          <p:sp>
            <p:nvSpPr>
              <p:cNvPr id="124" name="TextBox 123"/>
              <p:cNvSpPr txBox="1"/>
              <p:nvPr/>
            </p:nvSpPr>
            <p:spPr>
              <a:xfrm>
                <a:off x="3581400" y="3810000"/>
                <a:ext cx="685800" cy="461665"/>
              </a:xfrm>
              <a:prstGeom prst="rect">
                <a:avLst/>
              </a:prstGeom>
              <a:noFill/>
            </p:spPr>
            <p:txBody>
              <a:bodyPr wrap="square" rtlCol="0">
                <a:spAutoFit/>
              </a:bodyPr>
              <a:lstStyle/>
              <a:p>
                <a:r>
                  <a:rPr lang="en-US" sz="2400" dirty="0" smtClean="0"/>
                  <a:t>85</a:t>
                </a:r>
                <a:endParaRPr lang="en-US" sz="2400" dirty="0"/>
              </a:p>
            </p:txBody>
          </p:sp>
          <p:sp>
            <p:nvSpPr>
              <p:cNvPr id="125" name="TextBox 124"/>
              <p:cNvSpPr txBox="1"/>
              <p:nvPr/>
            </p:nvSpPr>
            <p:spPr>
              <a:xfrm>
                <a:off x="2743200" y="4419600"/>
                <a:ext cx="685800" cy="461665"/>
              </a:xfrm>
              <a:prstGeom prst="rect">
                <a:avLst/>
              </a:prstGeom>
              <a:noFill/>
            </p:spPr>
            <p:txBody>
              <a:bodyPr wrap="square" rtlCol="0">
                <a:spAutoFit/>
              </a:bodyPr>
              <a:lstStyle/>
              <a:p>
                <a:r>
                  <a:rPr lang="en-US" sz="2400" dirty="0" smtClean="0"/>
                  <a:t>55</a:t>
                </a:r>
                <a:endParaRPr lang="en-US" sz="2400" dirty="0"/>
              </a:p>
            </p:txBody>
          </p:sp>
          <p:sp>
            <p:nvSpPr>
              <p:cNvPr id="126" name="TextBox 125"/>
              <p:cNvSpPr txBox="1"/>
              <p:nvPr/>
            </p:nvSpPr>
            <p:spPr>
              <a:xfrm>
                <a:off x="4343400" y="4419600"/>
                <a:ext cx="685800" cy="461665"/>
              </a:xfrm>
              <a:prstGeom prst="rect">
                <a:avLst/>
              </a:prstGeom>
              <a:noFill/>
            </p:spPr>
            <p:txBody>
              <a:bodyPr wrap="square" rtlCol="0">
                <a:spAutoFit/>
              </a:bodyPr>
              <a:lstStyle/>
              <a:p>
                <a:r>
                  <a:rPr lang="en-US" sz="2400" dirty="0" smtClean="0"/>
                  <a:t>70</a:t>
                </a:r>
                <a:endParaRPr lang="en-US" sz="2400" dirty="0"/>
              </a:p>
            </p:txBody>
          </p:sp>
          <p:sp>
            <p:nvSpPr>
              <p:cNvPr id="127" name="TextBox 126"/>
              <p:cNvSpPr txBox="1"/>
              <p:nvPr/>
            </p:nvSpPr>
            <p:spPr>
              <a:xfrm>
                <a:off x="2057400" y="5105400"/>
                <a:ext cx="685800" cy="461665"/>
              </a:xfrm>
              <a:prstGeom prst="rect">
                <a:avLst/>
              </a:prstGeom>
              <a:noFill/>
            </p:spPr>
            <p:txBody>
              <a:bodyPr wrap="square" rtlCol="0">
                <a:spAutoFit/>
              </a:bodyPr>
              <a:lstStyle/>
              <a:p>
                <a:r>
                  <a:rPr lang="en-US" sz="2400" dirty="0" smtClean="0"/>
                  <a:t>22</a:t>
                </a:r>
                <a:endParaRPr lang="en-US" sz="2400" dirty="0"/>
              </a:p>
            </p:txBody>
          </p:sp>
          <p:sp>
            <p:nvSpPr>
              <p:cNvPr id="128" name="TextBox 127"/>
              <p:cNvSpPr txBox="1"/>
              <p:nvPr/>
            </p:nvSpPr>
            <p:spPr>
              <a:xfrm>
                <a:off x="3200400" y="5029200"/>
                <a:ext cx="685800" cy="461665"/>
              </a:xfrm>
              <a:prstGeom prst="rect">
                <a:avLst/>
              </a:prstGeom>
              <a:noFill/>
            </p:spPr>
            <p:txBody>
              <a:bodyPr wrap="square" rtlCol="0">
                <a:spAutoFit/>
              </a:bodyPr>
              <a:lstStyle/>
              <a:p>
                <a:r>
                  <a:rPr lang="en-US" sz="2400" dirty="0" smtClean="0"/>
                  <a:t>33</a:t>
                </a:r>
                <a:endParaRPr lang="en-US" sz="2400" dirty="0"/>
              </a:p>
            </p:txBody>
          </p:sp>
          <p:sp>
            <p:nvSpPr>
              <p:cNvPr id="129" name="TextBox 128"/>
              <p:cNvSpPr txBox="1"/>
              <p:nvPr/>
            </p:nvSpPr>
            <p:spPr>
              <a:xfrm>
                <a:off x="1676400" y="5715000"/>
                <a:ext cx="685800" cy="461665"/>
              </a:xfrm>
              <a:prstGeom prst="rect">
                <a:avLst/>
              </a:prstGeom>
              <a:noFill/>
            </p:spPr>
            <p:txBody>
              <a:bodyPr wrap="square" rtlCol="0">
                <a:spAutoFit/>
              </a:bodyPr>
              <a:lstStyle/>
              <a:p>
                <a:r>
                  <a:rPr lang="en-US" sz="2400" dirty="0" smtClean="0"/>
                  <a:t>15</a:t>
                </a:r>
                <a:endParaRPr lang="en-US" sz="2400" dirty="0"/>
              </a:p>
            </p:txBody>
          </p:sp>
          <p:sp>
            <p:nvSpPr>
              <p:cNvPr id="130" name="TextBox 129"/>
              <p:cNvSpPr txBox="1"/>
              <p:nvPr/>
            </p:nvSpPr>
            <p:spPr>
              <a:xfrm>
                <a:off x="4038600" y="5105400"/>
                <a:ext cx="685800" cy="461665"/>
              </a:xfrm>
              <a:prstGeom prst="rect">
                <a:avLst/>
              </a:prstGeom>
              <a:noFill/>
            </p:spPr>
            <p:txBody>
              <a:bodyPr wrap="square" rtlCol="0">
                <a:spAutoFit/>
              </a:bodyPr>
              <a:lstStyle/>
              <a:p>
                <a:r>
                  <a:rPr lang="en-US" sz="2400" dirty="0" smtClean="0"/>
                  <a:t>30</a:t>
                </a:r>
                <a:endParaRPr lang="en-US" sz="2400" dirty="0"/>
              </a:p>
            </p:txBody>
          </p:sp>
          <p:sp>
            <p:nvSpPr>
              <p:cNvPr id="131" name="TextBox 130"/>
              <p:cNvSpPr txBox="1"/>
              <p:nvPr/>
            </p:nvSpPr>
            <p:spPr>
              <a:xfrm>
                <a:off x="5029200" y="5029200"/>
                <a:ext cx="685800" cy="461665"/>
              </a:xfrm>
              <a:prstGeom prst="rect">
                <a:avLst/>
              </a:prstGeom>
              <a:noFill/>
            </p:spPr>
            <p:txBody>
              <a:bodyPr wrap="square" rtlCol="0">
                <a:spAutoFit/>
              </a:bodyPr>
              <a:lstStyle/>
              <a:p>
                <a:r>
                  <a:rPr lang="en-US" sz="2400" dirty="0" smtClean="0"/>
                  <a:t>65</a:t>
                </a:r>
                <a:endParaRPr lang="en-US" sz="2400" dirty="0"/>
              </a:p>
            </p:txBody>
          </p:sp>
          <p:cxnSp>
            <p:nvCxnSpPr>
              <p:cNvPr id="132" name="Straight Connector 131"/>
              <p:cNvCxnSpPr>
                <a:stCxn id="124" idx="1"/>
                <a:endCxn id="125" idx="0"/>
              </p:cNvCxnSpPr>
              <p:nvPr/>
            </p:nvCxnSpPr>
            <p:spPr>
              <a:xfrm rot="10800000" flipV="1">
                <a:off x="3086100" y="4040832"/>
                <a:ext cx="495300" cy="3787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25" idx="1"/>
                <a:endCxn id="127" idx="0"/>
              </p:cNvCxnSpPr>
              <p:nvPr/>
            </p:nvCxnSpPr>
            <p:spPr>
              <a:xfrm rot="10800000" flipV="1">
                <a:off x="2400300" y="4650432"/>
                <a:ext cx="342900" cy="45496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29" idx="0"/>
              </p:cNvCxnSpPr>
              <p:nvPr/>
            </p:nvCxnSpPr>
            <p:spPr>
              <a:xfrm rot="5400000">
                <a:off x="1962150" y="55435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3162300" y="4838700"/>
                <a:ext cx="304800" cy="228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4038600" y="4114800"/>
                <a:ext cx="381000" cy="3810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30" idx="0"/>
              </p:cNvCxnSpPr>
              <p:nvPr/>
            </p:nvCxnSpPr>
            <p:spPr>
              <a:xfrm rot="5400000">
                <a:off x="4324350" y="4933950"/>
                <a:ext cx="22860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00600" y="4800600"/>
                <a:ext cx="38100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2286000" y="2514600"/>
              <a:ext cx="685800" cy="461665"/>
            </a:xfrm>
            <a:prstGeom prst="rect">
              <a:avLst/>
            </a:prstGeom>
            <a:noFill/>
          </p:spPr>
          <p:txBody>
            <a:bodyPr wrap="square" rtlCol="0">
              <a:spAutoFit/>
            </a:bodyPr>
            <a:lstStyle/>
            <a:p>
              <a:r>
                <a:rPr lang="en-US" sz="2400" dirty="0" smtClean="0"/>
                <a:t>20</a:t>
              </a:r>
              <a:endParaRPr lang="en-US" sz="2400" dirty="0"/>
            </a:p>
          </p:txBody>
        </p:sp>
        <p:sp>
          <p:nvSpPr>
            <p:cNvPr id="121" name="TextBox 120"/>
            <p:cNvSpPr txBox="1"/>
            <p:nvPr/>
          </p:nvSpPr>
          <p:spPr>
            <a:xfrm>
              <a:off x="2895600" y="2514600"/>
              <a:ext cx="685800" cy="461665"/>
            </a:xfrm>
            <a:prstGeom prst="rect">
              <a:avLst/>
            </a:prstGeom>
            <a:noFill/>
          </p:spPr>
          <p:txBody>
            <a:bodyPr wrap="square" rtlCol="0">
              <a:spAutoFit/>
            </a:bodyPr>
            <a:lstStyle/>
            <a:p>
              <a:r>
                <a:rPr lang="en-US" sz="2400" dirty="0" smtClean="0"/>
                <a:t>15</a:t>
              </a:r>
              <a:endParaRPr lang="en-US" sz="2400" dirty="0"/>
            </a:p>
          </p:txBody>
        </p:sp>
        <p:cxnSp>
          <p:nvCxnSpPr>
            <p:cNvPr id="122" name="Straight Connector 121"/>
            <p:cNvCxnSpPr/>
            <p:nvPr/>
          </p:nvCxnSpPr>
          <p:spPr>
            <a:xfrm rot="16200000" flipH="1">
              <a:off x="2324100" y="2400300"/>
              <a:ext cx="304800" cy="762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3086100" y="2324100"/>
              <a:ext cx="228600" cy="152400"/>
            </a:xfrm>
            <a:prstGeom prst="line">
              <a:avLst/>
            </a:prstGeom>
            <a:ln w="34925"/>
          </p:spPr>
          <p:style>
            <a:lnRef idx="1">
              <a:schemeClr val="accent1"/>
            </a:lnRef>
            <a:fillRef idx="0">
              <a:schemeClr val="accent1"/>
            </a:fillRef>
            <a:effectRef idx="0">
              <a:schemeClr val="accent1"/>
            </a:effectRef>
            <a:fontRef idx="minor">
              <a:schemeClr val="tx1"/>
            </a:fontRef>
          </p:style>
        </p:cxnSp>
      </p:grpSp>
      <p:cxnSp>
        <p:nvCxnSpPr>
          <p:cNvPr id="140" name="Straight Arrow Connector 139"/>
          <p:cNvCxnSpPr/>
          <p:nvPr/>
        </p:nvCxnSpPr>
        <p:spPr>
          <a:xfrm flipV="1">
            <a:off x="3733800" y="838200"/>
            <a:ext cx="2057400" cy="762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87" idx="1"/>
          </p:cNvCxnSpPr>
          <p:nvPr/>
        </p:nvCxnSpPr>
        <p:spPr>
          <a:xfrm rot="10800000" flipV="1">
            <a:off x="2667000" y="2669232"/>
            <a:ext cx="2057400" cy="835967"/>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3733800" y="4267200"/>
            <a:ext cx="1828800" cy="762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checkerboard(across)">
                                      <p:cBhvr>
                                        <p:cTn id="7" dur="500"/>
                                        <p:tgtEl>
                                          <p:spTgt spid="140"/>
                                        </p:tgtEl>
                                      </p:cBhvr>
                                    </p:animEffect>
                                  </p:childTnLst>
                                </p:cTn>
                              </p:par>
                              <p:par>
                                <p:cTn id="8" presetID="5" presetClass="entr" presetSubtype="1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checkerboard(across)">
                                      <p:cBhvr>
                                        <p:cTn id="10" dur="5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42"/>
                                        </p:tgtEl>
                                        <p:attrNameLst>
                                          <p:attrName>style.visibility</p:attrName>
                                        </p:attrNameLst>
                                      </p:cBhvr>
                                      <p:to>
                                        <p:strVal val="visible"/>
                                      </p:to>
                                    </p:set>
                                    <p:animEffect transition="in" filter="checkerboard(across)">
                                      <p:cBhvr>
                                        <p:cTn id="15" dur="500"/>
                                        <p:tgtEl>
                                          <p:spTgt spid="142"/>
                                        </p:tgtEl>
                                      </p:cBhvr>
                                    </p:animEffect>
                                  </p:childTnLst>
                                </p:cTn>
                              </p:par>
                              <p:par>
                                <p:cTn id="16" presetID="5" presetClass="entr" presetSubtype="10" fill="hold"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checkerboard(across)">
                                      <p:cBhvr>
                                        <p:cTn id="18" dur="500"/>
                                        <p:tgtEl>
                                          <p:spTgt spid="9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checkerboard(across)">
                                      <p:cBhvr>
                                        <p:cTn id="23" dur="500"/>
                                        <p:tgtEl>
                                          <p:spTgt spid="144"/>
                                        </p:tgtEl>
                                      </p:cBhvr>
                                    </p:animEffect>
                                  </p:childTnLst>
                                </p:cTn>
                              </p:par>
                              <p:par>
                                <p:cTn id="24" presetID="5" presetClass="entr" presetSubtype="10" fill="hold" nodeType="with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checkerboard(across)">
                                      <p:cBhvr>
                                        <p:cTn id="26"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Insertion  in an </a:t>
            </a:r>
            <a:r>
              <a:rPr lang="en-US" b="1" dirty="0" smtClean="0">
                <a:solidFill>
                  <a:srgbClr val="FF0000"/>
                </a:solidFill>
              </a:rPr>
              <a:t>m</a:t>
            </a:r>
            <a:r>
              <a:rPr lang="en-US" dirty="0" smtClean="0"/>
              <a:t>-Way Search Tree</a:t>
            </a:r>
            <a:endParaRPr lang="en-US" dirty="0"/>
          </a:p>
        </p:txBody>
      </p:sp>
      <p:sp>
        <p:nvSpPr>
          <p:cNvPr id="42" name="Slide Number Placeholder 41"/>
          <p:cNvSpPr>
            <a:spLocks noGrp="1"/>
          </p:cNvSpPr>
          <p:nvPr>
            <p:ph type="sldNum" sz="quarter" idx="12"/>
          </p:nvPr>
        </p:nvSpPr>
        <p:spPr/>
        <p:txBody>
          <a:bodyPr/>
          <a:lstStyle/>
          <a:p>
            <a:fld id="{E81073D4-A8DC-4C51-B6C2-5B1C3850DFE7}" type="slidenum">
              <a:rPr lang="en-US" smtClean="0"/>
              <a:pPr/>
              <a:t>8</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263525463"/>
              </p:ext>
            </p:extLst>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447800"/>
            <a:ext cx="2514600" cy="584775"/>
          </a:xfrm>
          <a:prstGeom prst="rect">
            <a:avLst/>
          </a:prstGeom>
          <a:noFill/>
        </p:spPr>
        <p:txBody>
          <a:bodyPr wrap="square" rtlCol="0">
            <a:spAutoFit/>
          </a:bodyPr>
          <a:lstStyle/>
          <a:p>
            <a:r>
              <a:rPr lang="en-US" sz="3200" dirty="0" smtClean="0"/>
              <a:t>Insert 6</a:t>
            </a:r>
            <a:endParaRPr lang="en-US" sz="3200" dirty="0"/>
          </a:p>
        </p:txBody>
      </p:sp>
      <p:graphicFrame>
        <p:nvGraphicFramePr>
          <p:cNvPr id="28" name="Table 27"/>
          <p:cNvGraphicFramePr>
            <a:graphicFrameLocks noGrp="1"/>
          </p:cNvGraphicFramePr>
          <p:nvPr/>
        </p:nvGraphicFramePr>
        <p:xfrm>
          <a:off x="381000" y="3276600"/>
          <a:ext cx="457200" cy="370840"/>
        </p:xfrm>
        <a:graphic>
          <a:graphicData uri="http://schemas.openxmlformats.org/drawingml/2006/table">
            <a:tbl>
              <a:tblPr firstRow="1" bandRow="1">
                <a:tableStyleId>{5C22544A-7EE6-4342-B048-85BDC9FD1C3A}</a:tableStyleId>
              </a:tblPr>
              <a:tblGrid>
                <a:gridCol w="4572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76200" y="3657600"/>
          <a:ext cx="457200" cy="370840"/>
        </p:xfrm>
        <a:graphic>
          <a:graphicData uri="http://schemas.openxmlformats.org/drawingml/2006/table">
            <a:tbl>
              <a:tblPr firstRow="1" bandRow="1">
                <a:tableStyleId>{5C22544A-7EE6-4342-B048-85BDC9FD1C3A}</a:tableStyleId>
              </a:tblPr>
              <a:tblGrid>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4" name="TextBox 33"/>
          <p:cNvSpPr txBox="1"/>
          <p:nvPr/>
        </p:nvSpPr>
        <p:spPr>
          <a:xfrm>
            <a:off x="6172200" y="2133600"/>
            <a:ext cx="2514600" cy="584775"/>
          </a:xfrm>
          <a:prstGeom prst="rect">
            <a:avLst/>
          </a:prstGeom>
          <a:noFill/>
        </p:spPr>
        <p:txBody>
          <a:bodyPr wrap="square" rtlCol="0">
            <a:spAutoFit/>
          </a:bodyPr>
          <a:lstStyle/>
          <a:p>
            <a:r>
              <a:rPr lang="en-US" sz="3200" dirty="0" smtClean="0"/>
              <a:t>Insert 146</a:t>
            </a:r>
            <a:endParaRPr lang="en-US" sz="3200" dirty="0"/>
          </a:p>
        </p:txBody>
      </p:sp>
    </p:spTree>
    <p:extLst>
      <p:ext uri="{BB962C8B-B14F-4D97-AF65-F5344CB8AC3E}">
        <p14:creationId xmlns:p14="http://schemas.microsoft.com/office/powerpoint/2010/main" val="11956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Insertion  in an </a:t>
            </a:r>
            <a:r>
              <a:rPr lang="en-US" b="1" dirty="0" smtClean="0">
                <a:solidFill>
                  <a:srgbClr val="FF0000"/>
                </a:solidFill>
              </a:rPr>
              <a:t>m</a:t>
            </a:r>
            <a:r>
              <a:rPr lang="en-US" dirty="0" smtClean="0"/>
              <a:t>-Way Search Tree</a:t>
            </a:r>
            <a:endParaRPr lang="en-US" dirty="0"/>
          </a:p>
        </p:txBody>
      </p:sp>
      <p:sp>
        <p:nvSpPr>
          <p:cNvPr id="42" name="Slide Number Placeholder 41"/>
          <p:cNvSpPr>
            <a:spLocks noGrp="1"/>
          </p:cNvSpPr>
          <p:nvPr>
            <p:ph type="sldNum" sz="quarter" idx="12"/>
          </p:nvPr>
        </p:nvSpPr>
        <p:spPr/>
        <p:txBody>
          <a:bodyPr/>
          <a:lstStyle/>
          <a:p>
            <a:fld id="{E81073D4-A8DC-4C51-B6C2-5B1C3850DFE7}" type="slidenum">
              <a:rPr lang="en-US" smtClean="0"/>
              <a:pPr/>
              <a:t>9</a:t>
            </a:fld>
            <a:endParaRPr lang="en-US"/>
          </a:p>
        </p:txBody>
      </p:sp>
      <p:graphicFrame>
        <p:nvGraphicFramePr>
          <p:cNvPr id="4" name="Table 3"/>
          <p:cNvGraphicFramePr>
            <a:graphicFrameLocks noGrp="1"/>
          </p:cNvGraphicFramePr>
          <p:nvPr/>
        </p:nvGraphicFramePr>
        <p:xfrm>
          <a:off x="2667000" y="18288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44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198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2362200" y="22098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838200" y="32766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533400" y="36576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3124200" y="3124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80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92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nvGraphicFramePr>
        <p:xfrm>
          <a:off x="62484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nvGraphicFramePr>
        <p:xfrm>
          <a:off x="381000" y="4572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nvGraphicFramePr>
        <p:xfrm>
          <a:off x="4343400" y="44196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148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151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nvGraphicFramePr>
        <p:xfrm>
          <a:off x="2819400" y="3505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nvGraphicFramePr>
        <p:xfrm>
          <a:off x="6019800" y="3429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nvGraphicFramePr>
        <p:xfrm>
          <a:off x="4191000" y="4800600"/>
          <a:ext cx="3048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228600" y="49530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2971800" y="4495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77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nvGraphicFramePr>
        <p:xfrm>
          <a:off x="2743200" y="48768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6858000" y="5410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solidFill>
                            <a:schemeClr val="tx1"/>
                          </a:solidFill>
                        </a:rPr>
                        <a:t>272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286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350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3" name="Table 22"/>
          <p:cNvGraphicFramePr>
            <a:graphicFrameLocks noGrp="1"/>
          </p:cNvGraphicFramePr>
          <p:nvPr/>
        </p:nvGraphicFramePr>
        <p:xfrm>
          <a:off x="6553200" y="5791200"/>
          <a:ext cx="2438400" cy="370840"/>
        </p:xfrm>
        <a:graphic>
          <a:graphicData uri="http://schemas.openxmlformats.org/drawingml/2006/table">
            <a:tbl>
              <a:tblPr firstRow="1" bandRow="1">
                <a:tableStyleId>{5C22544A-7EE6-4342-B048-85BDC9FD1C3A}</a:tableStyleId>
              </a:tblPr>
              <a:tblGrid>
                <a:gridCol w="609600"/>
                <a:gridCol w="609600"/>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7" name="Straight Connector 26"/>
          <p:cNvCxnSpPr/>
          <p:nvPr/>
        </p:nvCxnSpPr>
        <p:spPr>
          <a:xfrm rot="10800000" flipV="1">
            <a:off x="1371600" y="2590800"/>
            <a:ext cx="1143000" cy="6858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00500" y="2781300"/>
            <a:ext cx="5334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2590800"/>
            <a:ext cx="1371600" cy="457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14400" y="4114800"/>
            <a:ext cx="533400" cy="381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19400" y="4114800"/>
            <a:ext cx="609600" cy="152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533900" y="4152900"/>
            <a:ext cx="5334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6515100" y="4305300"/>
            <a:ext cx="1600200" cy="609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1447800"/>
            <a:ext cx="2514600" cy="584775"/>
          </a:xfrm>
          <a:prstGeom prst="rect">
            <a:avLst/>
          </a:prstGeom>
          <a:noFill/>
        </p:spPr>
        <p:txBody>
          <a:bodyPr wrap="square" rtlCol="0">
            <a:spAutoFit/>
          </a:bodyPr>
          <a:lstStyle/>
          <a:p>
            <a:r>
              <a:rPr lang="en-US" sz="3200" dirty="0" smtClean="0"/>
              <a:t>Insert 6</a:t>
            </a:r>
            <a:endParaRPr lang="en-US" sz="3200" dirty="0"/>
          </a:p>
        </p:txBody>
      </p:sp>
      <p:graphicFrame>
        <p:nvGraphicFramePr>
          <p:cNvPr id="28" name="Table 27"/>
          <p:cNvGraphicFramePr>
            <a:graphicFrameLocks noGrp="1"/>
          </p:cNvGraphicFramePr>
          <p:nvPr/>
        </p:nvGraphicFramePr>
        <p:xfrm>
          <a:off x="381000" y="3276600"/>
          <a:ext cx="457200" cy="370840"/>
        </p:xfrm>
        <a:graphic>
          <a:graphicData uri="http://schemas.openxmlformats.org/drawingml/2006/table">
            <a:tbl>
              <a:tblPr firstRow="1" bandRow="1">
                <a:tableStyleId>{5C22544A-7EE6-4342-B048-85BDC9FD1C3A}</a:tableStyleId>
              </a:tblPr>
              <a:tblGrid>
                <a:gridCol w="457200"/>
              </a:tblGrid>
              <a:tr h="370840">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0" name="Table 29"/>
          <p:cNvGraphicFramePr>
            <a:graphicFrameLocks noGrp="1"/>
          </p:cNvGraphicFramePr>
          <p:nvPr/>
        </p:nvGraphicFramePr>
        <p:xfrm>
          <a:off x="76200" y="3657600"/>
          <a:ext cx="457200" cy="370840"/>
        </p:xfrm>
        <a:graphic>
          <a:graphicData uri="http://schemas.openxmlformats.org/drawingml/2006/table">
            <a:tbl>
              <a:tblPr firstRow="1" bandRow="1">
                <a:tableStyleId>{5C22544A-7EE6-4342-B048-85BDC9FD1C3A}</a:tableStyleId>
              </a:tblPr>
              <a:tblGrid>
                <a:gridCol w="4572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4" name="TextBox 33"/>
          <p:cNvSpPr txBox="1"/>
          <p:nvPr/>
        </p:nvSpPr>
        <p:spPr>
          <a:xfrm>
            <a:off x="6172200" y="2133600"/>
            <a:ext cx="2514600" cy="584775"/>
          </a:xfrm>
          <a:prstGeom prst="rect">
            <a:avLst/>
          </a:prstGeom>
          <a:noFill/>
        </p:spPr>
        <p:txBody>
          <a:bodyPr wrap="square" rtlCol="0">
            <a:spAutoFit/>
          </a:bodyPr>
          <a:lstStyle/>
          <a:p>
            <a:r>
              <a:rPr lang="en-US" sz="3200" dirty="0" smtClean="0"/>
              <a:t>Insert 146</a:t>
            </a:r>
            <a:endParaRPr lang="en-US" sz="3200" dirty="0"/>
          </a:p>
        </p:txBody>
      </p:sp>
      <p:graphicFrame>
        <p:nvGraphicFramePr>
          <p:cNvPr id="36" name="Table 35"/>
          <p:cNvGraphicFramePr>
            <a:graphicFrameLocks noGrp="1"/>
          </p:cNvGraphicFramePr>
          <p:nvPr/>
        </p:nvGraphicFramePr>
        <p:xfrm>
          <a:off x="3886200" y="5715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solidFill>
                            <a:schemeClr val="tx1"/>
                          </a:solidFill>
                        </a:rPr>
                        <a:t>146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780623011"/>
              </p:ext>
            </p:extLst>
          </p:nvPr>
        </p:nvGraphicFramePr>
        <p:xfrm>
          <a:off x="3657600" y="60960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0" name="Straight Connector 39"/>
          <p:cNvCxnSpPr/>
          <p:nvPr/>
        </p:nvCxnSpPr>
        <p:spPr>
          <a:xfrm rot="5400000">
            <a:off x="3962400" y="5334000"/>
            <a:ext cx="533400" cy="22860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1666</TotalTime>
  <Words>4334</Words>
  <Application>Microsoft Office PowerPoint</Application>
  <PresentationFormat>On-screen Show (4:3)</PresentationFormat>
  <Paragraphs>2338</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Equity</vt:lpstr>
      <vt:lpstr>Data Structures and Algorithms (m-way search tree)</vt:lpstr>
      <vt:lpstr>m-Way Search Tree</vt:lpstr>
      <vt:lpstr>m-Way Search Tree</vt:lpstr>
      <vt:lpstr>m-Way Search Tree</vt:lpstr>
      <vt:lpstr>m-Way Search Tree [ m=5] </vt:lpstr>
      <vt:lpstr>Searching  in an m-Way Search Tree</vt:lpstr>
      <vt:lpstr>Insertion  in an m-Way Search Tree</vt:lpstr>
      <vt:lpstr>Insertion  in an m-Way Search Tree</vt:lpstr>
      <vt:lpstr>Insertion  in an m-Way Search Tree</vt:lpstr>
      <vt:lpstr>Deletion  in an m-Way Search Tree</vt:lpstr>
      <vt:lpstr>Deletion  in an m-Way Search 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5-Way Search Tree</vt:lpstr>
      <vt:lpstr>B Trees</vt:lpstr>
      <vt:lpstr>B Tree of order 5</vt:lpstr>
      <vt:lpstr>Searching a B Tree</vt:lpstr>
      <vt:lpstr>Insertion in a B-Tree</vt:lpstr>
      <vt:lpstr>Constructing a B-tree</vt:lpstr>
      <vt:lpstr>Constructing a B-tree</vt:lpstr>
      <vt:lpstr>Constructing a B-tree (contd.)</vt:lpstr>
      <vt:lpstr>Constructing a B-tree (contd.)</vt:lpstr>
      <vt:lpstr>Constructing a B-tree (contd.)</vt:lpstr>
      <vt:lpstr>Constructing a B-tree (contd.)</vt:lpstr>
      <vt:lpstr>Constructing a B-tree (contd.)</vt:lpstr>
      <vt:lpstr>Constructing a B-tree (contd.)</vt:lpstr>
      <vt:lpstr>Constructing a B-tree (contd.)</vt:lpstr>
      <vt:lpstr>Exercise in Inserting a B-Tree </vt:lpstr>
      <vt:lpstr>Answer to Exercise</vt:lpstr>
      <vt:lpstr>Delete from a B-tree</vt:lpstr>
      <vt:lpstr>Removal from a B-tree (2)</vt:lpstr>
      <vt:lpstr>Type #1: Simple leaf deletion</vt:lpstr>
      <vt:lpstr>Type #2: Simple non-leaf deletion</vt:lpstr>
      <vt:lpstr>Type #3: Enough siblings</vt:lpstr>
      <vt:lpstr>Type #3: Enough siblings</vt:lpstr>
      <vt:lpstr>Type #4: Too few keys in node and its siblings</vt:lpstr>
      <vt:lpstr>Type #4: Too few keys in node and its siblings</vt:lpstr>
      <vt:lpstr>Exercise in Removal from a B-Tree</vt:lpstr>
      <vt:lpstr>Answer to Exercise</vt:lpstr>
      <vt:lpstr>5-Way B Tree (insertion examples)</vt:lpstr>
      <vt:lpstr>5-Way B Tree (insertion examples)</vt:lpstr>
      <vt:lpstr>5-Way B Tree (insertion examples)</vt:lpstr>
      <vt:lpstr>5-Way B Tree (insertion examples)</vt:lpstr>
      <vt:lpstr>5-Way B Tree (insertion examples)</vt:lpstr>
      <vt:lpstr>5-Way B Tree (insertion examples)</vt:lpstr>
      <vt:lpstr>5-Way B Tree (insertion examples)</vt:lpstr>
      <vt:lpstr>5-Way B Tree (insertion examples)</vt:lpstr>
      <vt:lpstr>5-Way B Tree (insertion examples)</vt:lpstr>
      <vt:lpstr>5-Way B Tree (insertion examples)</vt:lpstr>
      <vt:lpstr>B-tree of Order 5 (deletion examples)</vt:lpstr>
      <vt:lpstr>B-tree of Order 5</vt:lpstr>
      <vt:lpstr>B-tree of Order 5</vt:lpstr>
      <vt:lpstr>B-tree of Order 5</vt:lpstr>
      <vt:lpstr>B-tree of Order 5</vt:lpstr>
      <vt:lpstr>B-tree of Order 5</vt:lpstr>
      <vt:lpstr>B-tree of Order 5</vt:lpstr>
      <vt:lpstr>Heap </vt:lpstr>
      <vt:lpstr>Heap </vt:lpstr>
      <vt:lpstr>Inserting into a Heap</vt:lpstr>
      <vt:lpstr>Heap </vt:lpstr>
      <vt:lpstr>Heap </vt:lpstr>
      <vt:lpstr>Heap </vt:lpstr>
      <vt:lpstr>Heap </vt:lpstr>
      <vt:lpstr>Build a Heap</vt:lpstr>
      <vt:lpstr>PowerPoint Presentation</vt:lpstr>
      <vt:lpstr>Deleting the Root of a Heap </vt:lpstr>
      <vt:lpstr>PowerPoint Presentation</vt:lpstr>
    </vt:vector>
  </TitlesOfParts>
  <Company>NIT Rourkela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(CS 102)</dc:title>
  <dc:creator>Ramesh Mohapatra</dc:creator>
  <cp:lastModifiedBy>SAMBIT</cp:lastModifiedBy>
  <cp:revision>143</cp:revision>
  <dcterms:created xsi:type="dcterms:W3CDTF">2011-02-05T03:57:50Z</dcterms:created>
  <dcterms:modified xsi:type="dcterms:W3CDTF">2019-11-08T06:55:19Z</dcterms:modified>
</cp:coreProperties>
</file>