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4" r:id="rId2"/>
  </p:sldMasterIdLst>
  <p:notesMasterIdLst>
    <p:notesMasterId r:id="rId46"/>
  </p:notesMasterIdLst>
  <p:sldIdLst>
    <p:sldId id="256" r:id="rId3"/>
    <p:sldId id="258" r:id="rId4"/>
    <p:sldId id="264" r:id="rId5"/>
    <p:sldId id="266" r:id="rId6"/>
    <p:sldId id="292" r:id="rId7"/>
    <p:sldId id="260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2" r:id="rId16"/>
    <p:sldId id="291" r:id="rId17"/>
    <p:sldId id="276" r:id="rId18"/>
    <p:sldId id="277" r:id="rId19"/>
    <p:sldId id="278" r:id="rId20"/>
    <p:sldId id="279" r:id="rId21"/>
    <p:sldId id="282" r:id="rId22"/>
    <p:sldId id="280" r:id="rId23"/>
    <p:sldId id="281" r:id="rId24"/>
    <p:sldId id="283" r:id="rId25"/>
    <p:sldId id="284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2334" y="-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33FD3-B668-4DAB-B82E-A7149CE8EDAD}" type="datetimeFigureOut">
              <a:rPr lang="en-US" smtClean="0"/>
              <a:pPr/>
              <a:t>10-Nov-19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5FA38-8BC8-4245-994F-219E39496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12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050C8D-4A54-44C4-8A17-2560361C70BD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48555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3896CA-6E8A-47A9-8BA6-2C35DB5CEF7F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54013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BBA268-D0FD-4732-AF9F-FEE2AD14C9DE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5053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61671A-0232-4D3F-9EA7-A0B845D654AC}" type="slidenum">
              <a:rPr lang="en-US"/>
              <a:pPr/>
              <a:t>18</a:t>
            </a:fld>
            <a:endParaRPr lang="en-US"/>
          </a:p>
        </p:txBody>
      </p:sp>
      <p:sp>
        <p:nvSpPr>
          <p:cNvPr id="710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116" y="4342754"/>
            <a:ext cx="5027769" cy="41151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99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7E0E32-1547-498F-9A9E-9163AB740548}" type="slidenum">
              <a:rPr lang="en-US"/>
              <a:pPr/>
              <a:t>19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116" y="4342754"/>
            <a:ext cx="5027769" cy="41151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09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24ED3-043C-4CBA-86CB-27FF7E0418D8}" type="slidenum">
              <a:rPr lang="en-US"/>
              <a:pPr/>
              <a:t>21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116" y="4342754"/>
            <a:ext cx="5027769" cy="41151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36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ADE8C8-D238-4E00-BF38-CE93C5D9934D}" type="slidenum">
              <a:rPr lang="en-US"/>
              <a:pPr/>
              <a:t>22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116" y="4342754"/>
            <a:ext cx="5027769" cy="41151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28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E5083D-6476-47A8-B8A7-8AA45368F46B}" type="slidenum">
              <a:rPr lang="en-US"/>
              <a:pPr/>
              <a:t>23</a:t>
            </a:fld>
            <a:endParaRPr lang="en-US"/>
          </a:p>
        </p:txBody>
      </p:sp>
      <p:sp>
        <p:nvSpPr>
          <p:cNvPr id="6922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116" y="4342754"/>
            <a:ext cx="5027769" cy="41151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39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F04-3435-4F9A-AB68-13B67AAC1A09}" type="datetimeFigureOut">
              <a:rPr lang="en-US" smtClean="0"/>
              <a:pPr/>
              <a:t>10-Nov-19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820A13D-952A-4C28-86AA-43865FFB9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F04-3435-4F9A-AB68-13B67AAC1A09}" type="datetimeFigureOut">
              <a:rPr lang="en-US" smtClean="0"/>
              <a:pPr/>
              <a:t>10-Nov-19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A13D-952A-4C28-86AA-43865FFB9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F04-3435-4F9A-AB68-13B67AAC1A09}" type="datetimeFigureOut">
              <a:rPr lang="en-US" smtClean="0"/>
              <a:pPr/>
              <a:t>10-Nov-19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A13D-952A-4C28-86AA-43865FFB9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891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891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0B51D2C-B1CE-4C91-BC54-AD481B5CDE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2339975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mtClean="0">
              <a:solidFill>
                <a:srgbClr val="000000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6613525"/>
            <a:ext cx="914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000" smtClean="0">
                <a:solidFill>
                  <a:srgbClr val="000000"/>
                </a:solidFill>
              </a:rPr>
              <a:t>Princeton University     •     COS 226     •     Algorithms and Data Structures     •     Spring 2003     •    http://www.Princeton.EDU/~cs226</a:t>
            </a:r>
          </a:p>
        </p:txBody>
      </p:sp>
      <p:sp>
        <p:nvSpPr>
          <p:cNvPr id="4782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4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2441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400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E54FA-DB93-4914-9471-3DBA2646D09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235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F76FD-EDDA-47E1-8820-632FE497A9D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835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D96BD-78A4-4EED-BDD5-8D203766430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16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96156-1890-4897-A98F-3700B949953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782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0CA84-FEED-4AB0-A76A-52B6416CCD9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946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66CF8-BB5F-4E0F-BEAA-B9DDC036059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1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F04-3435-4F9A-AB68-13B67AAC1A09}" type="datetimeFigureOut">
              <a:rPr lang="en-US" smtClean="0"/>
              <a:pPr/>
              <a:t>10-Nov-19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A13D-952A-4C28-86AA-43865FFB9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CE697-1426-4F7C-AFB1-6F3D220E002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429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0375B-7C67-40CA-8747-02625EDC41E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259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F1AD9-67D9-4127-AEE9-5B077F77FBB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5072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33485-679C-4B1B-9369-9A01DF30FD0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28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F04-3435-4F9A-AB68-13B67AAC1A09}" type="datetimeFigureOut">
              <a:rPr lang="en-US" smtClean="0"/>
              <a:pPr/>
              <a:t>10-Nov-19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820A13D-952A-4C28-86AA-43865FFB9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F04-3435-4F9A-AB68-13B67AAC1A09}" type="datetimeFigureOut">
              <a:rPr lang="en-US" smtClean="0"/>
              <a:pPr/>
              <a:t>10-Nov-19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A13D-952A-4C28-86AA-43865FFB9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F04-3435-4F9A-AB68-13B67AAC1A09}" type="datetimeFigureOut">
              <a:rPr lang="en-US" smtClean="0"/>
              <a:pPr/>
              <a:t>10-Nov-19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A13D-952A-4C28-86AA-43865FFB9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F04-3435-4F9A-AB68-13B67AAC1A09}" type="datetimeFigureOut">
              <a:rPr lang="en-US" smtClean="0"/>
              <a:pPr/>
              <a:t>10-Nov-19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A13D-952A-4C28-86AA-43865FFB9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F04-3435-4F9A-AB68-13B67AAC1A09}" type="datetimeFigureOut">
              <a:rPr lang="en-US" smtClean="0"/>
              <a:pPr/>
              <a:t>10-Nov-19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A13D-952A-4C28-86AA-43865FFB9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F04-3435-4F9A-AB68-13B67AAC1A09}" type="datetimeFigureOut">
              <a:rPr lang="en-US" smtClean="0"/>
              <a:pPr/>
              <a:t>10-Nov-19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A13D-952A-4C28-86AA-43865FFB9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F04-3435-4F9A-AB68-13B67AAC1A09}" type="datetimeFigureOut">
              <a:rPr lang="en-US" smtClean="0"/>
              <a:pPr/>
              <a:t>10-Nov-19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820A13D-952A-4C28-86AA-43865FFB9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AFB8F04-3435-4F9A-AB68-13B67AAC1A09}" type="datetimeFigureOut">
              <a:rPr lang="en-US" smtClean="0"/>
              <a:pPr/>
              <a:t>10-Nov-19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820A13D-952A-4C28-86AA-43865FFB9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771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06176F1-E303-4F78-ABDF-EE7E0BAE956C}" type="slidenum">
              <a:rPr kumimoji="1" lang="en-US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02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50000"/>
        <a:buFont typeface="Monotype Sorts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35000"/>
        <a:buFont typeface="Monotype Sorts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80000"/>
        <a:buChar char="–"/>
        <a:defRPr kumimoji="1">
          <a:solidFill>
            <a:srgbClr val="004000"/>
          </a:solidFill>
          <a:latin typeface="+mn-lt"/>
        </a:defRPr>
      </a:lvl3pPr>
      <a:lvl4pPr marL="1147763" indent="-404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!"/>
        <a:defRPr kumimoji="1">
          <a:solidFill>
            <a:schemeClr val="folHlink"/>
          </a:solidFill>
          <a:latin typeface="+mn-lt"/>
        </a:defRPr>
      </a:lvl4pPr>
      <a:lvl5pPr marL="1539875" indent="-1698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505200"/>
            <a:ext cx="6400800" cy="1600200"/>
          </a:xfrm>
        </p:spPr>
        <p:txBody>
          <a:bodyPr/>
          <a:lstStyle/>
          <a:p>
            <a:pPr algn="r"/>
            <a:r>
              <a:rPr lang="en-US" dirty="0" smtClean="0"/>
              <a:t>Dr. </a:t>
            </a:r>
            <a:r>
              <a:rPr lang="en-US" dirty="0" err="1" smtClean="0"/>
              <a:t>Sambit</a:t>
            </a:r>
            <a:r>
              <a:rPr lang="en-US" dirty="0" smtClean="0"/>
              <a:t> </a:t>
            </a:r>
            <a:r>
              <a:rPr lang="en-US" smtClean="0"/>
              <a:t>Bakshi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 and Algorithm </a:t>
            </a:r>
            <a:br>
              <a:rPr lang="en-US" dirty="0" smtClean="0"/>
            </a:br>
            <a:r>
              <a:rPr lang="en-US" dirty="0" smtClean="0"/>
              <a:t>(Graph)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590800" y="1524000"/>
            <a:ext cx="6286500" cy="1981200"/>
            <a:chOff x="828" y="564"/>
            <a:chExt cx="3960" cy="1248"/>
          </a:xfrm>
        </p:grpSpPr>
        <p:sp>
          <p:nvSpPr>
            <p:cNvPr id="798723" name="Oval 3"/>
            <p:cNvSpPr>
              <a:spLocks noChangeArrowheads="1"/>
            </p:cNvSpPr>
            <p:nvPr/>
          </p:nvSpPr>
          <p:spPr bwMode="auto">
            <a:xfrm>
              <a:off x="828" y="564"/>
              <a:ext cx="347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b="1">
                  <a:ea typeface="新細明體" charset="-120"/>
                </a:rPr>
                <a:t>0</a:t>
              </a: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422" y="564"/>
              <a:ext cx="941" cy="816"/>
              <a:chOff x="1008" y="720"/>
              <a:chExt cx="912" cy="816"/>
            </a:xfrm>
          </p:grpSpPr>
          <p:sp>
            <p:nvSpPr>
              <p:cNvPr id="798725" name="Oval 5"/>
              <p:cNvSpPr>
                <a:spLocks noChangeArrowheads="1"/>
              </p:cNvSpPr>
              <p:nvPr/>
            </p:nvSpPr>
            <p:spPr bwMode="auto">
              <a:xfrm>
                <a:off x="1296" y="720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798726" name="Oval 6"/>
              <p:cNvSpPr>
                <a:spLocks noChangeArrowheads="1"/>
              </p:cNvSpPr>
              <p:nvPr/>
            </p:nvSpPr>
            <p:spPr bwMode="auto">
              <a:xfrm>
                <a:off x="1008" y="1200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798727" name="Oval 7"/>
              <p:cNvSpPr>
                <a:spLocks noChangeArrowheads="1"/>
              </p:cNvSpPr>
              <p:nvPr/>
            </p:nvSpPr>
            <p:spPr bwMode="auto">
              <a:xfrm>
                <a:off x="1584" y="1200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新細明體" charset="-120"/>
                  </a:rPr>
                  <a:t>2</a:t>
                </a:r>
              </a:p>
            </p:txBody>
          </p:sp>
          <p:sp>
            <p:nvSpPr>
              <p:cNvPr id="798728" name="Line 8"/>
              <p:cNvSpPr>
                <a:spLocks noChangeShapeType="1"/>
              </p:cNvSpPr>
              <p:nvPr/>
            </p:nvSpPr>
            <p:spPr bwMode="auto">
              <a:xfrm flipH="1">
                <a:off x="1200" y="100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729" name="Line 9"/>
              <p:cNvSpPr>
                <a:spLocks noChangeShapeType="1"/>
              </p:cNvSpPr>
              <p:nvPr/>
            </p:nvSpPr>
            <p:spPr bwMode="auto">
              <a:xfrm>
                <a:off x="1584" y="100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98730" name="Oval 10"/>
            <p:cNvSpPr>
              <a:spLocks noChangeArrowheads="1"/>
            </p:cNvSpPr>
            <p:nvPr/>
          </p:nvSpPr>
          <p:spPr bwMode="auto">
            <a:xfrm>
              <a:off x="2858" y="104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b="1">
                  <a:ea typeface="新細明體" charset="-120"/>
                </a:rPr>
                <a:t>3</a:t>
              </a:r>
            </a:p>
          </p:txBody>
        </p:sp>
        <p:sp>
          <p:nvSpPr>
            <p:cNvPr id="798731" name="Oval 11"/>
            <p:cNvSpPr>
              <a:spLocks noChangeArrowheads="1"/>
            </p:cNvSpPr>
            <p:nvPr/>
          </p:nvSpPr>
          <p:spPr bwMode="auto">
            <a:xfrm>
              <a:off x="2561" y="56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b="1">
                  <a:ea typeface="新細明體" charset="-120"/>
                </a:rPr>
                <a:t>1</a:t>
              </a:r>
            </a:p>
          </p:txBody>
        </p:sp>
        <p:sp>
          <p:nvSpPr>
            <p:cNvPr id="798732" name="Oval 12"/>
            <p:cNvSpPr>
              <a:spLocks noChangeArrowheads="1"/>
            </p:cNvSpPr>
            <p:nvPr/>
          </p:nvSpPr>
          <p:spPr bwMode="auto">
            <a:xfrm>
              <a:off x="3155" y="56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b="1">
                  <a:ea typeface="新細明體" charset="-120"/>
                </a:rPr>
                <a:t>2</a:t>
              </a:r>
            </a:p>
          </p:txBody>
        </p:sp>
        <p:sp>
          <p:nvSpPr>
            <p:cNvPr id="798733" name="Line 13"/>
            <p:cNvSpPr>
              <a:spLocks noChangeShapeType="1"/>
            </p:cNvSpPr>
            <p:nvPr/>
          </p:nvSpPr>
          <p:spPr bwMode="auto">
            <a:xfrm flipH="1" flipV="1">
              <a:off x="2759" y="900"/>
              <a:ext cx="1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34" name="Line 14"/>
            <p:cNvSpPr>
              <a:spLocks noChangeShapeType="1"/>
            </p:cNvSpPr>
            <p:nvPr/>
          </p:nvSpPr>
          <p:spPr bwMode="auto">
            <a:xfrm flipV="1">
              <a:off x="3155" y="900"/>
              <a:ext cx="99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35" name="Oval 15"/>
            <p:cNvSpPr>
              <a:spLocks noChangeArrowheads="1"/>
            </p:cNvSpPr>
            <p:nvPr/>
          </p:nvSpPr>
          <p:spPr bwMode="auto">
            <a:xfrm>
              <a:off x="4145" y="56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b="1">
                  <a:ea typeface="新細明體" charset="-120"/>
                </a:rPr>
                <a:t>0</a:t>
              </a:r>
            </a:p>
          </p:txBody>
        </p:sp>
        <p:sp>
          <p:nvSpPr>
            <p:cNvPr id="798736" name="Oval 16"/>
            <p:cNvSpPr>
              <a:spLocks noChangeArrowheads="1"/>
            </p:cNvSpPr>
            <p:nvPr/>
          </p:nvSpPr>
          <p:spPr bwMode="auto">
            <a:xfrm>
              <a:off x="3848" y="104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b="1">
                  <a:ea typeface="新細明體" charset="-120"/>
                </a:rPr>
                <a:t>1</a:t>
              </a:r>
            </a:p>
          </p:txBody>
        </p:sp>
        <p:sp>
          <p:nvSpPr>
            <p:cNvPr id="798737" name="Oval 17"/>
            <p:cNvSpPr>
              <a:spLocks noChangeArrowheads="1"/>
            </p:cNvSpPr>
            <p:nvPr/>
          </p:nvSpPr>
          <p:spPr bwMode="auto">
            <a:xfrm>
              <a:off x="4442" y="104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b="1">
                  <a:ea typeface="新細明體" charset="-120"/>
                </a:rPr>
                <a:t>2</a:t>
              </a:r>
            </a:p>
          </p:txBody>
        </p:sp>
        <p:sp>
          <p:nvSpPr>
            <p:cNvPr id="798738" name="Oval 18"/>
            <p:cNvSpPr>
              <a:spLocks noChangeArrowheads="1"/>
            </p:cNvSpPr>
            <p:nvPr/>
          </p:nvSpPr>
          <p:spPr bwMode="auto">
            <a:xfrm>
              <a:off x="4145" y="1476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b="1">
                  <a:ea typeface="新細明體" charset="-120"/>
                </a:rPr>
                <a:t>3</a:t>
              </a:r>
            </a:p>
          </p:txBody>
        </p:sp>
        <p:sp>
          <p:nvSpPr>
            <p:cNvPr id="798739" name="Line 19"/>
            <p:cNvSpPr>
              <a:spLocks noChangeShapeType="1"/>
            </p:cNvSpPr>
            <p:nvPr/>
          </p:nvSpPr>
          <p:spPr bwMode="auto">
            <a:xfrm>
              <a:off x="4194" y="1188"/>
              <a:ext cx="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40" name="Line 20"/>
            <p:cNvSpPr>
              <a:spLocks noChangeShapeType="1"/>
            </p:cNvSpPr>
            <p:nvPr/>
          </p:nvSpPr>
          <p:spPr bwMode="auto">
            <a:xfrm>
              <a:off x="4305" y="90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41" name="Line 21"/>
            <p:cNvSpPr>
              <a:spLocks noChangeShapeType="1"/>
            </p:cNvSpPr>
            <p:nvPr/>
          </p:nvSpPr>
          <p:spPr bwMode="auto">
            <a:xfrm flipH="1">
              <a:off x="4454" y="1368"/>
              <a:ext cx="99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742" name="Text Box 22"/>
          <p:cNvSpPr txBox="1">
            <a:spLocks noChangeArrowheads="1"/>
          </p:cNvSpPr>
          <p:nvPr/>
        </p:nvSpPr>
        <p:spPr bwMode="auto">
          <a:xfrm>
            <a:off x="2133600" y="2895600"/>
            <a:ext cx="5486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TW" b="1" dirty="0" smtClean="0">
                <a:solidFill>
                  <a:srgbClr val="FF0000"/>
                </a:solidFill>
                <a:ea typeface="新細明體" charset="-120"/>
              </a:rPr>
              <a:t>        </a:t>
            </a:r>
            <a:r>
              <a:rPr kumimoji="1" lang="en-US" altLang="zh-TW" sz="2000" b="1" dirty="0">
                <a:solidFill>
                  <a:srgbClr val="FF0000"/>
                </a:solidFill>
                <a:ea typeface="新細明體" charset="-120"/>
              </a:rPr>
              <a:t>(</a:t>
            </a:r>
            <a:r>
              <a:rPr kumimoji="1" lang="en-US" altLang="zh-TW" sz="2000" b="1" dirty="0" err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kumimoji="1" lang="en-US" altLang="zh-TW" sz="2000" b="1" dirty="0">
                <a:solidFill>
                  <a:srgbClr val="FF0000"/>
                </a:solidFill>
                <a:ea typeface="新細明體" charset="-120"/>
              </a:rPr>
              <a:t>)                  </a:t>
            </a:r>
            <a:r>
              <a:rPr kumimoji="1" lang="en-US" altLang="zh-TW" sz="2000" b="1" dirty="0" smtClean="0">
                <a:solidFill>
                  <a:srgbClr val="FF0000"/>
                </a:solidFill>
                <a:ea typeface="新細明體" charset="-120"/>
              </a:rPr>
              <a:t>    </a:t>
            </a:r>
            <a:r>
              <a:rPr kumimoji="1" lang="en-US" altLang="zh-TW" sz="2000" b="1" dirty="0">
                <a:solidFill>
                  <a:srgbClr val="FF0000"/>
                </a:solidFill>
                <a:ea typeface="新細明體" charset="-120"/>
              </a:rPr>
              <a:t>(ii)            </a:t>
            </a:r>
            <a:r>
              <a:rPr kumimoji="1" lang="en-US" altLang="zh-TW" sz="2000" b="1" dirty="0" smtClean="0">
                <a:solidFill>
                  <a:srgbClr val="FF0000"/>
                </a:solidFill>
                <a:ea typeface="新細明體" charset="-120"/>
              </a:rPr>
              <a:t> 	  </a:t>
            </a:r>
            <a:r>
              <a:rPr kumimoji="1" lang="en-US" altLang="zh-TW" sz="2000" b="1" dirty="0">
                <a:solidFill>
                  <a:srgbClr val="FF0000"/>
                </a:solidFill>
                <a:ea typeface="新細明體" charset="-120"/>
              </a:rPr>
              <a:t>(iii)  </a:t>
            </a:r>
            <a:r>
              <a:rPr kumimoji="1" lang="en-US" altLang="zh-TW" sz="2000" b="1" dirty="0" smtClean="0">
                <a:solidFill>
                  <a:srgbClr val="FF0000"/>
                </a:solidFill>
                <a:ea typeface="新細明體" charset="-120"/>
              </a:rPr>
              <a:t>           </a:t>
            </a:r>
            <a:r>
              <a:rPr kumimoji="1" lang="en-US" altLang="zh-TW" sz="2000" b="1" dirty="0">
                <a:solidFill>
                  <a:srgbClr val="FF0000"/>
                </a:solidFill>
                <a:ea typeface="新細明體" charset="-120"/>
              </a:rPr>
              <a:t>(iv)</a:t>
            </a:r>
          </a:p>
          <a:p>
            <a:r>
              <a:rPr kumimoji="1" lang="en-US" altLang="zh-TW" sz="2000" b="1" dirty="0">
                <a:solidFill>
                  <a:srgbClr val="FF0000"/>
                </a:solidFill>
                <a:ea typeface="新細明體" charset="-120"/>
              </a:rPr>
              <a:t>                       (a) Some </a:t>
            </a:r>
            <a:r>
              <a:rPr kumimoji="1" lang="en-US" altLang="zh-TW" sz="2000" b="1" dirty="0" err="1" smtClean="0">
                <a:solidFill>
                  <a:srgbClr val="FF0000"/>
                </a:solidFill>
                <a:ea typeface="新細明體" charset="-120"/>
              </a:rPr>
              <a:t>subgraphs</a:t>
            </a:r>
            <a:r>
              <a:rPr kumimoji="1" lang="en-US" altLang="zh-TW" sz="2000" b="1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kumimoji="1" lang="en-US" altLang="zh-TW" sz="2000" b="1" dirty="0">
                <a:solidFill>
                  <a:srgbClr val="FF0000"/>
                </a:solidFill>
                <a:ea typeface="新細明體" charset="-120"/>
              </a:rPr>
              <a:t>of G</a:t>
            </a:r>
            <a:r>
              <a:rPr kumimoji="1" lang="en-US" altLang="zh-TW" sz="2000" b="1" baseline="-25000" dirty="0">
                <a:solidFill>
                  <a:srgbClr val="FF0000"/>
                </a:solidFill>
                <a:ea typeface="新細明體" charset="-120"/>
              </a:rPr>
              <a:t>1</a:t>
            </a:r>
            <a:r>
              <a:rPr kumimoji="1" lang="en-US" altLang="zh-TW" sz="2000" b="1" dirty="0">
                <a:solidFill>
                  <a:srgbClr val="FF0000"/>
                </a:solidFill>
                <a:ea typeface="新細明體" charset="-120"/>
              </a:rPr>
              <a:t>   </a:t>
            </a: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819400" y="3810000"/>
            <a:ext cx="5981700" cy="2247900"/>
            <a:chOff x="924" y="2400"/>
            <a:chExt cx="3768" cy="1416"/>
          </a:xfrm>
        </p:grpSpPr>
        <p:sp>
          <p:nvSpPr>
            <p:cNvPr id="798744" name="Oval 24"/>
            <p:cNvSpPr>
              <a:spLocks noChangeArrowheads="1"/>
            </p:cNvSpPr>
            <p:nvPr/>
          </p:nvSpPr>
          <p:spPr bwMode="auto">
            <a:xfrm>
              <a:off x="924" y="2448"/>
              <a:ext cx="347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b="1">
                  <a:ea typeface="新細明體" charset="-120"/>
                </a:rPr>
                <a:t>0</a:t>
              </a:r>
            </a:p>
          </p:txBody>
        </p: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1848" y="2436"/>
              <a:ext cx="347" cy="864"/>
              <a:chOff x="1692" y="2568"/>
              <a:chExt cx="347" cy="864"/>
            </a:xfrm>
          </p:grpSpPr>
          <p:sp>
            <p:nvSpPr>
              <p:cNvPr id="798746" name="Oval 26"/>
              <p:cNvSpPr>
                <a:spLocks noChangeArrowheads="1"/>
              </p:cNvSpPr>
              <p:nvPr/>
            </p:nvSpPr>
            <p:spPr bwMode="auto">
              <a:xfrm>
                <a:off x="1692" y="2568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798747" name="Oval 27"/>
              <p:cNvSpPr>
                <a:spLocks noChangeArrowheads="1"/>
              </p:cNvSpPr>
              <p:nvPr/>
            </p:nvSpPr>
            <p:spPr bwMode="auto">
              <a:xfrm>
                <a:off x="1692" y="3096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新細明體" charset="-120"/>
                  </a:rPr>
                  <a:t>1</a:t>
                </a: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2952" y="2400"/>
              <a:ext cx="347" cy="1416"/>
              <a:chOff x="2940" y="2544"/>
              <a:chExt cx="347" cy="1416"/>
            </a:xfrm>
          </p:grpSpPr>
          <p:sp>
            <p:nvSpPr>
              <p:cNvPr id="798749" name="Oval 29"/>
              <p:cNvSpPr>
                <a:spLocks noChangeArrowheads="1"/>
              </p:cNvSpPr>
              <p:nvPr/>
            </p:nvSpPr>
            <p:spPr bwMode="auto">
              <a:xfrm>
                <a:off x="2940" y="2544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798750" name="Oval 30"/>
              <p:cNvSpPr>
                <a:spLocks noChangeArrowheads="1"/>
              </p:cNvSpPr>
              <p:nvPr/>
            </p:nvSpPr>
            <p:spPr bwMode="auto">
              <a:xfrm>
                <a:off x="2940" y="3072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798751" name="Oval 31"/>
              <p:cNvSpPr>
                <a:spLocks noChangeArrowheads="1"/>
              </p:cNvSpPr>
              <p:nvPr/>
            </p:nvSpPr>
            <p:spPr bwMode="auto">
              <a:xfrm>
                <a:off x="2940" y="3624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新細明體" charset="-120"/>
                  </a:rPr>
                  <a:t>2</a:t>
                </a:r>
              </a:p>
            </p:txBody>
          </p:sp>
        </p:grpSp>
        <p:grpSp>
          <p:nvGrpSpPr>
            <p:cNvPr id="7" name="Group 32"/>
            <p:cNvGrpSpPr>
              <a:grpSpLocks/>
            </p:cNvGrpSpPr>
            <p:nvPr/>
          </p:nvGrpSpPr>
          <p:grpSpPr bwMode="auto">
            <a:xfrm>
              <a:off x="4176" y="2400"/>
              <a:ext cx="347" cy="1416"/>
              <a:chOff x="2940" y="2544"/>
              <a:chExt cx="347" cy="1416"/>
            </a:xfrm>
          </p:grpSpPr>
          <p:sp>
            <p:nvSpPr>
              <p:cNvPr id="798753" name="Oval 33"/>
              <p:cNvSpPr>
                <a:spLocks noChangeArrowheads="1"/>
              </p:cNvSpPr>
              <p:nvPr/>
            </p:nvSpPr>
            <p:spPr bwMode="auto">
              <a:xfrm>
                <a:off x="2940" y="2544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798754" name="Oval 34"/>
              <p:cNvSpPr>
                <a:spLocks noChangeArrowheads="1"/>
              </p:cNvSpPr>
              <p:nvPr/>
            </p:nvSpPr>
            <p:spPr bwMode="auto">
              <a:xfrm>
                <a:off x="2940" y="3072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798755" name="Oval 35"/>
              <p:cNvSpPr>
                <a:spLocks noChangeArrowheads="1"/>
              </p:cNvSpPr>
              <p:nvPr/>
            </p:nvSpPr>
            <p:spPr bwMode="auto">
              <a:xfrm>
                <a:off x="2940" y="3624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新細明體" charset="-120"/>
                  </a:rPr>
                  <a:t>2</a:t>
                </a:r>
              </a:p>
            </p:txBody>
          </p:sp>
        </p:grpSp>
        <p:sp>
          <p:nvSpPr>
            <p:cNvPr id="798756" name="Line 36"/>
            <p:cNvSpPr>
              <a:spLocks noChangeShapeType="1"/>
            </p:cNvSpPr>
            <p:nvPr/>
          </p:nvSpPr>
          <p:spPr bwMode="auto">
            <a:xfrm>
              <a:off x="2016" y="27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57" name="Line 37"/>
            <p:cNvSpPr>
              <a:spLocks noChangeShapeType="1"/>
            </p:cNvSpPr>
            <p:nvPr/>
          </p:nvSpPr>
          <p:spPr bwMode="auto">
            <a:xfrm>
              <a:off x="3132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58" name="Line 38"/>
            <p:cNvSpPr>
              <a:spLocks noChangeShapeType="1"/>
            </p:cNvSpPr>
            <p:nvPr/>
          </p:nvSpPr>
          <p:spPr bwMode="auto">
            <a:xfrm>
              <a:off x="3132" y="3264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59" name="Freeform 39"/>
            <p:cNvSpPr>
              <a:spLocks/>
            </p:cNvSpPr>
            <p:nvPr/>
          </p:nvSpPr>
          <p:spPr bwMode="auto">
            <a:xfrm>
              <a:off x="4016" y="2664"/>
              <a:ext cx="184" cy="360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28" y="120"/>
                </a:cxn>
                <a:cxn ang="0">
                  <a:pos x="16" y="288"/>
                </a:cxn>
                <a:cxn ang="0">
                  <a:pos x="124" y="432"/>
                </a:cxn>
              </a:cxnLst>
              <a:rect l="0" t="0" r="r" b="b"/>
              <a:pathLst>
                <a:path w="124" h="432">
                  <a:moveTo>
                    <a:pt x="124" y="0"/>
                  </a:moveTo>
                  <a:cubicBezTo>
                    <a:pt x="85" y="36"/>
                    <a:pt x="46" y="72"/>
                    <a:pt x="28" y="120"/>
                  </a:cubicBezTo>
                  <a:cubicBezTo>
                    <a:pt x="10" y="168"/>
                    <a:pt x="0" y="236"/>
                    <a:pt x="16" y="288"/>
                  </a:cubicBezTo>
                  <a:cubicBezTo>
                    <a:pt x="32" y="340"/>
                    <a:pt x="106" y="408"/>
                    <a:pt x="124" y="4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60" name="Freeform 40"/>
            <p:cNvSpPr>
              <a:spLocks/>
            </p:cNvSpPr>
            <p:nvPr/>
          </p:nvSpPr>
          <p:spPr bwMode="auto">
            <a:xfrm flipH="1">
              <a:off x="4508" y="2664"/>
              <a:ext cx="184" cy="360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28" y="120"/>
                </a:cxn>
                <a:cxn ang="0">
                  <a:pos x="16" y="288"/>
                </a:cxn>
                <a:cxn ang="0">
                  <a:pos x="124" y="432"/>
                </a:cxn>
              </a:cxnLst>
              <a:rect l="0" t="0" r="r" b="b"/>
              <a:pathLst>
                <a:path w="124" h="432">
                  <a:moveTo>
                    <a:pt x="124" y="0"/>
                  </a:moveTo>
                  <a:cubicBezTo>
                    <a:pt x="85" y="36"/>
                    <a:pt x="46" y="72"/>
                    <a:pt x="28" y="120"/>
                  </a:cubicBezTo>
                  <a:cubicBezTo>
                    <a:pt x="10" y="168"/>
                    <a:pt x="0" y="236"/>
                    <a:pt x="16" y="288"/>
                  </a:cubicBezTo>
                  <a:cubicBezTo>
                    <a:pt x="32" y="340"/>
                    <a:pt x="106" y="408"/>
                    <a:pt x="124" y="4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761" name="Rectangle 41"/>
          <p:cNvSpPr>
            <a:spLocks noChangeArrowheads="1"/>
          </p:cNvSpPr>
          <p:nvPr/>
        </p:nvSpPr>
        <p:spPr bwMode="auto">
          <a:xfrm>
            <a:off x="2968628" y="6016695"/>
            <a:ext cx="561974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sz="2000" b="1" dirty="0">
                <a:solidFill>
                  <a:srgbClr val="FF0000"/>
                </a:solidFill>
                <a:ea typeface="新細明體" charset="-120"/>
              </a:rPr>
              <a:t>(</a:t>
            </a:r>
            <a:r>
              <a:rPr kumimoji="1" lang="en-US" altLang="zh-TW" sz="2000" b="1" dirty="0" err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kumimoji="1" lang="en-US" altLang="zh-TW" sz="2000" b="1" dirty="0">
                <a:solidFill>
                  <a:srgbClr val="FF0000"/>
                </a:solidFill>
                <a:ea typeface="新細明體" charset="-120"/>
              </a:rPr>
              <a:t>)                    (ii)                       (iii)                           (iv)</a:t>
            </a:r>
          </a:p>
          <a:p>
            <a:pPr algn="ctr"/>
            <a:r>
              <a:rPr kumimoji="1" lang="en-US" altLang="zh-TW" sz="2000" b="1" dirty="0">
                <a:solidFill>
                  <a:srgbClr val="FF0000"/>
                </a:solidFill>
                <a:ea typeface="新細明體" charset="-120"/>
              </a:rPr>
              <a:t>                       (b) Some </a:t>
            </a:r>
            <a:r>
              <a:rPr kumimoji="1" lang="en-US" altLang="zh-TW" sz="2000" b="1" dirty="0" err="1" smtClean="0">
                <a:solidFill>
                  <a:srgbClr val="FF0000"/>
                </a:solidFill>
                <a:ea typeface="新細明體" charset="-120"/>
              </a:rPr>
              <a:t>subgraphs</a:t>
            </a:r>
            <a:r>
              <a:rPr kumimoji="1" lang="en-US" altLang="zh-TW" sz="2000" b="1" dirty="0" smtClean="0">
                <a:solidFill>
                  <a:srgbClr val="FF0000"/>
                </a:solidFill>
                <a:ea typeface="新細明體" charset="-120"/>
              </a:rPr>
              <a:t> of  G</a:t>
            </a:r>
            <a:r>
              <a:rPr kumimoji="1" lang="en-US" altLang="zh-TW" sz="2000" b="1" baseline="-25000" dirty="0" smtClean="0">
                <a:solidFill>
                  <a:srgbClr val="FF0000"/>
                </a:solidFill>
                <a:ea typeface="新細明體" charset="-120"/>
              </a:rPr>
              <a:t>2</a:t>
            </a:r>
            <a:r>
              <a:rPr kumimoji="1" lang="en-US" altLang="zh-TW" sz="2000" b="1" dirty="0" smtClean="0">
                <a:solidFill>
                  <a:srgbClr val="FF0000"/>
                </a:solidFill>
                <a:ea typeface="新細明體" charset="-120"/>
              </a:rPr>
              <a:t>   </a:t>
            </a:r>
            <a:endParaRPr kumimoji="1" lang="en-US" altLang="zh-TW" sz="2000" b="1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798764" name="Oval 44"/>
          <p:cNvSpPr>
            <a:spLocks noChangeArrowheads="1"/>
          </p:cNvSpPr>
          <p:nvPr/>
        </p:nvSpPr>
        <p:spPr bwMode="auto">
          <a:xfrm>
            <a:off x="1371600" y="12954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0</a:t>
            </a:r>
          </a:p>
        </p:txBody>
      </p:sp>
      <p:sp>
        <p:nvSpPr>
          <p:cNvPr id="798765" name="Oval 45"/>
          <p:cNvSpPr>
            <a:spLocks noChangeArrowheads="1"/>
          </p:cNvSpPr>
          <p:nvPr/>
        </p:nvSpPr>
        <p:spPr bwMode="auto">
          <a:xfrm>
            <a:off x="685800" y="20574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798766" name="Oval 46"/>
          <p:cNvSpPr>
            <a:spLocks noChangeArrowheads="1"/>
          </p:cNvSpPr>
          <p:nvPr/>
        </p:nvSpPr>
        <p:spPr bwMode="auto">
          <a:xfrm>
            <a:off x="2057400" y="20574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2</a:t>
            </a:r>
          </a:p>
        </p:txBody>
      </p:sp>
      <p:sp>
        <p:nvSpPr>
          <p:cNvPr id="798767" name="Oval 47"/>
          <p:cNvSpPr>
            <a:spLocks noChangeArrowheads="1"/>
          </p:cNvSpPr>
          <p:nvPr/>
        </p:nvSpPr>
        <p:spPr bwMode="auto">
          <a:xfrm>
            <a:off x="1371600" y="26670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 dirty="0">
                <a:solidFill>
                  <a:schemeClr val="tx2"/>
                </a:solidFill>
                <a:ea typeface="新細明體" charset="-120"/>
              </a:rPr>
              <a:t>3</a:t>
            </a:r>
          </a:p>
        </p:txBody>
      </p:sp>
      <p:sp>
        <p:nvSpPr>
          <p:cNvPr id="798768" name="Line 48"/>
          <p:cNvSpPr>
            <a:spLocks noChangeShapeType="1"/>
          </p:cNvSpPr>
          <p:nvPr/>
        </p:nvSpPr>
        <p:spPr bwMode="auto">
          <a:xfrm>
            <a:off x="1593850" y="1746250"/>
            <a:ext cx="1588" cy="914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69" name="Line 49"/>
          <p:cNvSpPr>
            <a:spLocks noChangeShapeType="1"/>
          </p:cNvSpPr>
          <p:nvPr/>
        </p:nvSpPr>
        <p:spPr bwMode="auto">
          <a:xfrm>
            <a:off x="1136650" y="2279650"/>
            <a:ext cx="914400" cy="15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70" name="Line 50"/>
          <p:cNvSpPr>
            <a:spLocks noChangeShapeType="1"/>
          </p:cNvSpPr>
          <p:nvPr/>
        </p:nvSpPr>
        <p:spPr bwMode="auto">
          <a:xfrm flipH="1">
            <a:off x="1025525" y="1670050"/>
            <a:ext cx="407988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71" name="Line 51"/>
          <p:cNvSpPr>
            <a:spLocks noChangeShapeType="1"/>
          </p:cNvSpPr>
          <p:nvPr/>
        </p:nvSpPr>
        <p:spPr bwMode="auto">
          <a:xfrm>
            <a:off x="1746250" y="1670050"/>
            <a:ext cx="422275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72" name="Line 52"/>
          <p:cNvSpPr>
            <a:spLocks noChangeShapeType="1"/>
          </p:cNvSpPr>
          <p:nvPr/>
        </p:nvSpPr>
        <p:spPr bwMode="auto">
          <a:xfrm>
            <a:off x="1011238" y="2486025"/>
            <a:ext cx="354012" cy="3127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73" name="Line 53"/>
          <p:cNvSpPr>
            <a:spLocks noChangeShapeType="1"/>
          </p:cNvSpPr>
          <p:nvPr/>
        </p:nvSpPr>
        <p:spPr bwMode="auto">
          <a:xfrm flipH="1">
            <a:off x="1800225" y="2459038"/>
            <a:ext cx="327025" cy="339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74" name="Rectangle 54"/>
          <p:cNvSpPr>
            <a:spLocks noChangeArrowheads="1"/>
          </p:cNvSpPr>
          <p:nvPr/>
        </p:nvSpPr>
        <p:spPr bwMode="auto">
          <a:xfrm>
            <a:off x="685800" y="2971800"/>
            <a:ext cx="527388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 b="1" dirty="0">
                <a:solidFill>
                  <a:srgbClr val="FF0000"/>
                </a:solidFill>
                <a:ea typeface="新細明體" charset="-120"/>
              </a:rPr>
              <a:t>G</a:t>
            </a:r>
            <a:r>
              <a:rPr kumimoji="1" lang="en-US" altLang="zh-TW" sz="1800" b="1" dirty="0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798775" name="Oval 55"/>
          <p:cNvSpPr>
            <a:spLocks noChangeArrowheads="1"/>
          </p:cNvSpPr>
          <p:nvPr/>
        </p:nvSpPr>
        <p:spPr bwMode="auto">
          <a:xfrm>
            <a:off x="1419225" y="348773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0</a:t>
            </a:r>
          </a:p>
        </p:txBody>
      </p:sp>
      <p:sp>
        <p:nvSpPr>
          <p:cNvPr id="798776" name="Oval 56"/>
          <p:cNvSpPr>
            <a:spLocks noChangeArrowheads="1"/>
          </p:cNvSpPr>
          <p:nvPr/>
        </p:nvSpPr>
        <p:spPr bwMode="auto">
          <a:xfrm>
            <a:off x="1417638" y="45910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798777" name="Oval 57"/>
          <p:cNvSpPr>
            <a:spLocks noChangeArrowheads="1"/>
          </p:cNvSpPr>
          <p:nvPr/>
        </p:nvSpPr>
        <p:spPr bwMode="auto">
          <a:xfrm>
            <a:off x="1433513" y="56102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2</a:t>
            </a:r>
          </a:p>
        </p:txBody>
      </p:sp>
      <p:sp>
        <p:nvSpPr>
          <p:cNvPr id="798778" name="Line 58"/>
          <p:cNvSpPr>
            <a:spLocks noChangeShapeType="1"/>
          </p:cNvSpPr>
          <p:nvPr/>
        </p:nvSpPr>
        <p:spPr bwMode="auto">
          <a:xfrm>
            <a:off x="1655763" y="5046663"/>
            <a:ext cx="1587" cy="558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79" name="Line 59"/>
          <p:cNvSpPr>
            <a:spLocks noChangeShapeType="1"/>
          </p:cNvSpPr>
          <p:nvPr/>
        </p:nvSpPr>
        <p:spPr bwMode="auto">
          <a:xfrm flipV="1">
            <a:off x="1833563" y="3876675"/>
            <a:ext cx="1587" cy="720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80" name="Line 60"/>
          <p:cNvSpPr>
            <a:spLocks noChangeShapeType="1"/>
          </p:cNvSpPr>
          <p:nvPr/>
        </p:nvSpPr>
        <p:spPr bwMode="auto">
          <a:xfrm>
            <a:off x="1465263" y="3903663"/>
            <a:ext cx="1587" cy="7350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81" name="Rectangle 61"/>
          <p:cNvSpPr>
            <a:spLocks noChangeArrowheads="1"/>
          </p:cNvSpPr>
          <p:nvPr/>
        </p:nvSpPr>
        <p:spPr bwMode="auto">
          <a:xfrm>
            <a:off x="688606" y="5638800"/>
            <a:ext cx="530594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G</a:t>
            </a:r>
            <a:r>
              <a:rPr kumimoji="1" lang="en-US" altLang="zh-TW" sz="2800" b="1" baseline="-25000" dirty="0" smtClean="0">
                <a:solidFill>
                  <a:srgbClr val="FF0000"/>
                </a:solidFill>
                <a:ea typeface="新細明體" charset="-120"/>
              </a:rPr>
              <a:t>2</a:t>
            </a:r>
            <a:endParaRPr kumimoji="1" lang="en-US" altLang="zh-TW" sz="1800" b="1" baseline="-2500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798783" name="Rectangle 63"/>
          <p:cNvSpPr>
            <a:spLocks noChangeArrowheads="1"/>
          </p:cNvSpPr>
          <p:nvPr/>
        </p:nvSpPr>
        <p:spPr bwMode="auto">
          <a:xfrm>
            <a:off x="1371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altLang="en-US" sz="4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Subgraph</a:t>
            </a:r>
            <a:r>
              <a:rPr lang="en-US" altLang="en-U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458200" cy="1143000"/>
          </a:xfrm>
        </p:spPr>
        <p:txBody>
          <a:bodyPr/>
          <a:lstStyle/>
          <a:p>
            <a:r>
              <a:rPr lang="en-US" altLang="en-US"/>
              <a:t>More…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534400" cy="3733800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008000"/>
                </a:solidFill>
              </a:rPr>
              <a:t>tree</a:t>
            </a:r>
            <a:r>
              <a:rPr lang="en-US" altLang="en-US" sz="2800" dirty="0"/>
              <a:t> - connected </a:t>
            </a:r>
            <a:r>
              <a:rPr lang="en-US" altLang="en-US" sz="2800" dirty="0" smtClean="0"/>
              <a:t>digraph </a:t>
            </a:r>
            <a:r>
              <a:rPr lang="en-US" altLang="en-US" sz="2800" dirty="0"/>
              <a:t>without cycles</a:t>
            </a:r>
          </a:p>
          <a:p>
            <a:r>
              <a:rPr lang="en-US" altLang="en-US" sz="2800" dirty="0">
                <a:solidFill>
                  <a:srgbClr val="FA2C25"/>
                </a:solidFill>
              </a:rPr>
              <a:t>forest</a:t>
            </a:r>
            <a:r>
              <a:rPr lang="en-US" altLang="en-US" sz="2800" dirty="0"/>
              <a:t> - collection of trees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62419"/>
            <a:ext cx="4495800" cy="42426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7772400" cy="1063171"/>
          </a:xfrm>
        </p:spPr>
        <p:txBody>
          <a:bodyPr/>
          <a:lstStyle/>
          <a:p>
            <a:r>
              <a:rPr lang="en-US" altLang="en-US" dirty="0"/>
              <a:t>Connectivity</a:t>
            </a:r>
          </a:p>
        </p:txBody>
      </p:sp>
      <p:sp>
        <p:nvSpPr>
          <p:cNvPr id="778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838200"/>
            <a:ext cx="8001000" cy="52578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Let </a:t>
            </a:r>
            <a:r>
              <a:rPr lang="en-US" altLang="en-US" sz="2800" b="1" dirty="0">
                <a:solidFill>
                  <a:srgbClr val="FA2C25"/>
                </a:solidFill>
              </a:rPr>
              <a:t>n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FA2C25"/>
                </a:solidFill>
              </a:rPr>
              <a:t>= #vertices</a:t>
            </a:r>
            <a:r>
              <a:rPr lang="en-US" altLang="en-US" sz="2800" dirty="0"/>
              <a:t>, and </a:t>
            </a:r>
            <a:r>
              <a:rPr lang="en-US" altLang="en-US" sz="2800" b="1" dirty="0">
                <a:solidFill>
                  <a:srgbClr val="008000"/>
                </a:solidFill>
              </a:rPr>
              <a:t>m</a:t>
            </a:r>
            <a:r>
              <a:rPr lang="en-US" altLang="en-US" sz="2800" dirty="0">
                <a:solidFill>
                  <a:srgbClr val="008000"/>
                </a:solidFill>
              </a:rPr>
              <a:t> = #edges</a:t>
            </a:r>
          </a:p>
          <a:p>
            <a:r>
              <a:rPr lang="en-US" altLang="en-US" sz="2800" b="1" dirty="0">
                <a:solidFill>
                  <a:srgbClr val="FA2C25"/>
                </a:solidFill>
              </a:rPr>
              <a:t>A complete graph</a:t>
            </a:r>
            <a:r>
              <a:rPr lang="en-US" altLang="en-US" sz="2800" dirty="0"/>
              <a:t>: one in which all pairs of vertices are adjacent</a:t>
            </a:r>
          </a:p>
          <a:p>
            <a:r>
              <a:rPr lang="en-US" altLang="en-US" sz="2800" i="1" dirty="0"/>
              <a:t>How many total edges in a complete graph?</a:t>
            </a:r>
            <a:r>
              <a:rPr lang="en-US" altLang="en-US" sz="2800" dirty="0"/>
              <a:t> </a:t>
            </a:r>
          </a:p>
          <a:p>
            <a:pPr lvl="1"/>
            <a:r>
              <a:rPr lang="en-US" altLang="en-US" dirty="0"/>
              <a:t>Each of the n vertices is incident to </a:t>
            </a:r>
            <a:r>
              <a:rPr lang="en-US" altLang="en-US" b="1" dirty="0">
                <a:solidFill>
                  <a:srgbClr val="FA2C25"/>
                </a:solidFill>
              </a:rPr>
              <a:t>n</a:t>
            </a:r>
            <a:r>
              <a:rPr lang="en-US" altLang="en-US" dirty="0">
                <a:solidFill>
                  <a:srgbClr val="FA2C25"/>
                </a:solidFill>
              </a:rPr>
              <a:t>-1</a:t>
            </a:r>
            <a:r>
              <a:rPr lang="en-US" altLang="en-US" dirty="0"/>
              <a:t> edges, however, we would have counted each edge twice!  Therefore, intuitively, m = </a:t>
            </a:r>
            <a:r>
              <a:rPr lang="en-US" altLang="en-US" b="1" dirty="0">
                <a:solidFill>
                  <a:srgbClr val="FA2C25"/>
                </a:solidFill>
              </a:rPr>
              <a:t>n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FA2C25"/>
                </a:solidFill>
              </a:rPr>
              <a:t>n</a:t>
            </a:r>
            <a:r>
              <a:rPr lang="en-US" altLang="en-US" dirty="0"/>
              <a:t> -1)/2.</a:t>
            </a:r>
          </a:p>
          <a:p>
            <a:r>
              <a:rPr lang="en-US" altLang="en-US" sz="2800" dirty="0"/>
              <a:t>Therefore, if a graph is not complete, m &lt; </a:t>
            </a:r>
            <a:r>
              <a:rPr lang="en-US" altLang="en-US" sz="2800" b="1" dirty="0">
                <a:solidFill>
                  <a:srgbClr val="FA2C25"/>
                </a:solidFill>
              </a:rPr>
              <a:t>n</a:t>
            </a:r>
            <a:r>
              <a:rPr lang="en-US" altLang="en-US" sz="2800" dirty="0"/>
              <a:t>(</a:t>
            </a:r>
            <a:r>
              <a:rPr lang="en-US" altLang="en-US" sz="2800" b="1" dirty="0">
                <a:solidFill>
                  <a:srgbClr val="FA2C25"/>
                </a:solidFill>
              </a:rPr>
              <a:t>n</a:t>
            </a:r>
            <a:r>
              <a:rPr lang="en-US" altLang="en-US" sz="2800" dirty="0"/>
              <a:t> -1)/2</a:t>
            </a:r>
          </a:p>
          <a:p>
            <a:endParaRPr lang="en-US" altLang="en-US" sz="2800" dirty="0"/>
          </a:p>
        </p:txBody>
      </p:sp>
      <p:pic>
        <p:nvPicPr>
          <p:cNvPr id="77824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00200" y="4419600"/>
            <a:ext cx="4495800" cy="2182812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1143000"/>
          </a:xfrm>
        </p:spPr>
        <p:txBody>
          <a:bodyPr/>
          <a:lstStyle/>
          <a:p>
            <a:r>
              <a:rPr lang="en-US" altLang="en-US" dirty="0"/>
              <a:t>More </a:t>
            </a:r>
            <a:r>
              <a:rPr lang="en-US" altLang="en-US" dirty="0" smtClean="0"/>
              <a:t>on Connectivity</a:t>
            </a:r>
            <a:endParaRPr lang="en-US" altLang="en-US" dirty="0"/>
          </a:p>
        </p:txBody>
      </p:sp>
      <p:sp>
        <p:nvSpPr>
          <p:cNvPr id="779267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43000"/>
            <a:ext cx="8534400" cy="53721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dirty="0">
                <a:solidFill>
                  <a:srgbClr val="FA2C25"/>
                </a:solidFill>
              </a:rPr>
              <a:t>n</a:t>
            </a:r>
            <a:r>
              <a:rPr lang="en-US" altLang="en-US" dirty="0"/>
              <a:t> = #vertices</a:t>
            </a:r>
          </a:p>
          <a:p>
            <a:pPr>
              <a:buFontTx/>
              <a:buNone/>
            </a:pPr>
            <a:r>
              <a:rPr lang="en-US" altLang="en-US" b="1" dirty="0">
                <a:solidFill>
                  <a:srgbClr val="008000"/>
                </a:solidFill>
              </a:rPr>
              <a:t>m</a:t>
            </a:r>
            <a:r>
              <a:rPr lang="en-US" altLang="en-US" dirty="0"/>
              <a:t> = #edges</a:t>
            </a:r>
          </a:p>
          <a:p>
            <a:r>
              <a:rPr lang="en-US" altLang="en-US" dirty="0"/>
              <a:t>For a tree </a:t>
            </a:r>
            <a:r>
              <a:rPr lang="en-US" altLang="en-US" b="1" dirty="0">
                <a:solidFill>
                  <a:srgbClr val="008000"/>
                </a:solidFill>
              </a:rPr>
              <a:t>m</a:t>
            </a:r>
            <a:r>
              <a:rPr lang="en-US" altLang="en-US" dirty="0"/>
              <a:t> = </a:t>
            </a:r>
            <a:r>
              <a:rPr lang="en-US" altLang="en-US" b="1" dirty="0">
                <a:solidFill>
                  <a:srgbClr val="FA2C25"/>
                </a:solidFill>
              </a:rPr>
              <a:t>n</a:t>
            </a:r>
            <a:r>
              <a:rPr lang="en-US" altLang="en-US" dirty="0"/>
              <a:t> - 1</a:t>
            </a:r>
          </a:p>
          <a:p>
            <a:endParaRPr lang="en-US" altLang="en-US" sz="2000" dirty="0"/>
          </a:p>
          <a:p>
            <a:endParaRPr lang="en-US" altLang="en-US" sz="2000" dirty="0"/>
          </a:p>
        </p:txBody>
      </p:sp>
      <p:pic>
        <p:nvPicPr>
          <p:cNvPr id="779268" name="Picture 102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114800" y="1752600"/>
            <a:ext cx="3810000" cy="1839913"/>
          </a:xfrm>
          <a:noFill/>
          <a:ln/>
        </p:spPr>
      </p:pic>
      <p:sp>
        <p:nvSpPr>
          <p:cNvPr id="779270" name="Text Box 1030"/>
          <p:cNvSpPr txBox="1">
            <a:spLocks noChangeArrowheads="1"/>
          </p:cNvSpPr>
          <p:nvPr/>
        </p:nvSpPr>
        <p:spPr bwMode="auto">
          <a:xfrm>
            <a:off x="304800" y="3581400"/>
            <a:ext cx="8610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dirty="0">
                <a:latin typeface="Times" charset="0"/>
              </a:rPr>
              <a:t>If </a:t>
            </a:r>
            <a:r>
              <a:rPr lang="en-US" altLang="en-US" sz="2400" b="1" dirty="0">
                <a:solidFill>
                  <a:srgbClr val="008000"/>
                </a:solidFill>
                <a:latin typeface="Times" charset="0"/>
              </a:rPr>
              <a:t>m</a:t>
            </a:r>
            <a:r>
              <a:rPr lang="en-US" altLang="en-US" sz="2400" dirty="0">
                <a:latin typeface="Times" charset="0"/>
              </a:rPr>
              <a:t> &lt; </a:t>
            </a:r>
            <a:r>
              <a:rPr lang="en-US" altLang="en-US" sz="2400" b="1" dirty="0">
                <a:solidFill>
                  <a:srgbClr val="FA2C25"/>
                </a:solidFill>
                <a:latin typeface="Times" charset="0"/>
              </a:rPr>
              <a:t>n</a:t>
            </a:r>
            <a:r>
              <a:rPr lang="en-US" altLang="en-US" sz="2400" dirty="0">
                <a:latin typeface="Times" charset="0"/>
              </a:rPr>
              <a:t> - 1, G is not </a:t>
            </a:r>
            <a:r>
              <a:rPr lang="en-US" altLang="en-US" sz="2400" dirty="0" smtClean="0">
                <a:latin typeface="Times" charset="0"/>
              </a:rPr>
              <a:t>connected, but the reverse is not necessarily true, i.e. m !&lt; n-1 does not necessary confirm that G </a:t>
            </a:r>
            <a:r>
              <a:rPr lang="en-US" altLang="en-US" sz="2400" smtClean="0">
                <a:latin typeface="Times" charset="0"/>
              </a:rPr>
              <a:t>is connected.</a:t>
            </a:r>
            <a:endParaRPr lang="en-US" altLang="en-US" sz="2400" dirty="0">
              <a:latin typeface="Times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648200"/>
            <a:ext cx="33432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583" y="4648200"/>
            <a:ext cx="33432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62747-F9E9-4111-8839-701A621F2EA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371600"/>
            <a:ext cx="8077200" cy="51054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dirty="0" smtClean="0"/>
              <a:t>An undirected graph is </a:t>
            </a:r>
            <a:r>
              <a:rPr lang="en-US" b="1" dirty="0" smtClean="0">
                <a:solidFill>
                  <a:srgbClr val="FF0000"/>
                </a:solidFill>
              </a:rPr>
              <a:t>connected</a:t>
            </a:r>
            <a:r>
              <a:rPr lang="en-US" dirty="0" smtClean="0"/>
              <a:t> if there is a path from every node to every other node</a:t>
            </a:r>
          </a:p>
          <a:p>
            <a:pPr algn="just" eaLnBrk="1" hangingPunct="1"/>
            <a:r>
              <a:rPr lang="en-US" dirty="0" smtClean="0"/>
              <a:t>A </a:t>
            </a:r>
            <a:r>
              <a:rPr lang="en-US" i="1" dirty="0" smtClean="0"/>
              <a:t>directed graph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rgbClr val="FF0000"/>
                </a:solidFill>
              </a:rPr>
              <a:t>strongly connected</a:t>
            </a:r>
            <a:r>
              <a:rPr lang="en-US" dirty="0" smtClean="0"/>
              <a:t> if there is a path from every node to every other node</a:t>
            </a:r>
          </a:p>
          <a:p>
            <a:pPr algn="just" eaLnBrk="1" hangingPunct="1"/>
            <a:r>
              <a:rPr lang="en-US" dirty="0" smtClean="0"/>
              <a:t>A directed graph is </a:t>
            </a:r>
            <a:r>
              <a:rPr lang="en-US" b="1" dirty="0" smtClean="0">
                <a:solidFill>
                  <a:srgbClr val="FF0000"/>
                </a:solidFill>
              </a:rPr>
              <a:t>weakly connected</a:t>
            </a:r>
            <a:r>
              <a:rPr lang="en-US" dirty="0" smtClean="0"/>
              <a:t> if  it  is not strongly connected but the underlying undirected graph is connected</a:t>
            </a:r>
          </a:p>
          <a:p>
            <a:pPr algn="just" eaLnBrk="1" hangingPunct="1"/>
            <a:r>
              <a:rPr lang="en-US" dirty="0" smtClean="0"/>
              <a:t>Node </a:t>
            </a:r>
            <a:r>
              <a:rPr lang="en-US" dirty="0" smtClean="0">
                <a:solidFill>
                  <a:schemeClr val="accent2"/>
                </a:solidFill>
              </a:rPr>
              <a:t>X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rgbClr val="FF0000"/>
                </a:solidFill>
              </a:rPr>
              <a:t>reachable</a:t>
            </a:r>
            <a:r>
              <a:rPr lang="en-US" dirty="0" smtClean="0"/>
              <a:t> from node </a:t>
            </a:r>
            <a:r>
              <a:rPr lang="en-US" dirty="0" smtClean="0">
                <a:solidFill>
                  <a:schemeClr val="accent2"/>
                </a:solidFill>
              </a:rPr>
              <a:t>Y</a:t>
            </a:r>
            <a:r>
              <a:rPr lang="en-US" dirty="0" smtClean="0"/>
              <a:t> if there is a path from </a:t>
            </a:r>
            <a:r>
              <a:rPr lang="en-US" dirty="0" smtClean="0">
                <a:solidFill>
                  <a:schemeClr val="accent2"/>
                </a:solidFill>
              </a:rPr>
              <a:t>Y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2"/>
                </a:solidFill>
              </a:rPr>
              <a:t>X</a:t>
            </a:r>
            <a:r>
              <a:rPr lang="en-US" dirty="0" smtClean="0"/>
              <a:t>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dirty="0" smtClean="0"/>
              <a:t>Graph Terminologies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Connected component (or Component)</a:t>
            </a:r>
            <a:r>
              <a:rPr lang="en-US" dirty="0" smtClean="0"/>
              <a:t>: of a graph is a </a:t>
            </a:r>
            <a:r>
              <a:rPr lang="en-US" dirty="0" err="1" smtClean="0"/>
              <a:t>subgraph</a:t>
            </a:r>
            <a:r>
              <a:rPr lang="en-US" dirty="0" smtClean="0"/>
              <a:t> which is connected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469" y="2286000"/>
            <a:ext cx="4159541" cy="37913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14568" y="6107668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Graph with 3 connected components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07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1104900"/>
          </a:xfrm>
        </p:spPr>
        <p:txBody>
          <a:bodyPr/>
          <a:lstStyle/>
          <a:p>
            <a:r>
              <a:rPr lang="en-US" sz="6000"/>
              <a:t>graph data structures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905000"/>
            <a:ext cx="8229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storing the vertices</a:t>
            </a:r>
          </a:p>
          <a:p>
            <a:pPr lvl="1">
              <a:lnSpc>
                <a:spcPct val="90000"/>
              </a:lnSpc>
            </a:pPr>
            <a:r>
              <a:rPr lang="en-US"/>
              <a:t>each vertex has a unique identifier and, maybe, other information</a:t>
            </a:r>
          </a:p>
          <a:p>
            <a:pPr lvl="1">
              <a:lnSpc>
                <a:spcPct val="90000"/>
              </a:lnSpc>
            </a:pPr>
            <a:r>
              <a:rPr lang="en-US"/>
              <a:t>for efficiency, associate each vertex with a number that can be used as an index</a:t>
            </a:r>
          </a:p>
          <a:p>
            <a:pPr>
              <a:lnSpc>
                <a:spcPct val="90000"/>
              </a:lnSpc>
            </a:pPr>
            <a:r>
              <a:rPr lang="en-US"/>
              <a:t>storing the edges</a:t>
            </a:r>
          </a:p>
          <a:p>
            <a:pPr lvl="1">
              <a:lnSpc>
                <a:spcPct val="90000"/>
              </a:lnSpc>
            </a:pPr>
            <a:r>
              <a:rPr lang="en-US"/>
              <a:t>adjacency matrix – represent all possible edges</a:t>
            </a:r>
          </a:p>
          <a:p>
            <a:pPr lvl="1">
              <a:lnSpc>
                <a:spcPct val="90000"/>
              </a:lnSpc>
            </a:pPr>
            <a:r>
              <a:rPr lang="en-US"/>
              <a:t>adjacency lists – represent only the existing edges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storing the vertices</a:t>
            </a:r>
          </a:p>
        </p:txBody>
      </p:sp>
      <p:sp>
        <p:nvSpPr>
          <p:cNvPr id="70861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609600" y="1981200"/>
            <a:ext cx="80772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when a vertex is added to the graph, assign it a number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vertices are numbered between 0 and n-1</a:t>
            </a:r>
          </a:p>
          <a:p>
            <a:pPr>
              <a:lnSpc>
                <a:spcPct val="90000"/>
              </a:lnSpc>
            </a:pPr>
            <a:r>
              <a:rPr lang="en-US" dirty="0"/>
              <a:t>graph operations start by looking up the number associated with a vertex</a:t>
            </a:r>
          </a:p>
          <a:p>
            <a:pPr>
              <a:lnSpc>
                <a:spcPct val="90000"/>
              </a:lnSpc>
            </a:pPr>
            <a:r>
              <a:rPr lang="en-US" dirty="0"/>
              <a:t>many data structures to use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for </a:t>
            </a:r>
            <a:r>
              <a:rPr lang="en-US" dirty="0"/>
              <a:t>small graphs a vector can be used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search will be 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6000"/>
              <a:t>the vertex vector</a:t>
            </a:r>
          </a:p>
        </p:txBody>
      </p:sp>
      <p:sp>
        <p:nvSpPr>
          <p:cNvPr id="709635" name="Rectangle 3"/>
          <p:cNvSpPr>
            <a:spLocks noChangeArrowheads="1"/>
          </p:cNvSpPr>
          <p:nvPr/>
        </p:nvSpPr>
        <p:spPr bwMode="auto">
          <a:xfrm>
            <a:off x="1127125" y="5913438"/>
            <a:ext cx="1784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990600" y="2057400"/>
            <a:ext cx="4343400" cy="3543300"/>
            <a:chOff x="336" y="1104"/>
            <a:chExt cx="2736" cy="2232"/>
          </a:xfrm>
        </p:grpSpPr>
        <p:sp>
          <p:nvSpPr>
            <p:cNvPr id="709636" name="Oval 4"/>
            <p:cNvSpPr>
              <a:spLocks noChangeArrowheads="1"/>
            </p:cNvSpPr>
            <p:nvPr/>
          </p:nvSpPr>
          <p:spPr bwMode="auto">
            <a:xfrm>
              <a:off x="1200" y="1296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A</a:t>
              </a:r>
            </a:p>
          </p:txBody>
        </p:sp>
        <p:sp>
          <p:nvSpPr>
            <p:cNvPr id="709637" name="Oval 5"/>
            <p:cNvSpPr>
              <a:spLocks noChangeArrowheads="1"/>
            </p:cNvSpPr>
            <p:nvPr/>
          </p:nvSpPr>
          <p:spPr bwMode="auto">
            <a:xfrm>
              <a:off x="336" y="1920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B</a:t>
              </a:r>
            </a:p>
          </p:txBody>
        </p:sp>
        <p:sp>
          <p:nvSpPr>
            <p:cNvPr id="709638" name="Oval 6"/>
            <p:cNvSpPr>
              <a:spLocks noChangeArrowheads="1"/>
            </p:cNvSpPr>
            <p:nvPr/>
          </p:nvSpPr>
          <p:spPr bwMode="auto">
            <a:xfrm>
              <a:off x="912" y="2832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C</a:t>
              </a:r>
            </a:p>
          </p:txBody>
        </p:sp>
        <p:sp>
          <p:nvSpPr>
            <p:cNvPr id="709639" name="Oval 7"/>
            <p:cNvSpPr>
              <a:spLocks noChangeArrowheads="1"/>
            </p:cNvSpPr>
            <p:nvPr/>
          </p:nvSpPr>
          <p:spPr bwMode="auto">
            <a:xfrm>
              <a:off x="2400" y="2832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D</a:t>
              </a:r>
            </a:p>
          </p:txBody>
        </p:sp>
        <p:sp>
          <p:nvSpPr>
            <p:cNvPr id="709640" name="Oval 8"/>
            <p:cNvSpPr>
              <a:spLocks noChangeArrowheads="1"/>
            </p:cNvSpPr>
            <p:nvPr/>
          </p:nvSpPr>
          <p:spPr bwMode="auto">
            <a:xfrm>
              <a:off x="2544" y="1872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E</a:t>
              </a:r>
            </a:p>
          </p:txBody>
        </p:sp>
        <p:sp>
          <p:nvSpPr>
            <p:cNvPr id="709641" name="Line 9"/>
            <p:cNvSpPr>
              <a:spLocks noChangeShapeType="1"/>
            </p:cNvSpPr>
            <p:nvPr/>
          </p:nvSpPr>
          <p:spPr bwMode="auto">
            <a:xfrm flipH="1">
              <a:off x="672" y="1536"/>
              <a:ext cx="62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2" name="Line 10"/>
            <p:cNvSpPr>
              <a:spLocks noChangeShapeType="1"/>
            </p:cNvSpPr>
            <p:nvPr/>
          </p:nvSpPr>
          <p:spPr bwMode="auto">
            <a:xfrm>
              <a:off x="1632" y="1536"/>
              <a:ext cx="105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3" name="Line 11"/>
            <p:cNvSpPr>
              <a:spLocks noChangeShapeType="1"/>
            </p:cNvSpPr>
            <p:nvPr/>
          </p:nvSpPr>
          <p:spPr bwMode="auto">
            <a:xfrm flipH="1">
              <a:off x="1200" y="1584"/>
              <a:ext cx="240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4" name="Line 12"/>
            <p:cNvSpPr>
              <a:spLocks noChangeShapeType="1"/>
            </p:cNvSpPr>
            <p:nvPr/>
          </p:nvSpPr>
          <p:spPr bwMode="auto">
            <a:xfrm flipV="1">
              <a:off x="1440" y="2976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5" name="Line 13"/>
            <p:cNvSpPr>
              <a:spLocks noChangeShapeType="1"/>
            </p:cNvSpPr>
            <p:nvPr/>
          </p:nvSpPr>
          <p:spPr bwMode="auto">
            <a:xfrm>
              <a:off x="672" y="2208"/>
              <a:ext cx="384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6" name="Line 14"/>
            <p:cNvSpPr>
              <a:spLocks noChangeShapeType="1"/>
            </p:cNvSpPr>
            <p:nvPr/>
          </p:nvSpPr>
          <p:spPr bwMode="auto">
            <a:xfrm flipH="1" flipV="1">
              <a:off x="576" y="2208"/>
              <a:ext cx="384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7" name="Text Box 15"/>
            <p:cNvSpPr txBox="1">
              <a:spLocks noChangeArrowheads="1"/>
            </p:cNvSpPr>
            <p:nvPr/>
          </p:nvSpPr>
          <p:spPr bwMode="auto">
            <a:xfrm>
              <a:off x="1344" y="1104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0</a:t>
              </a:r>
            </a:p>
          </p:txBody>
        </p:sp>
        <p:sp>
          <p:nvSpPr>
            <p:cNvPr id="709648" name="Text Box 16"/>
            <p:cNvSpPr txBox="1">
              <a:spLocks noChangeArrowheads="1"/>
            </p:cNvSpPr>
            <p:nvPr/>
          </p:nvSpPr>
          <p:spPr bwMode="auto">
            <a:xfrm>
              <a:off x="432" y="172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1</a:t>
              </a:r>
            </a:p>
          </p:txBody>
        </p:sp>
        <p:sp>
          <p:nvSpPr>
            <p:cNvPr id="709649" name="Text Box 17"/>
            <p:cNvSpPr txBox="1">
              <a:spLocks noChangeArrowheads="1"/>
            </p:cNvSpPr>
            <p:nvPr/>
          </p:nvSpPr>
          <p:spPr bwMode="auto">
            <a:xfrm>
              <a:off x="1046" y="3086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2</a:t>
              </a:r>
            </a:p>
          </p:txBody>
        </p:sp>
        <p:sp>
          <p:nvSpPr>
            <p:cNvPr id="709650" name="Text Box 18"/>
            <p:cNvSpPr txBox="1">
              <a:spLocks noChangeArrowheads="1"/>
            </p:cNvSpPr>
            <p:nvPr/>
          </p:nvSpPr>
          <p:spPr bwMode="auto">
            <a:xfrm>
              <a:off x="2544" y="3072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3</a:t>
              </a:r>
            </a:p>
          </p:txBody>
        </p:sp>
        <p:sp>
          <p:nvSpPr>
            <p:cNvPr id="709651" name="Text Box 19"/>
            <p:cNvSpPr txBox="1">
              <a:spLocks noChangeArrowheads="1"/>
            </p:cNvSpPr>
            <p:nvPr/>
          </p:nvSpPr>
          <p:spPr bwMode="auto">
            <a:xfrm>
              <a:off x="2736" y="16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4</a:t>
              </a: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6781800" y="3124200"/>
            <a:ext cx="838200" cy="1933575"/>
            <a:chOff x="3504" y="1104"/>
            <a:chExt cx="528" cy="1218"/>
          </a:xfrm>
        </p:grpSpPr>
        <p:sp>
          <p:nvSpPr>
            <p:cNvPr id="709652" name="Rectangle 20"/>
            <p:cNvSpPr>
              <a:spLocks noChangeArrowheads="1"/>
            </p:cNvSpPr>
            <p:nvPr/>
          </p:nvSpPr>
          <p:spPr bwMode="auto">
            <a:xfrm>
              <a:off x="3504" y="1114"/>
              <a:ext cx="212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0</a:t>
              </a:r>
            </a:p>
            <a:p>
              <a:r>
                <a:rPr lang="en-US" sz="2400">
                  <a:latin typeface="Book Antiqua" pitchFamily="18" charset="0"/>
                </a:rPr>
                <a:t>1</a:t>
              </a:r>
            </a:p>
            <a:p>
              <a:r>
                <a:rPr lang="en-US" sz="2400">
                  <a:latin typeface="Book Antiqua" pitchFamily="18" charset="0"/>
                </a:rPr>
                <a:t>2</a:t>
              </a:r>
            </a:p>
            <a:p>
              <a:r>
                <a:rPr lang="en-US" sz="2400">
                  <a:latin typeface="Book Antiqua" pitchFamily="18" charset="0"/>
                </a:rPr>
                <a:t>3</a:t>
              </a:r>
            </a:p>
            <a:p>
              <a:r>
                <a:rPr lang="en-US" sz="2400">
                  <a:latin typeface="Book Antiqua" pitchFamily="18" charset="0"/>
                </a:rPr>
                <a:t>4</a:t>
              </a:r>
            </a:p>
          </p:txBody>
        </p:sp>
        <p:sp>
          <p:nvSpPr>
            <p:cNvPr id="709653" name="Rectangle 21"/>
            <p:cNvSpPr>
              <a:spLocks noChangeArrowheads="1"/>
            </p:cNvSpPr>
            <p:nvPr/>
          </p:nvSpPr>
          <p:spPr bwMode="auto">
            <a:xfrm>
              <a:off x="3734" y="1104"/>
              <a:ext cx="265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A</a:t>
              </a:r>
              <a:br>
                <a:rPr lang="en-US" sz="2400">
                  <a:latin typeface="Book Antiqua" pitchFamily="18" charset="0"/>
                </a:rPr>
              </a:br>
              <a:r>
                <a:rPr lang="en-US" sz="2400">
                  <a:latin typeface="Book Antiqua" pitchFamily="18" charset="0"/>
                </a:rPr>
                <a:t>B</a:t>
              </a:r>
              <a:br>
                <a:rPr lang="en-US" sz="2400">
                  <a:latin typeface="Book Antiqua" pitchFamily="18" charset="0"/>
                </a:rPr>
              </a:br>
              <a:r>
                <a:rPr lang="en-US" sz="2400">
                  <a:latin typeface="Book Antiqua" pitchFamily="18" charset="0"/>
                </a:rPr>
                <a:t>C</a:t>
              </a:r>
              <a:br>
                <a:rPr lang="en-US" sz="2400">
                  <a:latin typeface="Book Antiqua" pitchFamily="18" charset="0"/>
                </a:rPr>
              </a:br>
              <a:r>
                <a:rPr lang="en-US" sz="2400">
                  <a:latin typeface="Book Antiqua" pitchFamily="18" charset="0"/>
                </a:rPr>
                <a:t>D</a:t>
              </a:r>
              <a:br>
                <a:rPr lang="en-US" sz="2400">
                  <a:latin typeface="Book Antiqua" pitchFamily="18" charset="0"/>
                </a:rPr>
              </a:br>
              <a:r>
                <a:rPr lang="en-US" sz="2400">
                  <a:latin typeface="Book Antiqua" pitchFamily="18" charset="0"/>
                </a:rPr>
                <a:t>E</a:t>
              </a:r>
            </a:p>
          </p:txBody>
        </p:sp>
        <p:sp>
          <p:nvSpPr>
            <p:cNvPr id="709654" name="Rectangle 22"/>
            <p:cNvSpPr>
              <a:spLocks noChangeArrowheads="1"/>
            </p:cNvSpPr>
            <p:nvPr/>
          </p:nvSpPr>
          <p:spPr bwMode="auto">
            <a:xfrm>
              <a:off x="3744" y="1114"/>
              <a:ext cx="288" cy="1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5" name="Line 23"/>
            <p:cNvSpPr>
              <a:spLocks noChangeShapeType="1"/>
            </p:cNvSpPr>
            <p:nvPr/>
          </p:nvSpPr>
          <p:spPr bwMode="auto">
            <a:xfrm>
              <a:off x="3744" y="135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6" name="Line 24"/>
            <p:cNvSpPr>
              <a:spLocks noChangeShapeType="1"/>
            </p:cNvSpPr>
            <p:nvPr/>
          </p:nvSpPr>
          <p:spPr bwMode="auto">
            <a:xfrm>
              <a:off x="3744" y="159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7" name="Line 25"/>
            <p:cNvSpPr>
              <a:spLocks noChangeShapeType="1"/>
            </p:cNvSpPr>
            <p:nvPr/>
          </p:nvSpPr>
          <p:spPr bwMode="auto">
            <a:xfrm>
              <a:off x="3744" y="183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8" name="Line 26"/>
            <p:cNvSpPr>
              <a:spLocks noChangeShapeType="1"/>
            </p:cNvSpPr>
            <p:nvPr/>
          </p:nvSpPr>
          <p:spPr bwMode="auto">
            <a:xfrm>
              <a:off x="3744" y="207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9" name="Line 27"/>
            <p:cNvSpPr>
              <a:spLocks noChangeShapeType="1"/>
            </p:cNvSpPr>
            <p:nvPr/>
          </p:nvSpPr>
          <p:spPr bwMode="auto">
            <a:xfrm>
              <a:off x="3744" y="231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04900"/>
          </a:xfrm>
          <a:noFill/>
          <a:ln/>
        </p:spPr>
        <p:txBody>
          <a:bodyPr/>
          <a:lstStyle/>
          <a:p>
            <a:r>
              <a:rPr lang="en-US" sz="6000" dirty="0"/>
              <a:t>adjacency matrix</a:t>
            </a:r>
          </a:p>
        </p:txBody>
      </p:sp>
      <p:sp>
        <p:nvSpPr>
          <p:cNvPr id="685059" name="Rectangle 3"/>
          <p:cNvSpPr>
            <a:spLocks noChangeArrowheads="1"/>
          </p:cNvSpPr>
          <p:nvPr/>
        </p:nvSpPr>
        <p:spPr bwMode="auto">
          <a:xfrm>
            <a:off x="1127125" y="5913438"/>
            <a:ext cx="1784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762000" y="3200400"/>
            <a:ext cx="4343400" cy="3543300"/>
            <a:chOff x="336" y="1104"/>
            <a:chExt cx="2736" cy="2232"/>
          </a:xfrm>
        </p:grpSpPr>
        <p:sp>
          <p:nvSpPr>
            <p:cNvPr id="685061" name="Oval 5"/>
            <p:cNvSpPr>
              <a:spLocks noChangeArrowheads="1"/>
            </p:cNvSpPr>
            <p:nvPr/>
          </p:nvSpPr>
          <p:spPr bwMode="auto">
            <a:xfrm>
              <a:off x="1200" y="1296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A</a:t>
              </a:r>
            </a:p>
          </p:txBody>
        </p:sp>
        <p:sp>
          <p:nvSpPr>
            <p:cNvPr id="685062" name="Oval 6"/>
            <p:cNvSpPr>
              <a:spLocks noChangeArrowheads="1"/>
            </p:cNvSpPr>
            <p:nvPr/>
          </p:nvSpPr>
          <p:spPr bwMode="auto">
            <a:xfrm>
              <a:off x="336" y="1920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B</a:t>
              </a:r>
            </a:p>
          </p:txBody>
        </p:sp>
        <p:sp>
          <p:nvSpPr>
            <p:cNvPr id="685063" name="Oval 7"/>
            <p:cNvSpPr>
              <a:spLocks noChangeArrowheads="1"/>
            </p:cNvSpPr>
            <p:nvPr/>
          </p:nvSpPr>
          <p:spPr bwMode="auto">
            <a:xfrm>
              <a:off x="912" y="2832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C</a:t>
              </a:r>
            </a:p>
          </p:txBody>
        </p:sp>
        <p:sp>
          <p:nvSpPr>
            <p:cNvPr id="685064" name="Oval 8"/>
            <p:cNvSpPr>
              <a:spLocks noChangeArrowheads="1"/>
            </p:cNvSpPr>
            <p:nvPr/>
          </p:nvSpPr>
          <p:spPr bwMode="auto">
            <a:xfrm>
              <a:off x="2400" y="2832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D</a:t>
              </a:r>
            </a:p>
          </p:txBody>
        </p:sp>
        <p:sp>
          <p:nvSpPr>
            <p:cNvPr id="685065" name="Oval 9"/>
            <p:cNvSpPr>
              <a:spLocks noChangeArrowheads="1"/>
            </p:cNvSpPr>
            <p:nvPr/>
          </p:nvSpPr>
          <p:spPr bwMode="auto">
            <a:xfrm>
              <a:off x="2544" y="1872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E</a:t>
              </a:r>
            </a:p>
          </p:txBody>
        </p:sp>
        <p:sp>
          <p:nvSpPr>
            <p:cNvPr id="685066" name="Line 10"/>
            <p:cNvSpPr>
              <a:spLocks noChangeShapeType="1"/>
            </p:cNvSpPr>
            <p:nvPr/>
          </p:nvSpPr>
          <p:spPr bwMode="auto">
            <a:xfrm flipH="1">
              <a:off x="672" y="1536"/>
              <a:ext cx="62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67" name="Line 11"/>
            <p:cNvSpPr>
              <a:spLocks noChangeShapeType="1"/>
            </p:cNvSpPr>
            <p:nvPr/>
          </p:nvSpPr>
          <p:spPr bwMode="auto">
            <a:xfrm>
              <a:off x="1632" y="1536"/>
              <a:ext cx="105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68" name="Line 12"/>
            <p:cNvSpPr>
              <a:spLocks noChangeShapeType="1"/>
            </p:cNvSpPr>
            <p:nvPr/>
          </p:nvSpPr>
          <p:spPr bwMode="auto">
            <a:xfrm flipH="1">
              <a:off x="1200" y="1584"/>
              <a:ext cx="240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69" name="Line 13"/>
            <p:cNvSpPr>
              <a:spLocks noChangeShapeType="1"/>
            </p:cNvSpPr>
            <p:nvPr/>
          </p:nvSpPr>
          <p:spPr bwMode="auto">
            <a:xfrm flipV="1">
              <a:off x="1440" y="2976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70" name="Line 14"/>
            <p:cNvSpPr>
              <a:spLocks noChangeShapeType="1"/>
            </p:cNvSpPr>
            <p:nvPr/>
          </p:nvSpPr>
          <p:spPr bwMode="auto">
            <a:xfrm>
              <a:off x="672" y="2208"/>
              <a:ext cx="384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71" name="Line 15"/>
            <p:cNvSpPr>
              <a:spLocks noChangeShapeType="1"/>
            </p:cNvSpPr>
            <p:nvPr/>
          </p:nvSpPr>
          <p:spPr bwMode="auto">
            <a:xfrm flipH="1" flipV="1">
              <a:off x="576" y="2208"/>
              <a:ext cx="384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73" name="Text Box 17"/>
            <p:cNvSpPr txBox="1">
              <a:spLocks noChangeArrowheads="1"/>
            </p:cNvSpPr>
            <p:nvPr/>
          </p:nvSpPr>
          <p:spPr bwMode="auto">
            <a:xfrm>
              <a:off x="1344" y="1104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0</a:t>
              </a:r>
            </a:p>
          </p:txBody>
        </p:sp>
        <p:sp>
          <p:nvSpPr>
            <p:cNvPr id="685074" name="Text Box 18"/>
            <p:cNvSpPr txBox="1">
              <a:spLocks noChangeArrowheads="1"/>
            </p:cNvSpPr>
            <p:nvPr/>
          </p:nvSpPr>
          <p:spPr bwMode="auto">
            <a:xfrm>
              <a:off x="432" y="172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1</a:t>
              </a:r>
            </a:p>
          </p:txBody>
        </p:sp>
        <p:sp>
          <p:nvSpPr>
            <p:cNvPr id="685075" name="Text Box 19"/>
            <p:cNvSpPr txBox="1">
              <a:spLocks noChangeArrowheads="1"/>
            </p:cNvSpPr>
            <p:nvPr/>
          </p:nvSpPr>
          <p:spPr bwMode="auto">
            <a:xfrm>
              <a:off x="1046" y="3086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2</a:t>
              </a:r>
            </a:p>
          </p:txBody>
        </p:sp>
        <p:sp>
          <p:nvSpPr>
            <p:cNvPr id="685076" name="Text Box 20"/>
            <p:cNvSpPr txBox="1">
              <a:spLocks noChangeArrowheads="1"/>
            </p:cNvSpPr>
            <p:nvPr/>
          </p:nvSpPr>
          <p:spPr bwMode="auto">
            <a:xfrm>
              <a:off x="2544" y="3072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3</a:t>
              </a:r>
            </a:p>
          </p:txBody>
        </p:sp>
        <p:sp>
          <p:nvSpPr>
            <p:cNvPr id="685077" name="Text Box 21"/>
            <p:cNvSpPr txBox="1">
              <a:spLocks noChangeArrowheads="1"/>
            </p:cNvSpPr>
            <p:nvPr/>
          </p:nvSpPr>
          <p:spPr bwMode="auto">
            <a:xfrm>
              <a:off x="2736" y="16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4</a:t>
              </a:r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7696200" y="2057400"/>
            <a:ext cx="838200" cy="1933575"/>
            <a:chOff x="3504" y="1104"/>
            <a:chExt cx="528" cy="1218"/>
          </a:xfrm>
        </p:grpSpPr>
        <p:sp>
          <p:nvSpPr>
            <p:cNvPr id="685078" name="Rectangle 22"/>
            <p:cNvSpPr>
              <a:spLocks noChangeArrowheads="1"/>
            </p:cNvSpPr>
            <p:nvPr/>
          </p:nvSpPr>
          <p:spPr bwMode="auto">
            <a:xfrm>
              <a:off x="3504" y="1114"/>
              <a:ext cx="212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0</a:t>
              </a:r>
            </a:p>
            <a:p>
              <a:r>
                <a:rPr lang="en-US" sz="2400">
                  <a:latin typeface="Book Antiqua" pitchFamily="18" charset="0"/>
                </a:rPr>
                <a:t>1</a:t>
              </a:r>
            </a:p>
            <a:p>
              <a:r>
                <a:rPr lang="en-US" sz="2400">
                  <a:latin typeface="Book Antiqua" pitchFamily="18" charset="0"/>
                </a:rPr>
                <a:t>2</a:t>
              </a:r>
            </a:p>
            <a:p>
              <a:r>
                <a:rPr lang="en-US" sz="2400">
                  <a:latin typeface="Book Antiqua" pitchFamily="18" charset="0"/>
                </a:rPr>
                <a:t>3</a:t>
              </a:r>
            </a:p>
            <a:p>
              <a:r>
                <a:rPr lang="en-US" sz="2400">
                  <a:latin typeface="Book Antiqua" pitchFamily="18" charset="0"/>
                </a:rPr>
                <a:t>4</a:t>
              </a:r>
            </a:p>
          </p:txBody>
        </p:sp>
        <p:sp>
          <p:nvSpPr>
            <p:cNvPr id="685080" name="Rectangle 24"/>
            <p:cNvSpPr>
              <a:spLocks noChangeArrowheads="1"/>
            </p:cNvSpPr>
            <p:nvPr/>
          </p:nvSpPr>
          <p:spPr bwMode="auto">
            <a:xfrm>
              <a:off x="3744" y="1114"/>
              <a:ext cx="288" cy="1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81" name="Line 25"/>
            <p:cNvSpPr>
              <a:spLocks noChangeShapeType="1"/>
            </p:cNvSpPr>
            <p:nvPr/>
          </p:nvSpPr>
          <p:spPr bwMode="auto">
            <a:xfrm>
              <a:off x="3744" y="135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82" name="Line 26"/>
            <p:cNvSpPr>
              <a:spLocks noChangeShapeType="1"/>
            </p:cNvSpPr>
            <p:nvPr/>
          </p:nvSpPr>
          <p:spPr bwMode="auto">
            <a:xfrm>
              <a:off x="3744" y="159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83" name="Line 27"/>
            <p:cNvSpPr>
              <a:spLocks noChangeShapeType="1"/>
            </p:cNvSpPr>
            <p:nvPr/>
          </p:nvSpPr>
          <p:spPr bwMode="auto">
            <a:xfrm>
              <a:off x="3744" y="183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84" name="Line 28"/>
            <p:cNvSpPr>
              <a:spLocks noChangeShapeType="1"/>
            </p:cNvSpPr>
            <p:nvPr/>
          </p:nvSpPr>
          <p:spPr bwMode="auto">
            <a:xfrm>
              <a:off x="3744" y="207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85" name="Line 29"/>
            <p:cNvSpPr>
              <a:spLocks noChangeShapeType="1"/>
            </p:cNvSpPr>
            <p:nvPr/>
          </p:nvSpPr>
          <p:spPr bwMode="auto">
            <a:xfrm>
              <a:off x="3744" y="231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79" name="Rectangle 23"/>
            <p:cNvSpPr>
              <a:spLocks noChangeArrowheads="1"/>
            </p:cNvSpPr>
            <p:nvPr/>
          </p:nvSpPr>
          <p:spPr bwMode="auto">
            <a:xfrm>
              <a:off x="3734" y="1104"/>
              <a:ext cx="265" cy="120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dirty="0">
                  <a:latin typeface="Book Antiqua" pitchFamily="18" charset="0"/>
                </a:rPr>
                <a:t>A</a:t>
              </a:r>
              <a:br>
                <a:rPr lang="en-US" sz="2400" dirty="0">
                  <a:latin typeface="Book Antiqua" pitchFamily="18" charset="0"/>
                </a:rPr>
              </a:br>
              <a:r>
                <a:rPr lang="en-US" sz="2400" dirty="0">
                  <a:latin typeface="Book Antiqua" pitchFamily="18" charset="0"/>
                </a:rPr>
                <a:t>B</a:t>
              </a:r>
              <a:br>
                <a:rPr lang="en-US" sz="2400" dirty="0">
                  <a:latin typeface="Book Antiqua" pitchFamily="18" charset="0"/>
                </a:rPr>
              </a:br>
              <a:r>
                <a:rPr lang="en-US" sz="2400" dirty="0">
                  <a:latin typeface="Book Antiqua" pitchFamily="18" charset="0"/>
                </a:rPr>
                <a:t>C</a:t>
              </a:r>
              <a:br>
                <a:rPr lang="en-US" sz="2400" dirty="0">
                  <a:latin typeface="Book Antiqua" pitchFamily="18" charset="0"/>
                </a:rPr>
              </a:br>
              <a:r>
                <a:rPr lang="en-US" sz="2400" dirty="0">
                  <a:latin typeface="Book Antiqua" pitchFamily="18" charset="0"/>
                </a:rPr>
                <a:t>D</a:t>
              </a:r>
              <a:br>
                <a:rPr lang="en-US" sz="2400" dirty="0">
                  <a:latin typeface="Book Antiqua" pitchFamily="18" charset="0"/>
                </a:rPr>
              </a:br>
              <a:r>
                <a:rPr lang="en-US" sz="2400" dirty="0">
                  <a:latin typeface="Book Antiqua" pitchFamily="18" charset="0"/>
                </a:rPr>
                <a:t>E</a:t>
              </a:r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6248400" y="4038600"/>
            <a:ext cx="2089150" cy="2374900"/>
            <a:chOff x="4032" y="2448"/>
            <a:chExt cx="1316" cy="1496"/>
          </a:xfrm>
        </p:grpSpPr>
        <p:sp>
          <p:nvSpPr>
            <p:cNvPr id="685086" name="Rectangle 30"/>
            <p:cNvSpPr>
              <a:spLocks noChangeArrowheads="1"/>
            </p:cNvSpPr>
            <p:nvPr/>
          </p:nvSpPr>
          <p:spPr bwMode="auto">
            <a:xfrm>
              <a:off x="4272" y="2736"/>
              <a:ext cx="1076" cy="120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dirty="0">
                  <a:latin typeface="Book Antiqua" pitchFamily="18" charset="0"/>
                </a:rPr>
                <a:t>0  1  1  0  1  </a:t>
              </a:r>
            </a:p>
            <a:p>
              <a:r>
                <a:rPr lang="en-US" sz="2400" dirty="0">
                  <a:latin typeface="Book Antiqua" pitchFamily="18" charset="0"/>
                </a:rPr>
                <a:t>0  0  1  0  0  </a:t>
              </a:r>
            </a:p>
            <a:p>
              <a:r>
                <a:rPr lang="en-US" sz="2400" dirty="0">
                  <a:latin typeface="Book Antiqua" pitchFamily="18" charset="0"/>
                </a:rPr>
                <a:t>0  1  0  1  0  </a:t>
              </a:r>
            </a:p>
            <a:p>
              <a:r>
                <a:rPr lang="en-US" sz="2400" dirty="0">
                  <a:latin typeface="Book Antiqua" pitchFamily="18" charset="0"/>
                </a:rPr>
                <a:t>0  0  0  0  0</a:t>
              </a:r>
            </a:p>
            <a:p>
              <a:r>
                <a:rPr lang="en-US" sz="2400" dirty="0">
                  <a:latin typeface="Book Antiqua" pitchFamily="18" charset="0"/>
                </a:rPr>
                <a:t>0  0  0  0  0  </a:t>
              </a:r>
            </a:p>
          </p:txBody>
        </p:sp>
        <p:sp>
          <p:nvSpPr>
            <p:cNvPr id="685087" name="Rectangle 31"/>
            <p:cNvSpPr>
              <a:spLocks noChangeArrowheads="1"/>
            </p:cNvSpPr>
            <p:nvPr/>
          </p:nvSpPr>
          <p:spPr bwMode="auto">
            <a:xfrm>
              <a:off x="4272" y="2736"/>
              <a:ext cx="960" cy="1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88" name="Line 32"/>
            <p:cNvSpPr>
              <a:spLocks noChangeShapeType="1"/>
            </p:cNvSpPr>
            <p:nvPr/>
          </p:nvSpPr>
          <p:spPr bwMode="auto">
            <a:xfrm>
              <a:off x="4272" y="2976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89" name="Line 33"/>
            <p:cNvSpPr>
              <a:spLocks noChangeShapeType="1"/>
            </p:cNvSpPr>
            <p:nvPr/>
          </p:nvSpPr>
          <p:spPr bwMode="auto">
            <a:xfrm>
              <a:off x="4272" y="3216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90" name="Line 34"/>
            <p:cNvSpPr>
              <a:spLocks noChangeShapeType="1"/>
            </p:cNvSpPr>
            <p:nvPr/>
          </p:nvSpPr>
          <p:spPr bwMode="auto">
            <a:xfrm>
              <a:off x="4272" y="3456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91" name="Line 35"/>
            <p:cNvSpPr>
              <a:spLocks noChangeShapeType="1"/>
            </p:cNvSpPr>
            <p:nvPr/>
          </p:nvSpPr>
          <p:spPr bwMode="auto">
            <a:xfrm>
              <a:off x="4272" y="3696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92" name="Line 36"/>
            <p:cNvSpPr>
              <a:spLocks noChangeShapeType="1"/>
            </p:cNvSpPr>
            <p:nvPr/>
          </p:nvSpPr>
          <p:spPr bwMode="auto">
            <a:xfrm>
              <a:off x="4464" y="2736"/>
              <a:ext cx="0" cy="1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93" name="Line 37"/>
            <p:cNvSpPr>
              <a:spLocks noChangeShapeType="1"/>
            </p:cNvSpPr>
            <p:nvPr/>
          </p:nvSpPr>
          <p:spPr bwMode="auto">
            <a:xfrm>
              <a:off x="4656" y="2736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94" name="Line 38"/>
            <p:cNvSpPr>
              <a:spLocks noChangeShapeType="1"/>
            </p:cNvSpPr>
            <p:nvPr/>
          </p:nvSpPr>
          <p:spPr bwMode="auto">
            <a:xfrm>
              <a:off x="4848" y="2736"/>
              <a:ext cx="0" cy="1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95" name="Line 39"/>
            <p:cNvSpPr>
              <a:spLocks noChangeShapeType="1"/>
            </p:cNvSpPr>
            <p:nvPr/>
          </p:nvSpPr>
          <p:spPr bwMode="auto">
            <a:xfrm>
              <a:off x="5040" y="2736"/>
              <a:ext cx="0" cy="1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96" name="Line 40"/>
            <p:cNvSpPr>
              <a:spLocks noChangeShapeType="1"/>
            </p:cNvSpPr>
            <p:nvPr/>
          </p:nvSpPr>
          <p:spPr bwMode="auto">
            <a:xfrm>
              <a:off x="5232" y="2736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97" name="Line 41"/>
            <p:cNvSpPr>
              <a:spLocks noChangeShapeType="1"/>
            </p:cNvSpPr>
            <p:nvPr/>
          </p:nvSpPr>
          <p:spPr bwMode="auto">
            <a:xfrm>
              <a:off x="4272" y="3936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98" name="Rectangle 42"/>
            <p:cNvSpPr>
              <a:spLocks noChangeArrowheads="1"/>
            </p:cNvSpPr>
            <p:nvPr/>
          </p:nvSpPr>
          <p:spPr bwMode="auto">
            <a:xfrm>
              <a:off x="4032" y="2736"/>
              <a:ext cx="212" cy="12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0</a:t>
              </a:r>
            </a:p>
            <a:p>
              <a:r>
                <a:rPr lang="en-US" sz="2400">
                  <a:latin typeface="Book Antiqua" pitchFamily="18" charset="0"/>
                </a:rPr>
                <a:t>1</a:t>
              </a:r>
            </a:p>
            <a:p>
              <a:r>
                <a:rPr lang="en-US" sz="2400">
                  <a:latin typeface="Book Antiqua" pitchFamily="18" charset="0"/>
                </a:rPr>
                <a:t>2</a:t>
              </a:r>
            </a:p>
            <a:p>
              <a:r>
                <a:rPr lang="en-US" sz="2400">
                  <a:latin typeface="Book Antiqua" pitchFamily="18" charset="0"/>
                </a:rPr>
                <a:t>3</a:t>
              </a:r>
            </a:p>
            <a:p>
              <a:r>
                <a:rPr lang="en-US" sz="2400">
                  <a:latin typeface="Book Antiqua" pitchFamily="18" charset="0"/>
                </a:rPr>
                <a:t>4</a:t>
              </a:r>
            </a:p>
          </p:txBody>
        </p:sp>
        <p:sp>
          <p:nvSpPr>
            <p:cNvPr id="685099" name="Text Box 43"/>
            <p:cNvSpPr txBox="1">
              <a:spLocks noChangeArrowheads="1"/>
            </p:cNvSpPr>
            <p:nvPr/>
          </p:nvSpPr>
          <p:spPr bwMode="auto">
            <a:xfrm>
              <a:off x="4272" y="2448"/>
              <a:ext cx="107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0  1  2  3  4  </a:t>
              </a:r>
            </a:p>
          </p:txBody>
        </p:sp>
      </p:grpSp>
      <p:sp>
        <p:nvSpPr>
          <p:cNvPr id="45" name="TextBox 4"/>
          <p:cNvSpPr txBox="1"/>
          <p:nvPr/>
        </p:nvSpPr>
        <p:spPr>
          <a:xfrm>
            <a:off x="457200" y="1411555"/>
            <a:ext cx="6934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IN" sz="2400" baseline="-25000" dirty="0" err="1" smtClean="0">
                <a:latin typeface="Courier New" pitchFamily="49" charset="0"/>
                <a:cs typeface="Courier New" pitchFamily="49" charset="0"/>
              </a:rPr>
              <a:t>nxn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,where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n:# of vertices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A[i][j]=1 if 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,j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 is an edge</a:t>
            </a:r>
            <a:endParaRPr lang="en-IN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2800" dirty="0">
                <a:cs typeface="Courier New" pitchFamily="49" charset="0"/>
              </a:rPr>
              <a:t> </a:t>
            </a:r>
            <a:r>
              <a:rPr lang="en-IN" sz="2800" dirty="0" smtClean="0">
                <a:cs typeface="Courier New" pitchFamily="49" charset="0"/>
              </a:rPr>
              <a:t>             </a:t>
            </a:r>
            <a:r>
              <a:rPr lang="en-IN" sz="2400" dirty="0" smtClean="0"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=0 otherwise</a:t>
            </a:r>
            <a:r>
              <a:rPr lang="en-IN" sz="2800" dirty="0" smtClean="0">
                <a:cs typeface="Courier New" pitchFamily="49" charset="0"/>
              </a:rPr>
              <a:t> </a:t>
            </a:r>
            <a:endParaRPr lang="en-IN" sz="2400" dirty="0"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A9392-0E72-4E7F-A61E-73F2D89C4661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371600"/>
            <a:ext cx="7772400" cy="46482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graph </a:t>
            </a:r>
            <a:r>
              <a:rPr lang="en-US" dirty="0" smtClean="0"/>
              <a:t>is a collection of </a:t>
            </a:r>
            <a:r>
              <a:rPr lang="en-US" dirty="0" smtClean="0">
                <a:solidFill>
                  <a:schemeClr val="tx2"/>
                </a:solidFill>
              </a:rPr>
              <a:t>nodes</a:t>
            </a:r>
            <a:r>
              <a:rPr lang="en-US" dirty="0" smtClean="0"/>
              <a:t> (or </a:t>
            </a:r>
            <a:r>
              <a:rPr lang="en-US" dirty="0" smtClean="0">
                <a:solidFill>
                  <a:srgbClr val="FF0000"/>
                </a:solidFill>
              </a:rPr>
              <a:t>vertices</a:t>
            </a:r>
            <a:r>
              <a:rPr lang="en-US" dirty="0" smtClean="0"/>
              <a:t>) and </a:t>
            </a:r>
            <a:r>
              <a:rPr lang="en-US" dirty="0" smtClean="0">
                <a:solidFill>
                  <a:srgbClr val="FF0000"/>
                </a:solidFill>
              </a:rPr>
              <a:t>edges</a:t>
            </a:r>
            <a:r>
              <a:rPr lang="en-US" dirty="0" smtClean="0"/>
              <a:t> (or </a:t>
            </a:r>
            <a:r>
              <a:rPr lang="en-US" dirty="0" smtClean="0">
                <a:solidFill>
                  <a:srgbClr val="FF0000"/>
                </a:solidFill>
              </a:rPr>
              <a:t>arcs</a:t>
            </a:r>
            <a:r>
              <a:rPr lang="en-US" dirty="0" smtClean="0"/>
              <a:t>)</a:t>
            </a:r>
          </a:p>
          <a:p>
            <a:pPr lvl="1" algn="just" eaLnBrk="1" hangingPunct="1"/>
            <a:r>
              <a:rPr lang="en-US" sz="2600" dirty="0" smtClean="0"/>
              <a:t>Each node contains an </a:t>
            </a:r>
            <a:r>
              <a:rPr lang="en-US" sz="2600" dirty="0" smtClean="0">
                <a:solidFill>
                  <a:srgbClr val="FF0000"/>
                </a:solidFill>
              </a:rPr>
              <a:t>element</a:t>
            </a:r>
          </a:p>
          <a:p>
            <a:pPr lvl="1" algn="just" eaLnBrk="1" hangingPunct="1"/>
            <a:r>
              <a:rPr lang="en-US" sz="2600" dirty="0" smtClean="0"/>
              <a:t>Each edge connects two nodes together (or possibly the same node to itself) and may contain an </a:t>
            </a:r>
            <a:r>
              <a:rPr lang="en-US" sz="2600" dirty="0" smtClean="0">
                <a:solidFill>
                  <a:srgbClr val="FF0000"/>
                </a:solidFill>
              </a:rPr>
              <a:t>edge attribute</a:t>
            </a:r>
          </a:p>
          <a:p>
            <a:pPr lvl="1" algn="just" eaLnBrk="1" hangingPunct="1"/>
            <a:endParaRPr lang="en-US" sz="2600" dirty="0" smtClean="0">
              <a:solidFill>
                <a:schemeClr val="tx2"/>
              </a:solidFill>
            </a:endParaRPr>
          </a:p>
          <a:p>
            <a:pPr algn="just" eaLnBrk="1" hangingPunct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directed graph </a:t>
            </a:r>
            <a:r>
              <a:rPr lang="en-US" dirty="0" smtClean="0"/>
              <a:t>is one in which the edges have a direction</a:t>
            </a:r>
          </a:p>
          <a:p>
            <a:pPr algn="just" eaLnBrk="1" hangingPunct="1"/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undirected graph (</a:t>
            </a:r>
            <a:r>
              <a:rPr lang="en-US" i="1" dirty="0" smtClean="0">
                <a:solidFill>
                  <a:srgbClr val="FF0000"/>
                </a:solidFill>
              </a:rPr>
              <a:t>graph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is one in which the edges do not have a direction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ChangeArrowheads="1"/>
          </p:cNvSpPr>
          <p:nvPr/>
        </p:nvSpPr>
        <p:spPr bwMode="auto">
          <a:xfrm>
            <a:off x="674688" y="0"/>
            <a:ext cx="8469312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TW" sz="2800" i="1">
                <a:latin typeface="Georgia" pitchFamily="18" charset="0"/>
                <a:ea typeface="新細明體" charset="-120"/>
              </a:rPr>
              <a:t>Examples for Adjacency Matrix</a:t>
            </a:r>
            <a:endParaRPr lang="en-US" altLang="zh-TW" sz="4000" i="1">
              <a:solidFill>
                <a:schemeClr val="hlink"/>
              </a:solidFill>
              <a:latin typeface="Georgia" pitchFamily="18" charset="0"/>
              <a:ea typeface="新細明體" charset="-120"/>
            </a:endParaRPr>
          </a:p>
        </p:txBody>
      </p:sp>
      <p:graphicFrame>
        <p:nvGraphicFramePr>
          <p:cNvPr id="804867" name="Object 3"/>
          <p:cNvGraphicFramePr>
            <a:graphicFrameLocks/>
          </p:cNvGraphicFramePr>
          <p:nvPr/>
        </p:nvGraphicFramePr>
        <p:xfrm>
          <a:off x="533400" y="3505200"/>
          <a:ext cx="31242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3" imgW="761760" imgH="787320" progId="Equation.3">
                  <p:embed/>
                </p:oleObj>
              </mc:Choice>
              <mc:Fallback>
                <p:oleObj name="Equation" r:id="rId3" imgW="761760" imgH="787320" progId="Equation.3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05200"/>
                        <a:ext cx="31242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868" name="Object 4"/>
          <p:cNvGraphicFramePr>
            <a:graphicFrameLocks/>
          </p:cNvGraphicFramePr>
          <p:nvPr/>
        </p:nvGraphicFramePr>
        <p:xfrm>
          <a:off x="5410200" y="3352800"/>
          <a:ext cx="29718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方程式" r:id="rId5" imgW="583920" imgH="596880" progId="Equation.2">
                  <p:embed/>
                </p:oleObj>
              </mc:Choice>
              <mc:Fallback>
                <p:oleObj name="方程式" r:id="rId5" imgW="583920" imgH="596880" progId="Equation.2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352800"/>
                        <a:ext cx="29718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4870" name="Rectangle 6"/>
          <p:cNvSpPr>
            <a:spLocks noChangeArrowheads="1"/>
          </p:cNvSpPr>
          <p:nvPr/>
        </p:nvSpPr>
        <p:spPr bwMode="auto">
          <a:xfrm>
            <a:off x="838200" y="2743200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 dirty="0">
                <a:ea typeface="新細明體" charset="-120"/>
              </a:rPr>
              <a:t>G</a:t>
            </a:r>
            <a:r>
              <a:rPr kumimoji="1" lang="en-US" altLang="zh-TW" sz="1600" dirty="0">
                <a:ea typeface="新細明體" charset="-120"/>
              </a:rPr>
              <a:t>1</a:t>
            </a:r>
          </a:p>
        </p:txBody>
      </p:sp>
      <p:sp>
        <p:nvSpPr>
          <p:cNvPr id="804871" name="Rectangle 7"/>
          <p:cNvSpPr>
            <a:spLocks noChangeArrowheads="1"/>
          </p:cNvSpPr>
          <p:nvPr/>
        </p:nvSpPr>
        <p:spPr bwMode="auto">
          <a:xfrm>
            <a:off x="6400800" y="2362200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 dirty="0">
                <a:ea typeface="新細明體" charset="-120"/>
              </a:rPr>
              <a:t>G</a:t>
            </a:r>
            <a:r>
              <a:rPr kumimoji="1" lang="en-US" altLang="zh-TW" sz="1600" dirty="0">
                <a:ea typeface="新細明體" charset="-120"/>
              </a:rPr>
              <a:t>2</a:t>
            </a:r>
          </a:p>
        </p:txBody>
      </p:sp>
      <p:sp>
        <p:nvSpPr>
          <p:cNvPr id="804873" name="Oval 9"/>
          <p:cNvSpPr>
            <a:spLocks noChangeArrowheads="1"/>
          </p:cNvSpPr>
          <p:nvPr/>
        </p:nvSpPr>
        <p:spPr bwMode="auto">
          <a:xfrm>
            <a:off x="1427163" y="5016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0</a:t>
            </a:r>
          </a:p>
        </p:txBody>
      </p:sp>
      <p:sp>
        <p:nvSpPr>
          <p:cNvPr id="804874" name="Oval 10"/>
          <p:cNvSpPr>
            <a:spLocks noChangeArrowheads="1"/>
          </p:cNvSpPr>
          <p:nvPr/>
        </p:nvSpPr>
        <p:spPr bwMode="auto">
          <a:xfrm>
            <a:off x="741363" y="12636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804875" name="Oval 11"/>
          <p:cNvSpPr>
            <a:spLocks noChangeArrowheads="1"/>
          </p:cNvSpPr>
          <p:nvPr/>
        </p:nvSpPr>
        <p:spPr bwMode="auto">
          <a:xfrm>
            <a:off x="2112963" y="12636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2</a:t>
            </a:r>
          </a:p>
        </p:txBody>
      </p:sp>
      <p:sp>
        <p:nvSpPr>
          <p:cNvPr id="804876" name="Oval 12"/>
          <p:cNvSpPr>
            <a:spLocks noChangeArrowheads="1"/>
          </p:cNvSpPr>
          <p:nvPr/>
        </p:nvSpPr>
        <p:spPr bwMode="auto">
          <a:xfrm>
            <a:off x="1427163" y="18732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3</a:t>
            </a:r>
          </a:p>
        </p:txBody>
      </p:sp>
      <p:sp>
        <p:nvSpPr>
          <p:cNvPr id="804877" name="Line 13"/>
          <p:cNvSpPr>
            <a:spLocks noChangeShapeType="1"/>
          </p:cNvSpPr>
          <p:nvPr/>
        </p:nvSpPr>
        <p:spPr bwMode="auto">
          <a:xfrm>
            <a:off x="1649413" y="952500"/>
            <a:ext cx="0" cy="914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4878" name="Line 14"/>
          <p:cNvSpPr>
            <a:spLocks noChangeShapeType="1"/>
          </p:cNvSpPr>
          <p:nvPr/>
        </p:nvSpPr>
        <p:spPr bwMode="auto">
          <a:xfrm>
            <a:off x="1192213" y="1485900"/>
            <a:ext cx="9144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4879" name="Line 15"/>
          <p:cNvSpPr>
            <a:spLocks noChangeShapeType="1"/>
          </p:cNvSpPr>
          <p:nvPr/>
        </p:nvSpPr>
        <p:spPr bwMode="auto">
          <a:xfrm flipH="1">
            <a:off x="1081088" y="876300"/>
            <a:ext cx="407987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4880" name="Line 16"/>
          <p:cNvSpPr>
            <a:spLocks noChangeShapeType="1"/>
          </p:cNvSpPr>
          <p:nvPr/>
        </p:nvSpPr>
        <p:spPr bwMode="auto">
          <a:xfrm>
            <a:off x="1801813" y="876300"/>
            <a:ext cx="422275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4881" name="Line 17"/>
          <p:cNvSpPr>
            <a:spLocks noChangeShapeType="1"/>
          </p:cNvSpPr>
          <p:nvPr/>
        </p:nvSpPr>
        <p:spPr bwMode="auto">
          <a:xfrm>
            <a:off x="1066800" y="1692275"/>
            <a:ext cx="354013" cy="3127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4882" name="Line 18"/>
          <p:cNvSpPr>
            <a:spLocks noChangeShapeType="1"/>
          </p:cNvSpPr>
          <p:nvPr/>
        </p:nvSpPr>
        <p:spPr bwMode="auto">
          <a:xfrm flipH="1">
            <a:off x="1855788" y="1665288"/>
            <a:ext cx="327025" cy="339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4883" name="Oval 19"/>
          <p:cNvSpPr>
            <a:spLocks noChangeArrowheads="1"/>
          </p:cNvSpPr>
          <p:nvPr/>
        </p:nvSpPr>
        <p:spPr bwMode="auto">
          <a:xfrm>
            <a:off x="5453062" y="52546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 dirty="0">
                <a:solidFill>
                  <a:schemeClr val="tx2"/>
                </a:solidFill>
                <a:ea typeface="新細明體" charset="-120"/>
              </a:rPr>
              <a:t>0</a:t>
            </a:r>
          </a:p>
        </p:txBody>
      </p:sp>
      <p:sp>
        <p:nvSpPr>
          <p:cNvPr id="804884" name="Oval 20"/>
          <p:cNvSpPr>
            <a:spLocks noChangeArrowheads="1"/>
          </p:cNvSpPr>
          <p:nvPr/>
        </p:nvSpPr>
        <p:spPr bwMode="auto">
          <a:xfrm>
            <a:off x="5451475" y="162877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804885" name="Oval 21"/>
          <p:cNvSpPr>
            <a:spLocks noChangeArrowheads="1"/>
          </p:cNvSpPr>
          <p:nvPr/>
        </p:nvSpPr>
        <p:spPr bwMode="auto">
          <a:xfrm>
            <a:off x="5467350" y="26479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2</a:t>
            </a:r>
          </a:p>
        </p:txBody>
      </p:sp>
      <p:sp>
        <p:nvSpPr>
          <p:cNvPr id="804886" name="Line 22"/>
          <p:cNvSpPr>
            <a:spLocks noChangeShapeType="1"/>
          </p:cNvSpPr>
          <p:nvPr/>
        </p:nvSpPr>
        <p:spPr bwMode="auto">
          <a:xfrm>
            <a:off x="5689600" y="2084387"/>
            <a:ext cx="0" cy="558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4887" name="Line 23"/>
          <p:cNvSpPr>
            <a:spLocks noChangeShapeType="1"/>
          </p:cNvSpPr>
          <p:nvPr/>
        </p:nvSpPr>
        <p:spPr bwMode="auto">
          <a:xfrm flipV="1">
            <a:off x="5867400" y="914400"/>
            <a:ext cx="0" cy="720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4888" name="Line 24"/>
          <p:cNvSpPr>
            <a:spLocks noChangeShapeType="1"/>
          </p:cNvSpPr>
          <p:nvPr/>
        </p:nvSpPr>
        <p:spPr bwMode="auto">
          <a:xfrm>
            <a:off x="5499100" y="941387"/>
            <a:ext cx="0" cy="7350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4912" name="Text Box 48"/>
          <p:cNvSpPr txBox="1">
            <a:spLocks noChangeArrowheads="1"/>
          </p:cNvSpPr>
          <p:nvPr/>
        </p:nvSpPr>
        <p:spPr bwMode="auto">
          <a:xfrm>
            <a:off x="1143000" y="6172200"/>
            <a:ext cx="19303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sz="2800" dirty="0">
                <a:solidFill>
                  <a:srgbClr val="CC3300"/>
                </a:solidFill>
                <a:ea typeface="新細明體" charset="-120"/>
              </a:rPr>
              <a:t>symmetric</a:t>
            </a: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5638800" y="5943600"/>
            <a:ext cx="21932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sz="2800" dirty="0" smtClean="0">
                <a:solidFill>
                  <a:srgbClr val="CC3300"/>
                </a:solidFill>
                <a:ea typeface="新細明體" charset="-120"/>
              </a:rPr>
              <a:t>Asymmetric</a:t>
            </a:r>
            <a:endParaRPr kumimoji="1" lang="en-US" altLang="zh-TW" sz="2800" dirty="0">
              <a:solidFill>
                <a:srgbClr val="CC3300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1104900"/>
          </a:xfrm>
          <a:noFill/>
          <a:ln/>
        </p:spPr>
        <p:txBody>
          <a:bodyPr/>
          <a:lstStyle/>
          <a:p>
            <a:r>
              <a:rPr lang="en-US" sz="6000" dirty="0" smtClean="0"/>
              <a:t>Space required</a:t>
            </a:r>
            <a:endParaRPr lang="en-US" sz="60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58875" y="2768600"/>
            <a:ext cx="4159250" cy="2387600"/>
            <a:chOff x="730" y="1744"/>
            <a:chExt cx="2620" cy="1504"/>
          </a:xfrm>
        </p:grpSpPr>
        <p:sp>
          <p:nvSpPr>
            <p:cNvPr id="687108" name="Oval 4"/>
            <p:cNvSpPr>
              <a:spLocks noChangeArrowheads="1"/>
            </p:cNvSpPr>
            <p:nvPr/>
          </p:nvSpPr>
          <p:spPr bwMode="auto">
            <a:xfrm>
              <a:off x="1018" y="1744"/>
              <a:ext cx="460" cy="35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09" name="Oval 5"/>
            <p:cNvSpPr>
              <a:spLocks noChangeArrowheads="1"/>
            </p:cNvSpPr>
            <p:nvPr/>
          </p:nvSpPr>
          <p:spPr bwMode="auto">
            <a:xfrm>
              <a:off x="2206" y="1744"/>
              <a:ext cx="460" cy="35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10" name="Oval 6"/>
            <p:cNvSpPr>
              <a:spLocks noChangeArrowheads="1"/>
            </p:cNvSpPr>
            <p:nvPr/>
          </p:nvSpPr>
          <p:spPr bwMode="auto">
            <a:xfrm>
              <a:off x="2890" y="2464"/>
              <a:ext cx="460" cy="35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11" name="Oval 7"/>
            <p:cNvSpPr>
              <a:spLocks noChangeArrowheads="1"/>
            </p:cNvSpPr>
            <p:nvPr/>
          </p:nvSpPr>
          <p:spPr bwMode="auto">
            <a:xfrm>
              <a:off x="1990" y="2356"/>
              <a:ext cx="460" cy="35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12" name="Oval 8"/>
            <p:cNvSpPr>
              <a:spLocks noChangeArrowheads="1"/>
            </p:cNvSpPr>
            <p:nvPr/>
          </p:nvSpPr>
          <p:spPr bwMode="auto">
            <a:xfrm>
              <a:off x="1378" y="2896"/>
              <a:ext cx="460" cy="35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13" name="Oval 9"/>
            <p:cNvSpPr>
              <a:spLocks noChangeArrowheads="1"/>
            </p:cNvSpPr>
            <p:nvPr/>
          </p:nvSpPr>
          <p:spPr bwMode="auto">
            <a:xfrm>
              <a:off x="730" y="2428"/>
              <a:ext cx="460" cy="35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14" name="Line 10"/>
            <p:cNvSpPr>
              <a:spLocks noChangeShapeType="1"/>
            </p:cNvSpPr>
            <p:nvPr/>
          </p:nvSpPr>
          <p:spPr bwMode="auto">
            <a:xfrm>
              <a:off x="1446" y="2028"/>
              <a:ext cx="5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15" name="Line 11"/>
            <p:cNvSpPr>
              <a:spLocks noChangeShapeType="1"/>
            </p:cNvSpPr>
            <p:nvPr/>
          </p:nvSpPr>
          <p:spPr bwMode="auto">
            <a:xfrm>
              <a:off x="1266" y="2100"/>
              <a:ext cx="288" cy="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16" name="Line 12"/>
            <p:cNvSpPr>
              <a:spLocks noChangeShapeType="1"/>
            </p:cNvSpPr>
            <p:nvPr/>
          </p:nvSpPr>
          <p:spPr bwMode="auto">
            <a:xfrm flipH="1">
              <a:off x="2274" y="2100"/>
              <a:ext cx="108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17" name="Line 13"/>
            <p:cNvSpPr>
              <a:spLocks noChangeShapeType="1"/>
            </p:cNvSpPr>
            <p:nvPr/>
          </p:nvSpPr>
          <p:spPr bwMode="auto">
            <a:xfrm flipH="1" flipV="1">
              <a:off x="2634" y="2028"/>
              <a:ext cx="360" cy="4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18" name="Line 14"/>
            <p:cNvSpPr>
              <a:spLocks noChangeShapeType="1"/>
            </p:cNvSpPr>
            <p:nvPr/>
          </p:nvSpPr>
          <p:spPr bwMode="auto">
            <a:xfrm flipH="1">
              <a:off x="1842" y="2748"/>
              <a:ext cx="108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19" name="Line 15"/>
            <p:cNvSpPr>
              <a:spLocks noChangeShapeType="1"/>
            </p:cNvSpPr>
            <p:nvPr/>
          </p:nvSpPr>
          <p:spPr bwMode="auto">
            <a:xfrm flipH="1">
              <a:off x="1194" y="2604"/>
              <a:ext cx="8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20" name="Line 16"/>
            <p:cNvSpPr>
              <a:spLocks noChangeShapeType="1"/>
            </p:cNvSpPr>
            <p:nvPr/>
          </p:nvSpPr>
          <p:spPr bwMode="auto">
            <a:xfrm>
              <a:off x="1086" y="2748"/>
              <a:ext cx="28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7122" name="Rectangle 18"/>
          <p:cNvSpPr>
            <a:spLocks noChangeArrowheads="1"/>
          </p:cNvSpPr>
          <p:nvPr/>
        </p:nvSpPr>
        <p:spPr bwMode="auto">
          <a:xfrm>
            <a:off x="2270125" y="4922838"/>
            <a:ext cx="6180138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7123" name="Line 19"/>
          <p:cNvSpPr>
            <a:spLocks noChangeShapeType="1"/>
          </p:cNvSpPr>
          <p:nvPr/>
        </p:nvSpPr>
        <p:spPr bwMode="auto">
          <a:xfrm>
            <a:off x="4114800" y="3276600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038600" y="4953000"/>
            <a:ext cx="4953000" cy="1371600"/>
            <a:chOff x="2544" y="3120"/>
            <a:chExt cx="3120" cy="864"/>
          </a:xfrm>
        </p:grpSpPr>
        <p:sp>
          <p:nvSpPr>
            <p:cNvPr id="687121" name="Rectangle 17"/>
            <p:cNvSpPr>
              <a:spLocks noChangeArrowheads="1"/>
            </p:cNvSpPr>
            <p:nvPr/>
          </p:nvSpPr>
          <p:spPr bwMode="auto">
            <a:xfrm>
              <a:off x="2640" y="3216"/>
              <a:ext cx="2912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3200" dirty="0">
                  <a:latin typeface="Book Antiqua" pitchFamily="18" charset="0"/>
                </a:rPr>
                <a:t>a </a:t>
              </a:r>
              <a:r>
                <a:rPr lang="en-US" sz="3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sz="3200" b="1" baseline="300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3200" dirty="0" smtClean="0">
                  <a:latin typeface="Book Antiqua" pitchFamily="18" charset="0"/>
                </a:rPr>
                <a:t> </a:t>
              </a:r>
              <a:r>
                <a:rPr lang="en-US" sz="3200" dirty="0">
                  <a:latin typeface="Book Antiqua" pitchFamily="18" charset="0"/>
                </a:rPr>
                <a:t>matrix is needed for</a:t>
              </a:r>
            </a:p>
            <a:p>
              <a:r>
                <a:rPr lang="en-US" sz="3200" dirty="0">
                  <a:latin typeface="Book Antiqua" pitchFamily="18" charset="0"/>
                </a:rPr>
                <a:t>a graph with </a:t>
              </a:r>
              <a:r>
                <a:rPr lang="en-US" sz="3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sz="3200" dirty="0" smtClean="0">
                  <a:latin typeface="Book Antiqua" pitchFamily="18" charset="0"/>
                </a:rPr>
                <a:t> </a:t>
              </a:r>
              <a:r>
                <a:rPr lang="en-US" sz="3200" dirty="0">
                  <a:latin typeface="Book Antiqua" pitchFamily="18" charset="0"/>
                </a:rPr>
                <a:t>vertices</a:t>
              </a:r>
            </a:p>
          </p:txBody>
        </p:sp>
        <p:sp>
          <p:nvSpPr>
            <p:cNvPr id="687124" name="Rectangle 20"/>
            <p:cNvSpPr>
              <a:spLocks noChangeArrowheads="1"/>
            </p:cNvSpPr>
            <p:nvPr/>
          </p:nvSpPr>
          <p:spPr bwMode="auto">
            <a:xfrm>
              <a:off x="2544" y="3120"/>
              <a:ext cx="3120" cy="86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1104900"/>
          </a:xfrm>
          <a:noFill/>
          <a:ln/>
        </p:spPr>
        <p:txBody>
          <a:bodyPr/>
          <a:lstStyle/>
          <a:p>
            <a:r>
              <a:rPr lang="en-US" sz="4800"/>
              <a:t>many graphs are “sparse”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752600"/>
            <a:ext cx="8305800" cy="48006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degree of “sparseness” </a:t>
            </a:r>
            <a:r>
              <a:rPr lang="en-US" sz="3600" dirty="0" smtClean="0"/>
              <a:t>is key </a:t>
            </a:r>
            <a:r>
              <a:rPr lang="en-US" sz="3600" dirty="0"/>
              <a:t>factor in choosing a data structure for edges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adjacency matrix  requires space for </a:t>
            </a:r>
            <a:r>
              <a:rPr lang="en-US" sz="3200" b="1" dirty="0"/>
              <a:t>all possible</a:t>
            </a:r>
            <a:r>
              <a:rPr lang="en-US" sz="3200" dirty="0"/>
              <a:t> edges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adjacency list requires space for existing edges only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affects amount of memory space needed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affects efficiency of graph operations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  </a:t>
            </a:r>
          </a:p>
        </p:txBody>
      </p:sp>
      <p:sp>
        <p:nvSpPr>
          <p:cNvPr id="691203" name="Rectangle 3"/>
          <p:cNvSpPr>
            <a:spLocks noChangeArrowheads="1"/>
          </p:cNvSpPr>
          <p:nvPr/>
        </p:nvSpPr>
        <p:spPr bwMode="auto">
          <a:xfrm>
            <a:off x="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Monotype Sorts" pitchFamily="2" charset="2"/>
              <a:buChar char="l"/>
            </a:pPr>
            <a:endParaRPr lang="en-US" sz="4400">
              <a:latin typeface="Book Antiqua" pitchFamily="18" charset="0"/>
            </a:endParaRPr>
          </a:p>
        </p:txBody>
      </p:sp>
      <p:sp>
        <p:nvSpPr>
          <p:cNvPr id="691204" name="Rectangle 4"/>
          <p:cNvSpPr>
            <a:spLocks noChangeArrowheads="1"/>
          </p:cNvSpPr>
          <p:nvPr/>
        </p:nvSpPr>
        <p:spPr bwMode="auto">
          <a:xfrm>
            <a:off x="838200" y="3810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Book Antiqua" pitchFamily="18" charset="0"/>
              </a:rPr>
              <a:t>adjacency lists</a:t>
            </a:r>
            <a:endParaRPr lang="en-US" sz="60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691205" name="Rectangle 5"/>
          <p:cNvSpPr>
            <a:spLocks noChangeArrowheads="1"/>
          </p:cNvSpPr>
          <p:nvPr/>
        </p:nvSpPr>
        <p:spPr bwMode="auto">
          <a:xfrm>
            <a:off x="838200" y="2133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533400" y="1828800"/>
            <a:ext cx="4343400" cy="3543300"/>
            <a:chOff x="192" y="1056"/>
            <a:chExt cx="2736" cy="2232"/>
          </a:xfrm>
        </p:grpSpPr>
        <p:sp>
          <p:nvSpPr>
            <p:cNvPr id="691207" name="Oval 7"/>
            <p:cNvSpPr>
              <a:spLocks noChangeArrowheads="1"/>
            </p:cNvSpPr>
            <p:nvPr/>
          </p:nvSpPr>
          <p:spPr bwMode="auto">
            <a:xfrm>
              <a:off x="1056" y="1248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A</a:t>
              </a:r>
            </a:p>
          </p:txBody>
        </p:sp>
        <p:sp>
          <p:nvSpPr>
            <p:cNvPr id="691208" name="Oval 8"/>
            <p:cNvSpPr>
              <a:spLocks noChangeArrowheads="1"/>
            </p:cNvSpPr>
            <p:nvPr/>
          </p:nvSpPr>
          <p:spPr bwMode="auto">
            <a:xfrm>
              <a:off x="192" y="1872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B</a:t>
              </a:r>
            </a:p>
          </p:txBody>
        </p:sp>
        <p:sp>
          <p:nvSpPr>
            <p:cNvPr id="691209" name="Oval 9"/>
            <p:cNvSpPr>
              <a:spLocks noChangeArrowheads="1"/>
            </p:cNvSpPr>
            <p:nvPr/>
          </p:nvSpPr>
          <p:spPr bwMode="auto">
            <a:xfrm>
              <a:off x="768" y="2784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C</a:t>
              </a:r>
            </a:p>
          </p:txBody>
        </p:sp>
        <p:sp>
          <p:nvSpPr>
            <p:cNvPr id="691210" name="Oval 10"/>
            <p:cNvSpPr>
              <a:spLocks noChangeArrowheads="1"/>
            </p:cNvSpPr>
            <p:nvPr/>
          </p:nvSpPr>
          <p:spPr bwMode="auto">
            <a:xfrm>
              <a:off x="2256" y="2784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D</a:t>
              </a:r>
            </a:p>
          </p:txBody>
        </p:sp>
        <p:sp>
          <p:nvSpPr>
            <p:cNvPr id="691211" name="Oval 11"/>
            <p:cNvSpPr>
              <a:spLocks noChangeArrowheads="1"/>
            </p:cNvSpPr>
            <p:nvPr/>
          </p:nvSpPr>
          <p:spPr bwMode="auto">
            <a:xfrm>
              <a:off x="2400" y="1824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E</a:t>
              </a:r>
            </a:p>
          </p:txBody>
        </p:sp>
        <p:sp>
          <p:nvSpPr>
            <p:cNvPr id="691212" name="Line 12"/>
            <p:cNvSpPr>
              <a:spLocks noChangeShapeType="1"/>
            </p:cNvSpPr>
            <p:nvPr/>
          </p:nvSpPr>
          <p:spPr bwMode="auto">
            <a:xfrm flipH="1">
              <a:off x="528" y="1488"/>
              <a:ext cx="62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13" name="Line 13"/>
            <p:cNvSpPr>
              <a:spLocks noChangeShapeType="1"/>
            </p:cNvSpPr>
            <p:nvPr/>
          </p:nvSpPr>
          <p:spPr bwMode="auto">
            <a:xfrm>
              <a:off x="1488" y="1488"/>
              <a:ext cx="105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14" name="Line 14"/>
            <p:cNvSpPr>
              <a:spLocks noChangeShapeType="1"/>
            </p:cNvSpPr>
            <p:nvPr/>
          </p:nvSpPr>
          <p:spPr bwMode="auto">
            <a:xfrm flipH="1">
              <a:off x="1056" y="1536"/>
              <a:ext cx="240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15" name="Line 15"/>
            <p:cNvSpPr>
              <a:spLocks noChangeShapeType="1"/>
            </p:cNvSpPr>
            <p:nvPr/>
          </p:nvSpPr>
          <p:spPr bwMode="auto">
            <a:xfrm flipV="1">
              <a:off x="1296" y="2928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16" name="Line 16"/>
            <p:cNvSpPr>
              <a:spLocks noChangeShapeType="1"/>
            </p:cNvSpPr>
            <p:nvPr/>
          </p:nvSpPr>
          <p:spPr bwMode="auto">
            <a:xfrm>
              <a:off x="528" y="2160"/>
              <a:ext cx="384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17" name="Line 17"/>
            <p:cNvSpPr>
              <a:spLocks noChangeShapeType="1"/>
            </p:cNvSpPr>
            <p:nvPr/>
          </p:nvSpPr>
          <p:spPr bwMode="auto">
            <a:xfrm flipH="1" flipV="1">
              <a:off x="432" y="2160"/>
              <a:ext cx="384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19" name="Text Box 19"/>
            <p:cNvSpPr txBox="1">
              <a:spLocks noChangeArrowheads="1"/>
            </p:cNvSpPr>
            <p:nvPr/>
          </p:nvSpPr>
          <p:spPr bwMode="auto">
            <a:xfrm>
              <a:off x="1200" y="1056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0</a:t>
              </a:r>
            </a:p>
          </p:txBody>
        </p:sp>
        <p:sp>
          <p:nvSpPr>
            <p:cNvPr id="691220" name="Text Box 20"/>
            <p:cNvSpPr txBox="1">
              <a:spLocks noChangeArrowheads="1"/>
            </p:cNvSpPr>
            <p:nvPr/>
          </p:nvSpPr>
          <p:spPr bwMode="auto">
            <a:xfrm>
              <a:off x="288" y="16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1</a:t>
              </a:r>
            </a:p>
          </p:txBody>
        </p:sp>
        <p:sp>
          <p:nvSpPr>
            <p:cNvPr id="691221" name="Text Box 21"/>
            <p:cNvSpPr txBox="1">
              <a:spLocks noChangeArrowheads="1"/>
            </p:cNvSpPr>
            <p:nvPr/>
          </p:nvSpPr>
          <p:spPr bwMode="auto">
            <a:xfrm>
              <a:off x="902" y="303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2</a:t>
              </a:r>
            </a:p>
          </p:txBody>
        </p:sp>
        <p:sp>
          <p:nvSpPr>
            <p:cNvPr id="691222" name="Text Box 22"/>
            <p:cNvSpPr txBox="1">
              <a:spLocks noChangeArrowheads="1"/>
            </p:cNvSpPr>
            <p:nvPr/>
          </p:nvSpPr>
          <p:spPr bwMode="auto">
            <a:xfrm>
              <a:off x="2400" y="3024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3</a:t>
              </a:r>
            </a:p>
          </p:txBody>
        </p:sp>
        <p:sp>
          <p:nvSpPr>
            <p:cNvPr id="691223" name="Text Box 23"/>
            <p:cNvSpPr txBox="1">
              <a:spLocks noChangeArrowheads="1"/>
            </p:cNvSpPr>
            <p:nvPr/>
          </p:nvSpPr>
          <p:spPr bwMode="auto">
            <a:xfrm>
              <a:off x="2592" y="1632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4</a:t>
              </a:r>
            </a:p>
          </p:txBody>
        </p:sp>
      </p:grpSp>
      <p:sp>
        <p:nvSpPr>
          <p:cNvPr id="691225" name="Rectangle 25"/>
          <p:cNvSpPr>
            <a:spLocks noChangeArrowheads="1"/>
          </p:cNvSpPr>
          <p:nvPr/>
        </p:nvSpPr>
        <p:spPr bwMode="auto">
          <a:xfrm>
            <a:off x="8394700" y="4530725"/>
            <a:ext cx="5969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26" name="Rectangle 26"/>
          <p:cNvSpPr>
            <a:spLocks noChangeArrowheads="1"/>
          </p:cNvSpPr>
          <p:nvPr/>
        </p:nvSpPr>
        <p:spPr bwMode="auto">
          <a:xfrm>
            <a:off x="5410200" y="4495800"/>
            <a:ext cx="3365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latin typeface="Book Antiqua" pitchFamily="18" charset="0"/>
              </a:rPr>
              <a:t>0</a:t>
            </a:r>
          </a:p>
          <a:p>
            <a:r>
              <a:rPr lang="en-US" sz="2400">
                <a:latin typeface="Book Antiqua" pitchFamily="18" charset="0"/>
              </a:rPr>
              <a:t>1</a:t>
            </a:r>
          </a:p>
          <a:p>
            <a:r>
              <a:rPr lang="en-US" sz="2400">
                <a:latin typeface="Book Antiqua" pitchFamily="18" charset="0"/>
              </a:rPr>
              <a:t>2</a:t>
            </a:r>
          </a:p>
          <a:p>
            <a:r>
              <a:rPr lang="en-US" sz="2400">
                <a:latin typeface="Book Antiqua" pitchFamily="18" charset="0"/>
              </a:rPr>
              <a:t>3</a:t>
            </a:r>
          </a:p>
          <a:p>
            <a:r>
              <a:rPr lang="en-US" sz="2400">
                <a:latin typeface="Book Antiqua" pitchFamily="18" charset="0"/>
              </a:rPr>
              <a:t>4</a:t>
            </a:r>
          </a:p>
        </p:txBody>
      </p:sp>
      <p:sp>
        <p:nvSpPr>
          <p:cNvPr id="691227" name="Line 27"/>
          <p:cNvSpPr>
            <a:spLocks noChangeShapeType="1"/>
          </p:cNvSpPr>
          <p:nvPr/>
        </p:nvSpPr>
        <p:spPr bwMode="auto">
          <a:xfrm>
            <a:off x="6096000" y="474345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28" name="Line 28"/>
          <p:cNvSpPr>
            <a:spLocks noChangeShapeType="1"/>
          </p:cNvSpPr>
          <p:nvPr/>
        </p:nvSpPr>
        <p:spPr bwMode="auto">
          <a:xfrm>
            <a:off x="6096000" y="512445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29" name="Rectangle 29"/>
          <p:cNvSpPr>
            <a:spLocks noChangeArrowheads="1"/>
          </p:cNvSpPr>
          <p:nvPr/>
        </p:nvSpPr>
        <p:spPr bwMode="auto">
          <a:xfrm>
            <a:off x="6496050" y="4537075"/>
            <a:ext cx="7493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30" name="Rectangle 30"/>
          <p:cNvSpPr>
            <a:spLocks noChangeArrowheads="1"/>
          </p:cNvSpPr>
          <p:nvPr/>
        </p:nvSpPr>
        <p:spPr bwMode="auto">
          <a:xfrm>
            <a:off x="7486650" y="4537075"/>
            <a:ext cx="7493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31" name="Line 31"/>
          <p:cNvSpPr>
            <a:spLocks noChangeShapeType="1"/>
          </p:cNvSpPr>
          <p:nvPr/>
        </p:nvSpPr>
        <p:spPr bwMode="auto">
          <a:xfrm>
            <a:off x="7099300" y="475932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32" name="Rectangle 32"/>
          <p:cNvSpPr>
            <a:spLocks noChangeArrowheads="1"/>
          </p:cNvSpPr>
          <p:nvPr/>
        </p:nvSpPr>
        <p:spPr bwMode="auto">
          <a:xfrm>
            <a:off x="6550025" y="4514850"/>
            <a:ext cx="2250616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Book Antiqua" pitchFamily="18" charset="0"/>
              </a:rPr>
              <a:t>1         </a:t>
            </a:r>
            <a:r>
              <a:rPr lang="en-US" sz="2800" dirty="0" smtClean="0">
                <a:latin typeface="Book Antiqua" pitchFamily="18" charset="0"/>
              </a:rPr>
              <a:t>2        4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691233" name="Line 33"/>
          <p:cNvSpPr>
            <a:spLocks noChangeShapeType="1"/>
          </p:cNvSpPr>
          <p:nvPr/>
        </p:nvSpPr>
        <p:spPr bwMode="auto">
          <a:xfrm>
            <a:off x="8089900" y="4759325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34" name="Line 34"/>
          <p:cNvSpPr>
            <a:spLocks noChangeShapeType="1"/>
          </p:cNvSpPr>
          <p:nvPr/>
        </p:nvSpPr>
        <p:spPr bwMode="auto">
          <a:xfrm>
            <a:off x="6946900" y="45307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35" name="Line 35"/>
          <p:cNvSpPr>
            <a:spLocks noChangeShapeType="1"/>
          </p:cNvSpPr>
          <p:nvPr/>
        </p:nvSpPr>
        <p:spPr bwMode="auto">
          <a:xfrm>
            <a:off x="7937500" y="45307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36" name="Line 36"/>
          <p:cNvSpPr>
            <a:spLocks noChangeShapeType="1"/>
          </p:cNvSpPr>
          <p:nvPr/>
        </p:nvSpPr>
        <p:spPr bwMode="auto">
          <a:xfrm>
            <a:off x="8686800" y="451485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38" name="Line 38"/>
          <p:cNvSpPr>
            <a:spLocks noChangeShapeType="1"/>
          </p:cNvSpPr>
          <p:nvPr/>
        </p:nvSpPr>
        <p:spPr bwMode="auto">
          <a:xfrm>
            <a:off x="6096000" y="550545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6553200" y="4876800"/>
            <a:ext cx="749300" cy="523875"/>
            <a:chOff x="4128" y="3012"/>
            <a:chExt cx="472" cy="330"/>
          </a:xfrm>
        </p:grpSpPr>
        <p:sp>
          <p:nvSpPr>
            <p:cNvPr id="691241" name="Rectangle 41"/>
            <p:cNvSpPr>
              <a:spLocks noChangeArrowheads="1"/>
            </p:cNvSpPr>
            <p:nvPr/>
          </p:nvSpPr>
          <p:spPr bwMode="auto">
            <a:xfrm>
              <a:off x="4128" y="3086"/>
              <a:ext cx="472" cy="1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691243" name="Rectangle 43"/>
            <p:cNvSpPr>
              <a:spLocks noChangeArrowheads="1"/>
            </p:cNvSpPr>
            <p:nvPr/>
          </p:nvSpPr>
          <p:spPr bwMode="auto">
            <a:xfrm>
              <a:off x="4162" y="3012"/>
              <a:ext cx="23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800" dirty="0">
                  <a:latin typeface="Book Antiqua" pitchFamily="18" charset="0"/>
                </a:rPr>
                <a:t>2</a:t>
              </a:r>
            </a:p>
          </p:txBody>
        </p:sp>
        <p:sp>
          <p:nvSpPr>
            <p:cNvPr id="691244" name="Line 44"/>
            <p:cNvSpPr>
              <a:spLocks noChangeShapeType="1"/>
            </p:cNvSpPr>
            <p:nvPr/>
          </p:nvSpPr>
          <p:spPr bwMode="auto">
            <a:xfrm>
              <a:off x="4368" y="312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691245" name="Rectangle 45"/>
          <p:cNvSpPr>
            <a:spLocks noChangeArrowheads="1"/>
          </p:cNvSpPr>
          <p:nvPr/>
        </p:nvSpPr>
        <p:spPr bwMode="auto">
          <a:xfrm>
            <a:off x="6553200" y="5375275"/>
            <a:ext cx="749300" cy="298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46" name="Rectangle 46"/>
          <p:cNvSpPr>
            <a:spLocks noChangeArrowheads="1"/>
          </p:cNvSpPr>
          <p:nvPr/>
        </p:nvSpPr>
        <p:spPr bwMode="auto">
          <a:xfrm>
            <a:off x="6607175" y="5267338"/>
            <a:ext cx="36548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Book Antiqua" pitchFamily="18" charset="0"/>
              </a:rPr>
              <a:t>1</a:t>
            </a:r>
          </a:p>
        </p:txBody>
      </p:sp>
      <p:sp>
        <p:nvSpPr>
          <p:cNvPr id="691247" name="Line 47"/>
          <p:cNvSpPr>
            <a:spLocks noChangeShapeType="1"/>
          </p:cNvSpPr>
          <p:nvPr/>
        </p:nvSpPr>
        <p:spPr bwMode="auto">
          <a:xfrm>
            <a:off x="6934200" y="542925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7467600" y="5257800"/>
            <a:ext cx="749300" cy="523875"/>
            <a:chOff x="4128" y="3012"/>
            <a:chExt cx="472" cy="330"/>
          </a:xfrm>
        </p:grpSpPr>
        <p:sp>
          <p:nvSpPr>
            <p:cNvPr id="691249" name="Rectangle 49"/>
            <p:cNvSpPr>
              <a:spLocks noChangeArrowheads="1"/>
            </p:cNvSpPr>
            <p:nvPr/>
          </p:nvSpPr>
          <p:spPr bwMode="auto">
            <a:xfrm>
              <a:off x="4128" y="3086"/>
              <a:ext cx="472" cy="1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691251" name="Rectangle 51"/>
            <p:cNvSpPr>
              <a:spLocks noChangeArrowheads="1"/>
            </p:cNvSpPr>
            <p:nvPr/>
          </p:nvSpPr>
          <p:spPr bwMode="auto">
            <a:xfrm>
              <a:off x="4162" y="3012"/>
              <a:ext cx="23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800" dirty="0">
                  <a:latin typeface="Book Antiqua" pitchFamily="18" charset="0"/>
                </a:rPr>
                <a:t>3</a:t>
              </a:r>
            </a:p>
          </p:txBody>
        </p:sp>
        <p:sp>
          <p:nvSpPr>
            <p:cNvPr id="691252" name="Line 52"/>
            <p:cNvSpPr>
              <a:spLocks noChangeShapeType="1"/>
            </p:cNvSpPr>
            <p:nvPr/>
          </p:nvSpPr>
          <p:spPr bwMode="auto">
            <a:xfrm>
              <a:off x="4368" y="312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691253" name="Line 53"/>
          <p:cNvSpPr>
            <a:spLocks noChangeShapeType="1"/>
          </p:cNvSpPr>
          <p:nvPr/>
        </p:nvSpPr>
        <p:spPr bwMode="auto">
          <a:xfrm>
            <a:off x="7086600" y="550545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60" name="Rectangle 60"/>
          <p:cNvSpPr>
            <a:spLocks noChangeArrowheads="1"/>
          </p:cNvSpPr>
          <p:nvPr/>
        </p:nvSpPr>
        <p:spPr bwMode="auto">
          <a:xfrm>
            <a:off x="5867400" y="4514850"/>
            <a:ext cx="381000" cy="1905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691261" name="Line 61"/>
          <p:cNvSpPr>
            <a:spLocks noChangeShapeType="1"/>
          </p:cNvSpPr>
          <p:nvPr/>
        </p:nvSpPr>
        <p:spPr bwMode="auto">
          <a:xfrm>
            <a:off x="5867400" y="489585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62" name="Line 62"/>
          <p:cNvSpPr>
            <a:spLocks noChangeShapeType="1"/>
          </p:cNvSpPr>
          <p:nvPr/>
        </p:nvSpPr>
        <p:spPr bwMode="auto">
          <a:xfrm>
            <a:off x="5867400" y="527685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63" name="Line 63"/>
          <p:cNvSpPr>
            <a:spLocks noChangeShapeType="1"/>
          </p:cNvSpPr>
          <p:nvPr/>
        </p:nvSpPr>
        <p:spPr bwMode="auto">
          <a:xfrm>
            <a:off x="5867400" y="565785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64" name="Line 64"/>
          <p:cNvSpPr>
            <a:spLocks noChangeShapeType="1"/>
          </p:cNvSpPr>
          <p:nvPr/>
        </p:nvSpPr>
        <p:spPr bwMode="auto">
          <a:xfrm>
            <a:off x="5867400" y="603885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65" name="Line 65"/>
          <p:cNvSpPr>
            <a:spLocks noChangeShapeType="1"/>
          </p:cNvSpPr>
          <p:nvPr/>
        </p:nvSpPr>
        <p:spPr bwMode="auto">
          <a:xfrm>
            <a:off x="5867400" y="641985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75"/>
          <p:cNvGrpSpPr>
            <a:grpSpLocks/>
          </p:cNvGrpSpPr>
          <p:nvPr/>
        </p:nvGrpSpPr>
        <p:grpSpPr bwMode="auto">
          <a:xfrm>
            <a:off x="6477000" y="1889125"/>
            <a:ext cx="838200" cy="1933575"/>
            <a:chOff x="4080" y="1190"/>
            <a:chExt cx="528" cy="1218"/>
          </a:xfrm>
        </p:grpSpPr>
        <p:sp>
          <p:nvSpPr>
            <p:cNvPr id="691266" name="Rectangle 66"/>
            <p:cNvSpPr>
              <a:spLocks noChangeArrowheads="1"/>
            </p:cNvSpPr>
            <p:nvPr/>
          </p:nvSpPr>
          <p:spPr bwMode="auto">
            <a:xfrm>
              <a:off x="4080" y="1200"/>
              <a:ext cx="212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0</a:t>
              </a:r>
            </a:p>
            <a:p>
              <a:r>
                <a:rPr lang="en-US" sz="2400">
                  <a:latin typeface="Book Antiqua" pitchFamily="18" charset="0"/>
                </a:rPr>
                <a:t>1</a:t>
              </a:r>
            </a:p>
            <a:p>
              <a:r>
                <a:rPr lang="en-US" sz="2400">
                  <a:latin typeface="Book Antiqua" pitchFamily="18" charset="0"/>
                </a:rPr>
                <a:t>2</a:t>
              </a:r>
            </a:p>
            <a:p>
              <a:r>
                <a:rPr lang="en-US" sz="2400">
                  <a:latin typeface="Book Antiqua" pitchFamily="18" charset="0"/>
                </a:rPr>
                <a:t>3</a:t>
              </a:r>
            </a:p>
            <a:p>
              <a:r>
                <a:rPr lang="en-US" sz="2400">
                  <a:latin typeface="Book Antiqua" pitchFamily="18" charset="0"/>
                </a:rPr>
                <a:t>4</a:t>
              </a:r>
            </a:p>
          </p:txBody>
        </p:sp>
        <p:sp>
          <p:nvSpPr>
            <p:cNvPr id="691267" name="Rectangle 67"/>
            <p:cNvSpPr>
              <a:spLocks noChangeArrowheads="1"/>
            </p:cNvSpPr>
            <p:nvPr/>
          </p:nvSpPr>
          <p:spPr bwMode="auto">
            <a:xfrm>
              <a:off x="4310" y="1190"/>
              <a:ext cx="265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A</a:t>
              </a:r>
              <a:br>
                <a:rPr lang="en-US" sz="2400">
                  <a:latin typeface="Book Antiqua" pitchFamily="18" charset="0"/>
                </a:rPr>
              </a:br>
              <a:r>
                <a:rPr lang="en-US" sz="2400">
                  <a:latin typeface="Book Antiqua" pitchFamily="18" charset="0"/>
                </a:rPr>
                <a:t>B</a:t>
              </a:r>
              <a:br>
                <a:rPr lang="en-US" sz="2400">
                  <a:latin typeface="Book Antiqua" pitchFamily="18" charset="0"/>
                </a:rPr>
              </a:br>
              <a:r>
                <a:rPr lang="en-US" sz="2400">
                  <a:latin typeface="Book Antiqua" pitchFamily="18" charset="0"/>
                </a:rPr>
                <a:t>C</a:t>
              </a:r>
              <a:br>
                <a:rPr lang="en-US" sz="2400">
                  <a:latin typeface="Book Antiqua" pitchFamily="18" charset="0"/>
                </a:rPr>
              </a:br>
              <a:r>
                <a:rPr lang="en-US" sz="2400">
                  <a:latin typeface="Book Antiqua" pitchFamily="18" charset="0"/>
                </a:rPr>
                <a:t>D</a:t>
              </a:r>
              <a:br>
                <a:rPr lang="en-US" sz="2400">
                  <a:latin typeface="Book Antiqua" pitchFamily="18" charset="0"/>
                </a:rPr>
              </a:br>
              <a:r>
                <a:rPr lang="en-US" sz="2400">
                  <a:latin typeface="Book Antiqua" pitchFamily="18" charset="0"/>
                </a:rPr>
                <a:t>E</a:t>
              </a:r>
            </a:p>
          </p:txBody>
        </p:sp>
        <p:sp>
          <p:nvSpPr>
            <p:cNvPr id="691268" name="Rectangle 68"/>
            <p:cNvSpPr>
              <a:spLocks noChangeArrowheads="1"/>
            </p:cNvSpPr>
            <p:nvPr/>
          </p:nvSpPr>
          <p:spPr bwMode="auto">
            <a:xfrm>
              <a:off x="4320" y="1200"/>
              <a:ext cx="288" cy="1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69" name="Line 69"/>
            <p:cNvSpPr>
              <a:spLocks noChangeShapeType="1"/>
            </p:cNvSpPr>
            <p:nvPr/>
          </p:nvSpPr>
          <p:spPr bwMode="auto">
            <a:xfrm>
              <a:off x="4320" y="144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70" name="Line 70"/>
            <p:cNvSpPr>
              <a:spLocks noChangeShapeType="1"/>
            </p:cNvSpPr>
            <p:nvPr/>
          </p:nvSpPr>
          <p:spPr bwMode="auto">
            <a:xfrm>
              <a:off x="4320" y="168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71" name="Line 71"/>
            <p:cNvSpPr>
              <a:spLocks noChangeShapeType="1"/>
            </p:cNvSpPr>
            <p:nvPr/>
          </p:nvSpPr>
          <p:spPr bwMode="auto">
            <a:xfrm>
              <a:off x="4320" y="192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72" name="Line 72"/>
            <p:cNvSpPr>
              <a:spLocks noChangeShapeType="1"/>
            </p:cNvSpPr>
            <p:nvPr/>
          </p:nvSpPr>
          <p:spPr bwMode="auto">
            <a:xfrm>
              <a:off x="4320" y="216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73" name="Line 73"/>
            <p:cNvSpPr>
              <a:spLocks noChangeShapeType="1"/>
            </p:cNvSpPr>
            <p:nvPr/>
          </p:nvSpPr>
          <p:spPr bwMode="auto">
            <a:xfrm>
              <a:off x="4320" y="240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" name="Line 43"/>
          <p:cNvSpPr>
            <a:spLocks noChangeShapeType="1"/>
          </p:cNvSpPr>
          <p:nvPr/>
        </p:nvSpPr>
        <p:spPr bwMode="auto">
          <a:xfrm>
            <a:off x="8696779" y="45720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>
            <a:off x="7924800" y="5410200"/>
            <a:ext cx="304800" cy="27577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6972660" y="5038712"/>
            <a:ext cx="304800" cy="27577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5905500" y="5685971"/>
            <a:ext cx="304800" cy="27577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43"/>
          <p:cNvSpPr>
            <a:spLocks noChangeShapeType="1"/>
          </p:cNvSpPr>
          <p:nvPr/>
        </p:nvSpPr>
        <p:spPr bwMode="auto">
          <a:xfrm>
            <a:off x="5903686" y="6092370"/>
            <a:ext cx="304800" cy="27577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ChangeArrowheads="1"/>
          </p:cNvSpPr>
          <p:nvPr/>
        </p:nvSpPr>
        <p:spPr bwMode="auto">
          <a:xfrm>
            <a:off x="1317625" y="19812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79625" y="1981200"/>
            <a:ext cx="700088" cy="327025"/>
            <a:chOff x="947" y="1282"/>
            <a:chExt cx="441" cy="206"/>
          </a:xfrm>
        </p:grpSpPr>
        <p:sp>
          <p:nvSpPr>
            <p:cNvPr id="807940" name="Rectangle 4"/>
            <p:cNvSpPr>
              <a:spLocks noChangeArrowheads="1"/>
            </p:cNvSpPr>
            <p:nvPr/>
          </p:nvSpPr>
          <p:spPr bwMode="auto">
            <a:xfrm>
              <a:off x="947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941" name="Line 5"/>
            <p:cNvSpPr>
              <a:spLocks noChangeShapeType="1"/>
            </p:cNvSpPr>
            <p:nvPr/>
          </p:nvSpPr>
          <p:spPr bwMode="auto">
            <a:xfrm>
              <a:off x="1200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070225" y="1981200"/>
            <a:ext cx="700088" cy="327025"/>
            <a:chOff x="1571" y="1282"/>
            <a:chExt cx="441" cy="206"/>
          </a:xfrm>
        </p:grpSpPr>
        <p:sp>
          <p:nvSpPr>
            <p:cNvPr id="807943" name="Rectangle 7"/>
            <p:cNvSpPr>
              <a:spLocks noChangeArrowheads="1"/>
            </p:cNvSpPr>
            <p:nvPr/>
          </p:nvSpPr>
          <p:spPr bwMode="auto">
            <a:xfrm>
              <a:off x="1571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944" name="Line 8"/>
            <p:cNvSpPr>
              <a:spLocks noChangeShapeType="1"/>
            </p:cNvSpPr>
            <p:nvPr/>
          </p:nvSpPr>
          <p:spPr bwMode="auto">
            <a:xfrm>
              <a:off x="1824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060825" y="1981200"/>
            <a:ext cx="700088" cy="327025"/>
            <a:chOff x="2195" y="1282"/>
            <a:chExt cx="441" cy="206"/>
          </a:xfrm>
        </p:grpSpPr>
        <p:sp>
          <p:nvSpPr>
            <p:cNvPr id="807946" name="Rectangle 10"/>
            <p:cNvSpPr>
              <a:spLocks noChangeArrowheads="1"/>
            </p:cNvSpPr>
            <p:nvPr/>
          </p:nvSpPr>
          <p:spPr bwMode="auto">
            <a:xfrm>
              <a:off x="2195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947" name="Line 11"/>
            <p:cNvSpPr>
              <a:spLocks noChangeShapeType="1"/>
            </p:cNvSpPr>
            <p:nvPr/>
          </p:nvSpPr>
          <p:spPr bwMode="auto">
            <a:xfrm>
              <a:off x="2448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7948" name="Line 12"/>
          <p:cNvSpPr>
            <a:spLocks noChangeShapeType="1"/>
          </p:cNvSpPr>
          <p:nvPr/>
        </p:nvSpPr>
        <p:spPr bwMode="auto">
          <a:xfrm>
            <a:off x="1566863" y="2155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49" name="Line 13"/>
          <p:cNvSpPr>
            <a:spLocks noChangeShapeType="1"/>
          </p:cNvSpPr>
          <p:nvPr/>
        </p:nvSpPr>
        <p:spPr bwMode="auto">
          <a:xfrm>
            <a:off x="2557463" y="2155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50" name="Line 14"/>
          <p:cNvSpPr>
            <a:spLocks noChangeShapeType="1"/>
          </p:cNvSpPr>
          <p:nvPr/>
        </p:nvSpPr>
        <p:spPr bwMode="auto">
          <a:xfrm>
            <a:off x="3548063" y="2155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51" name="Line 15"/>
          <p:cNvSpPr>
            <a:spLocks noChangeShapeType="1"/>
          </p:cNvSpPr>
          <p:nvPr/>
        </p:nvSpPr>
        <p:spPr bwMode="auto">
          <a:xfrm>
            <a:off x="4462463" y="20034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52" name="Rectangle 16"/>
          <p:cNvSpPr>
            <a:spLocks noChangeArrowheads="1"/>
          </p:cNvSpPr>
          <p:nvPr/>
        </p:nvSpPr>
        <p:spPr bwMode="auto">
          <a:xfrm>
            <a:off x="1317625" y="24384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079625" y="2438400"/>
            <a:ext cx="700088" cy="327025"/>
            <a:chOff x="947" y="1570"/>
            <a:chExt cx="441" cy="206"/>
          </a:xfrm>
        </p:grpSpPr>
        <p:sp>
          <p:nvSpPr>
            <p:cNvPr id="807954" name="Rectangle 18"/>
            <p:cNvSpPr>
              <a:spLocks noChangeArrowheads="1"/>
            </p:cNvSpPr>
            <p:nvPr/>
          </p:nvSpPr>
          <p:spPr bwMode="auto">
            <a:xfrm>
              <a:off x="947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955" name="Line 19"/>
            <p:cNvSpPr>
              <a:spLocks noChangeShapeType="1"/>
            </p:cNvSpPr>
            <p:nvPr/>
          </p:nvSpPr>
          <p:spPr bwMode="auto">
            <a:xfrm>
              <a:off x="1200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3070225" y="2438400"/>
            <a:ext cx="700088" cy="327025"/>
            <a:chOff x="1571" y="1570"/>
            <a:chExt cx="441" cy="206"/>
          </a:xfrm>
        </p:grpSpPr>
        <p:sp>
          <p:nvSpPr>
            <p:cNvPr id="807957" name="Rectangle 21"/>
            <p:cNvSpPr>
              <a:spLocks noChangeArrowheads="1"/>
            </p:cNvSpPr>
            <p:nvPr/>
          </p:nvSpPr>
          <p:spPr bwMode="auto">
            <a:xfrm>
              <a:off x="1571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958" name="Line 22"/>
            <p:cNvSpPr>
              <a:spLocks noChangeShapeType="1"/>
            </p:cNvSpPr>
            <p:nvPr/>
          </p:nvSpPr>
          <p:spPr bwMode="auto">
            <a:xfrm>
              <a:off x="1824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4060825" y="2438400"/>
            <a:ext cx="700088" cy="327025"/>
            <a:chOff x="2195" y="1570"/>
            <a:chExt cx="441" cy="206"/>
          </a:xfrm>
        </p:grpSpPr>
        <p:sp>
          <p:nvSpPr>
            <p:cNvPr id="807960" name="Rectangle 24"/>
            <p:cNvSpPr>
              <a:spLocks noChangeArrowheads="1"/>
            </p:cNvSpPr>
            <p:nvPr/>
          </p:nvSpPr>
          <p:spPr bwMode="auto">
            <a:xfrm>
              <a:off x="2195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961" name="Line 25"/>
            <p:cNvSpPr>
              <a:spLocks noChangeShapeType="1"/>
            </p:cNvSpPr>
            <p:nvPr/>
          </p:nvSpPr>
          <p:spPr bwMode="auto">
            <a:xfrm>
              <a:off x="2448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7962" name="Line 26"/>
          <p:cNvSpPr>
            <a:spLocks noChangeShapeType="1"/>
          </p:cNvSpPr>
          <p:nvPr/>
        </p:nvSpPr>
        <p:spPr bwMode="auto">
          <a:xfrm>
            <a:off x="1566863" y="2613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63" name="Line 27"/>
          <p:cNvSpPr>
            <a:spLocks noChangeShapeType="1"/>
          </p:cNvSpPr>
          <p:nvPr/>
        </p:nvSpPr>
        <p:spPr bwMode="auto">
          <a:xfrm>
            <a:off x="2557463" y="2613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64" name="Line 28"/>
          <p:cNvSpPr>
            <a:spLocks noChangeShapeType="1"/>
          </p:cNvSpPr>
          <p:nvPr/>
        </p:nvSpPr>
        <p:spPr bwMode="auto">
          <a:xfrm>
            <a:off x="3548063" y="2613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65" name="Line 29"/>
          <p:cNvSpPr>
            <a:spLocks noChangeShapeType="1"/>
          </p:cNvSpPr>
          <p:nvPr/>
        </p:nvSpPr>
        <p:spPr bwMode="auto">
          <a:xfrm>
            <a:off x="4462463" y="24606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66" name="Rectangle 30"/>
          <p:cNvSpPr>
            <a:spLocks noChangeArrowheads="1"/>
          </p:cNvSpPr>
          <p:nvPr/>
        </p:nvSpPr>
        <p:spPr bwMode="auto">
          <a:xfrm>
            <a:off x="1317625" y="28956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2079625" y="2895600"/>
            <a:ext cx="700088" cy="327025"/>
            <a:chOff x="947" y="1858"/>
            <a:chExt cx="441" cy="206"/>
          </a:xfrm>
        </p:grpSpPr>
        <p:sp>
          <p:nvSpPr>
            <p:cNvPr id="807968" name="Rectangle 32"/>
            <p:cNvSpPr>
              <a:spLocks noChangeArrowheads="1"/>
            </p:cNvSpPr>
            <p:nvPr/>
          </p:nvSpPr>
          <p:spPr bwMode="auto">
            <a:xfrm>
              <a:off x="947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969" name="Line 33"/>
            <p:cNvSpPr>
              <a:spLocks noChangeShapeType="1"/>
            </p:cNvSpPr>
            <p:nvPr/>
          </p:nvSpPr>
          <p:spPr bwMode="auto">
            <a:xfrm>
              <a:off x="1200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3070225" y="2895600"/>
            <a:ext cx="700088" cy="327025"/>
            <a:chOff x="1571" y="1858"/>
            <a:chExt cx="441" cy="206"/>
          </a:xfrm>
        </p:grpSpPr>
        <p:sp>
          <p:nvSpPr>
            <p:cNvPr id="807971" name="Rectangle 35"/>
            <p:cNvSpPr>
              <a:spLocks noChangeArrowheads="1"/>
            </p:cNvSpPr>
            <p:nvPr/>
          </p:nvSpPr>
          <p:spPr bwMode="auto">
            <a:xfrm>
              <a:off x="1571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972" name="Line 36"/>
            <p:cNvSpPr>
              <a:spLocks noChangeShapeType="1"/>
            </p:cNvSpPr>
            <p:nvPr/>
          </p:nvSpPr>
          <p:spPr bwMode="auto">
            <a:xfrm>
              <a:off x="1824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4060825" y="2895600"/>
            <a:ext cx="700088" cy="327025"/>
            <a:chOff x="2195" y="1858"/>
            <a:chExt cx="441" cy="206"/>
          </a:xfrm>
        </p:grpSpPr>
        <p:sp>
          <p:nvSpPr>
            <p:cNvPr id="807974" name="Rectangle 38"/>
            <p:cNvSpPr>
              <a:spLocks noChangeArrowheads="1"/>
            </p:cNvSpPr>
            <p:nvPr/>
          </p:nvSpPr>
          <p:spPr bwMode="auto">
            <a:xfrm>
              <a:off x="2195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975" name="Line 39"/>
            <p:cNvSpPr>
              <a:spLocks noChangeShapeType="1"/>
            </p:cNvSpPr>
            <p:nvPr/>
          </p:nvSpPr>
          <p:spPr bwMode="auto">
            <a:xfrm>
              <a:off x="2448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7976" name="Line 40"/>
          <p:cNvSpPr>
            <a:spLocks noChangeShapeType="1"/>
          </p:cNvSpPr>
          <p:nvPr/>
        </p:nvSpPr>
        <p:spPr bwMode="auto">
          <a:xfrm>
            <a:off x="15668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77" name="Line 41"/>
          <p:cNvSpPr>
            <a:spLocks noChangeShapeType="1"/>
          </p:cNvSpPr>
          <p:nvPr/>
        </p:nvSpPr>
        <p:spPr bwMode="auto">
          <a:xfrm>
            <a:off x="25574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78" name="Line 42"/>
          <p:cNvSpPr>
            <a:spLocks noChangeShapeType="1"/>
          </p:cNvSpPr>
          <p:nvPr/>
        </p:nvSpPr>
        <p:spPr bwMode="auto">
          <a:xfrm>
            <a:off x="35480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79" name="Line 43"/>
          <p:cNvSpPr>
            <a:spLocks noChangeShapeType="1"/>
          </p:cNvSpPr>
          <p:nvPr/>
        </p:nvSpPr>
        <p:spPr bwMode="auto">
          <a:xfrm>
            <a:off x="4462463" y="29178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80" name="Rectangle 44"/>
          <p:cNvSpPr>
            <a:spLocks noChangeArrowheads="1"/>
          </p:cNvSpPr>
          <p:nvPr/>
        </p:nvSpPr>
        <p:spPr bwMode="auto">
          <a:xfrm>
            <a:off x="1317625" y="33528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2079625" y="3352800"/>
            <a:ext cx="700088" cy="327025"/>
            <a:chOff x="947" y="2146"/>
            <a:chExt cx="441" cy="206"/>
          </a:xfrm>
        </p:grpSpPr>
        <p:sp>
          <p:nvSpPr>
            <p:cNvPr id="807982" name="Rectangle 46"/>
            <p:cNvSpPr>
              <a:spLocks noChangeArrowheads="1"/>
            </p:cNvSpPr>
            <p:nvPr/>
          </p:nvSpPr>
          <p:spPr bwMode="auto">
            <a:xfrm>
              <a:off x="947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983" name="Line 47"/>
            <p:cNvSpPr>
              <a:spLocks noChangeShapeType="1"/>
            </p:cNvSpPr>
            <p:nvPr/>
          </p:nvSpPr>
          <p:spPr bwMode="auto">
            <a:xfrm>
              <a:off x="1200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3070225" y="3352800"/>
            <a:ext cx="700088" cy="327025"/>
            <a:chOff x="1571" y="2146"/>
            <a:chExt cx="441" cy="206"/>
          </a:xfrm>
        </p:grpSpPr>
        <p:sp>
          <p:nvSpPr>
            <p:cNvPr id="807985" name="Rectangle 49"/>
            <p:cNvSpPr>
              <a:spLocks noChangeArrowheads="1"/>
            </p:cNvSpPr>
            <p:nvPr/>
          </p:nvSpPr>
          <p:spPr bwMode="auto">
            <a:xfrm>
              <a:off x="1571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986" name="Line 50"/>
            <p:cNvSpPr>
              <a:spLocks noChangeShapeType="1"/>
            </p:cNvSpPr>
            <p:nvPr/>
          </p:nvSpPr>
          <p:spPr bwMode="auto">
            <a:xfrm>
              <a:off x="1824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4060825" y="3352800"/>
            <a:ext cx="700088" cy="327025"/>
            <a:chOff x="2195" y="2146"/>
            <a:chExt cx="441" cy="206"/>
          </a:xfrm>
        </p:grpSpPr>
        <p:sp>
          <p:nvSpPr>
            <p:cNvPr id="807988" name="Rectangle 52"/>
            <p:cNvSpPr>
              <a:spLocks noChangeArrowheads="1"/>
            </p:cNvSpPr>
            <p:nvPr/>
          </p:nvSpPr>
          <p:spPr bwMode="auto">
            <a:xfrm>
              <a:off x="2195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989" name="Line 53"/>
            <p:cNvSpPr>
              <a:spLocks noChangeShapeType="1"/>
            </p:cNvSpPr>
            <p:nvPr/>
          </p:nvSpPr>
          <p:spPr bwMode="auto">
            <a:xfrm>
              <a:off x="2448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7990" name="Line 54"/>
          <p:cNvSpPr>
            <a:spLocks noChangeShapeType="1"/>
          </p:cNvSpPr>
          <p:nvPr/>
        </p:nvSpPr>
        <p:spPr bwMode="auto">
          <a:xfrm>
            <a:off x="15668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91" name="Line 55"/>
          <p:cNvSpPr>
            <a:spLocks noChangeShapeType="1"/>
          </p:cNvSpPr>
          <p:nvPr/>
        </p:nvSpPr>
        <p:spPr bwMode="auto">
          <a:xfrm>
            <a:off x="25574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92" name="Line 56"/>
          <p:cNvSpPr>
            <a:spLocks noChangeShapeType="1"/>
          </p:cNvSpPr>
          <p:nvPr/>
        </p:nvSpPr>
        <p:spPr bwMode="auto">
          <a:xfrm>
            <a:off x="35480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93" name="Line 57"/>
          <p:cNvSpPr>
            <a:spLocks noChangeShapeType="1"/>
          </p:cNvSpPr>
          <p:nvPr/>
        </p:nvSpPr>
        <p:spPr bwMode="auto">
          <a:xfrm>
            <a:off x="4462463" y="33750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94" name="Rectangle 58"/>
          <p:cNvSpPr>
            <a:spLocks noChangeArrowheads="1"/>
          </p:cNvSpPr>
          <p:nvPr/>
        </p:nvSpPr>
        <p:spPr bwMode="auto">
          <a:xfrm>
            <a:off x="1317625" y="45720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59"/>
          <p:cNvGrpSpPr>
            <a:grpSpLocks/>
          </p:cNvGrpSpPr>
          <p:nvPr/>
        </p:nvGrpSpPr>
        <p:grpSpPr bwMode="auto">
          <a:xfrm>
            <a:off x="2079625" y="4572000"/>
            <a:ext cx="700088" cy="327025"/>
            <a:chOff x="947" y="2914"/>
            <a:chExt cx="441" cy="206"/>
          </a:xfrm>
        </p:grpSpPr>
        <p:sp>
          <p:nvSpPr>
            <p:cNvPr id="807996" name="Rectangle 60"/>
            <p:cNvSpPr>
              <a:spLocks noChangeArrowheads="1"/>
            </p:cNvSpPr>
            <p:nvPr/>
          </p:nvSpPr>
          <p:spPr bwMode="auto">
            <a:xfrm>
              <a:off x="947" y="2914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997" name="Line 61"/>
            <p:cNvSpPr>
              <a:spLocks noChangeShapeType="1"/>
            </p:cNvSpPr>
            <p:nvPr/>
          </p:nvSpPr>
          <p:spPr bwMode="auto">
            <a:xfrm>
              <a:off x="1200" y="29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7998" name="Line 62"/>
          <p:cNvSpPr>
            <a:spLocks noChangeShapeType="1"/>
          </p:cNvSpPr>
          <p:nvPr/>
        </p:nvSpPr>
        <p:spPr bwMode="auto">
          <a:xfrm>
            <a:off x="1566863" y="47466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99" name="Rectangle 63"/>
          <p:cNvSpPr>
            <a:spLocks noChangeArrowheads="1"/>
          </p:cNvSpPr>
          <p:nvPr/>
        </p:nvSpPr>
        <p:spPr bwMode="auto">
          <a:xfrm>
            <a:off x="1317625" y="50292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64"/>
          <p:cNvGrpSpPr>
            <a:grpSpLocks/>
          </p:cNvGrpSpPr>
          <p:nvPr/>
        </p:nvGrpSpPr>
        <p:grpSpPr bwMode="auto">
          <a:xfrm>
            <a:off x="2079625" y="5029200"/>
            <a:ext cx="700088" cy="327025"/>
            <a:chOff x="947" y="3202"/>
            <a:chExt cx="441" cy="206"/>
          </a:xfrm>
        </p:grpSpPr>
        <p:sp>
          <p:nvSpPr>
            <p:cNvPr id="808001" name="Rectangle 65"/>
            <p:cNvSpPr>
              <a:spLocks noChangeArrowheads="1"/>
            </p:cNvSpPr>
            <p:nvPr/>
          </p:nvSpPr>
          <p:spPr bwMode="auto">
            <a:xfrm>
              <a:off x="947" y="320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8002" name="Line 66"/>
            <p:cNvSpPr>
              <a:spLocks noChangeShapeType="1"/>
            </p:cNvSpPr>
            <p:nvPr/>
          </p:nvSpPr>
          <p:spPr bwMode="auto">
            <a:xfrm>
              <a:off x="1200" y="32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67"/>
          <p:cNvGrpSpPr>
            <a:grpSpLocks/>
          </p:cNvGrpSpPr>
          <p:nvPr/>
        </p:nvGrpSpPr>
        <p:grpSpPr bwMode="auto">
          <a:xfrm>
            <a:off x="3070225" y="5029200"/>
            <a:ext cx="700088" cy="327025"/>
            <a:chOff x="1571" y="3202"/>
            <a:chExt cx="441" cy="206"/>
          </a:xfrm>
        </p:grpSpPr>
        <p:sp>
          <p:nvSpPr>
            <p:cNvPr id="808004" name="Rectangle 68"/>
            <p:cNvSpPr>
              <a:spLocks noChangeArrowheads="1"/>
            </p:cNvSpPr>
            <p:nvPr/>
          </p:nvSpPr>
          <p:spPr bwMode="auto">
            <a:xfrm>
              <a:off x="1571" y="320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8005" name="Line 69"/>
            <p:cNvSpPr>
              <a:spLocks noChangeShapeType="1"/>
            </p:cNvSpPr>
            <p:nvPr/>
          </p:nvSpPr>
          <p:spPr bwMode="auto">
            <a:xfrm>
              <a:off x="1824" y="32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8006" name="Line 70"/>
          <p:cNvSpPr>
            <a:spLocks noChangeShapeType="1"/>
          </p:cNvSpPr>
          <p:nvPr/>
        </p:nvSpPr>
        <p:spPr bwMode="auto">
          <a:xfrm>
            <a:off x="1566863" y="5203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007" name="Line 71"/>
          <p:cNvSpPr>
            <a:spLocks noChangeShapeType="1"/>
          </p:cNvSpPr>
          <p:nvPr/>
        </p:nvSpPr>
        <p:spPr bwMode="auto">
          <a:xfrm>
            <a:off x="2557463" y="5203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008" name="Rectangle 72"/>
          <p:cNvSpPr>
            <a:spLocks noChangeArrowheads="1"/>
          </p:cNvSpPr>
          <p:nvPr/>
        </p:nvSpPr>
        <p:spPr bwMode="auto">
          <a:xfrm>
            <a:off x="1317625" y="54864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009" name="Line 73"/>
          <p:cNvSpPr>
            <a:spLocks noChangeShapeType="1"/>
          </p:cNvSpPr>
          <p:nvPr/>
        </p:nvSpPr>
        <p:spPr bwMode="auto">
          <a:xfrm>
            <a:off x="3471863" y="50514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010" name="Line 74"/>
          <p:cNvSpPr>
            <a:spLocks noChangeShapeType="1"/>
          </p:cNvSpPr>
          <p:nvPr/>
        </p:nvSpPr>
        <p:spPr bwMode="auto">
          <a:xfrm>
            <a:off x="1338263" y="5508625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011" name="Line 75"/>
          <p:cNvSpPr>
            <a:spLocks noChangeShapeType="1"/>
          </p:cNvSpPr>
          <p:nvPr/>
        </p:nvSpPr>
        <p:spPr bwMode="auto">
          <a:xfrm>
            <a:off x="2481263" y="45942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084" name="Rectangle 148"/>
          <p:cNvSpPr>
            <a:spLocks noChangeArrowheads="1"/>
          </p:cNvSpPr>
          <p:nvPr/>
        </p:nvSpPr>
        <p:spPr bwMode="auto">
          <a:xfrm>
            <a:off x="865188" y="1887538"/>
            <a:ext cx="361950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ea typeface="新細明體" charset="-120"/>
              </a:rPr>
              <a:t>0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ea typeface="新細明體" charset="-120"/>
              </a:rPr>
              <a:t>1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ea typeface="新細明體" charset="-120"/>
              </a:rPr>
              <a:t>2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ea typeface="新細明體" charset="-120"/>
              </a:rPr>
              <a:t>3</a:t>
            </a:r>
          </a:p>
        </p:txBody>
      </p:sp>
      <p:sp>
        <p:nvSpPr>
          <p:cNvPr id="808085" name="Rectangle 149"/>
          <p:cNvSpPr>
            <a:spLocks noChangeArrowheads="1"/>
          </p:cNvSpPr>
          <p:nvPr/>
        </p:nvSpPr>
        <p:spPr bwMode="auto">
          <a:xfrm>
            <a:off x="865188" y="4478338"/>
            <a:ext cx="361950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ea typeface="新細明體" charset="-120"/>
              </a:rPr>
              <a:t>0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ea typeface="新細明體" charset="-120"/>
              </a:rPr>
              <a:t>1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ea typeface="新細明體" charset="-120"/>
              </a:rPr>
              <a:t>2</a:t>
            </a:r>
          </a:p>
        </p:txBody>
      </p:sp>
      <p:sp>
        <p:nvSpPr>
          <p:cNvPr id="808087" name="Rectangle 151"/>
          <p:cNvSpPr>
            <a:spLocks noChangeArrowheads="1"/>
          </p:cNvSpPr>
          <p:nvPr/>
        </p:nvSpPr>
        <p:spPr bwMode="auto">
          <a:xfrm>
            <a:off x="2076450" y="19304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1</a:t>
            </a:r>
          </a:p>
        </p:txBody>
      </p:sp>
      <p:sp>
        <p:nvSpPr>
          <p:cNvPr id="808088" name="Rectangle 152"/>
          <p:cNvSpPr>
            <a:spLocks noChangeArrowheads="1"/>
          </p:cNvSpPr>
          <p:nvPr/>
        </p:nvSpPr>
        <p:spPr bwMode="auto">
          <a:xfrm>
            <a:off x="3100388" y="19335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2</a:t>
            </a:r>
          </a:p>
        </p:txBody>
      </p:sp>
      <p:sp>
        <p:nvSpPr>
          <p:cNvPr id="808089" name="Rectangle 153"/>
          <p:cNvSpPr>
            <a:spLocks noChangeArrowheads="1"/>
          </p:cNvSpPr>
          <p:nvPr/>
        </p:nvSpPr>
        <p:spPr bwMode="auto">
          <a:xfrm>
            <a:off x="4106863" y="19335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3</a:t>
            </a:r>
          </a:p>
        </p:txBody>
      </p:sp>
      <p:sp>
        <p:nvSpPr>
          <p:cNvPr id="808090" name="Rectangle 154"/>
          <p:cNvSpPr>
            <a:spLocks noChangeArrowheads="1"/>
          </p:cNvSpPr>
          <p:nvPr/>
        </p:nvSpPr>
        <p:spPr bwMode="auto">
          <a:xfrm>
            <a:off x="2092325" y="23812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0</a:t>
            </a:r>
          </a:p>
        </p:txBody>
      </p:sp>
      <p:sp>
        <p:nvSpPr>
          <p:cNvPr id="808091" name="Rectangle 155"/>
          <p:cNvSpPr>
            <a:spLocks noChangeArrowheads="1"/>
          </p:cNvSpPr>
          <p:nvPr/>
        </p:nvSpPr>
        <p:spPr bwMode="auto">
          <a:xfrm>
            <a:off x="3100388" y="2381250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2</a:t>
            </a:r>
          </a:p>
        </p:txBody>
      </p:sp>
      <p:sp>
        <p:nvSpPr>
          <p:cNvPr id="808092" name="Rectangle 156"/>
          <p:cNvSpPr>
            <a:spLocks noChangeArrowheads="1"/>
          </p:cNvSpPr>
          <p:nvPr/>
        </p:nvSpPr>
        <p:spPr bwMode="auto">
          <a:xfrm>
            <a:off x="4092575" y="23812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3</a:t>
            </a:r>
          </a:p>
        </p:txBody>
      </p:sp>
      <p:sp>
        <p:nvSpPr>
          <p:cNvPr id="808093" name="Rectangle 157"/>
          <p:cNvSpPr>
            <a:spLocks noChangeArrowheads="1"/>
          </p:cNvSpPr>
          <p:nvPr/>
        </p:nvSpPr>
        <p:spPr bwMode="auto">
          <a:xfrm>
            <a:off x="2092325" y="28305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0</a:t>
            </a:r>
          </a:p>
        </p:txBody>
      </p:sp>
      <p:sp>
        <p:nvSpPr>
          <p:cNvPr id="808094" name="Rectangle 158"/>
          <p:cNvSpPr>
            <a:spLocks noChangeArrowheads="1"/>
          </p:cNvSpPr>
          <p:nvPr/>
        </p:nvSpPr>
        <p:spPr bwMode="auto">
          <a:xfrm>
            <a:off x="3087688" y="28305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1</a:t>
            </a:r>
          </a:p>
        </p:txBody>
      </p:sp>
      <p:sp>
        <p:nvSpPr>
          <p:cNvPr id="808095" name="Rectangle 159"/>
          <p:cNvSpPr>
            <a:spLocks noChangeArrowheads="1"/>
          </p:cNvSpPr>
          <p:nvPr/>
        </p:nvSpPr>
        <p:spPr bwMode="auto">
          <a:xfrm>
            <a:off x="4092575" y="28305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3</a:t>
            </a:r>
          </a:p>
        </p:txBody>
      </p:sp>
      <p:sp>
        <p:nvSpPr>
          <p:cNvPr id="808096" name="Rectangle 160"/>
          <p:cNvSpPr>
            <a:spLocks noChangeArrowheads="1"/>
          </p:cNvSpPr>
          <p:nvPr/>
        </p:nvSpPr>
        <p:spPr bwMode="auto">
          <a:xfrm>
            <a:off x="2092325" y="33067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0</a:t>
            </a:r>
          </a:p>
        </p:txBody>
      </p:sp>
      <p:sp>
        <p:nvSpPr>
          <p:cNvPr id="808097" name="Rectangle 161"/>
          <p:cNvSpPr>
            <a:spLocks noChangeArrowheads="1"/>
          </p:cNvSpPr>
          <p:nvPr/>
        </p:nvSpPr>
        <p:spPr bwMode="auto">
          <a:xfrm>
            <a:off x="3086100" y="32797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1</a:t>
            </a:r>
          </a:p>
        </p:txBody>
      </p:sp>
      <p:sp>
        <p:nvSpPr>
          <p:cNvPr id="808098" name="Rectangle 162"/>
          <p:cNvSpPr>
            <a:spLocks noChangeArrowheads="1"/>
          </p:cNvSpPr>
          <p:nvPr/>
        </p:nvSpPr>
        <p:spPr bwMode="auto">
          <a:xfrm>
            <a:off x="4106863" y="32797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2</a:t>
            </a:r>
          </a:p>
        </p:txBody>
      </p:sp>
      <p:sp>
        <p:nvSpPr>
          <p:cNvPr id="808099" name="Rectangle 163"/>
          <p:cNvSpPr>
            <a:spLocks noChangeArrowheads="1"/>
          </p:cNvSpPr>
          <p:nvPr/>
        </p:nvSpPr>
        <p:spPr bwMode="auto">
          <a:xfrm>
            <a:off x="7848600" y="2536824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G</a:t>
            </a:r>
            <a:r>
              <a:rPr kumimoji="1" lang="en-US" altLang="zh-TW" sz="1600">
                <a:ea typeface="新細明體" charset="-120"/>
              </a:rPr>
              <a:t>1</a:t>
            </a:r>
          </a:p>
        </p:txBody>
      </p:sp>
      <p:sp>
        <p:nvSpPr>
          <p:cNvPr id="808100" name="Rectangle 164"/>
          <p:cNvSpPr>
            <a:spLocks noChangeArrowheads="1"/>
          </p:cNvSpPr>
          <p:nvPr/>
        </p:nvSpPr>
        <p:spPr bwMode="auto">
          <a:xfrm>
            <a:off x="2092325" y="45307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1</a:t>
            </a:r>
          </a:p>
        </p:txBody>
      </p:sp>
      <p:sp>
        <p:nvSpPr>
          <p:cNvPr id="808101" name="Rectangle 165"/>
          <p:cNvSpPr>
            <a:spLocks noChangeArrowheads="1"/>
          </p:cNvSpPr>
          <p:nvPr/>
        </p:nvSpPr>
        <p:spPr bwMode="auto">
          <a:xfrm>
            <a:off x="2092325" y="49657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0</a:t>
            </a:r>
          </a:p>
        </p:txBody>
      </p:sp>
      <p:sp>
        <p:nvSpPr>
          <p:cNvPr id="808102" name="Rectangle 166"/>
          <p:cNvSpPr>
            <a:spLocks noChangeArrowheads="1"/>
          </p:cNvSpPr>
          <p:nvPr/>
        </p:nvSpPr>
        <p:spPr bwMode="auto">
          <a:xfrm>
            <a:off x="3098800" y="49672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2</a:t>
            </a:r>
          </a:p>
        </p:txBody>
      </p:sp>
      <p:sp>
        <p:nvSpPr>
          <p:cNvPr id="808103" name="Rectangle 167"/>
          <p:cNvSpPr>
            <a:spLocks noChangeArrowheads="1"/>
          </p:cNvSpPr>
          <p:nvPr/>
        </p:nvSpPr>
        <p:spPr bwMode="auto">
          <a:xfrm>
            <a:off x="7848600" y="4591944"/>
            <a:ext cx="516167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 dirty="0" smtClean="0">
                <a:ea typeface="新細明體" charset="-120"/>
              </a:rPr>
              <a:t>G</a:t>
            </a:r>
            <a:r>
              <a:rPr kumimoji="1" lang="en-US" altLang="zh-TW" sz="1600" dirty="0" smtClean="0">
                <a:ea typeface="新細明體" charset="-120"/>
              </a:rPr>
              <a:t>2</a:t>
            </a:r>
            <a:endParaRPr kumimoji="1" lang="en-US" altLang="zh-TW" sz="1600" dirty="0">
              <a:ea typeface="新細明體" charset="-12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867400" y="1697037"/>
            <a:ext cx="1816100" cy="1809750"/>
            <a:chOff x="5867400" y="1697037"/>
            <a:chExt cx="1816100" cy="1809750"/>
          </a:xfrm>
        </p:grpSpPr>
        <p:sp>
          <p:nvSpPr>
            <p:cNvPr id="808119" name="Oval 183"/>
            <p:cNvSpPr>
              <a:spLocks noChangeArrowheads="1"/>
            </p:cNvSpPr>
            <p:nvPr/>
          </p:nvSpPr>
          <p:spPr bwMode="auto">
            <a:xfrm>
              <a:off x="6553200" y="1697037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1" lang="en-US" altLang="zh-TW" sz="2800">
                  <a:solidFill>
                    <a:schemeClr val="tx2"/>
                  </a:solidFill>
                  <a:ea typeface="新細明體" charset="-120"/>
                </a:rPr>
                <a:t>0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5867400" y="2065337"/>
              <a:ext cx="1816100" cy="1441450"/>
              <a:chOff x="1852613" y="374650"/>
              <a:chExt cx="1816100" cy="1441450"/>
            </a:xfrm>
          </p:grpSpPr>
          <p:sp>
            <p:nvSpPr>
              <p:cNvPr id="808120" name="Oval 184"/>
              <p:cNvSpPr>
                <a:spLocks noChangeArrowheads="1"/>
              </p:cNvSpPr>
              <p:nvPr/>
            </p:nvSpPr>
            <p:spPr bwMode="auto">
              <a:xfrm>
                <a:off x="1852613" y="762000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kumimoji="1" lang="en-US" altLang="zh-TW" sz="2800">
                    <a:solidFill>
                      <a:schemeClr val="tx2"/>
                    </a:solidFill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808121" name="Oval 185"/>
              <p:cNvSpPr>
                <a:spLocks noChangeArrowheads="1"/>
              </p:cNvSpPr>
              <p:nvPr/>
            </p:nvSpPr>
            <p:spPr bwMode="auto">
              <a:xfrm>
                <a:off x="3224213" y="762000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kumimoji="1" lang="en-US" altLang="zh-TW" sz="2800">
                    <a:solidFill>
                      <a:schemeClr val="tx2"/>
                    </a:solidFill>
                    <a:ea typeface="新細明體" charset="-120"/>
                  </a:rPr>
                  <a:t>2</a:t>
                </a:r>
              </a:p>
            </p:txBody>
          </p:sp>
          <p:sp>
            <p:nvSpPr>
              <p:cNvPr id="808122" name="Oval 186"/>
              <p:cNvSpPr>
                <a:spLocks noChangeArrowheads="1"/>
              </p:cNvSpPr>
              <p:nvPr/>
            </p:nvSpPr>
            <p:spPr bwMode="auto">
              <a:xfrm>
                <a:off x="2538413" y="1371600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kumimoji="1" lang="en-US" altLang="zh-TW" sz="2800">
                    <a:solidFill>
                      <a:schemeClr val="tx2"/>
                    </a:solidFill>
                    <a:ea typeface="新細明體" charset="-120"/>
                  </a:rPr>
                  <a:t>3</a:t>
                </a:r>
              </a:p>
            </p:txBody>
          </p:sp>
          <p:sp>
            <p:nvSpPr>
              <p:cNvPr id="808123" name="Line 187"/>
              <p:cNvSpPr>
                <a:spLocks noChangeShapeType="1"/>
              </p:cNvSpPr>
              <p:nvPr/>
            </p:nvSpPr>
            <p:spPr bwMode="auto">
              <a:xfrm>
                <a:off x="2760663" y="450850"/>
                <a:ext cx="0" cy="91440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24" name="Line 188"/>
              <p:cNvSpPr>
                <a:spLocks noChangeShapeType="1"/>
              </p:cNvSpPr>
              <p:nvPr/>
            </p:nvSpPr>
            <p:spPr bwMode="auto">
              <a:xfrm>
                <a:off x="2303463" y="98425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25" name="Line 189"/>
              <p:cNvSpPr>
                <a:spLocks noChangeShapeType="1"/>
              </p:cNvSpPr>
              <p:nvPr/>
            </p:nvSpPr>
            <p:spPr bwMode="auto">
              <a:xfrm flipH="1">
                <a:off x="2192338" y="374650"/>
                <a:ext cx="407987" cy="434975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26" name="Line 190"/>
              <p:cNvSpPr>
                <a:spLocks noChangeShapeType="1"/>
              </p:cNvSpPr>
              <p:nvPr/>
            </p:nvSpPr>
            <p:spPr bwMode="auto">
              <a:xfrm>
                <a:off x="2913063" y="374650"/>
                <a:ext cx="422275" cy="434975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27" name="Line 191"/>
              <p:cNvSpPr>
                <a:spLocks noChangeShapeType="1"/>
              </p:cNvSpPr>
              <p:nvPr/>
            </p:nvSpPr>
            <p:spPr bwMode="auto">
              <a:xfrm>
                <a:off x="2178050" y="1190625"/>
                <a:ext cx="354013" cy="31273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28" name="Line 192"/>
              <p:cNvSpPr>
                <a:spLocks noChangeShapeType="1"/>
              </p:cNvSpPr>
              <p:nvPr/>
            </p:nvSpPr>
            <p:spPr bwMode="auto">
              <a:xfrm flipH="1">
                <a:off x="2967038" y="1163638"/>
                <a:ext cx="327025" cy="339725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6493102" y="3766344"/>
            <a:ext cx="460375" cy="2566988"/>
            <a:chOff x="4310063" y="3822700"/>
            <a:chExt cx="460375" cy="2566988"/>
          </a:xfrm>
        </p:grpSpPr>
        <p:sp>
          <p:nvSpPr>
            <p:cNvPr id="808129" name="Oval 193"/>
            <p:cNvSpPr>
              <a:spLocks noChangeArrowheads="1"/>
            </p:cNvSpPr>
            <p:nvPr/>
          </p:nvSpPr>
          <p:spPr bwMode="auto">
            <a:xfrm>
              <a:off x="4311650" y="3822700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1" lang="en-US" altLang="zh-TW" sz="2800">
                  <a:solidFill>
                    <a:schemeClr val="tx2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808130" name="Oval 194"/>
            <p:cNvSpPr>
              <a:spLocks noChangeArrowheads="1"/>
            </p:cNvSpPr>
            <p:nvPr/>
          </p:nvSpPr>
          <p:spPr bwMode="auto">
            <a:xfrm>
              <a:off x="4310063" y="4926013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1" lang="en-US" altLang="zh-TW" sz="2800">
                  <a:solidFill>
                    <a:schemeClr val="tx2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808131" name="Oval 195"/>
            <p:cNvSpPr>
              <a:spLocks noChangeArrowheads="1"/>
            </p:cNvSpPr>
            <p:nvPr/>
          </p:nvSpPr>
          <p:spPr bwMode="auto">
            <a:xfrm>
              <a:off x="4325938" y="5945188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1" lang="en-US" altLang="zh-TW" sz="2800">
                  <a:solidFill>
                    <a:schemeClr val="tx2"/>
                  </a:solidFill>
                  <a:ea typeface="新細明體" charset="-120"/>
                </a:rPr>
                <a:t>2</a:t>
              </a:r>
            </a:p>
          </p:txBody>
        </p:sp>
        <p:sp>
          <p:nvSpPr>
            <p:cNvPr id="808132" name="Line 196"/>
            <p:cNvSpPr>
              <a:spLocks noChangeShapeType="1"/>
            </p:cNvSpPr>
            <p:nvPr/>
          </p:nvSpPr>
          <p:spPr bwMode="auto">
            <a:xfrm>
              <a:off x="4548188" y="5381625"/>
              <a:ext cx="0" cy="5588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8133" name="Line 197"/>
            <p:cNvSpPr>
              <a:spLocks noChangeShapeType="1"/>
            </p:cNvSpPr>
            <p:nvPr/>
          </p:nvSpPr>
          <p:spPr bwMode="auto">
            <a:xfrm flipV="1">
              <a:off x="4725988" y="4211638"/>
              <a:ext cx="0" cy="72072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8134" name="Line 198"/>
            <p:cNvSpPr>
              <a:spLocks noChangeShapeType="1"/>
            </p:cNvSpPr>
            <p:nvPr/>
          </p:nvSpPr>
          <p:spPr bwMode="auto">
            <a:xfrm>
              <a:off x="4357688" y="4238625"/>
              <a:ext cx="0" cy="73501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4" name="Rectangle 4"/>
          <p:cNvSpPr>
            <a:spLocks noChangeArrowheads="1"/>
          </p:cNvSpPr>
          <p:nvPr/>
        </p:nvSpPr>
        <p:spPr bwMode="auto">
          <a:xfrm>
            <a:off x="838200" y="3810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Book Antiqua" pitchFamily="18" charset="0"/>
              </a:rPr>
              <a:t>adjacency lists</a:t>
            </a:r>
            <a:endParaRPr lang="en-US" sz="6000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Shortest-Path (Least-Cost) Algorithms</a:t>
            </a:r>
          </a:p>
        </p:txBody>
      </p:sp>
      <p:sp>
        <p:nvSpPr>
          <p:cNvPr id="3075" name="Rectangle 5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b="1" u="sng" dirty="0" err="1" smtClean="0">
                <a:solidFill>
                  <a:schemeClr val="tx1"/>
                </a:solidFill>
              </a:rPr>
              <a:t>Dijkstra’s</a:t>
            </a:r>
            <a:r>
              <a:rPr lang="en-US" altLang="en-US" sz="2400" b="1" u="sng" dirty="0" smtClean="0">
                <a:solidFill>
                  <a:schemeClr val="tx1"/>
                </a:solidFill>
              </a:rPr>
              <a:t> Algorithm</a:t>
            </a:r>
          </a:p>
          <a:p>
            <a:r>
              <a:rPr lang="en-US" altLang="en-US" sz="2400" dirty="0" smtClean="0">
                <a:solidFill>
                  <a:schemeClr val="tx1"/>
                </a:solidFill>
              </a:rPr>
              <a:t>Find shortest paths from a source </a:t>
            </a:r>
            <a:r>
              <a:rPr lang="en-US" altLang="en-US" sz="2400" dirty="0" smtClean="0">
                <a:solidFill>
                  <a:srgbClr val="FF0000"/>
                </a:solidFill>
              </a:rPr>
              <a:t>s</a:t>
            </a:r>
            <a:r>
              <a:rPr lang="en-US" altLang="en-US" sz="2400" dirty="0" smtClean="0">
                <a:solidFill>
                  <a:schemeClr val="tx1"/>
                </a:solidFill>
              </a:rPr>
              <a:t> to all other nodes.</a:t>
            </a:r>
          </a:p>
          <a:p>
            <a:endParaRPr lang="en-US" altLang="en-US" sz="2400" dirty="0" smtClean="0">
              <a:solidFill>
                <a:schemeClr val="tx1"/>
              </a:solidFill>
            </a:endParaRPr>
          </a:p>
          <a:p>
            <a:r>
              <a:rPr lang="en-US" altLang="en-US" sz="2400" dirty="0" smtClean="0">
                <a:solidFill>
                  <a:srgbClr val="FF0000"/>
                </a:solidFill>
              </a:rPr>
              <a:t>N</a:t>
            </a:r>
            <a:r>
              <a:rPr lang="en-US" altLang="en-US" sz="2400" dirty="0" smtClean="0">
                <a:solidFill>
                  <a:schemeClr val="tx1"/>
                </a:solidFill>
              </a:rPr>
              <a:t>: Set of Nodes</a:t>
            </a:r>
          </a:p>
          <a:p>
            <a:r>
              <a:rPr lang="en-US" altLang="en-US" sz="2400" dirty="0" smtClean="0">
                <a:solidFill>
                  <a:srgbClr val="FF0000"/>
                </a:solidFill>
              </a:rPr>
              <a:t>s</a:t>
            </a:r>
            <a:r>
              <a:rPr lang="en-US" altLang="en-US" sz="2400" dirty="0" smtClean="0">
                <a:solidFill>
                  <a:schemeClr val="tx1"/>
                </a:solidFill>
              </a:rPr>
              <a:t>: source node</a:t>
            </a:r>
          </a:p>
          <a:p>
            <a:r>
              <a:rPr lang="en-US" altLang="en-US" sz="2400" dirty="0" smtClean="0">
                <a:solidFill>
                  <a:srgbClr val="FF0000"/>
                </a:solidFill>
              </a:rPr>
              <a:t>M</a:t>
            </a:r>
            <a:r>
              <a:rPr lang="en-US" altLang="en-US" sz="2400" dirty="0" smtClean="0">
                <a:solidFill>
                  <a:schemeClr val="tx1"/>
                </a:solidFill>
              </a:rPr>
              <a:t>: Set of processed nodes</a:t>
            </a:r>
          </a:p>
          <a:p>
            <a:r>
              <a:rPr lang="en-US" altLang="en-US" sz="2400" dirty="0" err="1" smtClean="0">
                <a:solidFill>
                  <a:srgbClr val="FF0000"/>
                </a:solidFill>
              </a:rPr>
              <a:t>d</a:t>
            </a:r>
            <a:r>
              <a:rPr lang="en-US" altLang="en-US" sz="2400" baseline="-25000" dirty="0" err="1" smtClean="0">
                <a:solidFill>
                  <a:srgbClr val="FF0000"/>
                </a:solidFill>
              </a:rPr>
              <a:t>ij</a:t>
            </a:r>
            <a:r>
              <a:rPr lang="en-US" altLang="en-US" sz="2400" dirty="0" smtClean="0">
                <a:solidFill>
                  <a:schemeClr val="tx1"/>
                </a:solidFill>
              </a:rPr>
              <a:t>: Link cost from node 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altLang="en-US" sz="2400" dirty="0" smtClean="0">
                <a:solidFill>
                  <a:schemeClr val="tx1"/>
                </a:solidFill>
              </a:rPr>
              <a:t> to node </a:t>
            </a:r>
            <a:r>
              <a:rPr lang="en-US" altLang="en-US" sz="2400" dirty="0" smtClean="0">
                <a:solidFill>
                  <a:srgbClr val="FF0000"/>
                </a:solidFill>
              </a:rPr>
              <a:t>j</a:t>
            </a:r>
            <a:r>
              <a:rPr lang="en-US" altLang="en-US" sz="2400" dirty="0" smtClean="0">
                <a:solidFill>
                  <a:schemeClr val="tx1"/>
                </a:solidFill>
              </a:rPr>
              <a:t>; </a:t>
            </a:r>
          </a:p>
          <a:p>
            <a:pPr lvl="1"/>
            <a:r>
              <a:rPr lang="en-US" altLang="en-US" sz="2400" dirty="0" smtClean="0"/>
              <a:t>d</a:t>
            </a:r>
            <a:r>
              <a:rPr lang="en-US" altLang="en-US" sz="2400" baseline="-25000" dirty="0" smtClean="0"/>
              <a:t>ii</a:t>
            </a:r>
            <a:r>
              <a:rPr lang="en-US" altLang="en-US" sz="2400" dirty="0" smtClean="0"/>
              <a:t>=0</a:t>
            </a:r>
          </a:p>
          <a:p>
            <a:pPr lvl="1"/>
            <a:r>
              <a:rPr lang="en-US" altLang="en-US" sz="2400" dirty="0" err="1" smtClean="0"/>
              <a:t>d</a:t>
            </a:r>
            <a:r>
              <a:rPr lang="en-US" altLang="en-US" sz="2400" baseline="-25000" dirty="0" err="1" smtClean="0"/>
              <a:t>ij</a:t>
            </a:r>
            <a:r>
              <a:rPr lang="en-US" altLang="en-US" sz="2400" dirty="0" smtClean="0"/>
              <a:t>=</a:t>
            </a:r>
            <a:r>
              <a:rPr lang="en-US" altLang="en-US" sz="2400" b="1" dirty="0" smtClean="0">
                <a:sym typeface="Symbol" charset="2"/>
              </a:rPr>
              <a:t></a:t>
            </a:r>
            <a:r>
              <a:rPr lang="en-US" altLang="en-US" sz="2400" dirty="0" smtClean="0">
                <a:sym typeface="Symbol" charset="2"/>
              </a:rPr>
              <a:t>, if edge (</a:t>
            </a:r>
            <a:r>
              <a:rPr lang="en-US" altLang="en-US" sz="2400" dirty="0" err="1" smtClean="0">
                <a:sym typeface="Symbol" charset="2"/>
              </a:rPr>
              <a:t>i,j</a:t>
            </a:r>
            <a:r>
              <a:rPr lang="en-US" altLang="en-US" sz="2400" dirty="0" smtClean="0">
                <a:sym typeface="Symbol" charset="2"/>
              </a:rPr>
              <a:t>) does not exist</a:t>
            </a:r>
          </a:p>
          <a:p>
            <a:pPr lvl="1"/>
            <a:r>
              <a:rPr lang="en-US" altLang="en-US" sz="2400" dirty="0" err="1" smtClean="0">
                <a:sym typeface="Symbol" charset="2"/>
              </a:rPr>
              <a:t>d</a:t>
            </a:r>
            <a:r>
              <a:rPr lang="en-US" altLang="en-US" sz="2400" baseline="-25000" dirty="0" err="1" smtClean="0">
                <a:sym typeface="Symbol" charset="2"/>
              </a:rPr>
              <a:t>ij</a:t>
            </a:r>
            <a:r>
              <a:rPr lang="en-US" altLang="en-US" sz="2400" dirty="0" smtClean="0">
                <a:sym typeface="Symbol" charset="2"/>
              </a:rPr>
              <a:t> ≥ 0, if</a:t>
            </a:r>
            <a:r>
              <a:rPr lang="en-US" altLang="en-US" sz="2400" b="1" dirty="0" smtClean="0">
                <a:sym typeface="Symbol" charset="2"/>
              </a:rPr>
              <a:t> </a:t>
            </a:r>
            <a:r>
              <a:rPr lang="en-US" altLang="en-US" sz="2400" dirty="0" smtClean="0">
                <a:sym typeface="Symbol" charset="2"/>
              </a:rPr>
              <a:t>edge (</a:t>
            </a:r>
            <a:r>
              <a:rPr lang="en-US" altLang="en-US" sz="2400" dirty="0" err="1" smtClean="0">
                <a:sym typeface="Symbol" charset="2"/>
              </a:rPr>
              <a:t>i,j</a:t>
            </a:r>
            <a:r>
              <a:rPr lang="en-US" altLang="en-US" sz="2400" dirty="0" smtClean="0">
                <a:sym typeface="Symbol" charset="2"/>
              </a:rPr>
              <a:t>)  exists</a:t>
            </a:r>
          </a:p>
          <a:p>
            <a:r>
              <a:rPr lang="en-US" altLang="en-US" sz="2400" dirty="0" err="1" smtClean="0">
                <a:solidFill>
                  <a:srgbClr val="FF0000"/>
                </a:solidFill>
                <a:sym typeface="Symbol" charset="2"/>
              </a:rPr>
              <a:t>D</a:t>
            </a:r>
            <a:r>
              <a:rPr lang="en-US" altLang="en-US" sz="2400" baseline="-25000" dirty="0" err="1" smtClean="0">
                <a:solidFill>
                  <a:srgbClr val="FF0000"/>
                </a:solidFill>
                <a:sym typeface="Symbol" charset="2"/>
              </a:rPr>
              <a:t>n</a:t>
            </a:r>
            <a:r>
              <a:rPr lang="en-US" altLang="en-US" sz="2400" dirty="0" smtClean="0">
                <a:solidFill>
                  <a:schemeClr val="tx1"/>
                </a:solidFill>
                <a:sym typeface="Symbol" charset="2"/>
              </a:rPr>
              <a:t>: Current least cost from node </a:t>
            </a:r>
            <a:r>
              <a:rPr lang="en-US" altLang="en-US" sz="2400" dirty="0" smtClean="0">
                <a:solidFill>
                  <a:srgbClr val="FF0000"/>
                </a:solidFill>
                <a:sym typeface="Symbol" charset="2"/>
              </a:rPr>
              <a:t>s</a:t>
            </a:r>
            <a:r>
              <a:rPr lang="en-US" altLang="en-US" sz="2400" dirty="0" smtClean="0">
                <a:solidFill>
                  <a:schemeClr val="tx1"/>
                </a:solidFill>
                <a:sym typeface="Symbol" charset="2"/>
              </a:rPr>
              <a:t> to node </a:t>
            </a:r>
            <a:r>
              <a:rPr lang="en-US" altLang="en-US" sz="2400" dirty="0" smtClean="0">
                <a:solidFill>
                  <a:srgbClr val="FF0000"/>
                </a:solidFill>
                <a:sym typeface="Symbol" charset="2"/>
              </a:rPr>
              <a:t>n</a:t>
            </a:r>
            <a:r>
              <a:rPr lang="en-US" altLang="en-US" sz="2400" dirty="0" smtClean="0">
                <a:solidFill>
                  <a:schemeClr val="tx1"/>
                </a:solidFill>
                <a:sym typeface="Symbol" charset="2"/>
              </a:rPr>
              <a:t> that is known to the algorithm</a:t>
            </a:r>
            <a:endParaRPr lang="en-US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6BBE860B-A37B-4FE0-82DE-E243E17842F9}" type="slidenum">
              <a:rPr lang="en-US" altLang="en-US" smtClean="0">
                <a:solidFill>
                  <a:srgbClr val="000000"/>
                </a:solidFill>
              </a:rPr>
              <a:pPr/>
              <a:t>25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63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Dijkstra's Shortest Path Algorithm</a:t>
            </a:r>
          </a:p>
        </p:txBody>
      </p:sp>
      <p:sp>
        <p:nvSpPr>
          <p:cNvPr id="3076" name="Rectangle 5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SzPct val="100000"/>
              <a:buFont typeface="+mj-lt"/>
              <a:buAutoNum type="arabicPeriod"/>
              <a:defRPr/>
            </a:pPr>
            <a:r>
              <a:rPr lang="en-US" altLang="en-US" sz="2400" dirty="0" smtClean="0">
                <a:solidFill>
                  <a:schemeClr val="tx1"/>
                </a:solidFill>
              </a:rPr>
              <a:t>[Initialize]</a:t>
            </a:r>
          </a:p>
          <a:p>
            <a:pPr marL="395288" lvl="2" indent="0">
              <a:buSzPct val="100000"/>
              <a:buFontTx/>
              <a:buNone/>
              <a:defRPr/>
            </a:pPr>
            <a:r>
              <a:rPr lang="en-US" altLang="en-US" sz="2400" dirty="0" smtClean="0">
                <a:solidFill>
                  <a:srgbClr val="C00000"/>
                </a:solidFill>
              </a:rPr>
              <a:t>M={s}</a:t>
            </a:r>
            <a:r>
              <a:rPr lang="en-US" altLang="en-US" sz="2400" dirty="0" smtClean="0">
                <a:solidFill>
                  <a:schemeClr val="tx1"/>
                </a:solidFill>
              </a:rPr>
              <a:t> [set of processed nodes is source node only]</a:t>
            </a:r>
          </a:p>
          <a:p>
            <a:pPr marL="395288" lvl="2" indent="0">
              <a:buSzPct val="100000"/>
              <a:buFontTx/>
              <a:buNone/>
              <a:defRPr/>
            </a:pPr>
            <a:r>
              <a:rPr lang="en-US" altLang="en-US" sz="2400" dirty="0" err="1" smtClean="0">
                <a:solidFill>
                  <a:srgbClr val="C00000"/>
                </a:solidFill>
              </a:rPr>
              <a:t>D</a:t>
            </a:r>
            <a:r>
              <a:rPr lang="en-US" altLang="en-US" sz="2400" baseline="-25000" dirty="0" err="1" smtClean="0">
                <a:solidFill>
                  <a:srgbClr val="C00000"/>
                </a:solidFill>
              </a:rPr>
              <a:t>n</a:t>
            </a:r>
            <a:r>
              <a:rPr lang="en-US" altLang="en-US" sz="2400" dirty="0" smtClean="0">
                <a:solidFill>
                  <a:srgbClr val="C00000"/>
                </a:solidFill>
              </a:rPr>
              <a:t>=</a:t>
            </a:r>
            <a:r>
              <a:rPr lang="en-US" altLang="en-US" sz="2400" dirty="0" err="1" smtClean="0">
                <a:solidFill>
                  <a:srgbClr val="C00000"/>
                </a:solidFill>
              </a:rPr>
              <a:t>d</a:t>
            </a:r>
            <a:r>
              <a:rPr lang="en-US" altLang="en-US" sz="2400" baseline="-25000" dirty="0" err="1" smtClean="0">
                <a:solidFill>
                  <a:srgbClr val="C00000"/>
                </a:solidFill>
              </a:rPr>
              <a:t>sn</a:t>
            </a:r>
            <a:r>
              <a:rPr lang="en-US" altLang="en-US" sz="2400" dirty="0" smtClean="0">
                <a:solidFill>
                  <a:schemeClr val="tx1"/>
                </a:solidFill>
              </a:rPr>
              <a:t> for all n ≠ s [initial path costs to the nodes are simply link costs</a:t>
            </a:r>
          </a:p>
          <a:p>
            <a:pPr marL="395288" lvl="2" indent="0">
              <a:buSzPct val="100000"/>
              <a:buFontTx/>
              <a:buNone/>
              <a:defRPr/>
            </a:pPr>
            <a:r>
              <a:rPr lang="en-US" altLang="en-US" sz="2400" dirty="0" err="1" smtClean="0">
                <a:solidFill>
                  <a:srgbClr val="C00000"/>
                </a:solidFill>
              </a:rPr>
              <a:t>P</a:t>
            </a:r>
            <a:r>
              <a:rPr lang="en-US" altLang="en-US" sz="2400" baseline="-25000" dirty="0" err="1" smtClean="0">
                <a:solidFill>
                  <a:srgbClr val="C00000"/>
                </a:solidFill>
              </a:rPr>
              <a:t>k</a:t>
            </a:r>
            <a:r>
              <a:rPr lang="en-US" altLang="en-US" sz="2400" dirty="0" smtClean="0">
                <a:solidFill>
                  <a:srgbClr val="C00000"/>
                </a:solidFill>
              </a:rPr>
              <a:t>=</a:t>
            </a:r>
            <a:r>
              <a:rPr lang="en-US" altLang="en-US" sz="2400" dirty="0" err="1" smtClean="0">
                <a:solidFill>
                  <a:srgbClr val="C00000"/>
                </a:solidFill>
              </a:rPr>
              <a:t>s</a:t>
            </a:r>
            <a:r>
              <a:rPr lang="en-US" altLang="en-US" sz="2400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en-US" sz="2400" dirty="0" err="1">
                <a:solidFill>
                  <a:srgbClr val="C00000"/>
                </a:solidFill>
                <a:sym typeface="Wingdings" panose="05000000000000000000" pitchFamily="2" charset="2"/>
              </a:rPr>
              <a:t>k</a:t>
            </a:r>
            <a:r>
              <a:rPr lang="en-US" altLang="en-US" sz="2400" dirty="0" smtClean="0">
                <a:solidFill>
                  <a:schemeClr val="tx1"/>
                </a:solidFill>
              </a:rPr>
              <a:t> for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neighobor</a:t>
            </a:r>
            <a:r>
              <a:rPr lang="en-US" altLang="en-US" sz="2400" dirty="0" smtClean="0">
                <a:solidFill>
                  <a:schemeClr val="tx1"/>
                </a:solidFill>
              </a:rPr>
              <a:t> nodes 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k</a:t>
            </a:r>
            <a:r>
              <a:rPr lang="en-US" altLang="en-US" sz="2400" dirty="0" smtClean="0">
                <a:solidFill>
                  <a:schemeClr val="tx1"/>
                </a:solidFill>
              </a:rPr>
              <a:t> or 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s </a:t>
            </a:r>
            <a:r>
              <a:rPr lang="en-US" altLang="en-US" sz="2400" dirty="0" smtClean="0">
                <a:solidFill>
                  <a:schemeClr val="tx1"/>
                </a:solidFill>
              </a:rPr>
              <a:t>[shortest path to neighbor nodes]</a:t>
            </a:r>
          </a:p>
          <a:p>
            <a:pPr marL="457200" lvl="2" indent="-457200">
              <a:buClr>
                <a:srgbClr val="003399"/>
              </a:buClr>
              <a:buSzPct val="100000"/>
              <a:buFont typeface="+mj-lt"/>
              <a:buAutoNum type="arabicPeriod" startAt="2"/>
              <a:defRPr/>
            </a:pPr>
            <a:r>
              <a:rPr lang="en-US" altLang="en-US" sz="2400" dirty="0">
                <a:solidFill>
                  <a:schemeClr val="tx1"/>
                </a:solidFill>
                <a:ea typeface="+mn-ea"/>
              </a:rPr>
              <a:t>Find node </a:t>
            </a:r>
            <a:r>
              <a:rPr lang="en-US" altLang="en-US" sz="2400" dirty="0">
                <a:solidFill>
                  <a:srgbClr val="C00000"/>
                </a:solidFill>
                <a:ea typeface="+mn-ea"/>
              </a:rPr>
              <a:t>w </a:t>
            </a:r>
            <a:r>
              <a:rPr lang="en-IN" sz="2400" dirty="0" smtClean="0">
                <a:solidFill>
                  <a:srgbClr val="C00000"/>
                </a:solidFill>
              </a:rPr>
              <a:t>∉</a:t>
            </a:r>
            <a:r>
              <a:rPr lang="en-US" altLang="en-US" sz="2400" dirty="0" smtClean="0">
                <a:solidFill>
                  <a:srgbClr val="C00000"/>
                </a:solidFill>
                <a:ea typeface="+mn-ea"/>
                <a:sym typeface="Symbol"/>
              </a:rPr>
              <a:t> </a:t>
            </a:r>
            <a:r>
              <a:rPr lang="en-US" altLang="en-US" sz="2400" dirty="0">
                <a:solidFill>
                  <a:srgbClr val="C00000"/>
                </a:solidFill>
                <a:ea typeface="+mn-ea"/>
                <a:sym typeface="Symbol"/>
              </a:rPr>
              <a:t>M</a:t>
            </a:r>
            <a:r>
              <a:rPr lang="en-US" altLang="en-US" sz="2400" dirty="0">
                <a:solidFill>
                  <a:schemeClr val="tx1"/>
                </a:solidFill>
                <a:ea typeface="+mn-ea"/>
                <a:sym typeface="Symbol"/>
              </a:rPr>
              <a:t> such that </a:t>
            </a:r>
            <a:r>
              <a:rPr lang="en-US" altLang="en-US" sz="2400" dirty="0" err="1">
                <a:solidFill>
                  <a:srgbClr val="C00000"/>
                </a:solidFill>
                <a:ea typeface="+mn-ea"/>
                <a:sym typeface="Symbol"/>
              </a:rPr>
              <a:t>D</a:t>
            </a:r>
            <a:r>
              <a:rPr lang="en-US" altLang="en-US" sz="2400" baseline="-25000" dirty="0" err="1">
                <a:solidFill>
                  <a:srgbClr val="C00000"/>
                </a:solidFill>
                <a:ea typeface="+mn-ea"/>
                <a:sym typeface="Symbol"/>
              </a:rPr>
              <a:t>w</a:t>
            </a:r>
            <a:r>
              <a:rPr lang="en-US" altLang="en-US" sz="2400" dirty="0">
                <a:solidFill>
                  <a:srgbClr val="C00000"/>
                </a:solidFill>
                <a:ea typeface="+mn-ea"/>
                <a:sym typeface="Symbol"/>
              </a:rPr>
              <a:t>=min{</a:t>
            </a:r>
            <a:r>
              <a:rPr lang="en-US" altLang="en-US" sz="2400" dirty="0" err="1">
                <a:solidFill>
                  <a:srgbClr val="C00000"/>
                </a:solidFill>
                <a:ea typeface="+mn-ea"/>
                <a:sym typeface="Symbol"/>
              </a:rPr>
              <a:t>D</a:t>
            </a:r>
            <a:r>
              <a:rPr lang="en-US" altLang="en-US" sz="2400" baseline="-25000" dirty="0" err="1">
                <a:solidFill>
                  <a:srgbClr val="C00000"/>
                </a:solidFill>
                <a:ea typeface="+mn-ea"/>
                <a:sym typeface="Symbol"/>
              </a:rPr>
              <a:t>j</a:t>
            </a:r>
            <a:r>
              <a:rPr lang="en-US" altLang="en-US" sz="2400" dirty="0">
                <a:solidFill>
                  <a:srgbClr val="C00000"/>
                </a:solidFill>
                <a:ea typeface="+mn-ea"/>
                <a:sym typeface="Symbol"/>
              </a:rPr>
              <a:t>}</a:t>
            </a:r>
            <a:r>
              <a:rPr lang="en-US" altLang="en-US" sz="2400" dirty="0">
                <a:solidFill>
                  <a:schemeClr val="tx1"/>
                </a:solidFill>
                <a:ea typeface="+mn-ea"/>
                <a:sym typeface="Symbol"/>
              </a:rPr>
              <a:t> for j</a:t>
            </a:r>
            <a:r>
              <a:rPr lang="en-US" altLang="en-US" sz="2400" dirty="0">
                <a:solidFill>
                  <a:schemeClr val="tx1"/>
                </a:solidFill>
                <a:ea typeface="+mn-ea"/>
              </a:rPr>
              <a:t> </a:t>
            </a:r>
            <a:r>
              <a:rPr lang="en-IN" sz="2400" dirty="0"/>
              <a:t>∉</a:t>
            </a:r>
            <a:r>
              <a:rPr lang="en-US" altLang="en-US" sz="2400" dirty="0" smtClean="0">
                <a:solidFill>
                  <a:schemeClr val="tx1"/>
                </a:solidFill>
                <a:ea typeface="+mn-ea"/>
                <a:sym typeface="Symbol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ea typeface="+mn-ea"/>
                <a:sym typeface="Symbol"/>
              </a:rPr>
              <a:t>M </a:t>
            </a:r>
          </a:p>
          <a:p>
            <a:pPr marL="457200" lvl="2" indent="-457200">
              <a:buClr>
                <a:srgbClr val="003399"/>
              </a:buClr>
              <a:buSzPct val="100000"/>
              <a:buFont typeface="+mj-lt"/>
              <a:buAutoNum type="arabicPeriod" startAt="2"/>
              <a:defRPr/>
            </a:pPr>
            <a:r>
              <a:rPr lang="en-US" altLang="en-US" sz="2400" dirty="0">
                <a:solidFill>
                  <a:schemeClr val="tx1"/>
                </a:solidFill>
                <a:ea typeface="+mn-ea"/>
                <a:sym typeface="Symbol"/>
              </a:rPr>
              <a:t>Update </a:t>
            </a:r>
            <a:r>
              <a:rPr lang="en-US" altLang="en-US" sz="2400" dirty="0" err="1">
                <a:solidFill>
                  <a:srgbClr val="C00000"/>
                </a:solidFill>
                <a:ea typeface="+mn-ea"/>
                <a:sym typeface="Symbol"/>
              </a:rPr>
              <a:t>D</a:t>
            </a:r>
            <a:r>
              <a:rPr lang="en-US" altLang="en-US" sz="2400" baseline="-25000" dirty="0" err="1">
                <a:solidFill>
                  <a:srgbClr val="C00000"/>
                </a:solidFill>
                <a:ea typeface="+mn-ea"/>
                <a:sym typeface="Symbol"/>
              </a:rPr>
              <a:t>k</a:t>
            </a:r>
            <a:r>
              <a:rPr lang="en-US" altLang="en-US" sz="2400" dirty="0">
                <a:solidFill>
                  <a:schemeClr val="tx1"/>
                </a:solidFill>
                <a:ea typeface="+mn-ea"/>
                <a:sym typeface="Symbol"/>
              </a:rPr>
              <a:t> for all </a:t>
            </a:r>
            <a:r>
              <a:rPr lang="en-US" altLang="en-US" sz="2400" b="1" dirty="0">
                <a:solidFill>
                  <a:srgbClr val="C00000"/>
                </a:solidFill>
                <a:ea typeface="+mn-ea"/>
                <a:sym typeface="Symbol"/>
              </a:rPr>
              <a:t>k</a:t>
            </a:r>
            <a:r>
              <a:rPr lang="en-US" altLang="en-US" sz="2400" dirty="0">
                <a:solidFill>
                  <a:schemeClr val="tx1"/>
                </a:solidFill>
                <a:ea typeface="+mn-ea"/>
                <a:sym typeface="Symbol"/>
              </a:rPr>
              <a:t> adjacent to </a:t>
            </a:r>
            <a:r>
              <a:rPr lang="en-US" altLang="en-US" sz="2400" b="1" dirty="0">
                <a:solidFill>
                  <a:srgbClr val="C00000"/>
                </a:solidFill>
                <a:ea typeface="+mn-ea"/>
                <a:sym typeface="Symbol"/>
              </a:rPr>
              <a:t>w</a:t>
            </a:r>
          </a:p>
          <a:p>
            <a:pPr marL="395288" lvl="2" indent="0">
              <a:buSzPct val="100000"/>
              <a:buFontTx/>
              <a:buNone/>
              <a:defRPr/>
            </a:pPr>
            <a:r>
              <a:rPr lang="en-US" altLang="en-US" sz="2400" dirty="0" smtClean="0">
                <a:solidFill>
                  <a:schemeClr val="tx1"/>
                </a:solidFill>
                <a:sym typeface="Symbol"/>
              </a:rPr>
              <a:t>If (</a:t>
            </a:r>
            <a:r>
              <a:rPr lang="en-US" altLang="en-US" sz="2400" dirty="0" err="1" smtClean="0">
                <a:solidFill>
                  <a:srgbClr val="C00000"/>
                </a:solidFill>
                <a:sym typeface="Symbol"/>
              </a:rPr>
              <a:t>D</a:t>
            </a:r>
            <a:r>
              <a:rPr lang="en-US" altLang="en-US" sz="2400" baseline="-25000" dirty="0" err="1" smtClean="0">
                <a:solidFill>
                  <a:srgbClr val="C00000"/>
                </a:solidFill>
                <a:sym typeface="Symbol"/>
              </a:rPr>
              <a:t>w</a:t>
            </a:r>
            <a:r>
              <a:rPr lang="en-US" altLang="en-US" sz="2400" dirty="0" err="1" smtClean="0">
                <a:solidFill>
                  <a:srgbClr val="C00000"/>
                </a:solidFill>
                <a:sym typeface="Symbol"/>
              </a:rPr>
              <a:t>+d</a:t>
            </a:r>
            <a:r>
              <a:rPr lang="en-US" altLang="en-US" sz="2400" baseline="-25000" dirty="0" err="1" smtClean="0">
                <a:solidFill>
                  <a:srgbClr val="C00000"/>
                </a:solidFill>
                <a:sym typeface="Symbol"/>
              </a:rPr>
              <a:t>wk</a:t>
            </a:r>
            <a:r>
              <a:rPr lang="en-US" altLang="en-US" sz="2400" dirty="0" smtClean="0">
                <a:solidFill>
                  <a:srgbClr val="C00000"/>
                </a:solidFill>
                <a:sym typeface="Symbol"/>
              </a:rPr>
              <a:t> &lt; </a:t>
            </a:r>
            <a:r>
              <a:rPr lang="en-US" altLang="en-US" sz="2400" dirty="0" err="1" smtClean="0">
                <a:solidFill>
                  <a:srgbClr val="C00000"/>
                </a:solidFill>
                <a:sym typeface="Symbol"/>
              </a:rPr>
              <a:t>D</a:t>
            </a:r>
            <a:r>
              <a:rPr lang="en-US" altLang="en-US" sz="2400" baseline="-25000" dirty="0" err="1" smtClean="0">
                <a:solidFill>
                  <a:srgbClr val="C00000"/>
                </a:solidFill>
                <a:sym typeface="Symbol"/>
              </a:rPr>
              <a:t>k</a:t>
            </a:r>
            <a:r>
              <a:rPr lang="en-US" altLang="en-US" sz="2400" dirty="0" smtClean="0">
                <a:solidFill>
                  <a:schemeClr val="tx1"/>
                </a:solidFill>
                <a:sym typeface="Symbol"/>
              </a:rPr>
              <a:t>) then do</a:t>
            </a:r>
          </a:p>
          <a:p>
            <a:pPr marL="395288" lvl="2" indent="0">
              <a:buSzPct val="100000"/>
              <a:buFontTx/>
              <a:buNone/>
              <a:defRPr/>
            </a:pPr>
            <a:r>
              <a:rPr lang="en-US" altLang="en-US" sz="2400" dirty="0" smtClean="0">
                <a:solidFill>
                  <a:schemeClr val="tx1"/>
                </a:solidFill>
                <a:sym typeface="Symbol"/>
              </a:rPr>
              <a:t>	</a:t>
            </a:r>
            <a:r>
              <a:rPr lang="en-US" altLang="en-US" sz="2400" dirty="0" err="1" smtClean="0">
                <a:solidFill>
                  <a:srgbClr val="C00000"/>
                </a:solidFill>
                <a:sym typeface="Symbol"/>
              </a:rPr>
              <a:t>D</a:t>
            </a:r>
            <a:r>
              <a:rPr lang="en-US" altLang="en-US" sz="2400" baseline="-25000" dirty="0" err="1" smtClean="0">
                <a:solidFill>
                  <a:srgbClr val="C00000"/>
                </a:solidFill>
                <a:sym typeface="Symbol"/>
              </a:rPr>
              <a:t>k</a:t>
            </a:r>
            <a:r>
              <a:rPr lang="en-US" altLang="en-US" sz="2400" dirty="0" smtClean="0">
                <a:solidFill>
                  <a:srgbClr val="C00000"/>
                </a:solidFill>
                <a:sym typeface="Symbol"/>
              </a:rPr>
              <a:t> =  </a:t>
            </a:r>
            <a:r>
              <a:rPr lang="en-US" altLang="en-US" sz="2400" dirty="0" err="1" smtClean="0">
                <a:solidFill>
                  <a:srgbClr val="C00000"/>
                </a:solidFill>
                <a:sym typeface="Symbol"/>
              </a:rPr>
              <a:t>D</a:t>
            </a:r>
            <a:r>
              <a:rPr lang="en-US" altLang="en-US" sz="2400" baseline="-25000" dirty="0" err="1" smtClean="0">
                <a:solidFill>
                  <a:srgbClr val="C00000"/>
                </a:solidFill>
                <a:sym typeface="Symbol"/>
              </a:rPr>
              <a:t>w</a:t>
            </a:r>
            <a:r>
              <a:rPr lang="en-US" altLang="en-US" sz="2400" dirty="0" err="1" smtClean="0">
                <a:solidFill>
                  <a:srgbClr val="C00000"/>
                </a:solidFill>
                <a:sym typeface="Symbol"/>
              </a:rPr>
              <a:t>+d</a:t>
            </a:r>
            <a:r>
              <a:rPr lang="en-US" altLang="en-US" sz="2400" baseline="-25000" dirty="0" err="1" smtClean="0">
                <a:solidFill>
                  <a:srgbClr val="C00000"/>
                </a:solidFill>
                <a:sym typeface="Symbol"/>
              </a:rPr>
              <a:t>wk</a:t>
            </a:r>
            <a:endParaRPr lang="en-US" altLang="en-US" sz="2400" baseline="-25000" dirty="0" smtClean="0">
              <a:solidFill>
                <a:srgbClr val="C00000"/>
              </a:solidFill>
              <a:sym typeface="Symbol"/>
            </a:endParaRPr>
          </a:p>
          <a:p>
            <a:pPr marL="395288" lvl="2" indent="0">
              <a:buSzPct val="100000"/>
              <a:buFontTx/>
              <a:buNone/>
              <a:defRPr/>
            </a:pPr>
            <a:r>
              <a:rPr lang="en-US" altLang="en-US" sz="2400" baseline="-25000" dirty="0">
                <a:solidFill>
                  <a:srgbClr val="C00000"/>
                </a:solidFill>
                <a:sym typeface="Symbol"/>
              </a:rPr>
              <a:t>	</a:t>
            </a:r>
            <a:r>
              <a:rPr lang="en-US" altLang="en-US" sz="2400" dirty="0" err="1" smtClean="0">
                <a:solidFill>
                  <a:srgbClr val="C00000"/>
                </a:solidFill>
                <a:sym typeface="Symbol"/>
              </a:rPr>
              <a:t>P</a:t>
            </a:r>
            <a:r>
              <a:rPr lang="en-US" altLang="en-US" sz="2400" baseline="-25000" dirty="0" err="1" smtClean="0">
                <a:solidFill>
                  <a:srgbClr val="C00000"/>
                </a:solidFill>
                <a:sym typeface="Symbol"/>
              </a:rPr>
              <a:t>k</a:t>
            </a:r>
            <a:r>
              <a:rPr lang="en-US" altLang="en-US" sz="2400" dirty="0" smtClean="0">
                <a:solidFill>
                  <a:srgbClr val="C00000"/>
                </a:solidFill>
                <a:sym typeface="Symbol"/>
              </a:rPr>
              <a:t>= P</a:t>
            </a:r>
            <a:r>
              <a:rPr lang="en-US" altLang="en-US" sz="2400" baseline="-25000" dirty="0" smtClean="0">
                <a:solidFill>
                  <a:srgbClr val="C00000"/>
                </a:solidFill>
                <a:sym typeface="Symbol"/>
              </a:rPr>
              <a:t>w</a:t>
            </a:r>
            <a:r>
              <a:rPr lang="en-US" altLang="en-US" sz="2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en-US" sz="2400" dirty="0" smtClean="0">
                <a:solidFill>
                  <a:srgbClr val="C00000"/>
                </a:solidFill>
                <a:sym typeface="Symbol"/>
              </a:rPr>
              <a:t> k</a:t>
            </a:r>
            <a:r>
              <a:rPr lang="en-US" altLang="en-US" sz="2400" baseline="-25000" dirty="0" smtClean="0">
                <a:solidFill>
                  <a:srgbClr val="C00000"/>
                </a:solidFill>
                <a:sym typeface="Symbol"/>
              </a:rPr>
              <a:t> </a:t>
            </a:r>
          </a:p>
          <a:p>
            <a:pPr marL="395288" lvl="2" indent="0">
              <a:buSzPct val="100000"/>
              <a:buFontTx/>
              <a:buNone/>
              <a:defRPr/>
            </a:pPr>
            <a:r>
              <a:rPr lang="en-US" altLang="en-US" sz="2400" dirty="0" smtClean="0">
                <a:solidFill>
                  <a:schemeClr val="tx1"/>
                </a:solidFill>
                <a:sym typeface="Symbol"/>
              </a:rPr>
              <a:t>end </a:t>
            </a:r>
            <a:r>
              <a:rPr lang="en-US" altLang="en-US" sz="2400" dirty="0">
                <a:solidFill>
                  <a:schemeClr val="tx1"/>
                </a:solidFill>
                <a:sym typeface="Symbol"/>
              </a:rPr>
              <a:t>if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marL="460375" lvl="2" indent="0">
              <a:buSzPct val="100000"/>
              <a:buFontTx/>
              <a:buNone/>
              <a:defRPr/>
            </a:pPr>
            <a:endParaRPr lang="en-US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2833AA0C-ECA1-4919-8AE5-9213932FBD17}" type="slidenum">
              <a:rPr lang="en-US" altLang="en-US" smtClean="0">
                <a:solidFill>
                  <a:srgbClr val="000000"/>
                </a:solidFill>
              </a:rPr>
              <a:pPr/>
              <a:t>26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58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7BF90987-4560-4AEB-BD4F-7379FE27E613}" type="slidenum">
              <a:rPr lang="en-US" altLang="en-US" smtClean="0">
                <a:solidFill>
                  <a:srgbClr val="000000"/>
                </a:solidFill>
              </a:rPr>
              <a:pPr/>
              <a:t>27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5123" name="Rectangle 5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Dijkstra's Shortest Path Algorithm</a:t>
            </a:r>
          </a:p>
        </p:txBody>
      </p:sp>
      <p:sp>
        <p:nvSpPr>
          <p:cNvPr id="5124" name="Rectangle 5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Find shortest path from s to all other nodes.</a:t>
            </a:r>
          </a:p>
        </p:txBody>
      </p:sp>
      <p:sp>
        <p:nvSpPr>
          <p:cNvPr id="5125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126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127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128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129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130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131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132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5133" name="AutoShape 11"/>
          <p:cNvCxnSpPr>
            <a:cxnSpLocks noChangeShapeType="1"/>
            <a:stCxn id="5125" idx="7"/>
            <a:endCxn id="5128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34" name="AutoShape 12"/>
          <p:cNvCxnSpPr>
            <a:cxnSpLocks noChangeShapeType="1"/>
            <a:stCxn id="5125" idx="6"/>
            <a:endCxn id="5129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35" name="AutoShape 13"/>
          <p:cNvCxnSpPr>
            <a:cxnSpLocks noChangeShapeType="1"/>
            <a:stCxn id="5125" idx="5"/>
            <a:endCxn id="5130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36" name="AutoShape 14"/>
          <p:cNvCxnSpPr>
            <a:cxnSpLocks noChangeShapeType="1"/>
            <a:stCxn id="5129" idx="7"/>
            <a:endCxn id="5126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37" name="AutoShape 15"/>
          <p:cNvCxnSpPr>
            <a:cxnSpLocks noChangeShapeType="1"/>
            <a:stCxn id="5131" idx="7"/>
            <a:endCxn id="5126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38" name="AutoShape 16"/>
          <p:cNvCxnSpPr>
            <a:cxnSpLocks noChangeShapeType="1"/>
            <a:stCxn id="5129" idx="5"/>
            <a:endCxn id="5132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39" name="AutoShape 17"/>
          <p:cNvCxnSpPr>
            <a:cxnSpLocks noChangeShapeType="1"/>
            <a:stCxn id="5132" idx="5"/>
            <a:endCxn id="5127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40" name="AutoShape 18"/>
          <p:cNvCxnSpPr>
            <a:cxnSpLocks noChangeShapeType="1"/>
            <a:stCxn id="5132" idx="6"/>
            <a:endCxn id="5131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41" name="AutoShape 19"/>
          <p:cNvCxnSpPr>
            <a:cxnSpLocks noChangeShapeType="1"/>
            <a:stCxn id="5131" idx="4"/>
            <a:endCxn id="5127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42" name="AutoShape 20"/>
          <p:cNvCxnSpPr>
            <a:cxnSpLocks noChangeShapeType="1"/>
            <a:stCxn id="5126" idx="3"/>
            <a:endCxn id="5132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43" name="AutoShape 21"/>
          <p:cNvCxnSpPr>
            <a:cxnSpLocks noChangeShapeType="1"/>
            <a:stCxn id="5129" idx="4"/>
            <a:endCxn id="5130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44" name="AutoShape 22"/>
          <p:cNvCxnSpPr>
            <a:cxnSpLocks noChangeShapeType="1"/>
            <a:stCxn id="5130" idx="6"/>
            <a:endCxn id="5132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45" name="AutoShape 23"/>
          <p:cNvCxnSpPr>
            <a:cxnSpLocks noChangeShapeType="1"/>
            <a:stCxn id="5128" idx="6"/>
            <a:endCxn id="5126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46" name="AutoShape 24"/>
          <p:cNvCxnSpPr>
            <a:cxnSpLocks noChangeShapeType="1"/>
            <a:stCxn id="5130" idx="6"/>
            <a:endCxn id="5127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47" name="AutoShape 25"/>
          <p:cNvCxnSpPr>
            <a:cxnSpLocks noChangeShapeType="1"/>
            <a:stCxn id="5126" idx="5"/>
            <a:endCxn id="5127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48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149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150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151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152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153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154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155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156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157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158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159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160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161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162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382559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75D2568A-B262-49B3-85EB-5867331D6B46}" type="slidenum">
              <a:rPr lang="en-US" altLang="en-US" smtClean="0">
                <a:solidFill>
                  <a:srgbClr val="000000"/>
                </a:solidFill>
              </a:rPr>
              <a:pPr/>
              <a:t>28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Dijkstra's Shortest Path Algorithm</a:t>
            </a:r>
          </a:p>
        </p:txBody>
      </p:sp>
      <p:sp>
        <p:nvSpPr>
          <p:cNvPr id="6148" name="Oval 4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6151" name="Oval 7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6153" name="Oval 9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6154" name="Oval 10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155" name="Oval 11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6156" name="AutoShape 12"/>
          <p:cNvCxnSpPr>
            <a:cxnSpLocks noChangeShapeType="1"/>
            <a:stCxn id="6148" idx="7"/>
            <a:endCxn id="6151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ln>
            <a:solidFill>
              <a:srgbClr val="006600"/>
            </a:solidFill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57" name="AutoShape 13"/>
          <p:cNvCxnSpPr>
            <a:cxnSpLocks noChangeShapeType="1"/>
            <a:stCxn id="6148" idx="6"/>
            <a:endCxn id="6152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ln>
            <a:solidFill>
              <a:srgbClr val="006600"/>
            </a:solidFill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58" name="AutoShape 14"/>
          <p:cNvCxnSpPr>
            <a:cxnSpLocks noChangeShapeType="1"/>
            <a:stCxn id="6148" idx="5"/>
            <a:endCxn id="6153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ln>
            <a:solidFill>
              <a:srgbClr val="006600"/>
            </a:solidFill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59" name="AutoShape 15"/>
          <p:cNvCxnSpPr>
            <a:cxnSpLocks noChangeShapeType="1"/>
            <a:stCxn id="6152" idx="7"/>
            <a:endCxn id="6149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60" name="AutoShape 16"/>
          <p:cNvCxnSpPr>
            <a:cxnSpLocks noChangeShapeType="1"/>
            <a:stCxn id="6154" idx="7"/>
            <a:endCxn id="6149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61" name="AutoShape 17"/>
          <p:cNvCxnSpPr>
            <a:cxnSpLocks noChangeShapeType="1"/>
            <a:stCxn id="6152" idx="5"/>
            <a:endCxn id="6155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62" name="AutoShape 18"/>
          <p:cNvCxnSpPr>
            <a:cxnSpLocks noChangeShapeType="1"/>
            <a:stCxn id="6155" idx="5"/>
            <a:endCxn id="6150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63" name="AutoShape 19"/>
          <p:cNvCxnSpPr>
            <a:cxnSpLocks noChangeShapeType="1"/>
            <a:stCxn id="6155" idx="6"/>
            <a:endCxn id="6154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64" name="AutoShape 20"/>
          <p:cNvCxnSpPr>
            <a:cxnSpLocks noChangeShapeType="1"/>
            <a:stCxn id="6154" idx="4"/>
            <a:endCxn id="6150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65" name="AutoShape 21"/>
          <p:cNvCxnSpPr>
            <a:cxnSpLocks noChangeShapeType="1"/>
            <a:stCxn id="6149" idx="3"/>
            <a:endCxn id="6155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66" name="AutoShape 22"/>
          <p:cNvCxnSpPr>
            <a:cxnSpLocks noChangeShapeType="1"/>
            <a:stCxn id="6152" idx="4"/>
            <a:endCxn id="6153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67" name="AutoShape 23"/>
          <p:cNvCxnSpPr>
            <a:cxnSpLocks noChangeShapeType="1"/>
            <a:stCxn id="6153" idx="6"/>
            <a:endCxn id="6155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68" name="AutoShape 24"/>
          <p:cNvCxnSpPr>
            <a:cxnSpLocks noChangeShapeType="1"/>
            <a:stCxn id="6151" idx="6"/>
            <a:endCxn id="6149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69" name="AutoShape 25"/>
          <p:cNvCxnSpPr>
            <a:cxnSpLocks noChangeShapeType="1"/>
            <a:stCxn id="6153" idx="6"/>
            <a:endCxn id="6150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70" name="AutoShape 26"/>
          <p:cNvCxnSpPr>
            <a:cxnSpLocks noChangeShapeType="1"/>
            <a:stCxn id="6149" idx="5"/>
            <a:endCxn id="6150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6178" name="Text Box 34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6180" name="Text Box 36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6181" name="Text Box 37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6182" name="Text Box 38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6183" name="Text Box 39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6184" name="Text Box 40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6186" name="Freeform 42"/>
          <p:cNvSpPr>
            <a:spLocks/>
          </p:cNvSpPr>
          <p:nvPr/>
        </p:nvSpPr>
        <p:spPr bwMode="auto">
          <a:xfrm>
            <a:off x="100013" y="3068638"/>
            <a:ext cx="1027112" cy="914400"/>
          </a:xfrm>
          <a:custGeom>
            <a:avLst/>
            <a:gdLst>
              <a:gd name="T0" fmla="*/ 357862013 w 647"/>
              <a:gd name="T1" fmla="*/ 1232357200 h 576"/>
              <a:gd name="T2" fmla="*/ 178930213 w 647"/>
              <a:gd name="T3" fmla="*/ 1171873450 h 576"/>
              <a:gd name="T4" fmla="*/ 118446492 w 647"/>
              <a:gd name="T5" fmla="*/ 1151712200 h 576"/>
              <a:gd name="T6" fmla="*/ 0 w 647"/>
              <a:gd name="T7" fmla="*/ 972780313 h 576"/>
              <a:gd name="T8" fmla="*/ 20161240 w 647"/>
              <a:gd name="T9" fmla="*/ 516632825 h 576"/>
              <a:gd name="T10" fmla="*/ 138607733 w 647"/>
              <a:gd name="T11" fmla="*/ 337700938 h 576"/>
              <a:gd name="T12" fmla="*/ 297378293 w 647"/>
              <a:gd name="T13" fmla="*/ 98286888 h 576"/>
              <a:gd name="T14" fmla="*/ 378023253 w 647"/>
              <a:gd name="T15" fmla="*/ 78125638 h 576"/>
              <a:gd name="T16" fmla="*/ 796368987 w 647"/>
              <a:gd name="T17" fmla="*/ 20161250 h 576"/>
              <a:gd name="T18" fmla="*/ 1272677493 w 647"/>
              <a:gd name="T19" fmla="*/ 37803138 h 576"/>
              <a:gd name="T20" fmla="*/ 1451609293 w 647"/>
              <a:gd name="T21" fmla="*/ 236894688 h 576"/>
              <a:gd name="T22" fmla="*/ 1570055786 w 647"/>
              <a:gd name="T23" fmla="*/ 415826575 h 576"/>
              <a:gd name="T24" fmla="*/ 1610378266 w 647"/>
              <a:gd name="T25" fmla="*/ 536794075 h 576"/>
              <a:gd name="T26" fmla="*/ 1630539506 w 647"/>
              <a:gd name="T27" fmla="*/ 793850013 h 576"/>
              <a:gd name="T28" fmla="*/ 1610378266 w 647"/>
              <a:gd name="T29" fmla="*/ 1131550950 h 576"/>
              <a:gd name="T30" fmla="*/ 1174392241 w 647"/>
              <a:gd name="T31" fmla="*/ 1451610000 h 576"/>
              <a:gd name="T32" fmla="*/ 735885267 w 647"/>
              <a:gd name="T33" fmla="*/ 1431448750 h 576"/>
              <a:gd name="T34" fmla="*/ 675401546 w 647"/>
              <a:gd name="T35" fmla="*/ 1391126250 h 576"/>
              <a:gd name="T36" fmla="*/ 418345734 w 647"/>
              <a:gd name="T37" fmla="*/ 1292840950 h 576"/>
              <a:gd name="T38" fmla="*/ 357862013 w 647"/>
              <a:gd name="T39" fmla="*/ 1232357200 h 57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47" h="576">
                <a:moveTo>
                  <a:pt x="142" y="489"/>
                </a:moveTo>
                <a:cubicBezTo>
                  <a:pt x="87" y="470"/>
                  <a:pt x="111" y="478"/>
                  <a:pt x="71" y="465"/>
                </a:cubicBezTo>
                <a:cubicBezTo>
                  <a:pt x="63" y="462"/>
                  <a:pt x="47" y="457"/>
                  <a:pt x="47" y="457"/>
                </a:cubicBezTo>
                <a:cubicBezTo>
                  <a:pt x="24" y="434"/>
                  <a:pt x="10" y="417"/>
                  <a:pt x="0" y="386"/>
                </a:cubicBezTo>
                <a:cubicBezTo>
                  <a:pt x="3" y="326"/>
                  <a:pt x="3" y="265"/>
                  <a:pt x="8" y="205"/>
                </a:cubicBezTo>
                <a:cubicBezTo>
                  <a:pt x="10" y="174"/>
                  <a:pt x="38" y="156"/>
                  <a:pt x="55" y="134"/>
                </a:cubicBezTo>
                <a:cubicBezTo>
                  <a:pt x="78" y="104"/>
                  <a:pt x="98" y="71"/>
                  <a:pt x="118" y="39"/>
                </a:cubicBezTo>
                <a:cubicBezTo>
                  <a:pt x="124" y="30"/>
                  <a:pt x="139" y="34"/>
                  <a:pt x="150" y="31"/>
                </a:cubicBezTo>
                <a:cubicBezTo>
                  <a:pt x="247" y="1"/>
                  <a:pt x="150" y="18"/>
                  <a:pt x="316" y="8"/>
                </a:cubicBezTo>
                <a:cubicBezTo>
                  <a:pt x="379" y="10"/>
                  <a:pt x="444" y="0"/>
                  <a:pt x="505" y="15"/>
                </a:cubicBezTo>
                <a:cubicBezTo>
                  <a:pt x="533" y="22"/>
                  <a:pt x="530" y="81"/>
                  <a:pt x="576" y="94"/>
                </a:cubicBezTo>
                <a:cubicBezTo>
                  <a:pt x="592" y="118"/>
                  <a:pt x="614" y="138"/>
                  <a:pt x="623" y="165"/>
                </a:cubicBezTo>
                <a:cubicBezTo>
                  <a:pt x="628" y="181"/>
                  <a:pt x="639" y="213"/>
                  <a:pt x="639" y="213"/>
                </a:cubicBezTo>
                <a:cubicBezTo>
                  <a:pt x="642" y="247"/>
                  <a:pt x="647" y="281"/>
                  <a:pt x="647" y="315"/>
                </a:cubicBezTo>
                <a:cubicBezTo>
                  <a:pt x="647" y="360"/>
                  <a:pt x="644" y="404"/>
                  <a:pt x="639" y="449"/>
                </a:cubicBezTo>
                <a:cubicBezTo>
                  <a:pt x="633" y="508"/>
                  <a:pt x="516" y="558"/>
                  <a:pt x="466" y="576"/>
                </a:cubicBezTo>
                <a:cubicBezTo>
                  <a:pt x="408" y="573"/>
                  <a:pt x="350" y="575"/>
                  <a:pt x="292" y="568"/>
                </a:cubicBezTo>
                <a:cubicBezTo>
                  <a:pt x="282" y="567"/>
                  <a:pt x="277" y="556"/>
                  <a:pt x="268" y="552"/>
                </a:cubicBezTo>
                <a:cubicBezTo>
                  <a:pt x="239" y="539"/>
                  <a:pt x="197" y="520"/>
                  <a:pt x="166" y="513"/>
                </a:cubicBezTo>
                <a:cubicBezTo>
                  <a:pt x="149" y="487"/>
                  <a:pt x="160" y="489"/>
                  <a:pt x="142" y="489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mtClean="0">
              <a:solidFill>
                <a:srgbClr val="000000"/>
              </a:solidFill>
            </a:endParaRPr>
          </a:p>
        </p:txBody>
      </p:sp>
      <p:sp>
        <p:nvSpPr>
          <p:cNvPr id="6187" name="Text Box 43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6600"/>
                </a:solidFill>
              </a:rPr>
              <a:t> </a:t>
            </a:r>
            <a:r>
              <a:rPr lang="en-US" altLang="en-US" sz="1600" b="1" smtClean="0">
                <a:solidFill>
                  <a:srgbClr val="006600"/>
                </a:solidFill>
                <a:sym typeface="Symbol" charset="2"/>
              </a:rPr>
              <a:t>15</a:t>
            </a:r>
            <a:endParaRPr lang="en-US" altLang="en-US" sz="1600" b="1" smtClean="0">
              <a:solidFill>
                <a:srgbClr val="006600"/>
              </a:solidFill>
            </a:endParaRPr>
          </a:p>
        </p:txBody>
      </p:sp>
      <p:sp>
        <p:nvSpPr>
          <p:cNvPr id="6188" name="Text Box 44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9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6189" name="Text Box 45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6600"/>
                </a:solidFill>
              </a:rPr>
              <a:t> </a:t>
            </a:r>
            <a:r>
              <a:rPr lang="en-US" altLang="en-US" b="1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 smtClean="0">
              <a:solidFill>
                <a:srgbClr val="006600"/>
              </a:solidFill>
            </a:endParaRPr>
          </a:p>
        </p:txBody>
      </p:sp>
      <p:sp>
        <p:nvSpPr>
          <p:cNvPr id="6190" name="Text Box 46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6600"/>
                </a:solidFill>
              </a:rPr>
              <a:t> </a:t>
            </a:r>
            <a:r>
              <a:rPr lang="en-US" altLang="en-US" b="1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 smtClean="0">
              <a:solidFill>
                <a:srgbClr val="006600"/>
              </a:solidFill>
            </a:endParaRPr>
          </a:p>
        </p:txBody>
      </p:sp>
      <p:sp>
        <p:nvSpPr>
          <p:cNvPr id="6191" name="Text Box 47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6600"/>
                </a:solidFill>
              </a:rPr>
              <a:t> </a:t>
            </a:r>
            <a:r>
              <a:rPr lang="en-US" altLang="en-US" b="1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 smtClean="0">
              <a:solidFill>
                <a:srgbClr val="006600"/>
              </a:solidFill>
            </a:endParaRPr>
          </a:p>
        </p:txBody>
      </p:sp>
      <p:sp>
        <p:nvSpPr>
          <p:cNvPr id="6192" name="Text Box 48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14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6193" name="Text Box 49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6600"/>
                </a:solidFill>
              </a:rPr>
              <a:t> </a:t>
            </a:r>
            <a:r>
              <a:rPr lang="en-US" altLang="en-US" b="1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 smtClean="0">
              <a:solidFill>
                <a:srgbClr val="006600"/>
              </a:solidFill>
            </a:endParaRPr>
          </a:p>
        </p:txBody>
      </p:sp>
      <p:sp>
        <p:nvSpPr>
          <p:cNvPr id="6194" name="Text Box 50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6600"/>
                </a:solidFill>
              </a:rPr>
              <a:t> </a:t>
            </a:r>
            <a:r>
              <a:rPr lang="en-US" altLang="en-US" sz="1600" b="1" smtClean="0">
                <a:solidFill>
                  <a:srgbClr val="006600"/>
                </a:solidFill>
                <a:sym typeface="Symbol" charset="2"/>
              </a:rPr>
              <a:t>0</a:t>
            </a:r>
            <a:endParaRPr lang="en-US" altLang="en-US" sz="1600" b="1" smtClean="0">
              <a:solidFill>
                <a:srgbClr val="006600"/>
              </a:solidFill>
            </a:endParaRPr>
          </a:p>
        </p:txBody>
      </p:sp>
      <p:sp>
        <p:nvSpPr>
          <p:cNvPr id="6195" name="Text Box 51"/>
          <p:cNvSpPr txBox="1">
            <a:spLocks noChangeArrowheads="1"/>
          </p:cNvSpPr>
          <p:nvPr/>
        </p:nvSpPr>
        <p:spPr bwMode="auto">
          <a:xfrm>
            <a:off x="504825" y="6319838"/>
            <a:ext cx="15525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D</a:t>
            </a:r>
            <a:r>
              <a:rPr lang="en-US" altLang="en-US" sz="1600" baseline="-25000" smtClean="0">
                <a:solidFill>
                  <a:srgbClr val="006600"/>
                </a:solidFill>
              </a:rPr>
              <a:t>7</a:t>
            </a:r>
          </a:p>
        </p:txBody>
      </p:sp>
      <p:sp>
        <p:nvSpPr>
          <p:cNvPr id="6196" name="AutoShape 52"/>
          <p:cNvSpPr>
            <a:spLocks noChangeArrowheads="1"/>
          </p:cNvSpPr>
          <p:nvPr/>
        </p:nvSpPr>
        <p:spPr bwMode="auto">
          <a:xfrm>
            <a:off x="2085975" y="6426200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altLang="en-US" smtClean="0">
              <a:solidFill>
                <a:srgbClr val="000000"/>
              </a:solidFill>
            </a:endParaRPr>
          </a:p>
        </p:txBody>
      </p:sp>
      <p:sp>
        <p:nvSpPr>
          <p:cNvPr id="6197" name="Text Box 54"/>
          <p:cNvSpPr txBox="1">
            <a:spLocks noChangeArrowheads="1"/>
          </p:cNvSpPr>
          <p:nvPr/>
        </p:nvSpPr>
        <p:spPr bwMode="auto">
          <a:xfrm>
            <a:off x="152400" y="1014413"/>
            <a:ext cx="3368675" cy="701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 smtClean="0">
                <a:solidFill>
                  <a:srgbClr val="000000"/>
                </a:solidFill>
              </a:rPr>
              <a:t>M = { s }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 smtClean="0">
                <a:solidFill>
                  <a:srgbClr val="000000"/>
                </a:solidFill>
              </a:rPr>
              <a:t>NT = { 2, 3, 4, 5, 6, 7, 8 }</a:t>
            </a:r>
          </a:p>
        </p:txBody>
      </p:sp>
      <p:sp>
        <p:nvSpPr>
          <p:cNvPr id="6198" name="AutoShape 55"/>
          <p:cNvSpPr>
            <a:spLocks noChangeArrowheads="1"/>
          </p:cNvSpPr>
          <p:nvPr/>
        </p:nvSpPr>
        <p:spPr bwMode="auto">
          <a:xfrm rot="-3296093">
            <a:off x="2095500" y="2347913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altLang="en-US" smtClean="0">
              <a:solidFill>
                <a:srgbClr val="000000"/>
              </a:solidFill>
            </a:endParaRPr>
          </a:p>
        </p:txBody>
      </p:sp>
      <p:sp>
        <p:nvSpPr>
          <p:cNvPr id="6199" name="Text Box 56"/>
          <p:cNvSpPr txBox="1">
            <a:spLocks noChangeArrowheads="1"/>
          </p:cNvSpPr>
          <p:nvPr/>
        </p:nvSpPr>
        <p:spPr bwMode="auto">
          <a:xfrm>
            <a:off x="1624013" y="2098675"/>
            <a:ext cx="16525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D</a:t>
            </a:r>
            <a:r>
              <a:rPr lang="en-US" altLang="en-US" sz="1600" baseline="-25000" smtClean="0">
                <a:solidFill>
                  <a:srgbClr val="006600"/>
                </a:solidFill>
              </a:rPr>
              <a:t>2</a:t>
            </a:r>
          </a:p>
        </p:txBody>
      </p:sp>
      <p:sp>
        <p:nvSpPr>
          <p:cNvPr id="6200" name="AutoShape 55"/>
          <p:cNvSpPr>
            <a:spLocks noChangeArrowheads="1"/>
          </p:cNvSpPr>
          <p:nvPr/>
        </p:nvSpPr>
        <p:spPr bwMode="auto">
          <a:xfrm rot="-3296093">
            <a:off x="2970213" y="3630613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altLang="en-US" smtClean="0">
              <a:solidFill>
                <a:srgbClr val="000000"/>
              </a:solidFill>
            </a:endParaRPr>
          </a:p>
        </p:txBody>
      </p:sp>
      <p:sp>
        <p:nvSpPr>
          <p:cNvPr id="6201" name="Text Box 56"/>
          <p:cNvSpPr txBox="1">
            <a:spLocks noChangeArrowheads="1"/>
          </p:cNvSpPr>
          <p:nvPr/>
        </p:nvSpPr>
        <p:spPr bwMode="auto">
          <a:xfrm>
            <a:off x="2538413" y="3394075"/>
            <a:ext cx="16525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D</a:t>
            </a:r>
            <a:r>
              <a:rPr lang="en-US" altLang="en-US" sz="1600" baseline="-25000" smtClean="0">
                <a:solidFill>
                  <a:srgbClr val="006600"/>
                </a:solidFill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62600" y="381000"/>
            <a:ext cx="2108200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u="sng" dirty="0">
                <a:solidFill>
                  <a:srgbClr val="010000">
                    <a:lumMod val="75000"/>
                    <a:lumOff val="25000"/>
                  </a:srgbClr>
                </a:solidFill>
              </a:rPr>
              <a:t>Shortest Paths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P2: </a:t>
            </a:r>
            <a:r>
              <a:rPr kumimoji="1" lang="en-US" b="1" dirty="0" smtClean="0">
                <a:solidFill>
                  <a:srgbClr val="FF0000"/>
                </a:solidFill>
              </a:rPr>
              <a:t>s-2</a:t>
            </a:r>
            <a:endParaRPr kumimoji="1" lang="en-US" b="1" dirty="0">
              <a:solidFill>
                <a:srgbClr val="FF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P3: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P4: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P5: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P6: </a:t>
            </a:r>
            <a:r>
              <a:rPr kumimoji="1" lang="en-US" b="1" dirty="0" smtClean="0">
                <a:solidFill>
                  <a:srgbClr val="FF0000"/>
                </a:solidFill>
              </a:rPr>
              <a:t>s-6</a:t>
            </a:r>
            <a:endParaRPr kumimoji="1" lang="en-US" b="1" dirty="0">
              <a:solidFill>
                <a:srgbClr val="FF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P7: </a:t>
            </a:r>
            <a:r>
              <a:rPr kumimoji="1" lang="en-US" b="1" dirty="0" smtClean="0">
                <a:solidFill>
                  <a:srgbClr val="FF0000"/>
                </a:solidFill>
              </a:rPr>
              <a:t>s-7</a:t>
            </a:r>
            <a:endParaRPr kumimoji="1"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72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74AAA4B3-A00A-44BE-856D-1F0FECEAF3B0}" type="slidenum">
              <a:rPr lang="en-US" altLang="en-US" smtClean="0">
                <a:solidFill>
                  <a:srgbClr val="000000"/>
                </a:solidFill>
              </a:rPr>
              <a:pPr/>
              <a:t>29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Dijkstra's Shortest Path Algorithm</a:t>
            </a:r>
          </a:p>
        </p:txBody>
      </p:sp>
      <p:sp>
        <p:nvSpPr>
          <p:cNvPr id="7172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7173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174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7175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176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7177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178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7179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7180" name="AutoShape 11"/>
          <p:cNvCxnSpPr>
            <a:cxnSpLocks noChangeShapeType="1"/>
            <a:stCxn id="7172" idx="7"/>
            <a:endCxn id="7175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81" name="AutoShape 12"/>
          <p:cNvCxnSpPr>
            <a:cxnSpLocks noChangeShapeType="1"/>
            <a:stCxn id="7172" idx="6"/>
            <a:endCxn id="7176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82" name="AutoShape 13"/>
          <p:cNvCxnSpPr>
            <a:cxnSpLocks noChangeShapeType="1"/>
            <a:stCxn id="7172" idx="5"/>
            <a:endCxn id="7177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83" name="AutoShape 14"/>
          <p:cNvCxnSpPr>
            <a:cxnSpLocks noChangeShapeType="1"/>
            <a:stCxn id="7176" idx="7"/>
            <a:endCxn id="7173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84" name="AutoShape 15"/>
          <p:cNvCxnSpPr>
            <a:cxnSpLocks noChangeShapeType="1"/>
            <a:stCxn id="7178" idx="7"/>
            <a:endCxn id="7173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85" name="AutoShape 16"/>
          <p:cNvCxnSpPr>
            <a:cxnSpLocks noChangeShapeType="1"/>
            <a:stCxn id="7176" idx="5"/>
            <a:endCxn id="7179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86" name="AutoShape 17"/>
          <p:cNvCxnSpPr>
            <a:cxnSpLocks noChangeShapeType="1"/>
            <a:stCxn id="7179" idx="5"/>
            <a:endCxn id="7174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87" name="AutoShape 18"/>
          <p:cNvCxnSpPr>
            <a:cxnSpLocks noChangeShapeType="1"/>
            <a:stCxn id="7179" idx="6"/>
            <a:endCxn id="7178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88" name="AutoShape 19"/>
          <p:cNvCxnSpPr>
            <a:cxnSpLocks noChangeShapeType="1"/>
            <a:stCxn id="7178" idx="4"/>
            <a:endCxn id="7174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89" name="AutoShape 20"/>
          <p:cNvCxnSpPr>
            <a:cxnSpLocks noChangeShapeType="1"/>
            <a:stCxn id="7173" idx="3"/>
            <a:endCxn id="7179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90" name="AutoShape 21"/>
          <p:cNvCxnSpPr>
            <a:cxnSpLocks noChangeShapeType="1"/>
            <a:stCxn id="7176" idx="4"/>
            <a:endCxn id="7177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91" name="AutoShape 22"/>
          <p:cNvCxnSpPr>
            <a:cxnSpLocks noChangeShapeType="1"/>
            <a:stCxn id="7177" idx="6"/>
            <a:endCxn id="7179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92" name="AutoShape 23"/>
          <p:cNvCxnSpPr>
            <a:cxnSpLocks noChangeShapeType="1"/>
            <a:stCxn id="7175" idx="6"/>
            <a:endCxn id="7173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93" name="AutoShape 24"/>
          <p:cNvCxnSpPr>
            <a:cxnSpLocks noChangeShapeType="1"/>
            <a:stCxn id="7177" idx="6"/>
            <a:endCxn id="7174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94" name="AutoShape 25"/>
          <p:cNvCxnSpPr>
            <a:cxnSpLocks noChangeShapeType="1"/>
            <a:stCxn id="7173" idx="5"/>
            <a:endCxn id="7174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95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7196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7197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7198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7199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7200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7201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7202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7203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7204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7205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7206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7207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7208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7209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7210" name="Freeform 41"/>
          <p:cNvSpPr>
            <a:spLocks/>
          </p:cNvSpPr>
          <p:nvPr/>
        </p:nvSpPr>
        <p:spPr bwMode="auto">
          <a:xfrm>
            <a:off x="100013" y="3068638"/>
            <a:ext cx="1027112" cy="914400"/>
          </a:xfrm>
          <a:custGeom>
            <a:avLst/>
            <a:gdLst>
              <a:gd name="T0" fmla="*/ 357862013 w 647"/>
              <a:gd name="T1" fmla="*/ 1232357200 h 576"/>
              <a:gd name="T2" fmla="*/ 178930213 w 647"/>
              <a:gd name="T3" fmla="*/ 1171873450 h 576"/>
              <a:gd name="T4" fmla="*/ 118446492 w 647"/>
              <a:gd name="T5" fmla="*/ 1151712200 h 576"/>
              <a:gd name="T6" fmla="*/ 0 w 647"/>
              <a:gd name="T7" fmla="*/ 972780313 h 576"/>
              <a:gd name="T8" fmla="*/ 20161240 w 647"/>
              <a:gd name="T9" fmla="*/ 516632825 h 576"/>
              <a:gd name="T10" fmla="*/ 138607733 w 647"/>
              <a:gd name="T11" fmla="*/ 337700938 h 576"/>
              <a:gd name="T12" fmla="*/ 297378293 w 647"/>
              <a:gd name="T13" fmla="*/ 98286888 h 576"/>
              <a:gd name="T14" fmla="*/ 378023253 w 647"/>
              <a:gd name="T15" fmla="*/ 78125638 h 576"/>
              <a:gd name="T16" fmla="*/ 796368987 w 647"/>
              <a:gd name="T17" fmla="*/ 20161250 h 576"/>
              <a:gd name="T18" fmla="*/ 1272677493 w 647"/>
              <a:gd name="T19" fmla="*/ 37803138 h 576"/>
              <a:gd name="T20" fmla="*/ 1451609293 w 647"/>
              <a:gd name="T21" fmla="*/ 236894688 h 576"/>
              <a:gd name="T22" fmla="*/ 1570055786 w 647"/>
              <a:gd name="T23" fmla="*/ 415826575 h 576"/>
              <a:gd name="T24" fmla="*/ 1610378266 w 647"/>
              <a:gd name="T25" fmla="*/ 536794075 h 576"/>
              <a:gd name="T26" fmla="*/ 1630539506 w 647"/>
              <a:gd name="T27" fmla="*/ 793850013 h 576"/>
              <a:gd name="T28" fmla="*/ 1610378266 w 647"/>
              <a:gd name="T29" fmla="*/ 1131550950 h 576"/>
              <a:gd name="T30" fmla="*/ 1174392241 w 647"/>
              <a:gd name="T31" fmla="*/ 1451610000 h 576"/>
              <a:gd name="T32" fmla="*/ 735885267 w 647"/>
              <a:gd name="T33" fmla="*/ 1431448750 h 576"/>
              <a:gd name="T34" fmla="*/ 675401546 w 647"/>
              <a:gd name="T35" fmla="*/ 1391126250 h 576"/>
              <a:gd name="T36" fmla="*/ 418345734 w 647"/>
              <a:gd name="T37" fmla="*/ 1292840950 h 576"/>
              <a:gd name="T38" fmla="*/ 357862013 w 647"/>
              <a:gd name="T39" fmla="*/ 1232357200 h 57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47" h="576">
                <a:moveTo>
                  <a:pt x="142" y="489"/>
                </a:moveTo>
                <a:cubicBezTo>
                  <a:pt x="87" y="470"/>
                  <a:pt x="111" y="478"/>
                  <a:pt x="71" y="465"/>
                </a:cubicBezTo>
                <a:cubicBezTo>
                  <a:pt x="63" y="462"/>
                  <a:pt x="47" y="457"/>
                  <a:pt x="47" y="457"/>
                </a:cubicBezTo>
                <a:cubicBezTo>
                  <a:pt x="24" y="434"/>
                  <a:pt x="10" y="417"/>
                  <a:pt x="0" y="386"/>
                </a:cubicBezTo>
                <a:cubicBezTo>
                  <a:pt x="3" y="326"/>
                  <a:pt x="3" y="265"/>
                  <a:pt x="8" y="205"/>
                </a:cubicBezTo>
                <a:cubicBezTo>
                  <a:pt x="10" y="174"/>
                  <a:pt x="38" y="156"/>
                  <a:pt x="55" y="134"/>
                </a:cubicBezTo>
                <a:cubicBezTo>
                  <a:pt x="78" y="104"/>
                  <a:pt x="98" y="71"/>
                  <a:pt x="118" y="39"/>
                </a:cubicBezTo>
                <a:cubicBezTo>
                  <a:pt x="124" y="30"/>
                  <a:pt x="139" y="34"/>
                  <a:pt x="150" y="31"/>
                </a:cubicBezTo>
                <a:cubicBezTo>
                  <a:pt x="247" y="1"/>
                  <a:pt x="150" y="18"/>
                  <a:pt x="316" y="8"/>
                </a:cubicBezTo>
                <a:cubicBezTo>
                  <a:pt x="379" y="10"/>
                  <a:pt x="444" y="0"/>
                  <a:pt x="505" y="15"/>
                </a:cubicBezTo>
                <a:cubicBezTo>
                  <a:pt x="533" y="22"/>
                  <a:pt x="530" y="81"/>
                  <a:pt x="576" y="94"/>
                </a:cubicBezTo>
                <a:cubicBezTo>
                  <a:pt x="592" y="118"/>
                  <a:pt x="614" y="138"/>
                  <a:pt x="623" y="165"/>
                </a:cubicBezTo>
                <a:cubicBezTo>
                  <a:pt x="628" y="181"/>
                  <a:pt x="639" y="213"/>
                  <a:pt x="639" y="213"/>
                </a:cubicBezTo>
                <a:cubicBezTo>
                  <a:pt x="642" y="247"/>
                  <a:pt x="647" y="281"/>
                  <a:pt x="647" y="315"/>
                </a:cubicBezTo>
                <a:cubicBezTo>
                  <a:pt x="647" y="360"/>
                  <a:pt x="644" y="404"/>
                  <a:pt x="639" y="449"/>
                </a:cubicBezTo>
                <a:cubicBezTo>
                  <a:pt x="633" y="508"/>
                  <a:pt x="516" y="558"/>
                  <a:pt x="466" y="576"/>
                </a:cubicBezTo>
                <a:cubicBezTo>
                  <a:pt x="408" y="573"/>
                  <a:pt x="350" y="575"/>
                  <a:pt x="292" y="568"/>
                </a:cubicBezTo>
                <a:cubicBezTo>
                  <a:pt x="282" y="567"/>
                  <a:pt x="277" y="556"/>
                  <a:pt x="268" y="552"/>
                </a:cubicBezTo>
                <a:cubicBezTo>
                  <a:pt x="239" y="539"/>
                  <a:pt x="197" y="520"/>
                  <a:pt x="166" y="513"/>
                </a:cubicBezTo>
                <a:cubicBezTo>
                  <a:pt x="149" y="487"/>
                  <a:pt x="160" y="489"/>
                  <a:pt x="142" y="489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mtClean="0">
              <a:solidFill>
                <a:srgbClr val="000000"/>
              </a:solidFill>
            </a:endParaRPr>
          </a:p>
        </p:txBody>
      </p:sp>
      <p:sp>
        <p:nvSpPr>
          <p:cNvPr id="7211" name="Text Box 42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6600"/>
                </a:solidFill>
              </a:rPr>
              <a:t> </a:t>
            </a:r>
            <a:r>
              <a:rPr lang="en-US" altLang="en-US" sz="1600" b="1" smtClean="0">
                <a:solidFill>
                  <a:srgbClr val="006600"/>
                </a:solidFill>
                <a:sym typeface="Symbol" charset="2"/>
              </a:rPr>
              <a:t>15</a:t>
            </a:r>
            <a:endParaRPr lang="en-US" altLang="en-US" sz="1600" b="1" smtClean="0">
              <a:solidFill>
                <a:srgbClr val="006600"/>
              </a:solidFill>
            </a:endParaRPr>
          </a:p>
        </p:txBody>
      </p:sp>
      <p:sp>
        <p:nvSpPr>
          <p:cNvPr id="7212" name="Text Box 43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9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7213" name="Text Box 44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6600"/>
                </a:solidFill>
              </a:rPr>
              <a:t> </a:t>
            </a:r>
            <a:r>
              <a:rPr lang="en-US" altLang="en-US" b="1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 smtClean="0">
              <a:solidFill>
                <a:srgbClr val="006600"/>
              </a:solidFill>
            </a:endParaRPr>
          </a:p>
        </p:txBody>
      </p:sp>
      <p:sp>
        <p:nvSpPr>
          <p:cNvPr id="7214" name="Text Box 45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6600"/>
                </a:solidFill>
              </a:rPr>
              <a:t> </a:t>
            </a:r>
            <a:r>
              <a:rPr lang="en-US" altLang="en-US" b="1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 smtClean="0">
              <a:solidFill>
                <a:srgbClr val="006600"/>
              </a:solidFill>
            </a:endParaRPr>
          </a:p>
        </p:txBody>
      </p:sp>
      <p:sp>
        <p:nvSpPr>
          <p:cNvPr id="7215" name="Text Box 46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6600"/>
                </a:solidFill>
              </a:rPr>
              <a:t> </a:t>
            </a:r>
            <a:r>
              <a:rPr lang="en-US" altLang="en-US" b="1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 smtClean="0">
              <a:solidFill>
                <a:srgbClr val="006600"/>
              </a:solidFill>
            </a:endParaRPr>
          </a:p>
        </p:txBody>
      </p:sp>
      <p:sp>
        <p:nvSpPr>
          <p:cNvPr id="7216" name="Text Box 47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14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7217" name="Text Box 48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6600"/>
                </a:solidFill>
              </a:rPr>
              <a:t> </a:t>
            </a:r>
            <a:r>
              <a:rPr lang="en-US" altLang="en-US" b="1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 smtClean="0">
              <a:solidFill>
                <a:srgbClr val="006600"/>
              </a:solidFill>
            </a:endParaRPr>
          </a:p>
        </p:txBody>
      </p:sp>
      <p:sp>
        <p:nvSpPr>
          <p:cNvPr id="7218" name="Text Box 49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6600"/>
                </a:solidFill>
              </a:rPr>
              <a:t> </a:t>
            </a:r>
            <a:r>
              <a:rPr lang="en-US" altLang="en-US" sz="1600" b="1" smtClean="0">
                <a:solidFill>
                  <a:srgbClr val="006600"/>
                </a:solidFill>
                <a:sym typeface="Symbol" charset="2"/>
              </a:rPr>
              <a:t>0</a:t>
            </a:r>
            <a:endParaRPr lang="en-US" altLang="en-US" sz="1600" b="1" smtClean="0">
              <a:solidFill>
                <a:srgbClr val="006600"/>
              </a:solidFill>
            </a:endParaRPr>
          </a:p>
        </p:txBody>
      </p:sp>
      <p:sp>
        <p:nvSpPr>
          <p:cNvPr id="7219" name="Text Box 52"/>
          <p:cNvSpPr txBox="1">
            <a:spLocks noChangeArrowheads="1"/>
          </p:cNvSpPr>
          <p:nvPr/>
        </p:nvSpPr>
        <p:spPr bwMode="auto">
          <a:xfrm>
            <a:off x="152400" y="1014413"/>
            <a:ext cx="3368675" cy="701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 smtClean="0">
                <a:solidFill>
                  <a:srgbClr val="000000"/>
                </a:solidFill>
              </a:rPr>
              <a:t>M = { s }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 smtClean="0">
                <a:solidFill>
                  <a:srgbClr val="000000"/>
                </a:solidFill>
              </a:rPr>
              <a:t>NT = { 2, 3, 4, 5, 6, 7, 8 }</a:t>
            </a:r>
          </a:p>
        </p:txBody>
      </p:sp>
      <p:sp>
        <p:nvSpPr>
          <p:cNvPr id="7220" name="AutoShape 61"/>
          <p:cNvSpPr>
            <a:spLocks noChangeArrowheads="1"/>
          </p:cNvSpPr>
          <p:nvPr/>
        </p:nvSpPr>
        <p:spPr bwMode="auto">
          <a:xfrm rot="2984085">
            <a:off x="2659063" y="23177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altLang="en-US" smtClean="0">
              <a:solidFill>
                <a:srgbClr val="000000"/>
              </a:solidFill>
            </a:endParaRPr>
          </a:p>
        </p:txBody>
      </p:sp>
      <p:sp>
        <p:nvSpPr>
          <p:cNvPr id="7221" name="Text Box 62"/>
          <p:cNvSpPr txBox="1">
            <a:spLocks noChangeArrowheads="1"/>
          </p:cNvSpPr>
          <p:nvPr/>
        </p:nvSpPr>
        <p:spPr bwMode="auto">
          <a:xfrm>
            <a:off x="2982913" y="2192338"/>
            <a:ext cx="12779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A50021"/>
                </a:solidFill>
              </a:rPr>
              <a:t>W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562600" y="304800"/>
            <a:ext cx="2108200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u="sng" dirty="0">
                <a:solidFill>
                  <a:srgbClr val="010000">
                    <a:lumMod val="75000"/>
                    <a:lumOff val="25000"/>
                  </a:srgbClr>
                </a:solidFill>
              </a:rPr>
              <a:t>Shortest Paths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P2: </a:t>
            </a:r>
            <a:r>
              <a:rPr kumimoji="1" lang="en-US" b="1" dirty="0" smtClean="0">
                <a:solidFill>
                  <a:srgbClr val="FF0000"/>
                </a:solidFill>
              </a:rPr>
              <a:t>s-2</a:t>
            </a:r>
            <a:endParaRPr kumimoji="1" lang="en-US" b="1" dirty="0">
              <a:solidFill>
                <a:srgbClr val="FF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P3: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P4: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P5: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P6: </a:t>
            </a:r>
            <a:r>
              <a:rPr kumimoji="1" lang="en-US" b="1" dirty="0" smtClean="0">
                <a:solidFill>
                  <a:srgbClr val="FF0000"/>
                </a:solidFill>
              </a:rPr>
              <a:t>s-6</a:t>
            </a:r>
            <a:endParaRPr kumimoji="1" lang="en-US" b="1" dirty="0">
              <a:solidFill>
                <a:srgbClr val="FF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P7: </a:t>
            </a:r>
            <a:r>
              <a:rPr kumimoji="1" lang="en-US" b="1" dirty="0" smtClean="0">
                <a:solidFill>
                  <a:srgbClr val="FF0000"/>
                </a:solidFill>
              </a:rPr>
              <a:t>s-7</a:t>
            </a:r>
            <a:endParaRPr kumimoji="1"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85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47800"/>
            <a:ext cx="8077200" cy="3657600"/>
          </a:xfrm>
        </p:spPr>
        <p:txBody>
          <a:bodyPr>
            <a:normAutofit/>
          </a:bodyPr>
          <a:lstStyle/>
          <a:p>
            <a:r>
              <a:rPr lang="en-US" altLang="en-US" dirty="0"/>
              <a:t>A graph G = (</a:t>
            </a:r>
            <a:r>
              <a:rPr lang="en-US" altLang="en-US" dirty="0">
                <a:solidFill>
                  <a:srgbClr val="FA2C25"/>
                </a:solidFill>
              </a:rPr>
              <a:t>V</a:t>
            </a:r>
            <a:r>
              <a:rPr lang="en-US" altLang="en-US" dirty="0"/>
              <a:t>,E) is composed of:</a:t>
            </a:r>
          </a:p>
          <a:p>
            <a:pPr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FA2C25"/>
                </a:solidFill>
              </a:rPr>
              <a:t>V</a:t>
            </a:r>
            <a:r>
              <a:rPr lang="en-US" altLang="en-US" dirty="0"/>
              <a:t>: set of </a:t>
            </a:r>
            <a:r>
              <a:rPr lang="en-US" altLang="en-US" dirty="0">
                <a:solidFill>
                  <a:srgbClr val="FA2C25"/>
                </a:solidFill>
              </a:rPr>
              <a:t>vertices</a:t>
            </a:r>
          </a:p>
          <a:p>
            <a:pPr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8000"/>
                </a:solidFill>
              </a:rPr>
              <a:t>E</a:t>
            </a:r>
            <a:r>
              <a:rPr lang="en-US" altLang="en-US" dirty="0"/>
              <a:t>: set of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>
                <a:solidFill>
                  <a:srgbClr val="008000"/>
                </a:solidFill>
              </a:rPr>
              <a:t>edges</a:t>
            </a:r>
            <a:r>
              <a:rPr lang="en-US" altLang="en-US" dirty="0"/>
              <a:t> connecting the </a:t>
            </a:r>
            <a:r>
              <a:rPr lang="en-US" altLang="en-US" dirty="0">
                <a:solidFill>
                  <a:srgbClr val="FA2C25"/>
                </a:solidFill>
              </a:rPr>
              <a:t>vertices</a:t>
            </a:r>
            <a:r>
              <a:rPr lang="en-US" altLang="en-US" dirty="0"/>
              <a:t> in V</a:t>
            </a:r>
          </a:p>
          <a:p>
            <a:r>
              <a:rPr lang="en-US" altLang="en-US" dirty="0"/>
              <a:t>An </a:t>
            </a:r>
            <a:r>
              <a:rPr lang="en-US" altLang="en-US" dirty="0">
                <a:solidFill>
                  <a:srgbClr val="008000"/>
                </a:solidFill>
              </a:rPr>
              <a:t>edge</a:t>
            </a:r>
            <a:r>
              <a:rPr lang="en-US" altLang="en-US" dirty="0"/>
              <a:t> e = (</a:t>
            </a:r>
            <a:r>
              <a:rPr lang="en-US" altLang="en-US" dirty="0" err="1"/>
              <a:t>u,v</a:t>
            </a:r>
            <a:r>
              <a:rPr lang="en-US" altLang="en-US" dirty="0"/>
              <a:t>) is a pair of </a:t>
            </a:r>
            <a:r>
              <a:rPr lang="en-US" altLang="en-US" dirty="0">
                <a:solidFill>
                  <a:srgbClr val="FA2C25"/>
                </a:solidFill>
              </a:rPr>
              <a:t>vertices</a:t>
            </a:r>
          </a:p>
          <a:p>
            <a:r>
              <a:rPr lang="en-US" altLang="en-US" dirty="0"/>
              <a:t>Example:</a:t>
            </a:r>
          </a:p>
        </p:txBody>
      </p:sp>
      <p:sp>
        <p:nvSpPr>
          <p:cNvPr id="772100" name="Rectangle 4"/>
          <p:cNvSpPr>
            <a:spLocks noChangeArrowheads="1"/>
          </p:cNvSpPr>
          <p:nvPr/>
        </p:nvSpPr>
        <p:spPr bwMode="auto">
          <a:xfrm>
            <a:off x="4994275" y="3983038"/>
            <a:ext cx="55563" cy="3016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01" name="Rectangle 5"/>
          <p:cNvSpPr>
            <a:spLocks noChangeArrowheads="1"/>
          </p:cNvSpPr>
          <p:nvPr/>
        </p:nvSpPr>
        <p:spPr bwMode="auto">
          <a:xfrm>
            <a:off x="4994275" y="6257925"/>
            <a:ext cx="55563" cy="285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02" name="Rectangle 6"/>
          <p:cNvSpPr>
            <a:spLocks noChangeArrowheads="1"/>
          </p:cNvSpPr>
          <p:nvPr/>
        </p:nvSpPr>
        <p:spPr bwMode="auto">
          <a:xfrm>
            <a:off x="4994275" y="4013200"/>
            <a:ext cx="55563" cy="22447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03" name="Freeform 7"/>
          <p:cNvSpPr>
            <a:spLocks/>
          </p:cNvSpPr>
          <p:nvPr/>
        </p:nvSpPr>
        <p:spPr bwMode="auto">
          <a:xfrm>
            <a:off x="5008563" y="6243638"/>
            <a:ext cx="53975" cy="58737"/>
          </a:xfrm>
          <a:custGeom>
            <a:avLst/>
            <a:gdLst/>
            <a:ahLst/>
            <a:cxnLst>
              <a:cxn ang="0">
                <a:pos x="0" y="27"/>
              </a:cxn>
              <a:cxn ang="0">
                <a:pos x="17" y="37"/>
              </a:cxn>
              <a:cxn ang="0">
                <a:pos x="34" y="9"/>
              </a:cxn>
              <a:cxn ang="0">
                <a:pos x="17" y="0"/>
              </a:cxn>
              <a:cxn ang="0">
                <a:pos x="0" y="27"/>
              </a:cxn>
            </a:cxnLst>
            <a:rect l="0" t="0" r="r" b="b"/>
            <a:pathLst>
              <a:path w="34" h="37">
                <a:moveTo>
                  <a:pt x="0" y="27"/>
                </a:moveTo>
                <a:lnTo>
                  <a:pt x="17" y="37"/>
                </a:lnTo>
                <a:lnTo>
                  <a:pt x="34" y="9"/>
                </a:lnTo>
                <a:lnTo>
                  <a:pt x="17" y="0"/>
                </a:lnTo>
                <a:lnTo>
                  <a:pt x="0" y="27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04" name="Freeform 8"/>
          <p:cNvSpPr>
            <a:spLocks/>
          </p:cNvSpPr>
          <p:nvPr/>
        </p:nvSpPr>
        <p:spPr bwMode="auto">
          <a:xfrm>
            <a:off x="3629025" y="5157788"/>
            <a:ext cx="53975" cy="73025"/>
          </a:xfrm>
          <a:custGeom>
            <a:avLst/>
            <a:gdLst/>
            <a:ahLst/>
            <a:cxnLst>
              <a:cxn ang="0">
                <a:pos x="17" y="46"/>
              </a:cxn>
              <a:cxn ang="0">
                <a:pos x="0" y="37"/>
              </a:cxn>
              <a:cxn ang="0">
                <a:pos x="25" y="0"/>
              </a:cxn>
              <a:cxn ang="0">
                <a:pos x="34" y="18"/>
              </a:cxn>
              <a:cxn ang="0">
                <a:pos x="17" y="46"/>
              </a:cxn>
            </a:cxnLst>
            <a:rect l="0" t="0" r="r" b="b"/>
            <a:pathLst>
              <a:path w="34" h="46">
                <a:moveTo>
                  <a:pt x="17" y="46"/>
                </a:moveTo>
                <a:lnTo>
                  <a:pt x="0" y="37"/>
                </a:lnTo>
                <a:lnTo>
                  <a:pt x="25" y="0"/>
                </a:lnTo>
                <a:lnTo>
                  <a:pt x="34" y="18"/>
                </a:lnTo>
                <a:lnTo>
                  <a:pt x="17" y="46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05" name="Freeform 9"/>
          <p:cNvSpPr>
            <a:spLocks/>
          </p:cNvSpPr>
          <p:nvPr/>
        </p:nvSpPr>
        <p:spPr bwMode="auto">
          <a:xfrm>
            <a:off x="3656013" y="5186363"/>
            <a:ext cx="1379537" cy="1100137"/>
          </a:xfrm>
          <a:custGeom>
            <a:avLst/>
            <a:gdLst/>
            <a:ahLst/>
            <a:cxnLst>
              <a:cxn ang="0">
                <a:pos x="852" y="693"/>
              </a:cxn>
              <a:cxn ang="0">
                <a:pos x="869" y="666"/>
              </a:cxn>
              <a:cxn ang="0">
                <a:pos x="17" y="0"/>
              </a:cxn>
              <a:cxn ang="0">
                <a:pos x="0" y="28"/>
              </a:cxn>
              <a:cxn ang="0">
                <a:pos x="852" y="693"/>
              </a:cxn>
            </a:cxnLst>
            <a:rect l="0" t="0" r="r" b="b"/>
            <a:pathLst>
              <a:path w="869" h="693">
                <a:moveTo>
                  <a:pt x="852" y="693"/>
                </a:moveTo>
                <a:lnTo>
                  <a:pt x="869" y="666"/>
                </a:lnTo>
                <a:lnTo>
                  <a:pt x="17" y="0"/>
                </a:lnTo>
                <a:lnTo>
                  <a:pt x="0" y="28"/>
                </a:lnTo>
                <a:lnTo>
                  <a:pt x="852" y="693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06" name="Freeform 10"/>
          <p:cNvSpPr>
            <a:spLocks/>
          </p:cNvSpPr>
          <p:nvPr/>
        </p:nvSpPr>
        <p:spPr bwMode="auto">
          <a:xfrm>
            <a:off x="3656013" y="5186363"/>
            <a:ext cx="53975" cy="58737"/>
          </a:xfrm>
          <a:custGeom>
            <a:avLst/>
            <a:gdLst/>
            <a:ahLst/>
            <a:cxnLst>
              <a:cxn ang="0">
                <a:pos x="0" y="28"/>
              </a:cxn>
              <a:cxn ang="0">
                <a:pos x="17" y="37"/>
              </a:cxn>
              <a:cxn ang="0">
                <a:pos x="34" y="9"/>
              </a:cxn>
              <a:cxn ang="0">
                <a:pos x="26" y="0"/>
              </a:cxn>
              <a:cxn ang="0">
                <a:pos x="0" y="28"/>
              </a:cxn>
            </a:cxnLst>
            <a:rect l="0" t="0" r="r" b="b"/>
            <a:pathLst>
              <a:path w="34" h="37">
                <a:moveTo>
                  <a:pt x="0" y="28"/>
                </a:moveTo>
                <a:lnTo>
                  <a:pt x="17" y="37"/>
                </a:lnTo>
                <a:lnTo>
                  <a:pt x="34" y="9"/>
                </a:lnTo>
                <a:lnTo>
                  <a:pt x="26" y="0"/>
                </a:lnTo>
                <a:lnTo>
                  <a:pt x="0" y="28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07" name="Freeform 11"/>
          <p:cNvSpPr>
            <a:spLocks/>
          </p:cNvSpPr>
          <p:nvPr/>
        </p:nvSpPr>
        <p:spPr bwMode="auto">
          <a:xfrm>
            <a:off x="2276475" y="3968750"/>
            <a:ext cx="68263" cy="73025"/>
          </a:xfrm>
          <a:custGeom>
            <a:avLst/>
            <a:gdLst/>
            <a:ahLst/>
            <a:cxnLst>
              <a:cxn ang="0">
                <a:pos x="17" y="46"/>
              </a:cxn>
              <a:cxn ang="0">
                <a:pos x="0" y="37"/>
              </a:cxn>
              <a:cxn ang="0">
                <a:pos x="25" y="0"/>
              </a:cxn>
              <a:cxn ang="0">
                <a:pos x="43" y="18"/>
              </a:cxn>
              <a:cxn ang="0">
                <a:pos x="17" y="46"/>
              </a:cxn>
            </a:cxnLst>
            <a:rect l="0" t="0" r="r" b="b"/>
            <a:pathLst>
              <a:path w="43" h="46">
                <a:moveTo>
                  <a:pt x="17" y="46"/>
                </a:moveTo>
                <a:lnTo>
                  <a:pt x="0" y="37"/>
                </a:lnTo>
                <a:lnTo>
                  <a:pt x="25" y="0"/>
                </a:lnTo>
                <a:lnTo>
                  <a:pt x="43" y="18"/>
                </a:lnTo>
                <a:lnTo>
                  <a:pt x="17" y="46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08" name="Freeform 12"/>
          <p:cNvSpPr>
            <a:spLocks/>
          </p:cNvSpPr>
          <p:nvPr/>
        </p:nvSpPr>
        <p:spPr bwMode="auto">
          <a:xfrm>
            <a:off x="2303463" y="3997325"/>
            <a:ext cx="1393825" cy="1233488"/>
          </a:xfrm>
          <a:custGeom>
            <a:avLst/>
            <a:gdLst/>
            <a:ahLst/>
            <a:cxnLst>
              <a:cxn ang="0">
                <a:pos x="852" y="777"/>
              </a:cxn>
              <a:cxn ang="0">
                <a:pos x="878" y="749"/>
              </a:cxn>
              <a:cxn ang="0">
                <a:pos x="26" y="0"/>
              </a:cxn>
              <a:cxn ang="0">
                <a:pos x="0" y="28"/>
              </a:cxn>
              <a:cxn ang="0">
                <a:pos x="852" y="777"/>
              </a:cxn>
            </a:cxnLst>
            <a:rect l="0" t="0" r="r" b="b"/>
            <a:pathLst>
              <a:path w="878" h="777">
                <a:moveTo>
                  <a:pt x="852" y="777"/>
                </a:moveTo>
                <a:lnTo>
                  <a:pt x="878" y="749"/>
                </a:lnTo>
                <a:lnTo>
                  <a:pt x="26" y="0"/>
                </a:lnTo>
                <a:lnTo>
                  <a:pt x="0" y="28"/>
                </a:lnTo>
                <a:lnTo>
                  <a:pt x="852" y="777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09" name="Freeform 13"/>
          <p:cNvSpPr>
            <a:spLocks/>
          </p:cNvSpPr>
          <p:nvPr/>
        </p:nvSpPr>
        <p:spPr bwMode="auto">
          <a:xfrm>
            <a:off x="3656013" y="5157788"/>
            <a:ext cx="53975" cy="73025"/>
          </a:xfrm>
          <a:custGeom>
            <a:avLst/>
            <a:gdLst/>
            <a:ahLst/>
            <a:cxnLst>
              <a:cxn ang="0">
                <a:pos x="17" y="46"/>
              </a:cxn>
              <a:cxn ang="0">
                <a:pos x="34" y="37"/>
              </a:cxn>
              <a:cxn ang="0">
                <a:pos x="17" y="0"/>
              </a:cxn>
              <a:cxn ang="0">
                <a:pos x="0" y="18"/>
              </a:cxn>
              <a:cxn ang="0">
                <a:pos x="17" y="46"/>
              </a:cxn>
            </a:cxnLst>
            <a:rect l="0" t="0" r="r" b="b"/>
            <a:pathLst>
              <a:path w="34" h="46">
                <a:moveTo>
                  <a:pt x="17" y="46"/>
                </a:moveTo>
                <a:lnTo>
                  <a:pt x="34" y="37"/>
                </a:lnTo>
                <a:lnTo>
                  <a:pt x="17" y="0"/>
                </a:lnTo>
                <a:lnTo>
                  <a:pt x="0" y="18"/>
                </a:lnTo>
                <a:lnTo>
                  <a:pt x="17" y="46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10" name="Freeform 14"/>
          <p:cNvSpPr>
            <a:spLocks/>
          </p:cNvSpPr>
          <p:nvPr/>
        </p:nvSpPr>
        <p:spPr bwMode="auto">
          <a:xfrm>
            <a:off x="2276475" y="6243638"/>
            <a:ext cx="53975" cy="58737"/>
          </a:xfrm>
          <a:custGeom>
            <a:avLst/>
            <a:gdLst/>
            <a:ahLst/>
            <a:cxnLst>
              <a:cxn ang="0">
                <a:pos x="34" y="27"/>
              </a:cxn>
              <a:cxn ang="0">
                <a:pos x="25" y="37"/>
              </a:cxn>
              <a:cxn ang="0">
                <a:pos x="0" y="9"/>
              </a:cxn>
              <a:cxn ang="0">
                <a:pos x="17" y="0"/>
              </a:cxn>
              <a:cxn ang="0">
                <a:pos x="34" y="27"/>
              </a:cxn>
            </a:cxnLst>
            <a:rect l="0" t="0" r="r" b="b"/>
            <a:pathLst>
              <a:path w="34" h="37">
                <a:moveTo>
                  <a:pt x="34" y="27"/>
                </a:moveTo>
                <a:lnTo>
                  <a:pt x="25" y="37"/>
                </a:lnTo>
                <a:lnTo>
                  <a:pt x="0" y="9"/>
                </a:lnTo>
                <a:lnTo>
                  <a:pt x="17" y="0"/>
                </a:lnTo>
                <a:lnTo>
                  <a:pt x="34" y="27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11" name="Freeform 15"/>
          <p:cNvSpPr>
            <a:spLocks/>
          </p:cNvSpPr>
          <p:nvPr/>
        </p:nvSpPr>
        <p:spPr bwMode="auto">
          <a:xfrm>
            <a:off x="2303463" y="5186363"/>
            <a:ext cx="1379537" cy="1100137"/>
          </a:xfrm>
          <a:custGeom>
            <a:avLst/>
            <a:gdLst/>
            <a:ahLst/>
            <a:cxnLst>
              <a:cxn ang="0">
                <a:pos x="869" y="28"/>
              </a:cxn>
              <a:cxn ang="0">
                <a:pos x="852" y="0"/>
              </a:cxn>
              <a:cxn ang="0">
                <a:pos x="0" y="666"/>
              </a:cxn>
              <a:cxn ang="0">
                <a:pos x="17" y="693"/>
              </a:cxn>
              <a:cxn ang="0">
                <a:pos x="869" y="28"/>
              </a:cxn>
            </a:cxnLst>
            <a:rect l="0" t="0" r="r" b="b"/>
            <a:pathLst>
              <a:path w="869" h="693">
                <a:moveTo>
                  <a:pt x="869" y="28"/>
                </a:moveTo>
                <a:lnTo>
                  <a:pt x="852" y="0"/>
                </a:lnTo>
                <a:lnTo>
                  <a:pt x="0" y="666"/>
                </a:lnTo>
                <a:lnTo>
                  <a:pt x="17" y="693"/>
                </a:lnTo>
                <a:lnTo>
                  <a:pt x="869" y="28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12" name="Rectangle 16"/>
          <p:cNvSpPr>
            <a:spLocks noChangeArrowheads="1"/>
          </p:cNvSpPr>
          <p:nvPr/>
        </p:nvSpPr>
        <p:spPr bwMode="auto">
          <a:xfrm>
            <a:off x="2289175" y="3983038"/>
            <a:ext cx="55563" cy="3016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13" name="Rectangle 17"/>
          <p:cNvSpPr>
            <a:spLocks noChangeArrowheads="1"/>
          </p:cNvSpPr>
          <p:nvPr/>
        </p:nvSpPr>
        <p:spPr bwMode="auto">
          <a:xfrm>
            <a:off x="2289175" y="6257925"/>
            <a:ext cx="55563" cy="285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14" name="Rectangle 18"/>
          <p:cNvSpPr>
            <a:spLocks noChangeArrowheads="1"/>
          </p:cNvSpPr>
          <p:nvPr/>
        </p:nvSpPr>
        <p:spPr bwMode="auto">
          <a:xfrm>
            <a:off x="2289175" y="4013200"/>
            <a:ext cx="55563" cy="22447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15" name="Rectangle 19"/>
          <p:cNvSpPr>
            <a:spLocks noChangeArrowheads="1"/>
          </p:cNvSpPr>
          <p:nvPr/>
        </p:nvSpPr>
        <p:spPr bwMode="auto">
          <a:xfrm>
            <a:off x="2289175" y="3983038"/>
            <a:ext cx="26988" cy="5873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16" name="Rectangle 20"/>
          <p:cNvSpPr>
            <a:spLocks noChangeArrowheads="1"/>
          </p:cNvSpPr>
          <p:nvPr/>
        </p:nvSpPr>
        <p:spPr bwMode="auto">
          <a:xfrm>
            <a:off x="5021263" y="3983038"/>
            <a:ext cx="28575" cy="5873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17" name="Rectangle 21"/>
          <p:cNvSpPr>
            <a:spLocks noChangeArrowheads="1"/>
          </p:cNvSpPr>
          <p:nvPr/>
        </p:nvSpPr>
        <p:spPr bwMode="auto">
          <a:xfrm>
            <a:off x="2316163" y="3983038"/>
            <a:ext cx="2705100" cy="5873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18" name="Rectangle 22"/>
          <p:cNvSpPr>
            <a:spLocks noChangeArrowheads="1"/>
          </p:cNvSpPr>
          <p:nvPr/>
        </p:nvSpPr>
        <p:spPr bwMode="auto">
          <a:xfrm>
            <a:off x="2289175" y="6227763"/>
            <a:ext cx="26988" cy="5873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19" name="Rectangle 23"/>
          <p:cNvSpPr>
            <a:spLocks noChangeArrowheads="1"/>
          </p:cNvSpPr>
          <p:nvPr/>
        </p:nvSpPr>
        <p:spPr bwMode="auto">
          <a:xfrm>
            <a:off x="5021263" y="6227763"/>
            <a:ext cx="28575" cy="5873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20" name="Rectangle 24"/>
          <p:cNvSpPr>
            <a:spLocks noChangeArrowheads="1"/>
          </p:cNvSpPr>
          <p:nvPr/>
        </p:nvSpPr>
        <p:spPr bwMode="auto">
          <a:xfrm>
            <a:off x="2316163" y="6227763"/>
            <a:ext cx="2705100" cy="5873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21" name="Oval 25"/>
          <p:cNvSpPr>
            <a:spLocks noChangeArrowheads="1"/>
          </p:cNvSpPr>
          <p:nvPr/>
        </p:nvSpPr>
        <p:spPr bwMode="auto">
          <a:xfrm>
            <a:off x="2071688" y="3748088"/>
            <a:ext cx="490537" cy="528637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22" name="Oval 26"/>
          <p:cNvSpPr>
            <a:spLocks noChangeArrowheads="1"/>
          </p:cNvSpPr>
          <p:nvPr/>
        </p:nvSpPr>
        <p:spPr bwMode="auto">
          <a:xfrm>
            <a:off x="2078038" y="3754438"/>
            <a:ext cx="477837" cy="515937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23" name="Oval 27"/>
          <p:cNvSpPr>
            <a:spLocks noChangeArrowheads="1"/>
          </p:cNvSpPr>
          <p:nvPr/>
        </p:nvSpPr>
        <p:spPr bwMode="auto">
          <a:xfrm>
            <a:off x="4775200" y="5994400"/>
            <a:ext cx="492125" cy="5270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24" name="Oval 28"/>
          <p:cNvSpPr>
            <a:spLocks noChangeArrowheads="1"/>
          </p:cNvSpPr>
          <p:nvPr/>
        </p:nvSpPr>
        <p:spPr bwMode="auto">
          <a:xfrm>
            <a:off x="4783138" y="5999163"/>
            <a:ext cx="477837" cy="517525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25" name="Oval 29"/>
          <p:cNvSpPr>
            <a:spLocks noChangeArrowheads="1"/>
          </p:cNvSpPr>
          <p:nvPr/>
        </p:nvSpPr>
        <p:spPr bwMode="auto">
          <a:xfrm>
            <a:off x="3424238" y="4937125"/>
            <a:ext cx="490537" cy="528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26" name="Oval 30"/>
          <p:cNvSpPr>
            <a:spLocks noChangeArrowheads="1"/>
          </p:cNvSpPr>
          <p:nvPr/>
        </p:nvSpPr>
        <p:spPr bwMode="auto">
          <a:xfrm>
            <a:off x="3430588" y="4943475"/>
            <a:ext cx="477837" cy="515938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27" name="Oval 31"/>
          <p:cNvSpPr>
            <a:spLocks noChangeArrowheads="1"/>
          </p:cNvSpPr>
          <p:nvPr/>
        </p:nvSpPr>
        <p:spPr bwMode="auto">
          <a:xfrm>
            <a:off x="4775200" y="3748088"/>
            <a:ext cx="492125" cy="528637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28" name="Oval 32"/>
          <p:cNvSpPr>
            <a:spLocks noChangeArrowheads="1"/>
          </p:cNvSpPr>
          <p:nvPr/>
        </p:nvSpPr>
        <p:spPr bwMode="auto">
          <a:xfrm>
            <a:off x="4783138" y="3754438"/>
            <a:ext cx="477837" cy="515937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29" name="Oval 33"/>
          <p:cNvSpPr>
            <a:spLocks noChangeArrowheads="1"/>
          </p:cNvSpPr>
          <p:nvPr/>
        </p:nvSpPr>
        <p:spPr bwMode="auto">
          <a:xfrm>
            <a:off x="2071688" y="5994400"/>
            <a:ext cx="490537" cy="5270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30" name="Oval 34"/>
          <p:cNvSpPr>
            <a:spLocks noChangeArrowheads="1"/>
          </p:cNvSpPr>
          <p:nvPr/>
        </p:nvSpPr>
        <p:spPr bwMode="auto">
          <a:xfrm>
            <a:off x="2078038" y="5999163"/>
            <a:ext cx="477837" cy="517525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31" name="Rectangle 35"/>
          <p:cNvSpPr>
            <a:spLocks noChangeArrowheads="1"/>
          </p:cNvSpPr>
          <p:nvPr/>
        </p:nvSpPr>
        <p:spPr bwMode="auto">
          <a:xfrm>
            <a:off x="2220913" y="3806825"/>
            <a:ext cx="328612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000000"/>
                </a:solidFill>
                <a:latin typeface="Arial" charset="0"/>
              </a:rPr>
              <a:t>a</a:t>
            </a:r>
            <a:endParaRPr lang="en-US" altLang="en-US">
              <a:latin typeface="Times" charset="0"/>
            </a:endParaRPr>
          </a:p>
        </p:txBody>
      </p:sp>
      <p:sp>
        <p:nvSpPr>
          <p:cNvPr id="772132" name="Rectangle 36"/>
          <p:cNvSpPr>
            <a:spLocks noChangeArrowheads="1"/>
          </p:cNvSpPr>
          <p:nvPr/>
        </p:nvSpPr>
        <p:spPr bwMode="auto">
          <a:xfrm>
            <a:off x="4926013" y="3851275"/>
            <a:ext cx="341312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000000"/>
                </a:solidFill>
                <a:latin typeface="Arial" charset="0"/>
              </a:rPr>
              <a:t>b</a:t>
            </a:r>
            <a:endParaRPr lang="en-US" altLang="en-US">
              <a:latin typeface="Times" charset="0"/>
            </a:endParaRPr>
          </a:p>
        </p:txBody>
      </p:sp>
      <p:sp>
        <p:nvSpPr>
          <p:cNvPr id="772133" name="Rectangle 37"/>
          <p:cNvSpPr>
            <a:spLocks noChangeArrowheads="1"/>
          </p:cNvSpPr>
          <p:nvPr/>
        </p:nvSpPr>
        <p:spPr bwMode="auto">
          <a:xfrm>
            <a:off x="3587750" y="4995863"/>
            <a:ext cx="314325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000000"/>
                </a:solidFill>
                <a:latin typeface="Arial" charset="0"/>
              </a:rPr>
              <a:t>c</a:t>
            </a:r>
            <a:endParaRPr lang="en-US" altLang="en-US">
              <a:latin typeface="Times" charset="0"/>
            </a:endParaRPr>
          </a:p>
        </p:txBody>
      </p:sp>
      <p:sp>
        <p:nvSpPr>
          <p:cNvPr id="772134" name="Rectangle 38"/>
          <p:cNvSpPr>
            <a:spLocks noChangeArrowheads="1"/>
          </p:cNvSpPr>
          <p:nvPr/>
        </p:nvSpPr>
        <p:spPr bwMode="auto">
          <a:xfrm>
            <a:off x="2220913" y="6081713"/>
            <a:ext cx="341312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000000"/>
                </a:solidFill>
                <a:latin typeface="Arial" charset="0"/>
              </a:rPr>
              <a:t>d</a:t>
            </a:r>
            <a:endParaRPr lang="en-US" altLang="en-US">
              <a:latin typeface="Times" charset="0"/>
            </a:endParaRPr>
          </a:p>
        </p:txBody>
      </p:sp>
      <p:sp>
        <p:nvSpPr>
          <p:cNvPr id="772135" name="Rectangle 39"/>
          <p:cNvSpPr>
            <a:spLocks noChangeArrowheads="1"/>
          </p:cNvSpPr>
          <p:nvPr/>
        </p:nvSpPr>
        <p:spPr bwMode="auto">
          <a:xfrm>
            <a:off x="4940300" y="6053138"/>
            <a:ext cx="328613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000000"/>
                </a:solidFill>
                <a:latin typeface="Arial" charset="0"/>
              </a:rPr>
              <a:t>e</a:t>
            </a:r>
            <a:endParaRPr lang="en-US" altLang="en-US">
              <a:latin typeface="Times" charset="0"/>
            </a:endParaRPr>
          </a:p>
        </p:txBody>
      </p:sp>
      <p:sp>
        <p:nvSpPr>
          <p:cNvPr id="772136" name="Rectangle 40"/>
          <p:cNvSpPr>
            <a:spLocks noChangeArrowheads="1"/>
          </p:cNvSpPr>
          <p:nvPr/>
        </p:nvSpPr>
        <p:spPr bwMode="auto">
          <a:xfrm>
            <a:off x="5562600" y="3886200"/>
            <a:ext cx="328453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>
                <a:solidFill>
                  <a:srgbClr val="FA2C25"/>
                </a:solidFill>
                <a:latin typeface="Times" charset="0"/>
              </a:rPr>
              <a:t>V</a:t>
            </a:r>
            <a:r>
              <a:rPr lang="en-US" altLang="en-US" sz="2400" dirty="0">
                <a:latin typeface="Times" charset="0"/>
              </a:rPr>
              <a:t>= {</a:t>
            </a:r>
            <a:r>
              <a:rPr lang="en-US" altLang="en-US" sz="2400" dirty="0" err="1">
                <a:latin typeface="Times" charset="0"/>
              </a:rPr>
              <a:t>a,b,c,d,e</a:t>
            </a:r>
            <a:r>
              <a:rPr lang="en-US" altLang="en-US" sz="2400" dirty="0">
                <a:latin typeface="Times" charset="0"/>
              </a:rPr>
              <a:t>}</a:t>
            </a:r>
          </a:p>
          <a:p>
            <a:pPr eaLnBrk="0" hangingPunct="0"/>
            <a:endParaRPr lang="en-US" altLang="en-US" sz="2400" dirty="0">
              <a:latin typeface="Times" charset="0"/>
            </a:endParaRPr>
          </a:p>
          <a:p>
            <a:pPr eaLnBrk="0" hangingPunct="0"/>
            <a:r>
              <a:rPr lang="en-US" altLang="en-US" sz="2400" dirty="0">
                <a:solidFill>
                  <a:srgbClr val="008000"/>
                </a:solidFill>
                <a:latin typeface="Times" charset="0"/>
              </a:rPr>
              <a:t>E</a:t>
            </a:r>
            <a:r>
              <a:rPr lang="en-US" altLang="en-US" sz="2400" dirty="0">
                <a:latin typeface="Times" charset="0"/>
              </a:rPr>
              <a:t>= {(</a:t>
            </a:r>
            <a:r>
              <a:rPr lang="en-US" altLang="en-US" sz="2400" dirty="0" err="1">
                <a:latin typeface="Times" charset="0"/>
              </a:rPr>
              <a:t>a,b</a:t>
            </a:r>
            <a:r>
              <a:rPr lang="en-US" altLang="en-US" sz="2400" dirty="0">
                <a:latin typeface="Times" charset="0"/>
              </a:rPr>
              <a:t>),(</a:t>
            </a:r>
            <a:r>
              <a:rPr lang="en-US" altLang="en-US" sz="2400" dirty="0" err="1">
                <a:latin typeface="Times" charset="0"/>
              </a:rPr>
              <a:t>a,c</a:t>
            </a:r>
            <a:r>
              <a:rPr lang="en-US" altLang="en-US" sz="2400" dirty="0">
                <a:latin typeface="Times" charset="0"/>
              </a:rPr>
              <a:t>),(</a:t>
            </a:r>
            <a:r>
              <a:rPr lang="en-US" altLang="en-US" sz="2400" dirty="0" err="1">
                <a:latin typeface="Times" charset="0"/>
              </a:rPr>
              <a:t>a,d</a:t>
            </a:r>
            <a:r>
              <a:rPr lang="en-US" altLang="en-US" sz="2400" dirty="0">
                <a:latin typeface="Times" charset="0"/>
              </a:rPr>
              <a:t>),</a:t>
            </a:r>
          </a:p>
          <a:p>
            <a:pPr eaLnBrk="0" hangingPunct="0"/>
            <a:r>
              <a:rPr lang="en-US" altLang="en-US" sz="2400" dirty="0">
                <a:latin typeface="Times" charset="0"/>
              </a:rPr>
              <a:t>(</a:t>
            </a:r>
            <a:r>
              <a:rPr lang="en-US" altLang="en-US" sz="2400" dirty="0" err="1">
                <a:latin typeface="Times" charset="0"/>
              </a:rPr>
              <a:t>b,e</a:t>
            </a:r>
            <a:r>
              <a:rPr lang="en-US" altLang="en-US" sz="2400" dirty="0">
                <a:latin typeface="Times" charset="0"/>
              </a:rPr>
              <a:t>),(</a:t>
            </a:r>
            <a:r>
              <a:rPr lang="en-US" altLang="en-US" sz="2400" dirty="0" err="1">
                <a:latin typeface="Times" charset="0"/>
              </a:rPr>
              <a:t>c,d</a:t>
            </a:r>
            <a:r>
              <a:rPr lang="en-US" altLang="en-US" sz="2400" dirty="0">
                <a:latin typeface="Times" charset="0"/>
              </a:rPr>
              <a:t>),(</a:t>
            </a:r>
            <a:r>
              <a:rPr lang="en-US" altLang="en-US" sz="2400" dirty="0" err="1">
                <a:latin typeface="Times" charset="0"/>
              </a:rPr>
              <a:t>c,e</a:t>
            </a:r>
            <a:r>
              <a:rPr lang="en-US" altLang="en-US" sz="2400" dirty="0" smtClean="0">
                <a:latin typeface="Times" charset="0"/>
              </a:rPr>
              <a:t>),(</a:t>
            </a:r>
            <a:r>
              <a:rPr lang="en-US" altLang="en-US" sz="2400" dirty="0" err="1">
                <a:latin typeface="Times" charset="0"/>
              </a:rPr>
              <a:t>d,e</a:t>
            </a:r>
            <a:r>
              <a:rPr lang="en-US" altLang="en-US" sz="2400" dirty="0">
                <a:latin typeface="Times" charset="0"/>
              </a:rPr>
              <a:t>)}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What is a Graph?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9A186D1B-F517-4D6E-8FAE-0F5A139B3606}" type="slidenum">
              <a:rPr lang="en-US" altLang="en-US" smtClean="0">
                <a:solidFill>
                  <a:srgbClr val="000000"/>
                </a:solidFill>
              </a:rPr>
              <a:pPr/>
              <a:t>30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Dijkstra's Shortest Path Algorithm</a:t>
            </a:r>
          </a:p>
        </p:txBody>
      </p:sp>
      <p:sp>
        <p:nvSpPr>
          <p:cNvPr id="8196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8197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198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8199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00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8201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8202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203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8204" name="AutoShape 11"/>
          <p:cNvCxnSpPr>
            <a:cxnSpLocks noChangeShapeType="1"/>
            <a:stCxn id="8196" idx="7"/>
            <a:endCxn id="8199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5" name="AutoShape 12"/>
          <p:cNvCxnSpPr>
            <a:cxnSpLocks noChangeShapeType="1"/>
            <a:stCxn id="8196" idx="6"/>
            <a:endCxn id="8200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6" name="AutoShape 13"/>
          <p:cNvCxnSpPr>
            <a:cxnSpLocks noChangeShapeType="1"/>
            <a:stCxn id="8196" idx="5"/>
            <a:endCxn id="8201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7" name="AutoShape 14"/>
          <p:cNvCxnSpPr>
            <a:cxnSpLocks noChangeShapeType="1"/>
            <a:stCxn id="8200" idx="7"/>
            <a:endCxn id="8197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8" name="AutoShape 15"/>
          <p:cNvCxnSpPr>
            <a:cxnSpLocks noChangeShapeType="1"/>
            <a:stCxn id="8202" idx="7"/>
            <a:endCxn id="8197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9" name="AutoShape 16"/>
          <p:cNvCxnSpPr>
            <a:cxnSpLocks noChangeShapeType="1"/>
            <a:stCxn id="8200" idx="5"/>
            <a:endCxn id="8203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10" name="AutoShape 17"/>
          <p:cNvCxnSpPr>
            <a:cxnSpLocks noChangeShapeType="1"/>
            <a:stCxn id="8203" idx="5"/>
            <a:endCxn id="8198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11" name="AutoShape 18"/>
          <p:cNvCxnSpPr>
            <a:cxnSpLocks noChangeShapeType="1"/>
            <a:stCxn id="8203" idx="6"/>
            <a:endCxn id="8202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12" name="AutoShape 19"/>
          <p:cNvCxnSpPr>
            <a:cxnSpLocks noChangeShapeType="1"/>
            <a:stCxn id="8202" idx="4"/>
            <a:endCxn id="8198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13" name="AutoShape 20"/>
          <p:cNvCxnSpPr>
            <a:cxnSpLocks noChangeShapeType="1"/>
            <a:stCxn id="8197" idx="3"/>
            <a:endCxn id="8203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14" name="AutoShape 21"/>
          <p:cNvCxnSpPr>
            <a:cxnSpLocks noChangeShapeType="1"/>
            <a:stCxn id="8200" idx="4"/>
            <a:endCxn id="8201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15" name="AutoShape 22"/>
          <p:cNvCxnSpPr>
            <a:cxnSpLocks noChangeShapeType="1"/>
            <a:stCxn id="8201" idx="6"/>
            <a:endCxn id="8203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16" name="AutoShape 23"/>
          <p:cNvCxnSpPr>
            <a:cxnSpLocks noChangeShapeType="1"/>
            <a:stCxn id="8199" idx="6"/>
            <a:endCxn id="8197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17" name="AutoShape 24"/>
          <p:cNvCxnSpPr>
            <a:cxnSpLocks noChangeShapeType="1"/>
            <a:stCxn id="8201" idx="6"/>
            <a:endCxn id="8198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18" name="AutoShape 25"/>
          <p:cNvCxnSpPr>
            <a:cxnSpLocks noChangeShapeType="1"/>
            <a:stCxn id="8197" idx="5"/>
            <a:endCxn id="8198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19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8220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8221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8222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8223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8224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8225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8226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8227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8228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8229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8230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8231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8232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8233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8234" name="Text Box 42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6600"/>
                </a:solidFill>
              </a:rPr>
              <a:t> </a:t>
            </a:r>
            <a:r>
              <a:rPr lang="en-US" altLang="en-US" sz="1600" b="1" smtClean="0">
                <a:solidFill>
                  <a:srgbClr val="006600"/>
                </a:solidFill>
                <a:sym typeface="Symbol" charset="2"/>
              </a:rPr>
              <a:t>15</a:t>
            </a:r>
            <a:endParaRPr lang="en-US" altLang="en-US" sz="1600" b="1" smtClean="0">
              <a:solidFill>
                <a:srgbClr val="006600"/>
              </a:solidFill>
            </a:endParaRPr>
          </a:p>
        </p:txBody>
      </p:sp>
      <p:sp>
        <p:nvSpPr>
          <p:cNvPr id="8235" name="Text Box 43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9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8236" name="Text Box 44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6600"/>
                </a:solidFill>
              </a:rPr>
              <a:t> </a:t>
            </a:r>
            <a:r>
              <a:rPr lang="en-US" altLang="en-US" b="1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 smtClean="0">
              <a:solidFill>
                <a:srgbClr val="006600"/>
              </a:solidFill>
            </a:endParaRPr>
          </a:p>
        </p:txBody>
      </p:sp>
      <p:sp>
        <p:nvSpPr>
          <p:cNvPr id="8237" name="Text Box 45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6600"/>
                </a:solidFill>
              </a:rPr>
              <a:t> </a:t>
            </a:r>
            <a:r>
              <a:rPr lang="en-US" altLang="en-US" b="1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 smtClean="0">
              <a:solidFill>
                <a:srgbClr val="006600"/>
              </a:solidFill>
            </a:endParaRPr>
          </a:p>
        </p:txBody>
      </p:sp>
      <p:sp>
        <p:nvSpPr>
          <p:cNvPr id="8238" name="Text Box 46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6600"/>
                </a:solidFill>
              </a:rPr>
              <a:t> </a:t>
            </a:r>
            <a:r>
              <a:rPr lang="en-US" altLang="en-US" b="1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 smtClean="0">
              <a:solidFill>
                <a:srgbClr val="006600"/>
              </a:solidFill>
            </a:endParaRPr>
          </a:p>
        </p:txBody>
      </p:sp>
      <p:sp>
        <p:nvSpPr>
          <p:cNvPr id="8239" name="Text Box 47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14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8240" name="Text Box 48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6600"/>
                </a:solidFill>
              </a:rPr>
              <a:t> </a:t>
            </a:r>
            <a:r>
              <a:rPr lang="en-US" altLang="en-US" b="1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 smtClean="0">
              <a:solidFill>
                <a:srgbClr val="006600"/>
              </a:solidFill>
            </a:endParaRPr>
          </a:p>
        </p:txBody>
      </p:sp>
      <p:sp>
        <p:nvSpPr>
          <p:cNvPr id="8241" name="Text Box 49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0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8242" name="Text Box 52"/>
          <p:cNvSpPr txBox="1">
            <a:spLocks noChangeArrowheads="1"/>
          </p:cNvSpPr>
          <p:nvPr/>
        </p:nvSpPr>
        <p:spPr bwMode="auto">
          <a:xfrm>
            <a:off x="212725" y="1014413"/>
            <a:ext cx="3368675" cy="701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 smtClean="0">
                <a:solidFill>
                  <a:srgbClr val="000000"/>
                </a:solidFill>
              </a:rPr>
              <a:t>M = { s, 2 }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 smtClean="0">
                <a:solidFill>
                  <a:srgbClr val="000000"/>
                </a:solidFill>
              </a:rPr>
              <a:t>NT = { 3, 4, 5, 6, 7, 8 }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64200" y="304800"/>
            <a:ext cx="2108200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u="sng" dirty="0">
                <a:solidFill>
                  <a:srgbClr val="010000">
                    <a:lumMod val="75000"/>
                    <a:lumOff val="25000"/>
                  </a:srgbClr>
                </a:solidFill>
              </a:rPr>
              <a:t>Shortest Paths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P2: </a:t>
            </a:r>
            <a:r>
              <a:rPr kumimoji="1" lang="en-US" b="1" dirty="0" smtClean="0">
                <a:solidFill>
                  <a:srgbClr val="FF0000"/>
                </a:solidFill>
              </a:rPr>
              <a:t>s-2</a:t>
            </a:r>
            <a:endParaRPr kumimoji="1" lang="en-US" b="1" dirty="0">
              <a:solidFill>
                <a:srgbClr val="FF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P3: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P4: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P5: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P6: </a:t>
            </a:r>
            <a:r>
              <a:rPr kumimoji="1" lang="en-US" b="1" dirty="0" smtClean="0">
                <a:solidFill>
                  <a:srgbClr val="FF0000"/>
                </a:solidFill>
              </a:rPr>
              <a:t>s-6</a:t>
            </a:r>
            <a:endParaRPr kumimoji="1" lang="en-US" b="1" dirty="0">
              <a:solidFill>
                <a:srgbClr val="FF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P7: </a:t>
            </a:r>
            <a:r>
              <a:rPr kumimoji="1" lang="en-US" b="1" dirty="0" smtClean="0">
                <a:solidFill>
                  <a:srgbClr val="FF0000"/>
                </a:solidFill>
              </a:rPr>
              <a:t>s-7</a:t>
            </a:r>
            <a:endParaRPr kumimoji="1" lang="en-US" b="1" dirty="0">
              <a:solidFill>
                <a:srgbClr val="FF0000"/>
              </a:solidFill>
            </a:endParaRPr>
          </a:p>
        </p:txBody>
      </p:sp>
      <p:sp>
        <p:nvSpPr>
          <p:cNvPr id="8244" name="AutoShape 61"/>
          <p:cNvSpPr>
            <a:spLocks noChangeArrowheads="1"/>
          </p:cNvSpPr>
          <p:nvPr/>
        </p:nvSpPr>
        <p:spPr bwMode="auto">
          <a:xfrm rot="2984085">
            <a:off x="2659063" y="23177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altLang="en-US" smtClean="0">
              <a:solidFill>
                <a:srgbClr val="000000"/>
              </a:solidFill>
            </a:endParaRPr>
          </a:p>
        </p:txBody>
      </p:sp>
      <p:sp>
        <p:nvSpPr>
          <p:cNvPr id="8245" name="Text Box 62"/>
          <p:cNvSpPr txBox="1">
            <a:spLocks noChangeArrowheads="1"/>
          </p:cNvSpPr>
          <p:nvPr/>
        </p:nvSpPr>
        <p:spPr bwMode="auto">
          <a:xfrm>
            <a:off x="2982913" y="2192338"/>
            <a:ext cx="12779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A50021"/>
                </a:solidFill>
              </a:rPr>
              <a:t>W</a:t>
            </a:r>
          </a:p>
        </p:txBody>
      </p:sp>
      <p:sp>
        <p:nvSpPr>
          <p:cNvPr id="8246" name="Freeform 61"/>
          <p:cNvSpPr>
            <a:spLocks/>
          </p:cNvSpPr>
          <p:nvPr/>
        </p:nvSpPr>
        <p:spPr bwMode="auto">
          <a:xfrm>
            <a:off x="133350" y="2224088"/>
            <a:ext cx="3113088" cy="1858962"/>
          </a:xfrm>
          <a:custGeom>
            <a:avLst/>
            <a:gdLst>
              <a:gd name="T0" fmla="*/ 7561264 w 1961"/>
              <a:gd name="T1" fmla="*/ 2076608191 h 1171"/>
              <a:gd name="T2" fmla="*/ 85685326 w 1961"/>
              <a:gd name="T3" fmla="*/ 1678423611 h 1171"/>
              <a:gd name="T4" fmla="*/ 304939749 w 1961"/>
              <a:gd name="T5" fmla="*/ 1181952170 h 1171"/>
              <a:gd name="T6" fmla="*/ 385584762 w 1961"/>
              <a:gd name="T7" fmla="*/ 1043344407 h 1171"/>
              <a:gd name="T8" fmla="*/ 682963247 w 1961"/>
              <a:gd name="T9" fmla="*/ 904735057 h 1171"/>
              <a:gd name="T10" fmla="*/ 882054829 w 1961"/>
              <a:gd name="T11" fmla="*/ 743445100 h 1171"/>
              <a:gd name="T12" fmla="*/ 1260078327 w 1961"/>
              <a:gd name="T13" fmla="*/ 446066743 h 1171"/>
              <a:gd name="T14" fmla="*/ 1638101826 w 1961"/>
              <a:gd name="T15" fmla="*/ 327620224 h 1171"/>
              <a:gd name="T16" fmla="*/ 2147483647 w 1961"/>
              <a:gd name="T17" fmla="*/ 189010874 h 1171"/>
              <a:gd name="T18" fmla="*/ 2147483647 w 1961"/>
              <a:gd name="T19" fmla="*/ 108365896 h 1171"/>
              <a:gd name="T20" fmla="*/ 2147483647 w 1961"/>
              <a:gd name="T21" fmla="*/ 108365896 h 1171"/>
              <a:gd name="T22" fmla="*/ 2147483647 w 1961"/>
              <a:gd name="T23" fmla="*/ 206652757 h 1171"/>
              <a:gd name="T24" fmla="*/ 2147483647 w 1961"/>
              <a:gd name="T25" fmla="*/ 246975246 h 1171"/>
              <a:gd name="T26" fmla="*/ 2147483647 w 1961"/>
              <a:gd name="T27" fmla="*/ 287297735 h 1171"/>
              <a:gd name="T28" fmla="*/ 2147483647 w 1961"/>
              <a:gd name="T29" fmla="*/ 604837337 h 1171"/>
              <a:gd name="T30" fmla="*/ 2147483647 w 1961"/>
              <a:gd name="T31" fmla="*/ 1519653016 h 1171"/>
              <a:gd name="T32" fmla="*/ 2147483647 w 1961"/>
              <a:gd name="T33" fmla="*/ 1759068589 h 1171"/>
              <a:gd name="T34" fmla="*/ 2147483647 w 1961"/>
              <a:gd name="T35" fmla="*/ 1937998841 h 1171"/>
              <a:gd name="T36" fmla="*/ 2147483647 w 1961"/>
              <a:gd name="T37" fmla="*/ 2016124458 h 1171"/>
              <a:gd name="T38" fmla="*/ 2147483647 w 1961"/>
              <a:gd name="T39" fmla="*/ 2116930681 h 1171"/>
              <a:gd name="T40" fmla="*/ 2147483647 w 1961"/>
              <a:gd name="T41" fmla="*/ 2147483647 h 1171"/>
              <a:gd name="T42" fmla="*/ 1696066222 w 1961"/>
              <a:gd name="T43" fmla="*/ 2147483647 h 1171"/>
              <a:gd name="T44" fmla="*/ 1378526484 w 1961"/>
              <a:gd name="T45" fmla="*/ 2147483647 h 1171"/>
              <a:gd name="T46" fmla="*/ 682963247 w 1961"/>
              <a:gd name="T47" fmla="*/ 2147483647 h 1171"/>
              <a:gd name="T48" fmla="*/ 304939749 w 1961"/>
              <a:gd name="T49" fmla="*/ 2147483647 h 1171"/>
              <a:gd name="T50" fmla="*/ 126007833 w 1961"/>
              <a:gd name="T51" fmla="*/ 2147483647 h 1171"/>
              <a:gd name="T52" fmla="*/ 85685326 w 1961"/>
              <a:gd name="T53" fmla="*/ 2147483647 h 1171"/>
              <a:gd name="T54" fmla="*/ 7561264 w 1961"/>
              <a:gd name="T55" fmla="*/ 2076608191 h 11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961" h="1171">
                <a:moveTo>
                  <a:pt x="3" y="824"/>
                </a:moveTo>
                <a:cubicBezTo>
                  <a:pt x="9" y="747"/>
                  <a:pt x="0" y="721"/>
                  <a:pt x="34" y="666"/>
                </a:cubicBezTo>
                <a:cubicBezTo>
                  <a:pt x="53" y="592"/>
                  <a:pt x="84" y="534"/>
                  <a:pt x="121" y="469"/>
                </a:cubicBezTo>
                <a:cubicBezTo>
                  <a:pt x="128" y="456"/>
                  <a:pt x="140" y="425"/>
                  <a:pt x="153" y="414"/>
                </a:cubicBezTo>
                <a:cubicBezTo>
                  <a:pt x="189" y="383"/>
                  <a:pt x="227" y="372"/>
                  <a:pt x="271" y="359"/>
                </a:cubicBezTo>
                <a:cubicBezTo>
                  <a:pt x="332" y="297"/>
                  <a:pt x="301" y="311"/>
                  <a:pt x="350" y="295"/>
                </a:cubicBezTo>
                <a:cubicBezTo>
                  <a:pt x="402" y="258"/>
                  <a:pt x="447" y="213"/>
                  <a:pt x="500" y="177"/>
                </a:cubicBezTo>
                <a:cubicBezTo>
                  <a:pt x="545" y="147"/>
                  <a:pt x="600" y="145"/>
                  <a:pt x="650" y="130"/>
                </a:cubicBezTo>
                <a:cubicBezTo>
                  <a:pt x="750" y="100"/>
                  <a:pt x="845" y="83"/>
                  <a:pt x="950" y="75"/>
                </a:cubicBezTo>
                <a:cubicBezTo>
                  <a:pt x="1011" y="65"/>
                  <a:pt x="1070" y="52"/>
                  <a:pt x="1131" y="43"/>
                </a:cubicBezTo>
                <a:cubicBezTo>
                  <a:pt x="1260" y="0"/>
                  <a:pt x="1469" y="39"/>
                  <a:pt x="1565" y="43"/>
                </a:cubicBezTo>
                <a:cubicBezTo>
                  <a:pt x="1628" y="56"/>
                  <a:pt x="1691" y="68"/>
                  <a:pt x="1754" y="82"/>
                </a:cubicBezTo>
                <a:cubicBezTo>
                  <a:pt x="1765" y="87"/>
                  <a:pt x="1775" y="94"/>
                  <a:pt x="1786" y="98"/>
                </a:cubicBezTo>
                <a:cubicBezTo>
                  <a:pt x="1801" y="104"/>
                  <a:pt x="1833" y="114"/>
                  <a:pt x="1833" y="114"/>
                </a:cubicBezTo>
                <a:cubicBezTo>
                  <a:pt x="1862" y="157"/>
                  <a:pt x="1890" y="197"/>
                  <a:pt x="1920" y="240"/>
                </a:cubicBezTo>
                <a:cubicBezTo>
                  <a:pt x="1916" y="374"/>
                  <a:pt x="1961" y="523"/>
                  <a:pt x="1841" y="603"/>
                </a:cubicBezTo>
                <a:cubicBezTo>
                  <a:pt x="1814" y="640"/>
                  <a:pt x="1785" y="672"/>
                  <a:pt x="1747" y="698"/>
                </a:cubicBezTo>
                <a:cubicBezTo>
                  <a:pt x="1717" y="742"/>
                  <a:pt x="1663" y="759"/>
                  <a:pt x="1612" y="769"/>
                </a:cubicBezTo>
                <a:cubicBezTo>
                  <a:pt x="1561" y="790"/>
                  <a:pt x="1509" y="789"/>
                  <a:pt x="1455" y="800"/>
                </a:cubicBezTo>
                <a:cubicBezTo>
                  <a:pt x="1310" y="831"/>
                  <a:pt x="1188" y="835"/>
                  <a:pt x="1036" y="840"/>
                </a:cubicBezTo>
                <a:cubicBezTo>
                  <a:pt x="982" y="847"/>
                  <a:pt x="931" y="855"/>
                  <a:pt x="879" y="871"/>
                </a:cubicBezTo>
                <a:cubicBezTo>
                  <a:pt x="809" y="923"/>
                  <a:pt x="740" y="980"/>
                  <a:pt x="673" y="1037"/>
                </a:cubicBezTo>
                <a:cubicBezTo>
                  <a:pt x="646" y="1060"/>
                  <a:pt x="582" y="1123"/>
                  <a:pt x="547" y="1132"/>
                </a:cubicBezTo>
                <a:cubicBezTo>
                  <a:pt x="453" y="1156"/>
                  <a:pt x="370" y="1165"/>
                  <a:pt x="271" y="1171"/>
                </a:cubicBezTo>
                <a:cubicBezTo>
                  <a:pt x="207" y="1165"/>
                  <a:pt x="172" y="1158"/>
                  <a:pt x="121" y="1124"/>
                </a:cubicBezTo>
                <a:cubicBezTo>
                  <a:pt x="103" y="1072"/>
                  <a:pt x="74" y="1030"/>
                  <a:pt x="50" y="982"/>
                </a:cubicBezTo>
                <a:cubicBezTo>
                  <a:pt x="41" y="964"/>
                  <a:pt x="38" y="937"/>
                  <a:pt x="34" y="919"/>
                </a:cubicBezTo>
                <a:cubicBezTo>
                  <a:pt x="26" y="887"/>
                  <a:pt x="13" y="855"/>
                  <a:pt x="3" y="824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35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185839AB-6168-42C4-9706-80F4A0AEFB00}" type="slidenum">
              <a:rPr lang="en-US" altLang="en-US" smtClean="0">
                <a:solidFill>
                  <a:srgbClr val="000000"/>
                </a:solidFill>
              </a:rPr>
              <a:pPr/>
              <a:t>31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Dijkstra's Shortest Path Algorithm</a:t>
            </a:r>
          </a:p>
        </p:txBody>
      </p:sp>
      <p:sp>
        <p:nvSpPr>
          <p:cNvPr id="9220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9221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222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9223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224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9225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9226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9227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9228" name="AutoShape 11"/>
          <p:cNvCxnSpPr>
            <a:cxnSpLocks noChangeShapeType="1"/>
            <a:stCxn id="9220" idx="7"/>
            <a:endCxn id="9223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29" name="AutoShape 12"/>
          <p:cNvCxnSpPr>
            <a:cxnSpLocks noChangeShapeType="1"/>
            <a:stCxn id="9220" idx="6"/>
            <a:endCxn id="9224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30" name="AutoShape 13"/>
          <p:cNvCxnSpPr>
            <a:cxnSpLocks noChangeShapeType="1"/>
            <a:stCxn id="9220" idx="5"/>
            <a:endCxn id="9225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31" name="AutoShape 14"/>
          <p:cNvCxnSpPr>
            <a:cxnSpLocks noChangeShapeType="1"/>
            <a:stCxn id="9224" idx="7"/>
            <a:endCxn id="9221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32" name="AutoShape 15"/>
          <p:cNvCxnSpPr>
            <a:cxnSpLocks noChangeShapeType="1"/>
            <a:stCxn id="9226" idx="7"/>
            <a:endCxn id="9221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33" name="AutoShape 16"/>
          <p:cNvCxnSpPr>
            <a:cxnSpLocks noChangeShapeType="1"/>
            <a:stCxn id="9224" idx="5"/>
            <a:endCxn id="9227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34" name="AutoShape 17"/>
          <p:cNvCxnSpPr>
            <a:cxnSpLocks noChangeShapeType="1"/>
            <a:stCxn id="9227" idx="5"/>
            <a:endCxn id="9222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35" name="AutoShape 18"/>
          <p:cNvCxnSpPr>
            <a:cxnSpLocks noChangeShapeType="1"/>
            <a:stCxn id="9227" idx="6"/>
            <a:endCxn id="9226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36" name="AutoShape 19"/>
          <p:cNvCxnSpPr>
            <a:cxnSpLocks noChangeShapeType="1"/>
            <a:stCxn id="9226" idx="4"/>
            <a:endCxn id="9222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37" name="AutoShape 20"/>
          <p:cNvCxnSpPr>
            <a:cxnSpLocks noChangeShapeType="1"/>
            <a:stCxn id="9221" idx="3"/>
            <a:endCxn id="9227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38" name="AutoShape 21"/>
          <p:cNvCxnSpPr>
            <a:cxnSpLocks noChangeShapeType="1"/>
            <a:stCxn id="9224" idx="4"/>
            <a:endCxn id="9225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39" name="AutoShape 22"/>
          <p:cNvCxnSpPr>
            <a:cxnSpLocks noChangeShapeType="1"/>
            <a:stCxn id="9225" idx="6"/>
            <a:endCxn id="9227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40" name="AutoShape 23"/>
          <p:cNvCxnSpPr>
            <a:cxnSpLocks noChangeShapeType="1"/>
            <a:stCxn id="9223" idx="6"/>
            <a:endCxn id="9221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ln>
            <a:solidFill>
              <a:srgbClr val="006600"/>
            </a:solidFill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41" name="AutoShape 24"/>
          <p:cNvCxnSpPr>
            <a:cxnSpLocks noChangeShapeType="1"/>
            <a:stCxn id="9225" idx="6"/>
            <a:endCxn id="9222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42" name="AutoShape 25"/>
          <p:cNvCxnSpPr>
            <a:cxnSpLocks noChangeShapeType="1"/>
            <a:stCxn id="9221" idx="5"/>
            <a:endCxn id="9222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43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9244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9245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9246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9247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9248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9249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9250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9251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9252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9253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9254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9255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9256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9257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9258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6600"/>
                </a:solidFill>
              </a:rPr>
              <a:t> </a:t>
            </a:r>
            <a:r>
              <a:rPr lang="en-US" altLang="en-US" sz="1600" b="1" smtClean="0">
                <a:solidFill>
                  <a:srgbClr val="006600"/>
                </a:solidFill>
                <a:sym typeface="Symbol" charset="2"/>
              </a:rPr>
              <a:t>15</a:t>
            </a:r>
            <a:endParaRPr lang="en-US" altLang="en-US" sz="1600" b="1" smtClean="0">
              <a:solidFill>
                <a:srgbClr val="006600"/>
              </a:solidFill>
            </a:endParaRPr>
          </a:p>
        </p:txBody>
      </p:sp>
      <p:sp>
        <p:nvSpPr>
          <p:cNvPr id="9259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9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9260" name="Text Box 43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9261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6600"/>
                </a:solidFill>
              </a:rPr>
              <a:t> </a:t>
            </a:r>
            <a:r>
              <a:rPr lang="en-US" altLang="en-US" b="1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 smtClean="0">
              <a:solidFill>
                <a:srgbClr val="006600"/>
              </a:solidFill>
            </a:endParaRPr>
          </a:p>
        </p:txBody>
      </p:sp>
      <p:sp>
        <p:nvSpPr>
          <p:cNvPr id="9262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6600"/>
                </a:solidFill>
              </a:rPr>
              <a:t> </a:t>
            </a:r>
            <a:r>
              <a:rPr lang="en-US" altLang="en-US" b="1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 smtClean="0">
              <a:solidFill>
                <a:srgbClr val="006600"/>
              </a:solidFill>
            </a:endParaRPr>
          </a:p>
        </p:txBody>
      </p:sp>
      <p:sp>
        <p:nvSpPr>
          <p:cNvPr id="9263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14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9264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6600"/>
                </a:solidFill>
              </a:rPr>
              <a:t> </a:t>
            </a:r>
            <a:r>
              <a:rPr lang="en-US" altLang="en-US" b="1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 smtClean="0">
              <a:solidFill>
                <a:srgbClr val="006600"/>
              </a:solidFill>
            </a:endParaRPr>
          </a:p>
        </p:txBody>
      </p:sp>
      <p:sp>
        <p:nvSpPr>
          <p:cNvPr id="9265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0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9266" name="Text Box 49"/>
          <p:cNvSpPr txBox="1">
            <a:spLocks noChangeArrowheads="1"/>
          </p:cNvSpPr>
          <p:nvPr/>
        </p:nvSpPr>
        <p:spPr bwMode="auto">
          <a:xfrm>
            <a:off x="304800" y="1014413"/>
            <a:ext cx="3368675" cy="701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 smtClean="0">
                <a:solidFill>
                  <a:srgbClr val="000000"/>
                </a:solidFill>
              </a:rPr>
              <a:t>M = { s, 2 }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 smtClean="0">
                <a:solidFill>
                  <a:srgbClr val="000000"/>
                </a:solidFill>
              </a:rPr>
              <a:t>NT = { 3, 4, 5, 6, 7, 8 }</a:t>
            </a:r>
          </a:p>
        </p:txBody>
      </p:sp>
      <p:sp>
        <p:nvSpPr>
          <p:cNvPr id="9267" name="AutoShape 60"/>
          <p:cNvSpPr>
            <a:spLocks noChangeArrowheads="1"/>
          </p:cNvSpPr>
          <p:nvPr/>
        </p:nvSpPr>
        <p:spPr bwMode="auto">
          <a:xfrm rot="-3296093">
            <a:off x="7707313" y="2176463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altLang="en-US" smtClean="0">
              <a:solidFill>
                <a:srgbClr val="000000"/>
              </a:solidFill>
            </a:endParaRPr>
          </a:p>
        </p:txBody>
      </p:sp>
      <p:sp>
        <p:nvSpPr>
          <p:cNvPr id="9268" name="Text Box 61"/>
          <p:cNvSpPr txBox="1">
            <a:spLocks noChangeArrowheads="1"/>
          </p:cNvSpPr>
          <p:nvPr/>
        </p:nvSpPr>
        <p:spPr bwMode="auto">
          <a:xfrm>
            <a:off x="6324600" y="2111375"/>
            <a:ext cx="16525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Update cost</a:t>
            </a:r>
          </a:p>
        </p:txBody>
      </p:sp>
      <p:sp>
        <p:nvSpPr>
          <p:cNvPr id="9269" name="Text Box 62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9270" name="Text Box 63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33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9271" name="Freeform 56"/>
          <p:cNvSpPr>
            <a:spLocks/>
          </p:cNvSpPr>
          <p:nvPr/>
        </p:nvSpPr>
        <p:spPr bwMode="auto">
          <a:xfrm>
            <a:off x="133350" y="2224088"/>
            <a:ext cx="3113088" cy="1858962"/>
          </a:xfrm>
          <a:custGeom>
            <a:avLst/>
            <a:gdLst>
              <a:gd name="T0" fmla="*/ 7561264 w 1961"/>
              <a:gd name="T1" fmla="*/ 2076608191 h 1171"/>
              <a:gd name="T2" fmla="*/ 85685326 w 1961"/>
              <a:gd name="T3" fmla="*/ 1678423611 h 1171"/>
              <a:gd name="T4" fmla="*/ 304939749 w 1961"/>
              <a:gd name="T5" fmla="*/ 1181952170 h 1171"/>
              <a:gd name="T6" fmla="*/ 385584762 w 1961"/>
              <a:gd name="T7" fmla="*/ 1043344407 h 1171"/>
              <a:gd name="T8" fmla="*/ 682963247 w 1961"/>
              <a:gd name="T9" fmla="*/ 904735057 h 1171"/>
              <a:gd name="T10" fmla="*/ 882054829 w 1961"/>
              <a:gd name="T11" fmla="*/ 743445100 h 1171"/>
              <a:gd name="T12" fmla="*/ 1260078327 w 1961"/>
              <a:gd name="T13" fmla="*/ 446066743 h 1171"/>
              <a:gd name="T14" fmla="*/ 1638101826 w 1961"/>
              <a:gd name="T15" fmla="*/ 327620224 h 1171"/>
              <a:gd name="T16" fmla="*/ 2147483647 w 1961"/>
              <a:gd name="T17" fmla="*/ 189010874 h 1171"/>
              <a:gd name="T18" fmla="*/ 2147483647 w 1961"/>
              <a:gd name="T19" fmla="*/ 108365896 h 1171"/>
              <a:gd name="T20" fmla="*/ 2147483647 w 1961"/>
              <a:gd name="T21" fmla="*/ 108365896 h 1171"/>
              <a:gd name="T22" fmla="*/ 2147483647 w 1961"/>
              <a:gd name="T23" fmla="*/ 206652757 h 1171"/>
              <a:gd name="T24" fmla="*/ 2147483647 w 1961"/>
              <a:gd name="T25" fmla="*/ 246975246 h 1171"/>
              <a:gd name="T26" fmla="*/ 2147483647 w 1961"/>
              <a:gd name="T27" fmla="*/ 287297735 h 1171"/>
              <a:gd name="T28" fmla="*/ 2147483647 w 1961"/>
              <a:gd name="T29" fmla="*/ 604837337 h 1171"/>
              <a:gd name="T30" fmla="*/ 2147483647 w 1961"/>
              <a:gd name="T31" fmla="*/ 1519653016 h 1171"/>
              <a:gd name="T32" fmla="*/ 2147483647 w 1961"/>
              <a:gd name="T33" fmla="*/ 1759068589 h 1171"/>
              <a:gd name="T34" fmla="*/ 2147483647 w 1961"/>
              <a:gd name="T35" fmla="*/ 1937998841 h 1171"/>
              <a:gd name="T36" fmla="*/ 2147483647 w 1961"/>
              <a:gd name="T37" fmla="*/ 2016124458 h 1171"/>
              <a:gd name="T38" fmla="*/ 2147483647 w 1961"/>
              <a:gd name="T39" fmla="*/ 2116930681 h 1171"/>
              <a:gd name="T40" fmla="*/ 2147483647 w 1961"/>
              <a:gd name="T41" fmla="*/ 2147483647 h 1171"/>
              <a:gd name="T42" fmla="*/ 1696066222 w 1961"/>
              <a:gd name="T43" fmla="*/ 2147483647 h 1171"/>
              <a:gd name="T44" fmla="*/ 1378526484 w 1961"/>
              <a:gd name="T45" fmla="*/ 2147483647 h 1171"/>
              <a:gd name="T46" fmla="*/ 682963247 w 1961"/>
              <a:gd name="T47" fmla="*/ 2147483647 h 1171"/>
              <a:gd name="T48" fmla="*/ 304939749 w 1961"/>
              <a:gd name="T49" fmla="*/ 2147483647 h 1171"/>
              <a:gd name="T50" fmla="*/ 126007833 w 1961"/>
              <a:gd name="T51" fmla="*/ 2147483647 h 1171"/>
              <a:gd name="T52" fmla="*/ 85685326 w 1961"/>
              <a:gd name="T53" fmla="*/ 2147483647 h 1171"/>
              <a:gd name="T54" fmla="*/ 7561264 w 1961"/>
              <a:gd name="T55" fmla="*/ 2076608191 h 11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961" h="1171">
                <a:moveTo>
                  <a:pt x="3" y="824"/>
                </a:moveTo>
                <a:cubicBezTo>
                  <a:pt x="9" y="747"/>
                  <a:pt x="0" y="721"/>
                  <a:pt x="34" y="666"/>
                </a:cubicBezTo>
                <a:cubicBezTo>
                  <a:pt x="53" y="592"/>
                  <a:pt x="84" y="534"/>
                  <a:pt x="121" y="469"/>
                </a:cubicBezTo>
                <a:cubicBezTo>
                  <a:pt x="128" y="456"/>
                  <a:pt x="140" y="425"/>
                  <a:pt x="153" y="414"/>
                </a:cubicBezTo>
                <a:cubicBezTo>
                  <a:pt x="189" y="383"/>
                  <a:pt x="227" y="372"/>
                  <a:pt x="271" y="359"/>
                </a:cubicBezTo>
                <a:cubicBezTo>
                  <a:pt x="332" y="297"/>
                  <a:pt x="301" y="311"/>
                  <a:pt x="350" y="295"/>
                </a:cubicBezTo>
                <a:cubicBezTo>
                  <a:pt x="402" y="258"/>
                  <a:pt x="447" y="213"/>
                  <a:pt x="500" y="177"/>
                </a:cubicBezTo>
                <a:cubicBezTo>
                  <a:pt x="545" y="147"/>
                  <a:pt x="600" y="145"/>
                  <a:pt x="650" y="130"/>
                </a:cubicBezTo>
                <a:cubicBezTo>
                  <a:pt x="750" y="100"/>
                  <a:pt x="845" y="83"/>
                  <a:pt x="950" y="75"/>
                </a:cubicBezTo>
                <a:cubicBezTo>
                  <a:pt x="1011" y="65"/>
                  <a:pt x="1070" y="52"/>
                  <a:pt x="1131" y="43"/>
                </a:cubicBezTo>
                <a:cubicBezTo>
                  <a:pt x="1260" y="0"/>
                  <a:pt x="1469" y="39"/>
                  <a:pt x="1565" y="43"/>
                </a:cubicBezTo>
                <a:cubicBezTo>
                  <a:pt x="1628" y="56"/>
                  <a:pt x="1691" y="68"/>
                  <a:pt x="1754" y="82"/>
                </a:cubicBezTo>
                <a:cubicBezTo>
                  <a:pt x="1765" y="87"/>
                  <a:pt x="1775" y="94"/>
                  <a:pt x="1786" y="98"/>
                </a:cubicBezTo>
                <a:cubicBezTo>
                  <a:pt x="1801" y="104"/>
                  <a:pt x="1833" y="114"/>
                  <a:pt x="1833" y="114"/>
                </a:cubicBezTo>
                <a:cubicBezTo>
                  <a:pt x="1862" y="157"/>
                  <a:pt x="1890" y="197"/>
                  <a:pt x="1920" y="240"/>
                </a:cubicBezTo>
                <a:cubicBezTo>
                  <a:pt x="1916" y="374"/>
                  <a:pt x="1961" y="523"/>
                  <a:pt x="1841" y="603"/>
                </a:cubicBezTo>
                <a:cubicBezTo>
                  <a:pt x="1814" y="640"/>
                  <a:pt x="1785" y="672"/>
                  <a:pt x="1747" y="698"/>
                </a:cubicBezTo>
                <a:cubicBezTo>
                  <a:pt x="1717" y="742"/>
                  <a:pt x="1663" y="759"/>
                  <a:pt x="1612" y="769"/>
                </a:cubicBezTo>
                <a:cubicBezTo>
                  <a:pt x="1561" y="790"/>
                  <a:pt x="1509" y="789"/>
                  <a:pt x="1455" y="800"/>
                </a:cubicBezTo>
                <a:cubicBezTo>
                  <a:pt x="1310" y="831"/>
                  <a:pt x="1188" y="835"/>
                  <a:pt x="1036" y="840"/>
                </a:cubicBezTo>
                <a:cubicBezTo>
                  <a:pt x="982" y="847"/>
                  <a:pt x="931" y="855"/>
                  <a:pt x="879" y="871"/>
                </a:cubicBezTo>
                <a:cubicBezTo>
                  <a:pt x="809" y="923"/>
                  <a:pt x="740" y="980"/>
                  <a:pt x="673" y="1037"/>
                </a:cubicBezTo>
                <a:cubicBezTo>
                  <a:pt x="646" y="1060"/>
                  <a:pt x="582" y="1123"/>
                  <a:pt x="547" y="1132"/>
                </a:cubicBezTo>
                <a:cubicBezTo>
                  <a:pt x="453" y="1156"/>
                  <a:pt x="370" y="1165"/>
                  <a:pt x="271" y="1171"/>
                </a:cubicBezTo>
                <a:cubicBezTo>
                  <a:pt x="207" y="1165"/>
                  <a:pt x="172" y="1158"/>
                  <a:pt x="121" y="1124"/>
                </a:cubicBezTo>
                <a:cubicBezTo>
                  <a:pt x="103" y="1072"/>
                  <a:pt x="74" y="1030"/>
                  <a:pt x="50" y="982"/>
                </a:cubicBezTo>
                <a:cubicBezTo>
                  <a:pt x="41" y="964"/>
                  <a:pt x="38" y="937"/>
                  <a:pt x="34" y="919"/>
                </a:cubicBezTo>
                <a:cubicBezTo>
                  <a:pt x="26" y="887"/>
                  <a:pt x="13" y="855"/>
                  <a:pt x="3" y="824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mtClean="0">
              <a:solidFill>
                <a:srgbClr val="0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105400" y="25400"/>
            <a:ext cx="3886200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u="sng" dirty="0">
                <a:solidFill>
                  <a:srgbClr val="010000">
                    <a:lumMod val="75000"/>
                    <a:lumOff val="25000"/>
                  </a:srgbClr>
                </a:solidFill>
              </a:rPr>
              <a:t>Shortest Paths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P2: </a:t>
            </a:r>
            <a:r>
              <a:rPr kumimoji="1" lang="en-US" b="1" dirty="0" smtClean="0">
                <a:solidFill>
                  <a:srgbClr val="FF0000"/>
                </a:solidFill>
              </a:rPr>
              <a:t>s-2</a:t>
            </a:r>
            <a:endParaRPr kumimoji="1" lang="en-US" b="1" dirty="0">
              <a:solidFill>
                <a:srgbClr val="FF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P3: P2-3 ~ </a:t>
            </a:r>
            <a:r>
              <a:rPr kumimoji="1" lang="en-US" b="1" dirty="0" smtClean="0">
                <a:solidFill>
                  <a:srgbClr val="FF0000"/>
                </a:solidFill>
              </a:rPr>
              <a:t>s-2-3</a:t>
            </a:r>
            <a:endParaRPr kumimoji="1" lang="en-US" b="1" dirty="0">
              <a:solidFill>
                <a:srgbClr val="FF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P4: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P5: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P6: </a:t>
            </a:r>
            <a:r>
              <a:rPr kumimoji="1" lang="en-US" b="1" dirty="0" smtClean="0">
                <a:solidFill>
                  <a:srgbClr val="FF0000"/>
                </a:solidFill>
              </a:rPr>
              <a:t>s-6</a:t>
            </a:r>
            <a:endParaRPr kumimoji="1" lang="en-US" b="1" dirty="0">
              <a:solidFill>
                <a:srgbClr val="FF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P7: </a:t>
            </a:r>
            <a:r>
              <a:rPr kumimoji="1" lang="en-US" b="1" dirty="0" smtClean="0">
                <a:solidFill>
                  <a:srgbClr val="FF0000"/>
                </a:solidFill>
              </a:rPr>
              <a:t>s-7</a:t>
            </a:r>
            <a:endParaRPr kumimoji="1"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18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02CEE977-02D2-412F-987F-883784C714C8}" type="slidenum">
              <a:rPr lang="en-US" altLang="en-US" smtClean="0">
                <a:solidFill>
                  <a:srgbClr val="000000"/>
                </a:solidFill>
              </a:rPr>
              <a:pPr/>
              <a:t>32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Dijkstra's Shortest Path Algorithm</a:t>
            </a:r>
          </a:p>
        </p:txBody>
      </p:sp>
      <p:sp>
        <p:nvSpPr>
          <p:cNvPr id="10244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0245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0246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0247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0248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249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250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0251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10252" name="AutoShape 11"/>
          <p:cNvCxnSpPr>
            <a:cxnSpLocks noChangeShapeType="1"/>
            <a:stCxn id="10244" idx="7"/>
            <a:endCxn id="10247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53" name="AutoShape 12"/>
          <p:cNvCxnSpPr>
            <a:cxnSpLocks noChangeShapeType="1"/>
            <a:stCxn id="10244" idx="6"/>
            <a:endCxn id="10248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54" name="AutoShape 13"/>
          <p:cNvCxnSpPr>
            <a:cxnSpLocks noChangeShapeType="1"/>
            <a:stCxn id="10244" idx="5"/>
            <a:endCxn id="10249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55" name="AutoShape 14"/>
          <p:cNvCxnSpPr>
            <a:cxnSpLocks noChangeShapeType="1"/>
            <a:stCxn id="10248" idx="7"/>
            <a:endCxn id="10245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56" name="AutoShape 15"/>
          <p:cNvCxnSpPr>
            <a:cxnSpLocks noChangeShapeType="1"/>
            <a:stCxn id="10250" idx="7"/>
            <a:endCxn id="10245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57" name="AutoShape 16"/>
          <p:cNvCxnSpPr>
            <a:cxnSpLocks noChangeShapeType="1"/>
            <a:stCxn id="10248" idx="5"/>
            <a:endCxn id="10251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58" name="AutoShape 17"/>
          <p:cNvCxnSpPr>
            <a:cxnSpLocks noChangeShapeType="1"/>
            <a:stCxn id="10251" idx="5"/>
            <a:endCxn id="10246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59" name="AutoShape 18"/>
          <p:cNvCxnSpPr>
            <a:cxnSpLocks noChangeShapeType="1"/>
            <a:stCxn id="10251" idx="6"/>
            <a:endCxn id="10250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60" name="AutoShape 19"/>
          <p:cNvCxnSpPr>
            <a:cxnSpLocks noChangeShapeType="1"/>
            <a:stCxn id="10250" idx="4"/>
            <a:endCxn id="10246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61" name="AutoShape 20"/>
          <p:cNvCxnSpPr>
            <a:cxnSpLocks noChangeShapeType="1"/>
            <a:stCxn id="10245" idx="3"/>
            <a:endCxn id="10251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62" name="AutoShape 21"/>
          <p:cNvCxnSpPr>
            <a:cxnSpLocks noChangeShapeType="1"/>
            <a:stCxn id="10248" idx="4"/>
            <a:endCxn id="10249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63" name="AutoShape 22"/>
          <p:cNvCxnSpPr>
            <a:cxnSpLocks noChangeShapeType="1"/>
            <a:stCxn id="10249" idx="6"/>
            <a:endCxn id="10251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64" name="AutoShape 23"/>
          <p:cNvCxnSpPr>
            <a:cxnSpLocks noChangeShapeType="1"/>
            <a:stCxn id="10247" idx="6"/>
            <a:endCxn id="10245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65" name="AutoShape 24"/>
          <p:cNvCxnSpPr>
            <a:cxnSpLocks noChangeShapeType="1"/>
            <a:stCxn id="10249" idx="6"/>
            <a:endCxn id="10246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66" name="AutoShape 25"/>
          <p:cNvCxnSpPr>
            <a:cxnSpLocks noChangeShapeType="1"/>
            <a:stCxn id="10245" idx="5"/>
            <a:endCxn id="10246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67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10268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10269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10270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10271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10272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10273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10274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10275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10276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10277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10278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10279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10280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10281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10282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6600"/>
                </a:solidFill>
              </a:rPr>
              <a:t> </a:t>
            </a:r>
            <a:r>
              <a:rPr lang="en-US" altLang="en-US" sz="1600" b="1" smtClean="0">
                <a:solidFill>
                  <a:srgbClr val="006600"/>
                </a:solidFill>
                <a:sym typeface="Symbol" charset="2"/>
              </a:rPr>
              <a:t>15</a:t>
            </a:r>
            <a:endParaRPr lang="en-US" altLang="en-US" sz="1600" b="1" smtClean="0">
              <a:solidFill>
                <a:srgbClr val="006600"/>
              </a:solidFill>
            </a:endParaRPr>
          </a:p>
        </p:txBody>
      </p:sp>
      <p:sp>
        <p:nvSpPr>
          <p:cNvPr id="10283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9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0284" name="Text Box 43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10285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6600"/>
                </a:solidFill>
              </a:rPr>
              <a:t> </a:t>
            </a:r>
            <a:r>
              <a:rPr lang="en-US" altLang="en-US" b="1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 smtClean="0">
              <a:solidFill>
                <a:srgbClr val="006600"/>
              </a:solidFill>
            </a:endParaRPr>
          </a:p>
        </p:txBody>
      </p:sp>
      <p:sp>
        <p:nvSpPr>
          <p:cNvPr id="10286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6600"/>
                </a:solidFill>
              </a:rPr>
              <a:t> </a:t>
            </a:r>
            <a:r>
              <a:rPr lang="en-US" altLang="en-US" b="1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 smtClean="0">
              <a:solidFill>
                <a:srgbClr val="006600"/>
              </a:solidFill>
            </a:endParaRPr>
          </a:p>
        </p:txBody>
      </p:sp>
      <p:sp>
        <p:nvSpPr>
          <p:cNvPr id="10287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14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0288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6600"/>
                </a:solidFill>
              </a:rPr>
              <a:t> </a:t>
            </a:r>
            <a:r>
              <a:rPr lang="en-US" altLang="en-US" b="1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 smtClean="0">
              <a:solidFill>
                <a:srgbClr val="006600"/>
              </a:solidFill>
            </a:endParaRPr>
          </a:p>
        </p:txBody>
      </p:sp>
      <p:sp>
        <p:nvSpPr>
          <p:cNvPr id="10289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0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0290" name="Text Box 49"/>
          <p:cNvSpPr txBox="1">
            <a:spLocks noChangeArrowheads="1"/>
          </p:cNvSpPr>
          <p:nvPr/>
        </p:nvSpPr>
        <p:spPr bwMode="auto">
          <a:xfrm>
            <a:off x="228600" y="1014413"/>
            <a:ext cx="3368675" cy="701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 smtClean="0">
                <a:solidFill>
                  <a:srgbClr val="000000"/>
                </a:solidFill>
              </a:rPr>
              <a:t>M = { s, 2 }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 smtClean="0">
                <a:solidFill>
                  <a:srgbClr val="000000"/>
                </a:solidFill>
              </a:rPr>
              <a:t>NT = { 3, 4, 5, 6, 7, 8 }</a:t>
            </a:r>
          </a:p>
        </p:txBody>
      </p:sp>
      <p:sp>
        <p:nvSpPr>
          <p:cNvPr id="10291" name="Text Box 58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0292" name="Text Box 59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33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0293" name="AutoShape 61"/>
          <p:cNvSpPr>
            <a:spLocks noChangeArrowheads="1"/>
          </p:cNvSpPr>
          <p:nvPr/>
        </p:nvSpPr>
        <p:spPr bwMode="auto">
          <a:xfrm rot="2984085">
            <a:off x="3509963" y="34988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altLang="en-US" smtClean="0">
              <a:solidFill>
                <a:srgbClr val="000000"/>
              </a:solidFill>
            </a:endParaRPr>
          </a:p>
        </p:txBody>
      </p:sp>
      <p:sp>
        <p:nvSpPr>
          <p:cNvPr id="10294" name="Text Box 62"/>
          <p:cNvSpPr txBox="1">
            <a:spLocks noChangeArrowheads="1"/>
          </p:cNvSpPr>
          <p:nvPr/>
        </p:nvSpPr>
        <p:spPr bwMode="auto">
          <a:xfrm>
            <a:off x="3598863" y="3195638"/>
            <a:ext cx="12779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A50021"/>
                </a:solidFill>
              </a:rPr>
              <a:t>W</a:t>
            </a:r>
          </a:p>
        </p:txBody>
      </p:sp>
      <p:sp>
        <p:nvSpPr>
          <p:cNvPr id="10295" name="Freeform 60"/>
          <p:cNvSpPr>
            <a:spLocks/>
          </p:cNvSpPr>
          <p:nvPr/>
        </p:nvSpPr>
        <p:spPr bwMode="auto">
          <a:xfrm>
            <a:off x="133350" y="2224088"/>
            <a:ext cx="3113088" cy="1858962"/>
          </a:xfrm>
          <a:custGeom>
            <a:avLst/>
            <a:gdLst>
              <a:gd name="T0" fmla="*/ 7561264 w 1961"/>
              <a:gd name="T1" fmla="*/ 2076608191 h 1171"/>
              <a:gd name="T2" fmla="*/ 85685326 w 1961"/>
              <a:gd name="T3" fmla="*/ 1678423611 h 1171"/>
              <a:gd name="T4" fmla="*/ 304939749 w 1961"/>
              <a:gd name="T5" fmla="*/ 1181952170 h 1171"/>
              <a:gd name="T6" fmla="*/ 385584762 w 1961"/>
              <a:gd name="T7" fmla="*/ 1043344407 h 1171"/>
              <a:gd name="T8" fmla="*/ 682963247 w 1961"/>
              <a:gd name="T9" fmla="*/ 904735057 h 1171"/>
              <a:gd name="T10" fmla="*/ 882054829 w 1961"/>
              <a:gd name="T11" fmla="*/ 743445100 h 1171"/>
              <a:gd name="T12" fmla="*/ 1260078327 w 1961"/>
              <a:gd name="T13" fmla="*/ 446066743 h 1171"/>
              <a:gd name="T14" fmla="*/ 1638101826 w 1961"/>
              <a:gd name="T15" fmla="*/ 327620224 h 1171"/>
              <a:gd name="T16" fmla="*/ 2147483647 w 1961"/>
              <a:gd name="T17" fmla="*/ 189010874 h 1171"/>
              <a:gd name="T18" fmla="*/ 2147483647 w 1961"/>
              <a:gd name="T19" fmla="*/ 108365896 h 1171"/>
              <a:gd name="T20" fmla="*/ 2147483647 w 1961"/>
              <a:gd name="T21" fmla="*/ 108365896 h 1171"/>
              <a:gd name="T22" fmla="*/ 2147483647 w 1961"/>
              <a:gd name="T23" fmla="*/ 206652757 h 1171"/>
              <a:gd name="T24" fmla="*/ 2147483647 w 1961"/>
              <a:gd name="T25" fmla="*/ 246975246 h 1171"/>
              <a:gd name="T26" fmla="*/ 2147483647 w 1961"/>
              <a:gd name="T27" fmla="*/ 287297735 h 1171"/>
              <a:gd name="T28" fmla="*/ 2147483647 w 1961"/>
              <a:gd name="T29" fmla="*/ 604837337 h 1171"/>
              <a:gd name="T30" fmla="*/ 2147483647 w 1961"/>
              <a:gd name="T31" fmla="*/ 1519653016 h 1171"/>
              <a:gd name="T32" fmla="*/ 2147483647 w 1961"/>
              <a:gd name="T33" fmla="*/ 1759068589 h 1171"/>
              <a:gd name="T34" fmla="*/ 2147483647 w 1961"/>
              <a:gd name="T35" fmla="*/ 1937998841 h 1171"/>
              <a:gd name="T36" fmla="*/ 2147483647 w 1961"/>
              <a:gd name="T37" fmla="*/ 2016124458 h 1171"/>
              <a:gd name="T38" fmla="*/ 2147483647 w 1961"/>
              <a:gd name="T39" fmla="*/ 2116930681 h 1171"/>
              <a:gd name="T40" fmla="*/ 2147483647 w 1961"/>
              <a:gd name="T41" fmla="*/ 2147483647 h 1171"/>
              <a:gd name="T42" fmla="*/ 1696066222 w 1961"/>
              <a:gd name="T43" fmla="*/ 2147483647 h 1171"/>
              <a:gd name="T44" fmla="*/ 1378526484 w 1961"/>
              <a:gd name="T45" fmla="*/ 2147483647 h 1171"/>
              <a:gd name="T46" fmla="*/ 682963247 w 1961"/>
              <a:gd name="T47" fmla="*/ 2147483647 h 1171"/>
              <a:gd name="T48" fmla="*/ 304939749 w 1961"/>
              <a:gd name="T49" fmla="*/ 2147483647 h 1171"/>
              <a:gd name="T50" fmla="*/ 126007833 w 1961"/>
              <a:gd name="T51" fmla="*/ 2147483647 h 1171"/>
              <a:gd name="T52" fmla="*/ 85685326 w 1961"/>
              <a:gd name="T53" fmla="*/ 2147483647 h 1171"/>
              <a:gd name="T54" fmla="*/ 7561264 w 1961"/>
              <a:gd name="T55" fmla="*/ 2076608191 h 11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961" h="1171">
                <a:moveTo>
                  <a:pt x="3" y="824"/>
                </a:moveTo>
                <a:cubicBezTo>
                  <a:pt x="9" y="747"/>
                  <a:pt x="0" y="721"/>
                  <a:pt x="34" y="666"/>
                </a:cubicBezTo>
                <a:cubicBezTo>
                  <a:pt x="53" y="592"/>
                  <a:pt x="84" y="534"/>
                  <a:pt x="121" y="469"/>
                </a:cubicBezTo>
                <a:cubicBezTo>
                  <a:pt x="128" y="456"/>
                  <a:pt x="140" y="425"/>
                  <a:pt x="153" y="414"/>
                </a:cubicBezTo>
                <a:cubicBezTo>
                  <a:pt x="189" y="383"/>
                  <a:pt x="227" y="372"/>
                  <a:pt x="271" y="359"/>
                </a:cubicBezTo>
                <a:cubicBezTo>
                  <a:pt x="332" y="297"/>
                  <a:pt x="301" y="311"/>
                  <a:pt x="350" y="295"/>
                </a:cubicBezTo>
                <a:cubicBezTo>
                  <a:pt x="402" y="258"/>
                  <a:pt x="447" y="213"/>
                  <a:pt x="500" y="177"/>
                </a:cubicBezTo>
                <a:cubicBezTo>
                  <a:pt x="545" y="147"/>
                  <a:pt x="600" y="145"/>
                  <a:pt x="650" y="130"/>
                </a:cubicBezTo>
                <a:cubicBezTo>
                  <a:pt x="750" y="100"/>
                  <a:pt x="845" y="83"/>
                  <a:pt x="950" y="75"/>
                </a:cubicBezTo>
                <a:cubicBezTo>
                  <a:pt x="1011" y="65"/>
                  <a:pt x="1070" y="52"/>
                  <a:pt x="1131" y="43"/>
                </a:cubicBezTo>
                <a:cubicBezTo>
                  <a:pt x="1260" y="0"/>
                  <a:pt x="1469" y="39"/>
                  <a:pt x="1565" y="43"/>
                </a:cubicBezTo>
                <a:cubicBezTo>
                  <a:pt x="1628" y="56"/>
                  <a:pt x="1691" y="68"/>
                  <a:pt x="1754" y="82"/>
                </a:cubicBezTo>
                <a:cubicBezTo>
                  <a:pt x="1765" y="87"/>
                  <a:pt x="1775" y="94"/>
                  <a:pt x="1786" y="98"/>
                </a:cubicBezTo>
                <a:cubicBezTo>
                  <a:pt x="1801" y="104"/>
                  <a:pt x="1833" y="114"/>
                  <a:pt x="1833" y="114"/>
                </a:cubicBezTo>
                <a:cubicBezTo>
                  <a:pt x="1862" y="157"/>
                  <a:pt x="1890" y="197"/>
                  <a:pt x="1920" y="240"/>
                </a:cubicBezTo>
                <a:cubicBezTo>
                  <a:pt x="1916" y="374"/>
                  <a:pt x="1961" y="523"/>
                  <a:pt x="1841" y="603"/>
                </a:cubicBezTo>
                <a:cubicBezTo>
                  <a:pt x="1814" y="640"/>
                  <a:pt x="1785" y="672"/>
                  <a:pt x="1747" y="698"/>
                </a:cubicBezTo>
                <a:cubicBezTo>
                  <a:pt x="1717" y="742"/>
                  <a:pt x="1663" y="759"/>
                  <a:pt x="1612" y="769"/>
                </a:cubicBezTo>
                <a:cubicBezTo>
                  <a:pt x="1561" y="790"/>
                  <a:pt x="1509" y="789"/>
                  <a:pt x="1455" y="800"/>
                </a:cubicBezTo>
                <a:cubicBezTo>
                  <a:pt x="1310" y="831"/>
                  <a:pt x="1188" y="835"/>
                  <a:pt x="1036" y="840"/>
                </a:cubicBezTo>
                <a:cubicBezTo>
                  <a:pt x="982" y="847"/>
                  <a:pt x="931" y="855"/>
                  <a:pt x="879" y="871"/>
                </a:cubicBezTo>
                <a:cubicBezTo>
                  <a:pt x="809" y="923"/>
                  <a:pt x="740" y="980"/>
                  <a:pt x="673" y="1037"/>
                </a:cubicBezTo>
                <a:cubicBezTo>
                  <a:pt x="646" y="1060"/>
                  <a:pt x="582" y="1123"/>
                  <a:pt x="547" y="1132"/>
                </a:cubicBezTo>
                <a:cubicBezTo>
                  <a:pt x="453" y="1156"/>
                  <a:pt x="370" y="1165"/>
                  <a:pt x="271" y="1171"/>
                </a:cubicBezTo>
                <a:cubicBezTo>
                  <a:pt x="207" y="1165"/>
                  <a:pt x="172" y="1158"/>
                  <a:pt x="121" y="1124"/>
                </a:cubicBezTo>
                <a:cubicBezTo>
                  <a:pt x="103" y="1072"/>
                  <a:pt x="74" y="1030"/>
                  <a:pt x="50" y="982"/>
                </a:cubicBezTo>
                <a:cubicBezTo>
                  <a:pt x="41" y="964"/>
                  <a:pt x="38" y="937"/>
                  <a:pt x="34" y="919"/>
                </a:cubicBezTo>
                <a:cubicBezTo>
                  <a:pt x="26" y="887"/>
                  <a:pt x="13" y="855"/>
                  <a:pt x="3" y="824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mtClean="0">
              <a:solidFill>
                <a:srgbClr val="0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05400" y="25400"/>
            <a:ext cx="3886200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u="sng" dirty="0">
                <a:solidFill>
                  <a:srgbClr val="010000">
                    <a:lumMod val="75000"/>
                    <a:lumOff val="25000"/>
                  </a:srgbClr>
                </a:solidFill>
              </a:rPr>
              <a:t>Shortest Paths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P2: </a:t>
            </a:r>
            <a:r>
              <a:rPr kumimoji="1" lang="en-US" b="1" dirty="0" smtClean="0">
                <a:solidFill>
                  <a:srgbClr val="FF0000"/>
                </a:solidFill>
              </a:rPr>
              <a:t>s-2</a:t>
            </a:r>
            <a:endParaRPr kumimoji="1" lang="en-US" b="1" dirty="0">
              <a:solidFill>
                <a:srgbClr val="FF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P3: P2-3 ~ </a:t>
            </a:r>
            <a:r>
              <a:rPr kumimoji="1" lang="en-US" b="1" dirty="0" smtClean="0">
                <a:solidFill>
                  <a:srgbClr val="FF0000"/>
                </a:solidFill>
              </a:rPr>
              <a:t>s-2-3</a:t>
            </a:r>
            <a:endParaRPr kumimoji="1" lang="en-US" b="1" dirty="0">
              <a:solidFill>
                <a:srgbClr val="FF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P4: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P5: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P6: </a:t>
            </a:r>
            <a:r>
              <a:rPr kumimoji="1" lang="en-US" b="1" dirty="0" smtClean="0">
                <a:solidFill>
                  <a:srgbClr val="FF0000"/>
                </a:solidFill>
              </a:rPr>
              <a:t>s-6</a:t>
            </a:r>
            <a:endParaRPr kumimoji="1" lang="en-US" b="1" dirty="0">
              <a:solidFill>
                <a:srgbClr val="FF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P7: </a:t>
            </a:r>
            <a:r>
              <a:rPr kumimoji="1" lang="en-US" b="1" dirty="0" smtClean="0">
                <a:solidFill>
                  <a:srgbClr val="FF0000"/>
                </a:solidFill>
              </a:rPr>
              <a:t>s-7</a:t>
            </a:r>
            <a:endParaRPr kumimoji="1"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54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1456A2D6-FEF8-461F-9540-358E4CFA1AEE}" type="slidenum">
              <a:rPr lang="en-US" altLang="en-US" smtClean="0">
                <a:solidFill>
                  <a:srgbClr val="000000"/>
                </a:solidFill>
              </a:rPr>
              <a:pPr/>
              <a:t>33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Dijkstra's Shortest Path Algorithm</a:t>
            </a:r>
          </a:p>
        </p:txBody>
      </p:sp>
      <p:sp>
        <p:nvSpPr>
          <p:cNvPr id="11268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1271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272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1273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274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275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11276" name="AutoShape 11"/>
          <p:cNvCxnSpPr>
            <a:cxnSpLocks noChangeShapeType="1"/>
            <a:stCxn id="11268" idx="7"/>
            <a:endCxn id="11271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277" name="AutoShape 12"/>
          <p:cNvCxnSpPr>
            <a:cxnSpLocks noChangeShapeType="1"/>
            <a:stCxn id="11268" idx="6"/>
            <a:endCxn id="11272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278" name="AutoShape 13"/>
          <p:cNvCxnSpPr>
            <a:cxnSpLocks noChangeShapeType="1"/>
            <a:stCxn id="11268" idx="5"/>
            <a:endCxn id="11273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279" name="AutoShape 14"/>
          <p:cNvCxnSpPr>
            <a:cxnSpLocks noChangeShapeType="1"/>
            <a:stCxn id="11272" idx="7"/>
            <a:endCxn id="11269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280" name="AutoShape 15"/>
          <p:cNvCxnSpPr>
            <a:cxnSpLocks noChangeShapeType="1"/>
            <a:stCxn id="11274" idx="7"/>
            <a:endCxn id="11269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281" name="AutoShape 16"/>
          <p:cNvCxnSpPr>
            <a:cxnSpLocks noChangeShapeType="1"/>
            <a:stCxn id="11272" idx="5"/>
            <a:endCxn id="11275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282" name="AutoShape 17"/>
          <p:cNvCxnSpPr>
            <a:cxnSpLocks noChangeShapeType="1"/>
            <a:stCxn id="11275" idx="5"/>
            <a:endCxn id="11270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283" name="AutoShape 18"/>
          <p:cNvCxnSpPr>
            <a:cxnSpLocks noChangeShapeType="1"/>
            <a:stCxn id="11275" idx="6"/>
            <a:endCxn id="11274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284" name="AutoShape 19"/>
          <p:cNvCxnSpPr>
            <a:cxnSpLocks noChangeShapeType="1"/>
            <a:stCxn id="11274" idx="4"/>
            <a:endCxn id="11270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285" name="AutoShape 20"/>
          <p:cNvCxnSpPr>
            <a:cxnSpLocks noChangeShapeType="1"/>
            <a:stCxn id="11269" idx="3"/>
            <a:endCxn id="11275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286" name="AutoShape 21"/>
          <p:cNvCxnSpPr>
            <a:cxnSpLocks noChangeShapeType="1"/>
            <a:stCxn id="11272" idx="4"/>
            <a:endCxn id="11273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287" name="AutoShape 22"/>
          <p:cNvCxnSpPr>
            <a:cxnSpLocks noChangeShapeType="1"/>
            <a:stCxn id="11273" idx="6"/>
            <a:endCxn id="11275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288" name="AutoShape 23"/>
          <p:cNvCxnSpPr>
            <a:cxnSpLocks noChangeShapeType="1"/>
            <a:stCxn id="11271" idx="6"/>
            <a:endCxn id="11269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289" name="AutoShape 24"/>
          <p:cNvCxnSpPr>
            <a:cxnSpLocks noChangeShapeType="1"/>
            <a:stCxn id="11273" idx="6"/>
            <a:endCxn id="11270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290" name="AutoShape 25"/>
          <p:cNvCxnSpPr>
            <a:cxnSpLocks noChangeShapeType="1"/>
            <a:stCxn id="11269" idx="5"/>
            <a:endCxn id="11270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291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11292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11293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11294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11295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11296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11297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11298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11299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11300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11301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11302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11303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11304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11305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11306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6600"/>
                </a:solidFill>
              </a:rPr>
              <a:t> </a:t>
            </a:r>
            <a:r>
              <a:rPr lang="en-US" altLang="en-US" sz="1600" b="1" smtClean="0">
                <a:solidFill>
                  <a:srgbClr val="006600"/>
                </a:solidFill>
                <a:sym typeface="Symbol" charset="2"/>
              </a:rPr>
              <a:t>15</a:t>
            </a:r>
            <a:endParaRPr lang="en-US" altLang="en-US" sz="1600" b="1" smtClean="0">
              <a:solidFill>
                <a:srgbClr val="006600"/>
              </a:solidFill>
            </a:endParaRPr>
          </a:p>
        </p:txBody>
      </p:sp>
      <p:sp>
        <p:nvSpPr>
          <p:cNvPr id="11307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9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1308" name="Text Box 43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11309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6600"/>
                </a:solidFill>
              </a:rPr>
              <a:t> </a:t>
            </a:r>
            <a:r>
              <a:rPr lang="en-US" altLang="en-US" b="1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 smtClean="0">
              <a:solidFill>
                <a:srgbClr val="006600"/>
              </a:solidFill>
            </a:endParaRPr>
          </a:p>
        </p:txBody>
      </p:sp>
      <p:sp>
        <p:nvSpPr>
          <p:cNvPr id="11310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11311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14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1312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11313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0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1314" name="Text Box 49"/>
          <p:cNvSpPr txBox="1">
            <a:spLocks noChangeArrowheads="1"/>
          </p:cNvSpPr>
          <p:nvPr/>
        </p:nvSpPr>
        <p:spPr bwMode="auto">
          <a:xfrm>
            <a:off x="228600" y="1014413"/>
            <a:ext cx="3368675" cy="701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 smtClean="0">
                <a:solidFill>
                  <a:srgbClr val="000000"/>
                </a:solidFill>
              </a:rPr>
              <a:t>M = { s, 2, 6 }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 smtClean="0">
                <a:solidFill>
                  <a:srgbClr val="000000"/>
                </a:solidFill>
              </a:rPr>
              <a:t>NT = { 3, 4, 5, 7, 6 }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33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121150" y="4202113"/>
            <a:ext cx="538163" cy="555625"/>
            <a:chOff x="4121150" y="4202113"/>
            <a:chExt cx="538163" cy="555625"/>
          </a:xfrm>
        </p:grpSpPr>
        <p:sp>
          <p:nvSpPr>
            <p:cNvPr id="11317" name="Text Box 65"/>
            <p:cNvSpPr txBox="1">
              <a:spLocks noChangeArrowheads="1"/>
            </p:cNvSpPr>
            <p:nvPr/>
          </p:nvSpPr>
          <p:spPr bwMode="auto">
            <a:xfrm>
              <a:off x="4121150" y="4202113"/>
              <a:ext cx="538163" cy="37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smtClean="0">
                  <a:solidFill>
                    <a:srgbClr val="006600"/>
                  </a:solidFill>
                </a:rPr>
                <a:t> </a:t>
              </a:r>
              <a:r>
                <a:rPr lang="en-US" altLang="en-US" sz="1600" smtClean="0">
                  <a:solidFill>
                    <a:srgbClr val="006600"/>
                  </a:solidFill>
                  <a:sym typeface="Symbol" charset="2"/>
                </a:rPr>
                <a:t>44</a:t>
              </a:r>
              <a:endParaRPr lang="en-US" altLang="en-US" sz="1600" smtClean="0">
                <a:solidFill>
                  <a:srgbClr val="006600"/>
                </a:solidFill>
              </a:endParaRPr>
            </a:p>
          </p:txBody>
        </p:sp>
        <p:sp>
          <p:nvSpPr>
            <p:cNvPr id="11318" name="Text Box 66"/>
            <p:cNvSpPr txBox="1">
              <a:spLocks noChangeArrowheads="1"/>
            </p:cNvSpPr>
            <p:nvPr/>
          </p:nvSpPr>
          <p:spPr bwMode="auto">
            <a:xfrm>
              <a:off x="4346575" y="4475163"/>
              <a:ext cx="276225" cy="28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smtClean="0">
                  <a:solidFill>
                    <a:srgbClr val="000000"/>
                  </a:solidFill>
                </a:rPr>
                <a:t>X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001000" y="2057400"/>
            <a:ext cx="657225" cy="663575"/>
            <a:chOff x="8001000" y="2057400"/>
            <a:chExt cx="657225" cy="663575"/>
          </a:xfrm>
        </p:grpSpPr>
        <p:sp>
          <p:nvSpPr>
            <p:cNvPr id="11319" name="Text Box 67"/>
            <p:cNvSpPr txBox="1">
              <a:spLocks noChangeArrowheads="1"/>
            </p:cNvSpPr>
            <p:nvPr/>
          </p:nvSpPr>
          <p:spPr bwMode="auto">
            <a:xfrm>
              <a:off x="8382000" y="2438400"/>
              <a:ext cx="276225" cy="28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smtClean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1320" name="Text Box 68"/>
            <p:cNvSpPr txBox="1">
              <a:spLocks noChangeArrowheads="1"/>
            </p:cNvSpPr>
            <p:nvPr/>
          </p:nvSpPr>
          <p:spPr bwMode="auto">
            <a:xfrm>
              <a:off x="8001000" y="2057400"/>
              <a:ext cx="538163" cy="37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smtClean="0">
                  <a:solidFill>
                    <a:srgbClr val="006600"/>
                  </a:solidFill>
                </a:rPr>
                <a:t> </a:t>
              </a:r>
              <a:r>
                <a:rPr lang="en-US" altLang="en-US" sz="1600" smtClean="0">
                  <a:solidFill>
                    <a:srgbClr val="006600"/>
                  </a:solidFill>
                  <a:sym typeface="Symbol" charset="2"/>
                </a:rPr>
                <a:t>32</a:t>
              </a:r>
              <a:endParaRPr lang="en-US" altLang="en-US" sz="1600" smtClean="0">
                <a:solidFill>
                  <a:srgbClr val="006600"/>
                </a:solidFill>
              </a:endParaRPr>
            </a:p>
          </p:txBody>
        </p:sp>
      </p:grpSp>
      <p:sp>
        <p:nvSpPr>
          <p:cNvPr id="11321" name="Freeform 64"/>
          <p:cNvSpPr>
            <a:spLocks/>
          </p:cNvSpPr>
          <p:nvPr/>
        </p:nvSpPr>
        <p:spPr bwMode="auto">
          <a:xfrm>
            <a:off x="165100" y="2273300"/>
            <a:ext cx="3670300" cy="2419350"/>
          </a:xfrm>
          <a:custGeom>
            <a:avLst/>
            <a:gdLst>
              <a:gd name="T0" fmla="*/ 0 w 2312"/>
              <a:gd name="T1" fmla="*/ 1774190000 h 1524"/>
              <a:gd name="T2" fmla="*/ 181451250 w 2312"/>
              <a:gd name="T3" fmla="*/ 1330642500 h 1524"/>
              <a:gd name="T4" fmla="*/ 423386250 w 2312"/>
              <a:gd name="T5" fmla="*/ 1149191250 h 1524"/>
              <a:gd name="T6" fmla="*/ 584676250 w 2312"/>
              <a:gd name="T7" fmla="*/ 1048385000 h 1524"/>
              <a:gd name="T8" fmla="*/ 907256250 w 2312"/>
              <a:gd name="T9" fmla="*/ 967740000 h 1524"/>
              <a:gd name="T10" fmla="*/ 1249997500 w 2312"/>
              <a:gd name="T11" fmla="*/ 866933750 h 1524"/>
              <a:gd name="T12" fmla="*/ 1532255000 w 2312"/>
              <a:gd name="T13" fmla="*/ 786288750 h 1524"/>
              <a:gd name="T14" fmla="*/ 1915318750 w 2312"/>
              <a:gd name="T15" fmla="*/ 725805000 h 1524"/>
              <a:gd name="T16" fmla="*/ 2147483647 w 2312"/>
              <a:gd name="T17" fmla="*/ 645160000 h 1524"/>
              <a:gd name="T18" fmla="*/ 2147483647 w 2312"/>
              <a:gd name="T19" fmla="*/ 383063750 h 1524"/>
              <a:gd name="T20" fmla="*/ 2147483647 w 2312"/>
              <a:gd name="T21" fmla="*/ 80645000 h 1524"/>
              <a:gd name="T22" fmla="*/ 2147483647 w 2312"/>
              <a:gd name="T23" fmla="*/ 0 h 1524"/>
              <a:gd name="T24" fmla="*/ 2147483647 w 2312"/>
              <a:gd name="T25" fmla="*/ 40322500 h 1524"/>
              <a:gd name="T26" fmla="*/ 2147483647 w 2312"/>
              <a:gd name="T27" fmla="*/ 60483750 h 1524"/>
              <a:gd name="T28" fmla="*/ 2147483647 w 2312"/>
              <a:gd name="T29" fmla="*/ 141128750 h 1524"/>
              <a:gd name="T30" fmla="*/ 2147483647 w 2312"/>
              <a:gd name="T31" fmla="*/ 221773750 h 1524"/>
              <a:gd name="T32" fmla="*/ 2147483647 w 2312"/>
              <a:gd name="T33" fmla="*/ 383063750 h 1524"/>
              <a:gd name="T34" fmla="*/ 2147483647 w 2312"/>
              <a:gd name="T35" fmla="*/ 665321250 h 1524"/>
              <a:gd name="T36" fmla="*/ 2147483647 w 2312"/>
              <a:gd name="T37" fmla="*/ 866933750 h 1524"/>
              <a:gd name="T38" fmla="*/ 2147483647 w 2312"/>
              <a:gd name="T39" fmla="*/ 1290320000 h 1524"/>
              <a:gd name="T40" fmla="*/ 2147483647 w 2312"/>
              <a:gd name="T41" fmla="*/ 1774190000 h 1524"/>
              <a:gd name="T42" fmla="*/ 2147483647 w 2312"/>
              <a:gd name="T43" fmla="*/ 2147483647 h 1524"/>
              <a:gd name="T44" fmla="*/ 2147483647 w 2312"/>
              <a:gd name="T45" fmla="*/ 2147483647 h 1524"/>
              <a:gd name="T46" fmla="*/ 2147483647 w 2312"/>
              <a:gd name="T47" fmla="*/ 2147483647 h 1524"/>
              <a:gd name="T48" fmla="*/ 2147483647 w 2312"/>
              <a:gd name="T49" fmla="*/ 2147483647 h 1524"/>
              <a:gd name="T50" fmla="*/ 2147483647 w 2312"/>
              <a:gd name="T51" fmla="*/ 2147483647 h 1524"/>
              <a:gd name="T52" fmla="*/ 2147483647 w 2312"/>
              <a:gd name="T53" fmla="*/ 2147483647 h 1524"/>
              <a:gd name="T54" fmla="*/ 2147483647 w 2312"/>
              <a:gd name="T55" fmla="*/ 2147483647 h 1524"/>
              <a:gd name="T56" fmla="*/ 2147483647 w 2312"/>
              <a:gd name="T57" fmla="*/ 2147483647 h 1524"/>
              <a:gd name="T58" fmla="*/ 2147483647 w 2312"/>
              <a:gd name="T59" fmla="*/ 2147483647 h 1524"/>
              <a:gd name="T60" fmla="*/ 2147483647 w 2312"/>
              <a:gd name="T61" fmla="*/ 2147483647 h 1524"/>
              <a:gd name="T62" fmla="*/ 2147483647 w 2312"/>
              <a:gd name="T63" fmla="*/ 2147483647 h 1524"/>
              <a:gd name="T64" fmla="*/ 2147483647 w 2312"/>
              <a:gd name="T65" fmla="*/ 2147483647 h 1524"/>
              <a:gd name="T66" fmla="*/ 2147483647 w 2312"/>
              <a:gd name="T67" fmla="*/ 2147483647 h 1524"/>
              <a:gd name="T68" fmla="*/ 1532255000 w 2312"/>
              <a:gd name="T69" fmla="*/ 2147483647 h 1524"/>
              <a:gd name="T70" fmla="*/ 1108868750 w 2312"/>
              <a:gd name="T71" fmla="*/ 2147483647 h 1524"/>
              <a:gd name="T72" fmla="*/ 745966250 w 2312"/>
              <a:gd name="T73" fmla="*/ 2147483647 h 1524"/>
              <a:gd name="T74" fmla="*/ 584676250 w 2312"/>
              <a:gd name="T75" fmla="*/ 2147483647 h 1524"/>
              <a:gd name="T76" fmla="*/ 403225000 w 2312"/>
              <a:gd name="T77" fmla="*/ 2147483647 h 1524"/>
              <a:gd name="T78" fmla="*/ 161290000 w 2312"/>
              <a:gd name="T79" fmla="*/ 2147483647 h 1524"/>
              <a:gd name="T80" fmla="*/ 0 w 2312"/>
              <a:gd name="T81" fmla="*/ 1774190000 h 152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312" h="1524">
                <a:moveTo>
                  <a:pt x="0" y="704"/>
                </a:moveTo>
                <a:cubicBezTo>
                  <a:pt x="21" y="641"/>
                  <a:pt x="35" y="583"/>
                  <a:pt x="72" y="528"/>
                </a:cubicBezTo>
                <a:cubicBezTo>
                  <a:pt x="94" y="495"/>
                  <a:pt x="136" y="477"/>
                  <a:pt x="168" y="456"/>
                </a:cubicBezTo>
                <a:cubicBezTo>
                  <a:pt x="205" y="431"/>
                  <a:pt x="184" y="445"/>
                  <a:pt x="232" y="416"/>
                </a:cubicBezTo>
                <a:cubicBezTo>
                  <a:pt x="264" y="397"/>
                  <a:pt x="328" y="400"/>
                  <a:pt x="360" y="384"/>
                </a:cubicBezTo>
                <a:cubicBezTo>
                  <a:pt x="404" y="362"/>
                  <a:pt x="449" y="356"/>
                  <a:pt x="496" y="344"/>
                </a:cubicBezTo>
                <a:cubicBezTo>
                  <a:pt x="533" y="335"/>
                  <a:pt x="570" y="319"/>
                  <a:pt x="608" y="312"/>
                </a:cubicBezTo>
                <a:cubicBezTo>
                  <a:pt x="658" y="303"/>
                  <a:pt x="709" y="295"/>
                  <a:pt x="760" y="288"/>
                </a:cubicBezTo>
                <a:cubicBezTo>
                  <a:pt x="797" y="283"/>
                  <a:pt x="884" y="278"/>
                  <a:pt x="928" y="256"/>
                </a:cubicBezTo>
                <a:cubicBezTo>
                  <a:pt x="974" y="233"/>
                  <a:pt x="1012" y="182"/>
                  <a:pt x="1056" y="152"/>
                </a:cubicBezTo>
                <a:cubicBezTo>
                  <a:pt x="1140" y="96"/>
                  <a:pt x="1233" y="64"/>
                  <a:pt x="1328" y="32"/>
                </a:cubicBezTo>
                <a:cubicBezTo>
                  <a:pt x="1359" y="22"/>
                  <a:pt x="1384" y="8"/>
                  <a:pt x="1416" y="0"/>
                </a:cubicBezTo>
                <a:cubicBezTo>
                  <a:pt x="1493" y="5"/>
                  <a:pt x="1571" y="10"/>
                  <a:pt x="1648" y="16"/>
                </a:cubicBezTo>
                <a:cubicBezTo>
                  <a:pt x="1667" y="18"/>
                  <a:pt x="1686" y="17"/>
                  <a:pt x="1704" y="24"/>
                </a:cubicBezTo>
                <a:cubicBezTo>
                  <a:pt x="1722" y="31"/>
                  <a:pt x="1736" y="45"/>
                  <a:pt x="1752" y="56"/>
                </a:cubicBezTo>
                <a:cubicBezTo>
                  <a:pt x="1775" y="71"/>
                  <a:pt x="1815" y="75"/>
                  <a:pt x="1840" y="88"/>
                </a:cubicBezTo>
                <a:cubicBezTo>
                  <a:pt x="1887" y="111"/>
                  <a:pt x="1934" y="135"/>
                  <a:pt x="1984" y="152"/>
                </a:cubicBezTo>
                <a:cubicBezTo>
                  <a:pt x="2019" y="187"/>
                  <a:pt x="2044" y="225"/>
                  <a:pt x="2072" y="264"/>
                </a:cubicBezTo>
                <a:cubicBezTo>
                  <a:pt x="2096" y="297"/>
                  <a:pt x="2143" y="322"/>
                  <a:pt x="2176" y="344"/>
                </a:cubicBezTo>
                <a:cubicBezTo>
                  <a:pt x="2205" y="403"/>
                  <a:pt x="2250" y="453"/>
                  <a:pt x="2280" y="512"/>
                </a:cubicBezTo>
                <a:cubicBezTo>
                  <a:pt x="2308" y="568"/>
                  <a:pt x="2305" y="644"/>
                  <a:pt x="2312" y="704"/>
                </a:cubicBezTo>
                <a:cubicBezTo>
                  <a:pt x="2309" y="827"/>
                  <a:pt x="2309" y="949"/>
                  <a:pt x="2304" y="1072"/>
                </a:cubicBezTo>
                <a:cubicBezTo>
                  <a:pt x="2303" y="1098"/>
                  <a:pt x="2293" y="1145"/>
                  <a:pt x="2280" y="1168"/>
                </a:cubicBezTo>
                <a:cubicBezTo>
                  <a:pt x="2248" y="1225"/>
                  <a:pt x="2205" y="1261"/>
                  <a:pt x="2152" y="1296"/>
                </a:cubicBezTo>
                <a:cubicBezTo>
                  <a:pt x="2136" y="1307"/>
                  <a:pt x="2120" y="1317"/>
                  <a:pt x="2104" y="1328"/>
                </a:cubicBezTo>
                <a:cubicBezTo>
                  <a:pt x="2096" y="1333"/>
                  <a:pt x="2080" y="1344"/>
                  <a:pt x="2080" y="1344"/>
                </a:cubicBezTo>
                <a:cubicBezTo>
                  <a:pt x="2040" y="1405"/>
                  <a:pt x="2021" y="1431"/>
                  <a:pt x="1960" y="1472"/>
                </a:cubicBezTo>
                <a:cubicBezTo>
                  <a:pt x="1943" y="1483"/>
                  <a:pt x="1923" y="1490"/>
                  <a:pt x="1904" y="1496"/>
                </a:cubicBezTo>
                <a:cubicBezTo>
                  <a:pt x="1883" y="1503"/>
                  <a:pt x="1840" y="1512"/>
                  <a:pt x="1840" y="1512"/>
                </a:cubicBezTo>
                <a:cubicBezTo>
                  <a:pt x="1717" y="1508"/>
                  <a:pt x="1591" y="1524"/>
                  <a:pt x="1472" y="1496"/>
                </a:cubicBezTo>
                <a:cubicBezTo>
                  <a:pt x="1453" y="1492"/>
                  <a:pt x="1443" y="1469"/>
                  <a:pt x="1424" y="1464"/>
                </a:cubicBezTo>
                <a:cubicBezTo>
                  <a:pt x="1343" y="1444"/>
                  <a:pt x="1259" y="1436"/>
                  <a:pt x="1176" y="1424"/>
                </a:cubicBezTo>
                <a:cubicBezTo>
                  <a:pt x="1137" y="1398"/>
                  <a:pt x="1120" y="1355"/>
                  <a:pt x="1080" y="1328"/>
                </a:cubicBezTo>
                <a:cubicBezTo>
                  <a:pt x="1016" y="1285"/>
                  <a:pt x="939" y="1273"/>
                  <a:pt x="864" y="1264"/>
                </a:cubicBezTo>
                <a:cubicBezTo>
                  <a:pt x="779" y="1236"/>
                  <a:pt x="697" y="1226"/>
                  <a:pt x="608" y="1216"/>
                </a:cubicBezTo>
                <a:cubicBezTo>
                  <a:pt x="551" y="1209"/>
                  <a:pt x="496" y="1189"/>
                  <a:pt x="440" y="1176"/>
                </a:cubicBezTo>
                <a:cubicBezTo>
                  <a:pt x="392" y="1165"/>
                  <a:pt x="342" y="1159"/>
                  <a:pt x="296" y="1144"/>
                </a:cubicBezTo>
                <a:cubicBezTo>
                  <a:pt x="277" y="1116"/>
                  <a:pt x="264" y="1099"/>
                  <a:pt x="232" y="1088"/>
                </a:cubicBezTo>
                <a:cubicBezTo>
                  <a:pt x="194" y="1050"/>
                  <a:pt x="217" y="1070"/>
                  <a:pt x="160" y="1032"/>
                </a:cubicBezTo>
                <a:cubicBezTo>
                  <a:pt x="118" y="1004"/>
                  <a:pt x="110" y="967"/>
                  <a:pt x="64" y="952"/>
                </a:cubicBezTo>
                <a:cubicBezTo>
                  <a:pt x="17" y="881"/>
                  <a:pt x="20" y="785"/>
                  <a:pt x="0" y="704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mtClean="0">
              <a:solidFill>
                <a:srgbClr val="0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105400" y="25400"/>
            <a:ext cx="3886200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u="sng" dirty="0">
                <a:solidFill>
                  <a:srgbClr val="010000">
                    <a:lumMod val="75000"/>
                    <a:lumOff val="25000"/>
                  </a:srgbClr>
                </a:solidFill>
              </a:rPr>
              <a:t>Shortest Paths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P2: s-2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P3: P6-3 ~ s-6-3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P4: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P5: P6-5 ~ s-6-5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P6: s-6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P7: s-7</a:t>
            </a:r>
          </a:p>
        </p:txBody>
      </p:sp>
    </p:spTree>
    <p:extLst>
      <p:ext uri="{BB962C8B-B14F-4D97-AF65-F5344CB8AC3E}">
        <p14:creationId xmlns:p14="http://schemas.microsoft.com/office/powerpoint/2010/main" val="184639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9D67D51A-2FD0-4B99-A0EF-A390E64CA356}" type="slidenum">
              <a:rPr lang="en-US" altLang="en-US" smtClean="0">
                <a:solidFill>
                  <a:srgbClr val="000000"/>
                </a:solidFill>
              </a:rPr>
              <a:pPr/>
              <a:t>34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Dijkstra's Shortest Path Algorithm</a:t>
            </a:r>
          </a:p>
        </p:txBody>
      </p:sp>
      <p:sp>
        <p:nvSpPr>
          <p:cNvPr id="12292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2298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2299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12300" name="AutoShape 11"/>
          <p:cNvCxnSpPr>
            <a:cxnSpLocks noChangeShapeType="1"/>
            <a:stCxn id="12292" idx="7"/>
            <a:endCxn id="12295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01" name="AutoShape 12"/>
          <p:cNvCxnSpPr>
            <a:cxnSpLocks noChangeShapeType="1"/>
            <a:stCxn id="12292" idx="6"/>
            <a:endCxn id="12296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02" name="AutoShape 13"/>
          <p:cNvCxnSpPr>
            <a:cxnSpLocks noChangeShapeType="1"/>
            <a:stCxn id="12292" idx="5"/>
            <a:endCxn id="12297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03" name="AutoShape 14"/>
          <p:cNvCxnSpPr>
            <a:cxnSpLocks noChangeShapeType="1"/>
            <a:stCxn id="12296" idx="7"/>
            <a:endCxn id="12293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04" name="AutoShape 15"/>
          <p:cNvCxnSpPr>
            <a:cxnSpLocks noChangeShapeType="1"/>
            <a:stCxn id="12298" idx="7"/>
            <a:endCxn id="12293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05" name="AutoShape 16"/>
          <p:cNvCxnSpPr>
            <a:cxnSpLocks noChangeShapeType="1"/>
            <a:stCxn id="12296" idx="5"/>
            <a:endCxn id="12299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06" name="AutoShape 17"/>
          <p:cNvCxnSpPr>
            <a:cxnSpLocks noChangeShapeType="1"/>
            <a:stCxn id="12299" idx="5"/>
            <a:endCxn id="12294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07" name="AutoShape 18"/>
          <p:cNvCxnSpPr>
            <a:cxnSpLocks noChangeShapeType="1"/>
            <a:stCxn id="12299" idx="6"/>
            <a:endCxn id="12298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08" name="AutoShape 19"/>
          <p:cNvCxnSpPr>
            <a:cxnSpLocks noChangeShapeType="1"/>
            <a:stCxn id="12298" idx="4"/>
            <a:endCxn id="12294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09" name="AutoShape 20"/>
          <p:cNvCxnSpPr>
            <a:cxnSpLocks noChangeShapeType="1"/>
            <a:stCxn id="12293" idx="3"/>
            <a:endCxn id="12299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10" name="AutoShape 21"/>
          <p:cNvCxnSpPr>
            <a:cxnSpLocks noChangeShapeType="1"/>
            <a:stCxn id="12296" idx="4"/>
            <a:endCxn id="12297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11" name="AutoShape 22"/>
          <p:cNvCxnSpPr>
            <a:cxnSpLocks noChangeShapeType="1"/>
            <a:stCxn id="12297" idx="6"/>
            <a:endCxn id="12299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12" name="AutoShape 23"/>
          <p:cNvCxnSpPr>
            <a:cxnSpLocks noChangeShapeType="1"/>
            <a:stCxn id="12295" idx="6"/>
            <a:endCxn id="12293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13" name="AutoShape 24"/>
          <p:cNvCxnSpPr>
            <a:cxnSpLocks noChangeShapeType="1"/>
            <a:stCxn id="12297" idx="6"/>
            <a:endCxn id="12294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14" name="AutoShape 25"/>
          <p:cNvCxnSpPr>
            <a:cxnSpLocks noChangeShapeType="1"/>
            <a:stCxn id="12293" idx="5"/>
            <a:endCxn id="12294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315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12316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12317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12318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12319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12320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12321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12322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12323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12324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12325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12326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12327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12328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12329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12330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6600"/>
                </a:solidFill>
              </a:rPr>
              <a:t> </a:t>
            </a:r>
            <a:r>
              <a:rPr lang="en-US" altLang="en-US" sz="1600" b="1" smtClean="0">
                <a:solidFill>
                  <a:srgbClr val="006600"/>
                </a:solidFill>
                <a:sym typeface="Symbol" charset="2"/>
              </a:rPr>
              <a:t>15</a:t>
            </a:r>
            <a:endParaRPr lang="en-US" altLang="en-US" sz="1600" b="1" smtClean="0">
              <a:solidFill>
                <a:srgbClr val="006600"/>
              </a:solidFill>
            </a:endParaRPr>
          </a:p>
        </p:txBody>
      </p:sp>
      <p:sp>
        <p:nvSpPr>
          <p:cNvPr id="12331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9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2332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6600"/>
                </a:solidFill>
              </a:rPr>
              <a:t> </a:t>
            </a:r>
            <a:r>
              <a:rPr lang="en-US" altLang="en-US" b="1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b="1" smtClean="0">
              <a:solidFill>
                <a:srgbClr val="006600"/>
              </a:solidFill>
            </a:endParaRPr>
          </a:p>
        </p:txBody>
      </p:sp>
      <p:sp>
        <p:nvSpPr>
          <p:cNvPr id="12333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12334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14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2335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12336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0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2337" name="Text Box 49"/>
          <p:cNvSpPr txBox="1">
            <a:spLocks noChangeArrowheads="1"/>
          </p:cNvSpPr>
          <p:nvPr/>
        </p:nvSpPr>
        <p:spPr bwMode="auto">
          <a:xfrm>
            <a:off x="381000" y="1014413"/>
            <a:ext cx="3368675" cy="701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 smtClean="0">
                <a:solidFill>
                  <a:srgbClr val="000000"/>
                </a:solidFill>
              </a:rPr>
              <a:t>M = { s, 2, 6 }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 smtClean="0">
                <a:solidFill>
                  <a:srgbClr val="000000"/>
                </a:solidFill>
              </a:rPr>
              <a:t>NT = { 3, 4, 5, 7, 8 }</a:t>
            </a:r>
          </a:p>
        </p:txBody>
      </p:sp>
      <p:sp>
        <p:nvSpPr>
          <p:cNvPr id="12338" name="Text Box 59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44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2339" name="Text Box 60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2340" name="AutoShape 61"/>
          <p:cNvSpPr>
            <a:spLocks noChangeArrowheads="1"/>
          </p:cNvSpPr>
          <p:nvPr/>
        </p:nvSpPr>
        <p:spPr bwMode="auto">
          <a:xfrm rot="5400000">
            <a:off x="2951163" y="63817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altLang="en-US" smtClean="0">
              <a:solidFill>
                <a:srgbClr val="000000"/>
              </a:solidFill>
            </a:endParaRPr>
          </a:p>
        </p:txBody>
      </p:sp>
      <p:sp>
        <p:nvSpPr>
          <p:cNvPr id="12341" name="Text Box 62"/>
          <p:cNvSpPr txBox="1">
            <a:spLocks noChangeArrowheads="1"/>
          </p:cNvSpPr>
          <p:nvPr/>
        </p:nvSpPr>
        <p:spPr bwMode="auto">
          <a:xfrm>
            <a:off x="3224213" y="6324600"/>
            <a:ext cx="12779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A50021"/>
                </a:solidFill>
              </a:rPr>
              <a:t>W</a:t>
            </a:r>
          </a:p>
        </p:txBody>
      </p:sp>
      <p:sp>
        <p:nvSpPr>
          <p:cNvPr id="12342" name="Text Box 68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12343" name="Text Box 69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2344" name="Text Box 70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33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2345" name="Text Box 71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2346" name="Text Box 72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32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2347" name="Freeform 58"/>
          <p:cNvSpPr>
            <a:spLocks/>
          </p:cNvSpPr>
          <p:nvPr/>
        </p:nvSpPr>
        <p:spPr bwMode="auto">
          <a:xfrm>
            <a:off x="165100" y="2273300"/>
            <a:ext cx="3670300" cy="2419350"/>
          </a:xfrm>
          <a:custGeom>
            <a:avLst/>
            <a:gdLst>
              <a:gd name="T0" fmla="*/ 0 w 2312"/>
              <a:gd name="T1" fmla="*/ 1774190000 h 1524"/>
              <a:gd name="T2" fmla="*/ 181451250 w 2312"/>
              <a:gd name="T3" fmla="*/ 1330642500 h 1524"/>
              <a:gd name="T4" fmla="*/ 423386250 w 2312"/>
              <a:gd name="T5" fmla="*/ 1149191250 h 1524"/>
              <a:gd name="T6" fmla="*/ 584676250 w 2312"/>
              <a:gd name="T7" fmla="*/ 1048385000 h 1524"/>
              <a:gd name="T8" fmla="*/ 907256250 w 2312"/>
              <a:gd name="T9" fmla="*/ 967740000 h 1524"/>
              <a:gd name="T10" fmla="*/ 1249997500 w 2312"/>
              <a:gd name="T11" fmla="*/ 866933750 h 1524"/>
              <a:gd name="T12" fmla="*/ 1532255000 w 2312"/>
              <a:gd name="T13" fmla="*/ 786288750 h 1524"/>
              <a:gd name="T14" fmla="*/ 1915318750 w 2312"/>
              <a:gd name="T15" fmla="*/ 725805000 h 1524"/>
              <a:gd name="T16" fmla="*/ 2147483647 w 2312"/>
              <a:gd name="T17" fmla="*/ 645160000 h 1524"/>
              <a:gd name="T18" fmla="*/ 2147483647 w 2312"/>
              <a:gd name="T19" fmla="*/ 383063750 h 1524"/>
              <a:gd name="T20" fmla="*/ 2147483647 w 2312"/>
              <a:gd name="T21" fmla="*/ 80645000 h 1524"/>
              <a:gd name="T22" fmla="*/ 2147483647 w 2312"/>
              <a:gd name="T23" fmla="*/ 0 h 1524"/>
              <a:gd name="T24" fmla="*/ 2147483647 w 2312"/>
              <a:gd name="T25" fmla="*/ 40322500 h 1524"/>
              <a:gd name="T26" fmla="*/ 2147483647 w 2312"/>
              <a:gd name="T27" fmla="*/ 60483750 h 1524"/>
              <a:gd name="T28" fmla="*/ 2147483647 w 2312"/>
              <a:gd name="T29" fmla="*/ 141128750 h 1524"/>
              <a:gd name="T30" fmla="*/ 2147483647 w 2312"/>
              <a:gd name="T31" fmla="*/ 221773750 h 1524"/>
              <a:gd name="T32" fmla="*/ 2147483647 w 2312"/>
              <a:gd name="T33" fmla="*/ 383063750 h 1524"/>
              <a:gd name="T34" fmla="*/ 2147483647 w 2312"/>
              <a:gd name="T35" fmla="*/ 665321250 h 1524"/>
              <a:gd name="T36" fmla="*/ 2147483647 w 2312"/>
              <a:gd name="T37" fmla="*/ 866933750 h 1524"/>
              <a:gd name="T38" fmla="*/ 2147483647 w 2312"/>
              <a:gd name="T39" fmla="*/ 1290320000 h 1524"/>
              <a:gd name="T40" fmla="*/ 2147483647 w 2312"/>
              <a:gd name="T41" fmla="*/ 1774190000 h 1524"/>
              <a:gd name="T42" fmla="*/ 2147483647 w 2312"/>
              <a:gd name="T43" fmla="*/ 2147483647 h 1524"/>
              <a:gd name="T44" fmla="*/ 2147483647 w 2312"/>
              <a:gd name="T45" fmla="*/ 2147483647 h 1524"/>
              <a:gd name="T46" fmla="*/ 2147483647 w 2312"/>
              <a:gd name="T47" fmla="*/ 2147483647 h 1524"/>
              <a:gd name="T48" fmla="*/ 2147483647 w 2312"/>
              <a:gd name="T49" fmla="*/ 2147483647 h 1524"/>
              <a:gd name="T50" fmla="*/ 2147483647 w 2312"/>
              <a:gd name="T51" fmla="*/ 2147483647 h 1524"/>
              <a:gd name="T52" fmla="*/ 2147483647 w 2312"/>
              <a:gd name="T53" fmla="*/ 2147483647 h 1524"/>
              <a:gd name="T54" fmla="*/ 2147483647 w 2312"/>
              <a:gd name="T55" fmla="*/ 2147483647 h 1524"/>
              <a:gd name="T56" fmla="*/ 2147483647 w 2312"/>
              <a:gd name="T57" fmla="*/ 2147483647 h 1524"/>
              <a:gd name="T58" fmla="*/ 2147483647 w 2312"/>
              <a:gd name="T59" fmla="*/ 2147483647 h 1524"/>
              <a:gd name="T60" fmla="*/ 2147483647 w 2312"/>
              <a:gd name="T61" fmla="*/ 2147483647 h 1524"/>
              <a:gd name="T62" fmla="*/ 2147483647 w 2312"/>
              <a:gd name="T63" fmla="*/ 2147483647 h 1524"/>
              <a:gd name="T64" fmla="*/ 2147483647 w 2312"/>
              <a:gd name="T65" fmla="*/ 2147483647 h 1524"/>
              <a:gd name="T66" fmla="*/ 2147483647 w 2312"/>
              <a:gd name="T67" fmla="*/ 2147483647 h 1524"/>
              <a:gd name="T68" fmla="*/ 1532255000 w 2312"/>
              <a:gd name="T69" fmla="*/ 2147483647 h 1524"/>
              <a:gd name="T70" fmla="*/ 1108868750 w 2312"/>
              <a:gd name="T71" fmla="*/ 2147483647 h 1524"/>
              <a:gd name="T72" fmla="*/ 745966250 w 2312"/>
              <a:gd name="T73" fmla="*/ 2147483647 h 1524"/>
              <a:gd name="T74" fmla="*/ 584676250 w 2312"/>
              <a:gd name="T75" fmla="*/ 2147483647 h 1524"/>
              <a:gd name="T76" fmla="*/ 403225000 w 2312"/>
              <a:gd name="T77" fmla="*/ 2147483647 h 1524"/>
              <a:gd name="T78" fmla="*/ 161290000 w 2312"/>
              <a:gd name="T79" fmla="*/ 2147483647 h 1524"/>
              <a:gd name="T80" fmla="*/ 0 w 2312"/>
              <a:gd name="T81" fmla="*/ 1774190000 h 152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312" h="1524">
                <a:moveTo>
                  <a:pt x="0" y="704"/>
                </a:moveTo>
                <a:cubicBezTo>
                  <a:pt x="21" y="641"/>
                  <a:pt x="35" y="583"/>
                  <a:pt x="72" y="528"/>
                </a:cubicBezTo>
                <a:cubicBezTo>
                  <a:pt x="94" y="495"/>
                  <a:pt x="136" y="477"/>
                  <a:pt x="168" y="456"/>
                </a:cubicBezTo>
                <a:cubicBezTo>
                  <a:pt x="205" y="431"/>
                  <a:pt x="184" y="445"/>
                  <a:pt x="232" y="416"/>
                </a:cubicBezTo>
                <a:cubicBezTo>
                  <a:pt x="264" y="397"/>
                  <a:pt x="328" y="400"/>
                  <a:pt x="360" y="384"/>
                </a:cubicBezTo>
                <a:cubicBezTo>
                  <a:pt x="404" y="362"/>
                  <a:pt x="449" y="356"/>
                  <a:pt x="496" y="344"/>
                </a:cubicBezTo>
                <a:cubicBezTo>
                  <a:pt x="533" y="335"/>
                  <a:pt x="570" y="319"/>
                  <a:pt x="608" y="312"/>
                </a:cubicBezTo>
                <a:cubicBezTo>
                  <a:pt x="658" y="303"/>
                  <a:pt x="709" y="295"/>
                  <a:pt x="760" y="288"/>
                </a:cubicBezTo>
                <a:cubicBezTo>
                  <a:pt x="797" y="283"/>
                  <a:pt x="884" y="278"/>
                  <a:pt x="928" y="256"/>
                </a:cubicBezTo>
                <a:cubicBezTo>
                  <a:pt x="974" y="233"/>
                  <a:pt x="1012" y="182"/>
                  <a:pt x="1056" y="152"/>
                </a:cubicBezTo>
                <a:cubicBezTo>
                  <a:pt x="1140" y="96"/>
                  <a:pt x="1233" y="64"/>
                  <a:pt x="1328" y="32"/>
                </a:cubicBezTo>
                <a:cubicBezTo>
                  <a:pt x="1359" y="22"/>
                  <a:pt x="1384" y="8"/>
                  <a:pt x="1416" y="0"/>
                </a:cubicBezTo>
                <a:cubicBezTo>
                  <a:pt x="1493" y="5"/>
                  <a:pt x="1571" y="10"/>
                  <a:pt x="1648" y="16"/>
                </a:cubicBezTo>
                <a:cubicBezTo>
                  <a:pt x="1667" y="18"/>
                  <a:pt x="1686" y="17"/>
                  <a:pt x="1704" y="24"/>
                </a:cubicBezTo>
                <a:cubicBezTo>
                  <a:pt x="1722" y="31"/>
                  <a:pt x="1736" y="45"/>
                  <a:pt x="1752" y="56"/>
                </a:cubicBezTo>
                <a:cubicBezTo>
                  <a:pt x="1775" y="71"/>
                  <a:pt x="1815" y="75"/>
                  <a:pt x="1840" y="88"/>
                </a:cubicBezTo>
                <a:cubicBezTo>
                  <a:pt x="1887" y="111"/>
                  <a:pt x="1934" y="135"/>
                  <a:pt x="1984" y="152"/>
                </a:cubicBezTo>
                <a:cubicBezTo>
                  <a:pt x="2019" y="187"/>
                  <a:pt x="2044" y="225"/>
                  <a:pt x="2072" y="264"/>
                </a:cubicBezTo>
                <a:cubicBezTo>
                  <a:pt x="2096" y="297"/>
                  <a:pt x="2143" y="322"/>
                  <a:pt x="2176" y="344"/>
                </a:cubicBezTo>
                <a:cubicBezTo>
                  <a:pt x="2205" y="403"/>
                  <a:pt x="2250" y="453"/>
                  <a:pt x="2280" y="512"/>
                </a:cubicBezTo>
                <a:cubicBezTo>
                  <a:pt x="2308" y="568"/>
                  <a:pt x="2305" y="644"/>
                  <a:pt x="2312" y="704"/>
                </a:cubicBezTo>
                <a:cubicBezTo>
                  <a:pt x="2309" y="827"/>
                  <a:pt x="2309" y="949"/>
                  <a:pt x="2304" y="1072"/>
                </a:cubicBezTo>
                <a:cubicBezTo>
                  <a:pt x="2303" y="1098"/>
                  <a:pt x="2293" y="1145"/>
                  <a:pt x="2280" y="1168"/>
                </a:cubicBezTo>
                <a:cubicBezTo>
                  <a:pt x="2248" y="1225"/>
                  <a:pt x="2205" y="1261"/>
                  <a:pt x="2152" y="1296"/>
                </a:cubicBezTo>
                <a:cubicBezTo>
                  <a:pt x="2136" y="1307"/>
                  <a:pt x="2120" y="1317"/>
                  <a:pt x="2104" y="1328"/>
                </a:cubicBezTo>
                <a:cubicBezTo>
                  <a:pt x="2096" y="1333"/>
                  <a:pt x="2080" y="1344"/>
                  <a:pt x="2080" y="1344"/>
                </a:cubicBezTo>
                <a:cubicBezTo>
                  <a:pt x="2040" y="1405"/>
                  <a:pt x="2021" y="1431"/>
                  <a:pt x="1960" y="1472"/>
                </a:cubicBezTo>
                <a:cubicBezTo>
                  <a:pt x="1943" y="1483"/>
                  <a:pt x="1923" y="1490"/>
                  <a:pt x="1904" y="1496"/>
                </a:cubicBezTo>
                <a:cubicBezTo>
                  <a:pt x="1883" y="1503"/>
                  <a:pt x="1840" y="1512"/>
                  <a:pt x="1840" y="1512"/>
                </a:cubicBezTo>
                <a:cubicBezTo>
                  <a:pt x="1717" y="1508"/>
                  <a:pt x="1591" y="1524"/>
                  <a:pt x="1472" y="1496"/>
                </a:cubicBezTo>
                <a:cubicBezTo>
                  <a:pt x="1453" y="1492"/>
                  <a:pt x="1443" y="1469"/>
                  <a:pt x="1424" y="1464"/>
                </a:cubicBezTo>
                <a:cubicBezTo>
                  <a:pt x="1343" y="1444"/>
                  <a:pt x="1259" y="1436"/>
                  <a:pt x="1176" y="1424"/>
                </a:cubicBezTo>
                <a:cubicBezTo>
                  <a:pt x="1137" y="1398"/>
                  <a:pt x="1120" y="1355"/>
                  <a:pt x="1080" y="1328"/>
                </a:cubicBezTo>
                <a:cubicBezTo>
                  <a:pt x="1016" y="1285"/>
                  <a:pt x="939" y="1273"/>
                  <a:pt x="864" y="1264"/>
                </a:cubicBezTo>
                <a:cubicBezTo>
                  <a:pt x="779" y="1236"/>
                  <a:pt x="697" y="1226"/>
                  <a:pt x="608" y="1216"/>
                </a:cubicBezTo>
                <a:cubicBezTo>
                  <a:pt x="551" y="1209"/>
                  <a:pt x="496" y="1189"/>
                  <a:pt x="440" y="1176"/>
                </a:cubicBezTo>
                <a:cubicBezTo>
                  <a:pt x="392" y="1165"/>
                  <a:pt x="342" y="1159"/>
                  <a:pt x="296" y="1144"/>
                </a:cubicBezTo>
                <a:cubicBezTo>
                  <a:pt x="277" y="1116"/>
                  <a:pt x="264" y="1099"/>
                  <a:pt x="232" y="1088"/>
                </a:cubicBezTo>
                <a:cubicBezTo>
                  <a:pt x="194" y="1050"/>
                  <a:pt x="217" y="1070"/>
                  <a:pt x="160" y="1032"/>
                </a:cubicBezTo>
                <a:cubicBezTo>
                  <a:pt x="118" y="1004"/>
                  <a:pt x="110" y="967"/>
                  <a:pt x="64" y="952"/>
                </a:cubicBezTo>
                <a:cubicBezTo>
                  <a:pt x="17" y="881"/>
                  <a:pt x="20" y="785"/>
                  <a:pt x="0" y="704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mtClean="0">
              <a:solidFill>
                <a:srgbClr val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105400" y="25400"/>
            <a:ext cx="3886200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u="sng" dirty="0">
                <a:solidFill>
                  <a:srgbClr val="010000">
                    <a:lumMod val="75000"/>
                    <a:lumOff val="25000"/>
                  </a:srgbClr>
                </a:solidFill>
              </a:rPr>
              <a:t>Shortest Paths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P2: s-2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P3: P6-3 ~ s-6-3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P4: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P5: P6-5 ~ s-6-5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P6: s-6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P7: s-7</a:t>
            </a:r>
          </a:p>
        </p:txBody>
      </p:sp>
    </p:spTree>
    <p:extLst>
      <p:ext uri="{BB962C8B-B14F-4D97-AF65-F5344CB8AC3E}">
        <p14:creationId xmlns:p14="http://schemas.microsoft.com/office/powerpoint/2010/main" val="280369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D2CC4033-E3AB-4A4E-B7E9-8BAECD410E47}" type="slidenum">
              <a:rPr lang="en-US" altLang="en-US" smtClean="0">
                <a:solidFill>
                  <a:srgbClr val="000000"/>
                </a:solidFill>
              </a:rPr>
              <a:pPr/>
              <a:t>35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Dijkstra's Shortest Path Algorithm</a:t>
            </a:r>
          </a:p>
        </p:txBody>
      </p:sp>
      <p:sp>
        <p:nvSpPr>
          <p:cNvPr id="13316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3317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3318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3319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3320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3321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3322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3323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13324" name="AutoShape 11"/>
          <p:cNvCxnSpPr>
            <a:cxnSpLocks noChangeShapeType="1"/>
            <a:stCxn id="13316" idx="7"/>
            <a:endCxn id="13319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25" name="AutoShape 12"/>
          <p:cNvCxnSpPr>
            <a:cxnSpLocks noChangeShapeType="1"/>
            <a:stCxn id="13316" idx="6"/>
            <a:endCxn id="13320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26" name="AutoShape 13"/>
          <p:cNvCxnSpPr>
            <a:cxnSpLocks noChangeShapeType="1"/>
            <a:stCxn id="13316" idx="5"/>
            <a:endCxn id="13321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27" name="AutoShape 14"/>
          <p:cNvCxnSpPr>
            <a:cxnSpLocks noChangeShapeType="1"/>
            <a:stCxn id="13320" idx="7"/>
            <a:endCxn id="13317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28" name="AutoShape 15"/>
          <p:cNvCxnSpPr>
            <a:cxnSpLocks noChangeShapeType="1"/>
            <a:stCxn id="13322" idx="7"/>
            <a:endCxn id="13317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29" name="AutoShape 16"/>
          <p:cNvCxnSpPr>
            <a:cxnSpLocks noChangeShapeType="1"/>
            <a:stCxn id="13320" idx="5"/>
            <a:endCxn id="13323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30" name="AutoShape 17"/>
          <p:cNvCxnSpPr>
            <a:cxnSpLocks noChangeShapeType="1"/>
            <a:stCxn id="13323" idx="5"/>
            <a:endCxn id="13318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31" name="AutoShape 18"/>
          <p:cNvCxnSpPr>
            <a:cxnSpLocks noChangeShapeType="1"/>
            <a:stCxn id="13323" idx="6"/>
            <a:endCxn id="13322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32" name="AutoShape 19"/>
          <p:cNvCxnSpPr>
            <a:cxnSpLocks noChangeShapeType="1"/>
            <a:stCxn id="13322" idx="4"/>
            <a:endCxn id="13318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33" name="AutoShape 20"/>
          <p:cNvCxnSpPr>
            <a:cxnSpLocks noChangeShapeType="1"/>
            <a:stCxn id="13317" idx="3"/>
            <a:endCxn id="13323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34" name="AutoShape 21"/>
          <p:cNvCxnSpPr>
            <a:cxnSpLocks noChangeShapeType="1"/>
            <a:stCxn id="13320" idx="4"/>
            <a:endCxn id="13321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35" name="AutoShape 22"/>
          <p:cNvCxnSpPr>
            <a:cxnSpLocks noChangeShapeType="1"/>
            <a:stCxn id="13321" idx="6"/>
            <a:endCxn id="13323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36" name="AutoShape 23"/>
          <p:cNvCxnSpPr>
            <a:cxnSpLocks noChangeShapeType="1"/>
            <a:stCxn id="13319" idx="6"/>
            <a:endCxn id="13317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37" name="AutoShape 24"/>
          <p:cNvCxnSpPr>
            <a:cxnSpLocks noChangeShapeType="1"/>
            <a:stCxn id="13321" idx="6"/>
            <a:endCxn id="13318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38" name="AutoShape 25"/>
          <p:cNvCxnSpPr>
            <a:cxnSpLocks noChangeShapeType="1"/>
            <a:stCxn id="13317" idx="5"/>
            <a:endCxn id="13318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15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9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3355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13356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13357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14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3358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13359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0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3360" name="Text Box 49"/>
          <p:cNvSpPr txBox="1">
            <a:spLocks noChangeArrowheads="1"/>
          </p:cNvSpPr>
          <p:nvPr/>
        </p:nvSpPr>
        <p:spPr bwMode="auto">
          <a:xfrm>
            <a:off x="212725" y="1014413"/>
            <a:ext cx="3368675" cy="701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 smtClean="0">
                <a:solidFill>
                  <a:srgbClr val="000000"/>
                </a:solidFill>
              </a:rPr>
              <a:t>M = { s, 2, 6, 7 }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 smtClean="0">
                <a:solidFill>
                  <a:srgbClr val="000000"/>
                </a:solidFill>
              </a:rPr>
              <a:t>NT = { 3, 4, 5, 8 }</a:t>
            </a:r>
          </a:p>
        </p:txBody>
      </p:sp>
      <p:sp>
        <p:nvSpPr>
          <p:cNvPr id="13361" name="Text Box 59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44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3362" name="Text Box 60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59275" y="4189413"/>
            <a:ext cx="617538" cy="376237"/>
            <a:chOff x="4359275" y="4189413"/>
            <a:chExt cx="617538" cy="376237"/>
          </a:xfrm>
        </p:grpSpPr>
        <p:sp>
          <p:nvSpPr>
            <p:cNvPr id="13363" name="Text Box 63"/>
            <p:cNvSpPr txBox="1">
              <a:spLocks noChangeArrowheads="1"/>
            </p:cNvSpPr>
            <p:nvPr/>
          </p:nvSpPr>
          <p:spPr bwMode="auto">
            <a:xfrm>
              <a:off x="4438650" y="4189413"/>
              <a:ext cx="538163" cy="37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smtClean="0">
                  <a:solidFill>
                    <a:srgbClr val="006600"/>
                  </a:solidFill>
                </a:rPr>
                <a:t> </a:t>
              </a:r>
              <a:r>
                <a:rPr lang="en-US" altLang="en-US" sz="1600" smtClean="0">
                  <a:solidFill>
                    <a:srgbClr val="006600"/>
                  </a:solidFill>
                  <a:sym typeface="Symbol" charset="2"/>
                </a:rPr>
                <a:t>35</a:t>
              </a:r>
              <a:endParaRPr lang="en-US" altLang="en-US" sz="1600" smtClean="0">
                <a:solidFill>
                  <a:srgbClr val="006600"/>
                </a:solidFill>
              </a:endParaRPr>
            </a:p>
          </p:txBody>
        </p:sp>
        <p:sp>
          <p:nvSpPr>
            <p:cNvPr id="13364" name="Text Box 64"/>
            <p:cNvSpPr txBox="1">
              <a:spLocks noChangeArrowheads="1"/>
            </p:cNvSpPr>
            <p:nvPr/>
          </p:nvSpPr>
          <p:spPr bwMode="auto">
            <a:xfrm>
              <a:off x="4359275" y="4246563"/>
              <a:ext cx="276225" cy="319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dirty="0" smtClean="0">
                  <a:solidFill>
                    <a:srgbClr val="000000"/>
                  </a:solidFill>
                </a:rPr>
                <a:t>X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829550" y="6280150"/>
            <a:ext cx="793750" cy="374650"/>
            <a:chOff x="7829550" y="6280150"/>
            <a:chExt cx="793750" cy="374650"/>
          </a:xfrm>
        </p:grpSpPr>
        <p:sp>
          <p:nvSpPr>
            <p:cNvPr id="13365" name="Text Box 67"/>
            <p:cNvSpPr txBox="1">
              <a:spLocks noChangeArrowheads="1"/>
            </p:cNvSpPr>
            <p:nvPr/>
          </p:nvSpPr>
          <p:spPr bwMode="auto">
            <a:xfrm>
              <a:off x="7829550" y="6280150"/>
              <a:ext cx="538163" cy="37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smtClean="0">
                  <a:solidFill>
                    <a:srgbClr val="006600"/>
                  </a:solidFill>
                </a:rPr>
                <a:t> </a:t>
              </a:r>
              <a:r>
                <a:rPr lang="en-US" altLang="en-US" sz="1600" smtClean="0">
                  <a:solidFill>
                    <a:srgbClr val="006600"/>
                  </a:solidFill>
                  <a:sym typeface="Symbol" charset="2"/>
                </a:rPr>
                <a:t>59</a:t>
              </a:r>
              <a:endParaRPr lang="en-US" altLang="en-US" sz="1600" smtClean="0">
                <a:solidFill>
                  <a:srgbClr val="006600"/>
                </a:solidFill>
              </a:endParaRPr>
            </a:p>
          </p:txBody>
        </p:sp>
        <p:sp>
          <p:nvSpPr>
            <p:cNvPr id="13366" name="Text Box 68"/>
            <p:cNvSpPr txBox="1">
              <a:spLocks noChangeArrowheads="1"/>
            </p:cNvSpPr>
            <p:nvPr/>
          </p:nvSpPr>
          <p:spPr bwMode="auto">
            <a:xfrm>
              <a:off x="8347075" y="6324600"/>
              <a:ext cx="276225" cy="28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smtClean="0">
                  <a:solidFill>
                    <a:srgbClr val="000000"/>
                  </a:solidFill>
                </a:rPr>
                <a:t>X</a:t>
              </a:r>
            </a:p>
          </p:txBody>
        </p:sp>
      </p:grpSp>
      <p:sp>
        <p:nvSpPr>
          <p:cNvPr id="13367" name="Text Box 71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13368" name="Text Box 74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13369" name="Text Box 75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3370" name="Text Box 76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33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3371" name="Text Box 77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3372" name="Text Box 78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32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3373" name="Freeform 70"/>
          <p:cNvSpPr>
            <a:spLocks/>
          </p:cNvSpPr>
          <p:nvPr/>
        </p:nvSpPr>
        <p:spPr bwMode="auto">
          <a:xfrm>
            <a:off x="190500" y="2298700"/>
            <a:ext cx="3632200" cy="4454525"/>
          </a:xfrm>
          <a:custGeom>
            <a:avLst/>
            <a:gdLst>
              <a:gd name="T0" fmla="*/ 0 w 2288"/>
              <a:gd name="T1" fmla="*/ 1854835000 h 2806"/>
              <a:gd name="T2" fmla="*/ 80645000 w 2288"/>
              <a:gd name="T3" fmla="*/ 1612900000 h 2806"/>
              <a:gd name="T4" fmla="*/ 624998750 w 2288"/>
              <a:gd name="T5" fmla="*/ 947578750 h 2806"/>
              <a:gd name="T6" fmla="*/ 766127500 w 2288"/>
              <a:gd name="T7" fmla="*/ 866933750 h 2806"/>
              <a:gd name="T8" fmla="*/ 846772500 w 2288"/>
              <a:gd name="T9" fmla="*/ 806450000 h 2806"/>
              <a:gd name="T10" fmla="*/ 1370965000 w 2288"/>
              <a:gd name="T11" fmla="*/ 604837500 h 2806"/>
              <a:gd name="T12" fmla="*/ 1834673750 w 2288"/>
              <a:gd name="T13" fmla="*/ 383063750 h 2806"/>
              <a:gd name="T14" fmla="*/ 2147483647 w 2288"/>
              <a:gd name="T15" fmla="*/ 201612500 h 2806"/>
              <a:gd name="T16" fmla="*/ 2147483647 w 2288"/>
              <a:gd name="T17" fmla="*/ 0 h 2806"/>
              <a:gd name="T18" fmla="*/ 2147483647 w 2288"/>
              <a:gd name="T19" fmla="*/ 60483750 h 2806"/>
              <a:gd name="T20" fmla="*/ 2147483647 w 2288"/>
              <a:gd name="T21" fmla="*/ 221773750 h 2806"/>
              <a:gd name="T22" fmla="*/ 2147483647 w 2288"/>
              <a:gd name="T23" fmla="*/ 342741250 h 2806"/>
              <a:gd name="T24" fmla="*/ 2147483647 w 2288"/>
              <a:gd name="T25" fmla="*/ 524192500 h 2806"/>
              <a:gd name="T26" fmla="*/ 2147483647 w 2288"/>
              <a:gd name="T27" fmla="*/ 645160000 h 2806"/>
              <a:gd name="T28" fmla="*/ 2147483647 w 2288"/>
              <a:gd name="T29" fmla="*/ 826611250 h 2806"/>
              <a:gd name="T30" fmla="*/ 2147483647 w 2288"/>
              <a:gd name="T31" fmla="*/ 907256250 h 2806"/>
              <a:gd name="T32" fmla="*/ 2147483647 w 2288"/>
              <a:gd name="T33" fmla="*/ 1169352500 h 2806"/>
              <a:gd name="T34" fmla="*/ 2147483647 w 2288"/>
              <a:gd name="T35" fmla="*/ 1633061250 h 2806"/>
              <a:gd name="T36" fmla="*/ 2147483647 w 2288"/>
              <a:gd name="T37" fmla="*/ 1834673750 h 2806"/>
              <a:gd name="T38" fmla="*/ 2147483647 w 2288"/>
              <a:gd name="T39" fmla="*/ 2147483647 h 2806"/>
              <a:gd name="T40" fmla="*/ 2147483647 w 2288"/>
              <a:gd name="T41" fmla="*/ 2147483647 h 2806"/>
              <a:gd name="T42" fmla="*/ 2147483647 w 2288"/>
              <a:gd name="T43" fmla="*/ 2147483647 h 2806"/>
              <a:gd name="T44" fmla="*/ 2147483647 w 2288"/>
              <a:gd name="T45" fmla="*/ 2147483647 h 2806"/>
              <a:gd name="T46" fmla="*/ 2147483647 w 2288"/>
              <a:gd name="T47" fmla="*/ 2147483647 h 2806"/>
              <a:gd name="T48" fmla="*/ 2147483647 w 2288"/>
              <a:gd name="T49" fmla="*/ 2147483647 h 2806"/>
              <a:gd name="T50" fmla="*/ 2147483647 w 2288"/>
              <a:gd name="T51" fmla="*/ 2147483647 h 2806"/>
              <a:gd name="T52" fmla="*/ 2147483647 w 2288"/>
              <a:gd name="T53" fmla="*/ 2147483647 h 2806"/>
              <a:gd name="T54" fmla="*/ 2147483647 w 2288"/>
              <a:gd name="T55" fmla="*/ 2147483647 h 2806"/>
              <a:gd name="T56" fmla="*/ 2147483647 w 2288"/>
              <a:gd name="T57" fmla="*/ 2147483647 h 2806"/>
              <a:gd name="T58" fmla="*/ 2147483647 w 2288"/>
              <a:gd name="T59" fmla="*/ 2147483647 h 2806"/>
              <a:gd name="T60" fmla="*/ 2147483647 w 2288"/>
              <a:gd name="T61" fmla="*/ 2147483647 h 2806"/>
              <a:gd name="T62" fmla="*/ 2147483647 w 2288"/>
              <a:gd name="T63" fmla="*/ 2147483647 h 2806"/>
              <a:gd name="T64" fmla="*/ 2147483647 w 2288"/>
              <a:gd name="T65" fmla="*/ 2147483647 h 2806"/>
              <a:gd name="T66" fmla="*/ 2147483647 w 2288"/>
              <a:gd name="T67" fmla="*/ 2147483647 h 2806"/>
              <a:gd name="T68" fmla="*/ 2147483647 w 2288"/>
              <a:gd name="T69" fmla="*/ 2147483647 h 2806"/>
              <a:gd name="T70" fmla="*/ 2147483647 w 2288"/>
              <a:gd name="T71" fmla="*/ 2147483647 h 2806"/>
              <a:gd name="T72" fmla="*/ 2147483647 w 2288"/>
              <a:gd name="T73" fmla="*/ 2147483647 h 2806"/>
              <a:gd name="T74" fmla="*/ 2147483647 w 2288"/>
              <a:gd name="T75" fmla="*/ 2147483647 h 2806"/>
              <a:gd name="T76" fmla="*/ 2147483647 w 2288"/>
              <a:gd name="T77" fmla="*/ 2147483647 h 2806"/>
              <a:gd name="T78" fmla="*/ 1915318750 w 2288"/>
              <a:gd name="T79" fmla="*/ 2147483647 h 2806"/>
              <a:gd name="T80" fmla="*/ 1754028750 w 2288"/>
              <a:gd name="T81" fmla="*/ 2147483647 h 2806"/>
              <a:gd name="T82" fmla="*/ 1693545000 w 2288"/>
              <a:gd name="T83" fmla="*/ 2147483647 h 2806"/>
              <a:gd name="T84" fmla="*/ 1552416250 w 2288"/>
              <a:gd name="T85" fmla="*/ 2147483647 h 2806"/>
              <a:gd name="T86" fmla="*/ 1491932500 w 2288"/>
              <a:gd name="T87" fmla="*/ 2147483647 h 2806"/>
              <a:gd name="T88" fmla="*/ 1411287500 w 2288"/>
              <a:gd name="T89" fmla="*/ 2147483647 h 2806"/>
              <a:gd name="T90" fmla="*/ 1189513750 w 2288"/>
              <a:gd name="T91" fmla="*/ 2147483647 h 2806"/>
              <a:gd name="T92" fmla="*/ 1088707500 w 2288"/>
              <a:gd name="T93" fmla="*/ 2147483647 h 2806"/>
              <a:gd name="T94" fmla="*/ 987901250 w 2288"/>
              <a:gd name="T95" fmla="*/ 2147483647 h 2806"/>
              <a:gd name="T96" fmla="*/ 524192500 w 2288"/>
              <a:gd name="T97" fmla="*/ 2147483647 h 2806"/>
              <a:gd name="T98" fmla="*/ 383063750 w 2288"/>
              <a:gd name="T99" fmla="*/ 2147483647 h 2806"/>
              <a:gd name="T100" fmla="*/ 342741250 w 2288"/>
              <a:gd name="T101" fmla="*/ 2147483647 h 2806"/>
              <a:gd name="T102" fmla="*/ 302418750 w 2288"/>
              <a:gd name="T103" fmla="*/ 2147483647 h 2806"/>
              <a:gd name="T104" fmla="*/ 181451250 w 2288"/>
              <a:gd name="T105" fmla="*/ 2147483647 h 2806"/>
              <a:gd name="T106" fmla="*/ 141128750 w 2288"/>
              <a:gd name="T107" fmla="*/ 2147483647 h 2806"/>
              <a:gd name="T108" fmla="*/ 120967500 w 2288"/>
              <a:gd name="T109" fmla="*/ 2137092500 h 2806"/>
              <a:gd name="T110" fmla="*/ 40322500 w 2288"/>
              <a:gd name="T111" fmla="*/ 2016125000 h 2806"/>
              <a:gd name="T112" fmla="*/ 0 w 2288"/>
              <a:gd name="T113" fmla="*/ 1854835000 h 280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288" h="2806">
                <a:moveTo>
                  <a:pt x="0" y="736"/>
                </a:moveTo>
                <a:cubicBezTo>
                  <a:pt x="7" y="699"/>
                  <a:pt x="11" y="671"/>
                  <a:pt x="32" y="640"/>
                </a:cubicBezTo>
                <a:cubicBezTo>
                  <a:pt x="57" y="542"/>
                  <a:pt x="149" y="409"/>
                  <a:pt x="248" y="376"/>
                </a:cubicBezTo>
                <a:cubicBezTo>
                  <a:pt x="302" y="322"/>
                  <a:pt x="240" y="376"/>
                  <a:pt x="304" y="344"/>
                </a:cubicBezTo>
                <a:cubicBezTo>
                  <a:pt x="316" y="338"/>
                  <a:pt x="324" y="327"/>
                  <a:pt x="336" y="320"/>
                </a:cubicBezTo>
                <a:cubicBezTo>
                  <a:pt x="400" y="283"/>
                  <a:pt x="471" y="255"/>
                  <a:pt x="544" y="240"/>
                </a:cubicBezTo>
                <a:cubicBezTo>
                  <a:pt x="602" y="211"/>
                  <a:pt x="667" y="172"/>
                  <a:pt x="728" y="152"/>
                </a:cubicBezTo>
                <a:cubicBezTo>
                  <a:pt x="762" y="118"/>
                  <a:pt x="833" y="89"/>
                  <a:pt x="880" y="80"/>
                </a:cubicBezTo>
                <a:cubicBezTo>
                  <a:pt x="972" y="34"/>
                  <a:pt x="1058" y="15"/>
                  <a:pt x="1160" y="0"/>
                </a:cubicBezTo>
                <a:cubicBezTo>
                  <a:pt x="1309" y="4"/>
                  <a:pt x="1460" y="3"/>
                  <a:pt x="1608" y="24"/>
                </a:cubicBezTo>
                <a:cubicBezTo>
                  <a:pt x="1662" y="42"/>
                  <a:pt x="1715" y="65"/>
                  <a:pt x="1768" y="88"/>
                </a:cubicBezTo>
                <a:cubicBezTo>
                  <a:pt x="1801" y="102"/>
                  <a:pt x="1844" y="111"/>
                  <a:pt x="1872" y="136"/>
                </a:cubicBezTo>
                <a:cubicBezTo>
                  <a:pt x="1926" y="184"/>
                  <a:pt x="1904" y="176"/>
                  <a:pt x="1952" y="208"/>
                </a:cubicBezTo>
                <a:cubicBezTo>
                  <a:pt x="1985" y="230"/>
                  <a:pt x="1993" y="227"/>
                  <a:pt x="2016" y="256"/>
                </a:cubicBezTo>
                <a:cubicBezTo>
                  <a:pt x="2027" y="270"/>
                  <a:pt x="2051" y="316"/>
                  <a:pt x="2072" y="328"/>
                </a:cubicBezTo>
                <a:cubicBezTo>
                  <a:pt x="2097" y="342"/>
                  <a:pt x="2126" y="347"/>
                  <a:pt x="2152" y="360"/>
                </a:cubicBezTo>
                <a:cubicBezTo>
                  <a:pt x="2175" y="391"/>
                  <a:pt x="2196" y="427"/>
                  <a:pt x="2208" y="464"/>
                </a:cubicBezTo>
                <a:cubicBezTo>
                  <a:pt x="2214" y="520"/>
                  <a:pt x="2215" y="593"/>
                  <a:pt x="2232" y="648"/>
                </a:cubicBezTo>
                <a:cubicBezTo>
                  <a:pt x="2240" y="675"/>
                  <a:pt x="2257" y="698"/>
                  <a:pt x="2264" y="728"/>
                </a:cubicBezTo>
                <a:cubicBezTo>
                  <a:pt x="2269" y="779"/>
                  <a:pt x="2272" y="824"/>
                  <a:pt x="2288" y="872"/>
                </a:cubicBezTo>
                <a:cubicBezTo>
                  <a:pt x="2285" y="909"/>
                  <a:pt x="2286" y="947"/>
                  <a:pt x="2280" y="984"/>
                </a:cubicBezTo>
                <a:cubicBezTo>
                  <a:pt x="2277" y="1000"/>
                  <a:pt x="2235" y="1059"/>
                  <a:pt x="2232" y="1064"/>
                </a:cubicBezTo>
                <a:cubicBezTo>
                  <a:pt x="2206" y="1103"/>
                  <a:pt x="2194" y="1145"/>
                  <a:pt x="2168" y="1184"/>
                </a:cubicBezTo>
                <a:cubicBezTo>
                  <a:pt x="2161" y="1224"/>
                  <a:pt x="2162" y="1265"/>
                  <a:pt x="2152" y="1304"/>
                </a:cubicBezTo>
                <a:cubicBezTo>
                  <a:pt x="2144" y="1336"/>
                  <a:pt x="2134" y="1324"/>
                  <a:pt x="2112" y="1336"/>
                </a:cubicBezTo>
                <a:cubicBezTo>
                  <a:pt x="2076" y="1356"/>
                  <a:pt x="2054" y="1379"/>
                  <a:pt x="2016" y="1392"/>
                </a:cubicBezTo>
                <a:cubicBezTo>
                  <a:pt x="2000" y="1439"/>
                  <a:pt x="2021" y="1396"/>
                  <a:pt x="1976" y="1432"/>
                </a:cubicBezTo>
                <a:cubicBezTo>
                  <a:pt x="1958" y="1446"/>
                  <a:pt x="1948" y="1470"/>
                  <a:pt x="1928" y="1480"/>
                </a:cubicBezTo>
                <a:cubicBezTo>
                  <a:pt x="1906" y="1491"/>
                  <a:pt x="1881" y="1501"/>
                  <a:pt x="1864" y="1520"/>
                </a:cubicBezTo>
                <a:cubicBezTo>
                  <a:pt x="1844" y="1543"/>
                  <a:pt x="1827" y="1569"/>
                  <a:pt x="1808" y="1592"/>
                </a:cubicBezTo>
                <a:cubicBezTo>
                  <a:pt x="1740" y="1674"/>
                  <a:pt x="1737" y="1836"/>
                  <a:pt x="1704" y="1936"/>
                </a:cubicBezTo>
                <a:cubicBezTo>
                  <a:pt x="1701" y="2149"/>
                  <a:pt x="1701" y="2363"/>
                  <a:pt x="1696" y="2576"/>
                </a:cubicBezTo>
                <a:cubicBezTo>
                  <a:pt x="1695" y="2616"/>
                  <a:pt x="1649" y="2722"/>
                  <a:pt x="1624" y="2752"/>
                </a:cubicBezTo>
                <a:cubicBezTo>
                  <a:pt x="1596" y="2785"/>
                  <a:pt x="1598" y="2777"/>
                  <a:pt x="1552" y="2792"/>
                </a:cubicBezTo>
                <a:cubicBezTo>
                  <a:pt x="1544" y="2795"/>
                  <a:pt x="1528" y="2800"/>
                  <a:pt x="1528" y="2800"/>
                </a:cubicBezTo>
                <a:cubicBezTo>
                  <a:pt x="1292" y="2792"/>
                  <a:pt x="1345" y="2806"/>
                  <a:pt x="1208" y="2760"/>
                </a:cubicBezTo>
                <a:cubicBezTo>
                  <a:pt x="1174" y="2709"/>
                  <a:pt x="1111" y="2694"/>
                  <a:pt x="1056" y="2672"/>
                </a:cubicBezTo>
                <a:cubicBezTo>
                  <a:pt x="1022" y="2638"/>
                  <a:pt x="1022" y="2600"/>
                  <a:pt x="1000" y="2560"/>
                </a:cubicBezTo>
                <a:cubicBezTo>
                  <a:pt x="973" y="2511"/>
                  <a:pt x="932" y="2481"/>
                  <a:pt x="888" y="2448"/>
                </a:cubicBezTo>
                <a:cubicBezTo>
                  <a:pt x="859" y="2360"/>
                  <a:pt x="834" y="2336"/>
                  <a:pt x="760" y="2280"/>
                </a:cubicBezTo>
                <a:cubicBezTo>
                  <a:pt x="745" y="2221"/>
                  <a:pt x="718" y="2168"/>
                  <a:pt x="696" y="2112"/>
                </a:cubicBezTo>
                <a:cubicBezTo>
                  <a:pt x="686" y="2086"/>
                  <a:pt x="683" y="2058"/>
                  <a:pt x="672" y="2032"/>
                </a:cubicBezTo>
                <a:cubicBezTo>
                  <a:pt x="659" y="2001"/>
                  <a:pt x="631" y="1975"/>
                  <a:pt x="616" y="1944"/>
                </a:cubicBezTo>
                <a:cubicBezTo>
                  <a:pt x="611" y="1918"/>
                  <a:pt x="603" y="1854"/>
                  <a:pt x="592" y="1832"/>
                </a:cubicBezTo>
                <a:cubicBezTo>
                  <a:pt x="585" y="1819"/>
                  <a:pt x="571" y="1811"/>
                  <a:pt x="560" y="1800"/>
                </a:cubicBezTo>
                <a:cubicBezTo>
                  <a:pt x="538" y="1735"/>
                  <a:pt x="503" y="1670"/>
                  <a:pt x="472" y="1608"/>
                </a:cubicBezTo>
                <a:cubicBezTo>
                  <a:pt x="454" y="1572"/>
                  <a:pt x="458" y="1555"/>
                  <a:pt x="432" y="1520"/>
                </a:cubicBezTo>
                <a:cubicBezTo>
                  <a:pt x="424" y="1486"/>
                  <a:pt x="411" y="1461"/>
                  <a:pt x="392" y="1432"/>
                </a:cubicBezTo>
                <a:cubicBezTo>
                  <a:pt x="361" y="1310"/>
                  <a:pt x="283" y="1196"/>
                  <a:pt x="208" y="1096"/>
                </a:cubicBezTo>
                <a:cubicBezTo>
                  <a:pt x="196" y="1060"/>
                  <a:pt x="173" y="1031"/>
                  <a:pt x="152" y="1000"/>
                </a:cubicBezTo>
                <a:cubicBezTo>
                  <a:pt x="143" y="986"/>
                  <a:pt x="145" y="966"/>
                  <a:pt x="136" y="952"/>
                </a:cubicBezTo>
                <a:cubicBezTo>
                  <a:pt x="131" y="944"/>
                  <a:pt x="127" y="934"/>
                  <a:pt x="120" y="928"/>
                </a:cubicBezTo>
                <a:cubicBezTo>
                  <a:pt x="106" y="915"/>
                  <a:pt x="72" y="896"/>
                  <a:pt x="72" y="896"/>
                </a:cubicBezTo>
                <a:cubicBezTo>
                  <a:pt x="67" y="888"/>
                  <a:pt x="60" y="881"/>
                  <a:pt x="56" y="872"/>
                </a:cubicBezTo>
                <a:cubicBezTo>
                  <a:pt x="52" y="864"/>
                  <a:pt x="52" y="855"/>
                  <a:pt x="48" y="848"/>
                </a:cubicBezTo>
                <a:cubicBezTo>
                  <a:pt x="39" y="831"/>
                  <a:pt x="16" y="800"/>
                  <a:pt x="16" y="800"/>
                </a:cubicBezTo>
                <a:cubicBezTo>
                  <a:pt x="8" y="724"/>
                  <a:pt x="25" y="711"/>
                  <a:pt x="0" y="736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mtClean="0">
              <a:solidFill>
                <a:srgbClr val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105400" y="25400"/>
            <a:ext cx="38862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u="sng" dirty="0">
                <a:solidFill>
                  <a:srgbClr val="010000">
                    <a:lumMod val="75000"/>
                    <a:lumOff val="25000"/>
                  </a:srgbClr>
                </a:solidFill>
              </a:rPr>
              <a:t>Shortest Paths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P2: s-2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P3: P6-3 ~ s-6-3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P4: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P5: P7-5 ~ s-7-5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P6: s-6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P7: s-7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P8: P7-8 ~ s-7-8</a:t>
            </a:r>
          </a:p>
        </p:txBody>
      </p:sp>
    </p:spTree>
    <p:extLst>
      <p:ext uri="{BB962C8B-B14F-4D97-AF65-F5344CB8AC3E}">
        <p14:creationId xmlns:p14="http://schemas.microsoft.com/office/powerpoint/2010/main" val="128625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F2138F51-C6D4-4790-92B0-4737932BDCF6}" type="slidenum">
              <a:rPr lang="en-US" altLang="en-US" smtClean="0">
                <a:solidFill>
                  <a:srgbClr val="000000"/>
                </a:solidFill>
              </a:rPr>
              <a:pPr/>
              <a:t>36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Dijkstra's Shortest Path Algorithm</a:t>
            </a:r>
          </a:p>
        </p:txBody>
      </p:sp>
      <p:sp>
        <p:nvSpPr>
          <p:cNvPr id="14340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4341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4342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4343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4344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4345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4346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4347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14348" name="AutoShape 11"/>
          <p:cNvCxnSpPr>
            <a:cxnSpLocks noChangeShapeType="1"/>
            <a:stCxn id="14340" idx="7"/>
            <a:endCxn id="14343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9" name="AutoShape 12"/>
          <p:cNvCxnSpPr>
            <a:cxnSpLocks noChangeShapeType="1"/>
            <a:stCxn id="14340" idx="6"/>
            <a:endCxn id="14344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50" name="AutoShape 13"/>
          <p:cNvCxnSpPr>
            <a:cxnSpLocks noChangeShapeType="1"/>
            <a:stCxn id="14340" idx="5"/>
            <a:endCxn id="14345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51" name="AutoShape 14"/>
          <p:cNvCxnSpPr>
            <a:cxnSpLocks noChangeShapeType="1"/>
            <a:stCxn id="14344" idx="7"/>
            <a:endCxn id="14341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52" name="AutoShape 15"/>
          <p:cNvCxnSpPr>
            <a:cxnSpLocks noChangeShapeType="1"/>
            <a:stCxn id="14346" idx="7"/>
            <a:endCxn id="14341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53" name="AutoShape 16"/>
          <p:cNvCxnSpPr>
            <a:cxnSpLocks noChangeShapeType="1"/>
            <a:stCxn id="14344" idx="5"/>
            <a:endCxn id="14347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54" name="AutoShape 17"/>
          <p:cNvCxnSpPr>
            <a:cxnSpLocks noChangeShapeType="1"/>
            <a:stCxn id="14347" idx="5"/>
            <a:endCxn id="14342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55" name="AutoShape 18"/>
          <p:cNvCxnSpPr>
            <a:cxnSpLocks noChangeShapeType="1"/>
            <a:stCxn id="14347" idx="6"/>
            <a:endCxn id="14346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56" name="AutoShape 19"/>
          <p:cNvCxnSpPr>
            <a:cxnSpLocks noChangeShapeType="1"/>
            <a:stCxn id="14346" idx="4"/>
            <a:endCxn id="14342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57" name="AutoShape 20"/>
          <p:cNvCxnSpPr>
            <a:cxnSpLocks noChangeShapeType="1"/>
            <a:stCxn id="14341" idx="3"/>
            <a:endCxn id="14347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58" name="AutoShape 21"/>
          <p:cNvCxnSpPr>
            <a:cxnSpLocks noChangeShapeType="1"/>
            <a:stCxn id="14344" idx="4"/>
            <a:endCxn id="14345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59" name="AutoShape 22"/>
          <p:cNvCxnSpPr>
            <a:cxnSpLocks noChangeShapeType="1"/>
            <a:stCxn id="14345" idx="6"/>
            <a:endCxn id="14347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0" name="AutoShape 23"/>
          <p:cNvCxnSpPr>
            <a:cxnSpLocks noChangeShapeType="1"/>
            <a:stCxn id="14343" idx="6"/>
            <a:endCxn id="14341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1" name="AutoShape 24"/>
          <p:cNvCxnSpPr>
            <a:cxnSpLocks noChangeShapeType="1"/>
            <a:stCxn id="14345" idx="6"/>
            <a:endCxn id="14342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2" name="AutoShape 25"/>
          <p:cNvCxnSpPr>
            <a:cxnSpLocks noChangeShapeType="1"/>
            <a:stCxn id="14341" idx="5"/>
            <a:endCxn id="14342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63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14364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14365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14366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14367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14368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14369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14370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14371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14372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14373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14374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14375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14376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14377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14378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15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4379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9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4380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14381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14382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14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14384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0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4385" name="Text Box 49"/>
          <p:cNvSpPr txBox="1">
            <a:spLocks noChangeArrowheads="1"/>
          </p:cNvSpPr>
          <p:nvPr/>
        </p:nvSpPr>
        <p:spPr bwMode="auto">
          <a:xfrm>
            <a:off x="228600" y="1014413"/>
            <a:ext cx="3368675" cy="701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 smtClean="0">
                <a:solidFill>
                  <a:srgbClr val="000000"/>
                </a:solidFill>
              </a:rPr>
              <a:t>M = { s, 2, 6, 7 }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 smtClean="0">
                <a:solidFill>
                  <a:srgbClr val="000000"/>
                </a:solidFill>
              </a:rPr>
              <a:t>NT = { 3, 4, 5, 8 }</a:t>
            </a:r>
          </a:p>
        </p:txBody>
      </p:sp>
      <p:sp>
        <p:nvSpPr>
          <p:cNvPr id="14386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44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4387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4388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35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4389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4390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59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4391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4392" name="Text Box 66"/>
          <p:cNvSpPr txBox="1">
            <a:spLocks noChangeArrowheads="1"/>
          </p:cNvSpPr>
          <p:nvPr/>
        </p:nvSpPr>
        <p:spPr bwMode="auto">
          <a:xfrm>
            <a:off x="6386513" y="2052638"/>
            <a:ext cx="12779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A50021"/>
                </a:solidFill>
              </a:rPr>
              <a:t>W</a:t>
            </a:r>
          </a:p>
        </p:txBody>
      </p:sp>
      <p:sp>
        <p:nvSpPr>
          <p:cNvPr id="14393" name="Text Box 72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14394" name="Text Box 73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4395" name="Text Box 74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33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4396" name="Text Box 75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4397" name="Text Box 76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32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70" name="AutoShape 51"/>
          <p:cNvSpPr>
            <a:spLocks noChangeArrowheads="1"/>
          </p:cNvSpPr>
          <p:nvPr/>
        </p:nvSpPr>
        <p:spPr bwMode="auto">
          <a:xfrm>
            <a:off x="7766050" y="2174875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4399" name="Freeform 64"/>
          <p:cNvSpPr>
            <a:spLocks/>
          </p:cNvSpPr>
          <p:nvPr/>
        </p:nvSpPr>
        <p:spPr bwMode="auto">
          <a:xfrm>
            <a:off x="190500" y="2298700"/>
            <a:ext cx="3632200" cy="4454525"/>
          </a:xfrm>
          <a:custGeom>
            <a:avLst/>
            <a:gdLst>
              <a:gd name="T0" fmla="*/ 0 w 2288"/>
              <a:gd name="T1" fmla="*/ 1854835000 h 2806"/>
              <a:gd name="T2" fmla="*/ 80645000 w 2288"/>
              <a:gd name="T3" fmla="*/ 1612900000 h 2806"/>
              <a:gd name="T4" fmla="*/ 624998750 w 2288"/>
              <a:gd name="T5" fmla="*/ 947578750 h 2806"/>
              <a:gd name="T6" fmla="*/ 766127500 w 2288"/>
              <a:gd name="T7" fmla="*/ 866933750 h 2806"/>
              <a:gd name="T8" fmla="*/ 846772500 w 2288"/>
              <a:gd name="T9" fmla="*/ 806450000 h 2806"/>
              <a:gd name="T10" fmla="*/ 1370965000 w 2288"/>
              <a:gd name="T11" fmla="*/ 604837500 h 2806"/>
              <a:gd name="T12" fmla="*/ 1834673750 w 2288"/>
              <a:gd name="T13" fmla="*/ 383063750 h 2806"/>
              <a:gd name="T14" fmla="*/ 2147483647 w 2288"/>
              <a:gd name="T15" fmla="*/ 201612500 h 2806"/>
              <a:gd name="T16" fmla="*/ 2147483647 w 2288"/>
              <a:gd name="T17" fmla="*/ 0 h 2806"/>
              <a:gd name="T18" fmla="*/ 2147483647 w 2288"/>
              <a:gd name="T19" fmla="*/ 60483750 h 2806"/>
              <a:gd name="T20" fmla="*/ 2147483647 w 2288"/>
              <a:gd name="T21" fmla="*/ 221773750 h 2806"/>
              <a:gd name="T22" fmla="*/ 2147483647 w 2288"/>
              <a:gd name="T23" fmla="*/ 342741250 h 2806"/>
              <a:gd name="T24" fmla="*/ 2147483647 w 2288"/>
              <a:gd name="T25" fmla="*/ 524192500 h 2806"/>
              <a:gd name="T26" fmla="*/ 2147483647 w 2288"/>
              <a:gd name="T27" fmla="*/ 645160000 h 2806"/>
              <a:gd name="T28" fmla="*/ 2147483647 w 2288"/>
              <a:gd name="T29" fmla="*/ 826611250 h 2806"/>
              <a:gd name="T30" fmla="*/ 2147483647 w 2288"/>
              <a:gd name="T31" fmla="*/ 907256250 h 2806"/>
              <a:gd name="T32" fmla="*/ 2147483647 w 2288"/>
              <a:gd name="T33" fmla="*/ 1169352500 h 2806"/>
              <a:gd name="T34" fmla="*/ 2147483647 w 2288"/>
              <a:gd name="T35" fmla="*/ 1633061250 h 2806"/>
              <a:gd name="T36" fmla="*/ 2147483647 w 2288"/>
              <a:gd name="T37" fmla="*/ 1834673750 h 2806"/>
              <a:gd name="T38" fmla="*/ 2147483647 w 2288"/>
              <a:gd name="T39" fmla="*/ 2147483647 h 2806"/>
              <a:gd name="T40" fmla="*/ 2147483647 w 2288"/>
              <a:gd name="T41" fmla="*/ 2147483647 h 2806"/>
              <a:gd name="T42" fmla="*/ 2147483647 w 2288"/>
              <a:gd name="T43" fmla="*/ 2147483647 h 2806"/>
              <a:gd name="T44" fmla="*/ 2147483647 w 2288"/>
              <a:gd name="T45" fmla="*/ 2147483647 h 2806"/>
              <a:gd name="T46" fmla="*/ 2147483647 w 2288"/>
              <a:gd name="T47" fmla="*/ 2147483647 h 2806"/>
              <a:gd name="T48" fmla="*/ 2147483647 w 2288"/>
              <a:gd name="T49" fmla="*/ 2147483647 h 2806"/>
              <a:gd name="T50" fmla="*/ 2147483647 w 2288"/>
              <a:gd name="T51" fmla="*/ 2147483647 h 2806"/>
              <a:gd name="T52" fmla="*/ 2147483647 w 2288"/>
              <a:gd name="T53" fmla="*/ 2147483647 h 2806"/>
              <a:gd name="T54" fmla="*/ 2147483647 w 2288"/>
              <a:gd name="T55" fmla="*/ 2147483647 h 2806"/>
              <a:gd name="T56" fmla="*/ 2147483647 w 2288"/>
              <a:gd name="T57" fmla="*/ 2147483647 h 2806"/>
              <a:gd name="T58" fmla="*/ 2147483647 w 2288"/>
              <a:gd name="T59" fmla="*/ 2147483647 h 2806"/>
              <a:gd name="T60" fmla="*/ 2147483647 w 2288"/>
              <a:gd name="T61" fmla="*/ 2147483647 h 2806"/>
              <a:gd name="T62" fmla="*/ 2147483647 w 2288"/>
              <a:gd name="T63" fmla="*/ 2147483647 h 2806"/>
              <a:gd name="T64" fmla="*/ 2147483647 w 2288"/>
              <a:gd name="T65" fmla="*/ 2147483647 h 2806"/>
              <a:gd name="T66" fmla="*/ 2147483647 w 2288"/>
              <a:gd name="T67" fmla="*/ 2147483647 h 2806"/>
              <a:gd name="T68" fmla="*/ 2147483647 w 2288"/>
              <a:gd name="T69" fmla="*/ 2147483647 h 2806"/>
              <a:gd name="T70" fmla="*/ 2147483647 w 2288"/>
              <a:gd name="T71" fmla="*/ 2147483647 h 2806"/>
              <a:gd name="T72" fmla="*/ 2147483647 w 2288"/>
              <a:gd name="T73" fmla="*/ 2147483647 h 2806"/>
              <a:gd name="T74" fmla="*/ 2147483647 w 2288"/>
              <a:gd name="T75" fmla="*/ 2147483647 h 2806"/>
              <a:gd name="T76" fmla="*/ 2147483647 w 2288"/>
              <a:gd name="T77" fmla="*/ 2147483647 h 2806"/>
              <a:gd name="T78" fmla="*/ 1915318750 w 2288"/>
              <a:gd name="T79" fmla="*/ 2147483647 h 2806"/>
              <a:gd name="T80" fmla="*/ 1754028750 w 2288"/>
              <a:gd name="T81" fmla="*/ 2147483647 h 2806"/>
              <a:gd name="T82" fmla="*/ 1693545000 w 2288"/>
              <a:gd name="T83" fmla="*/ 2147483647 h 2806"/>
              <a:gd name="T84" fmla="*/ 1552416250 w 2288"/>
              <a:gd name="T85" fmla="*/ 2147483647 h 2806"/>
              <a:gd name="T86" fmla="*/ 1491932500 w 2288"/>
              <a:gd name="T87" fmla="*/ 2147483647 h 2806"/>
              <a:gd name="T88" fmla="*/ 1411287500 w 2288"/>
              <a:gd name="T89" fmla="*/ 2147483647 h 2806"/>
              <a:gd name="T90" fmla="*/ 1189513750 w 2288"/>
              <a:gd name="T91" fmla="*/ 2147483647 h 2806"/>
              <a:gd name="T92" fmla="*/ 1088707500 w 2288"/>
              <a:gd name="T93" fmla="*/ 2147483647 h 2806"/>
              <a:gd name="T94" fmla="*/ 987901250 w 2288"/>
              <a:gd name="T95" fmla="*/ 2147483647 h 2806"/>
              <a:gd name="T96" fmla="*/ 524192500 w 2288"/>
              <a:gd name="T97" fmla="*/ 2147483647 h 2806"/>
              <a:gd name="T98" fmla="*/ 383063750 w 2288"/>
              <a:gd name="T99" fmla="*/ 2147483647 h 2806"/>
              <a:gd name="T100" fmla="*/ 342741250 w 2288"/>
              <a:gd name="T101" fmla="*/ 2147483647 h 2806"/>
              <a:gd name="T102" fmla="*/ 302418750 w 2288"/>
              <a:gd name="T103" fmla="*/ 2147483647 h 2806"/>
              <a:gd name="T104" fmla="*/ 181451250 w 2288"/>
              <a:gd name="T105" fmla="*/ 2147483647 h 2806"/>
              <a:gd name="T106" fmla="*/ 141128750 w 2288"/>
              <a:gd name="T107" fmla="*/ 2147483647 h 2806"/>
              <a:gd name="T108" fmla="*/ 120967500 w 2288"/>
              <a:gd name="T109" fmla="*/ 2137092500 h 2806"/>
              <a:gd name="T110" fmla="*/ 40322500 w 2288"/>
              <a:gd name="T111" fmla="*/ 2016125000 h 2806"/>
              <a:gd name="T112" fmla="*/ 0 w 2288"/>
              <a:gd name="T113" fmla="*/ 1854835000 h 280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288" h="2806">
                <a:moveTo>
                  <a:pt x="0" y="736"/>
                </a:moveTo>
                <a:cubicBezTo>
                  <a:pt x="7" y="699"/>
                  <a:pt x="11" y="671"/>
                  <a:pt x="32" y="640"/>
                </a:cubicBezTo>
                <a:cubicBezTo>
                  <a:pt x="57" y="542"/>
                  <a:pt x="149" y="409"/>
                  <a:pt x="248" y="376"/>
                </a:cubicBezTo>
                <a:cubicBezTo>
                  <a:pt x="302" y="322"/>
                  <a:pt x="240" y="376"/>
                  <a:pt x="304" y="344"/>
                </a:cubicBezTo>
                <a:cubicBezTo>
                  <a:pt x="316" y="338"/>
                  <a:pt x="324" y="327"/>
                  <a:pt x="336" y="320"/>
                </a:cubicBezTo>
                <a:cubicBezTo>
                  <a:pt x="400" y="283"/>
                  <a:pt x="471" y="255"/>
                  <a:pt x="544" y="240"/>
                </a:cubicBezTo>
                <a:cubicBezTo>
                  <a:pt x="602" y="211"/>
                  <a:pt x="667" y="172"/>
                  <a:pt x="728" y="152"/>
                </a:cubicBezTo>
                <a:cubicBezTo>
                  <a:pt x="762" y="118"/>
                  <a:pt x="833" y="89"/>
                  <a:pt x="880" y="80"/>
                </a:cubicBezTo>
                <a:cubicBezTo>
                  <a:pt x="972" y="34"/>
                  <a:pt x="1058" y="15"/>
                  <a:pt x="1160" y="0"/>
                </a:cubicBezTo>
                <a:cubicBezTo>
                  <a:pt x="1309" y="4"/>
                  <a:pt x="1460" y="3"/>
                  <a:pt x="1608" y="24"/>
                </a:cubicBezTo>
                <a:cubicBezTo>
                  <a:pt x="1662" y="42"/>
                  <a:pt x="1715" y="65"/>
                  <a:pt x="1768" y="88"/>
                </a:cubicBezTo>
                <a:cubicBezTo>
                  <a:pt x="1801" y="102"/>
                  <a:pt x="1844" y="111"/>
                  <a:pt x="1872" y="136"/>
                </a:cubicBezTo>
                <a:cubicBezTo>
                  <a:pt x="1926" y="184"/>
                  <a:pt x="1904" y="176"/>
                  <a:pt x="1952" y="208"/>
                </a:cubicBezTo>
                <a:cubicBezTo>
                  <a:pt x="1985" y="230"/>
                  <a:pt x="1993" y="227"/>
                  <a:pt x="2016" y="256"/>
                </a:cubicBezTo>
                <a:cubicBezTo>
                  <a:pt x="2027" y="270"/>
                  <a:pt x="2051" y="316"/>
                  <a:pt x="2072" y="328"/>
                </a:cubicBezTo>
                <a:cubicBezTo>
                  <a:pt x="2097" y="342"/>
                  <a:pt x="2126" y="347"/>
                  <a:pt x="2152" y="360"/>
                </a:cubicBezTo>
                <a:cubicBezTo>
                  <a:pt x="2175" y="391"/>
                  <a:pt x="2196" y="427"/>
                  <a:pt x="2208" y="464"/>
                </a:cubicBezTo>
                <a:cubicBezTo>
                  <a:pt x="2214" y="520"/>
                  <a:pt x="2215" y="593"/>
                  <a:pt x="2232" y="648"/>
                </a:cubicBezTo>
                <a:cubicBezTo>
                  <a:pt x="2240" y="675"/>
                  <a:pt x="2257" y="698"/>
                  <a:pt x="2264" y="728"/>
                </a:cubicBezTo>
                <a:cubicBezTo>
                  <a:pt x="2269" y="779"/>
                  <a:pt x="2272" y="824"/>
                  <a:pt x="2288" y="872"/>
                </a:cubicBezTo>
                <a:cubicBezTo>
                  <a:pt x="2285" y="909"/>
                  <a:pt x="2286" y="947"/>
                  <a:pt x="2280" y="984"/>
                </a:cubicBezTo>
                <a:cubicBezTo>
                  <a:pt x="2277" y="1000"/>
                  <a:pt x="2235" y="1059"/>
                  <a:pt x="2232" y="1064"/>
                </a:cubicBezTo>
                <a:cubicBezTo>
                  <a:pt x="2206" y="1103"/>
                  <a:pt x="2194" y="1145"/>
                  <a:pt x="2168" y="1184"/>
                </a:cubicBezTo>
                <a:cubicBezTo>
                  <a:pt x="2161" y="1224"/>
                  <a:pt x="2162" y="1265"/>
                  <a:pt x="2152" y="1304"/>
                </a:cubicBezTo>
                <a:cubicBezTo>
                  <a:pt x="2144" y="1336"/>
                  <a:pt x="2134" y="1324"/>
                  <a:pt x="2112" y="1336"/>
                </a:cubicBezTo>
                <a:cubicBezTo>
                  <a:pt x="2076" y="1356"/>
                  <a:pt x="2054" y="1379"/>
                  <a:pt x="2016" y="1392"/>
                </a:cubicBezTo>
                <a:cubicBezTo>
                  <a:pt x="2000" y="1439"/>
                  <a:pt x="2021" y="1396"/>
                  <a:pt x="1976" y="1432"/>
                </a:cubicBezTo>
                <a:cubicBezTo>
                  <a:pt x="1958" y="1446"/>
                  <a:pt x="1948" y="1470"/>
                  <a:pt x="1928" y="1480"/>
                </a:cubicBezTo>
                <a:cubicBezTo>
                  <a:pt x="1906" y="1491"/>
                  <a:pt x="1881" y="1501"/>
                  <a:pt x="1864" y="1520"/>
                </a:cubicBezTo>
                <a:cubicBezTo>
                  <a:pt x="1844" y="1543"/>
                  <a:pt x="1827" y="1569"/>
                  <a:pt x="1808" y="1592"/>
                </a:cubicBezTo>
                <a:cubicBezTo>
                  <a:pt x="1740" y="1674"/>
                  <a:pt x="1737" y="1836"/>
                  <a:pt x="1704" y="1936"/>
                </a:cubicBezTo>
                <a:cubicBezTo>
                  <a:pt x="1701" y="2149"/>
                  <a:pt x="1701" y="2363"/>
                  <a:pt x="1696" y="2576"/>
                </a:cubicBezTo>
                <a:cubicBezTo>
                  <a:pt x="1695" y="2616"/>
                  <a:pt x="1649" y="2722"/>
                  <a:pt x="1624" y="2752"/>
                </a:cubicBezTo>
                <a:cubicBezTo>
                  <a:pt x="1596" y="2785"/>
                  <a:pt x="1598" y="2777"/>
                  <a:pt x="1552" y="2792"/>
                </a:cubicBezTo>
                <a:cubicBezTo>
                  <a:pt x="1544" y="2795"/>
                  <a:pt x="1528" y="2800"/>
                  <a:pt x="1528" y="2800"/>
                </a:cubicBezTo>
                <a:cubicBezTo>
                  <a:pt x="1292" y="2792"/>
                  <a:pt x="1345" y="2806"/>
                  <a:pt x="1208" y="2760"/>
                </a:cubicBezTo>
                <a:cubicBezTo>
                  <a:pt x="1174" y="2709"/>
                  <a:pt x="1111" y="2694"/>
                  <a:pt x="1056" y="2672"/>
                </a:cubicBezTo>
                <a:cubicBezTo>
                  <a:pt x="1022" y="2638"/>
                  <a:pt x="1022" y="2600"/>
                  <a:pt x="1000" y="2560"/>
                </a:cubicBezTo>
                <a:cubicBezTo>
                  <a:pt x="973" y="2511"/>
                  <a:pt x="932" y="2481"/>
                  <a:pt x="888" y="2448"/>
                </a:cubicBezTo>
                <a:cubicBezTo>
                  <a:pt x="859" y="2360"/>
                  <a:pt x="834" y="2336"/>
                  <a:pt x="760" y="2280"/>
                </a:cubicBezTo>
                <a:cubicBezTo>
                  <a:pt x="745" y="2221"/>
                  <a:pt x="718" y="2168"/>
                  <a:pt x="696" y="2112"/>
                </a:cubicBezTo>
                <a:cubicBezTo>
                  <a:pt x="686" y="2086"/>
                  <a:pt x="683" y="2058"/>
                  <a:pt x="672" y="2032"/>
                </a:cubicBezTo>
                <a:cubicBezTo>
                  <a:pt x="659" y="2001"/>
                  <a:pt x="631" y="1975"/>
                  <a:pt x="616" y="1944"/>
                </a:cubicBezTo>
                <a:cubicBezTo>
                  <a:pt x="611" y="1918"/>
                  <a:pt x="603" y="1854"/>
                  <a:pt x="592" y="1832"/>
                </a:cubicBezTo>
                <a:cubicBezTo>
                  <a:pt x="585" y="1819"/>
                  <a:pt x="571" y="1811"/>
                  <a:pt x="560" y="1800"/>
                </a:cubicBezTo>
                <a:cubicBezTo>
                  <a:pt x="538" y="1735"/>
                  <a:pt x="503" y="1670"/>
                  <a:pt x="472" y="1608"/>
                </a:cubicBezTo>
                <a:cubicBezTo>
                  <a:pt x="454" y="1572"/>
                  <a:pt x="458" y="1555"/>
                  <a:pt x="432" y="1520"/>
                </a:cubicBezTo>
                <a:cubicBezTo>
                  <a:pt x="424" y="1486"/>
                  <a:pt x="411" y="1461"/>
                  <a:pt x="392" y="1432"/>
                </a:cubicBezTo>
                <a:cubicBezTo>
                  <a:pt x="361" y="1310"/>
                  <a:pt x="283" y="1196"/>
                  <a:pt x="208" y="1096"/>
                </a:cubicBezTo>
                <a:cubicBezTo>
                  <a:pt x="196" y="1060"/>
                  <a:pt x="173" y="1031"/>
                  <a:pt x="152" y="1000"/>
                </a:cubicBezTo>
                <a:cubicBezTo>
                  <a:pt x="143" y="986"/>
                  <a:pt x="145" y="966"/>
                  <a:pt x="136" y="952"/>
                </a:cubicBezTo>
                <a:cubicBezTo>
                  <a:pt x="131" y="944"/>
                  <a:pt x="127" y="934"/>
                  <a:pt x="120" y="928"/>
                </a:cubicBezTo>
                <a:cubicBezTo>
                  <a:pt x="106" y="915"/>
                  <a:pt x="72" y="896"/>
                  <a:pt x="72" y="896"/>
                </a:cubicBezTo>
                <a:cubicBezTo>
                  <a:pt x="67" y="888"/>
                  <a:pt x="60" y="881"/>
                  <a:pt x="56" y="872"/>
                </a:cubicBezTo>
                <a:cubicBezTo>
                  <a:pt x="52" y="864"/>
                  <a:pt x="52" y="855"/>
                  <a:pt x="48" y="848"/>
                </a:cubicBezTo>
                <a:cubicBezTo>
                  <a:pt x="39" y="831"/>
                  <a:pt x="16" y="800"/>
                  <a:pt x="16" y="800"/>
                </a:cubicBezTo>
                <a:cubicBezTo>
                  <a:pt x="8" y="724"/>
                  <a:pt x="25" y="711"/>
                  <a:pt x="0" y="736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mtClean="0">
              <a:solidFill>
                <a:srgbClr val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572000" y="25400"/>
            <a:ext cx="38862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u="sng" dirty="0">
                <a:solidFill>
                  <a:srgbClr val="010000">
                    <a:lumMod val="75000"/>
                    <a:lumOff val="25000"/>
                  </a:srgbClr>
                </a:solidFill>
              </a:rPr>
              <a:t>Shortest Paths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P2: s-2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P3: P6-3 ~ s-6-3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P4: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P5: P7-5 ~ s-7-5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P6: s-6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P7: s-7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P8: P7-8 ~ s-7-8</a:t>
            </a:r>
          </a:p>
        </p:txBody>
      </p:sp>
    </p:spTree>
    <p:extLst>
      <p:ext uri="{BB962C8B-B14F-4D97-AF65-F5344CB8AC3E}">
        <p14:creationId xmlns:p14="http://schemas.microsoft.com/office/powerpoint/2010/main" val="359976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F4671851-6B4F-4B63-B482-75E7EB1669CB}" type="slidenum">
              <a:rPr lang="en-US" altLang="en-US" smtClean="0">
                <a:solidFill>
                  <a:srgbClr val="000000"/>
                </a:solidFill>
              </a:rPr>
              <a:pPr/>
              <a:t>37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Dijkstra's Shortest Path Algorithm</a:t>
            </a:r>
          </a:p>
        </p:txBody>
      </p:sp>
      <p:sp>
        <p:nvSpPr>
          <p:cNvPr id="15364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5365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5367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5368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5369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5370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5371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15372" name="AutoShape 11"/>
          <p:cNvCxnSpPr>
            <a:cxnSpLocks noChangeShapeType="1"/>
            <a:stCxn id="15364" idx="7"/>
            <a:endCxn id="15367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73" name="AutoShape 12"/>
          <p:cNvCxnSpPr>
            <a:cxnSpLocks noChangeShapeType="1"/>
            <a:stCxn id="15364" idx="6"/>
            <a:endCxn id="15368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74" name="AutoShape 13"/>
          <p:cNvCxnSpPr>
            <a:cxnSpLocks noChangeShapeType="1"/>
            <a:stCxn id="15364" idx="5"/>
            <a:endCxn id="15369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75" name="AutoShape 14"/>
          <p:cNvCxnSpPr>
            <a:cxnSpLocks noChangeShapeType="1"/>
            <a:stCxn id="15368" idx="7"/>
            <a:endCxn id="15365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76" name="AutoShape 15"/>
          <p:cNvCxnSpPr>
            <a:cxnSpLocks noChangeShapeType="1"/>
            <a:stCxn id="15370" idx="7"/>
            <a:endCxn id="15365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77" name="AutoShape 16"/>
          <p:cNvCxnSpPr>
            <a:cxnSpLocks noChangeShapeType="1"/>
            <a:stCxn id="15368" idx="5"/>
            <a:endCxn id="15371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78" name="AutoShape 17"/>
          <p:cNvCxnSpPr>
            <a:cxnSpLocks noChangeShapeType="1"/>
            <a:stCxn id="15371" idx="5"/>
            <a:endCxn id="15366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79" name="AutoShape 18"/>
          <p:cNvCxnSpPr>
            <a:cxnSpLocks noChangeShapeType="1"/>
            <a:stCxn id="15371" idx="6"/>
            <a:endCxn id="15370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80" name="AutoShape 19"/>
          <p:cNvCxnSpPr>
            <a:cxnSpLocks noChangeShapeType="1"/>
            <a:stCxn id="15370" idx="4"/>
            <a:endCxn id="15366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81" name="AutoShape 20"/>
          <p:cNvCxnSpPr>
            <a:cxnSpLocks noChangeShapeType="1"/>
            <a:stCxn id="15365" idx="3"/>
            <a:endCxn id="15371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82" name="AutoShape 21"/>
          <p:cNvCxnSpPr>
            <a:cxnSpLocks noChangeShapeType="1"/>
            <a:stCxn id="15368" idx="4"/>
            <a:endCxn id="15369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83" name="AutoShape 22"/>
          <p:cNvCxnSpPr>
            <a:cxnSpLocks noChangeShapeType="1"/>
            <a:stCxn id="15369" idx="6"/>
            <a:endCxn id="15371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84" name="AutoShape 23"/>
          <p:cNvCxnSpPr>
            <a:cxnSpLocks noChangeShapeType="1"/>
            <a:stCxn id="15367" idx="6"/>
            <a:endCxn id="15365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85" name="AutoShape 24"/>
          <p:cNvCxnSpPr>
            <a:cxnSpLocks noChangeShapeType="1"/>
            <a:stCxn id="15369" idx="6"/>
            <a:endCxn id="15366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86" name="AutoShape 25"/>
          <p:cNvCxnSpPr>
            <a:cxnSpLocks noChangeShapeType="1"/>
            <a:stCxn id="15365" idx="5"/>
            <a:endCxn id="15366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87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15388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15389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15390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15391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15392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15393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15394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15395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15396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15397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15398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15399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15400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15401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15402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15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5403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9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15405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15406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14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5407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15408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0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5409" name="Text Box 49"/>
          <p:cNvSpPr txBox="1">
            <a:spLocks noChangeArrowheads="1"/>
          </p:cNvSpPr>
          <p:nvPr/>
        </p:nvSpPr>
        <p:spPr bwMode="auto">
          <a:xfrm>
            <a:off x="304800" y="1014413"/>
            <a:ext cx="3368675" cy="701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 smtClean="0">
                <a:solidFill>
                  <a:srgbClr val="000000"/>
                </a:solidFill>
              </a:rPr>
              <a:t>M = { s, 2, 3, 6, 7 }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 smtClean="0">
                <a:solidFill>
                  <a:srgbClr val="000000"/>
                </a:solidFill>
              </a:rPr>
              <a:t>NT = { 4, 5, 8 }</a:t>
            </a:r>
          </a:p>
        </p:txBody>
      </p:sp>
      <p:sp>
        <p:nvSpPr>
          <p:cNvPr id="15410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44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5411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5412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35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5413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5414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59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5415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486650" y="6272213"/>
            <a:ext cx="857250" cy="374650"/>
            <a:chOff x="7486650" y="6272213"/>
            <a:chExt cx="857250" cy="374650"/>
          </a:xfrm>
        </p:grpSpPr>
        <p:sp>
          <p:nvSpPr>
            <p:cNvPr id="15416" name="Text Box 68"/>
            <p:cNvSpPr txBox="1">
              <a:spLocks noChangeArrowheads="1"/>
            </p:cNvSpPr>
            <p:nvPr/>
          </p:nvSpPr>
          <p:spPr bwMode="auto">
            <a:xfrm>
              <a:off x="8067675" y="6324600"/>
              <a:ext cx="276225" cy="28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smtClean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5417" name="Text Box 69"/>
            <p:cNvSpPr txBox="1">
              <a:spLocks noChangeArrowheads="1"/>
            </p:cNvSpPr>
            <p:nvPr/>
          </p:nvSpPr>
          <p:spPr bwMode="auto">
            <a:xfrm>
              <a:off x="7486650" y="6272213"/>
              <a:ext cx="538163" cy="37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smtClean="0">
                  <a:solidFill>
                    <a:srgbClr val="006600"/>
                  </a:solidFill>
                </a:rPr>
                <a:t> </a:t>
              </a:r>
              <a:r>
                <a:rPr lang="en-US" altLang="en-US" sz="1600" smtClean="0">
                  <a:solidFill>
                    <a:srgbClr val="006600"/>
                  </a:solidFill>
                  <a:sym typeface="Symbol" charset="2"/>
                </a:rPr>
                <a:t>51</a:t>
              </a:r>
              <a:endParaRPr lang="en-US" altLang="en-US" sz="1600" smtClean="0">
                <a:solidFill>
                  <a:srgbClr val="006600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651375" y="4189413"/>
            <a:ext cx="642938" cy="374650"/>
            <a:chOff x="4651375" y="4189413"/>
            <a:chExt cx="642938" cy="374650"/>
          </a:xfrm>
        </p:grpSpPr>
        <p:sp>
          <p:nvSpPr>
            <p:cNvPr id="15418" name="Text Box 70"/>
            <p:cNvSpPr txBox="1">
              <a:spLocks noChangeArrowheads="1"/>
            </p:cNvSpPr>
            <p:nvPr/>
          </p:nvSpPr>
          <p:spPr bwMode="auto">
            <a:xfrm>
              <a:off x="4651375" y="4233863"/>
              <a:ext cx="276225" cy="319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dirty="0" smtClean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5419" name="Text Box 71"/>
            <p:cNvSpPr txBox="1">
              <a:spLocks noChangeArrowheads="1"/>
            </p:cNvSpPr>
            <p:nvPr/>
          </p:nvSpPr>
          <p:spPr bwMode="auto">
            <a:xfrm>
              <a:off x="4756150" y="4189413"/>
              <a:ext cx="538163" cy="37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smtClean="0">
                  <a:solidFill>
                    <a:srgbClr val="006600"/>
                  </a:solidFill>
                </a:rPr>
                <a:t> </a:t>
              </a:r>
              <a:r>
                <a:rPr lang="en-US" altLang="en-US" sz="1600" smtClean="0">
                  <a:solidFill>
                    <a:srgbClr val="006600"/>
                  </a:solidFill>
                  <a:sym typeface="Symbol" charset="2"/>
                </a:rPr>
                <a:t>34</a:t>
              </a:r>
              <a:endParaRPr lang="en-US" altLang="en-US" sz="1600" smtClean="0">
                <a:solidFill>
                  <a:srgbClr val="006600"/>
                </a:solidFill>
              </a:endParaRPr>
            </a:p>
          </p:txBody>
        </p:sp>
      </p:grpSp>
      <p:sp>
        <p:nvSpPr>
          <p:cNvPr id="15420" name="Text Box 72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15421" name="Text Box 73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5422" name="Text Box 74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33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5423" name="Text Box 75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5424" name="Text Box 76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32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2000" y="25400"/>
            <a:ext cx="38862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u="sng" dirty="0">
                <a:solidFill>
                  <a:srgbClr val="010000">
                    <a:lumMod val="75000"/>
                    <a:lumOff val="25000"/>
                  </a:srgbClr>
                </a:solidFill>
              </a:rPr>
              <a:t>Shortest Paths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P2: s-2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P3: P6-3 ~ s-6-3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P4: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P5: P3-5 ~ s-6-3-5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P6: s-6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P7: s-7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P8: P3-8 ~ s-6-3-8</a:t>
            </a:r>
          </a:p>
        </p:txBody>
      </p:sp>
      <p:sp>
        <p:nvSpPr>
          <p:cNvPr id="15426" name="Freeform 77"/>
          <p:cNvSpPr>
            <a:spLocks/>
          </p:cNvSpPr>
          <p:nvPr/>
        </p:nvSpPr>
        <p:spPr bwMode="auto">
          <a:xfrm>
            <a:off x="139700" y="1981200"/>
            <a:ext cx="8547100" cy="4737100"/>
          </a:xfrm>
          <a:custGeom>
            <a:avLst/>
            <a:gdLst>
              <a:gd name="T0" fmla="*/ 100806250 w 5384"/>
              <a:gd name="T1" fmla="*/ 1955641250 h 2984"/>
              <a:gd name="T2" fmla="*/ 947578750 w 5384"/>
              <a:gd name="T3" fmla="*/ 1370965000 h 2984"/>
              <a:gd name="T4" fmla="*/ 1471771250 w 5384"/>
              <a:gd name="T5" fmla="*/ 1169352500 h 2984"/>
              <a:gd name="T6" fmla="*/ 2147483647 w 5384"/>
              <a:gd name="T7" fmla="*/ 705643750 h 2984"/>
              <a:gd name="T8" fmla="*/ 2147483647 w 5384"/>
              <a:gd name="T9" fmla="*/ 665321250 h 2984"/>
              <a:gd name="T10" fmla="*/ 2147483647 w 5384"/>
              <a:gd name="T11" fmla="*/ 786288750 h 2984"/>
              <a:gd name="T12" fmla="*/ 2147483647 w 5384"/>
              <a:gd name="T13" fmla="*/ 846772500 h 2984"/>
              <a:gd name="T14" fmla="*/ 2147483647 w 5384"/>
              <a:gd name="T15" fmla="*/ 786288750 h 2984"/>
              <a:gd name="T16" fmla="*/ 2147483647 w 5384"/>
              <a:gd name="T17" fmla="*/ 612398763 h 2984"/>
              <a:gd name="T18" fmla="*/ 2147483647 w 5384"/>
              <a:gd name="T19" fmla="*/ 20161250 h 2984"/>
              <a:gd name="T20" fmla="*/ 2147483647 w 5384"/>
              <a:gd name="T21" fmla="*/ 456149075 h 2984"/>
              <a:gd name="T22" fmla="*/ 2147483647 w 5384"/>
              <a:gd name="T23" fmla="*/ 967740000 h 2984"/>
              <a:gd name="T24" fmla="*/ 2147483647 w 5384"/>
              <a:gd name="T25" fmla="*/ 2076608750 h 2984"/>
              <a:gd name="T26" fmla="*/ 2147483647 w 5384"/>
              <a:gd name="T27" fmla="*/ 2147483647 h 2984"/>
              <a:gd name="T28" fmla="*/ 2147483647 w 5384"/>
              <a:gd name="T29" fmla="*/ 2147483647 h 2984"/>
              <a:gd name="T30" fmla="*/ 2147483647 w 5384"/>
              <a:gd name="T31" fmla="*/ 2147483647 h 2984"/>
              <a:gd name="T32" fmla="*/ 2147483647 w 5384"/>
              <a:gd name="T33" fmla="*/ 2147483647 h 2984"/>
              <a:gd name="T34" fmla="*/ 2147483647 w 5384"/>
              <a:gd name="T35" fmla="*/ 2147483647 h 2984"/>
              <a:gd name="T36" fmla="*/ 2147483647 w 5384"/>
              <a:gd name="T37" fmla="*/ 2147483647 h 2984"/>
              <a:gd name="T38" fmla="*/ 2147483647 w 5384"/>
              <a:gd name="T39" fmla="*/ 2147483647 h 2984"/>
              <a:gd name="T40" fmla="*/ 2147483647 w 5384"/>
              <a:gd name="T41" fmla="*/ 2147483647 h 2984"/>
              <a:gd name="T42" fmla="*/ 2147483647 w 5384"/>
              <a:gd name="T43" fmla="*/ 2147483647 h 2984"/>
              <a:gd name="T44" fmla="*/ 2147483647 w 5384"/>
              <a:gd name="T45" fmla="*/ 2147483647 h 2984"/>
              <a:gd name="T46" fmla="*/ 2147483647 w 5384"/>
              <a:gd name="T47" fmla="*/ 2147483647 h 2984"/>
              <a:gd name="T48" fmla="*/ 2147483647 w 5384"/>
              <a:gd name="T49" fmla="*/ 2147483647 h 2984"/>
              <a:gd name="T50" fmla="*/ 2147483647 w 5384"/>
              <a:gd name="T51" fmla="*/ 2147483647 h 2984"/>
              <a:gd name="T52" fmla="*/ 2147483647 w 5384"/>
              <a:gd name="T53" fmla="*/ 2147483647 h 2984"/>
              <a:gd name="T54" fmla="*/ 2147483647 w 5384"/>
              <a:gd name="T55" fmla="*/ 2147483647 h 2984"/>
              <a:gd name="T56" fmla="*/ 2147483647 w 5384"/>
              <a:gd name="T57" fmla="*/ 2147483647 h 2984"/>
              <a:gd name="T58" fmla="*/ 1895157500 w 5384"/>
              <a:gd name="T59" fmla="*/ 2147483647 h 2984"/>
              <a:gd name="T60" fmla="*/ 1673383750 w 5384"/>
              <a:gd name="T61" fmla="*/ 2147483647 h 2984"/>
              <a:gd name="T62" fmla="*/ 1532255000 w 5384"/>
              <a:gd name="T63" fmla="*/ 2147483647 h 2984"/>
              <a:gd name="T64" fmla="*/ 1169352500 w 5384"/>
              <a:gd name="T65" fmla="*/ 2147483647 h 2984"/>
              <a:gd name="T66" fmla="*/ 927417500 w 5384"/>
              <a:gd name="T67" fmla="*/ 2147483647 h 2984"/>
              <a:gd name="T68" fmla="*/ 604837500 w 5384"/>
              <a:gd name="T69" fmla="*/ 2147483647 h 2984"/>
              <a:gd name="T70" fmla="*/ 423386250 w 5384"/>
              <a:gd name="T71" fmla="*/ 2147483647 h 2984"/>
              <a:gd name="T72" fmla="*/ 342741250 w 5384"/>
              <a:gd name="T73" fmla="*/ 2147483647 h 2984"/>
              <a:gd name="T74" fmla="*/ 0 w 5384"/>
              <a:gd name="T75" fmla="*/ 2147483647 h 298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384" h="2984">
                <a:moveTo>
                  <a:pt x="0" y="992"/>
                </a:moveTo>
                <a:cubicBezTo>
                  <a:pt x="12" y="932"/>
                  <a:pt x="8" y="824"/>
                  <a:pt x="40" y="776"/>
                </a:cubicBezTo>
                <a:cubicBezTo>
                  <a:pt x="95" y="694"/>
                  <a:pt x="199" y="659"/>
                  <a:pt x="280" y="608"/>
                </a:cubicBezTo>
                <a:cubicBezTo>
                  <a:pt x="312" y="587"/>
                  <a:pt x="346" y="569"/>
                  <a:pt x="376" y="544"/>
                </a:cubicBezTo>
                <a:cubicBezTo>
                  <a:pt x="385" y="537"/>
                  <a:pt x="390" y="526"/>
                  <a:pt x="400" y="520"/>
                </a:cubicBezTo>
                <a:cubicBezTo>
                  <a:pt x="458" y="485"/>
                  <a:pt x="523" y="488"/>
                  <a:pt x="584" y="464"/>
                </a:cubicBezTo>
                <a:cubicBezTo>
                  <a:pt x="772" y="389"/>
                  <a:pt x="964" y="328"/>
                  <a:pt x="1168" y="312"/>
                </a:cubicBezTo>
                <a:cubicBezTo>
                  <a:pt x="1259" y="297"/>
                  <a:pt x="1348" y="286"/>
                  <a:pt x="1440" y="280"/>
                </a:cubicBezTo>
                <a:cubicBezTo>
                  <a:pt x="1507" y="269"/>
                  <a:pt x="1574" y="269"/>
                  <a:pt x="1640" y="256"/>
                </a:cubicBezTo>
                <a:cubicBezTo>
                  <a:pt x="1896" y="259"/>
                  <a:pt x="2152" y="257"/>
                  <a:pt x="2408" y="264"/>
                </a:cubicBezTo>
                <a:cubicBezTo>
                  <a:pt x="2435" y="265"/>
                  <a:pt x="2488" y="280"/>
                  <a:pt x="2488" y="280"/>
                </a:cubicBezTo>
                <a:cubicBezTo>
                  <a:pt x="2543" y="317"/>
                  <a:pt x="2594" y="308"/>
                  <a:pt x="2664" y="312"/>
                </a:cubicBezTo>
                <a:cubicBezTo>
                  <a:pt x="2779" y="318"/>
                  <a:pt x="2893" y="322"/>
                  <a:pt x="3008" y="328"/>
                </a:cubicBezTo>
                <a:cubicBezTo>
                  <a:pt x="3277" y="395"/>
                  <a:pt x="3886" y="336"/>
                  <a:pt x="3928" y="336"/>
                </a:cubicBezTo>
                <a:cubicBezTo>
                  <a:pt x="4164" y="334"/>
                  <a:pt x="4305" y="322"/>
                  <a:pt x="4422" y="318"/>
                </a:cubicBezTo>
                <a:cubicBezTo>
                  <a:pt x="4539" y="314"/>
                  <a:pt x="4574" y="320"/>
                  <a:pt x="4632" y="312"/>
                </a:cubicBezTo>
                <a:cubicBezTo>
                  <a:pt x="4679" y="300"/>
                  <a:pt x="4722" y="287"/>
                  <a:pt x="4768" y="272"/>
                </a:cubicBezTo>
                <a:cubicBezTo>
                  <a:pt x="4804" y="260"/>
                  <a:pt x="4803" y="251"/>
                  <a:pt x="4840" y="243"/>
                </a:cubicBezTo>
                <a:cubicBezTo>
                  <a:pt x="4908" y="228"/>
                  <a:pt x="4912" y="89"/>
                  <a:pt x="4979" y="72"/>
                </a:cubicBezTo>
                <a:cubicBezTo>
                  <a:pt x="5003" y="75"/>
                  <a:pt x="5105" y="0"/>
                  <a:pt x="5128" y="8"/>
                </a:cubicBezTo>
                <a:cubicBezTo>
                  <a:pt x="5137" y="11"/>
                  <a:pt x="5258" y="62"/>
                  <a:pt x="5267" y="64"/>
                </a:cubicBezTo>
                <a:cubicBezTo>
                  <a:pt x="5309" y="73"/>
                  <a:pt x="5288" y="178"/>
                  <a:pt x="5331" y="181"/>
                </a:cubicBezTo>
                <a:cubicBezTo>
                  <a:pt x="5358" y="221"/>
                  <a:pt x="5324" y="299"/>
                  <a:pt x="5368" y="328"/>
                </a:cubicBezTo>
                <a:cubicBezTo>
                  <a:pt x="5372" y="339"/>
                  <a:pt x="5384" y="374"/>
                  <a:pt x="5384" y="384"/>
                </a:cubicBezTo>
                <a:cubicBezTo>
                  <a:pt x="5384" y="532"/>
                  <a:pt x="5383" y="642"/>
                  <a:pt x="5320" y="768"/>
                </a:cubicBezTo>
                <a:cubicBezTo>
                  <a:pt x="5310" y="787"/>
                  <a:pt x="5312" y="803"/>
                  <a:pt x="5304" y="824"/>
                </a:cubicBezTo>
                <a:cubicBezTo>
                  <a:pt x="5284" y="876"/>
                  <a:pt x="5228" y="915"/>
                  <a:pt x="5176" y="928"/>
                </a:cubicBezTo>
                <a:cubicBezTo>
                  <a:pt x="5135" y="969"/>
                  <a:pt x="5094" y="1019"/>
                  <a:pt x="5032" y="1024"/>
                </a:cubicBezTo>
                <a:cubicBezTo>
                  <a:pt x="4971" y="1029"/>
                  <a:pt x="4909" y="1029"/>
                  <a:pt x="4848" y="1032"/>
                </a:cubicBezTo>
                <a:cubicBezTo>
                  <a:pt x="4741" y="1019"/>
                  <a:pt x="4635" y="1005"/>
                  <a:pt x="4528" y="992"/>
                </a:cubicBezTo>
                <a:cubicBezTo>
                  <a:pt x="4455" y="968"/>
                  <a:pt x="4378" y="955"/>
                  <a:pt x="4304" y="936"/>
                </a:cubicBezTo>
                <a:cubicBezTo>
                  <a:pt x="4229" y="939"/>
                  <a:pt x="4146" y="996"/>
                  <a:pt x="4072" y="1003"/>
                </a:cubicBezTo>
                <a:cubicBezTo>
                  <a:pt x="4037" y="1006"/>
                  <a:pt x="3979" y="1051"/>
                  <a:pt x="3944" y="1056"/>
                </a:cubicBezTo>
                <a:cubicBezTo>
                  <a:pt x="3901" y="1070"/>
                  <a:pt x="3810" y="1070"/>
                  <a:pt x="3763" y="1077"/>
                </a:cubicBezTo>
                <a:cubicBezTo>
                  <a:pt x="3680" y="1089"/>
                  <a:pt x="3612" y="1117"/>
                  <a:pt x="3539" y="1120"/>
                </a:cubicBezTo>
                <a:cubicBezTo>
                  <a:pt x="3495" y="1127"/>
                  <a:pt x="3398" y="1153"/>
                  <a:pt x="3357" y="1173"/>
                </a:cubicBezTo>
                <a:cubicBezTo>
                  <a:pt x="3302" y="1201"/>
                  <a:pt x="3307" y="1156"/>
                  <a:pt x="3240" y="1173"/>
                </a:cubicBezTo>
                <a:cubicBezTo>
                  <a:pt x="3240" y="1162"/>
                  <a:pt x="3215" y="1181"/>
                  <a:pt x="3187" y="1184"/>
                </a:cubicBezTo>
                <a:cubicBezTo>
                  <a:pt x="3159" y="1187"/>
                  <a:pt x="3138" y="1181"/>
                  <a:pt x="3072" y="1192"/>
                </a:cubicBezTo>
                <a:cubicBezTo>
                  <a:pt x="2978" y="1215"/>
                  <a:pt x="2888" y="1239"/>
                  <a:pt x="2792" y="1248"/>
                </a:cubicBezTo>
                <a:cubicBezTo>
                  <a:pt x="2755" y="1257"/>
                  <a:pt x="2718" y="1275"/>
                  <a:pt x="2680" y="1280"/>
                </a:cubicBezTo>
                <a:cubicBezTo>
                  <a:pt x="2552" y="1298"/>
                  <a:pt x="2428" y="1323"/>
                  <a:pt x="2304" y="1360"/>
                </a:cubicBezTo>
                <a:cubicBezTo>
                  <a:pt x="2240" y="1379"/>
                  <a:pt x="2163" y="1394"/>
                  <a:pt x="2104" y="1424"/>
                </a:cubicBezTo>
                <a:cubicBezTo>
                  <a:pt x="2064" y="1444"/>
                  <a:pt x="2018" y="1466"/>
                  <a:pt x="1976" y="1480"/>
                </a:cubicBezTo>
                <a:cubicBezTo>
                  <a:pt x="1971" y="1488"/>
                  <a:pt x="1967" y="1497"/>
                  <a:pt x="1960" y="1504"/>
                </a:cubicBezTo>
                <a:cubicBezTo>
                  <a:pt x="1953" y="1511"/>
                  <a:pt x="1942" y="1513"/>
                  <a:pt x="1936" y="1520"/>
                </a:cubicBezTo>
                <a:cubicBezTo>
                  <a:pt x="1923" y="1534"/>
                  <a:pt x="1915" y="1552"/>
                  <a:pt x="1904" y="1568"/>
                </a:cubicBezTo>
                <a:cubicBezTo>
                  <a:pt x="1876" y="1610"/>
                  <a:pt x="1876" y="1671"/>
                  <a:pt x="1848" y="1712"/>
                </a:cubicBezTo>
                <a:cubicBezTo>
                  <a:pt x="1829" y="1740"/>
                  <a:pt x="1819" y="1768"/>
                  <a:pt x="1808" y="1800"/>
                </a:cubicBezTo>
                <a:cubicBezTo>
                  <a:pt x="1792" y="1911"/>
                  <a:pt x="1754" y="1978"/>
                  <a:pt x="1720" y="2080"/>
                </a:cubicBezTo>
                <a:cubicBezTo>
                  <a:pt x="1695" y="2255"/>
                  <a:pt x="1609" y="2517"/>
                  <a:pt x="1792" y="2608"/>
                </a:cubicBezTo>
                <a:cubicBezTo>
                  <a:pt x="1817" y="2682"/>
                  <a:pt x="1831" y="2706"/>
                  <a:pt x="1800" y="2808"/>
                </a:cubicBezTo>
                <a:cubicBezTo>
                  <a:pt x="1790" y="2841"/>
                  <a:pt x="1751" y="2835"/>
                  <a:pt x="1728" y="2848"/>
                </a:cubicBezTo>
                <a:cubicBezTo>
                  <a:pt x="1711" y="2857"/>
                  <a:pt x="1680" y="2880"/>
                  <a:pt x="1680" y="2880"/>
                </a:cubicBezTo>
                <a:cubicBezTo>
                  <a:pt x="1649" y="2926"/>
                  <a:pt x="1640" y="2965"/>
                  <a:pt x="1584" y="2984"/>
                </a:cubicBezTo>
                <a:cubicBezTo>
                  <a:pt x="1367" y="2979"/>
                  <a:pt x="1271" y="2973"/>
                  <a:pt x="1088" y="2960"/>
                </a:cubicBezTo>
                <a:cubicBezTo>
                  <a:pt x="1072" y="2957"/>
                  <a:pt x="1055" y="2958"/>
                  <a:pt x="1040" y="2952"/>
                </a:cubicBezTo>
                <a:cubicBezTo>
                  <a:pt x="1012" y="2942"/>
                  <a:pt x="960" y="2912"/>
                  <a:pt x="960" y="2912"/>
                </a:cubicBezTo>
                <a:cubicBezTo>
                  <a:pt x="915" y="2844"/>
                  <a:pt x="899" y="2774"/>
                  <a:pt x="864" y="2704"/>
                </a:cubicBezTo>
                <a:cubicBezTo>
                  <a:pt x="836" y="2649"/>
                  <a:pt x="784" y="2586"/>
                  <a:pt x="752" y="2536"/>
                </a:cubicBezTo>
                <a:cubicBezTo>
                  <a:pt x="746" y="2527"/>
                  <a:pt x="739" y="2487"/>
                  <a:pt x="736" y="2480"/>
                </a:cubicBezTo>
                <a:cubicBezTo>
                  <a:pt x="711" y="2413"/>
                  <a:pt x="701" y="2342"/>
                  <a:pt x="664" y="2280"/>
                </a:cubicBezTo>
                <a:cubicBezTo>
                  <a:pt x="641" y="2165"/>
                  <a:pt x="673" y="2307"/>
                  <a:pt x="640" y="2208"/>
                </a:cubicBezTo>
                <a:cubicBezTo>
                  <a:pt x="625" y="2164"/>
                  <a:pt x="623" y="2116"/>
                  <a:pt x="608" y="2072"/>
                </a:cubicBezTo>
                <a:cubicBezTo>
                  <a:pt x="587" y="2010"/>
                  <a:pt x="530" y="1952"/>
                  <a:pt x="496" y="1896"/>
                </a:cubicBezTo>
                <a:cubicBezTo>
                  <a:pt x="488" y="1865"/>
                  <a:pt x="471" y="1839"/>
                  <a:pt x="464" y="1808"/>
                </a:cubicBezTo>
                <a:cubicBezTo>
                  <a:pt x="447" y="1731"/>
                  <a:pt x="448" y="1655"/>
                  <a:pt x="408" y="1584"/>
                </a:cubicBezTo>
                <a:cubicBezTo>
                  <a:pt x="397" y="1564"/>
                  <a:pt x="383" y="1545"/>
                  <a:pt x="368" y="1528"/>
                </a:cubicBezTo>
                <a:cubicBezTo>
                  <a:pt x="350" y="1508"/>
                  <a:pt x="312" y="1472"/>
                  <a:pt x="312" y="1472"/>
                </a:cubicBezTo>
                <a:cubicBezTo>
                  <a:pt x="302" y="1434"/>
                  <a:pt x="269" y="1354"/>
                  <a:pt x="240" y="1328"/>
                </a:cubicBezTo>
                <a:cubicBezTo>
                  <a:pt x="226" y="1315"/>
                  <a:pt x="192" y="1296"/>
                  <a:pt x="192" y="1296"/>
                </a:cubicBezTo>
                <a:cubicBezTo>
                  <a:pt x="184" y="1283"/>
                  <a:pt x="177" y="1268"/>
                  <a:pt x="168" y="1256"/>
                </a:cubicBezTo>
                <a:cubicBezTo>
                  <a:pt x="161" y="1247"/>
                  <a:pt x="150" y="1241"/>
                  <a:pt x="144" y="1232"/>
                </a:cubicBezTo>
                <a:cubicBezTo>
                  <a:pt x="139" y="1225"/>
                  <a:pt x="140" y="1215"/>
                  <a:pt x="136" y="1208"/>
                </a:cubicBezTo>
                <a:cubicBezTo>
                  <a:pt x="112" y="1165"/>
                  <a:pt x="83" y="1123"/>
                  <a:pt x="48" y="1088"/>
                </a:cubicBezTo>
                <a:cubicBezTo>
                  <a:pt x="34" y="1046"/>
                  <a:pt x="24" y="1028"/>
                  <a:pt x="0" y="992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64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FED47BDF-0A53-4F71-89F3-4FD5D02C7468}" type="slidenum">
              <a:rPr lang="en-US" altLang="en-US" smtClean="0">
                <a:solidFill>
                  <a:srgbClr val="000000"/>
                </a:solidFill>
              </a:rPr>
              <a:pPr/>
              <a:t>38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Dijkstra's Shortest Path Algorithm</a:t>
            </a:r>
          </a:p>
        </p:txBody>
      </p:sp>
      <p:sp>
        <p:nvSpPr>
          <p:cNvPr id="16388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6389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6390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6391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6392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6393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6394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6395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16396" name="AutoShape 11"/>
          <p:cNvCxnSpPr>
            <a:cxnSpLocks noChangeShapeType="1"/>
            <a:stCxn id="16388" idx="7"/>
            <a:endCxn id="16391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7" name="AutoShape 12"/>
          <p:cNvCxnSpPr>
            <a:cxnSpLocks noChangeShapeType="1"/>
            <a:stCxn id="16388" idx="6"/>
            <a:endCxn id="16392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8" name="AutoShape 13"/>
          <p:cNvCxnSpPr>
            <a:cxnSpLocks noChangeShapeType="1"/>
            <a:stCxn id="16388" idx="5"/>
            <a:endCxn id="16393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9" name="AutoShape 14"/>
          <p:cNvCxnSpPr>
            <a:cxnSpLocks noChangeShapeType="1"/>
            <a:stCxn id="16392" idx="7"/>
            <a:endCxn id="16389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0" name="AutoShape 15"/>
          <p:cNvCxnSpPr>
            <a:cxnSpLocks noChangeShapeType="1"/>
            <a:stCxn id="16394" idx="7"/>
            <a:endCxn id="16389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1" name="AutoShape 16"/>
          <p:cNvCxnSpPr>
            <a:cxnSpLocks noChangeShapeType="1"/>
            <a:stCxn id="16392" idx="5"/>
            <a:endCxn id="16395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2" name="AutoShape 17"/>
          <p:cNvCxnSpPr>
            <a:cxnSpLocks noChangeShapeType="1"/>
            <a:stCxn id="16395" idx="5"/>
            <a:endCxn id="16390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3" name="AutoShape 18"/>
          <p:cNvCxnSpPr>
            <a:cxnSpLocks noChangeShapeType="1"/>
            <a:stCxn id="16395" idx="6"/>
            <a:endCxn id="16394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4" name="AutoShape 19"/>
          <p:cNvCxnSpPr>
            <a:cxnSpLocks noChangeShapeType="1"/>
            <a:stCxn id="16394" idx="4"/>
            <a:endCxn id="16390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5" name="AutoShape 20"/>
          <p:cNvCxnSpPr>
            <a:cxnSpLocks noChangeShapeType="1"/>
            <a:stCxn id="16389" idx="3"/>
            <a:endCxn id="16395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6" name="AutoShape 21"/>
          <p:cNvCxnSpPr>
            <a:cxnSpLocks noChangeShapeType="1"/>
            <a:stCxn id="16392" idx="4"/>
            <a:endCxn id="16393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7" name="AutoShape 22"/>
          <p:cNvCxnSpPr>
            <a:cxnSpLocks noChangeShapeType="1"/>
            <a:stCxn id="16393" idx="6"/>
            <a:endCxn id="16395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8" name="AutoShape 23"/>
          <p:cNvCxnSpPr>
            <a:cxnSpLocks noChangeShapeType="1"/>
            <a:stCxn id="16391" idx="6"/>
            <a:endCxn id="16389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9" name="AutoShape 24"/>
          <p:cNvCxnSpPr>
            <a:cxnSpLocks noChangeShapeType="1"/>
            <a:stCxn id="16393" idx="6"/>
            <a:endCxn id="16390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0" name="AutoShape 25"/>
          <p:cNvCxnSpPr>
            <a:cxnSpLocks noChangeShapeType="1"/>
            <a:stCxn id="16389" idx="5"/>
            <a:endCxn id="16390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16414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16418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16419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16420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16421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16422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16424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16425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15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6426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9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6427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16428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16429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14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6430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16431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0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6432" name="Text Box 49"/>
          <p:cNvSpPr txBox="1">
            <a:spLocks noChangeArrowheads="1"/>
          </p:cNvSpPr>
          <p:nvPr/>
        </p:nvSpPr>
        <p:spPr bwMode="auto">
          <a:xfrm>
            <a:off x="228600" y="1014413"/>
            <a:ext cx="3368675" cy="701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 smtClean="0">
                <a:solidFill>
                  <a:srgbClr val="000000"/>
                </a:solidFill>
              </a:rPr>
              <a:t>M = { s, 2, 3, 6, 7 }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 smtClean="0">
                <a:solidFill>
                  <a:srgbClr val="000000"/>
                </a:solidFill>
              </a:rPr>
              <a:t>NT = { 4, 5, 8 }</a:t>
            </a:r>
          </a:p>
        </p:txBody>
      </p:sp>
      <p:sp>
        <p:nvSpPr>
          <p:cNvPr id="16433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44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6434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6435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35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6436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6437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59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6438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6439" name="Text Box 65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6440" name="Text Box 66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51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6441" name="Text Box 67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6442" name="Text Box 68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34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6443" name="AutoShape 69"/>
          <p:cNvSpPr>
            <a:spLocks noChangeArrowheads="1"/>
          </p:cNvSpPr>
          <p:nvPr/>
        </p:nvSpPr>
        <p:spPr bwMode="auto">
          <a:xfrm rot="10800000">
            <a:off x="4360863" y="51498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altLang="en-US" smtClean="0">
              <a:solidFill>
                <a:srgbClr val="000000"/>
              </a:solidFill>
            </a:endParaRPr>
          </a:p>
        </p:txBody>
      </p:sp>
      <p:sp>
        <p:nvSpPr>
          <p:cNvPr id="16444" name="Text Box 70"/>
          <p:cNvSpPr txBox="1">
            <a:spLocks noChangeArrowheads="1"/>
          </p:cNvSpPr>
          <p:nvPr/>
        </p:nvSpPr>
        <p:spPr bwMode="auto">
          <a:xfrm>
            <a:off x="4056063" y="5430838"/>
            <a:ext cx="12779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A50021"/>
                </a:solidFill>
              </a:rPr>
              <a:t>W</a:t>
            </a:r>
          </a:p>
        </p:txBody>
      </p:sp>
      <p:sp>
        <p:nvSpPr>
          <p:cNvPr id="16445" name="Text Box 71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16446" name="Text Box 72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6447" name="Text Box 73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33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6448" name="Text Box 74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6449" name="Text Box 75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32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6450" name="Text Box 7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16451" name="Freeform 77"/>
          <p:cNvSpPr>
            <a:spLocks/>
          </p:cNvSpPr>
          <p:nvPr/>
        </p:nvSpPr>
        <p:spPr bwMode="auto">
          <a:xfrm>
            <a:off x="139700" y="1981200"/>
            <a:ext cx="8547100" cy="4737100"/>
          </a:xfrm>
          <a:custGeom>
            <a:avLst/>
            <a:gdLst>
              <a:gd name="T0" fmla="*/ 100806250 w 5384"/>
              <a:gd name="T1" fmla="*/ 1955641250 h 2984"/>
              <a:gd name="T2" fmla="*/ 947578750 w 5384"/>
              <a:gd name="T3" fmla="*/ 1370965000 h 2984"/>
              <a:gd name="T4" fmla="*/ 1471771250 w 5384"/>
              <a:gd name="T5" fmla="*/ 1169352500 h 2984"/>
              <a:gd name="T6" fmla="*/ 2147483647 w 5384"/>
              <a:gd name="T7" fmla="*/ 705643750 h 2984"/>
              <a:gd name="T8" fmla="*/ 2147483647 w 5384"/>
              <a:gd name="T9" fmla="*/ 665321250 h 2984"/>
              <a:gd name="T10" fmla="*/ 2147483647 w 5384"/>
              <a:gd name="T11" fmla="*/ 786288750 h 2984"/>
              <a:gd name="T12" fmla="*/ 2147483647 w 5384"/>
              <a:gd name="T13" fmla="*/ 846772500 h 2984"/>
              <a:gd name="T14" fmla="*/ 2147483647 w 5384"/>
              <a:gd name="T15" fmla="*/ 786288750 h 2984"/>
              <a:gd name="T16" fmla="*/ 2147483647 w 5384"/>
              <a:gd name="T17" fmla="*/ 612398763 h 2984"/>
              <a:gd name="T18" fmla="*/ 2147483647 w 5384"/>
              <a:gd name="T19" fmla="*/ 20161250 h 2984"/>
              <a:gd name="T20" fmla="*/ 2147483647 w 5384"/>
              <a:gd name="T21" fmla="*/ 456149075 h 2984"/>
              <a:gd name="T22" fmla="*/ 2147483647 w 5384"/>
              <a:gd name="T23" fmla="*/ 967740000 h 2984"/>
              <a:gd name="T24" fmla="*/ 2147483647 w 5384"/>
              <a:gd name="T25" fmla="*/ 2076608750 h 2984"/>
              <a:gd name="T26" fmla="*/ 2147483647 w 5384"/>
              <a:gd name="T27" fmla="*/ 2147483647 h 2984"/>
              <a:gd name="T28" fmla="*/ 2147483647 w 5384"/>
              <a:gd name="T29" fmla="*/ 2147483647 h 2984"/>
              <a:gd name="T30" fmla="*/ 2147483647 w 5384"/>
              <a:gd name="T31" fmla="*/ 2147483647 h 2984"/>
              <a:gd name="T32" fmla="*/ 2147483647 w 5384"/>
              <a:gd name="T33" fmla="*/ 2147483647 h 2984"/>
              <a:gd name="T34" fmla="*/ 2147483647 w 5384"/>
              <a:gd name="T35" fmla="*/ 2147483647 h 2984"/>
              <a:gd name="T36" fmla="*/ 2147483647 w 5384"/>
              <a:gd name="T37" fmla="*/ 2147483647 h 2984"/>
              <a:gd name="T38" fmla="*/ 2147483647 w 5384"/>
              <a:gd name="T39" fmla="*/ 2147483647 h 2984"/>
              <a:gd name="T40" fmla="*/ 2147483647 w 5384"/>
              <a:gd name="T41" fmla="*/ 2147483647 h 2984"/>
              <a:gd name="T42" fmla="*/ 2147483647 w 5384"/>
              <a:gd name="T43" fmla="*/ 2147483647 h 2984"/>
              <a:gd name="T44" fmla="*/ 2147483647 w 5384"/>
              <a:gd name="T45" fmla="*/ 2147483647 h 2984"/>
              <a:gd name="T46" fmla="*/ 2147483647 w 5384"/>
              <a:gd name="T47" fmla="*/ 2147483647 h 2984"/>
              <a:gd name="T48" fmla="*/ 2147483647 w 5384"/>
              <a:gd name="T49" fmla="*/ 2147483647 h 2984"/>
              <a:gd name="T50" fmla="*/ 2147483647 w 5384"/>
              <a:gd name="T51" fmla="*/ 2147483647 h 2984"/>
              <a:gd name="T52" fmla="*/ 2147483647 w 5384"/>
              <a:gd name="T53" fmla="*/ 2147483647 h 2984"/>
              <a:gd name="T54" fmla="*/ 2147483647 w 5384"/>
              <a:gd name="T55" fmla="*/ 2147483647 h 2984"/>
              <a:gd name="T56" fmla="*/ 2147483647 w 5384"/>
              <a:gd name="T57" fmla="*/ 2147483647 h 2984"/>
              <a:gd name="T58" fmla="*/ 1895157500 w 5384"/>
              <a:gd name="T59" fmla="*/ 2147483647 h 2984"/>
              <a:gd name="T60" fmla="*/ 1673383750 w 5384"/>
              <a:gd name="T61" fmla="*/ 2147483647 h 2984"/>
              <a:gd name="T62" fmla="*/ 1532255000 w 5384"/>
              <a:gd name="T63" fmla="*/ 2147483647 h 2984"/>
              <a:gd name="T64" fmla="*/ 1169352500 w 5384"/>
              <a:gd name="T65" fmla="*/ 2147483647 h 2984"/>
              <a:gd name="T66" fmla="*/ 927417500 w 5384"/>
              <a:gd name="T67" fmla="*/ 2147483647 h 2984"/>
              <a:gd name="T68" fmla="*/ 604837500 w 5384"/>
              <a:gd name="T69" fmla="*/ 2147483647 h 2984"/>
              <a:gd name="T70" fmla="*/ 423386250 w 5384"/>
              <a:gd name="T71" fmla="*/ 2147483647 h 2984"/>
              <a:gd name="T72" fmla="*/ 342741250 w 5384"/>
              <a:gd name="T73" fmla="*/ 2147483647 h 2984"/>
              <a:gd name="T74" fmla="*/ 0 w 5384"/>
              <a:gd name="T75" fmla="*/ 2147483647 h 298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384" h="2984">
                <a:moveTo>
                  <a:pt x="0" y="992"/>
                </a:moveTo>
                <a:cubicBezTo>
                  <a:pt x="12" y="932"/>
                  <a:pt x="8" y="824"/>
                  <a:pt x="40" y="776"/>
                </a:cubicBezTo>
                <a:cubicBezTo>
                  <a:pt x="95" y="694"/>
                  <a:pt x="199" y="659"/>
                  <a:pt x="280" y="608"/>
                </a:cubicBezTo>
                <a:cubicBezTo>
                  <a:pt x="312" y="587"/>
                  <a:pt x="346" y="569"/>
                  <a:pt x="376" y="544"/>
                </a:cubicBezTo>
                <a:cubicBezTo>
                  <a:pt x="385" y="537"/>
                  <a:pt x="390" y="526"/>
                  <a:pt x="400" y="520"/>
                </a:cubicBezTo>
                <a:cubicBezTo>
                  <a:pt x="458" y="485"/>
                  <a:pt x="523" y="488"/>
                  <a:pt x="584" y="464"/>
                </a:cubicBezTo>
                <a:cubicBezTo>
                  <a:pt x="772" y="389"/>
                  <a:pt x="964" y="328"/>
                  <a:pt x="1168" y="312"/>
                </a:cubicBezTo>
                <a:cubicBezTo>
                  <a:pt x="1259" y="297"/>
                  <a:pt x="1348" y="286"/>
                  <a:pt x="1440" y="280"/>
                </a:cubicBezTo>
                <a:cubicBezTo>
                  <a:pt x="1507" y="269"/>
                  <a:pt x="1574" y="269"/>
                  <a:pt x="1640" y="256"/>
                </a:cubicBezTo>
                <a:cubicBezTo>
                  <a:pt x="1896" y="259"/>
                  <a:pt x="2152" y="257"/>
                  <a:pt x="2408" y="264"/>
                </a:cubicBezTo>
                <a:cubicBezTo>
                  <a:pt x="2435" y="265"/>
                  <a:pt x="2488" y="280"/>
                  <a:pt x="2488" y="280"/>
                </a:cubicBezTo>
                <a:cubicBezTo>
                  <a:pt x="2543" y="317"/>
                  <a:pt x="2594" y="308"/>
                  <a:pt x="2664" y="312"/>
                </a:cubicBezTo>
                <a:cubicBezTo>
                  <a:pt x="2779" y="318"/>
                  <a:pt x="2893" y="322"/>
                  <a:pt x="3008" y="328"/>
                </a:cubicBezTo>
                <a:cubicBezTo>
                  <a:pt x="3277" y="395"/>
                  <a:pt x="3886" y="336"/>
                  <a:pt x="3928" y="336"/>
                </a:cubicBezTo>
                <a:cubicBezTo>
                  <a:pt x="4164" y="334"/>
                  <a:pt x="4305" y="322"/>
                  <a:pt x="4422" y="318"/>
                </a:cubicBezTo>
                <a:cubicBezTo>
                  <a:pt x="4539" y="314"/>
                  <a:pt x="4574" y="320"/>
                  <a:pt x="4632" y="312"/>
                </a:cubicBezTo>
                <a:cubicBezTo>
                  <a:pt x="4679" y="300"/>
                  <a:pt x="4722" y="287"/>
                  <a:pt x="4768" y="272"/>
                </a:cubicBezTo>
                <a:cubicBezTo>
                  <a:pt x="4804" y="260"/>
                  <a:pt x="4803" y="251"/>
                  <a:pt x="4840" y="243"/>
                </a:cubicBezTo>
                <a:cubicBezTo>
                  <a:pt x="4908" y="228"/>
                  <a:pt x="4912" y="89"/>
                  <a:pt x="4979" y="72"/>
                </a:cubicBezTo>
                <a:cubicBezTo>
                  <a:pt x="5003" y="75"/>
                  <a:pt x="5105" y="0"/>
                  <a:pt x="5128" y="8"/>
                </a:cubicBezTo>
                <a:cubicBezTo>
                  <a:pt x="5137" y="11"/>
                  <a:pt x="5258" y="62"/>
                  <a:pt x="5267" y="64"/>
                </a:cubicBezTo>
                <a:cubicBezTo>
                  <a:pt x="5309" y="73"/>
                  <a:pt x="5288" y="178"/>
                  <a:pt x="5331" y="181"/>
                </a:cubicBezTo>
                <a:cubicBezTo>
                  <a:pt x="5358" y="221"/>
                  <a:pt x="5324" y="299"/>
                  <a:pt x="5368" y="328"/>
                </a:cubicBezTo>
                <a:cubicBezTo>
                  <a:pt x="5372" y="339"/>
                  <a:pt x="5384" y="374"/>
                  <a:pt x="5384" y="384"/>
                </a:cubicBezTo>
                <a:cubicBezTo>
                  <a:pt x="5384" y="532"/>
                  <a:pt x="5383" y="642"/>
                  <a:pt x="5320" y="768"/>
                </a:cubicBezTo>
                <a:cubicBezTo>
                  <a:pt x="5310" y="787"/>
                  <a:pt x="5312" y="803"/>
                  <a:pt x="5304" y="824"/>
                </a:cubicBezTo>
                <a:cubicBezTo>
                  <a:pt x="5284" y="876"/>
                  <a:pt x="5228" y="915"/>
                  <a:pt x="5176" y="928"/>
                </a:cubicBezTo>
                <a:cubicBezTo>
                  <a:pt x="5135" y="969"/>
                  <a:pt x="5094" y="1019"/>
                  <a:pt x="5032" y="1024"/>
                </a:cubicBezTo>
                <a:cubicBezTo>
                  <a:pt x="4971" y="1029"/>
                  <a:pt x="4909" y="1029"/>
                  <a:pt x="4848" y="1032"/>
                </a:cubicBezTo>
                <a:cubicBezTo>
                  <a:pt x="4741" y="1019"/>
                  <a:pt x="4635" y="1005"/>
                  <a:pt x="4528" y="992"/>
                </a:cubicBezTo>
                <a:cubicBezTo>
                  <a:pt x="4455" y="968"/>
                  <a:pt x="4378" y="955"/>
                  <a:pt x="4304" y="936"/>
                </a:cubicBezTo>
                <a:cubicBezTo>
                  <a:pt x="4229" y="939"/>
                  <a:pt x="4146" y="996"/>
                  <a:pt x="4072" y="1003"/>
                </a:cubicBezTo>
                <a:cubicBezTo>
                  <a:pt x="4037" y="1006"/>
                  <a:pt x="3979" y="1051"/>
                  <a:pt x="3944" y="1056"/>
                </a:cubicBezTo>
                <a:cubicBezTo>
                  <a:pt x="3901" y="1070"/>
                  <a:pt x="3810" y="1070"/>
                  <a:pt x="3763" y="1077"/>
                </a:cubicBezTo>
                <a:cubicBezTo>
                  <a:pt x="3680" y="1089"/>
                  <a:pt x="3612" y="1117"/>
                  <a:pt x="3539" y="1120"/>
                </a:cubicBezTo>
                <a:cubicBezTo>
                  <a:pt x="3495" y="1127"/>
                  <a:pt x="3398" y="1153"/>
                  <a:pt x="3357" y="1173"/>
                </a:cubicBezTo>
                <a:cubicBezTo>
                  <a:pt x="3302" y="1201"/>
                  <a:pt x="3307" y="1156"/>
                  <a:pt x="3240" y="1173"/>
                </a:cubicBezTo>
                <a:cubicBezTo>
                  <a:pt x="3240" y="1162"/>
                  <a:pt x="3215" y="1181"/>
                  <a:pt x="3187" y="1184"/>
                </a:cubicBezTo>
                <a:cubicBezTo>
                  <a:pt x="3159" y="1187"/>
                  <a:pt x="3138" y="1181"/>
                  <a:pt x="3072" y="1192"/>
                </a:cubicBezTo>
                <a:cubicBezTo>
                  <a:pt x="2978" y="1215"/>
                  <a:pt x="2888" y="1239"/>
                  <a:pt x="2792" y="1248"/>
                </a:cubicBezTo>
                <a:cubicBezTo>
                  <a:pt x="2755" y="1257"/>
                  <a:pt x="2718" y="1275"/>
                  <a:pt x="2680" y="1280"/>
                </a:cubicBezTo>
                <a:cubicBezTo>
                  <a:pt x="2552" y="1298"/>
                  <a:pt x="2428" y="1323"/>
                  <a:pt x="2304" y="1360"/>
                </a:cubicBezTo>
                <a:cubicBezTo>
                  <a:pt x="2240" y="1379"/>
                  <a:pt x="2163" y="1394"/>
                  <a:pt x="2104" y="1424"/>
                </a:cubicBezTo>
                <a:cubicBezTo>
                  <a:pt x="2064" y="1444"/>
                  <a:pt x="2018" y="1466"/>
                  <a:pt x="1976" y="1480"/>
                </a:cubicBezTo>
                <a:cubicBezTo>
                  <a:pt x="1971" y="1488"/>
                  <a:pt x="1967" y="1497"/>
                  <a:pt x="1960" y="1504"/>
                </a:cubicBezTo>
                <a:cubicBezTo>
                  <a:pt x="1953" y="1511"/>
                  <a:pt x="1942" y="1513"/>
                  <a:pt x="1936" y="1520"/>
                </a:cubicBezTo>
                <a:cubicBezTo>
                  <a:pt x="1923" y="1534"/>
                  <a:pt x="1915" y="1552"/>
                  <a:pt x="1904" y="1568"/>
                </a:cubicBezTo>
                <a:cubicBezTo>
                  <a:pt x="1876" y="1610"/>
                  <a:pt x="1876" y="1671"/>
                  <a:pt x="1848" y="1712"/>
                </a:cubicBezTo>
                <a:cubicBezTo>
                  <a:pt x="1829" y="1740"/>
                  <a:pt x="1819" y="1768"/>
                  <a:pt x="1808" y="1800"/>
                </a:cubicBezTo>
                <a:cubicBezTo>
                  <a:pt x="1792" y="1911"/>
                  <a:pt x="1754" y="1978"/>
                  <a:pt x="1720" y="2080"/>
                </a:cubicBezTo>
                <a:cubicBezTo>
                  <a:pt x="1695" y="2255"/>
                  <a:pt x="1609" y="2517"/>
                  <a:pt x="1792" y="2608"/>
                </a:cubicBezTo>
                <a:cubicBezTo>
                  <a:pt x="1817" y="2682"/>
                  <a:pt x="1831" y="2706"/>
                  <a:pt x="1800" y="2808"/>
                </a:cubicBezTo>
                <a:cubicBezTo>
                  <a:pt x="1790" y="2841"/>
                  <a:pt x="1751" y="2835"/>
                  <a:pt x="1728" y="2848"/>
                </a:cubicBezTo>
                <a:cubicBezTo>
                  <a:pt x="1711" y="2857"/>
                  <a:pt x="1680" y="2880"/>
                  <a:pt x="1680" y="2880"/>
                </a:cubicBezTo>
                <a:cubicBezTo>
                  <a:pt x="1649" y="2926"/>
                  <a:pt x="1640" y="2965"/>
                  <a:pt x="1584" y="2984"/>
                </a:cubicBezTo>
                <a:cubicBezTo>
                  <a:pt x="1367" y="2979"/>
                  <a:pt x="1271" y="2973"/>
                  <a:pt x="1088" y="2960"/>
                </a:cubicBezTo>
                <a:cubicBezTo>
                  <a:pt x="1072" y="2957"/>
                  <a:pt x="1055" y="2958"/>
                  <a:pt x="1040" y="2952"/>
                </a:cubicBezTo>
                <a:cubicBezTo>
                  <a:pt x="1012" y="2942"/>
                  <a:pt x="960" y="2912"/>
                  <a:pt x="960" y="2912"/>
                </a:cubicBezTo>
                <a:cubicBezTo>
                  <a:pt x="915" y="2844"/>
                  <a:pt x="899" y="2774"/>
                  <a:pt x="864" y="2704"/>
                </a:cubicBezTo>
                <a:cubicBezTo>
                  <a:pt x="836" y="2649"/>
                  <a:pt x="784" y="2586"/>
                  <a:pt x="752" y="2536"/>
                </a:cubicBezTo>
                <a:cubicBezTo>
                  <a:pt x="746" y="2527"/>
                  <a:pt x="739" y="2487"/>
                  <a:pt x="736" y="2480"/>
                </a:cubicBezTo>
                <a:cubicBezTo>
                  <a:pt x="711" y="2413"/>
                  <a:pt x="701" y="2342"/>
                  <a:pt x="664" y="2280"/>
                </a:cubicBezTo>
                <a:cubicBezTo>
                  <a:pt x="641" y="2165"/>
                  <a:pt x="673" y="2307"/>
                  <a:pt x="640" y="2208"/>
                </a:cubicBezTo>
                <a:cubicBezTo>
                  <a:pt x="625" y="2164"/>
                  <a:pt x="623" y="2116"/>
                  <a:pt x="608" y="2072"/>
                </a:cubicBezTo>
                <a:cubicBezTo>
                  <a:pt x="587" y="2010"/>
                  <a:pt x="530" y="1952"/>
                  <a:pt x="496" y="1896"/>
                </a:cubicBezTo>
                <a:cubicBezTo>
                  <a:pt x="488" y="1865"/>
                  <a:pt x="471" y="1839"/>
                  <a:pt x="464" y="1808"/>
                </a:cubicBezTo>
                <a:cubicBezTo>
                  <a:pt x="447" y="1731"/>
                  <a:pt x="448" y="1655"/>
                  <a:pt x="408" y="1584"/>
                </a:cubicBezTo>
                <a:cubicBezTo>
                  <a:pt x="397" y="1564"/>
                  <a:pt x="383" y="1545"/>
                  <a:pt x="368" y="1528"/>
                </a:cubicBezTo>
                <a:cubicBezTo>
                  <a:pt x="350" y="1508"/>
                  <a:pt x="312" y="1472"/>
                  <a:pt x="312" y="1472"/>
                </a:cubicBezTo>
                <a:cubicBezTo>
                  <a:pt x="302" y="1434"/>
                  <a:pt x="269" y="1354"/>
                  <a:pt x="240" y="1328"/>
                </a:cubicBezTo>
                <a:cubicBezTo>
                  <a:pt x="226" y="1315"/>
                  <a:pt x="192" y="1296"/>
                  <a:pt x="192" y="1296"/>
                </a:cubicBezTo>
                <a:cubicBezTo>
                  <a:pt x="184" y="1283"/>
                  <a:pt x="177" y="1268"/>
                  <a:pt x="168" y="1256"/>
                </a:cubicBezTo>
                <a:cubicBezTo>
                  <a:pt x="161" y="1247"/>
                  <a:pt x="150" y="1241"/>
                  <a:pt x="144" y="1232"/>
                </a:cubicBezTo>
                <a:cubicBezTo>
                  <a:pt x="139" y="1225"/>
                  <a:pt x="140" y="1215"/>
                  <a:pt x="136" y="1208"/>
                </a:cubicBezTo>
                <a:cubicBezTo>
                  <a:pt x="112" y="1165"/>
                  <a:pt x="83" y="1123"/>
                  <a:pt x="48" y="1088"/>
                </a:cubicBezTo>
                <a:cubicBezTo>
                  <a:pt x="34" y="1046"/>
                  <a:pt x="24" y="1028"/>
                  <a:pt x="0" y="992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mtClean="0">
              <a:solidFill>
                <a:srgbClr val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72000" y="25400"/>
            <a:ext cx="38862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u="sng" dirty="0">
                <a:solidFill>
                  <a:srgbClr val="010000">
                    <a:lumMod val="75000"/>
                    <a:lumOff val="25000"/>
                  </a:srgbClr>
                </a:solidFill>
              </a:rPr>
              <a:t>Shortest Paths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P2: s-2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P3: s-6-3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P4: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P5: P3-5 ~ s-6-3-5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P6: s-6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P7: s-7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P8: P3-8 ~ s-6-3-8</a:t>
            </a:r>
          </a:p>
        </p:txBody>
      </p:sp>
    </p:spTree>
    <p:extLst>
      <p:ext uri="{BB962C8B-B14F-4D97-AF65-F5344CB8AC3E}">
        <p14:creationId xmlns:p14="http://schemas.microsoft.com/office/powerpoint/2010/main" val="131864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D70132BE-2B7E-45AB-A7F0-0E23AC2B4E62}" type="slidenum">
              <a:rPr lang="en-US" altLang="en-US" smtClean="0">
                <a:solidFill>
                  <a:srgbClr val="000000"/>
                </a:solidFill>
              </a:rPr>
              <a:pPr/>
              <a:t>39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Dijkstra's Shortest Path Algorithm</a:t>
            </a: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17420" name="AutoShape 11"/>
          <p:cNvCxnSpPr>
            <a:cxnSpLocks noChangeShapeType="1"/>
            <a:stCxn id="17412" idx="7"/>
            <a:endCxn id="17415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1" name="AutoShape 12"/>
          <p:cNvCxnSpPr>
            <a:cxnSpLocks noChangeShapeType="1"/>
            <a:stCxn id="17412" idx="6"/>
            <a:endCxn id="17416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2" name="AutoShape 13"/>
          <p:cNvCxnSpPr>
            <a:cxnSpLocks noChangeShapeType="1"/>
            <a:stCxn id="17412" idx="5"/>
            <a:endCxn id="17417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3" name="AutoShape 14"/>
          <p:cNvCxnSpPr>
            <a:cxnSpLocks noChangeShapeType="1"/>
            <a:stCxn id="17416" idx="7"/>
            <a:endCxn id="17413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4" name="AutoShape 15"/>
          <p:cNvCxnSpPr>
            <a:cxnSpLocks noChangeShapeType="1"/>
            <a:stCxn id="17418" idx="7"/>
            <a:endCxn id="17413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5" name="AutoShape 16"/>
          <p:cNvCxnSpPr>
            <a:cxnSpLocks noChangeShapeType="1"/>
            <a:stCxn id="17416" idx="5"/>
            <a:endCxn id="17419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6" name="AutoShape 17"/>
          <p:cNvCxnSpPr>
            <a:cxnSpLocks noChangeShapeType="1"/>
            <a:stCxn id="17419" idx="5"/>
            <a:endCxn id="17414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7" name="AutoShape 18"/>
          <p:cNvCxnSpPr>
            <a:cxnSpLocks noChangeShapeType="1"/>
            <a:stCxn id="17419" idx="6"/>
            <a:endCxn id="17418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8" name="AutoShape 19"/>
          <p:cNvCxnSpPr>
            <a:cxnSpLocks noChangeShapeType="1"/>
            <a:stCxn id="17418" idx="4"/>
            <a:endCxn id="17414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9" name="AutoShape 20"/>
          <p:cNvCxnSpPr>
            <a:cxnSpLocks noChangeShapeType="1"/>
            <a:stCxn id="17413" idx="3"/>
            <a:endCxn id="17419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0" name="AutoShape 21"/>
          <p:cNvCxnSpPr>
            <a:cxnSpLocks noChangeShapeType="1"/>
            <a:stCxn id="17416" idx="4"/>
            <a:endCxn id="17417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1" name="AutoShape 22"/>
          <p:cNvCxnSpPr>
            <a:cxnSpLocks noChangeShapeType="1"/>
            <a:stCxn id="17417" idx="6"/>
            <a:endCxn id="17419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2" name="AutoShape 23"/>
          <p:cNvCxnSpPr>
            <a:cxnSpLocks noChangeShapeType="1"/>
            <a:stCxn id="17415" idx="6"/>
            <a:endCxn id="17413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3" name="AutoShape 24"/>
          <p:cNvCxnSpPr>
            <a:cxnSpLocks noChangeShapeType="1"/>
            <a:stCxn id="17417" idx="6"/>
            <a:endCxn id="17414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4" name="AutoShape 25"/>
          <p:cNvCxnSpPr>
            <a:cxnSpLocks noChangeShapeType="1"/>
            <a:stCxn id="17413" idx="5"/>
            <a:endCxn id="17414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17443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17444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17445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17446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17447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17448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17449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15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7450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9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7451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17452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17453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14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7454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17455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0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7456" name="Text Box 49"/>
          <p:cNvSpPr txBox="1">
            <a:spLocks noChangeArrowheads="1"/>
          </p:cNvSpPr>
          <p:nvPr/>
        </p:nvSpPr>
        <p:spPr bwMode="auto">
          <a:xfrm>
            <a:off x="228600" y="1014413"/>
            <a:ext cx="3368675" cy="701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 smtClean="0">
                <a:solidFill>
                  <a:srgbClr val="000000"/>
                </a:solidFill>
              </a:rPr>
              <a:t>M = { s, 2, 3, 5, 6, 7 }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 smtClean="0">
                <a:solidFill>
                  <a:srgbClr val="000000"/>
                </a:solidFill>
              </a:rPr>
              <a:t>NT = { 4, 8 }</a:t>
            </a:r>
          </a:p>
        </p:txBody>
      </p:sp>
      <p:sp>
        <p:nvSpPr>
          <p:cNvPr id="17457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44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7458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7459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35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7460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7461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59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7462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7463" name="Text Box 65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7464" name="Text Box 66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51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7465" name="Text Box 67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7466" name="Text Box 68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34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7467" name="Text Box 81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24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31050" y="6272213"/>
            <a:ext cx="857250" cy="374650"/>
            <a:chOff x="7131050" y="6272213"/>
            <a:chExt cx="857250" cy="374650"/>
          </a:xfrm>
        </p:grpSpPr>
        <p:sp>
          <p:nvSpPr>
            <p:cNvPr id="17468" name="Text Box 72"/>
            <p:cNvSpPr txBox="1">
              <a:spLocks noChangeArrowheads="1"/>
            </p:cNvSpPr>
            <p:nvPr/>
          </p:nvSpPr>
          <p:spPr bwMode="auto">
            <a:xfrm>
              <a:off x="7712075" y="6324600"/>
              <a:ext cx="276225" cy="28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smtClean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7469" name="Text Box 73"/>
            <p:cNvSpPr txBox="1">
              <a:spLocks noChangeArrowheads="1"/>
            </p:cNvSpPr>
            <p:nvPr/>
          </p:nvSpPr>
          <p:spPr bwMode="auto">
            <a:xfrm>
              <a:off x="7131050" y="6272213"/>
              <a:ext cx="538163" cy="37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smtClean="0">
                  <a:solidFill>
                    <a:srgbClr val="006600"/>
                  </a:solidFill>
                </a:rPr>
                <a:t> </a:t>
              </a:r>
              <a:r>
                <a:rPr lang="en-US" altLang="en-US" sz="1600" smtClean="0">
                  <a:solidFill>
                    <a:srgbClr val="006600"/>
                  </a:solidFill>
                  <a:sym typeface="Symbol" charset="2"/>
                </a:rPr>
                <a:t>50</a:t>
              </a:r>
              <a:endParaRPr lang="en-US" altLang="en-US" sz="1600" smtClean="0">
                <a:solidFill>
                  <a:srgbClr val="006600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445250" y="4138613"/>
            <a:ext cx="781050" cy="374650"/>
            <a:chOff x="6445250" y="4138613"/>
            <a:chExt cx="781050" cy="374650"/>
          </a:xfrm>
        </p:grpSpPr>
        <p:sp>
          <p:nvSpPr>
            <p:cNvPr id="17470" name="Text Box 74"/>
            <p:cNvSpPr txBox="1">
              <a:spLocks noChangeArrowheads="1"/>
            </p:cNvSpPr>
            <p:nvPr/>
          </p:nvSpPr>
          <p:spPr bwMode="auto">
            <a:xfrm>
              <a:off x="6950075" y="4191000"/>
              <a:ext cx="276225" cy="28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smtClean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7471" name="Text Box 75"/>
            <p:cNvSpPr txBox="1">
              <a:spLocks noChangeArrowheads="1"/>
            </p:cNvSpPr>
            <p:nvPr/>
          </p:nvSpPr>
          <p:spPr bwMode="auto">
            <a:xfrm>
              <a:off x="6445250" y="4138613"/>
              <a:ext cx="538163" cy="37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smtClean="0">
                  <a:solidFill>
                    <a:srgbClr val="006600"/>
                  </a:solidFill>
                </a:rPr>
                <a:t> </a:t>
              </a:r>
              <a:r>
                <a:rPr lang="en-US" altLang="en-US" sz="1600" smtClean="0">
                  <a:solidFill>
                    <a:srgbClr val="006600"/>
                  </a:solidFill>
                  <a:sym typeface="Symbol" charset="2"/>
                </a:rPr>
                <a:t>45</a:t>
              </a:r>
              <a:endParaRPr lang="en-US" altLang="en-US" sz="1600" smtClean="0">
                <a:solidFill>
                  <a:srgbClr val="006600"/>
                </a:solidFill>
              </a:endParaRPr>
            </a:p>
          </p:txBody>
        </p:sp>
      </p:grpSp>
      <p:sp>
        <p:nvSpPr>
          <p:cNvPr id="17472" name="Text Box 76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17473" name="Text Box 77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7474" name="Text Box 78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33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7475" name="Text Box 79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7476" name="Text Box 80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32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7477" name="Freeform 71"/>
          <p:cNvSpPr>
            <a:spLocks/>
          </p:cNvSpPr>
          <p:nvPr/>
        </p:nvSpPr>
        <p:spPr bwMode="auto">
          <a:xfrm>
            <a:off x="177800" y="2028825"/>
            <a:ext cx="8534400" cy="4752975"/>
          </a:xfrm>
          <a:custGeom>
            <a:avLst/>
            <a:gdLst>
              <a:gd name="T0" fmla="*/ 0 w 5376"/>
              <a:gd name="T1" fmla="*/ 2147483647 h 2994"/>
              <a:gd name="T2" fmla="*/ 282257500 w 5376"/>
              <a:gd name="T3" fmla="*/ 1517134063 h 2994"/>
              <a:gd name="T4" fmla="*/ 766127500 w 5376"/>
              <a:gd name="T5" fmla="*/ 1255037813 h 2994"/>
              <a:gd name="T6" fmla="*/ 1108868750 w 5376"/>
              <a:gd name="T7" fmla="*/ 1073586563 h 2994"/>
              <a:gd name="T8" fmla="*/ 1572577500 w 5376"/>
              <a:gd name="T9" fmla="*/ 992941563 h 2994"/>
              <a:gd name="T10" fmla="*/ 2096770000 w 5376"/>
              <a:gd name="T11" fmla="*/ 892135313 h 2994"/>
              <a:gd name="T12" fmla="*/ 2147483647 w 5376"/>
              <a:gd name="T13" fmla="*/ 791329063 h 2994"/>
              <a:gd name="T14" fmla="*/ 2147483647 w 5376"/>
              <a:gd name="T15" fmla="*/ 630039063 h 2994"/>
              <a:gd name="T16" fmla="*/ 2147483647 w 5376"/>
              <a:gd name="T17" fmla="*/ 730845313 h 2994"/>
              <a:gd name="T18" fmla="*/ 2147483647 w 5376"/>
              <a:gd name="T19" fmla="*/ 811490313 h 2994"/>
              <a:gd name="T20" fmla="*/ 2147483647 w 5376"/>
              <a:gd name="T21" fmla="*/ 461189388 h 2994"/>
              <a:gd name="T22" fmla="*/ 2147483647 w 5376"/>
              <a:gd name="T23" fmla="*/ 85685313 h 2994"/>
              <a:gd name="T24" fmla="*/ 2147483647 w 5376"/>
              <a:gd name="T25" fmla="*/ 57964388 h 2994"/>
              <a:gd name="T26" fmla="*/ 2147483647 w 5376"/>
              <a:gd name="T27" fmla="*/ 355342825 h 2994"/>
              <a:gd name="T28" fmla="*/ 2147483647 w 5376"/>
              <a:gd name="T29" fmla="*/ 690522813 h 2994"/>
              <a:gd name="T30" fmla="*/ 2147483647 w 5376"/>
              <a:gd name="T31" fmla="*/ 1577617813 h 2994"/>
              <a:gd name="T32" fmla="*/ 2147483647 w 5376"/>
              <a:gd name="T33" fmla="*/ 2147483647 h 2994"/>
              <a:gd name="T34" fmla="*/ 2147483647 w 5376"/>
              <a:gd name="T35" fmla="*/ 2147483647 h 2994"/>
              <a:gd name="T36" fmla="*/ 2147483647 w 5376"/>
              <a:gd name="T37" fmla="*/ 2147483647 h 2994"/>
              <a:gd name="T38" fmla="*/ 2147483647 w 5376"/>
              <a:gd name="T39" fmla="*/ 2147483647 h 2994"/>
              <a:gd name="T40" fmla="*/ 2147483647 w 5376"/>
              <a:gd name="T41" fmla="*/ 2147483647 h 2994"/>
              <a:gd name="T42" fmla="*/ 2147483647 w 5376"/>
              <a:gd name="T43" fmla="*/ 2147483647 h 2994"/>
              <a:gd name="T44" fmla="*/ 2147483647 w 5376"/>
              <a:gd name="T45" fmla="*/ 2147483647 h 2994"/>
              <a:gd name="T46" fmla="*/ 2147483647 w 5376"/>
              <a:gd name="T47" fmla="*/ 2147483647 h 2994"/>
              <a:gd name="T48" fmla="*/ 2147483647 w 5376"/>
              <a:gd name="T49" fmla="*/ 2147483647 h 2994"/>
              <a:gd name="T50" fmla="*/ 2147483647 w 5376"/>
              <a:gd name="T51" fmla="*/ 2147483647 h 2994"/>
              <a:gd name="T52" fmla="*/ 2147483647 w 5376"/>
              <a:gd name="T53" fmla="*/ 2147483647 h 2994"/>
              <a:gd name="T54" fmla="*/ 2147483647 w 5376"/>
              <a:gd name="T55" fmla="*/ 2147483647 h 2994"/>
              <a:gd name="T56" fmla="*/ 2147483647 w 5376"/>
              <a:gd name="T57" fmla="*/ 2147483647 h 2994"/>
              <a:gd name="T58" fmla="*/ 2147483647 w 5376"/>
              <a:gd name="T59" fmla="*/ 2147483647 h 2994"/>
              <a:gd name="T60" fmla="*/ 2147483647 w 5376"/>
              <a:gd name="T61" fmla="*/ 2147483647 h 2994"/>
              <a:gd name="T62" fmla="*/ 2147483647 w 5376"/>
              <a:gd name="T63" fmla="*/ 2147483647 h 2994"/>
              <a:gd name="T64" fmla="*/ 2147483647 w 5376"/>
              <a:gd name="T65" fmla="*/ 2147483647 h 2994"/>
              <a:gd name="T66" fmla="*/ 2147483647 w 5376"/>
              <a:gd name="T67" fmla="*/ 2147483647 h 2994"/>
              <a:gd name="T68" fmla="*/ 2147483647 w 5376"/>
              <a:gd name="T69" fmla="*/ 2147483647 h 2994"/>
              <a:gd name="T70" fmla="*/ 2147483647 w 5376"/>
              <a:gd name="T71" fmla="*/ 2147483647 h 2994"/>
              <a:gd name="T72" fmla="*/ 2147483647 w 5376"/>
              <a:gd name="T73" fmla="*/ 2147483647 h 2994"/>
              <a:gd name="T74" fmla="*/ 2147483647 w 5376"/>
              <a:gd name="T75" fmla="*/ 2147483647 h 2994"/>
              <a:gd name="T76" fmla="*/ 2147483647 w 5376"/>
              <a:gd name="T77" fmla="*/ 2147483647 h 2994"/>
              <a:gd name="T78" fmla="*/ 2147483647 w 5376"/>
              <a:gd name="T79" fmla="*/ 2147483647 h 2994"/>
              <a:gd name="T80" fmla="*/ 2147483647 w 5376"/>
              <a:gd name="T81" fmla="*/ 2147483647 h 2994"/>
              <a:gd name="T82" fmla="*/ 2147483647 w 5376"/>
              <a:gd name="T83" fmla="*/ 2147483647 h 2994"/>
              <a:gd name="T84" fmla="*/ 2147483647 w 5376"/>
              <a:gd name="T85" fmla="*/ 2147483647 h 2994"/>
              <a:gd name="T86" fmla="*/ 2147483647 w 5376"/>
              <a:gd name="T87" fmla="*/ 2147483647 h 2994"/>
              <a:gd name="T88" fmla="*/ 2147483647 w 5376"/>
              <a:gd name="T89" fmla="*/ 2147483647 h 2994"/>
              <a:gd name="T90" fmla="*/ 2147483647 w 5376"/>
              <a:gd name="T91" fmla="*/ 2147483647 h 2994"/>
              <a:gd name="T92" fmla="*/ 1995963750 w 5376"/>
              <a:gd name="T93" fmla="*/ 2147483647 h 2994"/>
              <a:gd name="T94" fmla="*/ 1854835000 w 5376"/>
              <a:gd name="T95" fmla="*/ 2147483647 h 2994"/>
              <a:gd name="T96" fmla="*/ 1774190000 w 5376"/>
              <a:gd name="T97" fmla="*/ 2147483647 h 2994"/>
              <a:gd name="T98" fmla="*/ 1713706250 w 5376"/>
              <a:gd name="T99" fmla="*/ 2147483647 h 2994"/>
              <a:gd name="T100" fmla="*/ 1653222500 w 5376"/>
              <a:gd name="T101" fmla="*/ 2147483647 h 2994"/>
              <a:gd name="T102" fmla="*/ 1189513750 w 5376"/>
              <a:gd name="T103" fmla="*/ 2147483647 h 2994"/>
              <a:gd name="T104" fmla="*/ 1108868750 w 5376"/>
              <a:gd name="T105" fmla="*/ 2147483647 h 2994"/>
              <a:gd name="T106" fmla="*/ 846772500 w 5376"/>
              <a:gd name="T107" fmla="*/ 2147483647 h 2994"/>
              <a:gd name="T108" fmla="*/ 685482500 w 5376"/>
              <a:gd name="T109" fmla="*/ 2147483647 h 2994"/>
              <a:gd name="T110" fmla="*/ 483870000 w 5376"/>
              <a:gd name="T111" fmla="*/ 2147483647 h 2994"/>
              <a:gd name="T112" fmla="*/ 241935000 w 5376"/>
              <a:gd name="T113" fmla="*/ 2147483647 h 2994"/>
              <a:gd name="T114" fmla="*/ 60483750 w 5376"/>
              <a:gd name="T115" fmla="*/ 2147483647 h 2994"/>
              <a:gd name="T116" fmla="*/ 40322500 w 5376"/>
              <a:gd name="T117" fmla="*/ 2147483647 h 2994"/>
              <a:gd name="T118" fmla="*/ 0 w 5376"/>
              <a:gd name="T119" fmla="*/ 2147483647 h 2994"/>
              <a:gd name="T120" fmla="*/ 0 w 5376"/>
              <a:gd name="T121" fmla="*/ 2147483647 h 299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376" h="2994">
                <a:moveTo>
                  <a:pt x="0" y="882"/>
                </a:moveTo>
                <a:cubicBezTo>
                  <a:pt x="45" y="791"/>
                  <a:pt x="44" y="682"/>
                  <a:pt x="112" y="602"/>
                </a:cubicBezTo>
                <a:cubicBezTo>
                  <a:pt x="158" y="548"/>
                  <a:pt x="244" y="531"/>
                  <a:pt x="304" y="498"/>
                </a:cubicBezTo>
                <a:cubicBezTo>
                  <a:pt x="354" y="470"/>
                  <a:pt x="386" y="444"/>
                  <a:pt x="440" y="426"/>
                </a:cubicBezTo>
                <a:cubicBezTo>
                  <a:pt x="500" y="406"/>
                  <a:pt x="562" y="404"/>
                  <a:pt x="624" y="394"/>
                </a:cubicBezTo>
                <a:cubicBezTo>
                  <a:pt x="693" y="382"/>
                  <a:pt x="764" y="371"/>
                  <a:pt x="832" y="354"/>
                </a:cubicBezTo>
                <a:cubicBezTo>
                  <a:pt x="869" y="329"/>
                  <a:pt x="911" y="328"/>
                  <a:pt x="952" y="314"/>
                </a:cubicBezTo>
                <a:cubicBezTo>
                  <a:pt x="1113" y="260"/>
                  <a:pt x="1260" y="256"/>
                  <a:pt x="1432" y="250"/>
                </a:cubicBezTo>
                <a:cubicBezTo>
                  <a:pt x="1618" y="257"/>
                  <a:pt x="1740" y="283"/>
                  <a:pt x="1928" y="290"/>
                </a:cubicBezTo>
                <a:cubicBezTo>
                  <a:pt x="2165" y="314"/>
                  <a:pt x="2402" y="317"/>
                  <a:pt x="2640" y="322"/>
                </a:cubicBezTo>
                <a:cubicBezTo>
                  <a:pt x="3273" y="355"/>
                  <a:pt x="3932" y="189"/>
                  <a:pt x="4571" y="183"/>
                </a:cubicBezTo>
                <a:cubicBezTo>
                  <a:pt x="4711" y="165"/>
                  <a:pt x="4828" y="88"/>
                  <a:pt x="4955" y="34"/>
                </a:cubicBezTo>
                <a:cubicBezTo>
                  <a:pt x="5034" y="0"/>
                  <a:pt x="5151" y="26"/>
                  <a:pt x="5221" y="23"/>
                </a:cubicBezTo>
                <a:cubicBezTo>
                  <a:pt x="5277" y="29"/>
                  <a:pt x="5310" y="102"/>
                  <a:pt x="5349" y="141"/>
                </a:cubicBezTo>
                <a:cubicBezTo>
                  <a:pt x="5354" y="160"/>
                  <a:pt x="5376" y="255"/>
                  <a:pt x="5376" y="274"/>
                </a:cubicBezTo>
                <a:cubicBezTo>
                  <a:pt x="5376" y="391"/>
                  <a:pt x="5373" y="509"/>
                  <a:pt x="5368" y="626"/>
                </a:cubicBezTo>
                <a:cubicBezTo>
                  <a:pt x="5365" y="705"/>
                  <a:pt x="5312" y="785"/>
                  <a:pt x="5288" y="858"/>
                </a:cubicBezTo>
                <a:cubicBezTo>
                  <a:pt x="5275" y="898"/>
                  <a:pt x="5274" y="967"/>
                  <a:pt x="5240" y="994"/>
                </a:cubicBezTo>
                <a:cubicBezTo>
                  <a:pt x="5195" y="1030"/>
                  <a:pt x="5111" y="1036"/>
                  <a:pt x="5056" y="1042"/>
                </a:cubicBezTo>
                <a:cubicBezTo>
                  <a:pt x="4981" y="1061"/>
                  <a:pt x="4909" y="1101"/>
                  <a:pt x="4832" y="1114"/>
                </a:cubicBezTo>
                <a:cubicBezTo>
                  <a:pt x="4765" y="1125"/>
                  <a:pt x="4765" y="1118"/>
                  <a:pt x="4704" y="1130"/>
                </a:cubicBezTo>
                <a:cubicBezTo>
                  <a:pt x="4540" y="1163"/>
                  <a:pt x="4378" y="1210"/>
                  <a:pt x="4216" y="1250"/>
                </a:cubicBezTo>
                <a:cubicBezTo>
                  <a:pt x="4189" y="1257"/>
                  <a:pt x="4170" y="1273"/>
                  <a:pt x="4144" y="1282"/>
                </a:cubicBezTo>
                <a:cubicBezTo>
                  <a:pt x="4089" y="1337"/>
                  <a:pt x="4009" y="1362"/>
                  <a:pt x="3936" y="1386"/>
                </a:cubicBezTo>
                <a:cubicBezTo>
                  <a:pt x="3905" y="1478"/>
                  <a:pt x="3805" y="1471"/>
                  <a:pt x="3728" y="1490"/>
                </a:cubicBezTo>
                <a:cubicBezTo>
                  <a:pt x="3665" y="1506"/>
                  <a:pt x="3598" y="1517"/>
                  <a:pt x="3536" y="1538"/>
                </a:cubicBezTo>
                <a:cubicBezTo>
                  <a:pt x="3504" y="1549"/>
                  <a:pt x="3457" y="1567"/>
                  <a:pt x="3424" y="1570"/>
                </a:cubicBezTo>
                <a:cubicBezTo>
                  <a:pt x="3360" y="1576"/>
                  <a:pt x="3308" y="1582"/>
                  <a:pt x="3248" y="1602"/>
                </a:cubicBezTo>
                <a:cubicBezTo>
                  <a:pt x="3211" y="1614"/>
                  <a:pt x="3183" y="1653"/>
                  <a:pt x="3152" y="1674"/>
                </a:cubicBezTo>
                <a:cubicBezTo>
                  <a:pt x="3115" y="1730"/>
                  <a:pt x="3136" y="1711"/>
                  <a:pt x="3096" y="1738"/>
                </a:cubicBezTo>
                <a:cubicBezTo>
                  <a:pt x="3082" y="1780"/>
                  <a:pt x="3093" y="1755"/>
                  <a:pt x="3056" y="1810"/>
                </a:cubicBezTo>
                <a:cubicBezTo>
                  <a:pt x="3004" y="1888"/>
                  <a:pt x="3084" y="1830"/>
                  <a:pt x="3008" y="1906"/>
                </a:cubicBezTo>
                <a:cubicBezTo>
                  <a:pt x="2945" y="1969"/>
                  <a:pt x="2885" y="2014"/>
                  <a:pt x="2800" y="2042"/>
                </a:cubicBezTo>
                <a:cubicBezTo>
                  <a:pt x="2768" y="2053"/>
                  <a:pt x="2738" y="2079"/>
                  <a:pt x="2704" y="2090"/>
                </a:cubicBezTo>
                <a:cubicBezTo>
                  <a:pt x="2655" y="2106"/>
                  <a:pt x="2602" y="2104"/>
                  <a:pt x="2552" y="2114"/>
                </a:cubicBezTo>
                <a:cubicBezTo>
                  <a:pt x="2477" y="2111"/>
                  <a:pt x="2482" y="2225"/>
                  <a:pt x="2408" y="2218"/>
                </a:cubicBezTo>
                <a:cubicBezTo>
                  <a:pt x="2336" y="2212"/>
                  <a:pt x="2372" y="2305"/>
                  <a:pt x="2304" y="2282"/>
                </a:cubicBezTo>
                <a:cubicBezTo>
                  <a:pt x="2244" y="2327"/>
                  <a:pt x="2104" y="2446"/>
                  <a:pt x="2048" y="2490"/>
                </a:cubicBezTo>
                <a:cubicBezTo>
                  <a:pt x="2032" y="2485"/>
                  <a:pt x="1968" y="2546"/>
                  <a:pt x="1968" y="2546"/>
                </a:cubicBezTo>
                <a:cubicBezTo>
                  <a:pt x="1908" y="2569"/>
                  <a:pt x="1945" y="2638"/>
                  <a:pt x="1904" y="2666"/>
                </a:cubicBezTo>
                <a:cubicBezTo>
                  <a:pt x="1871" y="2699"/>
                  <a:pt x="1893" y="2723"/>
                  <a:pt x="1856" y="2778"/>
                </a:cubicBezTo>
                <a:cubicBezTo>
                  <a:pt x="1916" y="2868"/>
                  <a:pt x="1776" y="2962"/>
                  <a:pt x="1680" y="2994"/>
                </a:cubicBezTo>
                <a:cubicBezTo>
                  <a:pt x="1552" y="2908"/>
                  <a:pt x="1310" y="2956"/>
                  <a:pt x="1208" y="2954"/>
                </a:cubicBezTo>
                <a:cubicBezTo>
                  <a:pt x="1140" y="2937"/>
                  <a:pt x="1074" y="2920"/>
                  <a:pt x="1008" y="2898"/>
                </a:cubicBezTo>
                <a:cubicBezTo>
                  <a:pt x="984" y="2890"/>
                  <a:pt x="955" y="2885"/>
                  <a:pt x="936" y="2866"/>
                </a:cubicBezTo>
                <a:cubicBezTo>
                  <a:pt x="901" y="2831"/>
                  <a:pt x="906" y="2795"/>
                  <a:pt x="888" y="2754"/>
                </a:cubicBezTo>
                <a:cubicBezTo>
                  <a:pt x="871" y="2715"/>
                  <a:pt x="819" y="2689"/>
                  <a:pt x="792" y="2658"/>
                </a:cubicBezTo>
                <a:cubicBezTo>
                  <a:pt x="776" y="2640"/>
                  <a:pt x="747" y="2594"/>
                  <a:pt x="736" y="2578"/>
                </a:cubicBezTo>
                <a:cubicBezTo>
                  <a:pt x="673" y="2484"/>
                  <a:pt x="762" y="2587"/>
                  <a:pt x="704" y="2506"/>
                </a:cubicBezTo>
                <a:cubicBezTo>
                  <a:pt x="697" y="2497"/>
                  <a:pt x="687" y="2491"/>
                  <a:pt x="680" y="2482"/>
                </a:cubicBezTo>
                <a:cubicBezTo>
                  <a:pt x="640" y="2426"/>
                  <a:pt x="682" y="2473"/>
                  <a:pt x="656" y="2426"/>
                </a:cubicBezTo>
                <a:cubicBezTo>
                  <a:pt x="606" y="2336"/>
                  <a:pt x="506" y="2296"/>
                  <a:pt x="472" y="2194"/>
                </a:cubicBezTo>
                <a:cubicBezTo>
                  <a:pt x="469" y="2171"/>
                  <a:pt x="458" y="2084"/>
                  <a:pt x="440" y="2066"/>
                </a:cubicBezTo>
                <a:cubicBezTo>
                  <a:pt x="395" y="2021"/>
                  <a:pt x="364" y="1962"/>
                  <a:pt x="336" y="1906"/>
                </a:cubicBezTo>
                <a:cubicBezTo>
                  <a:pt x="315" y="1864"/>
                  <a:pt x="302" y="1822"/>
                  <a:pt x="272" y="1786"/>
                </a:cubicBezTo>
                <a:cubicBezTo>
                  <a:pt x="154" y="1644"/>
                  <a:pt x="240" y="1770"/>
                  <a:pt x="192" y="1698"/>
                </a:cubicBezTo>
                <a:cubicBezTo>
                  <a:pt x="167" y="1547"/>
                  <a:pt x="133" y="1399"/>
                  <a:pt x="96" y="1250"/>
                </a:cubicBezTo>
                <a:cubicBezTo>
                  <a:pt x="91" y="1230"/>
                  <a:pt x="34" y="1150"/>
                  <a:pt x="24" y="1122"/>
                </a:cubicBezTo>
                <a:cubicBezTo>
                  <a:pt x="20" y="1112"/>
                  <a:pt x="19" y="1101"/>
                  <a:pt x="16" y="1090"/>
                </a:cubicBezTo>
                <a:cubicBezTo>
                  <a:pt x="11" y="1074"/>
                  <a:pt x="0" y="1042"/>
                  <a:pt x="0" y="1042"/>
                </a:cubicBezTo>
                <a:cubicBezTo>
                  <a:pt x="9" y="908"/>
                  <a:pt x="16" y="961"/>
                  <a:pt x="0" y="882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mtClean="0">
              <a:solidFill>
                <a:srgbClr val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72000" y="25400"/>
            <a:ext cx="38862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u="sng" dirty="0">
                <a:solidFill>
                  <a:srgbClr val="010000">
                    <a:lumMod val="75000"/>
                    <a:lumOff val="25000"/>
                  </a:srgbClr>
                </a:solidFill>
              </a:rPr>
              <a:t>Shortest Paths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P2: s-2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P3: s-6-3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P4: P5-4 ~ s-6-3-5-4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P5: s-6-3-5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P6: s-6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P7: s-7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P8: P5-8 ~ s-6-3-5 -8</a:t>
            </a:r>
          </a:p>
        </p:txBody>
      </p:sp>
    </p:spTree>
    <p:extLst>
      <p:ext uri="{BB962C8B-B14F-4D97-AF65-F5344CB8AC3E}">
        <p14:creationId xmlns:p14="http://schemas.microsoft.com/office/powerpoint/2010/main" val="312915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 </a:t>
            </a:r>
            <a:r>
              <a:rPr lang="en-US" sz="4000" dirty="0" smtClean="0"/>
              <a:t>digraph</a:t>
            </a:r>
            <a:r>
              <a:rPr lang="en-US" dirty="0"/>
              <a:t> </a:t>
            </a:r>
            <a:r>
              <a:rPr lang="en-US" dirty="0" smtClean="0"/>
              <a:t>(Oriented or Directed graph)</a:t>
            </a:r>
            <a:endParaRPr lang="en-US" sz="4000" dirty="0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981200" y="1600200"/>
            <a:ext cx="4343400" cy="3543300"/>
            <a:chOff x="1296" y="1200"/>
            <a:chExt cx="2736" cy="2232"/>
          </a:xfrm>
        </p:grpSpPr>
        <p:sp>
          <p:nvSpPr>
            <p:cNvPr id="684036" name="Oval 4"/>
            <p:cNvSpPr>
              <a:spLocks noChangeArrowheads="1"/>
            </p:cNvSpPr>
            <p:nvPr/>
          </p:nvSpPr>
          <p:spPr bwMode="auto">
            <a:xfrm>
              <a:off x="2160" y="1392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A</a:t>
              </a:r>
            </a:p>
          </p:txBody>
        </p:sp>
        <p:sp>
          <p:nvSpPr>
            <p:cNvPr id="684037" name="Oval 5"/>
            <p:cNvSpPr>
              <a:spLocks noChangeArrowheads="1"/>
            </p:cNvSpPr>
            <p:nvPr/>
          </p:nvSpPr>
          <p:spPr bwMode="auto">
            <a:xfrm>
              <a:off x="1296" y="2016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B</a:t>
              </a:r>
            </a:p>
          </p:txBody>
        </p:sp>
        <p:sp>
          <p:nvSpPr>
            <p:cNvPr id="684038" name="Oval 6"/>
            <p:cNvSpPr>
              <a:spLocks noChangeArrowheads="1"/>
            </p:cNvSpPr>
            <p:nvPr/>
          </p:nvSpPr>
          <p:spPr bwMode="auto">
            <a:xfrm>
              <a:off x="1872" y="2928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C</a:t>
              </a:r>
            </a:p>
          </p:txBody>
        </p:sp>
        <p:sp>
          <p:nvSpPr>
            <p:cNvPr id="684039" name="Oval 7"/>
            <p:cNvSpPr>
              <a:spLocks noChangeArrowheads="1"/>
            </p:cNvSpPr>
            <p:nvPr/>
          </p:nvSpPr>
          <p:spPr bwMode="auto">
            <a:xfrm>
              <a:off x="3360" y="2928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D</a:t>
              </a:r>
            </a:p>
          </p:txBody>
        </p:sp>
        <p:sp>
          <p:nvSpPr>
            <p:cNvPr id="684040" name="Oval 8"/>
            <p:cNvSpPr>
              <a:spLocks noChangeArrowheads="1"/>
            </p:cNvSpPr>
            <p:nvPr/>
          </p:nvSpPr>
          <p:spPr bwMode="auto">
            <a:xfrm>
              <a:off x="3504" y="1968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E</a:t>
              </a:r>
            </a:p>
          </p:txBody>
        </p:sp>
        <p:sp>
          <p:nvSpPr>
            <p:cNvPr id="684041" name="Line 9"/>
            <p:cNvSpPr>
              <a:spLocks noChangeShapeType="1"/>
            </p:cNvSpPr>
            <p:nvPr/>
          </p:nvSpPr>
          <p:spPr bwMode="auto">
            <a:xfrm flipH="1">
              <a:off x="1632" y="1632"/>
              <a:ext cx="62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042" name="Line 10"/>
            <p:cNvSpPr>
              <a:spLocks noChangeShapeType="1"/>
            </p:cNvSpPr>
            <p:nvPr/>
          </p:nvSpPr>
          <p:spPr bwMode="auto">
            <a:xfrm>
              <a:off x="2592" y="1632"/>
              <a:ext cx="105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043" name="Line 11"/>
            <p:cNvSpPr>
              <a:spLocks noChangeShapeType="1"/>
            </p:cNvSpPr>
            <p:nvPr/>
          </p:nvSpPr>
          <p:spPr bwMode="auto">
            <a:xfrm flipH="1">
              <a:off x="2160" y="1680"/>
              <a:ext cx="240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044" name="Line 12"/>
            <p:cNvSpPr>
              <a:spLocks noChangeShapeType="1"/>
            </p:cNvSpPr>
            <p:nvPr/>
          </p:nvSpPr>
          <p:spPr bwMode="auto">
            <a:xfrm flipV="1">
              <a:off x="2400" y="3072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045" name="Line 13"/>
            <p:cNvSpPr>
              <a:spLocks noChangeShapeType="1"/>
            </p:cNvSpPr>
            <p:nvPr/>
          </p:nvSpPr>
          <p:spPr bwMode="auto">
            <a:xfrm>
              <a:off x="1632" y="2304"/>
              <a:ext cx="384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046" name="Line 14"/>
            <p:cNvSpPr>
              <a:spLocks noChangeShapeType="1"/>
            </p:cNvSpPr>
            <p:nvPr/>
          </p:nvSpPr>
          <p:spPr bwMode="auto">
            <a:xfrm flipH="1" flipV="1">
              <a:off x="1536" y="2304"/>
              <a:ext cx="384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048" name="Text Box 16"/>
            <p:cNvSpPr txBox="1">
              <a:spLocks noChangeArrowheads="1"/>
            </p:cNvSpPr>
            <p:nvPr/>
          </p:nvSpPr>
          <p:spPr bwMode="auto">
            <a:xfrm>
              <a:off x="2304" y="1200"/>
              <a:ext cx="1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endParaRPr lang="en-US" sz="2000">
                <a:latin typeface="Book Antiqua" pitchFamily="18" charset="0"/>
              </a:endParaRPr>
            </a:p>
          </p:txBody>
        </p:sp>
        <p:sp>
          <p:nvSpPr>
            <p:cNvPr id="684049" name="Text Box 17"/>
            <p:cNvSpPr txBox="1">
              <a:spLocks noChangeArrowheads="1"/>
            </p:cNvSpPr>
            <p:nvPr/>
          </p:nvSpPr>
          <p:spPr bwMode="auto">
            <a:xfrm>
              <a:off x="1392" y="1824"/>
              <a:ext cx="1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endParaRPr lang="en-US" sz="2000">
                <a:latin typeface="Book Antiqua" pitchFamily="18" charset="0"/>
              </a:endParaRPr>
            </a:p>
          </p:txBody>
        </p:sp>
        <p:sp>
          <p:nvSpPr>
            <p:cNvPr id="684050" name="Text Box 18"/>
            <p:cNvSpPr txBox="1">
              <a:spLocks noChangeArrowheads="1"/>
            </p:cNvSpPr>
            <p:nvPr/>
          </p:nvSpPr>
          <p:spPr bwMode="auto">
            <a:xfrm>
              <a:off x="2006" y="3182"/>
              <a:ext cx="1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endParaRPr lang="en-US" sz="2000">
                <a:latin typeface="Book Antiqua" pitchFamily="18" charset="0"/>
              </a:endParaRPr>
            </a:p>
          </p:txBody>
        </p:sp>
        <p:sp>
          <p:nvSpPr>
            <p:cNvPr id="684051" name="Text Box 19"/>
            <p:cNvSpPr txBox="1">
              <a:spLocks noChangeArrowheads="1"/>
            </p:cNvSpPr>
            <p:nvPr/>
          </p:nvSpPr>
          <p:spPr bwMode="auto">
            <a:xfrm>
              <a:off x="3504" y="3168"/>
              <a:ext cx="1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endParaRPr lang="en-US" sz="2000">
                <a:latin typeface="Book Antiqua" pitchFamily="18" charset="0"/>
              </a:endParaRPr>
            </a:p>
          </p:txBody>
        </p:sp>
        <p:sp>
          <p:nvSpPr>
            <p:cNvPr id="684052" name="Text Box 20"/>
            <p:cNvSpPr txBox="1">
              <a:spLocks noChangeArrowheads="1"/>
            </p:cNvSpPr>
            <p:nvPr/>
          </p:nvSpPr>
          <p:spPr bwMode="auto">
            <a:xfrm>
              <a:off x="3696" y="1776"/>
              <a:ext cx="1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endParaRPr lang="en-US" sz="2000">
                <a:latin typeface="Book Antiqua" pitchFamily="18" charset="0"/>
              </a:endParaRPr>
            </a:p>
          </p:txBody>
        </p:sp>
      </p:grpSp>
      <p:sp>
        <p:nvSpPr>
          <p:cNvPr id="684053" name="Text Box 21"/>
          <p:cNvSpPr txBox="1">
            <a:spLocks noChangeArrowheads="1"/>
          </p:cNvSpPr>
          <p:nvPr/>
        </p:nvSpPr>
        <p:spPr bwMode="auto">
          <a:xfrm>
            <a:off x="746125" y="5527675"/>
            <a:ext cx="6832576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V = </a:t>
            </a:r>
            <a:r>
              <a:rPr lang="en-US" sz="2400" dirty="0" smtClean="0"/>
              <a:t>{A</a:t>
            </a:r>
            <a:r>
              <a:rPr lang="en-US" sz="2400" dirty="0"/>
              <a:t>, B, C, D, </a:t>
            </a:r>
            <a:r>
              <a:rPr lang="en-US" sz="2400" dirty="0" smtClean="0"/>
              <a:t>E}</a:t>
            </a:r>
            <a:endParaRPr lang="en-US" sz="2400" dirty="0"/>
          </a:p>
          <a:p>
            <a:r>
              <a:rPr lang="en-US" sz="2400" dirty="0"/>
              <a:t>E = </a:t>
            </a:r>
            <a:r>
              <a:rPr lang="en-US" sz="2400" dirty="0" smtClean="0"/>
              <a:t>{&lt;</a:t>
            </a:r>
            <a:r>
              <a:rPr lang="en-US" sz="2400" dirty="0"/>
              <a:t>A,B&gt;, &lt;B,C&gt;, &lt;C,B&gt;, &lt;A,C&gt;, &lt;A,E&gt;, &lt;C,D</a:t>
            </a:r>
            <a:r>
              <a:rPr lang="en-US" sz="2400" dirty="0" smtClean="0"/>
              <a:t>&gt;}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98D44E25-01E9-4474-80B6-B1B52408D008}" type="slidenum">
              <a:rPr lang="en-US" altLang="en-US" smtClean="0">
                <a:solidFill>
                  <a:srgbClr val="000000"/>
                </a:solidFill>
              </a:rPr>
              <a:pPr/>
              <a:t>40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Dijkstra's Shortest Path Algorithm</a:t>
            </a:r>
          </a:p>
        </p:txBody>
      </p:sp>
      <p:sp>
        <p:nvSpPr>
          <p:cNvPr id="18436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18444" name="AutoShape 11"/>
          <p:cNvCxnSpPr>
            <a:cxnSpLocks noChangeShapeType="1"/>
            <a:stCxn id="18436" idx="7"/>
            <a:endCxn id="18439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45" name="AutoShape 12"/>
          <p:cNvCxnSpPr>
            <a:cxnSpLocks noChangeShapeType="1"/>
            <a:stCxn id="18436" idx="6"/>
            <a:endCxn id="18440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46" name="AutoShape 13"/>
          <p:cNvCxnSpPr>
            <a:cxnSpLocks noChangeShapeType="1"/>
            <a:stCxn id="18436" idx="5"/>
            <a:endCxn id="18441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47" name="AutoShape 14"/>
          <p:cNvCxnSpPr>
            <a:cxnSpLocks noChangeShapeType="1"/>
            <a:stCxn id="18440" idx="7"/>
            <a:endCxn id="18437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48" name="AutoShape 15"/>
          <p:cNvCxnSpPr>
            <a:cxnSpLocks noChangeShapeType="1"/>
            <a:stCxn id="18442" idx="7"/>
            <a:endCxn id="18437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49" name="AutoShape 16"/>
          <p:cNvCxnSpPr>
            <a:cxnSpLocks noChangeShapeType="1"/>
            <a:stCxn id="18440" idx="5"/>
            <a:endCxn id="18443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0" name="AutoShape 17"/>
          <p:cNvCxnSpPr>
            <a:cxnSpLocks noChangeShapeType="1"/>
            <a:stCxn id="18443" idx="5"/>
            <a:endCxn id="18438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1" name="AutoShape 18"/>
          <p:cNvCxnSpPr>
            <a:cxnSpLocks noChangeShapeType="1"/>
            <a:stCxn id="18443" idx="6"/>
            <a:endCxn id="18442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2" name="AutoShape 19"/>
          <p:cNvCxnSpPr>
            <a:cxnSpLocks noChangeShapeType="1"/>
            <a:stCxn id="18442" idx="4"/>
            <a:endCxn id="18438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3" name="AutoShape 20"/>
          <p:cNvCxnSpPr>
            <a:cxnSpLocks noChangeShapeType="1"/>
            <a:stCxn id="18437" idx="3"/>
            <a:endCxn id="18443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4" name="AutoShape 21"/>
          <p:cNvCxnSpPr>
            <a:cxnSpLocks noChangeShapeType="1"/>
            <a:stCxn id="18440" idx="4"/>
            <a:endCxn id="18441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5" name="AutoShape 22"/>
          <p:cNvCxnSpPr>
            <a:cxnSpLocks noChangeShapeType="1"/>
            <a:stCxn id="18441" idx="6"/>
            <a:endCxn id="18443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6" name="AutoShape 23"/>
          <p:cNvCxnSpPr>
            <a:cxnSpLocks noChangeShapeType="1"/>
            <a:stCxn id="18439" idx="6"/>
            <a:endCxn id="18437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7" name="AutoShape 24"/>
          <p:cNvCxnSpPr>
            <a:cxnSpLocks noChangeShapeType="1"/>
            <a:stCxn id="18441" idx="6"/>
            <a:endCxn id="18438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8" name="AutoShape 25"/>
          <p:cNvCxnSpPr>
            <a:cxnSpLocks noChangeShapeType="1"/>
            <a:stCxn id="18437" idx="5"/>
            <a:endCxn id="18438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18467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18468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18469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18470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18471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18472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18473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15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8474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9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8475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18476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18477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14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8478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18479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0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8480" name="Text Box 49"/>
          <p:cNvSpPr txBox="1">
            <a:spLocks noChangeArrowheads="1"/>
          </p:cNvSpPr>
          <p:nvPr/>
        </p:nvSpPr>
        <p:spPr bwMode="auto">
          <a:xfrm>
            <a:off x="228600" y="1014413"/>
            <a:ext cx="3368675" cy="701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 smtClean="0">
                <a:solidFill>
                  <a:srgbClr val="000000"/>
                </a:solidFill>
              </a:rPr>
              <a:t>M = { s, 2, 3, 5, 6, 7 }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 smtClean="0">
                <a:solidFill>
                  <a:srgbClr val="000000"/>
                </a:solidFill>
              </a:rPr>
              <a:t>NT = { 4, 8 }</a:t>
            </a:r>
          </a:p>
        </p:txBody>
      </p:sp>
      <p:sp>
        <p:nvSpPr>
          <p:cNvPr id="18481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44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8482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8483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35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8484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8485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59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8486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8487" name="Text Box 64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8488" name="Text Box 65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51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8489" name="Text Box 66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8490" name="Text Box 67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34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8491" name="Text Box 81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18492" name="Text Box 69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8493" name="Text Box 70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50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8494" name="Text Box 71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8495" name="Text Box 72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45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8496" name="AutoShape 73"/>
          <p:cNvSpPr>
            <a:spLocks noChangeArrowheads="1"/>
          </p:cNvSpPr>
          <p:nvPr/>
        </p:nvSpPr>
        <p:spPr bwMode="auto">
          <a:xfrm rot="-9897911">
            <a:off x="6545263" y="44513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altLang="en-US" smtClean="0">
              <a:solidFill>
                <a:srgbClr val="000000"/>
              </a:solidFill>
            </a:endParaRPr>
          </a:p>
        </p:txBody>
      </p:sp>
      <p:sp>
        <p:nvSpPr>
          <p:cNvPr id="18497" name="Text Box 74"/>
          <p:cNvSpPr txBox="1">
            <a:spLocks noChangeArrowheads="1"/>
          </p:cNvSpPr>
          <p:nvPr/>
        </p:nvSpPr>
        <p:spPr bwMode="auto">
          <a:xfrm>
            <a:off x="6248400" y="4770438"/>
            <a:ext cx="12779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A50021"/>
                </a:solidFill>
              </a:rPr>
              <a:t>W</a:t>
            </a:r>
          </a:p>
        </p:txBody>
      </p:sp>
      <p:sp>
        <p:nvSpPr>
          <p:cNvPr id="18498" name="Text Box 75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18499" name="Text Box 76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8500" name="Text Box 77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33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8501" name="Text Box 78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8502" name="Text Box 79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32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8503" name="Freeform 82"/>
          <p:cNvSpPr>
            <a:spLocks/>
          </p:cNvSpPr>
          <p:nvPr/>
        </p:nvSpPr>
        <p:spPr bwMode="auto">
          <a:xfrm>
            <a:off x="177800" y="2028825"/>
            <a:ext cx="8534400" cy="4752975"/>
          </a:xfrm>
          <a:custGeom>
            <a:avLst/>
            <a:gdLst>
              <a:gd name="T0" fmla="*/ 0 w 5376"/>
              <a:gd name="T1" fmla="*/ 2147483647 h 2994"/>
              <a:gd name="T2" fmla="*/ 282257500 w 5376"/>
              <a:gd name="T3" fmla="*/ 1517134063 h 2994"/>
              <a:gd name="T4" fmla="*/ 766127500 w 5376"/>
              <a:gd name="T5" fmla="*/ 1255037813 h 2994"/>
              <a:gd name="T6" fmla="*/ 1108868750 w 5376"/>
              <a:gd name="T7" fmla="*/ 1073586563 h 2994"/>
              <a:gd name="T8" fmla="*/ 1572577500 w 5376"/>
              <a:gd name="T9" fmla="*/ 992941563 h 2994"/>
              <a:gd name="T10" fmla="*/ 2096770000 w 5376"/>
              <a:gd name="T11" fmla="*/ 892135313 h 2994"/>
              <a:gd name="T12" fmla="*/ 2147483647 w 5376"/>
              <a:gd name="T13" fmla="*/ 791329063 h 2994"/>
              <a:gd name="T14" fmla="*/ 2147483647 w 5376"/>
              <a:gd name="T15" fmla="*/ 630039063 h 2994"/>
              <a:gd name="T16" fmla="*/ 2147483647 w 5376"/>
              <a:gd name="T17" fmla="*/ 730845313 h 2994"/>
              <a:gd name="T18" fmla="*/ 2147483647 w 5376"/>
              <a:gd name="T19" fmla="*/ 811490313 h 2994"/>
              <a:gd name="T20" fmla="*/ 2147483647 w 5376"/>
              <a:gd name="T21" fmla="*/ 461189388 h 2994"/>
              <a:gd name="T22" fmla="*/ 2147483647 w 5376"/>
              <a:gd name="T23" fmla="*/ 85685313 h 2994"/>
              <a:gd name="T24" fmla="*/ 2147483647 w 5376"/>
              <a:gd name="T25" fmla="*/ 57964388 h 2994"/>
              <a:gd name="T26" fmla="*/ 2147483647 w 5376"/>
              <a:gd name="T27" fmla="*/ 355342825 h 2994"/>
              <a:gd name="T28" fmla="*/ 2147483647 w 5376"/>
              <a:gd name="T29" fmla="*/ 690522813 h 2994"/>
              <a:gd name="T30" fmla="*/ 2147483647 w 5376"/>
              <a:gd name="T31" fmla="*/ 1577617813 h 2994"/>
              <a:gd name="T32" fmla="*/ 2147483647 w 5376"/>
              <a:gd name="T33" fmla="*/ 2147483647 h 2994"/>
              <a:gd name="T34" fmla="*/ 2147483647 w 5376"/>
              <a:gd name="T35" fmla="*/ 2147483647 h 2994"/>
              <a:gd name="T36" fmla="*/ 2147483647 w 5376"/>
              <a:gd name="T37" fmla="*/ 2147483647 h 2994"/>
              <a:gd name="T38" fmla="*/ 2147483647 w 5376"/>
              <a:gd name="T39" fmla="*/ 2147483647 h 2994"/>
              <a:gd name="T40" fmla="*/ 2147483647 w 5376"/>
              <a:gd name="T41" fmla="*/ 2147483647 h 2994"/>
              <a:gd name="T42" fmla="*/ 2147483647 w 5376"/>
              <a:gd name="T43" fmla="*/ 2147483647 h 2994"/>
              <a:gd name="T44" fmla="*/ 2147483647 w 5376"/>
              <a:gd name="T45" fmla="*/ 2147483647 h 2994"/>
              <a:gd name="T46" fmla="*/ 2147483647 w 5376"/>
              <a:gd name="T47" fmla="*/ 2147483647 h 2994"/>
              <a:gd name="T48" fmla="*/ 2147483647 w 5376"/>
              <a:gd name="T49" fmla="*/ 2147483647 h 2994"/>
              <a:gd name="T50" fmla="*/ 2147483647 w 5376"/>
              <a:gd name="T51" fmla="*/ 2147483647 h 2994"/>
              <a:gd name="T52" fmla="*/ 2147483647 w 5376"/>
              <a:gd name="T53" fmla="*/ 2147483647 h 2994"/>
              <a:gd name="T54" fmla="*/ 2147483647 w 5376"/>
              <a:gd name="T55" fmla="*/ 2147483647 h 2994"/>
              <a:gd name="T56" fmla="*/ 2147483647 w 5376"/>
              <a:gd name="T57" fmla="*/ 2147483647 h 2994"/>
              <a:gd name="T58" fmla="*/ 2147483647 w 5376"/>
              <a:gd name="T59" fmla="*/ 2147483647 h 2994"/>
              <a:gd name="T60" fmla="*/ 2147483647 w 5376"/>
              <a:gd name="T61" fmla="*/ 2147483647 h 2994"/>
              <a:gd name="T62" fmla="*/ 2147483647 w 5376"/>
              <a:gd name="T63" fmla="*/ 2147483647 h 2994"/>
              <a:gd name="T64" fmla="*/ 2147483647 w 5376"/>
              <a:gd name="T65" fmla="*/ 2147483647 h 2994"/>
              <a:gd name="T66" fmla="*/ 2147483647 w 5376"/>
              <a:gd name="T67" fmla="*/ 2147483647 h 2994"/>
              <a:gd name="T68" fmla="*/ 2147483647 w 5376"/>
              <a:gd name="T69" fmla="*/ 2147483647 h 2994"/>
              <a:gd name="T70" fmla="*/ 2147483647 w 5376"/>
              <a:gd name="T71" fmla="*/ 2147483647 h 2994"/>
              <a:gd name="T72" fmla="*/ 2147483647 w 5376"/>
              <a:gd name="T73" fmla="*/ 2147483647 h 2994"/>
              <a:gd name="T74" fmla="*/ 2147483647 w 5376"/>
              <a:gd name="T75" fmla="*/ 2147483647 h 2994"/>
              <a:gd name="T76" fmla="*/ 2147483647 w 5376"/>
              <a:gd name="T77" fmla="*/ 2147483647 h 2994"/>
              <a:gd name="T78" fmla="*/ 2147483647 w 5376"/>
              <a:gd name="T79" fmla="*/ 2147483647 h 2994"/>
              <a:gd name="T80" fmla="*/ 2147483647 w 5376"/>
              <a:gd name="T81" fmla="*/ 2147483647 h 2994"/>
              <a:gd name="T82" fmla="*/ 2147483647 w 5376"/>
              <a:gd name="T83" fmla="*/ 2147483647 h 2994"/>
              <a:gd name="T84" fmla="*/ 2147483647 w 5376"/>
              <a:gd name="T85" fmla="*/ 2147483647 h 2994"/>
              <a:gd name="T86" fmla="*/ 2147483647 w 5376"/>
              <a:gd name="T87" fmla="*/ 2147483647 h 2994"/>
              <a:gd name="T88" fmla="*/ 2147483647 w 5376"/>
              <a:gd name="T89" fmla="*/ 2147483647 h 2994"/>
              <a:gd name="T90" fmla="*/ 2147483647 w 5376"/>
              <a:gd name="T91" fmla="*/ 2147483647 h 2994"/>
              <a:gd name="T92" fmla="*/ 1995963750 w 5376"/>
              <a:gd name="T93" fmla="*/ 2147483647 h 2994"/>
              <a:gd name="T94" fmla="*/ 1854835000 w 5376"/>
              <a:gd name="T95" fmla="*/ 2147483647 h 2994"/>
              <a:gd name="T96" fmla="*/ 1774190000 w 5376"/>
              <a:gd name="T97" fmla="*/ 2147483647 h 2994"/>
              <a:gd name="T98" fmla="*/ 1713706250 w 5376"/>
              <a:gd name="T99" fmla="*/ 2147483647 h 2994"/>
              <a:gd name="T100" fmla="*/ 1653222500 w 5376"/>
              <a:gd name="T101" fmla="*/ 2147483647 h 2994"/>
              <a:gd name="T102" fmla="*/ 1189513750 w 5376"/>
              <a:gd name="T103" fmla="*/ 2147483647 h 2994"/>
              <a:gd name="T104" fmla="*/ 1108868750 w 5376"/>
              <a:gd name="T105" fmla="*/ 2147483647 h 2994"/>
              <a:gd name="T106" fmla="*/ 846772500 w 5376"/>
              <a:gd name="T107" fmla="*/ 2147483647 h 2994"/>
              <a:gd name="T108" fmla="*/ 685482500 w 5376"/>
              <a:gd name="T109" fmla="*/ 2147483647 h 2994"/>
              <a:gd name="T110" fmla="*/ 483870000 w 5376"/>
              <a:gd name="T111" fmla="*/ 2147483647 h 2994"/>
              <a:gd name="T112" fmla="*/ 241935000 w 5376"/>
              <a:gd name="T113" fmla="*/ 2147483647 h 2994"/>
              <a:gd name="T114" fmla="*/ 60483750 w 5376"/>
              <a:gd name="T115" fmla="*/ 2147483647 h 2994"/>
              <a:gd name="T116" fmla="*/ 40322500 w 5376"/>
              <a:gd name="T117" fmla="*/ 2147483647 h 2994"/>
              <a:gd name="T118" fmla="*/ 0 w 5376"/>
              <a:gd name="T119" fmla="*/ 2147483647 h 2994"/>
              <a:gd name="T120" fmla="*/ 0 w 5376"/>
              <a:gd name="T121" fmla="*/ 2147483647 h 299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376" h="2994">
                <a:moveTo>
                  <a:pt x="0" y="882"/>
                </a:moveTo>
                <a:cubicBezTo>
                  <a:pt x="45" y="791"/>
                  <a:pt x="44" y="682"/>
                  <a:pt x="112" y="602"/>
                </a:cubicBezTo>
                <a:cubicBezTo>
                  <a:pt x="158" y="548"/>
                  <a:pt x="244" y="531"/>
                  <a:pt x="304" y="498"/>
                </a:cubicBezTo>
                <a:cubicBezTo>
                  <a:pt x="354" y="470"/>
                  <a:pt x="386" y="444"/>
                  <a:pt x="440" y="426"/>
                </a:cubicBezTo>
                <a:cubicBezTo>
                  <a:pt x="500" y="406"/>
                  <a:pt x="562" y="404"/>
                  <a:pt x="624" y="394"/>
                </a:cubicBezTo>
                <a:cubicBezTo>
                  <a:pt x="693" y="382"/>
                  <a:pt x="764" y="371"/>
                  <a:pt x="832" y="354"/>
                </a:cubicBezTo>
                <a:cubicBezTo>
                  <a:pt x="869" y="329"/>
                  <a:pt x="911" y="328"/>
                  <a:pt x="952" y="314"/>
                </a:cubicBezTo>
                <a:cubicBezTo>
                  <a:pt x="1113" y="260"/>
                  <a:pt x="1260" y="256"/>
                  <a:pt x="1432" y="250"/>
                </a:cubicBezTo>
                <a:cubicBezTo>
                  <a:pt x="1618" y="257"/>
                  <a:pt x="1740" y="283"/>
                  <a:pt x="1928" y="290"/>
                </a:cubicBezTo>
                <a:cubicBezTo>
                  <a:pt x="2165" y="314"/>
                  <a:pt x="2402" y="317"/>
                  <a:pt x="2640" y="322"/>
                </a:cubicBezTo>
                <a:cubicBezTo>
                  <a:pt x="3273" y="355"/>
                  <a:pt x="3932" y="189"/>
                  <a:pt x="4571" y="183"/>
                </a:cubicBezTo>
                <a:cubicBezTo>
                  <a:pt x="4711" y="165"/>
                  <a:pt x="4828" y="88"/>
                  <a:pt x="4955" y="34"/>
                </a:cubicBezTo>
                <a:cubicBezTo>
                  <a:pt x="5034" y="0"/>
                  <a:pt x="5151" y="26"/>
                  <a:pt x="5221" y="23"/>
                </a:cubicBezTo>
                <a:cubicBezTo>
                  <a:pt x="5277" y="29"/>
                  <a:pt x="5310" y="102"/>
                  <a:pt x="5349" y="141"/>
                </a:cubicBezTo>
                <a:cubicBezTo>
                  <a:pt x="5354" y="160"/>
                  <a:pt x="5376" y="255"/>
                  <a:pt x="5376" y="274"/>
                </a:cubicBezTo>
                <a:cubicBezTo>
                  <a:pt x="5376" y="391"/>
                  <a:pt x="5373" y="509"/>
                  <a:pt x="5368" y="626"/>
                </a:cubicBezTo>
                <a:cubicBezTo>
                  <a:pt x="5365" y="705"/>
                  <a:pt x="5312" y="785"/>
                  <a:pt x="5288" y="858"/>
                </a:cubicBezTo>
                <a:cubicBezTo>
                  <a:pt x="5275" y="898"/>
                  <a:pt x="5274" y="967"/>
                  <a:pt x="5240" y="994"/>
                </a:cubicBezTo>
                <a:cubicBezTo>
                  <a:pt x="5195" y="1030"/>
                  <a:pt x="5111" y="1036"/>
                  <a:pt x="5056" y="1042"/>
                </a:cubicBezTo>
                <a:cubicBezTo>
                  <a:pt x="4981" y="1061"/>
                  <a:pt x="4909" y="1101"/>
                  <a:pt x="4832" y="1114"/>
                </a:cubicBezTo>
                <a:cubicBezTo>
                  <a:pt x="4765" y="1125"/>
                  <a:pt x="4765" y="1118"/>
                  <a:pt x="4704" y="1130"/>
                </a:cubicBezTo>
                <a:cubicBezTo>
                  <a:pt x="4540" y="1163"/>
                  <a:pt x="4378" y="1210"/>
                  <a:pt x="4216" y="1250"/>
                </a:cubicBezTo>
                <a:cubicBezTo>
                  <a:pt x="4189" y="1257"/>
                  <a:pt x="4170" y="1273"/>
                  <a:pt x="4144" y="1282"/>
                </a:cubicBezTo>
                <a:cubicBezTo>
                  <a:pt x="4089" y="1337"/>
                  <a:pt x="4009" y="1362"/>
                  <a:pt x="3936" y="1386"/>
                </a:cubicBezTo>
                <a:cubicBezTo>
                  <a:pt x="3905" y="1478"/>
                  <a:pt x="3805" y="1471"/>
                  <a:pt x="3728" y="1490"/>
                </a:cubicBezTo>
                <a:cubicBezTo>
                  <a:pt x="3665" y="1506"/>
                  <a:pt x="3598" y="1517"/>
                  <a:pt x="3536" y="1538"/>
                </a:cubicBezTo>
                <a:cubicBezTo>
                  <a:pt x="3504" y="1549"/>
                  <a:pt x="3457" y="1567"/>
                  <a:pt x="3424" y="1570"/>
                </a:cubicBezTo>
                <a:cubicBezTo>
                  <a:pt x="3360" y="1576"/>
                  <a:pt x="3308" y="1582"/>
                  <a:pt x="3248" y="1602"/>
                </a:cubicBezTo>
                <a:cubicBezTo>
                  <a:pt x="3211" y="1614"/>
                  <a:pt x="3183" y="1653"/>
                  <a:pt x="3152" y="1674"/>
                </a:cubicBezTo>
                <a:cubicBezTo>
                  <a:pt x="3115" y="1730"/>
                  <a:pt x="3136" y="1711"/>
                  <a:pt x="3096" y="1738"/>
                </a:cubicBezTo>
                <a:cubicBezTo>
                  <a:pt x="3082" y="1780"/>
                  <a:pt x="3093" y="1755"/>
                  <a:pt x="3056" y="1810"/>
                </a:cubicBezTo>
                <a:cubicBezTo>
                  <a:pt x="3004" y="1888"/>
                  <a:pt x="3084" y="1830"/>
                  <a:pt x="3008" y="1906"/>
                </a:cubicBezTo>
                <a:cubicBezTo>
                  <a:pt x="2945" y="1969"/>
                  <a:pt x="2885" y="2014"/>
                  <a:pt x="2800" y="2042"/>
                </a:cubicBezTo>
                <a:cubicBezTo>
                  <a:pt x="2768" y="2053"/>
                  <a:pt x="2738" y="2079"/>
                  <a:pt x="2704" y="2090"/>
                </a:cubicBezTo>
                <a:cubicBezTo>
                  <a:pt x="2655" y="2106"/>
                  <a:pt x="2602" y="2104"/>
                  <a:pt x="2552" y="2114"/>
                </a:cubicBezTo>
                <a:cubicBezTo>
                  <a:pt x="2477" y="2111"/>
                  <a:pt x="2482" y="2225"/>
                  <a:pt x="2408" y="2218"/>
                </a:cubicBezTo>
                <a:cubicBezTo>
                  <a:pt x="2336" y="2212"/>
                  <a:pt x="2372" y="2305"/>
                  <a:pt x="2304" y="2282"/>
                </a:cubicBezTo>
                <a:cubicBezTo>
                  <a:pt x="2244" y="2327"/>
                  <a:pt x="2104" y="2446"/>
                  <a:pt x="2048" y="2490"/>
                </a:cubicBezTo>
                <a:cubicBezTo>
                  <a:pt x="2032" y="2485"/>
                  <a:pt x="1968" y="2546"/>
                  <a:pt x="1968" y="2546"/>
                </a:cubicBezTo>
                <a:cubicBezTo>
                  <a:pt x="1908" y="2569"/>
                  <a:pt x="1945" y="2638"/>
                  <a:pt x="1904" y="2666"/>
                </a:cubicBezTo>
                <a:cubicBezTo>
                  <a:pt x="1871" y="2699"/>
                  <a:pt x="1893" y="2723"/>
                  <a:pt x="1856" y="2778"/>
                </a:cubicBezTo>
                <a:cubicBezTo>
                  <a:pt x="1916" y="2868"/>
                  <a:pt x="1776" y="2962"/>
                  <a:pt x="1680" y="2994"/>
                </a:cubicBezTo>
                <a:cubicBezTo>
                  <a:pt x="1552" y="2908"/>
                  <a:pt x="1310" y="2956"/>
                  <a:pt x="1208" y="2954"/>
                </a:cubicBezTo>
                <a:cubicBezTo>
                  <a:pt x="1140" y="2937"/>
                  <a:pt x="1074" y="2920"/>
                  <a:pt x="1008" y="2898"/>
                </a:cubicBezTo>
                <a:cubicBezTo>
                  <a:pt x="984" y="2890"/>
                  <a:pt x="955" y="2885"/>
                  <a:pt x="936" y="2866"/>
                </a:cubicBezTo>
                <a:cubicBezTo>
                  <a:pt x="901" y="2831"/>
                  <a:pt x="906" y="2795"/>
                  <a:pt x="888" y="2754"/>
                </a:cubicBezTo>
                <a:cubicBezTo>
                  <a:pt x="871" y="2715"/>
                  <a:pt x="819" y="2689"/>
                  <a:pt x="792" y="2658"/>
                </a:cubicBezTo>
                <a:cubicBezTo>
                  <a:pt x="776" y="2640"/>
                  <a:pt x="747" y="2594"/>
                  <a:pt x="736" y="2578"/>
                </a:cubicBezTo>
                <a:cubicBezTo>
                  <a:pt x="673" y="2484"/>
                  <a:pt x="762" y="2587"/>
                  <a:pt x="704" y="2506"/>
                </a:cubicBezTo>
                <a:cubicBezTo>
                  <a:pt x="697" y="2497"/>
                  <a:pt x="687" y="2491"/>
                  <a:pt x="680" y="2482"/>
                </a:cubicBezTo>
                <a:cubicBezTo>
                  <a:pt x="640" y="2426"/>
                  <a:pt x="682" y="2473"/>
                  <a:pt x="656" y="2426"/>
                </a:cubicBezTo>
                <a:cubicBezTo>
                  <a:pt x="606" y="2336"/>
                  <a:pt x="506" y="2296"/>
                  <a:pt x="472" y="2194"/>
                </a:cubicBezTo>
                <a:cubicBezTo>
                  <a:pt x="469" y="2171"/>
                  <a:pt x="458" y="2084"/>
                  <a:pt x="440" y="2066"/>
                </a:cubicBezTo>
                <a:cubicBezTo>
                  <a:pt x="395" y="2021"/>
                  <a:pt x="364" y="1962"/>
                  <a:pt x="336" y="1906"/>
                </a:cubicBezTo>
                <a:cubicBezTo>
                  <a:pt x="315" y="1864"/>
                  <a:pt x="302" y="1822"/>
                  <a:pt x="272" y="1786"/>
                </a:cubicBezTo>
                <a:cubicBezTo>
                  <a:pt x="154" y="1644"/>
                  <a:pt x="240" y="1770"/>
                  <a:pt x="192" y="1698"/>
                </a:cubicBezTo>
                <a:cubicBezTo>
                  <a:pt x="167" y="1547"/>
                  <a:pt x="133" y="1399"/>
                  <a:pt x="96" y="1250"/>
                </a:cubicBezTo>
                <a:cubicBezTo>
                  <a:pt x="91" y="1230"/>
                  <a:pt x="34" y="1150"/>
                  <a:pt x="24" y="1122"/>
                </a:cubicBezTo>
                <a:cubicBezTo>
                  <a:pt x="20" y="1112"/>
                  <a:pt x="19" y="1101"/>
                  <a:pt x="16" y="1090"/>
                </a:cubicBezTo>
                <a:cubicBezTo>
                  <a:pt x="11" y="1074"/>
                  <a:pt x="0" y="1042"/>
                  <a:pt x="0" y="1042"/>
                </a:cubicBezTo>
                <a:cubicBezTo>
                  <a:pt x="9" y="908"/>
                  <a:pt x="16" y="961"/>
                  <a:pt x="0" y="882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mtClean="0">
              <a:solidFill>
                <a:srgbClr val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572000" y="25400"/>
            <a:ext cx="38862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u="sng" dirty="0">
                <a:solidFill>
                  <a:srgbClr val="010000">
                    <a:lumMod val="75000"/>
                    <a:lumOff val="25000"/>
                  </a:srgbClr>
                </a:solidFill>
              </a:rPr>
              <a:t>Shortest Paths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P2: s-2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P3: s-6-3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P4: P5-4 ~ s-6-3-5-4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P5: s-6-3-5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P6: s-6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P7: s-7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P8: P5-8 ~ s-6-3-5 -8</a:t>
            </a:r>
          </a:p>
        </p:txBody>
      </p:sp>
    </p:spTree>
    <p:extLst>
      <p:ext uri="{BB962C8B-B14F-4D97-AF65-F5344CB8AC3E}">
        <p14:creationId xmlns:p14="http://schemas.microsoft.com/office/powerpoint/2010/main" val="424754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965A684E-51EB-4D5E-8561-DF0EF73EA8EA}" type="slidenum">
              <a:rPr lang="en-US" altLang="en-US" smtClean="0">
                <a:solidFill>
                  <a:srgbClr val="000000"/>
                </a:solidFill>
              </a:rPr>
              <a:pPr/>
              <a:t>41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Dijkstra's Shortest Path Algorithm</a:t>
            </a:r>
          </a:p>
        </p:txBody>
      </p:sp>
      <p:sp>
        <p:nvSpPr>
          <p:cNvPr id="19460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9462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9463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9464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9466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9467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19468" name="AutoShape 11"/>
          <p:cNvCxnSpPr>
            <a:cxnSpLocks noChangeShapeType="1"/>
            <a:stCxn id="19460" idx="7"/>
            <a:endCxn id="19463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9" name="AutoShape 12"/>
          <p:cNvCxnSpPr>
            <a:cxnSpLocks noChangeShapeType="1"/>
            <a:stCxn id="19460" idx="6"/>
            <a:endCxn id="19464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70" name="AutoShape 13"/>
          <p:cNvCxnSpPr>
            <a:cxnSpLocks noChangeShapeType="1"/>
            <a:stCxn id="19460" idx="5"/>
            <a:endCxn id="19465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71" name="AutoShape 14"/>
          <p:cNvCxnSpPr>
            <a:cxnSpLocks noChangeShapeType="1"/>
            <a:stCxn id="19464" idx="7"/>
            <a:endCxn id="19461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72" name="AutoShape 15"/>
          <p:cNvCxnSpPr>
            <a:cxnSpLocks noChangeShapeType="1"/>
            <a:stCxn id="19466" idx="7"/>
            <a:endCxn id="19461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73" name="AutoShape 16"/>
          <p:cNvCxnSpPr>
            <a:cxnSpLocks noChangeShapeType="1"/>
            <a:stCxn id="19464" idx="5"/>
            <a:endCxn id="19467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74" name="AutoShape 17"/>
          <p:cNvCxnSpPr>
            <a:cxnSpLocks noChangeShapeType="1"/>
            <a:stCxn id="19467" idx="5"/>
            <a:endCxn id="19462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75" name="AutoShape 18"/>
          <p:cNvCxnSpPr>
            <a:cxnSpLocks noChangeShapeType="1"/>
            <a:stCxn id="19467" idx="6"/>
            <a:endCxn id="19466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76" name="AutoShape 19"/>
          <p:cNvCxnSpPr>
            <a:cxnSpLocks noChangeShapeType="1"/>
            <a:stCxn id="19466" idx="4"/>
            <a:endCxn id="19462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77" name="AutoShape 20"/>
          <p:cNvCxnSpPr>
            <a:cxnSpLocks noChangeShapeType="1"/>
            <a:stCxn id="19461" idx="3"/>
            <a:endCxn id="19467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78" name="AutoShape 21"/>
          <p:cNvCxnSpPr>
            <a:cxnSpLocks noChangeShapeType="1"/>
            <a:stCxn id="19464" idx="4"/>
            <a:endCxn id="19465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79" name="AutoShape 22"/>
          <p:cNvCxnSpPr>
            <a:cxnSpLocks noChangeShapeType="1"/>
            <a:stCxn id="19465" idx="6"/>
            <a:endCxn id="19467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0" name="AutoShape 23"/>
          <p:cNvCxnSpPr>
            <a:cxnSpLocks noChangeShapeType="1"/>
            <a:stCxn id="19463" idx="6"/>
            <a:endCxn id="19461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1" name="AutoShape 24"/>
          <p:cNvCxnSpPr>
            <a:cxnSpLocks noChangeShapeType="1"/>
            <a:stCxn id="19465" idx="6"/>
            <a:endCxn id="19462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2" name="AutoShape 25"/>
          <p:cNvCxnSpPr>
            <a:cxnSpLocks noChangeShapeType="1"/>
            <a:stCxn id="19461" idx="5"/>
            <a:endCxn id="19462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19488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19491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19493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19494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19495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19496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19497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15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9498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9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9499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19500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19501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14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9502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19503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0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9504" name="Text Box 49"/>
          <p:cNvSpPr txBox="1">
            <a:spLocks noChangeArrowheads="1"/>
          </p:cNvSpPr>
          <p:nvPr/>
        </p:nvSpPr>
        <p:spPr bwMode="auto">
          <a:xfrm>
            <a:off x="152400" y="1014413"/>
            <a:ext cx="3368675" cy="701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 smtClean="0">
                <a:solidFill>
                  <a:srgbClr val="000000"/>
                </a:solidFill>
              </a:rPr>
              <a:t>M = { s, 2, 3, 4, 5, 6, 7 }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 smtClean="0">
                <a:solidFill>
                  <a:srgbClr val="000000"/>
                </a:solidFill>
              </a:rPr>
              <a:t>NT = { 8 }</a:t>
            </a:r>
          </a:p>
        </p:txBody>
      </p:sp>
      <p:sp>
        <p:nvSpPr>
          <p:cNvPr id="19505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44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9506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9507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35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9508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9509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59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9510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9511" name="Text Box 64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9512" name="Text Box 65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51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9513" name="Text Box 66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9514" name="Text Box 67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34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9515" name="Text Box 80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19516" name="Text Box 69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9517" name="Text Box 70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50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9518" name="Text Box 71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9519" name="Text Box 72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45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9520" name="Text Box 75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19521" name="Text Box 76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9522" name="Text Box 77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33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9523" name="Text Box 78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9524" name="Text Box 79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32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19525" name="Freeform 68"/>
          <p:cNvSpPr>
            <a:spLocks/>
          </p:cNvSpPr>
          <p:nvPr/>
        </p:nvSpPr>
        <p:spPr bwMode="auto">
          <a:xfrm>
            <a:off x="177800" y="1995488"/>
            <a:ext cx="8534400" cy="4786312"/>
          </a:xfrm>
          <a:custGeom>
            <a:avLst/>
            <a:gdLst>
              <a:gd name="T0" fmla="*/ 0 w 5376"/>
              <a:gd name="T1" fmla="*/ 2147483647 h 3015"/>
              <a:gd name="T2" fmla="*/ 282257500 w 5376"/>
              <a:gd name="T3" fmla="*/ 1570056386 h 3015"/>
              <a:gd name="T4" fmla="*/ 766127500 w 5376"/>
              <a:gd name="T5" fmla="*/ 1307960163 h 3015"/>
              <a:gd name="T6" fmla="*/ 1108868750 w 5376"/>
              <a:gd name="T7" fmla="*/ 1126508932 h 3015"/>
              <a:gd name="T8" fmla="*/ 1572577500 w 5376"/>
              <a:gd name="T9" fmla="*/ 1045863941 h 3015"/>
              <a:gd name="T10" fmla="*/ 2096770000 w 5376"/>
              <a:gd name="T11" fmla="*/ 945057701 h 3015"/>
              <a:gd name="T12" fmla="*/ 2147483647 w 5376"/>
              <a:gd name="T13" fmla="*/ 844251462 h 3015"/>
              <a:gd name="T14" fmla="*/ 2147483647 w 5376"/>
              <a:gd name="T15" fmla="*/ 682961479 h 3015"/>
              <a:gd name="T16" fmla="*/ 2147483647 w 5376"/>
              <a:gd name="T17" fmla="*/ 783767718 h 3015"/>
              <a:gd name="T18" fmla="*/ 2147483647 w 5376"/>
              <a:gd name="T19" fmla="*/ 864412710 h 3015"/>
              <a:gd name="T20" fmla="*/ 2147483647 w 5376"/>
              <a:gd name="T21" fmla="*/ 327620278 h 3015"/>
              <a:gd name="T22" fmla="*/ 2147483647 w 5376"/>
              <a:gd name="T23" fmla="*/ 85685304 h 3015"/>
              <a:gd name="T24" fmla="*/ 2147483647 w 5376"/>
              <a:gd name="T25" fmla="*/ 85685304 h 3015"/>
              <a:gd name="T26" fmla="*/ 2147483647 w 5376"/>
              <a:gd name="T27" fmla="*/ 408265270 h 3015"/>
              <a:gd name="T28" fmla="*/ 2147483647 w 5376"/>
              <a:gd name="T29" fmla="*/ 743445222 h 3015"/>
              <a:gd name="T30" fmla="*/ 2147483647 w 5376"/>
              <a:gd name="T31" fmla="*/ 1630540130 h 3015"/>
              <a:gd name="T32" fmla="*/ 2147483647 w 5376"/>
              <a:gd name="T33" fmla="*/ 2147483647 h 3015"/>
              <a:gd name="T34" fmla="*/ 2147483647 w 5376"/>
              <a:gd name="T35" fmla="*/ 2147483647 h 3015"/>
              <a:gd name="T36" fmla="*/ 2147483647 w 5376"/>
              <a:gd name="T37" fmla="*/ 2147483647 h 3015"/>
              <a:gd name="T38" fmla="*/ 2147483647 w 5376"/>
              <a:gd name="T39" fmla="*/ 2147483647 h 3015"/>
              <a:gd name="T40" fmla="*/ 2147483647 w 5376"/>
              <a:gd name="T41" fmla="*/ 2147483647 h 3015"/>
              <a:gd name="T42" fmla="*/ 2147483647 w 5376"/>
              <a:gd name="T43" fmla="*/ 2147483647 h 3015"/>
              <a:gd name="T44" fmla="*/ 2147483647 w 5376"/>
              <a:gd name="T45" fmla="*/ 2147483647 h 3015"/>
              <a:gd name="T46" fmla="*/ 2147483647 w 5376"/>
              <a:gd name="T47" fmla="*/ 2147483647 h 3015"/>
              <a:gd name="T48" fmla="*/ 2147483647 w 5376"/>
              <a:gd name="T49" fmla="*/ 2147483647 h 3015"/>
              <a:gd name="T50" fmla="*/ 2147483647 w 5376"/>
              <a:gd name="T51" fmla="*/ 2147483647 h 3015"/>
              <a:gd name="T52" fmla="*/ 2147483647 w 5376"/>
              <a:gd name="T53" fmla="*/ 2147483647 h 3015"/>
              <a:gd name="T54" fmla="*/ 2147483647 w 5376"/>
              <a:gd name="T55" fmla="*/ 2147483647 h 3015"/>
              <a:gd name="T56" fmla="*/ 2147483647 w 5376"/>
              <a:gd name="T57" fmla="*/ 2147483647 h 3015"/>
              <a:gd name="T58" fmla="*/ 2147483647 w 5376"/>
              <a:gd name="T59" fmla="*/ 2147483647 h 3015"/>
              <a:gd name="T60" fmla="*/ 2147483647 w 5376"/>
              <a:gd name="T61" fmla="*/ 2147483647 h 3015"/>
              <a:gd name="T62" fmla="*/ 2147483647 w 5376"/>
              <a:gd name="T63" fmla="*/ 2147483647 h 3015"/>
              <a:gd name="T64" fmla="*/ 2147483647 w 5376"/>
              <a:gd name="T65" fmla="*/ 2147483647 h 3015"/>
              <a:gd name="T66" fmla="*/ 2147483647 w 5376"/>
              <a:gd name="T67" fmla="*/ 2147483647 h 3015"/>
              <a:gd name="T68" fmla="*/ 2147483647 w 5376"/>
              <a:gd name="T69" fmla="*/ 2147483647 h 3015"/>
              <a:gd name="T70" fmla="*/ 2147483647 w 5376"/>
              <a:gd name="T71" fmla="*/ 2147483647 h 3015"/>
              <a:gd name="T72" fmla="*/ 2147483647 w 5376"/>
              <a:gd name="T73" fmla="*/ 2147483647 h 3015"/>
              <a:gd name="T74" fmla="*/ 2147483647 w 5376"/>
              <a:gd name="T75" fmla="*/ 2147483647 h 3015"/>
              <a:gd name="T76" fmla="*/ 2147483647 w 5376"/>
              <a:gd name="T77" fmla="*/ 2147483647 h 3015"/>
              <a:gd name="T78" fmla="*/ 2147483647 w 5376"/>
              <a:gd name="T79" fmla="*/ 2147483647 h 3015"/>
              <a:gd name="T80" fmla="*/ 1995963750 w 5376"/>
              <a:gd name="T81" fmla="*/ 2147483647 h 3015"/>
              <a:gd name="T82" fmla="*/ 1854835000 w 5376"/>
              <a:gd name="T83" fmla="*/ 2147483647 h 3015"/>
              <a:gd name="T84" fmla="*/ 1774190000 w 5376"/>
              <a:gd name="T85" fmla="*/ 2147483647 h 3015"/>
              <a:gd name="T86" fmla="*/ 1713706250 w 5376"/>
              <a:gd name="T87" fmla="*/ 2147483647 h 3015"/>
              <a:gd name="T88" fmla="*/ 1653222500 w 5376"/>
              <a:gd name="T89" fmla="*/ 2147483647 h 3015"/>
              <a:gd name="T90" fmla="*/ 1189513750 w 5376"/>
              <a:gd name="T91" fmla="*/ 2147483647 h 3015"/>
              <a:gd name="T92" fmla="*/ 1108868750 w 5376"/>
              <a:gd name="T93" fmla="*/ 2147483647 h 3015"/>
              <a:gd name="T94" fmla="*/ 846772500 w 5376"/>
              <a:gd name="T95" fmla="*/ 2147483647 h 3015"/>
              <a:gd name="T96" fmla="*/ 685482500 w 5376"/>
              <a:gd name="T97" fmla="*/ 2147483647 h 3015"/>
              <a:gd name="T98" fmla="*/ 483870000 w 5376"/>
              <a:gd name="T99" fmla="*/ 2147483647 h 3015"/>
              <a:gd name="T100" fmla="*/ 241935000 w 5376"/>
              <a:gd name="T101" fmla="*/ 2147483647 h 3015"/>
              <a:gd name="T102" fmla="*/ 60483750 w 5376"/>
              <a:gd name="T103" fmla="*/ 2147483647 h 3015"/>
              <a:gd name="T104" fmla="*/ 40322500 w 5376"/>
              <a:gd name="T105" fmla="*/ 2147483647 h 3015"/>
              <a:gd name="T106" fmla="*/ 0 w 5376"/>
              <a:gd name="T107" fmla="*/ 2147483647 h 3015"/>
              <a:gd name="T108" fmla="*/ 0 w 5376"/>
              <a:gd name="T109" fmla="*/ 2147483647 h 301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5376" h="3015">
                <a:moveTo>
                  <a:pt x="0" y="903"/>
                </a:moveTo>
                <a:cubicBezTo>
                  <a:pt x="45" y="812"/>
                  <a:pt x="44" y="703"/>
                  <a:pt x="112" y="623"/>
                </a:cubicBezTo>
                <a:cubicBezTo>
                  <a:pt x="158" y="569"/>
                  <a:pt x="244" y="552"/>
                  <a:pt x="304" y="519"/>
                </a:cubicBezTo>
                <a:cubicBezTo>
                  <a:pt x="354" y="491"/>
                  <a:pt x="386" y="465"/>
                  <a:pt x="440" y="447"/>
                </a:cubicBezTo>
                <a:cubicBezTo>
                  <a:pt x="500" y="427"/>
                  <a:pt x="562" y="425"/>
                  <a:pt x="624" y="415"/>
                </a:cubicBezTo>
                <a:cubicBezTo>
                  <a:pt x="693" y="403"/>
                  <a:pt x="764" y="392"/>
                  <a:pt x="832" y="375"/>
                </a:cubicBezTo>
                <a:cubicBezTo>
                  <a:pt x="869" y="350"/>
                  <a:pt x="911" y="349"/>
                  <a:pt x="952" y="335"/>
                </a:cubicBezTo>
                <a:cubicBezTo>
                  <a:pt x="1113" y="281"/>
                  <a:pt x="1260" y="277"/>
                  <a:pt x="1432" y="271"/>
                </a:cubicBezTo>
                <a:cubicBezTo>
                  <a:pt x="1618" y="278"/>
                  <a:pt x="1740" y="304"/>
                  <a:pt x="1928" y="311"/>
                </a:cubicBezTo>
                <a:cubicBezTo>
                  <a:pt x="2165" y="335"/>
                  <a:pt x="2402" y="338"/>
                  <a:pt x="2640" y="343"/>
                </a:cubicBezTo>
                <a:cubicBezTo>
                  <a:pt x="3273" y="376"/>
                  <a:pt x="3889" y="136"/>
                  <a:pt x="4528" y="130"/>
                </a:cubicBezTo>
                <a:cubicBezTo>
                  <a:pt x="4668" y="112"/>
                  <a:pt x="4828" y="88"/>
                  <a:pt x="4955" y="34"/>
                </a:cubicBezTo>
                <a:cubicBezTo>
                  <a:pt x="5034" y="0"/>
                  <a:pt x="5162" y="37"/>
                  <a:pt x="5232" y="34"/>
                </a:cubicBezTo>
                <a:cubicBezTo>
                  <a:pt x="5288" y="40"/>
                  <a:pt x="5332" y="123"/>
                  <a:pt x="5371" y="162"/>
                </a:cubicBezTo>
                <a:cubicBezTo>
                  <a:pt x="5376" y="181"/>
                  <a:pt x="5376" y="276"/>
                  <a:pt x="5376" y="295"/>
                </a:cubicBezTo>
                <a:cubicBezTo>
                  <a:pt x="5376" y="412"/>
                  <a:pt x="5373" y="530"/>
                  <a:pt x="5368" y="647"/>
                </a:cubicBezTo>
                <a:cubicBezTo>
                  <a:pt x="5365" y="726"/>
                  <a:pt x="5312" y="806"/>
                  <a:pt x="5288" y="879"/>
                </a:cubicBezTo>
                <a:cubicBezTo>
                  <a:pt x="5275" y="919"/>
                  <a:pt x="5274" y="988"/>
                  <a:pt x="5240" y="1015"/>
                </a:cubicBezTo>
                <a:cubicBezTo>
                  <a:pt x="5195" y="1051"/>
                  <a:pt x="5271" y="1105"/>
                  <a:pt x="5216" y="1111"/>
                </a:cubicBezTo>
                <a:cubicBezTo>
                  <a:pt x="5165" y="1181"/>
                  <a:pt x="5057" y="1323"/>
                  <a:pt x="4936" y="1439"/>
                </a:cubicBezTo>
                <a:cubicBezTo>
                  <a:pt x="4772" y="1472"/>
                  <a:pt x="4650" y="1767"/>
                  <a:pt x="4488" y="1807"/>
                </a:cubicBezTo>
                <a:cubicBezTo>
                  <a:pt x="4461" y="1814"/>
                  <a:pt x="4082" y="1902"/>
                  <a:pt x="4056" y="1911"/>
                </a:cubicBezTo>
                <a:cubicBezTo>
                  <a:pt x="4001" y="1966"/>
                  <a:pt x="3777" y="1927"/>
                  <a:pt x="3704" y="1951"/>
                </a:cubicBezTo>
                <a:cubicBezTo>
                  <a:pt x="3673" y="2043"/>
                  <a:pt x="3525" y="1972"/>
                  <a:pt x="3448" y="1991"/>
                </a:cubicBezTo>
                <a:cubicBezTo>
                  <a:pt x="3385" y="2007"/>
                  <a:pt x="3150" y="2050"/>
                  <a:pt x="3088" y="2071"/>
                </a:cubicBezTo>
                <a:cubicBezTo>
                  <a:pt x="3056" y="2082"/>
                  <a:pt x="2945" y="2092"/>
                  <a:pt x="2912" y="2095"/>
                </a:cubicBezTo>
                <a:cubicBezTo>
                  <a:pt x="2864" y="2094"/>
                  <a:pt x="2835" y="2060"/>
                  <a:pt x="2800" y="2063"/>
                </a:cubicBezTo>
                <a:cubicBezTo>
                  <a:pt x="2768" y="2074"/>
                  <a:pt x="2738" y="2100"/>
                  <a:pt x="2704" y="2111"/>
                </a:cubicBezTo>
                <a:cubicBezTo>
                  <a:pt x="2655" y="2127"/>
                  <a:pt x="2602" y="2125"/>
                  <a:pt x="2552" y="2135"/>
                </a:cubicBezTo>
                <a:cubicBezTo>
                  <a:pt x="2477" y="2132"/>
                  <a:pt x="2482" y="2246"/>
                  <a:pt x="2408" y="2239"/>
                </a:cubicBezTo>
                <a:cubicBezTo>
                  <a:pt x="2336" y="2233"/>
                  <a:pt x="2372" y="2326"/>
                  <a:pt x="2304" y="2303"/>
                </a:cubicBezTo>
                <a:cubicBezTo>
                  <a:pt x="2244" y="2348"/>
                  <a:pt x="2104" y="2467"/>
                  <a:pt x="2048" y="2511"/>
                </a:cubicBezTo>
                <a:cubicBezTo>
                  <a:pt x="2032" y="2506"/>
                  <a:pt x="1968" y="2567"/>
                  <a:pt x="1968" y="2567"/>
                </a:cubicBezTo>
                <a:cubicBezTo>
                  <a:pt x="1908" y="2590"/>
                  <a:pt x="1945" y="2659"/>
                  <a:pt x="1904" y="2687"/>
                </a:cubicBezTo>
                <a:cubicBezTo>
                  <a:pt x="1871" y="2720"/>
                  <a:pt x="1893" y="2744"/>
                  <a:pt x="1856" y="2799"/>
                </a:cubicBezTo>
                <a:cubicBezTo>
                  <a:pt x="1916" y="2889"/>
                  <a:pt x="1776" y="2983"/>
                  <a:pt x="1680" y="3015"/>
                </a:cubicBezTo>
                <a:cubicBezTo>
                  <a:pt x="1552" y="2929"/>
                  <a:pt x="1310" y="2977"/>
                  <a:pt x="1208" y="2975"/>
                </a:cubicBezTo>
                <a:cubicBezTo>
                  <a:pt x="1140" y="2958"/>
                  <a:pt x="1074" y="2941"/>
                  <a:pt x="1008" y="2919"/>
                </a:cubicBezTo>
                <a:cubicBezTo>
                  <a:pt x="984" y="2911"/>
                  <a:pt x="955" y="2906"/>
                  <a:pt x="936" y="2887"/>
                </a:cubicBezTo>
                <a:cubicBezTo>
                  <a:pt x="901" y="2852"/>
                  <a:pt x="906" y="2816"/>
                  <a:pt x="888" y="2775"/>
                </a:cubicBezTo>
                <a:cubicBezTo>
                  <a:pt x="871" y="2736"/>
                  <a:pt x="819" y="2710"/>
                  <a:pt x="792" y="2679"/>
                </a:cubicBezTo>
                <a:cubicBezTo>
                  <a:pt x="776" y="2661"/>
                  <a:pt x="747" y="2615"/>
                  <a:pt x="736" y="2599"/>
                </a:cubicBezTo>
                <a:cubicBezTo>
                  <a:pt x="673" y="2505"/>
                  <a:pt x="762" y="2608"/>
                  <a:pt x="704" y="2527"/>
                </a:cubicBezTo>
                <a:cubicBezTo>
                  <a:pt x="697" y="2518"/>
                  <a:pt x="687" y="2512"/>
                  <a:pt x="680" y="2503"/>
                </a:cubicBezTo>
                <a:cubicBezTo>
                  <a:pt x="640" y="2447"/>
                  <a:pt x="682" y="2494"/>
                  <a:pt x="656" y="2447"/>
                </a:cubicBezTo>
                <a:cubicBezTo>
                  <a:pt x="606" y="2357"/>
                  <a:pt x="506" y="2317"/>
                  <a:pt x="472" y="2215"/>
                </a:cubicBezTo>
                <a:cubicBezTo>
                  <a:pt x="469" y="2192"/>
                  <a:pt x="458" y="2105"/>
                  <a:pt x="440" y="2087"/>
                </a:cubicBezTo>
                <a:cubicBezTo>
                  <a:pt x="395" y="2042"/>
                  <a:pt x="364" y="1983"/>
                  <a:pt x="336" y="1927"/>
                </a:cubicBezTo>
                <a:cubicBezTo>
                  <a:pt x="315" y="1885"/>
                  <a:pt x="302" y="1843"/>
                  <a:pt x="272" y="1807"/>
                </a:cubicBezTo>
                <a:cubicBezTo>
                  <a:pt x="154" y="1665"/>
                  <a:pt x="240" y="1791"/>
                  <a:pt x="192" y="1719"/>
                </a:cubicBezTo>
                <a:cubicBezTo>
                  <a:pt x="167" y="1568"/>
                  <a:pt x="133" y="1420"/>
                  <a:pt x="96" y="1271"/>
                </a:cubicBezTo>
                <a:cubicBezTo>
                  <a:pt x="91" y="1251"/>
                  <a:pt x="34" y="1171"/>
                  <a:pt x="24" y="1143"/>
                </a:cubicBezTo>
                <a:cubicBezTo>
                  <a:pt x="20" y="1133"/>
                  <a:pt x="19" y="1122"/>
                  <a:pt x="16" y="1111"/>
                </a:cubicBezTo>
                <a:cubicBezTo>
                  <a:pt x="11" y="1095"/>
                  <a:pt x="0" y="1063"/>
                  <a:pt x="0" y="1063"/>
                </a:cubicBezTo>
                <a:cubicBezTo>
                  <a:pt x="9" y="929"/>
                  <a:pt x="16" y="982"/>
                  <a:pt x="0" y="903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mtClean="0">
              <a:solidFill>
                <a:srgbClr val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72000" y="25400"/>
            <a:ext cx="38862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u="sng" dirty="0">
                <a:solidFill>
                  <a:srgbClr val="010000">
                    <a:lumMod val="75000"/>
                    <a:lumOff val="25000"/>
                  </a:srgbClr>
                </a:solidFill>
              </a:rPr>
              <a:t>Shortest Paths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P2: s-2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P3: s-6-3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P4: s-6-3-5-4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P5: s-6-3-5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P6: s-6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P7: s-7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P8: P5-8 ~ s-6-3-5 -8</a:t>
            </a:r>
          </a:p>
        </p:txBody>
      </p:sp>
    </p:spTree>
    <p:extLst>
      <p:ext uri="{BB962C8B-B14F-4D97-AF65-F5344CB8AC3E}">
        <p14:creationId xmlns:p14="http://schemas.microsoft.com/office/powerpoint/2010/main" val="6980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92952200-9FDD-419D-8BF5-9EB8B6F0BB36}" type="slidenum">
              <a:rPr lang="en-US" altLang="en-US" smtClean="0">
                <a:solidFill>
                  <a:srgbClr val="000000"/>
                </a:solidFill>
              </a:rPr>
              <a:pPr/>
              <a:t>42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Dijkstra's Shortest Path Algorithm</a:t>
            </a:r>
          </a:p>
        </p:txBody>
      </p:sp>
      <p:sp>
        <p:nvSpPr>
          <p:cNvPr id="20484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20485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0486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0487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0488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0489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0490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0491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20492" name="AutoShape 11"/>
          <p:cNvCxnSpPr>
            <a:cxnSpLocks noChangeShapeType="1"/>
            <a:stCxn id="20484" idx="7"/>
            <a:endCxn id="20487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93" name="AutoShape 12"/>
          <p:cNvCxnSpPr>
            <a:cxnSpLocks noChangeShapeType="1"/>
            <a:stCxn id="20484" idx="6"/>
            <a:endCxn id="20488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94" name="AutoShape 13"/>
          <p:cNvCxnSpPr>
            <a:cxnSpLocks noChangeShapeType="1"/>
            <a:stCxn id="20484" idx="5"/>
            <a:endCxn id="20489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95" name="AutoShape 14"/>
          <p:cNvCxnSpPr>
            <a:cxnSpLocks noChangeShapeType="1"/>
            <a:stCxn id="20488" idx="7"/>
            <a:endCxn id="20485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96" name="AutoShape 15"/>
          <p:cNvCxnSpPr>
            <a:cxnSpLocks noChangeShapeType="1"/>
            <a:stCxn id="20490" idx="7"/>
            <a:endCxn id="20485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97" name="AutoShape 16"/>
          <p:cNvCxnSpPr>
            <a:cxnSpLocks noChangeShapeType="1"/>
            <a:stCxn id="20488" idx="5"/>
            <a:endCxn id="20491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98" name="AutoShape 17"/>
          <p:cNvCxnSpPr>
            <a:cxnSpLocks noChangeShapeType="1"/>
            <a:stCxn id="20491" idx="5"/>
            <a:endCxn id="20486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99" name="AutoShape 18"/>
          <p:cNvCxnSpPr>
            <a:cxnSpLocks noChangeShapeType="1"/>
            <a:stCxn id="20491" idx="6"/>
            <a:endCxn id="20490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0" name="AutoShape 19"/>
          <p:cNvCxnSpPr>
            <a:cxnSpLocks noChangeShapeType="1"/>
            <a:stCxn id="20490" idx="4"/>
            <a:endCxn id="20486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1" name="AutoShape 20"/>
          <p:cNvCxnSpPr>
            <a:cxnSpLocks noChangeShapeType="1"/>
            <a:stCxn id="20485" idx="3"/>
            <a:endCxn id="20491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2" name="AutoShape 21"/>
          <p:cNvCxnSpPr>
            <a:cxnSpLocks noChangeShapeType="1"/>
            <a:stCxn id="20488" idx="4"/>
            <a:endCxn id="20489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3" name="AutoShape 22"/>
          <p:cNvCxnSpPr>
            <a:cxnSpLocks noChangeShapeType="1"/>
            <a:stCxn id="20489" idx="6"/>
            <a:endCxn id="20491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4" name="AutoShape 23"/>
          <p:cNvCxnSpPr>
            <a:cxnSpLocks noChangeShapeType="1"/>
            <a:stCxn id="20487" idx="6"/>
            <a:endCxn id="20485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5" name="AutoShape 24"/>
          <p:cNvCxnSpPr>
            <a:cxnSpLocks noChangeShapeType="1"/>
            <a:stCxn id="20489" idx="6"/>
            <a:endCxn id="20486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6" name="AutoShape 25"/>
          <p:cNvCxnSpPr>
            <a:cxnSpLocks noChangeShapeType="1"/>
            <a:stCxn id="20485" idx="5"/>
            <a:endCxn id="20486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20511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20512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20513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20514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20515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20516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20517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20518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20519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20520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20521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15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20522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9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20523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20524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20525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14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20526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20527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0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20528" name="Text Box 49"/>
          <p:cNvSpPr txBox="1">
            <a:spLocks noChangeArrowheads="1"/>
          </p:cNvSpPr>
          <p:nvPr/>
        </p:nvSpPr>
        <p:spPr bwMode="auto">
          <a:xfrm>
            <a:off x="152400" y="1014413"/>
            <a:ext cx="3368675" cy="701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 smtClean="0">
                <a:solidFill>
                  <a:srgbClr val="000000"/>
                </a:solidFill>
              </a:rPr>
              <a:t>M = { s, 2, 3, 4, 5, 6, 7 }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 smtClean="0">
                <a:solidFill>
                  <a:srgbClr val="000000"/>
                </a:solidFill>
              </a:rPr>
              <a:t>NT = { 8 }</a:t>
            </a:r>
          </a:p>
        </p:txBody>
      </p:sp>
      <p:sp>
        <p:nvSpPr>
          <p:cNvPr id="20529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44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20530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0531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35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20532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0533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59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20534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0535" name="Text Box 64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0536" name="Text Box 65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51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20537" name="Text Box 66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0538" name="Text Box 67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34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20539" name="Text Box 69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0540" name="Text Box 70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50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20541" name="Text Box 71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0542" name="Text Box 72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45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20543" name="AutoShape 73"/>
          <p:cNvSpPr>
            <a:spLocks noChangeArrowheads="1"/>
          </p:cNvSpPr>
          <p:nvPr/>
        </p:nvSpPr>
        <p:spPr bwMode="auto">
          <a:xfrm rot="-5400000">
            <a:off x="6862763" y="62674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altLang="en-US" smtClean="0">
              <a:solidFill>
                <a:srgbClr val="000000"/>
              </a:solidFill>
            </a:endParaRPr>
          </a:p>
        </p:txBody>
      </p:sp>
      <p:sp>
        <p:nvSpPr>
          <p:cNvPr id="20544" name="Text Box 74"/>
          <p:cNvSpPr txBox="1">
            <a:spLocks noChangeArrowheads="1"/>
          </p:cNvSpPr>
          <p:nvPr/>
        </p:nvSpPr>
        <p:spPr bwMode="auto">
          <a:xfrm>
            <a:off x="5867400" y="6256338"/>
            <a:ext cx="946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A50021"/>
                </a:solidFill>
              </a:rPr>
              <a:t>W</a:t>
            </a:r>
          </a:p>
        </p:txBody>
      </p:sp>
      <p:sp>
        <p:nvSpPr>
          <p:cNvPr id="20545" name="Text Box 75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20546" name="Text Box 76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0547" name="Text Box 77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33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20548" name="Text Box 78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0549" name="Text Box 79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32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20550" name="Text Box 80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20551" name="Freeform 81"/>
          <p:cNvSpPr>
            <a:spLocks/>
          </p:cNvSpPr>
          <p:nvPr/>
        </p:nvSpPr>
        <p:spPr bwMode="auto">
          <a:xfrm>
            <a:off x="177800" y="1995488"/>
            <a:ext cx="8534400" cy="4786312"/>
          </a:xfrm>
          <a:custGeom>
            <a:avLst/>
            <a:gdLst>
              <a:gd name="T0" fmla="*/ 0 w 5376"/>
              <a:gd name="T1" fmla="*/ 2147483647 h 3015"/>
              <a:gd name="T2" fmla="*/ 282257500 w 5376"/>
              <a:gd name="T3" fmla="*/ 1570056386 h 3015"/>
              <a:gd name="T4" fmla="*/ 766127500 w 5376"/>
              <a:gd name="T5" fmla="*/ 1307960163 h 3015"/>
              <a:gd name="T6" fmla="*/ 1108868750 w 5376"/>
              <a:gd name="T7" fmla="*/ 1126508932 h 3015"/>
              <a:gd name="T8" fmla="*/ 1572577500 w 5376"/>
              <a:gd name="T9" fmla="*/ 1045863941 h 3015"/>
              <a:gd name="T10" fmla="*/ 2096770000 w 5376"/>
              <a:gd name="T11" fmla="*/ 945057701 h 3015"/>
              <a:gd name="T12" fmla="*/ 2147483647 w 5376"/>
              <a:gd name="T13" fmla="*/ 844251462 h 3015"/>
              <a:gd name="T14" fmla="*/ 2147483647 w 5376"/>
              <a:gd name="T15" fmla="*/ 682961479 h 3015"/>
              <a:gd name="T16" fmla="*/ 2147483647 w 5376"/>
              <a:gd name="T17" fmla="*/ 783767718 h 3015"/>
              <a:gd name="T18" fmla="*/ 2147483647 w 5376"/>
              <a:gd name="T19" fmla="*/ 864412710 h 3015"/>
              <a:gd name="T20" fmla="*/ 2147483647 w 5376"/>
              <a:gd name="T21" fmla="*/ 327620278 h 3015"/>
              <a:gd name="T22" fmla="*/ 2147483647 w 5376"/>
              <a:gd name="T23" fmla="*/ 85685304 h 3015"/>
              <a:gd name="T24" fmla="*/ 2147483647 w 5376"/>
              <a:gd name="T25" fmla="*/ 85685304 h 3015"/>
              <a:gd name="T26" fmla="*/ 2147483647 w 5376"/>
              <a:gd name="T27" fmla="*/ 408265270 h 3015"/>
              <a:gd name="T28" fmla="*/ 2147483647 w 5376"/>
              <a:gd name="T29" fmla="*/ 743445222 h 3015"/>
              <a:gd name="T30" fmla="*/ 2147483647 w 5376"/>
              <a:gd name="T31" fmla="*/ 1630540130 h 3015"/>
              <a:gd name="T32" fmla="*/ 2147483647 w 5376"/>
              <a:gd name="T33" fmla="*/ 2147483647 h 3015"/>
              <a:gd name="T34" fmla="*/ 2147483647 w 5376"/>
              <a:gd name="T35" fmla="*/ 2147483647 h 3015"/>
              <a:gd name="T36" fmla="*/ 2147483647 w 5376"/>
              <a:gd name="T37" fmla="*/ 2147483647 h 3015"/>
              <a:gd name="T38" fmla="*/ 2147483647 w 5376"/>
              <a:gd name="T39" fmla="*/ 2147483647 h 3015"/>
              <a:gd name="T40" fmla="*/ 2147483647 w 5376"/>
              <a:gd name="T41" fmla="*/ 2147483647 h 3015"/>
              <a:gd name="T42" fmla="*/ 2147483647 w 5376"/>
              <a:gd name="T43" fmla="*/ 2147483647 h 3015"/>
              <a:gd name="T44" fmla="*/ 2147483647 w 5376"/>
              <a:gd name="T45" fmla="*/ 2147483647 h 3015"/>
              <a:gd name="T46" fmla="*/ 2147483647 w 5376"/>
              <a:gd name="T47" fmla="*/ 2147483647 h 3015"/>
              <a:gd name="T48" fmla="*/ 2147483647 w 5376"/>
              <a:gd name="T49" fmla="*/ 2147483647 h 3015"/>
              <a:gd name="T50" fmla="*/ 2147483647 w 5376"/>
              <a:gd name="T51" fmla="*/ 2147483647 h 3015"/>
              <a:gd name="T52" fmla="*/ 2147483647 w 5376"/>
              <a:gd name="T53" fmla="*/ 2147483647 h 3015"/>
              <a:gd name="T54" fmla="*/ 2147483647 w 5376"/>
              <a:gd name="T55" fmla="*/ 2147483647 h 3015"/>
              <a:gd name="T56" fmla="*/ 2147483647 w 5376"/>
              <a:gd name="T57" fmla="*/ 2147483647 h 3015"/>
              <a:gd name="T58" fmla="*/ 2147483647 w 5376"/>
              <a:gd name="T59" fmla="*/ 2147483647 h 3015"/>
              <a:gd name="T60" fmla="*/ 2147483647 w 5376"/>
              <a:gd name="T61" fmla="*/ 2147483647 h 3015"/>
              <a:gd name="T62" fmla="*/ 2147483647 w 5376"/>
              <a:gd name="T63" fmla="*/ 2147483647 h 3015"/>
              <a:gd name="T64" fmla="*/ 2147483647 w 5376"/>
              <a:gd name="T65" fmla="*/ 2147483647 h 3015"/>
              <a:gd name="T66" fmla="*/ 2147483647 w 5376"/>
              <a:gd name="T67" fmla="*/ 2147483647 h 3015"/>
              <a:gd name="T68" fmla="*/ 2147483647 w 5376"/>
              <a:gd name="T69" fmla="*/ 2147483647 h 3015"/>
              <a:gd name="T70" fmla="*/ 2147483647 w 5376"/>
              <a:gd name="T71" fmla="*/ 2147483647 h 3015"/>
              <a:gd name="T72" fmla="*/ 2147483647 w 5376"/>
              <a:gd name="T73" fmla="*/ 2147483647 h 3015"/>
              <a:gd name="T74" fmla="*/ 2147483647 w 5376"/>
              <a:gd name="T75" fmla="*/ 2147483647 h 3015"/>
              <a:gd name="T76" fmla="*/ 2147483647 w 5376"/>
              <a:gd name="T77" fmla="*/ 2147483647 h 3015"/>
              <a:gd name="T78" fmla="*/ 2147483647 w 5376"/>
              <a:gd name="T79" fmla="*/ 2147483647 h 3015"/>
              <a:gd name="T80" fmla="*/ 1995963750 w 5376"/>
              <a:gd name="T81" fmla="*/ 2147483647 h 3015"/>
              <a:gd name="T82" fmla="*/ 1854835000 w 5376"/>
              <a:gd name="T83" fmla="*/ 2147483647 h 3015"/>
              <a:gd name="T84" fmla="*/ 1774190000 w 5376"/>
              <a:gd name="T85" fmla="*/ 2147483647 h 3015"/>
              <a:gd name="T86" fmla="*/ 1713706250 w 5376"/>
              <a:gd name="T87" fmla="*/ 2147483647 h 3015"/>
              <a:gd name="T88" fmla="*/ 1653222500 w 5376"/>
              <a:gd name="T89" fmla="*/ 2147483647 h 3015"/>
              <a:gd name="T90" fmla="*/ 1189513750 w 5376"/>
              <a:gd name="T91" fmla="*/ 2147483647 h 3015"/>
              <a:gd name="T92" fmla="*/ 1108868750 w 5376"/>
              <a:gd name="T93" fmla="*/ 2147483647 h 3015"/>
              <a:gd name="T94" fmla="*/ 846772500 w 5376"/>
              <a:gd name="T95" fmla="*/ 2147483647 h 3015"/>
              <a:gd name="T96" fmla="*/ 685482500 w 5376"/>
              <a:gd name="T97" fmla="*/ 2147483647 h 3015"/>
              <a:gd name="T98" fmla="*/ 483870000 w 5376"/>
              <a:gd name="T99" fmla="*/ 2147483647 h 3015"/>
              <a:gd name="T100" fmla="*/ 241935000 w 5376"/>
              <a:gd name="T101" fmla="*/ 2147483647 h 3015"/>
              <a:gd name="T102" fmla="*/ 60483750 w 5376"/>
              <a:gd name="T103" fmla="*/ 2147483647 h 3015"/>
              <a:gd name="T104" fmla="*/ 40322500 w 5376"/>
              <a:gd name="T105" fmla="*/ 2147483647 h 3015"/>
              <a:gd name="T106" fmla="*/ 0 w 5376"/>
              <a:gd name="T107" fmla="*/ 2147483647 h 3015"/>
              <a:gd name="T108" fmla="*/ 0 w 5376"/>
              <a:gd name="T109" fmla="*/ 2147483647 h 301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5376" h="3015">
                <a:moveTo>
                  <a:pt x="0" y="903"/>
                </a:moveTo>
                <a:cubicBezTo>
                  <a:pt x="45" y="812"/>
                  <a:pt x="44" y="703"/>
                  <a:pt x="112" y="623"/>
                </a:cubicBezTo>
                <a:cubicBezTo>
                  <a:pt x="158" y="569"/>
                  <a:pt x="244" y="552"/>
                  <a:pt x="304" y="519"/>
                </a:cubicBezTo>
                <a:cubicBezTo>
                  <a:pt x="354" y="491"/>
                  <a:pt x="386" y="465"/>
                  <a:pt x="440" y="447"/>
                </a:cubicBezTo>
                <a:cubicBezTo>
                  <a:pt x="500" y="427"/>
                  <a:pt x="562" y="425"/>
                  <a:pt x="624" y="415"/>
                </a:cubicBezTo>
                <a:cubicBezTo>
                  <a:pt x="693" y="403"/>
                  <a:pt x="764" y="392"/>
                  <a:pt x="832" y="375"/>
                </a:cubicBezTo>
                <a:cubicBezTo>
                  <a:pt x="869" y="350"/>
                  <a:pt x="911" y="349"/>
                  <a:pt x="952" y="335"/>
                </a:cubicBezTo>
                <a:cubicBezTo>
                  <a:pt x="1113" y="281"/>
                  <a:pt x="1260" y="277"/>
                  <a:pt x="1432" y="271"/>
                </a:cubicBezTo>
                <a:cubicBezTo>
                  <a:pt x="1618" y="278"/>
                  <a:pt x="1740" y="304"/>
                  <a:pt x="1928" y="311"/>
                </a:cubicBezTo>
                <a:cubicBezTo>
                  <a:pt x="2165" y="335"/>
                  <a:pt x="2402" y="338"/>
                  <a:pt x="2640" y="343"/>
                </a:cubicBezTo>
                <a:cubicBezTo>
                  <a:pt x="3273" y="376"/>
                  <a:pt x="3889" y="136"/>
                  <a:pt x="4528" y="130"/>
                </a:cubicBezTo>
                <a:cubicBezTo>
                  <a:pt x="4668" y="112"/>
                  <a:pt x="4828" y="88"/>
                  <a:pt x="4955" y="34"/>
                </a:cubicBezTo>
                <a:cubicBezTo>
                  <a:pt x="5034" y="0"/>
                  <a:pt x="5162" y="37"/>
                  <a:pt x="5232" y="34"/>
                </a:cubicBezTo>
                <a:cubicBezTo>
                  <a:pt x="5288" y="40"/>
                  <a:pt x="5332" y="123"/>
                  <a:pt x="5371" y="162"/>
                </a:cubicBezTo>
                <a:cubicBezTo>
                  <a:pt x="5376" y="181"/>
                  <a:pt x="5376" y="276"/>
                  <a:pt x="5376" y="295"/>
                </a:cubicBezTo>
                <a:cubicBezTo>
                  <a:pt x="5376" y="412"/>
                  <a:pt x="5373" y="530"/>
                  <a:pt x="5368" y="647"/>
                </a:cubicBezTo>
                <a:cubicBezTo>
                  <a:pt x="5365" y="726"/>
                  <a:pt x="5312" y="806"/>
                  <a:pt x="5288" y="879"/>
                </a:cubicBezTo>
                <a:cubicBezTo>
                  <a:pt x="5275" y="919"/>
                  <a:pt x="5274" y="988"/>
                  <a:pt x="5240" y="1015"/>
                </a:cubicBezTo>
                <a:cubicBezTo>
                  <a:pt x="5195" y="1051"/>
                  <a:pt x="5271" y="1105"/>
                  <a:pt x="5216" y="1111"/>
                </a:cubicBezTo>
                <a:cubicBezTo>
                  <a:pt x="5165" y="1181"/>
                  <a:pt x="5057" y="1323"/>
                  <a:pt x="4936" y="1439"/>
                </a:cubicBezTo>
                <a:cubicBezTo>
                  <a:pt x="4772" y="1472"/>
                  <a:pt x="4650" y="1767"/>
                  <a:pt x="4488" y="1807"/>
                </a:cubicBezTo>
                <a:cubicBezTo>
                  <a:pt x="4461" y="1814"/>
                  <a:pt x="4082" y="1902"/>
                  <a:pt x="4056" y="1911"/>
                </a:cubicBezTo>
                <a:cubicBezTo>
                  <a:pt x="4001" y="1966"/>
                  <a:pt x="3777" y="1927"/>
                  <a:pt x="3704" y="1951"/>
                </a:cubicBezTo>
                <a:cubicBezTo>
                  <a:pt x="3673" y="2043"/>
                  <a:pt x="3525" y="1972"/>
                  <a:pt x="3448" y="1991"/>
                </a:cubicBezTo>
                <a:cubicBezTo>
                  <a:pt x="3385" y="2007"/>
                  <a:pt x="3150" y="2050"/>
                  <a:pt x="3088" y="2071"/>
                </a:cubicBezTo>
                <a:cubicBezTo>
                  <a:pt x="3056" y="2082"/>
                  <a:pt x="2945" y="2092"/>
                  <a:pt x="2912" y="2095"/>
                </a:cubicBezTo>
                <a:cubicBezTo>
                  <a:pt x="2864" y="2094"/>
                  <a:pt x="2835" y="2060"/>
                  <a:pt x="2800" y="2063"/>
                </a:cubicBezTo>
                <a:cubicBezTo>
                  <a:pt x="2768" y="2074"/>
                  <a:pt x="2738" y="2100"/>
                  <a:pt x="2704" y="2111"/>
                </a:cubicBezTo>
                <a:cubicBezTo>
                  <a:pt x="2655" y="2127"/>
                  <a:pt x="2602" y="2125"/>
                  <a:pt x="2552" y="2135"/>
                </a:cubicBezTo>
                <a:cubicBezTo>
                  <a:pt x="2477" y="2132"/>
                  <a:pt x="2482" y="2246"/>
                  <a:pt x="2408" y="2239"/>
                </a:cubicBezTo>
                <a:cubicBezTo>
                  <a:pt x="2336" y="2233"/>
                  <a:pt x="2372" y="2326"/>
                  <a:pt x="2304" y="2303"/>
                </a:cubicBezTo>
                <a:cubicBezTo>
                  <a:pt x="2244" y="2348"/>
                  <a:pt x="2104" y="2467"/>
                  <a:pt x="2048" y="2511"/>
                </a:cubicBezTo>
                <a:cubicBezTo>
                  <a:pt x="2032" y="2506"/>
                  <a:pt x="1968" y="2567"/>
                  <a:pt x="1968" y="2567"/>
                </a:cubicBezTo>
                <a:cubicBezTo>
                  <a:pt x="1908" y="2590"/>
                  <a:pt x="1945" y="2659"/>
                  <a:pt x="1904" y="2687"/>
                </a:cubicBezTo>
                <a:cubicBezTo>
                  <a:pt x="1871" y="2720"/>
                  <a:pt x="1893" y="2744"/>
                  <a:pt x="1856" y="2799"/>
                </a:cubicBezTo>
                <a:cubicBezTo>
                  <a:pt x="1916" y="2889"/>
                  <a:pt x="1776" y="2983"/>
                  <a:pt x="1680" y="3015"/>
                </a:cubicBezTo>
                <a:cubicBezTo>
                  <a:pt x="1552" y="2929"/>
                  <a:pt x="1310" y="2977"/>
                  <a:pt x="1208" y="2975"/>
                </a:cubicBezTo>
                <a:cubicBezTo>
                  <a:pt x="1140" y="2958"/>
                  <a:pt x="1074" y="2941"/>
                  <a:pt x="1008" y="2919"/>
                </a:cubicBezTo>
                <a:cubicBezTo>
                  <a:pt x="984" y="2911"/>
                  <a:pt x="955" y="2906"/>
                  <a:pt x="936" y="2887"/>
                </a:cubicBezTo>
                <a:cubicBezTo>
                  <a:pt x="901" y="2852"/>
                  <a:pt x="906" y="2816"/>
                  <a:pt x="888" y="2775"/>
                </a:cubicBezTo>
                <a:cubicBezTo>
                  <a:pt x="871" y="2736"/>
                  <a:pt x="819" y="2710"/>
                  <a:pt x="792" y="2679"/>
                </a:cubicBezTo>
                <a:cubicBezTo>
                  <a:pt x="776" y="2661"/>
                  <a:pt x="747" y="2615"/>
                  <a:pt x="736" y="2599"/>
                </a:cubicBezTo>
                <a:cubicBezTo>
                  <a:pt x="673" y="2505"/>
                  <a:pt x="762" y="2608"/>
                  <a:pt x="704" y="2527"/>
                </a:cubicBezTo>
                <a:cubicBezTo>
                  <a:pt x="697" y="2518"/>
                  <a:pt x="687" y="2512"/>
                  <a:pt x="680" y="2503"/>
                </a:cubicBezTo>
                <a:cubicBezTo>
                  <a:pt x="640" y="2447"/>
                  <a:pt x="682" y="2494"/>
                  <a:pt x="656" y="2447"/>
                </a:cubicBezTo>
                <a:cubicBezTo>
                  <a:pt x="606" y="2357"/>
                  <a:pt x="506" y="2317"/>
                  <a:pt x="472" y="2215"/>
                </a:cubicBezTo>
                <a:cubicBezTo>
                  <a:pt x="469" y="2192"/>
                  <a:pt x="458" y="2105"/>
                  <a:pt x="440" y="2087"/>
                </a:cubicBezTo>
                <a:cubicBezTo>
                  <a:pt x="395" y="2042"/>
                  <a:pt x="364" y="1983"/>
                  <a:pt x="336" y="1927"/>
                </a:cubicBezTo>
                <a:cubicBezTo>
                  <a:pt x="315" y="1885"/>
                  <a:pt x="302" y="1843"/>
                  <a:pt x="272" y="1807"/>
                </a:cubicBezTo>
                <a:cubicBezTo>
                  <a:pt x="154" y="1665"/>
                  <a:pt x="240" y="1791"/>
                  <a:pt x="192" y="1719"/>
                </a:cubicBezTo>
                <a:cubicBezTo>
                  <a:pt x="167" y="1568"/>
                  <a:pt x="133" y="1420"/>
                  <a:pt x="96" y="1271"/>
                </a:cubicBezTo>
                <a:cubicBezTo>
                  <a:pt x="91" y="1251"/>
                  <a:pt x="34" y="1171"/>
                  <a:pt x="24" y="1143"/>
                </a:cubicBezTo>
                <a:cubicBezTo>
                  <a:pt x="20" y="1133"/>
                  <a:pt x="19" y="1122"/>
                  <a:pt x="16" y="1111"/>
                </a:cubicBezTo>
                <a:cubicBezTo>
                  <a:pt x="11" y="1095"/>
                  <a:pt x="0" y="1063"/>
                  <a:pt x="0" y="1063"/>
                </a:cubicBezTo>
                <a:cubicBezTo>
                  <a:pt x="9" y="929"/>
                  <a:pt x="16" y="982"/>
                  <a:pt x="0" y="903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mtClean="0">
              <a:solidFill>
                <a:srgbClr val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572000" y="25400"/>
            <a:ext cx="38862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u="sng" dirty="0">
                <a:solidFill>
                  <a:srgbClr val="010000">
                    <a:lumMod val="75000"/>
                    <a:lumOff val="25000"/>
                  </a:srgbClr>
                </a:solidFill>
              </a:rPr>
              <a:t>Shortest Paths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P2: s-2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P3: s-6-3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P4: s-6-3-5-4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P5: s-6-3-5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P6: s-6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P7: s-7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P8: P5-8 ~ s-6-3-5 -8</a:t>
            </a:r>
          </a:p>
        </p:txBody>
      </p:sp>
    </p:spTree>
    <p:extLst>
      <p:ext uri="{BB962C8B-B14F-4D97-AF65-F5344CB8AC3E}">
        <p14:creationId xmlns:p14="http://schemas.microsoft.com/office/powerpoint/2010/main" val="394723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FA35543C-6598-4CE7-9BE8-DED9B0DEB7B6}" type="slidenum">
              <a:rPr lang="en-US" altLang="en-US" smtClean="0">
                <a:solidFill>
                  <a:srgbClr val="000000"/>
                </a:solidFill>
              </a:rPr>
              <a:pPr/>
              <a:t>43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Dijkstra's Shortest Path Algorithm</a:t>
            </a:r>
          </a:p>
        </p:txBody>
      </p:sp>
      <p:sp>
        <p:nvSpPr>
          <p:cNvPr id="21508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1510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511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1512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1513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1514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1515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21516" name="AutoShape 11"/>
          <p:cNvCxnSpPr>
            <a:cxnSpLocks noChangeShapeType="1"/>
            <a:stCxn id="21508" idx="7"/>
            <a:endCxn id="21511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17" name="AutoShape 12"/>
          <p:cNvCxnSpPr>
            <a:cxnSpLocks noChangeShapeType="1"/>
            <a:stCxn id="21508" idx="6"/>
            <a:endCxn id="21512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18" name="AutoShape 13"/>
          <p:cNvCxnSpPr>
            <a:cxnSpLocks noChangeShapeType="1"/>
            <a:stCxn id="21508" idx="5"/>
            <a:endCxn id="21513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19" name="AutoShape 14"/>
          <p:cNvCxnSpPr>
            <a:cxnSpLocks noChangeShapeType="1"/>
            <a:stCxn id="21512" idx="7"/>
            <a:endCxn id="21509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20" name="AutoShape 15"/>
          <p:cNvCxnSpPr>
            <a:cxnSpLocks noChangeShapeType="1"/>
            <a:stCxn id="21514" idx="7"/>
            <a:endCxn id="21509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21" name="AutoShape 16"/>
          <p:cNvCxnSpPr>
            <a:cxnSpLocks noChangeShapeType="1"/>
            <a:stCxn id="21512" idx="5"/>
            <a:endCxn id="21515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22" name="AutoShape 17"/>
          <p:cNvCxnSpPr>
            <a:cxnSpLocks noChangeShapeType="1"/>
            <a:stCxn id="21515" idx="5"/>
            <a:endCxn id="21510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23" name="AutoShape 18"/>
          <p:cNvCxnSpPr>
            <a:cxnSpLocks noChangeShapeType="1"/>
            <a:stCxn id="21515" idx="6"/>
            <a:endCxn id="21514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24" name="AutoShape 19"/>
          <p:cNvCxnSpPr>
            <a:cxnSpLocks noChangeShapeType="1"/>
            <a:stCxn id="21514" idx="4"/>
            <a:endCxn id="21510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25" name="AutoShape 20"/>
          <p:cNvCxnSpPr>
            <a:cxnSpLocks noChangeShapeType="1"/>
            <a:stCxn id="21509" idx="3"/>
            <a:endCxn id="21515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26" name="AutoShape 21"/>
          <p:cNvCxnSpPr>
            <a:cxnSpLocks noChangeShapeType="1"/>
            <a:stCxn id="21512" idx="4"/>
            <a:endCxn id="21513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27" name="AutoShape 22"/>
          <p:cNvCxnSpPr>
            <a:cxnSpLocks noChangeShapeType="1"/>
            <a:stCxn id="21513" idx="6"/>
            <a:endCxn id="21515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28" name="AutoShape 23"/>
          <p:cNvCxnSpPr>
            <a:cxnSpLocks noChangeShapeType="1"/>
            <a:stCxn id="21511" idx="6"/>
            <a:endCxn id="21509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29" name="AutoShape 24"/>
          <p:cNvCxnSpPr>
            <a:cxnSpLocks noChangeShapeType="1"/>
            <a:stCxn id="21513" idx="6"/>
            <a:endCxn id="21510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30" name="AutoShape 25"/>
          <p:cNvCxnSpPr>
            <a:cxnSpLocks noChangeShapeType="1"/>
            <a:stCxn id="21509" idx="5"/>
            <a:endCxn id="21510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31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21532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21533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21534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21535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21536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21537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21538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21539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21540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21541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21542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21543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21544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21545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21546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15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21547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9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21548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21549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21550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14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21551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21552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0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21553" name="Text Box 49"/>
          <p:cNvSpPr txBox="1">
            <a:spLocks noChangeArrowheads="1"/>
          </p:cNvSpPr>
          <p:nvPr/>
        </p:nvSpPr>
        <p:spPr bwMode="auto">
          <a:xfrm>
            <a:off x="152400" y="1014413"/>
            <a:ext cx="3368675" cy="701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 smtClean="0">
                <a:solidFill>
                  <a:srgbClr val="000000"/>
                </a:solidFill>
              </a:rPr>
              <a:t>M = { s, 2, 3, 4, 5, 6, 7, 8 }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altLang="en-US" smtClean="0">
                <a:solidFill>
                  <a:srgbClr val="000000"/>
                </a:solidFill>
              </a:rPr>
              <a:t>NT = { }</a:t>
            </a:r>
          </a:p>
        </p:txBody>
      </p:sp>
      <p:sp>
        <p:nvSpPr>
          <p:cNvPr id="21554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44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21555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1556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35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21557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1558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59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21559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1560" name="Text Box 64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1561" name="Text Box 65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51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21562" name="Text Box 66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1563" name="Text Box 67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34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21564" name="Text Box 69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1565" name="Text Box 70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50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21566" name="Text Box 71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1567" name="Text Box 72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45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21568" name="Text Box 75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charset="2"/>
              </a:rPr>
              <a:t></a:t>
            </a:r>
            <a:endParaRPr lang="en-US" altLang="en-US" smtClean="0">
              <a:solidFill>
                <a:srgbClr val="006600"/>
              </a:solidFill>
            </a:endParaRPr>
          </a:p>
        </p:txBody>
      </p:sp>
      <p:sp>
        <p:nvSpPr>
          <p:cNvPr id="21569" name="Text Box 76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1570" name="Text Box 77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33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21571" name="Text Box 78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1572" name="Text Box 79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6600"/>
                </a:solidFill>
              </a:rPr>
              <a:t> </a:t>
            </a:r>
            <a:r>
              <a:rPr lang="en-US" altLang="en-US" sz="1600" smtClean="0">
                <a:solidFill>
                  <a:srgbClr val="006600"/>
                </a:solidFill>
                <a:sym typeface="Symbol" charset="2"/>
              </a:rPr>
              <a:t>32</a:t>
            </a:r>
            <a:endParaRPr lang="en-US" altLang="en-US" sz="1600" smtClean="0">
              <a:solidFill>
                <a:srgbClr val="006600"/>
              </a:solidFill>
            </a:endParaRPr>
          </a:p>
        </p:txBody>
      </p:sp>
      <p:sp>
        <p:nvSpPr>
          <p:cNvPr id="21573" name="Freeform 80"/>
          <p:cNvSpPr>
            <a:spLocks/>
          </p:cNvSpPr>
          <p:nvPr/>
        </p:nvSpPr>
        <p:spPr bwMode="auto">
          <a:xfrm>
            <a:off x="177800" y="1995488"/>
            <a:ext cx="8788400" cy="4730750"/>
          </a:xfrm>
          <a:custGeom>
            <a:avLst/>
            <a:gdLst>
              <a:gd name="T0" fmla="*/ 0 w 5536"/>
              <a:gd name="T1" fmla="*/ 2147483647 h 2980"/>
              <a:gd name="T2" fmla="*/ 282257500 w 5536"/>
              <a:gd name="T3" fmla="*/ 1570058138 h 2980"/>
              <a:gd name="T4" fmla="*/ 766127500 w 5536"/>
              <a:gd name="T5" fmla="*/ 1307961888 h 2980"/>
              <a:gd name="T6" fmla="*/ 1108868750 w 5536"/>
              <a:gd name="T7" fmla="*/ 1126510638 h 2980"/>
              <a:gd name="T8" fmla="*/ 1572577500 w 5536"/>
              <a:gd name="T9" fmla="*/ 1045865638 h 2980"/>
              <a:gd name="T10" fmla="*/ 2096770000 w 5536"/>
              <a:gd name="T11" fmla="*/ 945059388 h 2980"/>
              <a:gd name="T12" fmla="*/ 2147483647 w 5536"/>
              <a:gd name="T13" fmla="*/ 844253138 h 2980"/>
              <a:gd name="T14" fmla="*/ 2147483647 w 5536"/>
              <a:gd name="T15" fmla="*/ 682963138 h 2980"/>
              <a:gd name="T16" fmla="*/ 2147483647 w 5536"/>
              <a:gd name="T17" fmla="*/ 783769388 h 2980"/>
              <a:gd name="T18" fmla="*/ 2147483647 w 5536"/>
              <a:gd name="T19" fmla="*/ 864414388 h 2980"/>
              <a:gd name="T20" fmla="*/ 2147483647 w 5536"/>
              <a:gd name="T21" fmla="*/ 327620313 h 2980"/>
              <a:gd name="T22" fmla="*/ 2147483647 w 5536"/>
              <a:gd name="T23" fmla="*/ 85685313 h 2980"/>
              <a:gd name="T24" fmla="*/ 2147483647 w 5536"/>
              <a:gd name="T25" fmla="*/ 85685313 h 2980"/>
              <a:gd name="T26" fmla="*/ 2147483647 w 5536"/>
              <a:gd name="T27" fmla="*/ 408265313 h 2980"/>
              <a:gd name="T28" fmla="*/ 2147483647 w 5536"/>
              <a:gd name="T29" fmla="*/ 743446888 h 2980"/>
              <a:gd name="T30" fmla="*/ 2147483647 w 5536"/>
              <a:gd name="T31" fmla="*/ 1630541888 h 2980"/>
              <a:gd name="T32" fmla="*/ 2147483647 w 5536"/>
              <a:gd name="T33" fmla="*/ 2147483647 h 2980"/>
              <a:gd name="T34" fmla="*/ 2147483647 w 5536"/>
              <a:gd name="T35" fmla="*/ 2147483647 h 2980"/>
              <a:gd name="T36" fmla="*/ 2147483647 w 5536"/>
              <a:gd name="T37" fmla="*/ 2147483647 h 2980"/>
              <a:gd name="T38" fmla="*/ 2147483647 w 5536"/>
              <a:gd name="T39" fmla="*/ 2147483647 h 2980"/>
              <a:gd name="T40" fmla="*/ 2147483647 w 5536"/>
              <a:gd name="T41" fmla="*/ 2147483647 h 2980"/>
              <a:gd name="T42" fmla="*/ 2147483647 w 5536"/>
              <a:gd name="T43" fmla="*/ 2147483647 h 2980"/>
              <a:gd name="T44" fmla="*/ 2147483647 w 5536"/>
              <a:gd name="T45" fmla="*/ 2147483647 h 2980"/>
              <a:gd name="T46" fmla="*/ 2147483647 w 5536"/>
              <a:gd name="T47" fmla="*/ 2147483647 h 2980"/>
              <a:gd name="T48" fmla="*/ 2147483647 w 5536"/>
              <a:gd name="T49" fmla="*/ 2147483647 h 2980"/>
              <a:gd name="T50" fmla="*/ 2147483647 w 5536"/>
              <a:gd name="T51" fmla="*/ 2147483647 h 2980"/>
              <a:gd name="T52" fmla="*/ 2147483647 w 5536"/>
              <a:gd name="T53" fmla="*/ 2147483647 h 2980"/>
              <a:gd name="T54" fmla="*/ 2147483647 w 5536"/>
              <a:gd name="T55" fmla="*/ 2147483647 h 2980"/>
              <a:gd name="T56" fmla="*/ 1995963750 w 5536"/>
              <a:gd name="T57" fmla="*/ 2147483647 h 2980"/>
              <a:gd name="T58" fmla="*/ 1854835000 w 5536"/>
              <a:gd name="T59" fmla="*/ 2147483647 h 2980"/>
              <a:gd name="T60" fmla="*/ 1774190000 w 5536"/>
              <a:gd name="T61" fmla="*/ 2147483647 h 2980"/>
              <a:gd name="T62" fmla="*/ 1713706250 w 5536"/>
              <a:gd name="T63" fmla="*/ 2147483647 h 2980"/>
              <a:gd name="T64" fmla="*/ 1653222500 w 5536"/>
              <a:gd name="T65" fmla="*/ 2147483647 h 2980"/>
              <a:gd name="T66" fmla="*/ 1189513750 w 5536"/>
              <a:gd name="T67" fmla="*/ 2147483647 h 2980"/>
              <a:gd name="T68" fmla="*/ 1108868750 w 5536"/>
              <a:gd name="T69" fmla="*/ 2147483647 h 2980"/>
              <a:gd name="T70" fmla="*/ 846772500 w 5536"/>
              <a:gd name="T71" fmla="*/ 2147483647 h 2980"/>
              <a:gd name="T72" fmla="*/ 685482500 w 5536"/>
              <a:gd name="T73" fmla="*/ 2147483647 h 2980"/>
              <a:gd name="T74" fmla="*/ 483870000 w 5536"/>
              <a:gd name="T75" fmla="*/ 2147483647 h 2980"/>
              <a:gd name="T76" fmla="*/ 241935000 w 5536"/>
              <a:gd name="T77" fmla="*/ 2147483647 h 2980"/>
              <a:gd name="T78" fmla="*/ 60483750 w 5536"/>
              <a:gd name="T79" fmla="*/ 2147483647 h 2980"/>
              <a:gd name="T80" fmla="*/ 40322500 w 5536"/>
              <a:gd name="T81" fmla="*/ 2147483647 h 2980"/>
              <a:gd name="T82" fmla="*/ 0 w 5536"/>
              <a:gd name="T83" fmla="*/ 2147483647 h 2980"/>
              <a:gd name="T84" fmla="*/ 0 w 5536"/>
              <a:gd name="T85" fmla="*/ 2147483647 h 298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5536" h="2980">
                <a:moveTo>
                  <a:pt x="0" y="903"/>
                </a:moveTo>
                <a:cubicBezTo>
                  <a:pt x="45" y="812"/>
                  <a:pt x="44" y="703"/>
                  <a:pt x="112" y="623"/>
                </a:cubicBezTo>
                <a:cubicBezTo>
                  <a:pt x="158" y="569"/>
                  <a:pt x="244" y="552"/>
                  <a:pt x="304" y="519"/>
                </a:cubicBezTo>
                <a:cubicBezTo>
                  <a:pt x="354" y="491"/>
                  <a:pt x="386" y="465"/>
                  <a:pt x="440" y="447"/>
                </a:cubicBezTo>
                <a:cubicBezTo>
                  <a:pt x="500" y="427"/>
                  <a:pt x="562" y="425"/>
                  <a:pt x="624" y="415"/>
                </a:cubicBezTo>
                <a:cubicBezTo>
                  <a:pt x="693" y="403"/>
                  <a:pt x="764" y="392"/>
                  <a:pt x="832" y="375"/>
                </a:cubicBezTo>
                <a:cubicBezTo>
                  <a:pt x="869" y="350"/>
                  <a:pt x="911" y="349"/>
                  <a:pt x="952" y="335"/>
                </a:cubicBezTo>
                <a:cubicBezTo>
                  <a:pt x="1113" y="281"/>
                  <a:pt x="1260" y="277"/>
                  <a:pt x="1432" y="271"/>
                </a:cubicBezTo>
                <a:cubicBezTo>
                  <a:pt x="1618" y="278"/>
                  <a:pt x="1740" y="304"/>
                  <a:pt x="1928" y="311"/>
                </a:cubicBezTo>
                <a:cubicBezTo>
                  <a:pt x="2165" y="335"/>
                  <a:pt x="2402" y="338"/>
                  <a:pt x="2640" y="343"/>
                </a:cubicBezTo>
                <a:cubicBezTo>
                  <a:pt x="3273" y="376"/>
                  <a:pt x="3889" y="136"/>
                  <a:pt x="4528" y="130"/>
                </a:cubicBezTo>
                <a:cubicBezTo>
                  <a:pt x="4668" y="112"/>
                  <a:pt x="4828" y="88"/>
                  <a:pt x="4955" y="34"/>
                </a:cubicBezTo>
                <a:cubicBezTo>
                  <a:pt x="5034" y="0"/>
                  <a:pt x="5162" y="37"/>
                  <a:pt x="5232" y="34"/>
                </a:cubicBezTo>
                <a:cubicBezTo>
                  <a:pt x="5288" y="40"/>
                  <a:pt x="5332" y="123"/>
                  <a:pt x="5371" y="162"/>
                </a:cubicBezTo>
                <a:cubicBezTo>
                  <a:pt x="5376" y="181"/>
                  <a:pt x="5376" y="276"/>
                  <a:pt x="5376" y="295"/>
                </a:cubicBezTo>
                <a:cubicBezTo>
                  <a:pt x="5376" y="412"/>
                  <a:pt x="5373" y="530"/>
                  <a:pt x="5368" y="647"/>
                </a:cubicBezTo>
                <a:cubicBezTo>
                  <a:pt x="5365" y="726"/>
                  <a:pt x="5378" y="816"/>
                  <a:pt x="5354" y="889"/>
                </a:cubicBezTo>
                <a:cubicBezTo>
                  <a:pt x="5354" y="967"/>
                  <a:pt x="5358" y="1024"/>
                  <a:pt x="5366" y="1143"/>
                </a:cubicBezTo>
                <a:cubicBezTo>
                  <a:pt x="5374" y="1262"/>
                  <a:pt x="5393" y="1414"/>
                  <a:pt x="5403" y="1604"/>
                </a:cubicBezTo>
                <a:cubicBezTo>
                  <a:pt x="5413" y="1794"/>
                  <a:pt x="5419" y="2107"/>
                  <a:pt x="5427" y="2283"/>
                </a:cubicBezTo>
                <a:cubicBezTo>
                  <a:pt x="5434" y="2455"/>
                  <a:pt x="5465" y="2555"/>
                  <a:pt x="5451" y="2658"/>
                </a:cubicBezTo>
                <a:cubicBezTo>
                  <a:pt x="5437" y="2761"/>
                  <a:pt x="5536" y="2861"/>
                  <a:pt x="5342" y="2901"/>
                </a:cubicBezTo>
                <a:cubicBezTo>
                  <a:pt x="5148" y="2941"/>
                  <a:pt x="4575" y="2897"/>
                  <a:pt x="4288" y="2901"/>
                </a:cubicBezTo>
                <a:cubicBezTo>
                  <a:pt x="3745" y="2909"/>
                  <a:pt x="2595" y="2937"/>
                  <a:pt x="2082" y="2949"/>
                </a:cubicBezTo>
                <a:cubicBezTo>
                  <a:pt x="1678" y="2961"/>
                  <a:pt x="1387" y="2980"/>
                  <a:pt x="1208" y="2975"/>
                </a:cubicBezTo>
                <a:cubicBezTo>
                  <a:pt x="1140" y="2958"/>
                  <a:pt x="1074" y="2941"/>
                  <a:pt x="1008" y="2919"/>
                </a:cubicBezTo>
                <a:cubicBezTo>
                  <a:pt x="984" y="2911"/>
                  <a:pt x="955" y="2906"/>
                  <a:pt x="936" y="2887"/>
                </a:cubicBezTo>
                <a:cubicBezTo>
                  <a:pt x="901" y="2852"/>
                  <a:pt x="906" y="2816"/>
                  <a:pt x="888" y="2775"/>
                </a:cubicBezTo>
                <a:cubicBezTo>
                  <a:pt x="871" y="2736"/>
                  <a:pt x="819" y="2710"/>
                  <a:pt x="792" y="2679"/>
                </a:cubicBezTo>
                <a:cubicBezTo>
                  <a:pt x="776" y="2661"/>
                  <a:pt x="747" y="2615"/>
                  <a:pt x="736" y="2599"/>
                </a:cubicBezTo>
                <a:cubicBezTo>
                  <a:pt x="673" y="2505"/>
                  <a:pt x="762" y="2608"/>
                  <a:pt x="704" y="2527"/>
                </a:cubicBezTo>
                <a:cubicBezTo>
                  <a:pt x="697" y="2518"/>
                  <a:pt x="687" y="2512"/>
                  <a:pt x="680" y="2503"/>
                </a:cubicBezTo>
                <a:cubicBezTo>
                  <a:pt x="640" y="2447"/>
                  <a:pt x="682" y="2494"/>
                  <a:pt x="656" y="2447"/>
                </a:cubicBezTo>
                <a:cubicBezTo>
                  <a:pt x="606" y="2357"/>
                  <a:pt x="506" y="2317"/>
                  <a:pt x="472" y="2215"/>
                </a:cubicBezTo>
                <a:cubicBezTo>
                  <a:pt x="469" y="2192"/>
                  <a:pt x="458" y="2105"/>
                  <a:pt x="440" y="2087"/>
                </a:cubicBezTo>
                <a:cubicBezTo>
                  <a:pt x="395" y="2042"/>
                  <a:pt x="364" y="1983"/>
                  <a:pt x="336" y="1927"/>
                </a:cubicBezTo>
                <a:cubicBezTo>
                  <a:pt x="315" y="1885"/>
                  <a:pt x="302" y="1843"/>
                  <a:pt x="272" y="1807"/>
                </a:cubicBezTo>
                <a:cubicBezTo>
                  <a:pt x="154" y="1665"/>
                  <a:pt x="240" y="1791"/>
                  <a:pt x="192" y="1719"/>
                </a:cubicBezTo>
                <a:cubicBezTo>
                  <a:pt x="167" y="1568"/>
                  <a:pt x="133" y="1420"/>
                  <a:pt x="96" y="1271"/>
                </a:cubicBezTo>
                <a:cubicBezTo>
                  <a:pt x="91" y="1251"/>
                  <a:pt x="34" y="1171"/>
                  <a:pt x="24" y="1143"/>
                </a:cubicBezTo>
                <a:cubicBezTo>
                  <a:pt x="20" y="1133"/>
                  <a:pt x="19" y="1122"/>
                  <a:pt x="16" y="1111"/>
                </a:cubicBezTo>
                <a:cubicBezTo>
                  <a:pt x="11" y="1095"/>
                  <a:pt x="0" y="1063"/>
                  <a:pt x="0" y="1063"/>
                </a:cubicBezTo>
                <a:cubicBezTo>
                  <a:pt x="9" y="929"/>
                  <a:pt x="16" y="982"/>
                  <a:pt x="0" y="903"/>
                </a:cubicBezTo>
                <a:close/>
              </a:path>
            </a:pathLst>
          </a:custGeom>
          <a:solidFill>
            <a:srgbClr val="0033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IN" smtClean="0">
              <a:solidFill>
                <a:srgbClr val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72000" y="25400"/>
            <a:ext cx="38862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u="sng" dirty="0">
                <a:solidFill>
                  <a:srgbClr val="010000">
                    <a:lumMod val="75000"/>
                    <a:lumOff val="25000"/>
                  </a:srgbClr>
                </a:solidFill>
              </a:rPr>
              <a:t>Shortest Paths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P2: s-2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P3: s-6-3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P4: s-6-3-5-4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P5: s-6-3-5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P6: s-6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P7: s-7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b="1" dirty="0">
                <a:solidFill>
                  <a:srgbClr val="FF0000"/>
                </a:solidFill>
              </a:rPr>
              <a:t>P8: s-6-3-5 -8</a:t>
            </a:r>
          </a:p>
        </p:txBody>
      </p:sp>
    </p:spTree>
    <p:extLst>
      <p:ext uri="{BB962C8B-B14F-4D97-AF65-F5344CB8AC3E}">
        <p14:creationId xmlns:p14="http://schemas.microsoft.com/office/powerpoint/2010/main" val="97812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vs Undirected graph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ea typeface="新細明體" charset="-120"/>
              </a:rPr>
              <a:t>An </a:t>
            </a:r>
            <a:r>
              <a:rPr lang="en-US" altLang="zh-TW" dirty="0" smtClean="0">
                <a:solidFill>
                  <a:srgbClr val="CC3300"/>
                </a:solidFill>
                <a:ea typeface="新細明體" charset="-120"/>
              </a:rPr>
              <a:t>undirected graph</a:t>
            </a:r>
            <a:r>
              <a:rPr lang="en-US" altLang="zh-TW" dirty="0" smtClean="0">
                <a:ea typeface="新細明體" charset="-120"/>
              </a:rPr>
              <a:t> is one in which the pair of vertices in a edge is unordered, (v0, v1) = (v1,v0) </a:t>
            </a:r>
          </a:p>
          <a:p>
            <a:r>
              <a:rPr lang="en-US" altLang="zh-TW" dirty="0" smtClean="0">
                <a:ea typeface="新細明體" charset="-120"/>
              </a:rPr>
              <a:t>A </a:t>
            </a:r>
            <a:r>
              <a:rPr lang="en-US" altLang="zh-TW" dirty="0" smtClean="0">
                <a:solidFill>
                  <a:srgbClr val="CC3300"/>
                </a:solidFill>
                <a:ea typeface="新細明體" charset="-120"/>
              </a:rPr>
              <a:t>directed graph</a:t>
            </a:r>
            <a:r>
              <a:rPr lang="en-US" altLang="zh-TW" dirty="0" smtClean="0">
                <a:ea typeface="新細明體" charset="-120"/>
              </a:rPr>
              <a:t> is one in which each edge is a directed pair of vertices, &lt;v0, v1&gt; != &lt;v1,v0&gt;</a:t>
            </a:r>
          </a:p>
          <a:p>
            <a:pPr>
              <a:buFontTx/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895600" y="3897431"/>
            <a:ext cx="2709414" cy="448349"/>
            <a:chOff x="4536084" y="4104144"/>
            <a:chExt cx="2709414" cy="448349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4800600" y="4495800"/>
              <a:ext cx="2170113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 sz="2200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4536084" y="4104144"/>
              <a:ext cx="500457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TW" sz="2200" dirty="0">
                  <a:solidFill>
                    <a:srgbClr val="CC3300"/>
                  </a:solidFill>
                  <a:ea typeface="新細明體" charset="-120"/>
                </a:rPr>
                <a:t>tail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6591152" y="4121606"/>
              <a:ext cx="65434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TW" sz="2200">
                  <a:solidFill>
                    <a:srgbClr val="CC3300"/>
                  </a:solidFill>
                  <a:ea typeface="新細明體" charset="-120"/>
                </a:rPr>
                <a:t>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678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Graph terminologies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AFEB6D-AA27-438E-8696-12994EFB79CB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066800"/>
            <a:ext cx="8229600" cy="50593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size</a:t>
            </a:r>
            <a:r>
              <a:rPr lang="en-US" sz="2400" dirty="0" smtClean="0"/>
              <a:t> of a graph is the number of </a:t>
            </a:r>
            <a:r>
              <a:rPr lang="en-US" sz="2400" i="1" dirty="0" smtClean="0"/>
              <a:t>nodes</a:t>
            </a:r>
            <a:r>
              <a:rPr lang="en-US" sz="2400" dirty="0" smtClean="0"/>
              <a:t> in it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empty graph </a:t>
            </a:r>
            <a:r>
              <a:rPr lang="en-US" sz="2400" dirty="0" smtClean="0"/>
              <a:t>has size zero (no nodes)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If two nodes are connected by an edge, they are </a:t>
            </a:r>
            <a:r>
              <a:rPr lang="en-US" sz="2400" dirty="0" smtClean="0">
                <a:solidFill>
                  <a:srgbClr val="FF0000"/>
                </a:solidFill>
              </a:rPr>
              <a:t>neighbors</a:t>
            </a:r>
            <a:r>
              <a:rPr lang="en-US" sz="2400" dirty="0" smtClean="0"/>
              <a:t> (and the nodes are </a:t>
            </a:r>
            <a:r>
              <a:rPr lang="en-US" sz="2400" dirty="0" smtClean="0">
                <a:solidFill>
                  <a:srgbClr val="FF0000"/>
                </a:solidFill>
              </a:rPr>
              <a:t>adjacent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to each other)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degree of a node </a:t>
            </a:r>
            <a:r>
              <a:rPr lang="en-US" sz="2400" dirty="0" smtClean="0"/>
              <a:t>is the number of edges it has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For directed graphs,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 smtClean="0"/>
              <a:t>If a directed edge goes from node S to node D, we call S the </a:t>
            </a:r>
            <a:r>
              <a:rPr lang="en-US" sz="2000" dirty="0" smtClean="0">
                <a:solidFill>
                  <a:srgbClr val="FF0000"/>
                </a:solidFill>
              </a:rPr>
              <a:t>source</a:t>
            </a:r>
            <a:r>
              <a:rPr lang="en-US" sz="2000" dirty="0" smtClean="0"/>
              <a:t> and D the </a:t>
            </a:r>
            <a:r>
              <a:rPr lang="en-US" sz="2000" dirty="0" smtClean="0">
                <a:solidFill>
                  <a:srgbClr val="FF0000"/>
                </a:solidFill>
              </a:rPr>
              <a:t>destination</a:t>
            </a:r>
            <a:r>
              <a:rPr lang="en-US" sz="2000" dirty="0" smtClean="0"/>
              <a:t> of the edge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/>
              <a:t>The edge is an </a:t>
            </a:r>
            <a:r>
              <a:rPr lang="en-US" sz="1800" dirty="0" smtClean="0">
                <a:solidFill>
                  <a:srgbClr val="FF0000"/>
                </a:solidFill>
              </a:rPr>
              <a:t>out-edge</a:t>
            </a:r>
            <a:r>
              <a:rPr lang="en-US" sz="1800" dirty="0" smtClean="0"/>
              <a:t> of S and an </a:t>
            </a:r>
            <a:r>
              <a:rPr lang="en-US" sz="1800" dirty="0" smtClean="0">
                <a:solidFill>
                  <a:srgbClr val="FF0000"/>
                </a:solidFill>
              </a:rPr>
              <a:t>in-edge</a:t>
            </a:r>
            <a:r>
              <a:rPr lang="en-US" sz="1800" dirty="0" smtClean="0"/>
              <a:t> of D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/>
              <a:t>S is a </a:t>
            </a:r>
            <a:r>
              <a:rPr lang="en-US" sz="1800" dirty="0" smtClean="0">
                <a:solidFill>
                  <a:srgbClr val="FF0000"/>
                </a:solidFill>
              </a:rPr>
              <a:t>predecessor</a:t>
            </a:r>
            <a:r>
              <a:rPr lang="en-US" sz="1800" dirty="0" smtClean="0"/>
              <a:t> of D, and D is a </a:t>
            </a:r>
            <a:r>
              <a:rPr lang="en-US" sz="1800" dirty="0" smtClean="0">
                <a:solidFill>
                  <a:srgbClr val="FF0000"/>
                </a:solidFill>
              </a:rPr>
              <a:t>successor</a:t>
            </a:r>
            <a:r>
              <a:rPr lang="en-US" sz="1800" dirty="0" smtClean="0"/>
              <a:t> of 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in-degree</a:t>
            </a:r>
            <a:r>
              <a:rPr lang="en-US" sz="2000" dirty="0" smtClean="0"/>
              <a:t> of a node is the number of in-edges it has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out-degree</a:t>
            </a:r>
            <a:r>
              <a:rPr lang="en-US" sz="2000" dirty="0" smtClean="0"/>
              <a:t> of a node is the number of out-edges it has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2000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Graph terminologies</a:t>
            </a:r>
            <a:endParaRPr lang="en-US" altLang="en-US" dirty="0"/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696200" cy="5105400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solidFill>
                  <a:srgbClr val="FA2C25"/>
                </a:solidFill>
              </a:rPr>
              <a:t>path</a:t>
            </a:r>
            <a:r>
              <a:rPr lang="en-US" altLang="en-US" sz="3200" dirty="0"/>
              <a:t>:   sequence of vertices </a:t>
            </a:r>
            <a:r>
              <a:rPr lang="en-US" altLang="en-US" sz="3200" dirty="0" smtClean="0"/>
              <a:t>v</a:t>
            </a:r>
            <a:r>
              <a:rPr lang="en-US" altLang="en-US" sz="3200" baseline="-25000" dirty="0" smtClean="0"/>
              <a:t>1</a:t>
            </a:r>
            <a:r>
              <a:rPr lang="en-US" altLang="en-US" sz="3200" dirty="0" smtClean="0"/>
              <a:t>,v</a:t>
            </a:r>
            <a:r>
              <a:rPr lang="en-US" altLang="en-US" sz="3200" baseline="-25000" dirty="0" smtClean="0"/>
              <a:t>2</a:t>
            </a:r>
            <a:r>
              <a:rPr lang="en-US" altLang="en-US" sz="3200" dirty="0" smtClean="0"/>
              <a:t>,v</a:t>
            </a:r>
            <a:r>
              <a:rPr lang="en-US" altLang="en-US" sz="3200" baseline="-25000" dirty="0" smtClean="0"/>
              <a:t>3</a:t>
            </a:r>
            <a:r>
              <a:rPr lang="en-US" altLang="en-US" sz="3200" dirty="0" smtClean="0"/>
              <a:t>. </a:t>
            </a:r>
            <a:r>
              <a:rPr lang="en-US" altLang="en-US" sz="3200" dirty="0"/>
              <a:t>. .</a:t>
            </a:r>
            <a:r>
              <a:rPr lang="en-US" altLang="en-US" sz="3200" dirty="0" err="1"/>
              <a:t>v</a:t>
            </a:r>
            <a:r>
              <a:rPr lang="en-US" altLang="en-US" sz="3200" baseline="-25000" dirty="0" err="1"/>
              <a:t>k</a:t>
            </a:r>
            <a:r>
              <a:rPr lang="en-US" altLang="en-US" sz="3200" dirty="0"/>
              <a:t>  such that consecutive vertices v</a:t>
            </a:r>
            <a:r>
              <a:rPr lang="en-US" altLang="en-US" sz="3200" baseline="-25000" dirty="0"/>
              <a:t>i</a:t>
            </a:r>
            <a:r>
              <a:rPr lang="en-US" altLang="en-US" sz="3200" dirty="0"/>
              <a:t> and v</a:t>
            </a:r>
            <a:r>
              <a:rPr lang="en-US" altLang="en-US" sz="3200" baseline="-25000" dirty="0"/>
              <a:t>i+1</a:t>
            </a:r>
            <a:r>
              <a:rPr lang="en-US" altLang="en-US" sz="3200" dirty="0"/>
              <a:t> are adjacent.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37039" y="3522662"/>
            <a:ext cx="4240213" cy="2106613"/>
            <a:chOff x="4886325" y="4362450"/>
            <a:chExt cx="4240213" cy="2106613"/>
          </a:xfrm>
        </p:grpSpPr>
        <p:sp>
          <p:nvSpPr>
            <p:cNvPr id="774184" name="Rectangle 40"/>
            <p:cNvSpPr>
              <a:spLocks noChangeArrowheads="1"/>
            </p:cNvSpPr>
            <p:nvPr/>
          </p:nvSpPr>
          <p:spPr bwMode="auto">
            <a:xfrm>
              <a:off x="6746875" y="4529138"/>
              <a:ext cx="152400" cy="7461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185" name="Rectangle 41"/>
            <p:cNvSpPr>
              <a:spLocks noChangeArrowheads="1"/>
            </p:cNvSpPr>
            <p:nvPr/>
          </p:nvSpPr>
          <p:spPr bwMode="auto">
            <a:xfrm>
              <a:off x="6746875" y="6022975"/>
              <a:ext cx="152400" cy="84138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186" name="Rectangle 42"/>
            <p:cNvSpPr>
              <a:spLocks noChangeArrowheads="1"/>
            </p:cNvSpPr>
            <p:nvPr/>
          </p:nvSpPr>
          <p:spPr bwMode="auto">
            <a:xfrm>
              <a:off x="6746875" y="4603750"/>
              <a:ext cx="152400" cy="1419225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187" name="Freeform 43"/>
            <p:cNvSpPr>
              <a:spLocks/>
            </p:cNvSpPr>
            <p:nvPr/>
          </p:nvSpPr>
          <p:spPr bwMode="auto">
            <a:xfrm>
              <a:off x="6746875" y="5884863"/>
              <a:ext cx="152400" cy="176212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39" y="111"/>
                </a:cxn>
                <a:cxn ang="0">
                  <a:pos x="96" y="29"/>
                </a:cxn>
                <a:cxn ang="0">
                  <a:pos x="56" y="0"/>
                </a:cxn>
                <a:cxn ang="0">
                  <a:pos x="0" y="82"/>
                </a:cxn>
              </a:cxnLst>
              <a:rect l="0" t="0" r="r" b="b"/>
              <a:pathLst>
                <a:path w="96" h="111">
                  <a:moveTo>
                    <a:pt x="0" y="82"/>
                  </a:moveTo>
                  <a:lnTo>
                    <a:pt x="39" y="111"/>
                  </a:lnTo>
                  <a:lnTo>
                    <a:pt x="96" y="29"/>
                  </a:lnTo>
                  <a:lnTo>
                    <a:pt x="56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188" name="Freeform 44"/>
            <p:cNvSpPr>
              <a:spLocks/>
            </p:cNvSpPr>
            <p:nvPr/>
          </p:nvSpPr>
          <p:spPr bwMode="auto">
            <a:xfrm>
              <a:off x="5797550" y="5168900"/>
              <a:ext cx="152400" cy="177800"/>
            </a:xfrm>
            <a:custGeom>
              <a:avLst/>
              <a:gdLst/>
              <a:ahLst/>
              <a:cxnLst>
                <a:cxn ang="0">
                  <a:pos x="40" y="112"/>
                </a:cxn>
                <a:cxn ang="0">
                  <a:pos x="0" y="82"/>
                </a:cxn>
                <a:cxn ang="0">
                  <a:pos x="57" y="0"/>
                </a:cxn>
                <a:cxn ang="0">
                  <a:pos x="96" y="30"/>
                </a:cxn>
                <a:cxn ang="0">
                  <a:pos x="40" y="112"/>
                </a:cxn>
              </a:cxnLst>
              <a:rect l="0" t="0" r="r" b="b"/>
              <a:pathLst>
                <a:path w="96" h="112">
                  <a:moveTo>
                    <a:pt x="40" y="112"/>
                  </a:moveTo>
                  <a:lnTo>
                    <a:pt x="0" y="82"/>
                  </a:lnTo>
                  <a:lnTo>
                    <a:pt x="57" y="0"/>
                  </a:lnTo>
                  <a:lnTo>
                    <a:pt x="96" y="30"/>
                  </a:lnTo>
                  <a:lnTo>
                    <a:pt x="40" y="112"/>
                  </a:lnTo>
                  <a:close/>
                </a:path>
              </a:pathLst>
            </a:cu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190" name="Freeform 46"/>
            <p:cNvSpPr>
              <a:spLocks/>
            </p:cNvSpPr>
            <p:nvPr/>
          </p:nvSpPr>
          <p:spPr bwMode="auto">
            <a:xfrm>
              <a:off x="5922963" y="5272088"/>
              <a:ext cx="36512" cy="36512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2" y="23"/>
                </a:cxn>
                <a:cxn ang="0">
                  <a:pos x="23" y="6"/>
                </a:cxn>
                <a:cxn ang="0">
                  <a:pos x="17" y="0"/>
                </a:cxn>
                <a:cxn ang="0">
                  <a:pos x="0" y="17"/>
                </a:cxn>
              </a:cxnLst>
              <a:rect l="0" t="0" r="r" b="b"/>
              <a:pathLst>
                <a:path w="23" h="23">
                  <a:moveTo>
                    <a:pt x="0" y="17"/>
                  </a:moveTo>
                  <a:lnTo>
                    <a:pt x="12" y="23"/>
                  </a:lnTo>
                  <a:lnTo>
                    <a:pt x="23" y="6"/>
                  </a:lnTo>
                  <a:lnTo>
                    <a:pt x="17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191" name="Freeform 47"/>
            <p:cNvSpPr>
              <a:spLocks/>
            </p:cNvSpPr>
            <p:nvPr/>
          </p:nvSpPr>
          <p:spPr bwMode="auto">
            <a:xfrm>
              <a:off x="5019675" y="4500563"/>
              <a:ext cx="44450" cy="47625"/>
            </a:xfrm>
            <a:custGeom>
              <a:avLst/>
              <a:gdLst/>
              <a:ahLst/>
              <a:cxnLst>
                <a:cxn ang="0">
                  <a:pos x="11" y="30"/>
                </a:cxn>
                <a:cxn ang="0">
                  <a:pos x="0" y="24"/>
                </a:cxn>
                <a:cxn ang="0">
                  <a:pos x="17" y="0"/>
                </a:cxn>
                <a:cxn ang="0">
                  <a:pos x="28" y="12"/>
                </a:cxn>
                <a:cxn ang="0">
                  <a:pos x="11" y="30"/>
                </a:cxn>
              </a:cxnLst>
              <a:rect l="0" t="0" r="r" b="b"/>
              <a:pathLst>
                <a:path w="28" h="30">
                  <a:moveTo>
                    <a:pt x="11" y="30"/>
                  </a:moveTo>
                  <a:lnTo>
                    <a:pt x="0" y="24"/>
                  </a:lnTo>
                  <a:lnTo>
                    <a:pt x="17" y="0"/>
                  </a:lnTo>
                  <a:lnTo>
                    <a:pt x="28" y="12"/>
                  </a:lnTo>
                  <a:lnTo>
                    <a:pt x="11" y="3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192" name="Freeform 48"/>
            <p:cNvSpPr>
              <a:spLocks/>
            </p:cNvSpPr>
            <p:nvPr/>
          </p:nvSpPr>
          <p:spPr bwMode="auto">
            <a:xfrm>
              <a:off x="5037138" y="4519613"/>
              <a:ext cx="912812" cy="779462"/>
            </a:xfrm>
            <a:custGeom>
              <a:avLst/>
              <a:gdLst/>
              <a:ahLst/>
              <a:cxnLst>
                <a:cxn ang="0">
                  <a:pos x="558" y="491"/>
                </a:cxn>
                <a:cxn ang="0">
                  <a:pos x="575" y="474"/>
                </a:cxn>
                <a:cxn ang="0">
                  <a:pos x="17" y="0"/>
                </a:cxn>
                <a:cxn ang="0">
                  <a:pos x="0" y="18"/>
                </a:cxn>
                <a:cxn ang="0">
                  <a:pos x="558" y="491"/>
                </a:cxn>
              </a:cxnLst>
              <a:rect l="0" t="0" r="r" b="b"/>
              <a:pathLst>
                <a:path w="575" h="491">
                  <a:moveTo>
                    <a:pt x="558" y="491"/>
                  </a:moveTo>
                  <a:lnTo>
                    <a:pt x="575" y="474"/>
                  </a:lnTo>
                  <a:lnTo>
                    <a:pt x="17" y="0"/>
                  </a:lnTo>
                  <a:lnTo>
                    <a:pt x="0" y="18"/>
                  </a:lnTo>
                  <a:lnTo>
                    <a:pt x="558" y="491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193" name="Freeform 49"/>
            <p:cNvSpPr>
              <a:spLocks/>
            </p:cNvSpPr>
            <p:nvPr/>
          </p:nvSpPr>
          <p:spPr bwMode="auto">
            <a:xfrm>
              <a:off x="5888038" y="5168900"/>
              <a:ext cx="152400" cy="177800"/>
            </a:xfrm>
            <a:custGeom>
              <a:avLst/>
              <a:gdLst/>
              <a:ahLst/>
              <a:cxnLst>
                <a:cxn ang="0">
                  <a:pos x="56" y="112"/>
                </a:cxn>
                <a:cxn ang="0">
                  <a:pos x="96" y="82"/>
                </a:cxn>
                <a:cxn ang="0">
                  <a:pos x="39" y="0"/>
                </a:cxn>
                <a:cxn ang="0">
                  <a:pos x="0" y="30"/>
                </a:cxn>
                <a:cxn ang="0">
                  <a:pos x="56" y="112"/>
                </a:cxn>
              </a:cxnLst>
              <a:rect l="0" t="0" r="r" b="b"/>
              <a:pathLst>
                <a:path w="96" h="112">
                  <a:moveTo>
                    <a:pt x="56" y="112"/>
                  </a:moveTo>
                  <a:lnTo>
                    <a:pt x="96" y="82"/>
                  </a:lnTo>
                  <a:lnTo>
                    <a:pt x="39" y="0"/>
                  </a:lnTo>
                  <a:lnTo>
                    <a:pt x="0" y="30"/>
                  </a:lnTo>
                  <a:lnTo>
                    <a:pt x="56" y="112"/>
                  </a:lnTo>
                  <a:close/>
                </a:path>
              </a:pathLst>
            </a:cu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194" name="Freeform 50"/>
            <p:cNvSpPr>
              <a:spLocks/>
            </p:cNvSpPr>
            <p:nvPr/>
          </p:nvSpPr>
          <p:spPr bwMode="auto">
            <a:xfrm>
              <a:off x="4938713" y="5884863"/>
              <a:ext cx="152400" cy="176212"/>
            </a:xfrm>
            <a:custGeom>
              <a:avLst/>
              <a:gdLst/>
              <a:ahLst/>
              <a:cxnLst>
                <a:cxn ang="0">
                  <a:pos x="96" y="82"/>
                </a:cxn>
                <a:cxn ang="0">
                  <a:pos x="57" y="111"/>
                </a:cxn>
                <a:cxn ang="0">
                  <a:pos x="0" y="29"/>
                </a:cxn>
                <a:cxn ang="0">
                  <a:pos x="40" y="0"/>
                </a:cxn>
                <a:cxn ang="0">
                  <a:pos x="96" y="82"/>
                </a:cxn>
              </a:cxnLst>
              <a:rect l="0" t="0" r="r" b="b"/>
              <a:pathLst>
                <a:path w="96" h="111">
                  <a:moveTo>
                    <a:pt x="96" y="82"/>
                  </a:moveTo>
                  <a:lnTo>
                    <a:pt x="57" y="111"/>
                  </a:lnTo>
                  <a:lnTo>
                    <a:pt x="0" y="29"/>
                  </a:lnTo>
                  <a:lnTo>
                    <a:pt x="40" y="0"/>
                  </a:lnTo>
                  <a:lnTo>
                    <a:pt x="96" y="82"/>
                  </a:lnTo>
                  <a:close/>
                </a:path>
              </a:pathLst>
            </a:cu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195" name="Freeform 51"/>
            <p:cNvSpPr>
              <a:spLocks/>
            </p:cNvSpPr>
            <p:nvPr/>
          </p:nvSpPr>
          <p:spPr bwMode="auto">
            <a:xfrm>
              <a:off x="5002213" y="5216525"/>
              <a:ext cx="974725" cy="798513"/>
            </a:xfrm>
            <a:custGeom>
              <a:avLst/>
              <a:gdLst/>
              <a:ahLst/>
              <a:cxnLst>
                <a:cxn ang="0">
                  <a:pos x="614" y="82"/>
                </a:cxn>
                <a:cxn ang="0">
                  <a:pos x="558" y="0"/>
                </a:cxn>
                <a:cxn ang="0">
                  <a:pos x="0" y="421"/>
                </a:cxn>
                <a:cxn ang="0">
                  <a:pos x="56" y="503"/>
                </a:cxn>
                <a:cxn ang="0">
                  <a:pos x="614" y="82"/>
                </a:cxn>
              </a:cxnLst>
              <a:rect l="0" t="0" r="r" b="b"/>
              <a:pathLst>
                <a:path w="614" h="503">
                  <a:moveTo>
                    <a:pt x="614" y="82"/>
                  </a:moveTo>
                  <a:lnTo>
                    <a:pt x="558" y="0"/>
                  </a:lnTo>
                  <a:lnTo>
                    <a:pt x="0" y="421"/>
                  </a:lnTo>
                  <a:lnTo>
                    <a:pt x="56" y="503"/>
                  </a:lnTo>
                  <a:lnTo>
                    <a:pt x="614" y="82"/>
                  </a:lnTo>
                  <a:close/>
                </a:path>
              </a:pathLst>
            </a:cu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196" name="Rectangle 52"/>
            <p:cNvSpPr>
              <a:spLocks noChangeArrowheads="1"/>
            </p:cNvSpPr>
            <p:nvPr/>
          </p:nvSpPr>
          <p:spPr bwMode="auto">
            <a:xfrm>
              <a:off x="5029200" y="4510088"/>
              <a:ext cx="34925" cy="19050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197" name="Rectangle 53"/>
            <p:cNvSpPr>
              <a:spLocks noChangeArrowheads="1"/>
            </p:cNvSpPr>
            <p:nvPr/>
          </p:nvSpPr>
          <p:spPr bwMode="auto">
            <a:xfrm>
              <a:off x="5029200" y="5949950"/>
              <a:ext cx="34925" cy="1746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198" name="Rectangle 54"/>
            <p:cNvSpPr>
              <a:spLocks noChangeArrowheads="1"/>
            </p:cNvSpPr>
            <p:nvPr/>
          </p:nvSpPr>
          <p:spPr bwMode="auto">
            <a:xfrm>
              <a:off x="5029200" y="4529138"/>
              <a:ext cx="34925" cy="1420812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199" name="Rectangle 55"/>
            <p:cNvSpPr>
              <a:spLocks noChangeArrowheads="1"/>
            </p:cNvSpPr>
            <p:nvPr/>
          </p:nvSpPr>
          <p:spPr bwMode="auto">
            <a:xfrm>
              <a:off x="4984750" y="4454525"/>
              <a:ext cx="71438" cy="158750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00" name="Rectangle 56"/>
            <p:cNvSpPr>
              <a:spLocks noChangeArrowheads="1"/>
            </p:cNvSpPr>
            <p:nvPr/>
          </p:nvSpPr>
          <p:spPr bwMode="auto">
            <a:xfrm>
              <a:off x="6826250" y="4454525"/>
              <a:ext cx="80963" cy="158750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01" name="Rectangle 57"/>
            <p:cNvSpPr>
              <a:spLocks noChangeArrowheads="1"/>
            </p:cNvSpPr>
            <p:nvPr/>
          </p:nvSpPr>
          <p:spPr bwMode="auto">
            <a:xfrm>
              <a:off x="5056188" y="4454525"/>
              <a:ext cx="1770062" cy="158750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02" name="Rectangle 58"/>
            <p:cNvSpPr>
              <a:spLocks noChangeArrowheads="1"/>
            </p:cNvSpPr>
            <p:nvPr/>
          </p:nvSpPr>
          <p:spPr bwMode="auto">
            <a:xfrm>
              <a:off x="5046663" y="5875338"/>
              <a:ext cx="71437" cy="15716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03" name="Rectangle 59"/>
            <p:cNvSpPr>
              <a:spLocks noChangeArrowheads="1"/>
            </p:cNvSpPr>
            <p:nvPr/>
          </p:nvSpPr>
          <p:spPr bwMode="auto">
            <a:xfrm>
              <a:off x="6889750" y="5875338"/>
              <a:ext cx="80963" cy="15716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04" name="Rectangle 60"/>
            <p:cNvSpPr>
              <a:spLocks noChangeArrowheads="1"/>
            </p:cNvSpPr>
            <p:nvPr/>
          </p:nvSpPr>
          <p:spPr bwMode="auto">
            <a:xfrm>
              <a:off x="5118100" y="5875338"/>
              <a:ext cx="1771650" cy="15716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05" name="Oval 61"/>
            <p:cNvSpPr>
              <a:spLocks noChangeArrowheads="1"/>
            </p:cNvSpPr>
            <p:nvPr/>
          </p:nvSpPr>
          <p:spPr bwMode="auto">
            <a:xfrm>
              <a:off x="4886325" y="4362450"/>
              <a:ext cx="322263" cy="333375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06" name="Oval 62"/>
            <p:cNvSpPr>
              <a:spLocks noChangeArrowheads="1"/>
            </p:cNvSpPr>
            <p:nvPr/>
          </p:nvSpPr>
          <p:spPr bwMode="auto">
            <a:xfrm>
              <a:off x="4889500" y="4365625"/>
              <a:ext cx="314325" cy="327025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07" name="Oval 63"/>
            <p:cNvSpPr>
              <a:spLocks noChangeArrowheads="1"/>
            </p:cNvSpPr>
            <p:nvPr/>
          </p:nvSpPr>
          <p:spPr bwMode="auto">
            <a:xfrm>
              <a:off x="6656388" y="5781675"/>
              <a:ext cx="322262" cy="33496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08" name="Oval 64"/>
            <p:cNvSpPr>
              <a:spLocks noChangeArrowheads="1"/>
            </p:cNvSpPr>
            <p:nvPr/>
          </p:nvSpPr>
          <p:spPr bwMode="auto">
            <a:xfrm>
              <a:off x="6661150" y="5786438"/>
              <a:ext cx="314325" cy="327025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09" name="Oval 65"/>
            <p:cNvSpPr>
              <a:spLocks noChangeArrowheads="1"/>
            </p:cNvSpPr>
            <p:nvPr/>
          </p:nvSpPr>
          <p:spPr bwMode="auto">
            <a:xfrm>
              <a:off x="5772150" y="5113338"/>
              <a:ext cx="320675" cy="334962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10" name="Oval 66"/>
            <p:cNvSpPr>
              <a:spLocks noChangeArrowheads="1"/>
            </p:cNvSpPr>
            <p:nvPr/>
          </p:nvSpPr>
          <p:spPr bwMode="auto">
            <a:xfrm>
              <a:off x="5775325" y="5116513"/>
              <a:ext cx="314325" cy="328612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11" name="Oval 67"/>
            <p:cNvSpPr>
              <a:spLocks noChangeArrowheads="1"/>
            </p:cNvSpPr>
            <p:nvPr/>
          </p:nvSpPr>
          <p:spPr bwMode="auto">
            <a:xfrm>
              <a:off x="6656388" y="4362450"/>
              <a:ext cx="322262" cy="333375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12" name="Oval 68"/>
            <p:cNvSpPr>
              <a:spLocks noChangeArrowheads="1"/>
            </p:cNvSpPr>
            <p:nvPr/>
          </p:nvSpPr>
          <p:spPr bwMode="auto">
            <a:xfrm>
              <a:off x="6661150" y="4365625"/>
              <a:ext cx="314325" cy="327025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13" name="Oval 69"/>
            <p:cNvSpPr>
              <a:spLocks noChangeArrowheads="1"/>
            </p:cNvSpPr>
            <p:nvPr/>
          </p:nvSpPr>
          <p:spPr bwMode="auto">
            <a:xfrm>
              <a:off x="4886325" y="5781675"/>
              <a:ext cx="322263" cy="33496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14" name="Oval 70"/>
            <p:cNvSpPr>
              <a:spLocks noChangeArrowheads="1"/>
            </p:cNvSpPr>
            <p:nvPr/>
          </p:nvSpPr>
          <p:spPr bwMode="auto">
            <a:xfrm>
              <a:off x="4889500" y="5786438"/>
              <a:ext cx="314325" cy="327025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15" name="Rectangle 71"/>
            <p:cNvSpPr>
              <a:spLocks noChangeArrowheads="1"/>
            </p:cNvSpPr>
            <p:nvPr/>
          </p:nvSpPr>
          <p:spPr bwMode="auto">
            <a:xfrm>
              <a:off x="8885238" y="4464050"/>
              <a:ext cx="150812" cy="74613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16" name="Rectangle 72"/>
            <p:cNvSpPr>
              <a:spLocks noChangeArrowheads="1"/>
            </p:cNvSpPr>
            <p:nvPr/>
          </p:nvSpPr>
          <p:spPr bwMode="auto">
            <a:xfrm>
              <a:off x="8885238" y="5957888"/>
              <a:ext cx="150812" cy="84137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17" name="Rectangle 73"/>
            <p:cNvSpPr>
              <a:spLocks noChangeArrowheads="1"/>
            </p:cNvSpPr>
            <p:nvPr/>
          </p:nvSpPr>
          <p:spPr bwMode="auto">
            <a:xfrm>
              <a:off x="8885238" y="4538663"/>
              <a:ext cx="150812" cy="1419225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18" name="Freeform 74"/>
            <p:cNvSpPr>
              <a:spLocks/>
            </p:cNvSpPr>
            <p:nvPr/>
          </p:nvSpPr>
          <p:spPr bwMode="auto">
            <a:xfrm>
              <a:off x="8947150" y="5949950"/>
              <a:ext cx="36513" cy="36513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1" y="23"/>
                </a:cxn>
                <a:cxn ang="0">
                  <a:pos x="23" y="5"/>
                </a:cxn>
                <a:cxn ang="0">
                  <a:pos x="11" y="0"/>
                </a:cxn>
                <a:cxn ang="0">
                  <a:pos x="0" y="17"/>
                </a:cxn>
              </a:cxnLst>
              <a:rect l="0" t="0" r="r" b="b"/>
              <a:pathLst>
                <a:path w="23" h="23">
                  <a:moveTo>
                    <a:pt x="0" y="17"/>
                  </a:moveTo>
                  <a:lnTo>
                    <a:pt x="11" y="23"/>
                  </a:lnTo>
                  <a:lnTo>
                    <a:pt x="23" y="5"/>
                  </a:lnTo>
                  <a:lnTo>
                    <a:pt x="11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19" name="Freeform 75"/>
            <p:cNvSpPr>
              <a:spLocks/>
            </p:cNvSpPr>
            <p:nvPr/>
          </p:nvSpPr>
          <p:spPr bwMode="auto">
            <a:xfrm>
              <a:off x="8043863" y="5262563"/>
              <a:ext cx="34925" cy="46037"/>
            </a:xfrm>
            <a:custGeom>
              <a:avLst/>
              <a:gdLst/>
              <a:ahLst/>
              <a:cxnLst>
                <a:cxn ang="0">
                  <a:pos x="11" y="29"/>
                </a:cxn>
                <a:cxn ang="0">
                  <a:pos x="0" y="23"/>
                </a:cxn>
                <a:cxn ang="0">
                  <a:pos x="17" y="0"/>
                </a:cxn>
                <a:cxn ang="0">
                  <a:pos x="22" y="12"/>
                </a:cxn>
                <a:cxn ang="0">
                  <a:pos x="11" y="29"/>
                </a:cxn>
              </a:cxnLst>
              <a:rect l="0" t="0" r="r" b="b"/>
              <a:pathLst>
                <a:path w="22" h="29">
                  <a:moveTo>
                    <a:pt x="11" y="29"/>
                  </a:moveTo>
                  <a:lnTo>
                    <a:pt x="0" y="23"/>
                  </a:lnTo>
                  <a:lnTo>
                    <a:pt x="17" y="0"/>
                  </a:lnTo>
                  <a:lnTo>
                    <a:pt x="22" y="12"/>
                  </a:lnTo>
                  <a:lnTo>
                    <a:pt x="11" y="2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20" name="Freeform 76"/>
            <p:cNvSpPr>
              <a:spLocks/>
            </p:cNvSpPr>
            <p:nvPr/>
          </p:nvSpPr>
          <p:spPr bwMode="auto">
            <a:xfrm>
              <a:off x="8061325" y="5281613"/>
              <a:ext cx="903288" cy="695325"/>
            </a:xfrm>
            <a:custGeom>
              <a:avLst/>
              <a:gdLst/>
              <a:ahLst/>
              <a:cxnLst>
                <a:cxn ang="0">
                  <a:pos x="558" y="438"/>
                </a:cxn>
                <a:cxn ang="0">
                  <a:pos x="569" y="421"/>
                </a:cxn>
                <a:cxn ang="0">
                  <a:pos x="11" y="0"/>
                </a:cxn>
                <a:cxn ang="0">
                  <a:pos x="0" y="17"/>
                </a:cxn>
                <a:cxn ang="0">
                  <a:pos x="558" y="438"/>
                </a:cxn>
              </a:cxnLst>
              <a:rect l="0" t="0" r="r" b="b"/>
              <a:pathLst>
                <a:path w="569" h="438">
                  <a:moveTo>
                    <a:pt x="558" y="438"/>
                  </a:moveTo>
                  <a:lnTo>
                    <a:pt x="569" y="421"/>
                  </a:lnTo>
                  <a:lnTo>
                    <a:pt x="11" y="0"/>
                  </a:lnTo>
                  <a:lnTo>
                    <a:pt x="0" y="17"/>
                  </a:lnTo>
                  <a:lnTo>
                    <a:pt x="558" y="438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21" name="Freeform 77"/>
            <p:cNvSpPr>
              <a:spLocks/>
            </p:cNvSpPr>
            <p:nvPr/>
          </p:nvSpPr>
          <p:spPr bwMode="auto">
            <a:xfrm>
              <a:off x="8061325" y="5281613"/>
              <a:ext cx="36513" cy="36512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1" y="23"/>
                </a:cxn>
                <a:cxn ang="0">
                  <a:pos x="23" y="5"/>
                </a:cxn>
                <a:cxn ang="0">
                  <a:pos x="17" y="0"/>
                </a:cxn>
                <a:cxn ang="0">
                  <a:pos x="0" y="17"/>
                </a:cxn>
              </a:cxnLst>
              <a:rect l="0" t="0" r="r" b="b"/>
              <a:pathLst>
                <a:path w="23" h="23">
                  <a:moveTo>
                    <a:pt x="0" y="17"/>
                  </a:moveTo>
                  <a:lnTo>
                    <a:pt x="11" y="23"/>
                  </a:lnTo>
                  <a:lnTo>
                    <a:pt x="23" y="5"/>
                  </a:lnTo>
                  <a:lnTo>
                    <a:pt x="17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22" name="Freeform 78"/>
            <p:cNvSpPr>
              <a:spLocks/>
            </p:cNvSpPr>
            <p:nvPr/>
          </p:nvSpPr>
          <p:spPr bwMode="auto">
            <a:xfrm>
              <a:off x="7158038" y="4510088"/>
              <a:ext cx="44450" cy="46037"/>
            </a:xfrm>
            <a:custGeom>
              <a:avLst/>
              <a:gdLst/>
              <a:ahLst/>
              <a:cxnLst>
                <a:cxn ang="0">
                  <a:pos x="11" y="29"/>
                </a:cxn>
                <a:cxn ang="0">
                  <a:pos x="0" y="24"/>
                </a:cxn>
                <a:cxn ang="0">
                  <a:pos x="17" y="0"/>
                </a:cxn>
                <a:cxn ang="0">
                  <a:pos x="28" y="12"/>
                </a:cxn>
                <a:cxn ang="0">
                  <a:pos x="11" y="29"/>
                </a:cxn>
              </a:cxnLst>
              <a:rect l="0" t="0" r="r" b="b"/>
              <a:pathLst>
                <a:path w="28" h="29">
                  <a:moveTo>
                    <a:pt x="11" y="29"/>
                  </a:moveTo>
                  <a:lnTo>
                    <a:pt x="0" y="24"/>
                  </a:lnTo>
                  <a:lnTo>
                    <a:pt x="17" y="0"/>
                  </a:lnTo>
                  <a:lnTo>
                    <a:pt x="28" y="12"/>
                  </a:lnTo>
                  <a:lnTo>
                    <a:pt x="11" y="2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23" name="Freeform 79"/>
            <p:cNvSpPr>
              <a:spLocks/>
            </p:cNvSpPr>
            <p:nvPr/>
          </p:nvSpPr>
          <p:spPr bwMode="auto">
            <a:xfrm>
              <a:off x="7175500" y="4529138"/>
              <a:ext cx="912813" cy="779462"/>
            </a:xfrm>
            <a:custGeom>
              <a:avLst/>
              <a:gdLst/>
              <a:ahLst/>
              <a:cxnLst>
                <a:cxn ang="0">
                  <a:pos x="558" y="491"/>
                </a:cxn>
                <a:cxn ang="0">
                  <a:pos x="575" y="474"/>
                </a:cxn>
                <a:cxn ang="0">
                  <a:pos x="17" y="0"/>
                </a:cxn>
                <a:cxn ang="0">
                  <a:pos x="0" y="17"/>
                </a:cxn>
                <a:cxn ang="0">
                  <a:pos x="558" y="491"/>
                </a:cxn>
              </a:cxnLst>
              <a:rect l="0" t="0" r="r" b="b"/>
              <a:pathLst>
                <a:path w="575" h="491">
                  <a:moveTo>
                    <a:pt x="558" y="491"/>
                  </a:moveTo>
                  <a:lnTo>
                    <a:pt x="575" y="474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558" y="491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24" name="Freeform 80"/>
            <p:cNvSpPr>
              <a:spLocks/>
            </p:cNvSpPr>
            <p:nvPr/>
          </p:nvSpPr>
          <p:spPr bwMode="auto">
            <a:xfrm>
              <a:off x="8026400" y="5178425"/>
              <a:ext cx="150813" cy="176213"/>
            </a:xfrm>
            <a:custGeom>
              <a:avLst/>
              <a:gdLst/>
              <a:ahLst/>
              <a:cxnLst>
                <a:cxn ang="0">
                  <a:pos x="56" y="111"/>
                </a:cxn>
                <a:cxn ang="0">
                  <a:pos x="95" y="82"/>
                </a:cxn>
                <a:cxn ang="0">
                  <a:pos x="39" y="0"/>
                </a:cxn>
                <a:cxn ang="0">
                  <a:pos x="0" y="30"/>
                </a:cxn>
                <a:cxn ang="0">
                  <a:pos x="56" y="111"/>
                </a:cxn>
              </a:cxnLst>
              <a:rect l="0" t="0" r="r" b="b"/>
              <a:pathLst>
                <a:path w="95" h="111">
                  <a:moveTo>
                    <a:pt x="56" y="111"/>
                  </a:moveTo>
                  <a:lnTo>
                    <a:pt x="95" y="82"/>
                  </a:lnTo>
                  <a:lnTo>
                    <a:pt x="39" y="0"/>
                  </a:lnTo>
                  <a:lnTo>
                    <a:pt x="0" y="30"/>
                  </a:lnTo>
                  <a:lnTo>
                    <a:pt x="56" y="111"/>
                  </a:lnTo>
                  <a:close/>
                </a:path>
              </a:pathLst>
            </a:cu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25" name="Freeform 81"/>
            <p:cNvSpPr>
              <a:spLocks/>
            </p:cNvSpPr>
            <p:nvPr/>
          </p:nvSpPr>
          <p:spPr bwMode="auto">
            <a:xfrm>
              <a:off x="7077075" y="5894388"/>
              <a:ext cx="152400" cy="176212"/>
            </a:xfrm>
            <a:custGeom>
              <a:avLst/>
              <a:gdLst/>
              <a:ahLst/>
              <a:cxnLst>
                <a:cxn ang="0">
                  <a:pos x="96" y="81"/>
                </a:cxn>
                <a:cxn ang="0">
                  <a:pos x="57" y="111"/>
                </a:cxn>
                <a:cxn ang="0">
                  <a:pos x="0" y="29"/>
                </a:cxn>
                <a:cxn ang="0">
                  <a:pos x="40" y="0"/>
                </a:cxn>
                <a:cxn ang="0">
                  <a:pos x="96" y="81"/>
                </a:cxn>
              </a:cxnLst>
              <a:rect l="0" t="0" r="r" b="b"/>
              <a:pathLst>
                <a:path w="96" h="111">
                  <a:moveTo>
                    <a:pt x="96" y="81"/>
                  </a:moveTo>
                  <a:lnTo>
                    <a:pt x="57" y="111"/>
                  </a:lnTo>
                  <a:lnTo>
                    <a:pt x="0" y="29"/>
                  </a:lnTo>
                  <a:lnTo>
                    <a:pt x="40" y="0"/>
                  </a:lnTo>
                  <a:lnTo>
                    <a:pt x="96" y="81"/>
                  </a:lnTo>
                  <a:close/>
                </a:path>
              </a:pathLst>
            </a:cu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26" name="Freeform 82"/>
            <p:cNvSpPr>
              <a:spLocks/>
            </p:cNvSpPr>
            <p:nvPr/>
          </p:nvSpPr>
          <p:spPr bwMode="auto">
            <a:xfrm>
              <a:off x="7140575" y="5226050"/>
              <a:ext cx="974725" cy="796925"/>
            </a:xfrm>
            <a:custGeom>
              <a:avLst/>
              <a:gdLst/>
              <a:ahLst/>
              <a:cxnLst>
                <a:cxn ang="0">
                  <a:pos x="614" y="81"/>
                </a:cxn>
                <a:cxn ang="0">
                  <a:pos x="558" y="0"/>
                </a:cxn>
                <a:cxn ang="0">
                  <a:pos x="0" y="421"/>
                </a:cxn>
                <a:cxn ang="0">
                  <a:pos x="56" y="502"/>
                </a:cxn>
                <a:cxn ang="0">
                  <a:pos x="614" y="81"/>
                </a:cxn>
              </a:cxnLst>
              <a:rect l="0" t="0" r="r" b="b"/>
              <a:pathLst>
                <a:path w="614" h="502">
                  <a:moveTo>
                    <a:pt x="614" y="81"/>
                  </a:moveTo>
                  <a:lnTo>
                    <a:pt x="558" y="0"/>
                  </a:lnTo>
                  <a:lnTo>
                    <a:pt x="0" y="421"/>
                  </a:lnTo>
                  <a:lnTo>
                    <a:pt x="56" y="502"/>
                  </a:lnTo>
                  <a:lnTo>
                    <a:pt x="614" y="81"/>
                  </a:lnTo>
                  <a:close/>
                </a:path>
              </a:pathLst>
            </a:cu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27" name="Rectangle 83"/>
            <p:cNvSpPr>
              <a:spLocks noChangeArrowheads="1"/>
            </p:cNvSpPr>
            <p:nvPr/>
          </p:nvSpPr>
          <p:spPr bwMode="auto">
            <a:xfrm>
              <a:off x="7167563" y="4519613"/>
              <a:ext cx="34925" cy="19050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28" name="Rectangle 84"/>
            <p:cNvSpPr>
              <a:spLocks noChangeArrowheads="1"/>
            </p:cNvSpPr>
            <p:nvPr/>
          </p:nvSpPr>
          <p:spPr bwMode="auto">
            <a:xfrm>
              <a:off x="7167563" y="5957888"/>
              <a:ext cx="34925" cy="19050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29" name="Rectangle 85"/>
            <p:cNvSpPr>
              <a:spLocks noChangeArrowheads="1"/>
            </p:cNvSpPr>
            <p:nvPr/>
          </p:nvSpPr>
          <p:spPr bwMode="auto">
            <a:xfrm>
              <a:off x="7167563" y="4538663"/>
              <a:ext cx="34925" cy="1419225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30" name="Rectangle 86"/>
            <p:cNvSpPr>
              <a:spLocks noChangeArrowheads="1"/>
            </p:cNvSpPr>
            <p:nvPr/>
          </p:nvSpPr>
          <p:spPr bwMode="auto">
            <a:xfrm>
              <a:off x="7167563" y="4519613"/>
              <a:ext cx="17462" cy="36512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31" name="Rectangle 87"/>
            <p:cNvSpPr>
              <a:spLocks noChangeArrowheads="1"/>
            </p:cNvSpPr>
            <p:nvPr/>
          </p:nvSpPr>
          <p:spPr bwMode="auto">
            <a:xfrm>
              <a:off x="8956675" y="4519613"/>
              <a:ext cx="17463" cy="36512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32" name="Rectangle 88"/>
            <p:cNvSpPr>
              <a:spLocks noChangeArrowheads="1"/>
            </p:cNvSpPr>
            <p:nvPr/>
          </p:nvSpPr>
          <p:spPr bwMode="auto">
            <a:xfrm>
              <a:off x="7185025" y="4519613"/>
              <a:ext cx="1771650" cy="36512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33" name="Rectangle 89"/>
            <p:cNvSpPr>
              <a:spLocks noChangeArrowheads="1"/>
            </p:cNvSpPr>
            <p:nvPr/>
          </p:nvSpPr>
          <p:spPr bwMode="auto">
            <a:xfrm>
              <a:off x="7113588" y="5884863"/>
              <a:ext cx="71437" cy="15716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34" name="Rectangle 90"/>
            <p:cNvSpPr>
              <a:spLocks noChangeArrowheads="1"/>
            </p:cNvSpPr>
            <p:nvPr/>
          </p:nvSpPr>
          <p:spPr bwMode="auto">
            <a:xfrm>
              <a:off x="8956675" y="5884863"/>
              <a:ext cx="79375" cy="15716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35" name="Rectangle 91"/>
            <p:cNvSpPr>
              <a:spLocks noChangeArrowheads="1"/>
            </p:cNvSpPr>
            <p:nvPr/>
          </p:nvSpPr>
          <p:spPr bwMode="auto">
            <a:xfrm>
              <a:off x="7185025" y="5884863"/>
              <a:ext cx="1771650" cy="15716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36" name="Oval 92"/>
            <p:cNvSpPr>
              <a:spLocks noChangeArrowheads="1"/>
            </p:cNvSpPr>
            <p:nvPr/>
          </p:nvSpPr>
          <p:spPr bwMode="auto">
            <a:xfrm>
              <a:off x="7032625" y="4371975"/>
              <a:ext cx="322263" cy="333375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37" name="Oval 93"/>
            <p:cNvSpPr>
              <a:spLocks noChangeArrowheads="1"/>
            </p:cNvSpPr>
            <p:nvPr/>
          </p:nvSpPr>
          <p:spPr bwMode="auto">
            <a:xfrm>
              <a:off x="7035800" y="4375150"/>
              <a:ext cx="315913" cy="327025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38" name="Oval 94"/>
            <p:cNvSpPr>
              <a:spLocks noChangeArrowheads="1"/>
            </p:cNvSpPr>
            <p:nvPr/>
          </p:nvSpPr>
          <p:spPr bwMode="auto">
            <a:xfrm>
              <a:off x="8804275" y="5791200"/>
              <a:ext cx="322263" cy="33496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39" name="Oval 95"/>
            <p:cNvSpPr>
              <a:spLocks noChangeArrowheads="1"/>
            </p:cNvSpPr>
            <p:nvPr/>
          </p:nvSpPr>
          <p:spPr bwMode="auto">
            <a:xfrm>
              <a:off x="8807450" y="5794375"/>
              <a:ext cx="314325" cy="328613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40" name="Oval 96"/>
            <p:cNvSpPr>
              <a:spLocks noChangeArrowheads="1"/>
            </p:cNvSpPr>
            <p:nvPr/>
          </p:nvSpPr>
          <p:spPr bwMode="auto">
            <a:xfrm>
              <a:off x="7918450" y="5122863"/>
              <a:ext cx="322263" cy="334962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41" name="Oval 97"/>
            <p:cNvSpPr>
              <a:spLocks noChangeArrowheads="1"/>
            </p:cNvSpPr>
            <p:nvPr/>
          </p:nvSpPr>
          <p:spPr bwMode="auto">
            <a:xfrm>
              <a:off x="7921625" y="5126038"/>
              <a:ext cx="314325" cy="328612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42" name="Oval 98"/>
            <p:cNvSpPr>
              <a:spLocks noChangeArrowheads="1"/>
            </p:cNvSpPr>
            <p:nvPr/>
          </p:nvSpPr>
          <p:spPr bwMode="auto">
            <a:xfrm>
              <a:off x="8804275" y="4371975"/>
              <a:ext cx="322263" cy="333375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43" name="Oval 99"/>
            <p:cNvSpPr>
              <a:spLocks noChangeArrowheads="1"/>
            </p:cNvSpPr>
            <p:nvPr/>
          </p:nvSpPr>
          <p:spPr bwMode="auto">
            <a:xfrm>
              <a:off x="8807450" y="4375150"/>
              <a:ext cx="314325" cy="327025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44" name="Oval 100"/>
            <p:cNvSpPr>
              <a:spLocks noChangeArrowheads="1"/>
            </p:cNvSpPr>
            <p:nvPr/>
          </p:nvSpPr>
          <p:spPr bwMode="auto">
            <a:xfrm>
              <a:off x="7032625" y="5791200"/>
              <a:ext cx="322263" cy="33496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45" name="Oval 101"/>
            <p:cNvSpPr>
              <a:spLocks noChangeArrowheads="1"/>
            </p:cNvSpPr>
            <p:nvPr/>
          </p:nvSpPr>
          <p:spPr bwMode="auto">
            <a:xfrm>
              <a:off x="7035800" y="5794375"/>
              <a:ext cx="315913" cy="328613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46" name="Rectangle 102"/>
            <p:cNvSpPr>
              <a:spLocks noChangeArrowheads="1"/>
            </p:cNvSpPr>
            <p:nvPr/>
          </p:nvSpPr>
          <p:spPr bwMode="auto">
            <a:xfrm>
              <a:off x="4992688" y="4408488"/>
              <a:ext cx="223837" cy="306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altLang="en-US">
                <a:latin typeface="Times" charset="0"/>
              </a:endParaRPr>
            </a:p>
          </p:txBody>
        </p:sp>
        <p:sp>
          <p:nvSpPr>
            <p:cNvPr id="774247" name="Rectangle 103"/>
            <p:cNvSpPr>
              <a:spLocks noChangeArrowheads="1"/>
            </p:cNvSpPr>
            <p:nvPr/>
          </p:nvSpPr>
          <p:spPr bwMode="auto">
            <a:xfrm>
              <a:off x="6764338" y="4425950"/>
              <a:ext cx="223837" cy="306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altLang="en-US">
                <a:latin typeface="Times" charset="0"/>
              </a:endParaRPr>
            </a:p>
          </p:txBody>
        </p:sp>
        <p:sp>
          <p:nvSpPr>
            <p:cNvPr id="774248" name="Rectangle 104"/>
            <p:cNvSpPr>
              <a:spLocks noChangeArrowheads="1"/>
            </p:cNvSpPr>
            <p:nvPr/>
          </p:nvSpPr>
          <p:spPr bwMode="auto">
            <a:xfrm>
              <a:off x="5878513" y="5159375"/>
              <a:ext cx="214312" cy="306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altLang="en-US">
                <a:latin typeface="Times" charset="0"/>
              </a:endParaRPr>
            </a:p>
          </p:txBody>
        </p:sp>
        <p:sp>
          <p:nvSpPr>
            <p:cNvPr id="774249" name="Rectangle 105"/>
            <p:cNvSpPr>
              <a:spLocks noChangeArrowheads="1"/>
            </p:cNvSpPr>
            <p:nvPr/>
          </p:nvSpPr>
          <p:spPr bwMode="auto">
            <a:xfrm>
              <a:off x="4984750" y="5837238"/>
              <a:ext cx="223838" cy="306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altLang="en-US">
                <a:latin typeface="Times" charset="0"/>
              </a:endParaRPr>
            </a:p>
          </p:txBody>
        </p:sp>
        <p:sp>
          <p:nvSpPr>
            <p:cNvPr id="774250" name="Rectangle 106"/>
            <p:cNvSpPr>
              <a:spLocks noChangeArrowheads="1"/>
            </p:cNvSpPr>
            <p:nvPr/>
          </p:nvSpPr>
          <p:spPr bwMode="auto">
            <a:xfrm>
              <a:off x="6781800" y="5819775"/>
              <a:ext cx="223838" cy="306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altLang="en-US">
                <a:latin typeface="Times" charset="0"/>
              </a:endParaRPr>
            </a:p>
          </p:txBody>
        </p:sp>
        <p:sp>
          <p:nvSpPr>
            <p:cNvPr id="774251" name="Rectangle 107"/>
            <p:cNvSpPr>
              <a:spLocks noChangeArrowheads="1"/>
            </p:cNvSpPr>
            <p:nvPr/>
          </p:nvSpPr>
          <p:spPr bwMode="auto">
            <a:xfrm>
              <a:off x="7131050" y="4398963"/>
              <a:ext cx="223838" cy="306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altLang="en-US">
                <a:latin typeface="Times" charset="0"/>
              </a:endParaRPr>
            </a:p>
          </p:txBody>
        </p:sp>
        <p:sp>
          <p:nvSpPr>
            <p:cNvPr id="774252" name="Rectangle 108"/>
            <p:cNvSpPr>
              <a:spLocks noChangeArrowheads="1"/>
            </p:cNvSpPr>
            <p:nvPr/>
          </p:nvSpPr>
          <p:spPr bwMode="auto">
            <a:xfrm>
              <a:off x="8902700" y="4408488"/>
              <a:ext cx="223838" cy="306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altLang="en-US">
                <a:latin typeface="Times" charset="0"/>
              </a:endParaRPr>
            </a:p>
          </p:txBody>
        </p:sp>
        <p:sp>
          <p:nvSpPr>
            <p:cNvPr id="774253" name="Rectangle 109"/>
            <p:cNvSpPr>
              <a:spLocks noChangeArrowheads="1"/>
            </p:cNvSpPr>
            <p:nvPr/>
          </p:nvSpPr>
          <p:spPr bwMode="auto">
            <a:xfrm>
              <a:off x="8016875" y="5159375"/>
              <a:ext cx="214313" cy="306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altLang="en-US">
                <a:latin typeface="Times" charset="0"/>
              </a:endParaRPr>
            </a:p>
          </p:txBody>
        </p:sp>
        <p:sp>
          <p:nvSpPr>
            <p:cNvPr id="774254" name="Rectangle 110"/>
            <p:cNvSpPr>
              <a:spLocks noChangeArrowheads="1"/>
            </p:cNvSpPr>
            <p:nvPr/>
          </p:nvSpPr>
          <p:spPr bwMode="auto">
            <a:xfrm>
              <a:off x="7131050" y="5856288"/>
              <a:ext cx="223838" cy="306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altLang="en-US">
                <a:latin typeface="Times" charset="0"/>
              </a:endParaRPr>
            </a:p>
          </p:txBody>
        </p:sp>
        <p:sp>
          <p:nvSpPr>
            <p:cNvPr id="774255" name="Rectangle 111"/>
            <p:cNvSpPr>
              <a:spLocks noChangeArrowheads="1"/>
            </p:cNvSpPr>
            <p:nvPr/>
          </p:nvSpPr>
          <p:spPr bwMode="auto">
            <a:xfrm>
              <a:off x="8902700" y="5837238"/>
              <a:ext cx="223838" cy="306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altLang="en-US">
                <a:latin typeface="Times" charset="0"/>
              </a:endParaRPr>
            </a:p>
          </p:txBody>
        </p:sp>
        <p:sp>
          <p:nvSpPr>
            <p:cNvPr id="774256" name="Rectangle 112"/>
            <p:cNvSpPr>
              <a:spLocks noChangeArrowheads="1"/>
            </p:cNvSpPr>
            <p:nvPr/>
          </p:nvSpPr>
          <p:spPr bwMode="auto">
            <a:xfrm>
              <a:off x="5521325" y="6162675"/>
              <a:ext cx="966788" cy="306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a b e d c</a:t>
              </a:r>
              <a:endParaRPr lang="en-US" altLang="en-US">
                <a:latin typeface="Times" charset="0"/>
              </a:endParaRPr>
            </a:p>
          </p:txBody>
        </p:sp>
        <p:sp>
          <p:nvSpPr>
            <p:cNvPr id="774257" name="Rectangle 113"/>
            <p:cNvSpPr>
              <a:spLocks noChangeArrowheads="1"/>
            </p:cNvSpPr>
            <p:nvPr/>
          </p:nvSpPr>
          <p:spPr bwMode="auto">
            <a:xfrm>
              <a:off x="7775575" y="6162675"/>
              <a:ext cx="777875" cy="306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b e d c</a:t>
              </a:r>
              <a:endParaRPr lang="en-US" altLang="en-US">
                <a:latin typeface="Times" charset="0"/>
              </a:endParaRPr>
            </a:p>
          </p:txBody>
        </p:sp>
      </p:grpSp>
      <p:sp>
        <p:nvSpPr>
          <p:cNvPr id="1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EFAFEB6D-AA27-438E-8696-12994EFB79CB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772400" cy="1143000"/>
          </a:xfrm>
        </p:spPr>
        <p:txBody>
          <a:bodyPr/>
          <a:lstStyle/>
          <a:p>
            <a:r>
              <a:rPr lang="en-US" altLang="en-US"/>
              <a:t>More Terminology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9067800" cy="5715000"/>
          </a:xfrm>
        </p:spPr>
        <p:txBody>
          <a:bodyPr/>
          <a:lstStyle/>
          <a:p>
            <a:r>
              <a:rPr lang="en-US" altLang="en-US" sz="2400">
                <a:solidFill>
                  <a:srgbClr val="FA2C25"/>
                </a:solidFill>
              </a:rPr>
              <a:t>simple path</a:t>
            </a:r>
            <a:r>
              <a:rPr lang="en-US" altLang="en-US" sz="2400"/>
              <a:t>:  no repeated vertices</a:t>
            </a:r>
          </a:p>
          <a:p>
            <a:endParaRPr lang="en-US" altLang="en-US" sz="2000"/>
          </a:p>
          <a:p>
            <a:endParaRPr lang="en-US" altLang="en-US" sz="2000"/>
          </a:p>
          <a:p>
            <a:pPr>
              <a:buFontTx/>
              <a:buNone/>
            </a:pPr>
            <a:endParaRPr lang="en-US" altLang="en-US" sz="2000"/>
          </a:p>
          <a:p>
            <a:endParaRPr lang="en-US" altLang="en-US" sz="2000"/>
          </a:p>
          <a:p>
            <a:endParaRPr lang="en-US" altLang="en-US" sz="2400">
              <a:solidFill>
                <a:srgbClr val="FA2C25"/>
              </a:solidFill>
            </a:endParaRPr>
          </a:p>
          <a:p>
            <a:r>
              <a:rPr lang="en-US" altLang="en-US" sz="2400">
                <a:solidFill>
                  <a:srgbClr val="FA2C25"/>
                </a:solidFill>
              </a:rPr>
              <a:t>cycle</a:t>
            </a:r>
            <a:r>
              <a:rPr lang="en-US" altLang="en-US" sz="2400"/>
              <a:t>:   simple path, except that the last vertex is the same as the first vertex</a:t>
            </a:r>
          </a:p>
          <a:p>
            <a:endParaRPr lang="en-US" altLang="en-US" sz="2400"/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7154863" y="1733550"/>
            <a:ext cx="207962" cy="88900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73" name="Rectangle 5"/>
          <p:cNvSpPr>
            <a:spLocks noChangeArrowheads="1"/>
          </p:cNvSpPr>
          <p:nvPr/>
        </p:nvSpPr>
        <p:spPr bwMode="auto">
          <a:xfrm>
            <a:off x="7154863" y="3522663"/>
            <a:ext cx="207962" cy="100012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74" name="Rectangle 6"/>
          <p:cNvSpPr>
            <a:spLocks noChangeArrowheads="1"/>
          </p:cNvSpPr>
          <p:nvPr/>
        </p:nvSpPr>
        <p:spPr bwMode="auto">
          <a:xfrm>
            <a:off x="7154863" y="1822450"/>
            <a:ext cx="207962" cy="1700213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75" name="Freeform 7"/>
          <p:cNvSpPr>
            <a:spLocks/>
          </p:cNvSpPr>
          <p:nvPr/>
        </p:nvSpPr>
        <p:spPr bwMode="auto">
          <a:xfrm>
            <a:off x="7191375" y="3444875"/>
            <a:ext cx="207963" cy="211138"/>
          </a:xfrm>
          <a:custGeom>
            <a:avLst/>
            <a:gdLst/>
            <a:ahLst/>
            <a:cxnLst>
              <a:cxn ang="0">
                <a:pos x="0" y="98"/>
              </a:cxn>
              <a:cxn ang="0">
                <a:pos x="54" y="133"/>
              </a:cxn>
              <a:cxn ang="0">
                <a:pos x="131" y="35"/>
              </a:cxn>
              <a:cxn ang="0">
                <a:pos x="77" y="0"/>
              </a:cxn>
              <a:cxn ang="0">
                <a:pos x="0" y="98"/>
              </a:cxn>
            </a:cxnLst>
            <a:rect l="0" t="0" r="r" b="b"/>
            <a:pathLst>
              <a:path w="131" h="133">
                <a:moveTo>
                  <a:pt x="0" y="98"/>
                </a:moveTo>
                <a:lnTo>
                  <a:pt x="54" y="133"/>
                </a:lnTo>
                <a:lnTo>
                  <a:pt x="131" y="35"/>
                </a:lnTo>
                <a:lnTo>
                  <a:pt x="77" y="0"/>
                </a:lnTo>
                <a:lnTo>
                  <a:pt x="0" y="98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76" name="Freeform 8"/>
          <p:cNvSpPr>
            <a:spLocks/>
          </p:cNvSpPr>
          <p:nvPr/>
        </p:nvSpPr>
        <p:spPr bwMode="auto">
          <a:xfrm>
            <a:off x="5891213" y="2589213"/>
            <a:ext cx="209550" cy="211137"/>
          </a:xfrm>
          <a:custGeom>
            <a:avLst/>
            <a:gdLst/>
            <a:ahLst/>
            <a:cxnLst>
              <a:cxn ang="0">
                <a:pos x="54" y="133"/>
              </a:cxn>
              <a:cxn ang="0">
                <a:pos x="0" y="98"/>
              </a:cxn>
              <a:cxn ang="0">
                <a:pos x="78" y="0"/>
              </a:cxn>
              <a:cxn ang="0">
                <a:pos x="132" y="35"/>
              </a:cxn>
              <a:cxn ang="0">
                <a:pos x="54" y="133"/>
              </a:cxn>
            </a:cxnLst>
            <a:rect l="0" t="0" r="r" b="b"/>
            <a:pathLst>
              <a:path w="132" h="133">
                <a:moveTo>
                  <a:pt x="54" y="133"/>
                </a:moveTo>
                <a:lnTo>
                  <a:pt x="0" y="98"/>
                </a:lnTo>
                <a:lnTo>
                  <a:pt x="78" y="0"/>
                </a:lnTo>
                <a:lnTo>
                  <a:pt x="132" y="35"/>
                </a:lnTo>
                <a:lnTo>
                  <a:pt x="54" y="133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77" name="Freeform 9"/>
          <p:cNvSpPr>
            <a:spLocks/>
          </p:cNvSpPr>
          <p:nvPr/>
        </p:nvSpPr>
        <p:spPr bwMode="auto">
          <a:xfrm>
            <a:off x="5976938" y="2644775"/>
            <a:ext cx="1336675" cy="955675"/>
          </a:xfrm>
          <a:custGeom>
            <a:avLst/>
            <a:gdLst/>
            <a:ahLst/>
            <a:cxnLst>
              <a:cxn ang="0">
                <a:pos x="765" y="602"/>
              </a:cxn>
              <a:cxn ang="0">
                <a:pos x="842" y="504"/>
              </a:cxn>
              <a:cxn ang="0">
                <a:pos x="78" y="0"/>
              </a:cxn>
              <a:cxn ang="0">
                <a:pos x="0" y="98"/>
              </a:cxn>
              <a:cxn ang="0">
                <a:pos x="765" y="602"/>
              </a:cxn>
            </a:cxnLst>
            <a:rect l="0" t="0" r="r" b="b"/>
            <a:pathLst>
              <a:path w="842" h="602">
                <a:moveTo>
                  <a:pt x="765" y="602"/>
                </a:moveTo>
                <a:lnTo>
                  <a:pt x="842" y="504"/>
                </a:lnTo>
                <a:lnTo>
                  <a:pt x="78" y="0"/>
                </a:lnTo>
                <a:lnTo>
                  <a:pt x="0" y="98"/>
                </a:lnTo>
                <a:lnTo>
                  <a:pt x="765" y="602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78" name="Freeform 10"/>
          <p:cNvSpPr>
            <a:spLocks/>
          </p:cNvSpPr>
          <p:nvPr/>
        </p:nvSpPr>
        <p:spPr bwMode="auto">
          <a:xfrm>
            <a:off x="6026150" y="2711450"/>
            <a:ext cx="49213" cy="44450"/>
          </a:xfrm>
          <a:custGeom>
            <a:avLst/>
            <a:gdLst/>
            <a:ahLst/>
            <a:cxnLst>
              <a:cxn ang="0">
                <a:pos x="0" y="21"/>
              </a:cxn>
              <a:cxn ang="0">
                <a:pos x="16" y="28"/>
              </a:cxn>
              <a:cxn ang="0">
                <a:pos x="31" y="7"/>
              </a:cxn>
              <a:cxn ang="0">
                <a:pos x="24" y="0"/>
              </a:cxn>
              <a:cxn ang="0">
                <a:pos x="0" y="21"/>
              </a:cxn>
            </a:cxnLst>
            <a:rect l="0" t="0" r="r" b="b"/>
            <a:pathLst>
              <a:path w="31" h="28">
                <a:moveTo>
                  <a:pt x="0" y="21"/>
                </a:moveTo>
                <a:lnTo>
                  <a:pt x="16" y="28"/>
                </a:lnTo>
                <a:lnTo>
                  <a:pt x="31" y="7"/>
                </a:lnTo>
                <a:lnTo>
                  <a:pt x="24" y="0"/>
                </a:lnTo>
                <a:lnTo>
                  <a:pt x="0" y="21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79" name="Freeform 11"/>
          <p:cNvSpPr>
            <a:spLocks/>
          </p:cNvSpPr>
          <p:nvPr/>
        </p:nvSpPr>
        <p:spPr bwMode="auto">
          <a:xfrm>
            <a:off x="4789488" y="1789113"/>
            <a:ext cx="60325" cy="55562"/>
          </a:xfrm>
          <a:custGeom>
            <a:avLst/>
            <a:gdLst/>
            <a:ahLst/>
            <a:cxnLst>
              <a:cxn ang="0">
                <a:pos x="15" y="35"/>
              </a:cxn>
              <a:cxn ang="0">
                <a:pos x="0" y="28"/>
              </a:cxn>
              <a:cxn ang="0">
                <a:pos x="23" y="0"/>
              </a:cxn>
              <a:cxn ang="0">
                <a:pos x="38" y="14"/>
              </a:cxn>
              <a:cxn ang="0">
                <a:pos x="15" y="35"/>
              </a:cxn>
            </a:cxnLst>
            <a:rect l="0" t="0" r="r" b="b"/>
            <a:pathLst>
              <a:path w="38" h="35">
                <a:moveTo>
                  <a:pt x="15" y="35"/>
                </a:moveTo>
                <a:lnTo>
                  <a:pt x="0" y="28"/>
                </a:lnTo>
                <a:lnTo>
                  <a:pt x="23" y="0"/>
                </a:lnTo>
                <a:lnTo>
                  <a:pt x="38" y="14"/>
                </a:lnTo>
                <a:lnTo>
                  <a:pt x="15" y="35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80" name="Freeform 12"/>
          <p:cNvSpPr>
            <a:spLocks/>
          </p:cNvSpPr>
          <p:nvPr/>
        </p:nvSpPr>
        <p:spPr bwMode="auto">
          <a:xfrm>
            <a:off x="4813300" y="1811338"/>
            <a:ext cx="1250950" cy="933450"/>
          </a:xfrm>
          <a:custGeom>
            <a:avLst/>
            <a:gdLst/>
            <a:ahLst/>
            <a:cxnLst>
              <a:cxn ang="0">
                <a:pos x="764" y="588"/>
              </a:cxn>
              <a:cxn ang="0">
                <a:pos x="788" y="567"/>
              </a:cxn>
              <a:cxn ang="0">
                <a:pos x="23" y="0"/>
              </a:cxn>
              <a:cxn ang="0">
                <a:pos x="0" y="21"/>
              </a:cxn>
              <a:cxn ang="0">
                <a:pos x="764" y="588"/>
              </a:cxn>
            </a:cxnLst>
            <a:rect l="0" t="0" r="r" b="b"/>
            <a:pathLst>
              <a:path w="788" h="588">
                <a:moveTo>
                  <a:pt x="764" y="588"/>
                </a:moveTo>
                <a:lnTo>
                  <a:pt x="788" y="567"/>
                </a:lnTo>
                <a:lnTo>
                  <a:pt x="23" y="0"/>
                </a:lnTo>
                <a:lnTo>
                  <a:pt x="0" y="21"/>
                </a:lnTo>
                <a:lnTo>
                  <a:pt x="764" y="588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81" name="Freeform 13"/>
          <p:cNvSpPr>
            <a:spLocks/>
          </p:cNvSpPr>
          <p:nvPr/>
        </p:nvSpPr>
        <p:spPr bwMode="auto">
          <a:xfrm>
            <a:off x="6026150" y="2689225"/>
            <a:ext cx="49213" cy="55563"/>
          </a:xfrm>
          <a:custGeom>
            <a:avLst/>
            <a:gdLst/>
            <a:ahLst/>
            <a:cxnLst>
              <a:cxn ang="0">
                <a:pos x="16" y="35"/>
              </a:cxn>
              <a:cxn ang="0">
                <a:pos x="31" y="28"/>
              </a:cxn>
              <a:cxn ang="0">
                <a:pos x="16" y="0"/>
              </a:cxn>
              <a:cxn ang="0">
                <a:pos x="0" y="14"/>
              </a:cxn>
              <a:cxn ang="0">
                <a:pos x="16" y="35"/>
              </a:cxn>
            </a:cxnLst>
            <a:rect l="0" t="0" r="r" b="b"/>
            <a:pathLst>
              <a:path w="31" h="35">
                <a:moveTo>
                  <a:pt x="16" y="35"/>
                </a:moveTo>
                <a:lnTo>
                  <a:pt x="31" y="28"/>
                </a:lnTo>
                <a:lnTo>
                  <a:pt x="16" y="0"/>
                </a:lnTo>
                <a:lnTo>
                  <a:pt x="0" y="14"/>
                </a:lnTo>
                <a:lnTo>
                  <a:pt x="16" y="35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82" name="Freeform 14"/>
          <p:cNvSpPr>
            <a:spLocks/>
          </p:cNvSpPr>
          <p:nvPr/>
        </p:nvSpPr>
        <p:spPr bwMode="auto">
          <a:xfrm>
            <a:off x="4789488" y="3511550"/>
            <a:ext cx="47625" cy="44450"/>
          </a:xfrm>
          <a:custGeom>
            <a:avLst/>
            <a:gdLst/>
            <a:ahLst/>
            <a:cxnLst>
              <a:cxn ang="0">
                <a:pos x="30" y="21"/>
              </a:cxn>
              <a:cxn ang="0">
                <a:pos x="23" y="28"/>
              </a:cxn>
              <a:cxn ang="0">
                <a:pos x="0" y="7"/>
              </a:cxn>
              <a:cxn ang="0">
                <a:pos x="15" y="0"/>
              </a:cxn>
              <a:cxn ang="0">
                <a:pos x="30" y="21"/>
              </a:cxn>
            </a:cxnLst>
            <a:rect l="0" t="0" r="r" b="b"/>
            <a:pathLst>
              <a:path w="30" h="28">
                <a:moveTo>
                  <a:pt x="30" y="21"/>
                </a:moveTo>
                <a:lnTo>
                  <a:pt x="23" y="28"/>
                </a:lnTo>
                <a:lnTo>
                  <a:pt x="0" y="7"/>
                </a:lnTo>
                <a:lnTo>
                  <a:pt x="15" y="0"/>
                </a:lnTo>
                <a:lnTo>
                  <a:pt x="30" y="21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83" name="Freeform 15"/>
          <p:cNvSpPr>
            <a:spLocks/>
          </p:cNvSpPr>
          <p:nvPr/>
        </p:nvSpPr>
        <p:spPr bwMode="auto">
          <a:xfrm>
            <a:off x="4813300" y="2711450"/>
            <a:ext cx="1238250" cy="833438"/>
          </a:xfrm>
          <a:custGeom>
            <a:avLst/>
            <a:gdLst/>
            <a:ahLst/>
            <a:cxnLst>
              <a:cxn ang="0">
                <a:pos x="780" y="21"/>
              </a:cxn>
              <a:cxn ang="0">
                <a:pos x="764" y="0"/>
              </a:cxn>
              <a:cxn ang="0">
                <a:pos x="0" y="504"/>
              </a:cxn>
              <a:cxn ang="0">
                <a:pos x="15" y="525"/>
              </a:cxn>
              <a:cxn ang="0">
                <a:pos x="780" y="21"/>
              </a:cxn>
            </a:cxnLst>
            <a:rect l="0" t="0" r="r" b="b"/>
            <a:pathLst>
              <a:path w="780" h="525">
                <a:moveTo>
                  <a:pt x="780" y="21"/>
                </a:moveTo>
                <a:lnTo>
                  <a:pt x="764" y="0"/>
                </a:lnTo>
                <a:lnTo>
                  <a:pt x="0" y="504"/>
                </a:lnTo>
                <a:lnTo>
                  <a:pt x="15" y="525"/>
                </a:lnTo>
                <a:lnTo>
                  <a:pt x="780" y="21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84" name="Rectangle 16"/>
          <p:cNvSpPr>
            <a:spLocks noChangeArrowheads="1"/>
          </p:cNvSpPr>
          <p:nvPr/>
        </p:nvSpPr>
        <p:spPr bwMode="auto">
          <a:xfrm>
            <a:off x="4800600" y="1800225"/>
            <a:ext cx="49213" cy="222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85" name="Rectangle 17"/>
          <p:cNvSpPr>
            <a:spLocks noChangeArrowheads="1"/>
          </p:cNvSpPr>
          <p:nvPr/>
        </p:nvSpPr>
        <p:spPr bwMode="auto">
          <a:xfrm>
            <a:off x="4800600" y="3522663"/>
            <a:ext cx="49213" cy="222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86" name="Rectangle 18"/>
          <p:cNvSpPr>
            <a:spLocks noChangeArrowheads="1"/>
          </p:cNvSpPr>
          <p:nvPr/>
        </p:nvSpPr>
        <p:spPr bwMode="auto">
          <a:xfrm>
            <a:off x="4800600" y="1822450"/>
            <a:ext cx="49213" cy="1700213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87" name="Rectangle 19"/>
          <p:cNvSpPr>
            <a:spLocks noChangeArrowheads="1"/>
          </p:cNvSpPr>
          <p:nvPr/>
        </p:nvSpPr>
        <p:spPr bwMode="auto">
          <a:xfrm>
            <a:off x="4800600" y="1800225"/>
            <a:ext cx="25400" cy="444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88" name="Rectangle 20"/>
          <p:cNvSpPr>
            <a:spLocks noChangeArrowheads="1"/>
          </p:cNvSpPr>
          <p:nvPr/>
        </p:nvSpPr>
        <p:spPr bwMode="auto">
          <a:xfrm>
            <a:off x="7251700" y="1800225"/>
            <a:ext cx="25400" cy="444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89" name="Rectangle 21"/>
          <p:cNvSpPr>
            <a:spLocks noChangeArrowheads="1"/>
          </p:cNvSpPr>
          <p:nvPr/>
        </p:nvSpPr>
        <p:spPr bwMode="auto">
          <a:xfrm>
            <a:off x="4826000" y="1800225"/>
            <a:ext cx="2425700" cy="444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90" name="Rectangle 22"/>
          <p:cNvSpPr>
            <a:spLocks noChangeArrowheads="1"/>
          </p:cNvSpPr>
          <p:nvPr/>
        </p:nvSpPr>
        <p:spPr bwMode="auto">
          <a:xfrm>
            <a:off x="4800600" y="3500438"/>
            <a:ext cx="25400" cy="444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91" name="Rectangle 23"/>
          <p:cNvSpPr>
            <a:spLocks noChangeArrowheads="1"/>
          </p:cNvSpPr>
          <p:nvPr/>
        </p:nvSpPr>
        <p:spPr bwMode="auto">
          <a:xfrm>
            <a:off x="7251700" y="3500438"/>
            <a:ext cx="25400" cy="444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92" name="Rectangle 24"/>
          <p:cNvSpPr>
            <a:spLocks noChangeArrowheads="1"/>
          </p:cNvSpPr>
          <p:nvPr/>
        </p:nvSpPr>
        <p:spPr bwMode="auto">
          <a:xfrm>
            <a:off x="4826000" y="3500438"/>
            <a:ext cx="2425700" cy="444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93" name="Oval 25"/>
          <p:cNvSpPr>
            <a:spLocks noChangeArrowheads="1"/>
          </p:cNvSpPr>
          <p:nvPr/>
        </p:nvSpPr>
        <p:spPr bwMode="auto">
          <a:xfrm>
            <a:off x="4605338" y="1622425"/>
            <a:ext cx="441325" cy="4000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94" name="Oval 26"/>
          <p:cNvSpPr>
            <a:spLocks noChangeArrowheads="1"/>
          </p:cNvSpPr>
          <p:nvPr/>
        </p:nvSpPr>
        <p:spPr bwMode="auto">
          <a:xfrm>
            <a:off x="4610100" y="1628775"/>
            <a:ext cx="430213" cy="387350"/>
          </a:xfrm>
          <a:prstGeom prst="ellipse">
            <a:avLst/>
          </a:prstGeom>
          <a:noFill/>
          <a:ln w="365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95" name="Oval 27"/>
          <p:cNvSpPr>
            <a:spLocks noChangeArrowheads="1"/>
          </p:cNvSpPr>
          <p:nvPr/>
        </p:nvSpPr>
        <p:spPr bwMode="auto">
          <a:xfrm>
            <a:off x="7032625" y="3322638"/>
            <a:ext cx="439738" cy="4000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96" name="Oval 28"/>
          <p:cNvSpPr>
            <a:spLocks noChangeArrowheads="1"/>
          </p:cNvSpPr>
          <p:nvPr/>
        </p:nvSpPr>
        <p:spPr bwMode="auto">
          <a:xfrm>
            <a:off x="7037388" y="3328988"/>
            <a:ext cx="430212" cy="387350"/>
          </a:xfrm>
          <a:prstGeom prst="ellipse">
            <a:avLst/>
          </a:prstGeom>
          <a:noFill/>
          <a:ln w="365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97" name="Oval 29"/>
          <p:cNvSpPr>
            <a:spLocks noChangeArrowheads="1"/>
          </p:cNvSpPr>
          <p:nvPr/>
        </p:nvSpPr>
        <p:spPr bwMode="auto">
          <a:xfrm>
            <a:off x="5818188" y="2522538"/>
            <a:ext cx="441325" cy="4000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98" name="Oval 30"/>
          <p:cNvSpPr>
            <a:spLocks noChangeArrowheads="1"/>
          </p:cNvSpPr>
          <p:nvPr/>
        </p:nvSpPr>
        <p:spPr bwMode="auto">
          <a:xfrm>
            <a:off x="5822950" y="2528888"/>
            <a:ext cx="431800" cy="387350"/>
          </a:xfrm>
          <a:prstGeom prst="ellipse">
            <a:avLst/>
          </a:prstGeom>
          <a:noFill/>
          <a:ln w="365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99" name="Oval 31"/>
          <p:cNvSpPr>
            <a:spLocks noChangeArrowheads="1"/>
          </p:cNvSpPr>
          <p:nvPr/>
        </p:nvSpPr>
        <p:spPr bwMode="auto">
          <a:xfrm>
            <a:off x="7032625" y="1622425"/>
            <a:ext cx="439738" cy="4000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200" name="Oval 32"/>
          <p:cNvSpPr>
            <a:spLocks noChangeArrowheads="1"/>
          </p:cNvSpPr>
          <p:nvPr/>
        </p:nvSpPr>
        <p:spPr bwMode="auto">
          <a:xfrm>
            <a:off x="7037388" y="1628775"/>
            <a:ext cx="430212" cy="387350"/>
          </a:xfrm>
          <a:prstGeom prst="ellipse">
            <a:avLst/>
          </a:prstGeom>
          <a:noFill/>
          <a:ln w="365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201" name="Oval 33"/>
          <p:cNvSpPr>
            <a:spLocks noChangeArrowheads="1"/>
          </p:cNvSpPr>
          <p:nvPr/>
        </p:nvSpPr>
        <p:spPr bwMode="auto">
          <a:xfrm>
            <a:off x="4605338" y="3322638"/>
            <a:ext cx="441325" cy="4000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202" name="Oval 34"/>
          <p:cNvSpPr>
            <a:spLocks noChangeArrowheads="1"/>
          </p:cNvSpPr>
          <p:nvPr/>
        </p:nvSpPr>
        <p:spPr bwMode="auto">
          <a:xfrm>
            <a:off x="4610100" y="3328988"/>
            <a:ext cx="430213" cy="387350"/>
          </a:xfrm>
          <a:prstGeom prst="ellipse">
            <a:avLst/>
          </a:prstGeom>
          <a:noFill/>
          <a:ln w="365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203" name="Rectangle 35"/>
          <p:cNvSpPr>
            <a:spLocks noChangeArrowheads="1"/>
          </p:cNvSpPr>
          <p:nvPr/>
        </p:nvSpPr>
        <p:spPr bwMode="auto">
          <a:xfrm>
            <a:off x="4740275" y="1655763"/>
            <a:ext cx="1476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100">
                <a:solidFill>
                  <a:srgbClr val="000000"/>
                </a:solidFill>
                <a:latin typeface="Arial" charset="0"/>
              </a:rPr>
              <a:t>a</a:t>
            </a:r>
            <a:endParaRPr lang="en-US" altLang="en-US">
              <a:latin typeface="Times" charset="0"/>
            </a:endParaRPr>
          </a:p>
        </p:txBody>
      </p:sp>
      <p:sp>
        <p:nvSpPr>
          <p:cNvPr id="775204" name="Rectangle 36"/>
          <p:cNvSpPr>
            <a:spLocks noChangeArrowheads="1"/>
          </p:cNvSpPr>
          <p:nvPr/>
        </p:nvSpPr>
        <p:spPr bwMode="auto">
          <a:xfrm>
            <a:off x="7178675" y="1666875"/>
            <a:ext cx="1476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100">
                <a:solidFill>
                  <a:srgbClr val="000000"/>
                </a:solidFill>
                <a:latin typeface="Arial" charset="0"/>
              </a:rPr>
              <a:t>b</a:t>
            </a:r>
            <a:endParaRPr lang="en-US" altLang="en-US">
              <a:latin typeface="Times" charset="0"/>
            </a:endParaRPr>
          </a:p>
        </p:txBody>
      </p:sp>
      <p:sp>
        <p:nvSpPr>
          <p:cNvPr id="775205" name="Rectangle 37"/>
          <p:cNvSpPr>
            <a:spLocks noChangeArrowheads="1"/>
          </p:cNvSpPr>
          <p:nvPr/>
        </p:nvSpPr>
        <p:spPr bwMode="auto">
          <a:xfrm>
            <a:off x="5965825" y="2566988"/>
            <a:ext cx="1333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100">
                <a:solidFill>
                  <a:srgbClr val="000000"/>
                </a:solidFill>
                <a:latin typeface="Arial" charset="0"/>
              </a:rPr>
              <a:t>c</a:t>
            </a:r>
            <a:endParaRPr lang="en-US" altLang="en-US">
              <a:latin typeface="Times" charset="0"/>
            </a:endParaRPr>
          </a:p>
        </p:txBody>
      </p:sp>
      <p:sp>
        <p:nvSpPr>
          <p:cNvPr id="775206" name="Rectangle 38"/>
          <p:cNvSpPr>
            <a:spLocks noChangeArrowheads="1"/>
          </p:cNvSpPr>
          <p:nvPr/>
        </p:nvSpPr>
        <p:spPr bwMode="auto">
          <a:xfrm>
            <a:off x="4740275" y="3400425"/>
            <a:ext cx="1476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100">
                <a:solidFill>
                  <a:srgbClr val="000000"/>
                </a:solidFill>
                <a:latin typeface="Arial" charset="0"/>
              </a:rPr>
              <a:t>d</a:t>
            </a:r>
            <a:endParaRPr lang="en-US" altLang="en-US">
              <a:latin typeface="Times" charset="0"/>
            </a:endParaRPr>
          </a:p>
        </p:txBody>
      </p:sp>
      <p:sp>
        <p:nvSpPr>
          <p:cNvPr id="775207" name="Rectangle 39"/>
          <p:cNvSpPr>
            <a:spLocks noChangeArrowheads="1"/>
          </p:cNvSpPr>
          <p:nvPr/>
        </p:nvSpPr>
        <p:spPr bwMode="auto">
          <a:xfrm>
            <a:off x="7178675" y="3378200"/>
            <a:ext cx="1476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100">
                <a:solidFill>
                  <a:srgbClr val="000000"/>
                </a:solidFill>
                <a:latin typeface="Arial" charset="0"/>
              </a:rPr>
              <a:t>e</a:t>
            </a:r>
            <a:endParaRPr lang="en-US" altLang="en-US">
              <a:latin typeface="Times" charset="0"/>
            </a:endParaRPr>
          </a:p>
        </p:txBody>
      </p:sp>
      <p:sp>
        <p:nvSpPr>
          <p:cNvPr id="775208" name="Rectangle 40"/>
          <p:cNvSpPr>
            <a:spLocks noChangeArrowheads="1"/>
          </p:cNvSpPr>
          <p:nvPr/>
        </p:nvSpPr>
        <p:spPr bwMode="auto">
          <a:xfrm>
            <a:off x="7543800" y="2389188"/>
            <a:ext cx="5778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100">
                <a:solidFill>
                  <a:srgbClr val="000000"/>
                </a:solidFill>
                <a:latin typeface="Arial" charset="0"/>
              </a:rPr>
              <a:t>b e c</a:t>
            </a:r>
            <a:endParaRPr lang="en-US" altLang="en-US">
              <a:latin typeface="Times" charset="0"/>
            </a:endParaRPr>
          </a:p>
        </p:txBody>
      </p:sp>
      <p:grpSp>
        <p:nvGrpSpPr>
          <p:cNvPr id="775343" name="Group 775342"/>
          <p:cNvGrpSpPr/>
          <p:nvPr/>
        </p:nvGrpSpPr>
        <p:grpSpPr>
          <a:xfrm>
            <a:off x="1820863" y="4191000"/>
            <a:ext cx="5811837" cy="2463800"/>
            <a:chOff x="1820863" y="4191000"/>
            <a:chExt cx="5811837" cy="2463800"/>
          </a:xfrm>
        </p:grpSpPr>
        <p:pic>
          <p:nvPicPr>
            <p:cNvPr id="775209" name="Picture 4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0863" y="4191000"/>
              <a:ext cx="5651500" cy="2463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75342" name="Rectangle 775341"/>
            <p:cNvSpPr/>
            <p:nvPr/>
          </p:nvSpPr>
          <p:spPr>
            <a:xfrm flipH="1">
              <a:off x="5257800" y="5410200"/>
              <a:ext cx="2374900" cy="1231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en-US" altLang="en-US" dirty="0"/>
              <a:t>Even More Terminology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4169" y="4267200"/>
            <a:ext cx="8686800" cy="2362200"/>
          </a:xfrm>
        </p:spPr>
        <p:txBody>
          <a:bodyPr>
            <a:normAutofit/>
          </a:bodyPr>
          <a:lstStyle/>
          <a:p>
            <a:r>
              <a:rPr lang="en-US" altLang="en-US" sz="2800" dirty="0" err="1">
                <a:solidFill>
                  <a:srgbClr val="FA2C25"/>
                </a:solidFill>
              </a:rPr>
              <a:t>subgraph</a:t>
            </a:r>
            <a:r>
              <a:rPr lang="en-US" altLang="en-US" sz="2800" dirty="0"/>
              <a:t>: subset of vertices and edges forming a </a:t>
            </a:r>
            <a:r>
              <a:rPr lang="en-US" altLang="en-US" sz="2800" dirty="0" smtClean="0"/>
              <a:t>graph</a:t>
            </a:r>
            <a:endParaRPr lang="en-US" altLang="en-US" sz="2800" dirty="0"/>
          </a:p>
        </p:txBody>
      </p:sp>
      <p:sp>
        <p:nvSpPr>
          <p:cNvPr id="776196" name="Rectangle 4"/>
          <p:cNvSpPr>
            <a:spLocks noChangeArrowheads="1"/>
          </p:cNvSpPr>
          <p:nvPr/>
        </p:nvSpPr>
        <p:spPr bwMode="auto">
          <a:xfrm>
            <a:off x="2590800" y="3810000"/>
            <a:ext cx="10842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100">
                <a:solidFill>
                  <a:srgbClr val="000000"/>
                </a:solidFill>
              </a:rPr>
              <a:t>connected</a:t>
            </a:r>
            <a:endParaRPr lang="en-US" altLang="en-US">
              <a:latin typeface="Times" charset="0"/>
            </a:endParaRPr>
          </a:p>
        </p:txBody>
      </p:sp>
      <p:sp>
        <p:nvSpPr>
          <p:cNvPr id="776197" name="Rectangle 5"/>
          <p:cNvSpPr>
            <a:spLocks noChangeArrowheads="1"/>
          </p:cNvSpPr>
          <p:nvPr/>
        </p:nvSpPr>
        <p:spPr bwMode="auto">
          <a:xfrm>
            <a:off x="4953000" y="3810000"/>
            <a:ext cx="14922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100">
                <a:solidFill>
                  <a:srgbClr val="000000"/>
                </a:solidFill>
              </a:rPr>
              <a:t>not connected</a:t>
            </a:r>
            <a:endParaRPr lang="en-US" altLang="en-US">
              <a:latin typeface="Times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057400" y="2057400"/>
            <a:ext cx="4651375" cy="1747838"/>
            <a:chOff x="1296" y="1111"/>
            <a:chExt cx="2930" cy="1101"/>
          </a:xfrm>
        </p:grpSpPr>
        <p:sp>
          <p:nvSpPr>
            <p:cNvPr id="776199" name="Rectangle 7"/>
            <p:cNvSpPr>
              <a:spLocks noChangeArrowheads="1"/>
            </p:cNvSpPr>
            <p:nvPr/>
          </p:nvSpPr>
          <p:spPr bwMode="auto">
            <a:xfrm>
              <a:off x="2444" y="2053"/>
              <a:ext cx="28" cy="1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00" name="Freeform 8"/>
            <p:cNvSpPr>
              <a:spLocks/>
            </p:cNvSpPr>
            <p:nvPr/>
          </p:nvSpPr>
          <p:spPr bwMode="auto">
            <a:xfrm>
              <a:off x="2451" y="2046"/>
              <a:ext cx="28" cy="27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4" y="27"/>
                </a:cxn>
                <a:cxn ang="0">
                  <a:pos x="28" y="7"/>
                </a:cxn>
                <a:cxn ang="0">
                  <a:pos x="14" y="0"/>
                </a:cxn>
                <a:cxn ang="0">
                  <a:pos x="0" y="20"/>
                </a:cxn>
              </a:cxnLst>
              <a:rect l="0" t="0" r="r" b="b"/>
              <a:pathLst>
                <a:path w="28" h="27">
                  <a:moveTo>
                    <a:pt x="0" y="20"/>
                  </a:moveTo>
                  <a:lnTo>
                    <a:pt x="14" y="27"/>
                  </a:lnTo>
                  <a:lnTo>
                    <a:pt x="28" y="7"/>
                  </a:lnTo>
                  <a:lnTo>
                    <a:pt x="14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01" name="Freeform 9"/>
            <p:cNvSpPr>
              <a:spLocks/>
            </p:cNvSpPr>
            <p:nvPr/>
          </p:nvSpPr>
          <p:spPr bwMode="auto">
            <a:xfrm>
              <a:off x="1956" y="1688"/>
              <a:ext cx="509" cy="378"/>
            </a:xfrm>
            <a:custGeom>
              <a:avLst/>
              <a:gdLst/>
              <a:ahLst/>
              <a:cxnLst>
                <a:cxn ang="0">
                  <a:pos x="495" y="378"/>
                </a:cxn>
                <a:cxn ang="0">
                  <a:pos x="509" y="358"/>
                </a:cxn>
                <a:cxn ang="0">
                  <a:pos x="14" y="0"/>
                </a:cxn>
                <a:cxn ang="0">
                  <a:pos x="0" y="21"/>
                </a:cxn>
                <a:cxn ang="0">
                  <a:pos x="495" y="378"/>
                </a:cxn>
              </a:cxnLst>
              <a:rect l="0" t="0" r="r" b="b"/>
              <a:pathLst>
                <a:path w="509" h="378">
                  <a:moveTo>
                    <a:pt x="495" y="378"/>
                  </a:moveTo>
                  <a:lnTo>
                    <a:pt x="509" y="358"/>
                  </a:lnTo>
                  <a:lnTo>
                    <a:pt x="14" y="0"/>
                  </a:lnTo>
                  <a:lnTo>
                    <a:pt x="0" y="21"/>
                  </a:lnTo>
                  <a:lnTo>
                    <a:pt x="495" y="378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02" name="Freeform 10"/>
            <p:cNvSpPr>
              <a:spLocks/>
            </p:cNvSpPr>
            <p:nvPr/>
          </p:nvSpPr>
          <p:spPr bwMode="auto">
            <a:xfrm>
              <a:off x="1440" y="2046"/>
              <a:ext cx="28" cy="27"/>
            </a:xfrm>
            <a:custGeom>
              <a:avLst/>
              <a:gdLst/>
              <a:ahLst/>
              <a:cxnLst>
                <a:cxn ang="0">
                  <a:pos x="28" y="20"/>
                </a:cxn>
                <a:cxn ang="0">
                  <a:pos x="21" y="27"/>
                </a:cxn>
                <a:cxn ang="0">
                  <a:pos x="0" y="7"/>
                </a:cxn>
                <a:cxn ang="0">
                  <a:pos x="14" y="0"/>
                </a:cxn>
                <a:cxn ang="0">
                  <a:pos x="28" y="20"/>
                </a:cxn>
              </a:cxnLst>
              <a:rect l="0" t="0" r="r" b="b"/>
              <a:pathLst>
                <a:path w="28" h="27">
                  <a:moveTo>
                    <a:pt x="28" y="20"/>
                  </a:moveTo>
                  <a:lnTo>
                    <a:pt x="21" y="27"/>
                  </a:lnTo>
                  <a:lnTo>
                    <a:pt x="0" y="7"/>
                  </a:lnTo>
                  <a:lnTo>
                    <a:pt x="14" y="0"/>
                  </a:lnTo>
                  <a:lnTo>
                    <a:pt x="28" y="2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03" name="Freeform 11"/>
            <p:cNvSpPr>
              <a:spLocks/>
            </p:cNvSpPr>
            <p:nvPr/>
          </p:nvSpPr>
          <p:spPr bwMode="auto">
            <a:xfrm>
              <a:off x="1454" y="1688"/>
              <a:ext cx="516" cy="378"/>
            </a:xfrm>
            <a:custGeom>
              <a:avLst/>
              <a:gdLst/>
              <a:ahLst/>
              <a:cxnLst>
                <a:cxn ang="0">
                  <a:pos x="516" y="21"/>
                </a:cxn>
                <a:cxn ang="0">
                  <a:pos x="502" y="0"/>
                </a:cxn>
                <a:cxn ang="0">
                  <a:pos x="0" y="358"/>
                </a:cxn>
                <a:cxn ang="0">
                  <a:pos x="14" y="378"/>
                </a:cxn>
                <a:cxn ang="0">
                  <a:pos x="516" y="21"/>
                </a:cxn>
              </a:cxnLst>
              <a:rect l="0" t="0" r="r" b="b"/>
              <a:pathLst>
                <a:path w="516" h="378">
                  <a:moveTo>
                    <a:pt x="516" y="21"/>
                  </a:moveTo>
                  <a:lnTo>
                    <a:pt x="502" y="0"/>
                  </a:lnTo>
                  <a:lnTo>
                    <a:pt x="0" y="358"/>
                  </a:lnTo>
                  <a:lnTo>
                    <a:pt x="14" y="378"/>
                  </a:lnTo>
                  <a:lnTo>
                    <a:pt x="516" y="21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04" name="Rectangle 12"/>
            <p:cNvSpPr>
              <a:spLocks noChangeArrowheads="1"/>
            </p:cNvSpPr>
            <p:nvPr/>
          </p:nvSpPr>
          <p:spPr bwMode="auto">
            <a:xfrm>
              <a:off x="1447" y="2053"/>
              <a:ext cx="28" cy="1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05" name="Rectangle 13"/>
            <p:cNvSpPr>
              <a:spLocks noChangeArrowheads="1"/>
            </p:cNvSpPr>
            <p:nvPr/>
          </p:nvSpPr>
          <p:spPr bwMode="auto">
            <a:xfrm>
              <a:off x="1447" y="2039"/>
              <a:ext cx="14" cy="27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06" name="Rectangle 14"/>
            <p:cNvSpPr>
              <a:spLocks noChangeArrowheads="1"/>
            </p:cNvSpPr>
            <p:nvPr/>
          </p:nvSpPr>
          <p:spPr bwMode="auto">
            <a:xfrm>
              <a:off x="2458" y="2039"/>
              <a:ext cx="14" cy="27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07" name="Rectangle 15"/>
            <p:cNvSpPr>
              <a:spLocks noChangeArrowheads="1"/>
            </p:cNvSpPr>
            <p:nvPr/>
          </p:nvSpPr>
          <p:spPr bwMode="auto">
            <a:xfrm>
              <a:off x="1461" y="2039"/>
              <a:ext cx="997" cy="27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08" name="Oval 16"/>
            <p:cNvSpPr>
              <a:spLocks noChangeArrowheads="1"/>
            </p:cNvSpPr>
            <p:nvPr/>
          </p:nvSpPr>
          <p:spPr bwMode="auto">
            <a:xfrm>
              <a:off x="2369" y="1915"/>
              <a:ext cx="185" cy="179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09" name="Oval 17"/>
            <p:cNvSpPr>
              <a:spLocks noChangeArrowheads="1"/>
            </p:cNvSpPr>
            <p:nvPr/>
          </p:nvSpPr>
          <p:spPr bwMode="auto">
            <a:xfrm>
              <a:off x="2372" y="1918"/>
              <a:ext cx="179" cy="173"/>
            </a:xfrm>
            <a:prstGeom prst="ellipse">
              <a:avLst/>
            </a:prstGeom>
            <a:noFill/>
            <a:ln w="3333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10" name="Oval 18"/>
            <p:cNvSpPr>
              <a:spLocks noChangeArrowheads="1"/>
            </p:cNvSpPr>
            <p:nvPr/>
          </p:nvSpPr>
          <p:spPr bwMode="auto">
            <a:xfrm>
              <a:off x="1379" y="1915"/>
              <a:ext cx="178" cy="179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11" name="Oval 19"/>
            <p:cNvSpPr>
              <a:spLocks noChangeArrowheads="1"/>
            </p:cNvSpPr>
            <p:nvPr/>
          </p:nvSpPr>
          <p:spPr bwMode="auto">
            <a:xfrm>
              <a:off x="1382" y="1918"/>
              <a:ext cx="172" cy="173"/>
            </a:xfrm>
            <a:prstGeom prst="ellipse">
              <a:avLst/>
            </a:prstGeom>
            <a:noFill/>
            <a:ln w="3333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12" name="Rectangle 20"/>
            <p:cNvSpPr>
              <a:spLocks noChangeArrowheads="1"/>
            </p:cNvSpPr>
            <p:nvPr/>
          </p:nvSpPr>
          <p:spPr bwMode="auto">
            <a:xfrm>
              <a:off x="3991" y="2053"/>
              <a:ext cx="28" cy="1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13" name="Freeform 21"/>
            <p:cNvSpPr>
              <a:spLocks/>
            </p:cNvSpPr>
            <p:nvPr/>
          </p:nvSpPr>
          <p:spPr bwMode="auto">
            <a:xfrm>
              <a:off x="3118" y="2046"/>
              <a:ext cx="28" cy="27"/>
            </a:xfrm>
            <a:custGeom>
              <a:avLst/>
              <a:gdLst/>
              <a:ahLst/>
              <a:cxnLst>
                <a:cxn ang="0">
                  <a:pos x="28" y="20"/>
                </a:cxn>
                <a:cxn ang="0">
                  <a:pos x="21" y="27"/>
                </a:cxn>
                <a:cxn ang="0">
                  <a:pos x="0" y="7"/>
                </a:cxn>
                <a:cxn ang="0">
                  <a:pos x="14" y="0"/>
                </a:cxn>
                <a:cxn ang="0">
                  <a:pos x="28" y="20"/>
                </a:cxn>
              </a:cxnLst>
              <a:rect l="0" t="0" r="r" b="b"/>
              <a:pathLst>
                <a:path w="28" h="27">
                  <a:moveTo>
                    <a:pt x="28" y="20"/>
                  </a:moveTo>
                  <a:lnTo>
                    <a:pt x="21" y="27"/>
                  </a:lnTo>
                  <a:lnTo>
                    <a:pt x="0" y="7"/>
                  </a:lnTo>
                  <a:lnTo>
                    <a:pt x="14" y="0"/>
                  </a:lnTo>
                  <a:lnTo>
                    <a:pt x="28" y="2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14" name="Freeform 22"/>
            <p:cNvSpPr>
              <a:spLocks/>
            </p:cNvSpPr>
            <p:nvPr/>
          </p:nvSpPr>
          <p:spPr bwMode="auto">
            <a:xfrm>
              <a:off x="3132" y="1688"/>
              <a:ext cx="509" cy="378"/>
            </a:xfrm>
            <a:custGeom>
              <a:avLst/>
              <a:gdLst/>
              <a:ahLst/>
              <a:cxnLst>
                <a:cxn ang="0">
                  <a:pos x="509" y="21"/>
                </a:cxn>
                <a:cxn ang="0">
                  <a:pos x="495" y="0"/>
                </a:cxn>
                <a:cxn ang="0">
                  <a:pos x="0" y="358"/>
                </a:cxn>
                <a:cxn ang="0">
                  <a:pos x="14" y="378"/>
                </a:cxn>
                <a:cxn ang="0">
                  <a:pos x="509" y="21"/>
                </a:cxn>
              </a:cxnLst>
              <a:rect l="0" t="0" r="r" b="b"/>
              <a:pathLst>
                <a:path w="509" h="378">
                  <a:moveTo>
                    <a:pt x="509" y="21"/>
                  </a:moveTo>
                  <a:lnTo>
                    <a:pt x="495" y="0"/>
                  </a:lnTo>
                  <a:lnTo>
                    <a:pt x="0" y="358"/>
                  </a:lnTo>
                  <a:lnTo>
                    <a:pt x="14" y="378"/>
                  </a:lnTo>
                  <a:lnTo>
                    <a:pt x="509" y="21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15" name="Rectangle 23"/>
            <p:cNvSpPr>
              <a:spLocks noChangeArrowheads="1"/>
            </p:cNvSpPr>
            <p:nvPr/>
          </p:nvSpPr>
          <p:spPr bwMode="auto">
            <a:xfrm>
              <a:off x="3125" y="2053"/>
              <a:ext cx="27" cy="1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16" name="Oval 24"/>
            <p:cNvSpPr>
              <a:spLocks noChangeArrowheads="1"/>
            </p:cNvSpPr>
            <p:nvPr/>
          </p:nvSpPr>
          <p:spPr bwMode="auto">
            <a:xfrm>
              <a:off x="3916" y="1963"/>
              <a:ext cx="185" cy="179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17" name="Oval 25"/>
            <p:cNvSpPr>
              <a:spLocks noChangeArrowheads="1"/>
            </p:cNvSpPr>
            <p:nvPr/>
          </p:nvSpPr>
          <p:spPr bwMode="auto">
            <a:xfrm>
              <a:off x="3919" y="1966"/>
              <a:ext cx="179" cy="173"/>
            </a:xfrm>
            <a:prstGeom prst="ellipse">
              <a:avLst/>
            </a:prstGeom>
            <a:noFill/>
            <a:ln w="3333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18" name="Oval 26"/>
            <p:cNvSpPr>
              <a:spLocks noChangeArrowheads="1"/>
            </p:cNvSpPr>
            <p:nvPr/>
          </p:nvSpPr>
          <p:spPr bwMode="auto">
            <a:xfrm>
              <a:off x="3049" y="1963"/>
              <a:ext cx="179" cy="179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19" name="Oval 27"/>
            <p:cNvSpPr>
              <a:spLocks noChangeArrowheads="1"/>
            </p:cNvSpPr>
            <p:nvPr/>
          </p:nvSpPr>
          <p:spPr bwMode="auto">
            <a:xfrm>
              <a:off x="3052" y="1966"/>
              <a:ext cx="173" cy="173"/>
            </a:xfrm>
            <a:prstGeom prst="ellipse">
              <a:avLst/>
            </a:prstGeom>
            <a:noFill/>
            <a:ln w="3333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20" name="Freeform 28"/>
            <p:cNvSpPr>
              <a:spLocks/>
            </p:cNvSpPr>
            <p:nvPr/>
          </p:nvSpPr>
          <p:spPr bwMode="auto">
            <a:xfrm>
              <a:off x="1310" y="1111"/>
              <a:ext cx="41" cy="27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7" y="14"/>
                </a:cxn>
                <a:cxn ang="0">
                  <a:pos x="0" y="27"/>
                </a:cxn>
              </a:cxnLst>
              <a:rect l="0" t="0" r="r" b="b"/>
              <a:pathLst>
                <a:path w="41" h="27">
                  <a:moveTo>
                    <a:pt x="41" y="0"/>
                  </a:moveTo>
                  <a:lnTo>
                    <a:pt x="7" y="14"/>
                  </a:lnTo>
                  <a:lnTo>
                    <a:pt x="0" y="2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21" name="Line 29"/>
            <p:cNvSpPr>
              <a:spLocks noChangeShapeType="1"/>
            </p:cNvSpPr>
            <p:nvPr/>
          </p:nvSpPr>
          <p:spPr bwMode="auto">
            <a:xfrm>
              <a:off x="1296" y="2053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22" name="Freeform 30"/>
            <p:cNvSpPr>
              <a:spLocks/>
            </p:cNvSpPr>
            <p:nvPr/>
          </p:nvSpPr>
          <p:spPr bwMode="auto">
            <a:xfrm>
              <a:off x="1296" y="2149"/>
              <a:ext cx="21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21" y="48"/>
                </a:cxn>
                <a:cxn ang="0">
                  <a:pos x="21" y="48"/>
                </a:cxn>
              </a:cxnLst>
              <a:rect l="0" t="0" r="r" b="b"/>
              <a:pathLst>
                <a:path w="21" h="48">
                  <a:moveTo>
                    <a:pt x="0" y="0"/>
                  </a:moveTo>
                  <a:lnTo>
                    <a:pt x="0" y="14"/>
                  </a:lnTo>
                  <a:lnTo>
                    <a:pt x="21" y="48"/>
                  </a:lnTo>
                  <a:lnTo>
                    <a:pt x="21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23" name="Line 31"/>
            <p:cNvSpPr>
              <a:spLocks noChangeShapeType="1"/>
            </p:cNvSpPr>
            <p:nvPr/>
          </p:nvSpPr>
          <p:spPr bwMode="auto">
            <a:xfrm>
              <a:off x="1358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24" name="Line 32"/>
            <p:cNvSpPr>
              <a:spLocks noChangeShapeType="1"/>
            </p:cNvSpPr>
            <p:nvPr/>
          </p:nvSpPr>
          <p:spPr bwMode="auto">
            <a:xfrm>
              <a:off x="1454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25" name="Line 33"/>
            <p:cNvSpPr>
              <a:spLocks noChangeShapeType="1"/>
            </p:cNvSpPr>
            <p:nvPr/>
          </p:nvSpPr>
          <p:spPr bwMode="auto">
            <a:xfrm>
              <a:off x="1550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26" name="Line 34"/>
            <p:cNvSpPr>
              <a:spLocks noChangeShapeType="1"/>
            </p:cNvSpPr>
            <p:nvPr/>
          </p:nvSpPr>
          <p:spPr bwMode="auto">
            <a:xfrm>
              <a:off x="1647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27" name="Line 35"/>
            <p:cNvSpPr>
              <a:spLocks noChangeShapeType="1"/>
            </p:cNvSpPr>
            <p:nvPr/>
          </p:nvSpPr>
          <p:spPr bwMode="auto">
            <a:xfrm>
              <a:off x="1743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28" name="Line 36"/>
            <p:cNvSpPr>
              <a:spLocks noChangeShapeType="1"/>
            </p:cNvSpPr>
            <p:nvPr/>
          </p:nvSpPr>
          <p:spPr bwMode="auto">
            <a:xfrm>
              <a:off x="1839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29" name="Freeform 37"/>
            <p:cNvSpPr>
              <a:spLocks/>
            </p:cNvSpPr>
            <p:nvPr/>
          </p:nvSpPr>
          <p:spPr bwMode="auto">
            <a:xfrm>
              <a:off x="1935" y="2211"/>
              <a:ext cx="5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0"/>
                </a:cxn>
                <a:cxn ang="0">
                  <a:pos x="55" y="0"/>
                </a:cxn>
              </a:cxnLst>
              <a:rect l="0" t="0" r="r" b="b"/>
              <a:pathLst>
                <a:path w="55">
                  <a:moveTo>
                    <a:pt x="0" y="0"/>
                  </a:moveTo>
                  <a:lnTo>
                    <a:pt x="42" y="0"/>
                  </a:lnTo>
                  <a:lnTo>
                    <a:pt x="5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30" name="Line 38"/>
            <p:cNvSpPr>
              <a:spLocks noChangeShapeType="1"/>
            </p:cNvSpPr>
            <p:nvPr/>
          </p:nvSpPr>
          <p:spPr bwMode="auto">
            <a:xfrm>
              <a:off x="2032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31" name="Line 39"/>
            <p:cNvSpPr>
              <a:spLocks noChangeShapeType="1"/>
            </p:cNvSpPr>
            <p:nvPr/>
          </p:nvSpPr>
          <p:spPr bwMode="auto">
            <a:xfrm>
              <a:off x="2128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32" name="Line 40"/>
            <p:cNvSpPr>
              <a:spLocks noChangeShapeType="1"/>
            </p:cNvSpPr>
            <p:nvPr/>
          </p:nvSpPr>
          <p:spPr bwMode="auto">
            <a:xfrm>
              <a:off x="2224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33" name="Line 41"/>
            <p:cNvSpPr>
              <a:spLocks noChangeShapeType="1"/>
            </p:cNvSpPr>
            <p:nvPr/>
          </p:nvSpPr>
          <p:spPr bwMode="auto">
            <a:xfrm>
              <a:off x="2321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34" name="Line 42"/>
            <p:cNvSpPr>
              <a:spLocks noChangeShapeType="1"/>
            </p:cNvSpPr>
            <p:nvPr/>
          </p:nvSpPr>
          <p:spPr bwMode="auto">
            <a:xfrm>
              <a:off x="2417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35" name="Line 43"/>
            <p:cNvSpPr>
              <a:spLocks noChangeShapeType="1"/>
            </p:cNvSpPr>
            <p:nvPr/>
          </p:nvSpPr>
          <p:spPr bwMode="auto">
            <a:xfrm>
              <a:off x="2513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36" name="Freeform 44"/>
            <p:cNvSpPr>
              <a:spLocks/>
            </p:cNvSpPr>
            <p:nvPr/>
          </p:nvSpPr>
          <p:spPr bwMode="auto">
            <a:xfrm>
              <a:off x="2609" y="2183"/>
              <a:ext cx="42" cy="28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0" y="28"/>
                </a:cxn>
                <a:cxn ang="0">
                  <a:pos x="35" y="14"/>
                </a:cxn>
                <a:cxn ang="0">
                  <a:pos x="42" y="0"/>
                </a:cxn>
              </a:cxnLst>
              <a:rect l="0" t="0" r="r" b="b"/>
              <a:pathLst>
                <a:path w="42" h="28">
                  <a:moveTo>
                    <a:pt x="0" y="28"/>
                  </a:moveTo>
                  <a:lnTo>
                    <a:pt x="0" y="28"/>
                  </a:lnTo>
                  <a:lnTo>
                    <a:pt x="35" y="14"/>
                  </a:lnTo>
                  <a:lnTo>
                    <a:pt x="4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37" name="Line 45"/>
            <p:cNvSpPr>
              <a:spLocks noChangeShapeType="1"/>
            </p:cNvSpPr>
            <p:nvPr/>
          </p:nvSpPr>
          <p:spPr bwMode="auto">
            <a:xfrm flipV="1">
              <a:off x="2657" y="2087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38" name="Line 46"/>
            <p:cNvSpPr>
              <a:spLocks noChangeShapeType="1"/>
            </p:cNvSpPr>
            <p:nvPr/>
          </p:nvSpPr>
          <p:spPr bwMode="auto">
            <a:xfrm flipH="1">
              <a:off x="2547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39" name="Line 47"/>
            <p:cNvSpPr>
              <a:spLocks noChangeShapeType="1"/>
            </p:cNvSpPr>
            <p:nvPr/>
          </p:nvSpPr>
          <p:spPr bwMode="auto">
            <a:xfrm flipH="1">
              <a:off x="2451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40" name="Line 48"/>
            <p:cNvSpPr>
              <a:spLocks noChangeShapeType="1"/>
            </p:cNvSpPr>
            <p:nvPr/>
          </p:nvSpPr>
          <p:spPr bwMode="auto">
            <a:xfrm flipH="1">
              <a:off x="2355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41" name="Line 49"/>
            <p:cNvSpPr>
              <a:spLocks noChangeShapeType="1"/>
            </p:cNvSpPr>
            <p:nvPr/>
          </p:nvSpPr>
          <p:spPr bwMode="auto">
            <a:xfrm flipH="1">
              <a:off x="2259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42" name="Line 50"/>
            <p:cNvSpPr>
              <a:spLocks noChangeShapeType="1"/>
            </p:cNvSpPr>
            <p:nvPr/>
          </p:nvSpPr>
          <p:spPr bwMode="auto">
            <a:xfrm flipH="1">
              <a:off x="2162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43" name="Line 51"/>
            <p:cNvSpPr>
              <a:spLocks noChangeShapeType="1"/>
            </p:cNvSpPr>
            <p:nvPr/>
          </p:nvSpPr>
          <p:spPr bwMode="auto">
            <a:xfrm flipH="1">
              <a:off x="2066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44" name="Freeform 52"/>
            <p:cNvSpPr>
              <a:spLocks/>
            </p:cNvSpPr>
            <p:nvPr/>
          </p:nvSpPr>
          <p:spPr bwMode="auto">
            <a:xfrm>
              <a:off x="1970" y="1111"/>
              <a:ext cx="55" cy="1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55">
                  <a:moveTo>
                    <a:pt x="55" y="0"/>
                  </a:move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45" name="Line 53"/>
            <p:cNvSpPr>
              <a:spLocks noChangeShapeType="1"/>
            </p:cNvSpPr>
            <p:nvPr/>
          </p:nvSpPr>
          <p:spPr bwMode="auto">
            <a:xfrm flipH="1">
              <a:off x="1874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46" name="Line 54"/>
            <p:cNvSpPr>
              <a:spLocks noChangeShapeType="1"/>
            </p:cNvSpPr>
            <p:nvPr/>
          </p:nvSpPr>
          <p:spPr bwMode="auto">
            <a:xfrm flipH="1">
              <a:off x="1777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47" name="Line 55"/>
            <p:cNvSpPr>
              <a:spLocks noChangeShapeType="1"/>
            </p:cNvSpPr>
            <p:nvPr/>
          </p:nvSpPr>
          <p:spPr bwMode="auto">
            <a:xfrm flipH="1">
              <a:off x="1681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48" name="Line 56"/>
            <p:cNvSpPr>
              <a:spLocks noChangeShapeType="1"/>
            </p:cNvSpPr>
            <p:nvPr/>
          </p:nvSpPr>
          <p:spPr bwMode="auto">
            <a:xfrm flipH="1">
              <a:off x="1585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49" name="Line 57"/>
            <p:cNvSpPr>
              <a:spLocks noChangeShapeType="1"/>
            </p:cNvSpPr>
            <p:nvPr/>
          </p:nvSpPr>
          <p:spPr bwMode="auto">
            <a:xfrm flipH="1">
              <a:off x="1489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50" name="Line 58"/>
            <p:cNvSpPr>
              <a:spLocks noChangeShapeType="1"/>
            </p:cNvSpPr>
            <p:nvPr/>
          </p:nvSpPr>
          <p:spPr bwMode="auto">
            <a:xfrm flipH="1">
              <a:off x="1392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51" name="Freeform 59"/>
            <p:cNvSpPr>
              <a:spLocks/>
            </p:cNvSpPr>
            <p:nvPr/>
          </p:nvSpPr>
          <p:spPr bwMode="auto">
            <a:xfrm>
              <a:off x="2871" y="1111"/>
              <a:ext cx="41" cy="27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6" y="14"/>
                </a:cxn>
                <a:cxn ang="0">
                  <a:pos x="0" y="27"/>
                </a:cxn>
              </a:cxnLst>
              <a:rect l="0" t="0" r="r" b="b"/>
              <a:pathLst>
                <a:path w="41" h="27">
                  <a:moveTo>
                    <a:pt x="41" y="0"/>
                  </a:moveTo>
                  <a:lnTo>
                    <a:pt x="6" y="14"/>
                  </a:lnTo>
                  <a:lnTo>
                    <a:pt x="0" y="2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52" name="Line 60"/>
            <p:cNvSpPr>
              <a:spLocks noChangeShapeType="1"/>
            </p:cNvSpPr>
            <p:nvPr/>
          </p:nvSpPr>
          <p:spPr bwMode="auto">
            <a:xfrm>
              <a:off x="2864" y="2053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53" name="Freeform 61"/>
            <p:cNvSpPr>
              <a:spLocks/>
            </p:cNvSpPr>
            <p:nvPr/>
          </p:nvSpPr>
          <p:spPr bwMode="auto">
            <a:xfrm>
              <a:off x="2864" y="2149"/>
              <a:ext cx="13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13" y="48"/>
                </a:cxn>
                <a:cxn ang="0">
                  <a:pos x="13" y="48"/>
                </a:cxn>
              </a:cxnLst>
              <a:rect l="0" t="0" r="r" b="b"/>
              <a:pathLst>
                <a:path w="13" h="48">
                  <a:moveTo>
                    <a:pt x="0" y="0"/>
                  </a:moveTo>
                  <a:lnTo>
                    <a:pt x="0" y="14"/>
                  </a:lnTo>
                  <a:lnTo>
                    <a:pt x="13" y="48"/>
                  </a:lnTo>
                  <a:lnTo>
                    <a:pt x="13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54" name="Line 62"/>
            <p:cNvSpPr>
              <a:spLocks noChangeShapeType="1"/>
            </p:cNvSpPr>
            <p:nvPr/>
          </p:nvSpPr>
          <p:spPr bwMode="auto">
            <a:xfrm>
              <a:off x="2919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55" name="Line 63"/>
            <p:cNvSpPr>
              <a:spLocks noChangeShapeType="1"/>
            </p:cNvSpPr>
            <p:nvPr/>
          </p:nvSpPr>
          <p:spPr bwMode="auto">
            <a:xfrm>
              <a:off x="3015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56" name="Line 64"/>
            <p:cNvSpPr>
              <a:spLocks noChangeShapeType="1"/>
            </p:cNvSpPr>
            <p:nvPr/>
          </p:nvSpPr>
          <p:spPr bwMode="auto">
            <a:xfrm>
              <a:off x="3111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57" name="Line 65"/>
            <p:cNvSpPr>
              <a:spLocks noChangeShapeType="1"/>
            </p:cNvSpPr>
            <p:nvPr/>
          </p:nvSpPr>
          <p:spPr bwMode="auto">
            <a:xfrm>
              <a:off x="3207" y="2211"/>
              <a:ext cx="5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58" name="Line 66"/>
            <p:cNvSpPr>
              <a:spLocks noChangeShapeType="1"/>
            </p:cNvSpPr>
            <p:nvPr/>
          </p:nvSpPr>
          <p:spPr bwMode="auto">
            <a:xfrm>
              <a:off x="3304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59" name="Line 67"/>
            <p:cNvSpPr>
              <a:spLocks noChangeShapeType="1"/>
            </p:cNvSpPr>
            <p:nvPr/>
          </p:nvSpPr>
          <p:spPr bwMode="auto">
            <a:xfrm>
              <a:off x="3400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60" name="Freeform 68"/>
            <p:cNvSpPr>
              <a:spLocks/>
            </p:cNvSpPr>
            <p:nvPr/>
          </p:nvSpPr>
          <p:spPr bwMode="auto">
            <a:xfrm>
              <a:off x="3496" y="2211"/>
              <a:ext cx="5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0"/>
                </a:cxn>
                <a:cxn ang="0">
                  <a:pos x="55" y="0"/>
                </a:cxn>
              </a:cxnLst>
              <a:rect l="0" t="0" r="r" b="b"/>
              <a:pathLst>
                <a:path w="55">
                  <a:moveTo>
                    <a:pt x="0" y="0"/>
                  </a:moveTo>
                  <a:lnTo>
                    <a:pt x="48" y="0"/>
                  </a:lnTo>
                  <a:lnTo>
                    <a:pt x="5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61" name="Line 69"/>
            <p:cNvSpPr>
              <a:spLocks noChangeShapeType="1"/>
            </p:cNvSpPr>
            <p:nvPr/>
          </p:nvSpPr>
          <p:spPr bwMode="auto">
            <a:xfrm>
              <a:off x="3593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62" name="Line 70"/>
            <p:cNvSpPr>
              <a:spLocks noChangeShapeType="1"/>
            </p:cNvSpPr>
            <p:nvPr/>
          </p:nvSpPr>
          <p:spPr bwMode="auto">
            <a:xfrm>
              <a:off x="3689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63" name="Line 71"/>
            <p:cNvSpPr>
              <a:spLocks noChangeShapeType="1"/>
            </p:cNvSpPr>
            <p:nvPr/>
          </p:nvSpPr>
          <p:spPr bwMode="auto">
            <a:xfrm>
              <a:off x="3785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64" name="Line 72"/>
            <p:cNvSpPr>
              <a:spLocks noChangeShapeType="1"/>
            </p:cNvSpPr>
            <p:nvPr/>
          </p:nvSpPr>
          <p:spPr bwMode="auto">
            <a:xfrm>
              <a:off x="3881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65" name="Line 73"/>
            <p:cNvSpPr>
              <a:spLocks noChangeShapeType="1"/>
            </p:cNvSpPr>
            <p:nvPr/>
          </p:nvSpPr>
          <p:spPr bwMode="auto">
            <a:xfrm>
              <a:off x="3978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66" name="Line 74"/>
            <p:cNvSpPr>
              <a:spLocks noChangeShapeType="1"/>
            </p:cNvSpPr>
            <p:nvPr/>
          </p:nvSpPr>
          <p:spPr bwMode="auto">
            <a:xfrm>
              <a:off x="4074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67" name="Freeform 75"/>
            <p:cNvSpPr>
              <a:spLocks/>
            </p:cNvSpPr>
            <p:nvPr/>
          </p:nvSpPr>
          <p:spPr bwMode="auto">
            <a:xfrm>
              <a:off x="4170" y="2183"/>
              <a:ext cx="41" cy="28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0" y="28"/>
                </a:cxn>
                <a:cxn ang="0">
                  <a:pos x="34" y="14"/>
                </a:cxn>
                <a:cxn ang="0">
                  <a:pos x="41" y="0"/>
                </a:cxn>
              </a:cxnLst>
              <a:rect l="0" t="0" r="r" b="b"/>
              <a:pathLst>
                <a:path w="41" h="28">
                  <a:moveTo>
                    <a:pt x="0" y="28"/>
                  </a:moveTo>
                  <a:lnTo>
                    <a:pt x="0" y="28"/>
                  </a:lnTo>
                  <a:lnTo>
                    <a:pt x="34" y="14"/>
                  </a:lnTo>
                  <a:lnTo>
                    <a:pt x="41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68" name="Line 76"/>
            <p:cNvSpPr>
              <a:spLocks noChangeShapeType="1"/>
            </p:cNvSpPr>
            <p:nvPr/>
          </p:nvSpPr>
          <p:spPr bwMode="auto">
            <a:xfrm flipV="1">
              <a:off x="4225" y="2087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77"/>
            <p:cNvGrpSpPr>
              <a:grpSpLocks/>
            </p:cNvGrpSpPr>
            <p:nvPr/>
          </p:nvGrpSpPr>
          <p:grpSpPr bwMode="auto">
            <a:xfrm>
              <a:off x="1296" y="1125"/>
              <a:ext cx="2930" cy="928"/>
              <a:chOff x="1296" y="1125"/>
              <a:chExt cx="2930" cy="928"/>
            </a:xfrm>
          </p:grpSpPr>
          <p:sp>
            <p:nvSpPr>
              <p:cNvPr id="776270" name="Rectangle 78"/>
              <p:cNvSpPr>
                <a:spLocks noChangeArrowheads="1"/>
              </p:cNvSpPr>
              <p:nvPr/>
            </p:nvSpPr>
            <p:spPr bwMode="auto">
              <a:xfrm>
                <a:off x="2444" y="1290"/>
                <a:ext cx="28" cy="1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71" name="Rectangle 79"/>
              <p:cNvSpPr>
                <a:spLocks noChangeArrowheads="1"/>
              </p:cNvSpPr>
              <p:nvPr/>
            </p:nvSpPr>
            <p:spPr bwMode="auto">
              <a:xfrm>
                <a:off x="2444" y="1303"/>
                <a:ext cx="28" cy="750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72" name="Freeform 80"/>
              <p:cNvSpPr>
                <a:spLocks/>
              </p:cNvSpPr>
              <p:nvPr/>
            </p:nvSpPr>
            <p:spPr bwMode="auto">
              <a:xfrm>
                <a:off x="1942" y="1675"/>
                <a:ext cx="28" cy="3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0" y="27"/>
                  </a:cxn>
                  <a:cxn ang="0">
                    <a:pos x="21" y="0"/>
                  </a:cxn>
                  <a:cxn ang="0">
                    <a:pos x="28" y="13"/>
                  </a:cxn>
                  <a:cxn ang="0">
                    <a:pos x="14" y="34"/>
                  </a:cxn>
                </a:cxnLst>
                <a:rect l="0" t="0" r="r" b="b"/>
                <a:pathLst>
                  <a:path w="28" h="34">
                    <a:moveTo>
                      <a:pt x="14" y="34"/>
                    </a:moveTo>
                    <a:lnTo>
                      <a:pt x="0" y="27"/>
                    </a:lnTo>
                    <a:lnTo>
                      <a:pt x="21" y="0"/>
                    </a:lnTo>
                    <a:lnTo>
                      <a:pt x="28" y="13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73" name="Freeform 81"/>
              <p:cNvSpPr>
                <a:spLocks/>
              </p:cNvSpPr>
              <p:nvPr/>
            </p:nvSpPr>
            <p:spPr bwMode="auto">
              <a:xfrm>
                <a:off x="1956" y="1688"/>
                <a:ext cx="28" cy="2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14" y="28"/>
                  </a:cxn>
                  <a:cxn ang="0">
                    <a:pos x="28" y="7"/>
                  </a:cxn>
                  <a:cxn ang="0">
                    <a:pos x="21" y="0"/>
                  </a:cxn>
                  <a:cxn ang="0">
                    <a:pos x="0" y="21"/>
                  </a:cxn>
                </a:cxnLst>
                <a:rect l="0" t="0" r="r" b="b"/>
                <a:pathLst>
                  <a:path w="28" h="28">
                    <a:moveTo>
                      <a:pt x="0" y="21"/>
                    </a:moveTo>
                    <a:lnTo>
                      <a:pt x="14" y="28"/>
                    </a:lnTo>
                    <a:lnTo>
                      <a:pt x="28" y="7"/>
                    </a:lnTo>
                    <a:lnTo>
                      <a:pt x="21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74" name="Freeform 82"/>
              <p:cNvSpPr>
                <a:spLocks/>
              </p:cNvSpPr>
              <p:nvPr/>
            </p:nvSpPr>
            <p:spPr bwMode="auto">
              <a:xfrm>
                <a:off x="1440" y="1283"/>
                <a:ext cx="35" cy="3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0" y="27"/>
                  </a:cxn>
                  <a:cxn ang="0">
                    <a:pos x="21" y="0"/>
                  </a:cxn>
                  <a:cxn ang="0">
                    <a:pos x="35" y="13"/>
                  </a:cxn>
                  <a:cxn ang="0">
                    <a:pos x="14" y="34"/>
                  </a:cxn>
                </a:cxnLst>
                <a:rect l="0" t="0" r="r" b="b"/>
                <a:pathLst>
                  <a:path w="35" h="34">
                    <a:moveTo>
                      <a:pt x="14" y="34"/>
                    </a:moveTo>
                    <a:lnTo>
                      <a:pt x="0" y="27"/>
                    </a:lnTo>
                    <a:lnTo>
                      <a:pt x="21" y="0"/>
                    </a:lnTo>
                    <a:lnTo>
                      <a:pt x="35" y="13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75" name="Freeform 83"/>
              <p:cNvSpPr>
                <a:spLocks/>
              </p:cNvSpPr>
              <p:nvPr/>
            </p:nvSpPr>
            <p:spPr bwMode="auto">
              <a:xfrm>
                <a:off x="1454" y="1296"/>
                <a:ext cx="523" cy="413"/>
              </a:xfrm>
              <a:custGeom>
                <a:avLst/>
                <a:gdLst/>
                <a:ahLst/>
                <a:cxnLst>
                  <a:cxn ang="0">
                    <a:pos x="502" y="413"/>
                  </a:cxn>
                  <a:cxn ang="0">
                    <a:pos x="523" y="392"/>
                  </a:cxn>
                  <a:cxn ang="0">
                    <a:pos x="21" y="0"/>
                  </a:cxn>
                  <a:cxn ang="0">
                    <a:pos x="0" y="21"/>
                  </a:cxn>
                  <a:cxn ang="0">
                    <a:pos x="502" y="413"/>
                  </a:cxn>
                </a:cxnLst>
                <a:rect l="0" t="0" r="r" b="b"/>
                <a:pathLst>
                  <a:path w="523" h="413">
                    <a:moveTo>
                      <a:pt x="502" y="413"/>
                    </a:moveTo>
                    <a:lnTo>
                      <a:pt x="523" y="392"/>
                    </a:lnTo>
                    <a:lnTo>
                      <a:pt x="21" y="0"/>
                    </a:lnTo>
                    <a:lnTo>
                      <a:pt x="0" y="21"/>
                    </a:lnTo>
                    <a:lnTo>
                      <a:pt x="502" y="413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76" name="Freeform 84"/>
              <p:cNvSpPr>
                <a:spLocks/>
              </p:cNvSpPr>
              <p:nvPr/>
            </p:nvSpPr>
            <p:spPr bwMode="auto">
              <a:xfrm>
                <a:off x="1956" y="1675"/>
                <a:ext cx="28" cy="3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28" y="27"/>
                  </a:cxn>
                  <a:cxn ang="0">
                    <a:pos x="14" y="0"/>
                  </a:cxn>
                  <a:cxn ang="0">
                    <a:pos x="0" y="13"/>
                  </a:cxn>
                  <a:cxn ang="0">
                    <a:pos x="14" y="34"/>
                  </a:cxn>
                </a:cxnLst>
                <a:rect l="0" t="0" r="r" b="b"/>
                <a:pathLst>
                  <a:path w="28" h="34">
                    <a:moveTo>
                      <a:pt x="14" y="34"/>
                    </a:moveTo>
                    <a:lnTo>
                      <a:pt x="28" y="27"/>
                    </a:lnTo>
                    <a:lnTo>
                      <a:pt x="14" y="0"/>
                    </a:lnTo>
                    <a:lnTo>
                      <a:pt x="0" y="13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77" name="Rectangle 85"/>
              <p:cNvSpPr>
                <a:spLocks noChangeArrowheads="1"/>
              </p:cNvSpPr>
              <p:nvPr/>
            </p:nvSpPr>
            <p:spPr bwMode="auto">
              <a:xfrm>
                <a:off x="1447" y="1290"/>
                <a:ext cx="28" cy="1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78" name="Rectangle 86"/>
              <p:cNvSpPr>
                <a:spLocks noChangeArrowheads="1"/>
              </p:cNvSpPr>
              <p:nvPr/>
            </p:nvSpPr>
            <p:spPr bwMode="auto">
              <a:xfrm>
                <a:off x="1447" y="1303"/>
                <a:ext cx="28" cy="750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79" name="Rectangle 87"/>
              <p:cNvSpPr>
                <a:spLocks noChangeArrowheads="1"/>
              </p:cNvSpPr>
              <p:nvPr/>
            </p:nvSpPr>
            <p:spPr bwMode="auto">
              <a:xfrm>
                <a:off x="1447" y="1290"/>
                <a:ext cx="14" cy="27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80" name="Rectangle 88"/>
              <p:cNvSpPr>
                <a:spLocks noChangeArrowheads="1"/>
              </p:cNvSpPr>
              <p:nvPr/>
            </p:nvSpPr>
            <p:spPr bwMode="auto">
              <a:xfrm>
                <a:off x="2458" y="1290"/>
                <a:ext cx="14" cy="27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81" name="Rectangle 89"/>
              <p:cNvSpPr>
                <a:spLocks noChangeArrowheads="1"/>
              </p:cNvSpPr>
              <p:nvPr/>
            </p:nvSpPr>
            <p:spPr bwMode="auto">
              <a:xfrm>
                <a:off x="1461" y="1290"/>
                <a:ext cx="997" cy="27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82" name="Oval 90"/>
              <p:cNvSpPr>
                <a:spLocks noChangeArrowheads="1"/>
              </p:cNvSpPr>
              <p:nvPr/>
            </p:nvSpPr>
            <p:spPr bwMode="auto">
              <a:xfrm>
                <a:off x="1379" y="1214"/>
                <a:ext cx="178" cy="179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83" name="Oval 91"/>
              <p:cNvSpPr>
                <a:spLocks noChangeArrowheads="1"/>
              </p:cNvSpPr>
              <p:nvPr/>
            </p:nvSpPr>
            <p:spPr bwMode="auto">
              <a:xfrm>
                <a:off x="1382" y="1217"/>
                <a:ext cx="172" cy="173"/>
              </a:xfrm>
              <a:prstGeom prst="ellipse">
                <a:avLst/>
              </a:prstGeom>
              <a:noFill/>
              <a:ln w="3333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84" name="Oval 92"/>
              <p:cNvSpPr>
                <a:spLocks noChangeArrowheads="1"/>
              </p:cNvSpPr>
              <p:nvPr/>
            </p:nvSpPr>
            <p:spPr bwMode="auto">
              <a:xfrm>
                <a:off x="1874" y="1613"/>
                <a:ext cx="178" cy="17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85" name="Oval 93"/>
              <p:cNvSpPr>
                <a:spLocks noChangeArrowheads="1"/>
              </p:cNvSpPr>
              <p:nvPr/>
            </p:nvSpPr>
            <p:spPr bwMode="auto">
              <a:xfrm>
                <a:off x="1877" y="1616"/>
                <a:ext cx="172" cy="172"/>
              </a:xfrm>
              <a:prstGeom prst="ellipse">
                <a:avLst/>
              </a:prstGeom>
              <a:noFill/>
              <a:ln w="3333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86" name="Oval 94"/>
              <p:cNvSpPr>
                <a:spLocks noChangeArrowheads="1"/>
              </p:cNvSpPr>
              <p:nvPr/>
            </p:nvSpPr>
            <p:spPr bwMode="auto">
              <a:xfrm>
                <a:off x="2369" y="1214"/>
                <a:ext cx="185" cy="179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87" name="Oval 95"/>
              <p:cNvSpPr>
                <a:spLocks noChangeArrowheads="1"/>
              </p:cNvSpPr>
              <p:nvPr/>
            </p:nvSpPr>
            <p:spPr bwMode="auto">
              <a:xfrm>
                <a:off x="2372" y="1217"/>
                <a:ext cx="179" cy="173"/>
              </a:xfrm>
              <a:prstGeom prst="ellipse">
                <a:avLst/>
              </a:prstGeom>
              <a:noFill/>
              <a:ln w="3333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88" name="Rectangle 96"/>
              <p:cNvSpPr>
                <a:spLocks noChangeArrowheads="1"/>
              </p:cNvSpPr>
              <p:nvPr/>
            </p:nvSpPr>
            <p:spPr bwMode="auto">
              <a:xfrm>
                <a:off x="3991" y="1290"/>
                <a:ext cx="28" cy="1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89" name="Rectangle 97"/>
              <p:cNvSpPr>
                <a:spLocks noChangeArrowheads="1"/>
              </p:cNvSpPr>
              <p:nvPr/>
            </p:nvSpPr>
            <p:spPr bwMode="auto">
              <a:xfrm>
                <a:off x="3991" y="1303"/>
                <a:ext cx="28" cy="750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90" name="Freeform 98"/>
              <p:cNvSpPr>
                <a:spLocks/>
              </p:cNvSpPr>
              <p:nvPr/>
            </p:nvSpPr>
            <p:spPr bwMode="auto">
              <a:xfrm>
                <a:off x="3627" y="1688"/>
                <a:ext cx="27" cy="2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14" y="28"/>
                  </a:cxn>
                  <a:cxn ang="0">
                    <a:pos x="27" y="7"/>
                  </a:cxn>
                  <a:cxn ang="0">
                    <a:pos x="21" y="0"/>
                  </a:cxn>
                  <a:cxn ang="0">
                    <a:pos x="0" y="21"/>
                  </a:cxn>
                </a:cxnLst>
                <a:rect l="0" t="0" r="r" b="b"/>
                <a:pathLst>
                  <a:path w="27" h="28">
                    <a:moveTo>
                      <a:pt x="0" y="21"/>
                    </a:moveTo>
                    <a:lnTo>
                      <a:pt x="14" y="28"/>
                    </a:lnTo>
                    <a:lnTo>
                      <a:pt x="27" y="7"/>
                    </a:lnTo>
                    <a:lnTo>
                      <a:pt x="21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91" name="Freeform 99"/>
              <p:cNvSpPr>
                <a:spLocks/>
              </p:cNvSpPr>
              <p:nvPr/>
            </p:nvSpPr>
            <p:spPr bwMode="auto">
              <a:xfrm>
                <a:off x="3118" y="1283"/>
                <a:ext cx="34" cy="3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0" y="27"/>
                  </a:cxn>
                  <a:cxn ang="0">
                    <a:pos x="21" y="0"/>
                  </a:cxn>
                  <a:cxn ang="0">
                    <a:pos x="34" y="13"/>
                  </a:cxn>
                  <a:cxn ang="0">
                    <a:pos x="14" y="34"/>
                  </a:cxn>
                </a:cxnLst>
                <a:rect l="0" t="0" r="r" b="b"/>
                <a:pathLst>
                  <a:path w="34" h="34">
                    <a:moveTo>
                      <a:pt x="14" y="34"/>
                    </a:moveTo>
                    <a:lnTo>
                      <a:pt x="0" y="27"/>
                    </a:lnTo>
                    <a:lnTo>
                      <a:pt x="21" y="0"/>
                    </a:lnTo>
                    <a:lnTo>
                      <a:pt x="34" y="13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92" name="Freeform 100"/>
              <p:cNvSpPr>
                <a:spLocks/>
              </p:cNvSpPr>
              <p:nvPr/>
            </p:nvSpPr>
            <p:spPr bwMode="auto">
              <a:xfrm>
                <a:off x="3132" y="1296"/>
                <a:ext cx="516" cy="413"/>
              </a:xfrm>
              <a:custGeom>
                <a:avLst/>
                <a:gdLst/>
                <a:ahLst/>
                <a:cxnLst>
                  <a:cxn ang="0">
                    <a:pos x="495" y="413"/>
                  </a:cxn>
                  <a:cxn ang="0">
                    <a:pos x="516" y="392"/>
                  </a:cxn>
                  <a:cxn ang="0">
                    <a:pos x="20" y="0"/>
                  </a:cxn>
                  <a:cxn ang="0">
                    <a:pos x="0" y="21"/>
                  </a:cxn>
                  <a:cxn ang="0">
                    <a:pos x="495" y="413"/>
                  </a:cxn>
                </a:cxnLst>
                <a:rect l="0" t="0" r="r" b="b"/>
                <a:pathLst>
                  <a:path w="516" h="413">
                    <a:moveTo>
                      <a:pt x="495" y="413"/>
                    </a:moveTo>
                    <a:lnTo>
                      <a:pt x="516" y="392"/>
                    </a:lnTo>
                    <a:lnTo>
                      <a:pt x="20" y="0"/>
                    </a:lnTo>
                    <a:lnTo>
                      <a:pt x="0" y="21"/>
                    </a:lnTo>
                    <a:lnTo>
                      <a:pt x="495" y="413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93" name="Freeform 101"/>
              <p:cNvSpPr>
                <a:spLocks/>
              </p:cNvSpPr>
              <p:nvPr/>
            </p:nvSpPr>
            <p:spPr bwMode="auto">
              <a:xfrm>
                <a:off x="3627" y="1675"/>
                <a:ext cx="27" cy="3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27" y="27"/>
                  </a:cxn>
                  <a:cxn ang="0">
                    <a:pos x="14" y="0"/>
                  </a:cxn>
                  <a:cxn ang="0">
                    <a:pos x="0" y="13"/>
                  </a:cxn>
                  <a:cxn ang="0">
                    <a:pos x="14" y="34"/>
                  </a:cxn>
                </a:cxnLst>
                <a:rect l="0" t="0" r="r" b="b"/>
                <a:pathLst>
                  <a:path w="27" h="34">
                    <a:moveTo>
                      <a:pt x="14" y="34"/>
                    </a:moveTo>
                    <a:lnTo>
                      <a:pt x="27" y="27"/>
                    </a:lnTo>
                    <a:lnTo>
                      <a:pt x="14" y="0"/>
                    </a:lnTo>
                    <a:lnTo>
                      <a:pt x="0" y="13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94" name="Rectangle 102"/>
              <p:cNvSpPr>
                <a:spLocks noChangeArrowheads="1"/>
              </p:cNvSpPr>
              <p:nvPr/>
            </p:nvSpPr>
            <p:spPr bwMode="auto">
              <a:xfrm>
                <a:off x="3125" y="1290"/>
                <a:ext cx="27" cy="1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95" name="Rectangle 103"/>
              <p:cNvSpPr>
                <a:spLocks noChangeArrowheads="1"/>
              </p:cNvSpPr>
              <p:nvPr/>
            </p:nvSpPr>
            <p:spPr bwMode="auto">
              <a:xfrm>
                <a:off x="3125" y="1303"/>
                <a:ext cx="27" cy="750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96" name="Oval 104"/>
              <p:cNvSpPr>
                <a:spLocks noChangeArrowheads="1"/>
              </p:cNvSpPr>
              <p:nvPr/>
            </p:nvSpPr>
            <p:spPr bwMode="auto">
              <a:xfrm>
                <a:off x="3049" y="1214"/>
                <a:ext cx="179" cy="179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97" name="Oval 105"/>
              <p:cNvSpPr>
                <a:spLocks noChangeArrowheads="1"/>
              </p:cNvSpPr>
              <p:nvPr/>
            </p:nvSpPr>
            <p:spPr bwMode="auto">
              <a:xfrm>
                <a:off x="3052" y="1217"/>
                <a:ext cx="173" cy="173"/>
              </a:xfrm>
              <a:prstGeom prst="ellipse">
                <a:avLst/>
              </a:prstGeom>
              <a:noFill/>
              <a:ln w="3333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98" name="Oval 106"/>
              <p:cNvSpPr>
                <a:spLocks noChangeArrowheads="1"/>
              </p:cNvSpPr>
              <p:nvPr/>
            </p:nvSpPr>
            <p:spPr bwMode="auto">
              <a:xfrm>
                <a:off x="3544" y="1613"/>
                <a:ext cx="186" cy="17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99" name="Oval 107"/>
              <p:cNvSpPr>
                <a:spLocks noChangeArrowheads="1"/>
              </p:cNvSpPr>
              <p:nvPr/>
            </p:nvSpPr>
            <p:spPr bwMode="auto">
              <a:xfrm>
                <a:off x="3548" y="1616"/>
                <a:ext cx="179" cy="172"/>
              </a:xfrm>
              <a:prstGeom prst="ellipse">
                <a:avLst/>
              </a:prstGeom>
              <a:noFill/>
              <a:ln w="3333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00" name="Oval 108"/>
              <p:cNvSpPr>
                <a:spLocks noChangeArrowheads="1"/>
              </p:cNvSpPr>
              <p:nvPr/>
            </p:nvSpPr>
            <p:spPr bwMode="auto">
              <a:xfrm>
                <a:off x="3916" y="1214"/>
                <a:ext cx="185" cy="179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01" name="Oval 109"/>
              <p:cNvSpPr>
                <a:spLocks noChangeArrowheads="1"/>
              </p:cNvSpPr>
              <p:nvPr/>
            </p:nvSpPr>
            <p:spPr bwMode="auto">
              <a:xfrm>
                <a:off x="3919" y="1217"/>
                <a:ext cx="179" cy="173"/>
              </a:xfrm>
              <a:prstGeom prst="ellipse">
                <a:avLst/>
              </a:prstGeom>
              <a:noFill/>
              <a:ln w="3333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02" name="Line 110"/>
              <p:cNvSpPr>
                <a:spLocks noChangeShapeType="1"/>
              </p:cNvSpPr>
              <p:nvPr/>
            </p:nvSpPr>
            <p:spPr bwMode="auto">
              <a:xfrm>
                <a:off x="1296" y="1180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03" name="Line 111"/>
              <p:cNvSpPr>
                <a:spLocks noChangeShapeType="1"/>
              </p:cNvSpPr>
              <p:nvPr/>
            </p:nvSpPr>
            <p:spPr bwMode="auto">
              <a:xfrm>
                <a:off x="1296" y="1276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04" name="Line 112"/>
              <p:cNvSpPr>
                <a:spLocks noChangeShapeType="1"/>
              </p:cNvSpPr>
              <p:nvPr/>
            </p:nvSpPr>
            <p:spPr bwMode="auto">
              <a:xfrm>
                <a:off x="1296" y="1372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05" name="Line 113"/>
              <p:cNvSpPr>
                <a:spLocks noChangeShapeType="1"/>
              </p:cNvSpPr>
              <p:nvPr/>
            </p:nvSpPr>
            <p:spPr bwMode="auto">
              <a:xfrm>
                <a:off x="1296" y="1468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06" name="Line 114"/>
              <p:cNvSpPr>
                <a:spLocks noChangeShapeType="1"/>
              </p:cNvSpPr>
              <p:nvPr/>
            </p:nvSpPr>
            <p:spPr bwMode="auto">
              <a:xfrm>
                <a:off x="1296" y="1565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07" name="Line 115"/>
              <p:cNvSpPr>
                <a:spLocks noChangeShapeType="1"/>
              </p:cNvSpPr>
              <p:nvPr/>
            </p:nvSpPr>
            <p:spPr bwMode="auto">
              <a:xfrm>
                <a:off x="1296" y="1661"/>
                <a:ext cx="1" cy="6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08" name="Line 116"/>
              <p:cNvSpPr>
                <a:spLocks noChangeShapeType="1"/>
              </p:cNvSpPr>
              <p:nvPr/>
            </p:nvSpPr>
            <p:spPr bwMode="auto">
              <a:xfrm>
                <a:off x="1296" y="1764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09" name="Line 117"/>
              <p:cNvSpPr>
                <a:spLocks noChangeShapeType="1"/>
              </p:cNvSpPr>
              <p:nvPr/>
            </p:nvSpPr>
            <p:spPr bwMode="auto">
              <a:xfrm>
                <a:off x="1296" y="1860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10" name="Line 118"/>
              <p:cNvSpPr>
                <a:spLocks noChangeShapeType="1"/>
              </p:cNvSpPr>
              <p:nvPr/>
            </p:nvSpPr>
            <p:spPr bwMode="auto">
              <a:xfrm>
                <a:off x="1296" y="1956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11" name="Line 119"/>
              <p:cNvSpPr>
                <a:spLocks noChangeShapeType="1"/>
              </p:cNvSpPr>
              <p:nvPr/>
            </p:nvSpPr>
            <p:spPr bwMode="auto">
              <a:xfrm flipV="1">
                <a:off x="2657" y="1991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12" name="Line 120"/>
              <p:cNvSpPr>
                <a:spLocks noChangeShapeType="1"/>
              </p:cNvSpPr>
              <p:nvPr/>
            </p:nvSpPr>
            <p:spPr bwMode="auto">
              <a:xfrm flipV="1">
                <a:off x="2657" y="1895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13" name="Line 121"/>
              <p:cNvSpPr>
                <a:spLocks noChangeShapeType="1"/>
              </p:cNvSpPr>
              <p:nvPr/>
            </p:nvSpPr>
            <p:spPr bwMode="auto">
              <a:xfrm flipV="1">
                <a:off x="2657" y="1798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14" name="Line 122"/>
              <p:cNvSpPr>
                <a:spLocks noChangeShapeType="1"/>
              </p:cNvSpPr>
              <p:nvPr/>
            </p:nvSpPr>
            <p:spPr bwMode="auto">
              <a:xfrm flipV="1">
                <a:off x="2657" y="1702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15" name="Line 123"/>
              <p:cNvSpPr>
                <a:spLocks noChangeShapeType="1"/>
              </p:cNvSpPr>
              <p:nvPr/>
            </p:nvSpPr>
            <p:spPr bwMode="auto">
              <a:xfrm flipV="1">
                <a:off x="2657" y="1606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16" name="Line 124"/>
              <p:cNvSpPr>
                <a:spLocks noChangeShapeType="1"/>
              </p:cNvSpPr>
              <p:nvPr/>
            </p:nvSpPr>
            <p:spPr bwMode="auto">
              <a:xfrm flipV="1">
                <a:off x="2657" y="1503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17" name="Line 125"/>
              <p:cNvSpPr>
                <a:spLocks noChangeShapeType="1"/>
              </p:cNvSpPr>
              <p:nvPr/>
            </p:nvSpPr>
            <p:spPr bwMode="auto">
              <a:xfrm flipV="1">
                <a:off x="2657" y="1406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18" name="Line 126"/>
              <p:cNvSpPr>
                <a:spLocks noChangeShapeType="1"/>
              </p:cNvSpPr>
              <p:nvPr/>
            </p:nvSpPr>
            <p:spPr bwMode="auto">
              <a:xfrm flipV="1">
                <a:off x="2657" y="1310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19" name="Line 127"/>
              <p:cNvSpPr>
                <a:spLocks noChangeShapeType="1"/>
              </p:cNvSpPr>
              <p:nvPr/>
            </p:nvSpPr>
            <p:spPr bwMode="auto">
              <a:xfrm flipV="1">
                <a:off x="2657" y="1214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20" name="Freeform 128"/>
              <p:cNvSpPr>
                <a:spLocks/>
              </p:cNvSpPr>
              <p:nvPr/>
            </p:nvSpPr>
            <p:spPr bwMode="auto">
              <a:xfrm>
                <a:off x="2644" y="1125"/>
                <a:ext cx="13" cy="48"/>
              </a:xfrm>
              <a:custGeom>
                <a:avLst/>
                <a:gdLst/>
                <a:ahLst/>
                <a:cxnLst>
                  <a:cxn ang="0">
                    <a:pos x="13" y="48"/>
                  </a:cxn>
                  <a:cxn ang="0">
                    <a:pos x="13" y="3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3" h="48">
                    <a:moveTo>
                      <a:pt x="13" y="48"/>
                    </a:moveTo>
                    <a:lnTo>
                      <a:pt x="13" y="34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21" name="Line 129"/>
              <p:cNvSpPr>
                <a:spLocks noChangeShapeType="1"/>
              </p:cNvSpPr>
              <p:nvPr/>
            </p:nvSpPr>
            <p:spPr bwMode="auto">
              <a:xfrm>
                <a:off x="2864" y="1180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22" name="Line 130"/>
              <p:cNvSpPr>
                <a:spLocks noChangeShapeType="1"/>
              </p:cNvSpPr>
              <p:nvPr/>
            </p:nvSpPr>
            <p:spPr bwMode="auto">
              <a:xfrm>
                <a:off x="2864" y="1276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23" name="Line 131"/>
              <p:cNvSpPr>
                <a:spLocks noChangeShapeType="1"/>
              </p:cNvSpPr>
              <p:nvPr/>
            </p:nvSpPr>
            <p:spPr bwMode="auto">
              <a:xfrm>
                <a:off x="2864" y="1372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24" name="Line 132"/>
              <p:cNvSpPr>
                <a:spLocks noChangeShapeType="1"/>
              </p:cNvSpPr>
              <p:nvPr/>
            </p:nvSpPr>
            <p:spPr bwMode="auto">
              <a:xfrm>
                <a:off x="2864" y="1468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25" name="Line 133"/>
              <p:cNvSpPr>
                <a:spLocks noChangeShapeType="1"/>
              </p:cNvSpPr>
              <p:nvPr/>
            </p:nvSpPr>
            <p:spPr bwMode="auto">
              <a:xfrm>
                <a:off x="2864" y="1565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26" name="Line 134"/>
              <p:cNvSpPr>
                <a:spLocks noChangeShapeType="1"/>
              </p:cNvSpPr>
              <p:nvPr/>
            </p:nvSpPr>
            <p:spPr bwMode="auto">
              <a:xfrm>
                <a:off x="2864" y="1661"/>
                <a:ext cx="1" cy="6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27" name="Line 135"/>
              <p:cNvSpPr>
                <a:spLocks noChangeShapeType="1"/>
              </p:cNvSpPr>
              <p:nvPr/>
            </p:nvSpPr>
            <p:spPr bwMode="auto">
              <a:xfrm>
                <a:off x="2864" y="1764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28" name="Line 136"/>
              <p:cNvSpPr>
                <a:spLocks noChangeShapeType="1"/>
              </p:cNvSpPr>
              <p:nvPr/>
            </p:nvSpPr>
            <p:spPr bwMode="auto">
              <a:xfrm>
                <a:off x="2864" y="1860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29" name="Line 137"/>
              <p:cNvSpPr>
                <a:spLocks noChangeShapeType="1"/>
              </p:cNvSpPr>
              <p:nvPr/>
            </p:nvSpPr>
            <p:spPr bwMode="auto">
              <a:xfrm>
                <a:off x="2864" y="1956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30" name="Line 138"/>
              <p:cNvSpPr>
                <a:spLocks noChangeShapeType="1"/>
              </p:cNvSpPr>
              <p:nvPr/>
            </p:nvSpPr>
            <p:spPr bwMode="auto">
              <a:xfrm flipV="1">
                <a:off x="4225" y="1991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31" name="Line 139"/>
              <p:cNvSpPr>
                <a:spLocks noChangeShapeType="1"/>
              </p:cNvSpPr>
              <p:nvPr/>
            </p:nvSpPr>
            <p:spPr bwMode="auto">
              <a:xfrm flipV="1">
                <a:off x="4225" y="1895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32" name="Line 140"/>
              <p:cNvSpPr>
                <a:spLocks noChangeShapeType="1"/>
              </p:cNvSpPr>
              <p:nvPr/>
            </p:nvSpPr>
            <p:spPr bwMode="auto">
              <a:xfrm flipV="1">
                <a:off x="4225" y="1798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33" name="Line 141"/>
              <p:cNvSpPr>
                <a:spLocks noChangeShapeType="1"/>
              </p:cNvSpPr>
              <p:nvPr/>
            </p:nvSpPr>
            <p:spPr bwMode="auto">
              <a:xfrm flipV="1">
                <a:off x="4225" y="1702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34" name="Line 142"/>
              <p:cNvSpPr>
                <a:spLocks noChangeShapeType="1"/>
              </p:cNvSpPr>
              <p:nvPr/>
            </p:nvSpPr>
            <p:spPr bwMode="auto">
              <a:xfrm flipV="1">
                <a:off x="4225" y="1606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35" name="Line 143"/>
              <p:cNvSpPr>
                <a:spLocks noChangeShapeType="1"/>
              </p:cNvSpPr>
              <p:nvPr/>
            </p:nvSpPr>
            <p:spPr bwMode="auto">
              <a:xfrm flipV="1">
                <a:off x="4225" y="1503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36" name="Line 144"/>
              <p:cNvSpPr>
                <a:spLocks noChangeShapeType="1"/>
              </p:cNvSpPr>
              <p:nvPr/>
            </p:nvSpPr>
            <p:spPr bwMode="auto">
              <a:xfrm flipV="1">
                <a:off x="4225" y="1406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37" name="Line 145"/>
              <p:cNvSpPr>
                <a:spLocks noChangeShapeType="1"/>
              </p:cNvSpPr>
              <p:nvPr/>
            </p:nvSpPr>
            <p:spPr bwMode="auto">
              <a:xfrm flipV="1">
                <a:off x="4225" y="1310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38" name="Line 146"/>
              <p:cNvSpPr>
                <a:spLocks noChangeShapeType="1"/>
              </p:cNvSpPr>
              <p:nvPr/>
            </p:nvSpPr>
            <p:spPr bwMode="auto">
              <a:xfrm flipV="1">
                <a:off x="4225" y="1214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39" name="Freeform 147"/>
              <p:cNvSpPr>
                <a:spLocks/>
              </p:cNvSpPr>
              <p:nvPr/>
            </p:nvSpPr>
            <p:spPr bwMode="auto">
              <a:xfrm>
                <a:off x="4204" y="1125"/>
                <a:ext cx="21" cy="48"/>
              </a:xfrm>
              <a:custGeom>
                <a:avLst/>
                <a:gdLst/>
                <a:ahLst/>
                <a:cxnLst>
                  <a:cxn ang="0">
                    <a:pos x="21" y="48"/>
                  </a:cxn>
                  <a:cxn ang="0">
                    <a:pos x="21" y="3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1" h="48">
                    <a:moveTo>
                      <a:pt x="21" y="48"/>
                    </a:moveTo>
                    <a:lnTo>
                      <a:pt x="21" y="34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6340" name="Line 148"/>
            <p:cNvSpPr>
              <a:spLocks noChangeShapeType="1"/>
            </p:cNvSpPr>
            <p:nvPr/>
          </p:nvSpPr>
          <p:spPr bwMode="auto">
            <a:xfrm flipH="1">
              <a:off x="4108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41" name="Line 149"/>
            <p:cNvSpPr>
              <a:spLocks noChangeShapeType="1"/>
            </p:cNvSpPr>
            <p:nvPr/>
          </p:nvSpPr>
          <p:spPr bwMode="auto">
            <a:xfrm flipH="1">
              <a:off x="4012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42" name="Line 150"/>
            <p:cNvSpPr>
              <a:spLocks noChangeShapeType="1"/>
            </p:cNvSpPr>
            <p:nvPr/>
          </p:nvSpPr>
          <p:spPr bwMode="auto">
            <a:xfrm flipH="1">
              <a:off x="3916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43" name="Line 151"/>
            <p:cNvSpPr>
              <a:spLocks noChangeShapeType="1"/>
            </p:cNvSpPr>
            <p:nvPr/>
          </p:nvSpPr>
          <p:spPr bwMode="auto">
            <a:xfrm flipH="1">
              <a:off x="3819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44" name="Line 152"/>
            <p:cNvSpPr>
              <a:spLocks noChangeShapeType="1"/>
            </p:cNvSpPr>
            <p:nvPr/>
          </p:nvSpPr>
          <p:spPr bwMode="auto">
            <a:xfrm flipH="1">
              <a:off x="3723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45" name="Line 153"/>
            <p:cNvSpPr>
              <a:spLocks noChangeShapeType="1"/>
            </p:cNvSpPr>
            <p:nvPr/>
          </p:nvSpPr>
          <p:spPr bwMode="auto">
            <a:xfrm flipH="1">
              <a:off x="3627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46" name="Freeform 154"/>
            <p:cNvSpPr>
              <a:spLocks/>
            </p:cNvSpPr>
            <p:nvPr/>
          </p:nvSpPr>
          <p:spPr bwMode="auto">
            <a:xfrm>
              <a:off x="3531" y="1111"/>
              <a:ext cx="55" cy="1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13" y="0"/>
                </a:cxn>
                <a:cxn ang="0">
                  <a:pos x="0" y="0"/>
                </a:cxn>
              </a:cxnLst>
              <a:rect l="0" t="0" r="r" b="b"/>
              <a:pathLst>
                <a:path w="55">
                  <a:moveTo>
                    <a:pt x="55" y="0"/>
                  </a:moveTo>
                  <a:lnTo>
                    <a:pt x="13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47" name="Line 155"/>
            <p:cNvSpPr>
              <a:spLocks noChangeShapeType="1"/>
            </p:cNvSpPr>
            <p:nvPr/>
          </p:nvSpPr>
          <p:spPr bwMode="auto">
            <a:xfrm flipH="1">
              <a:off x="3434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48" name="Line 156"/>
            <p:cNvSpPr>
              <a:spLocks noChangeShapeType="1"/>
            </p:cNvSpPr>
            <p:nvPr/>
          </p:nvSpPr>
          <p:spPr bwMode="auto">
            <a:xfrm flipH="1">
              <a:off x="3338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49" name="Line 157"/>
            <p:cNvSpPr>
              <a:spLocks noChangeShapeType="1"/>
            </p:cNvSpPr>
            <p:nvPr/>
          </p:nvSpPr>
          <p:spPr bwMode="auto">
            <a:xfrm flipH="1">
              <a:off x="3242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50" name="Line 158"/>
            <p:cNvSpPr>
              <a:spLocks noChangeShapeType="1"/>
            </p:cNvSpPr>
            <p:nvPr/>
          </p:nvSpPr>
          <p:spPr bwMode="auto">
            <a:xfrm flipH="1">
              <a:off x="3146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51" name="Line 159"/>
            <p:cNvSpPr>
              <a:spLocks noChangeShapeType="1"/>
            </p:cNvSpPr>
            <p:nvPr/>
          </p:nvSpPr>
          <p:spPr bwMode="auto">
            <a:xfrm flipH="1">
              <a:off x="3049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52" name="Line 160"/>
            <p:cNvSpPr>
              <a:spLocks noChangeShapeType="1"/>
            </p:cNvSpPr>
            <p:nvPr/>
          </p:nvSpPr>
          <p:spPr bwMode="auto">
            <a:xfrm flipH="1">
              <a:off x="2953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6501" name="Rectangle 309"/>
          <p:cNvSpPr>
            <a:spLocks noChangeArrowheads="1"/>
          </p:cNvSpPr>
          <p:nvPr/>
        </p:nvSpPr>
        <p:spPr bwMode="auto">
          <a:xfrm>
            <a:off x="381000" y="1143000"/>
            <a:ext cx="8763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800" dirty="0">
                <a:solidFill>
                  <a:srgbClr val="FA2C25"/>
                </a:solidFill>
              </a:rPr>
              <a:t>connected graph</a:t>
            </a:r>
            <a:r>
              <a:rPr lang="en-US" altLang="en-US" sz="2800" dirty="0"/>
              <a:t>: any two vertices are connected by some </a:t>
            </a:r>
            <a:r>
              <a:rPr lang="en-US" altLang="en-US" sz="2800" dirty="0" smtClean="0"/>
              <a:t>path</a:t>
            </a: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s226-friend004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A50021"/>
      </a:accent1>
      <a:accent2>
        <a:srgbClr val="FFFFCC"/>
      </a:accent2>
      <a:accent3>
        <a:srgbClr val="FFFFFF"/>
      </a:accent3>
      <a:accent4>
        <a:srgbClr val="000000"/>
      </a:accent4>
      <a:accent5>
        <a:srgbClr val="CFAAAB"/>
      </a:accent5>
      <a:accent6>
        <a:srgbClr val="E7E7B9"/>
      </a:accent6>
      <a:hlink>
        <a:srgbClr val="FF6600"/>
      </a:hlink>
      <a:folHlink>
        <a:srgbClr val="660066"/>
      </a:folHlink>
    </a:clrScheme>
    <a:fontScheme name="cs226-friend004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charset="0"/>
          </a:defRPr>
        </a:defPPr>
      </a:lstStyle>
    </a:lnDef>
  </a:objectDefaults>
  <a:extraClrSchemeLst>
    <a:extraClrScheme>
      <a:clrScheme name="cs226-friend004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26-friend004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26-friend004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26-friend004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26-friend004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26-friend004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1893</TotalTime>
  <Words>3263</Words>
  <Application>Microsoft Office PowerPoint</Application>
  <PresentationFormat>On-screen Show (4:3)</PresentationFormat>
  <Paragraphs>1189</Paragraphs>
  <Slides>43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Equity</vt:lpstr>
      <vt:lpstr>cs226-friend004</vt:lpstr>
      <vt:lpstr>Equation</vt:lpstr>
      <vt:lpstr>方程式</vt:lpstr>
      <vt:lpstr>Data Structure and Algorithm  (Graph)</vt:lpstr>
      <vt:lpstr>Graph</vt:lpstr>
      <vt:lpstr>What is a Graph?</vt:lpstr>
      <vt:lpstr>a digraph (Oriented or Directed graph)</vt:lpstr>
      <vt:lpstr>Directed vs Undirected graph</vt:lpstr>
      <vt:lpstr>Graph terminologies</vt:lpstr>
      <vt:lpstr>Graph terminologies</vt:lpstr>
      <vt:lpstr>More Terminology</vt:lpstr>
      <vt:lpstr>Even More Terminology</vt:lpstr>
      <vt:lpstr>PowerPoint Presentation</vt:lpstr>
      <vt:lpstr>More…</vt:lpstr>
      <vt:lpstr>Connectivity</vt:lpstr>
      <vt:lpstr>More on Connectivity</vt:lpstr>
      <vt:lpstr>Graph Terminologies</vt:lpstr>
      <vt:lpstr>Graph Terminologies</vt:lpstr>
      <vt:lpstr>graph data structures</vt:lpstr>
      <vt:lpstr>storing the vertices</vt:lpstr>
      <vt:lpstr>the vertex vector</vt:lpstr>
      <vt:lpstr>adjacency matrix</vt:lpstr>
      <vt:lpstr>PowerPoint Presentation</vt:lpstr>
      <vt:lpstr>Space required</vt:lpstr>
      <vt:lpstr>many graphs are “sparse”</vt:lpstr>
      <vt:lpstr>  </vt:lpstr>
      <vt:lpstr>PowerPoint Presentation</vt:lpstr>
      <vt:lpstr>Shortest-Path (Least-Cost) Algorithms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</vt:vector>
  </TitlesOfParts>
  <Company>NIT Rourkela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(CS-102)</dc:title>
  <dc:creator>Ramesh Mohapatra</dc:creator>
  <cp:lastModifiedBy>Sambit</cp:lastModifiedBy>
  <cp:revision>78</cp:revision>
  <dcterms:created xsi:type="dcterms:W3CDTF">2011-04-04T03:02:38Z</dcterms:created>
  <dcterms:modified xsi:type="dcterms:W3CDTF">2019-11-10T17:42:47Z</dcterms:modified>
</cp:coreProperties>
</file>