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31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0" r:id="rId23"/>
    <p:sldId id="277" r:id="rId24"/>
    <p:sldId id="311" r:id="rId25"/>
    <p:sldId id="278" r:id="rId26"/>
    <p:sldId id="312" r:id="rId27"/>
    <p:sldId id="279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3F7"/>
    <a:srgbClr val="4D3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75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A5D65-10B9-418B-AFA9-FE062D01F93B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E4FD-91F7-4202-AABC-D9C94D1CB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7473B-CFDC-4A39-A19D-6CC124E4CE55}" type="slidenum">
              <a:rPr lang="en-US"/>
              <a:pPr/>
              <a:t>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D7DB-0212-409B-9AED-018F8C3D46EA}" type="slidenum">
              <a:rPr lang="en-US"/>
              <a:pPr/>
              <a:t>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D7DB-0212-409B-9AED-018F8C3D46EA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D81E-AAE1-42B8-8FDA-96A5C5EE6CE0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745F-18E7-488F-AE65-48352CCCBC50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FCA5C-1D12-44E6-ABF6-A852B5072CDF}" type="slidenum">
              <a:rPr lang="en-US"/>
              <a:pPr/>
              <a:t>7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7EF64-4471-44B5-948A-9235AD407DD1}" type="slidenum">
              <a:rPr lang="de-DE"/>
              <a:pPr/>
              <a:t>19</a:t>
            </a:fld>
            <a:endParaRPr lang="de-DE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A180-E9FE-4A33-A7CF-E580910FC9A8}" type="datetimeFigureOut">
              <a:rPr lang="en-US" smtClean="0"/>
              <a:pPr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Spanning Tree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Dr. </a:t>
            </a:r>
            <a:r>
              <a:rPr lang="en-US" sz="2400" dirty="0" err="1" smtClean="0"/>
              <a:t>Sambit</a:t>
            </a:r>
            <a:r>
              <a:rPr lang="en-US" sz="2400" dirty="0" smtClean="0"/>
              <a:t> </a:t>
            </a:r>
            <a:r>
              <a:rPr lang="en-US" sz="2400" dirty="0" err="1" smtClean="0"/>
              <a:t>Bakshi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2400" dirty="0"/>
              <a:t>Prim's Algorithm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4A33F7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4A33F7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40" name="Rectangle 39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42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3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9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2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55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58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59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61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64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  <p:sp>
        <p:nvSpPr>
          <p:cNvPr id="68" name="Line 5"/>
          <p:cNvSpPr>
            <a:spLocks noChangeShapeType="1"/>
          </p:cNvSpPr>
          <p:nvPr/>
        </p:nvSpPr>
        <p:spPr bwMode="auto">
          <a:xfrm>
            <a:off x="3276600" y="3276600"/>
            <a:ext cx="0" cy="2286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2400" dirty="0"/>
              <a:t>Prim's Algorithm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4A33F7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1" name="Rectangle 20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31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2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3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5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1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42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43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44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45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46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47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49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  <p:sp>
        <p:nvSpPr>
          <p:cNvPr id="57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1371600" cy="1066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3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2" name="Rectangle 21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24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5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37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8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2" name="Rectangle 21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24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5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37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8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2" name="Rectangle 21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24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5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37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8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0" name="Rectangle 19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22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3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35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1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45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0" name="Rectangle 19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22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3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35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1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45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33400" y="15240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>
                <a:solidFill>
                  <a:srgbClr val="0000FF"/>
                </a:solidFill>
              </a:rPr>
              <a:t>minimum- spanning tree</a:t>
            </a:r>
          </a:p>
        </p:txBody>
      </p:sp>
      <p:sp>
        <p:nvSpPr>
          <p:cNvPr id="39965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10600" y="6400800"/>
            <a:ext cx="3810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de-DE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Kruskal‘s Algorithm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2750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de-DE" sz="2400" b="0" dirty="0"/>
              <a:t>Each vertex is in its own cluster</a:t>
            </a:r>
          </a:p>
          <a:p>
            <a:pPr marL="457200" indent="-457200" algn="l"/>
            <a:endParaRPr lang="de-DE" sz="2400" b="0" dirty="0"/>
          </a:p>
          <a:p>
            <a:pPr marL="457200" indent="-457200" algn="l"/>
            <a:r>
              <a:rPr lang="de-DE" sz="2400" b="0" dirty="0"/>
              <a:t>2.   Take the edge </a:t>
            </a:r>
            <a:r>
              <a:rPr lang="de-DE" sz="2400" b="0" i="1" dirty="0"/>
              <a:t>e</a:t>
            </a:r>
            <a:r>
              <a:rPr lang="de-DE" sz="2400" b="0" dirty="0"/>
              <a:t> with the smallest weight</a:t>
            </a:r>
          </a:p>
          <a:p>
            <a:pPr marL="457200" indent="-457200" algn="l"/>
            <a:r>
              <a:rPr lang="de-DE" sz="2400" b="0" dirty="0"/>
              <a:t>         - if </a:t>
            </a:r>
            <a:r>
              <a:rPr lang="de-DE" sz="2400" b="0" i="1" dirty="0"/>
              <a:t>e</a:t>
            </a:r>
            <a:r>
              <a:rPr lang="de-DE" sz="2400" b="0" dirty="0"/>
              <a:t> connects two vertices in different clusters,</a:t>
            </a:r>
          </a:p>
          <a:p>
            <a:pPr marL="457200" indent="-457200" algn="l"/>
            <a:r>
              <a:rPr lang="de-DE" sz="2400" b="0" dirty="0"/>
              <a:t>           then </a:t>
            </a:r>
            <a:r>
              <a:rPr lang="de-DE" sz="2400" b="0" i="1" dirty="0"/>
              <a:t>e</a:t>
            </a:r>
            <a:r>
              <a:rPr lang="de-DE" sz="2400" b="0" dirty="0"/>
              <a:t> is added to the MST and the two clusters,</a:t>
            </a:r>
          </a:p>
          <a:p>
            <a:pPr marL="457200" indent="-457200" algn="l"/>
            <a:r>
              <a:rPr lang="de-DE" sz="2400" b="0" dirty="0"/>
              <a:t>           which are connected by </a:t>
            </a:r>
            <a:r>
              <a:rPr lang="de-DE" sz="2400" b="0" i="1" dirty="0"/>
              <a:t>e</a:t>
            </a:r>
            <a:r>
              <a:rPr lang="de-DE" sz="2400" b="0" dirty="0"/>
              <a:t>, are merged into a </a:t>
            </a:r>
            <a:endParaRPr lang="de-DE" sz="2400" b="0" dirty="0" smtClean="0"/>
          </a:p>
          <a:p>
            <a:pPr marL="457200" indent="-457200" algn="l"/>
            <a:r>
              <a:rPr lang="de-DE" sz="2400" dirty="0"/>
              <a:t>	</a:t>
            </a:r>
            <a:r>
              <a:rPr lang="de-DE" sz="2400" dirty="0" smtClean="0"/>
              <a:t>		</a:t>
            </a:r>
            <a:r>
              <a:rPr lang="de-DE" sz="2400" b="0" dirty="0" smtClean="0"/>
              <a:t>single </a:t>
            </a:r>
            <a:r>
              <a:rPr lang="de-DE" sz="2400" b="0" dirty="0"/>
              <a:t>cluster</a:t>
            </a:r>
          </a:p>
          <a:p>
            <a:pPr marL="457200" indent="-457200" algn="l"/>
            <a:r>
              <a:rPr lang="de-DE" sz="2400" b="0" dirty="0"/>
              <a:t>         - if </a:t>
            </a:r>
            <a:r>
              <a:rPr lang="de-DE" sz="2400" b="0" i="1" dirty="0"/>
              <a:t>e</a:t>
            </a:r>
            <a:r>
              <a:rPr lang="de-DE" sz="2400" b="0" dirty="0"/>
              <a:t> connects two vertices, which are already </a:t>
            </a:r>
            <a:endParaRPr lang="de-DE" sz="2400" b="0" dirty="0" smtClean="0"/>
          </a:p>
          <a:p>
            <a:pPr marL="457200" indent="-457200" algn="l"/>
            <a:r>
              <a:rPr lang="de-DE" sz="2400" b="0" dirty="0" smtClean="0"/>
              <a:t>			in </a:t>
            </a:r>
            <a:r>
              <a:rPr lang="de-DE" sz="2400" b="0" dirty="0"/>
              <a:t>the </a:t>
            </a:r>
            <a:r>
              <a:rPr lang="de-DE" sz="2400" b="0" dirty="0" smtClean="0"/>
              <a:t>same  </a:t>
            </a:r>
            <a:r>
              <a:rPr lang="de-DE" sz="2400" b="0" dirty="0"/>
              <a:t>cluster, ignore it</a:t>
            </a:r>
          </a:p>
          <a:p>
            <a:pPr marL="457200" indent="-457200" algn="l"/>
            <a:endParaRPr lang="de-DE" sz="2400" b="0" dirty="0"/>
          </a:p>
          <a:p>
            <a:pPr marL="457200" indent="-457200" algn="l"/>
            <a:r>
              <a:rPr lang="de-DE" sz="2400" b="0" dirty="0"/>
              <a:t>3.    Continue until </a:t>
            </a:r>
            <a:r>
              <a:rPr lang="de-DE" sz="2400" b="0" i="1" dirty="0"/>
              <a:t>n-1</a:t>
            </a:r>
            <a:r>
              <a:rPr lang="de-DE" sz="2400" b="0" dirty="0"/>
              <a:t> edges were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2438400"/>
            <a:ext cx="6934200" cy="3886200"/>
            <a:chOff x="533400" y="2438400"/>
            <a:chExt cx="6934200" cy="3886200"/>
          </a:xfrm>
        </p:grpSpPr>
        <p:sp>
          <p:nvSpPr>
            <p:cNvPr id="21506" name="Line 2"/>
            <p:cNvSpPr>
              <a:spLocks noChangeShapeType="1"/>
            </p:cNvSpPr>
            <p:nvPr/>
          </p:nvSpPr>
          <p:spPr bwMode="auto">
            <a:xfrm>
              <a:off x="3276600" y="58674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 flipV="1">
              <a:off x="70104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H="1">
              <a:off x="3276600" y="28956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32766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5181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2766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H="1">
              <a:off x="3276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51054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838200" y="2895600"/>
              <a:ext cx="2438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838200" y="4419600"/>
              <a:ext cx="24384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F</a:t>
              </a:r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A</a:t>
              </a: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5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6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7526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4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752600" y="5105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5029200" y="5867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4</a:t>
              </a: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1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7010400" y="4114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56388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19485" name="Rectangle 29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42672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A </a:t>
            </a:r>
            <a:r>
              <a:rPr lang="en-US" sz="2400" i="1" dirty="0"/>
              <a:t>spanning</a:t>
            </a:r>
            <a:r>
              <a:rPr lang="en-US" sz="2400" dirty="0"/>
              <a:t> tree for an undirected graph G=(V,E) is a </a:t>
            </a:r>
            <a:r>
              <a:rPr lang="en-US" sz="2400" dirty="0" err="1">
                <a:solidFill>
                  <a:schemeClr val="accent2"/>
                </a:solidFill>
              </a:rPr>
              <a:t>subgraph</a:t>
            </a:r>
            <a:r>
              <a:rPr lang="en-US" sz="2400" dirty="0"/>
              <a:t> of G that is a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contains all the vertices</a:t>
            </a:r>
            <a:r>
              <a:rPr lang="en-US" sz="2400" dirty="0"/>
              <a:t> of G </a:t>
            </a:r>
          </a:p>
          <a:p>
            <a:endParaRPr lang="en-US" sz="2400" dirty="0"/>
          </a:p>
          <a:p>
            <a:r>
              <a:rPr lang="en-US" sz="2400" dirty="0"/>
              <a:t>Can a graph have more than one spanning tree</a:t>
            </a:r>
            <a:r>
              <a:rPr lang="en-US" sz="2400" dirty="0" smtClean="0"/>
              <a:t>? YES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an unconnected graph have a spanning tree</a:t>
            </a:r>
            <a:r>
              <a:rPr lang="en-US" sz="1800" dirty="0" smtClean="0"/>
              <a:t>? </a:t>
            </a:r>
            <a:r>
              <a:rPr lang="en-US" sz="1800" b="1" dirty="0" smtClean="0"/>
              <a:t>NO</a:t>
            </a:r>
            <a:endParaRPr lang="en-US" sz="1800" b="1" dirty="0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019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7162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0198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82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8382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105400" y="3352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257800" y="2514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2578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64770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477000" y="2514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391400" y="3352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31242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5257800" y="32766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620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7620000" y="4191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146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7223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9371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080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937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080125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8442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8442325" y="39989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2536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" name="Rectangle 1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1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2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3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E</a:t>
                </a:r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1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45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356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791200" y="3352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2" name="Rectangle 21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4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5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6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E</a:t>
                </a:r>
              </a:p>
            </p:txBody>
          </p:sp>
          <p:sp>
            <p:nvSpPr>
              <p:cNvPr id="38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0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356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2" name="Rectangle 21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4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5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6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7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38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0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3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458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4" name="Rectangle 23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6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4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5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8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9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1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2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3" name="Rectangle 22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5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8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40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1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5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7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8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0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4" name="Rectangle 23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6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4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5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8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9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1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2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4" name="Rectangle 23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6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7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4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5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8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49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1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2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32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31" name="Rectangle 30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33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2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44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45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8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9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50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51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3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56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7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  <p:sp>
        <p:nvSpPr>
          <p:cNvPr id="2" name="Line Callout 2 (Border and Accent Bar) 1"/>
          <p:cNvSpPr/>
          <p:nvPr/>
        </p:nvSpPr>
        <p:spPr>
          <a:xfrm>
            <a:off x="4572000" y="995375"/>
            <a:ext cx="3276600" cy="767563"/>
          </a:xfrm>
          <a:prstGeom prst="accentBorderCallout2">
            <a:avLst>
              <a:gd name="adj1" fmla="val 700"/>
              <a:gd name="adj2" fmla="val 103216"/>
              <a:gd name="adj3" fmla="val 71095"/>
              <a:gd name="adj4" fmla="val 125114"/>
              <a:gd name="adj5" fmla="val 417546"/>
              <a:gd name="adj6" fmla="val 83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be chosen next </a:t>
            </a:r>
          </a:p>
          <a:p>
            <a:pPr algn="ctr"/>
            <a:r>
              <a:rPr lang="en-US" dirty="0" smtClean="0"/>
              <a:t>(B &amp; F are in same cluster)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28600" y="239059"/>
            <a:ext cx="3429000" cy="2123141"/>
            <a:chOff x="228600" y="239059"/>
            <a:chExt cx="3429000" cy="2123141"/>
          </a:xfrm>
        </p:grpSpPr>
        <p:sp>
          <p:nvSpPr>
            <p:cNvPr id="25" name="Rectangle 24"/>
            <p:cNvSpPr/>
            <p:nvPr/>
          </p:nvSpPr>
          <p:spPr>
            <a:xfrm>
              <a:off x="228600" y="239059"/>
              <a:ext cx="3429000" cy="2123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81000" y="239059"/>
              <a:ext cx="3124200" cy="2123141"/>
              <a:chOff x="533400" y="2438400"/>
              <a:chExt cx="6934200" cy="4024389"/>
            </a:xfrm>
          </p:grpSpPr>
          <p:sp>
            <p:nvSpPr>
              <p:cNvPr id="27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C</a:t>
                </a:r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F</a:t>
                </a:r>
              </a:p>
            </p:txBody>
          </p:sp>
          <p:sp>
            <p:nvSpPr>
              <p:cNvPr id="40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 dirty="0"/>
                  <a:t>E</a:t>
                </a:r>
              </a:p>
            </p:txBody>
          </p:sp>
          <p:sp>
            <p:nvSpPr>
              <p:cNvPr id="41" name="Oval 15"/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A</a:t>
                </a:r>
              </a:p>
            </p:txBody>
          </p:sp>
          <p:sp>
            <p:nvSpPr>
              <p:cNvPr id="42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B</a:t>
                </a:r>
              </a:p>
            </p:txBody>
          </p:sp>
          <p:sp>
            <p:nvSpPr>
              <p:cNvPr id="43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600"/>
                  <a:t>D</a:t>
                </a:r>
              </a:p>
            </p:txBody>
          </p:sp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4876799" y="24384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5</a:t>
                </a:r>
              </a:p>
            </p:txBody>
          </p:sp>
          <p:sp>
            <p:nvSpPr>
              <p:cNvPr id="45" name="Text Box 19"/>
              <p:cNvSpPr txBox="1">
                <a:spLocks noChangeArrowheads="1"/>
              </p:cNvSpPr>
              <p:nvPr/>
            </p:nvSpPr>
            <p:spPr bwMode="auto">
              <a:xfrm>
                <a:off x="4191001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6</a:t>
                </a: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1752600" y="3276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1053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48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4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1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1</a:t>
                </a:r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715000" y="50292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  <p:sp>
            <p:nvSpPr>
              <p:cNvPr id="52" name="Text Box 26"/>
              <p:cNvSpPr txBox="1">
                <a:spLocks noChangeArrowheads="1"/>
              </p:cNvSpPr>
              <p:nvPr/>
            </p:nvSpPr>
            <p:spPr bwMode="auto">
              <a:xfrm>
                <a:off x="7010400" y="4114800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3</a:t>
                </a:r>
              </a:p>
            </p:txBody>
          </p:sp>
          <p:sp>
            <p:nvSpPr>
              <p:cNvPr id="53" name="Text Box 27"/>
              <p:cNvSpPr txBox="1">
                <a:spLocks noChangeArrowheads="1"/>
              </p:cNvSpPr>
              <p:nvPr/>
            </p:nvSpPr>
            <p:spPr bwMode="auto">
              <a:xfrm>
                <a:off x="5638800" y="3276599"/>
                <a:ext cx="457200" cy="595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6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09600" y="13716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>
                <a:solidFill>
                  <a:srgbClr val="0000FF"/>
                </a:solidFill>
              </a:rPr>
              <a:t>minimum-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Minimal Spanning Tree.</a:t>
            </a:r>
          </a:p>
        </p:txBody>
      </p:sp>
      <p:sp>
        <p:nvSpPr>
          <p:cNvPr id="21548" name="Rectangle 44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41910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weight</a:t>
            </a:r>
            <a:r>
              <a:rPr lang="en-US" sz="2400" dirty="0"/>
              <a:t> of a </a:t>
            </a:r>
            <a:r>
              <a:rPr lang="en-US" sz="2400" dirty="0" err="1"/>
              <a:t>subgraph</a:t>
            </a:r>
            <a:r>
              <a:rPr lang="en-US" sz="2400" dirty="0"/>
              <a:t> is the sum of the weights of it edges.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i="1" dirty="0"/>
              <a:t>minimum spanning tree</a:t>
            </a:r>
            <a:r>
              <a:rPr lang="en-US" sz="2400" dirty="0"/>
              <a:t> for a weighted graph is a spanning tree with minimum weight.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724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867400" y="1752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2296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229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953000" y="28956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105400" y="2057400"/>
            <a:ext cx="7620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105400" y="3886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324600" y="3962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324600" y="20574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2390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181600" y="26670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5105400" y="28194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467600" y="266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7467600" y="3733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65725" y="1941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charset="0"/>
              </a:rPr>
              <a:t>4</a:t>
            </a:r>
            <a:endParaRPr lang="en-US" sz="1800" dirty="0">
              <a:latin typeface="Arial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689725" y="186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4</a:t>
            </a:r>
            <a:endParaRPr lang="en-US" sz="1800">
              <a:latin typeface="Arial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927725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  <a:endParaRPr lang="en-US" sz="1800">
              <a:latin typeface="Arial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223125" y="3008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604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9</a:t>
            </a:r>
            <a:endParaRPr lang="en-US" sz="1800">
              <a:latin typeface="Arial" charset="0"/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639050" y="3443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15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613525" y="4205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775325" y="3236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572000" y="300831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charset="0"/>
              </a:rPr>
              <a:t>3</a:t>
            </a:r>
            <a:endParaRPr lang="en-US" sz="1800" dirty="0">
              <a:latin typeface="Arial" charset="0"/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89525" y="4075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9945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070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7847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5927725" y="1789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784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5927725" y="437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82899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8289925" y="3541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408488" y="5083175"/>
            <a:ext cx="4659312" cy="631825"/>
            <a:chOff x="2112" y="3139"/>
            <a:chExt cx="2935" cy="398"/>
          </a:xfrm>
        </p:grpSpPr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044" y="3139"/>
              <a:ext cx="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Arial" charset="0"/>
                  <a:sym typeface="Symbol" pitchFamily="18" charset="2"/>
                </a:rPr>
                <a:t>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112" y="321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Arial" charset="0"/>
                </a:rPr>
                <a:t>Mst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: </a:t>
              </a:r>
              <a:r>
                <a:rPr lang="en-US" sz="1800" i="1" dirty="0">
                  <a:latin typeface="Arial" charset="0"/>
                </a:rPr>
                <a:t>w</a:t>
              </a:r>
              <a:r>
                <a:rPr lang="en-US" sz="1800" dirty="0">
                  <a:latin typeface="Arial" charset="0"/>
                </a:rPr>
                <a:t>(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 )=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254" y="3191"/>
              <a:ext cx="1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(</a:t>
              </a:r>
              <a:r>
                <a:rPr lang="en-US" sz="1800" i="1" baseline="-25000" dirty="0" err="1">
                  <a:latin typeface="Arial" charset="0"/>
                </a:rPr>
                <a:t>u,v</a:t>
              </a:r>
              <a:r>
                <a:rPr lang="en-US" sz="1800" i="1" baseline="-25000" dirty="0">
                  <a:latin typeface="Arial" charset="0"/>
                </a:rPr>
                <a:t>) </a:t>
              </a:r>
              <a:r>
                <a:rPr lang="en-US" sz="1800" i="1" baseline="-25000" dirty="0">
                  <a:latin typeface="Arial" charset="0"/>
                  <a:sym typeface="Symbol" pitchFamily="18" charset="2"/>
                </a:rPr>
                <a:t> T</a:t>
              </a:r>
              <a:r>
                <a:rPr lang="en-US" sz="1800" i="1" dirty="0">
                  <a:latin typeface="Arial" charset="0"/>
                  <a:sym typeface="Symbol" pitchFamily="18" charset="2"/>
                </a:rPr>
                <a:t> w</a:t>
              </a:r>
              <a:r>
                <a:rPr lang="en-US" sz="1800" dirty="0">
                  <a:latin typeface="Arial" charset="0"/>
                  <a:sym typeface="Symbol" pitchFamily="18" charset="2"/>
                </a:rPr>
                <a:t>(</a:t>
              </a:r>
              <a:r>
                <a:rPr lang="en-US" sz="1800" i="1" dirty="0" err="1">
                  <a:latin typeface="Arial" charset="0"/>
                  <a:sym typeface="Symbol" pitchFamily="18" charset="2"/>
                </a:rPr>
                <a:t>u,v</a:t>
              </a:r>
              <a:r>
                <a:rPr lang="en-US" sz="1800" dirty="0">
                  <a:latin typeface="Arial" charset="0"/>
                  <a:sym typeface="Symbol" pitchFamily="18" charset="2"/>
                </a:rPr>
                <a:t> ) is minimized</a:t>
              </a:r>
            </a:p>
            <a:p>
              <a:endParaRPr lang="en-US" sz="1800" baseline="-25000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Minimal Spanning Tree.</a:t>
            </a:r>
          </a:p>
        </p:txBody>
      </p:sp>
      <p:sp>
        <p:nvSpPr>
          <p:cNvPr id="21548" name="Rectangle 44"/>
          <p:cNvSpPr>
            <a:spLocks noGrp="1" noChangeArrowheads="1"/>
          </p:cNvSpPr>
          <p:nvPr>
            <p:ph idx="1"/>
          </p:nvPr>
        </p:nvSpPr>
        <p:spPr>
          <a:xfrm>
            <a:off x="304799" y="1273175"/>
            <a:ext cx="6842125" cy="936625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2400" dirty="0" smtClean="0"/>
              <a:t>Can </a:t>
            </a:r>
            <a:r>
              <a:rPr lang="en-US" sz="2400" dirty="0"/>
              <a:t>a graph have more then one minimum spanning tree</a:t>
            </a:r>
            <a:r>
              <a:rPr lang="en-US" sz="2400" dirty="0" smtClean="0"/>
              <a:t>? </a:t>
            </a:r>
            <a:r>
              <a:rPr lang="en-US" sz="2400" b="1" dirty="0" smtClean="0"/>
              <a:t>YES</a:t>
            </a:r>
            <a:endParaRPr lang="en-US" sz="2400" b="1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876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6019800" y="251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1628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0198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1628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3820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38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105400" y="36576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257800" y="2819400"/>
            <a:ext cx="7620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257800" y="4648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477000" y="4724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477000" y="2819400"/>
            <a:ext cx="685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391400" y="3657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334000" y="3429000"/>
            <a:ext cx="1828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5257800" y="35814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620000" y="3429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7620000" y="4495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318125" y="2703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Arial" charset="0"/>
              </a:rPr>
              <a:t>4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842125" y="2627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4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6080125" y="3084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3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375525" y="3770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756525" y="3008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9</a:t>
            </a:r>
            <a:endParaRPr lang="en-US" sz="1800">
              <a:latin typeface="Arial" charset="0"/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791450" y="4205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15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765925" y="496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927725" y="3998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724400" y="377031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Arial" charset="0"/>
              </a:rPr>
              <a:t>3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241925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7146925" y="3236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223125" y="4303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937125" y="3236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6080125" y="2551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937125" y="4303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6080125" y="5141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8442325" y="3236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8442325" y="4303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53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533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1676400" y="2590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2819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16764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28194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0386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4038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762000" y="37338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914400" y="2895600"/>
            <a:ext cx="7620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914400" y="4724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flipV="1">
            <a:off x="2133600" y="48006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2133600" y="2895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>
            <a:off x="3048000" y="3733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>
            <a:off x="990600" y="35052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9"/>
          <p:cNvSpPr>
            <a:spLocks/>
          </p:cNvSpPr>
          <p:nvPr/>
        </p:nvSpPr>
        <p:spPr bwMode="auto">
          <a:xfrm>
            <a:off x="914400" y="36576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>
            <a:off x="3276600" y="3505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3276600" y="4572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974725" y="2779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charset="0"/>
              </a:rPr>
              <a:t>4</a:t>
            </a:r>
            <a:endParaRPr lang="en-US" sz="1800" dirty="0">
              <a:latin typeface="Arial" charset="0"/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2498725" y="2703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4</a:t>
            </a:r>
            <a:endParaRPr lang="en-US" sz="1800">
              <a:latin typeface="Arial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1736725" y="3160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  <a:endParaRPr lang="en-US" sz="1800">
              <a:latin typeface="Arial" charset="0"/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032125" y="3846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3413125" y="3084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9</a:t>
            </a:r>
            <a:endParaRPr lang="en-US" sz="1800">
              <a:latin typeface="Arial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3448050" y="4281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15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2422525" y="5043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8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1584325" y="4075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10</a:t>
            </a: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381000" y="3846513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charset="0"/>
              </a:rPr>
              <a:t>3</a:t>
            </a:r>
            <a:endParaRPr lang="en-US" sz="1800" dirty="0">
              <a:latin typeface="Arial" charset="0"/>
            </a:endParaRP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898525" y="491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28035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2879725" y="4379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5937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1736725" y="2627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593725" y="4379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1736725" y="5218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4098925" y="3313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4098925" y="43799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043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MST Algorithms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will show two ways to build a minimum spanning tree.</a:t>
            </a:r>
          </a:p>
          <a:p>
            <a:r>
              <a:rPr lang="en-US" dirty="0"/>
              <a:t>A MST can be grown from the current spanning tree by adding the nearest vertex and the edge connecting the nearest vertex to the MST. (</a:t>
            </a:r>
            <a:r>
              <a:rPr lang="en-US" b="1" dirty="0" smtClean="0">
                <a:solidFill>
                  <a:srgbClr val="FF0000"/>
                </a:solidFill>
              </a:rPr>
              <a:t>Prim‘s algorithm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A MST can be grown from a forest of spanning trees by adding the smallest edge connecting two spanning trees. (</a:t>
            </a:r>
            <a:r>
              <a:rPr lang="en-US" b="1" dirty="0" err="1">
                <a:solidFill>
                  <a:srgbClr val="FF0000"/>
                </a:solidFill>
              </a:rPr>
              <a:t>Kruskal's</a:t>
            </a:r>
            <a:r>
              <a:rPr lang="en-US" b="1" dirty="0">
                <a:solidFill>
                  <a:srgbClr val="FF0000"/>
                </a:solidFill>
              </a:rPr>
              <a:t> algorithm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/>
              <a:t>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1143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dirty="0"/>
              <a:t>Tree-vertices: in the tree constructed so far</a:t>
            </a:r>
          </a:p>
          <a:p>
            <a:r>
              <a:rPr lang="en-US" dirty="0"/>
              <a:t>Non-tree vertices: rest of vertices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Arial" charset="0"/>
              </a:rPr>
              <a:t>Prim’s Selection rule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Select the minimum weight edge between a tree-node and a non-tree node and add to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b="1" dirty="0" smtClean="0"/>
              <a:t>Prim’s </a:t>
            </a:r>
            <a:r>
              <a:rPr lang="en-US" b="1" dirty="0"/>
              <a:t>algorithm </a:t>
            </a:r>
            <a:r>
              <a:rPr lang="en-US" b="1" dirty="0" smtClean="0"/>
              <a:t>: Main </a:t>
            </a:r>
            <a:r>
              <a:rPr lang="en-US" b="1" dirty="0"/>
              <a:t>Idea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3914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Select a vertex to be a tree-node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Black" pitchFamily="34" charset="0"/>
              </a:rPr>
              <a:t>while</a:t>
            </a:r>
            <a:r>
              <a:rPr lang="en-US" sz="2400" b="1" dirty="0"/>
              <a:t> (there are non-tree vertices)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 Black" pitchFamily="34" charset="0"/>
              </a:rPr>
              <a:t>if</a:t>
            </a:r>
            <a:r>
              <a:rPr lang="en-US" sz="2400" b="1" dirty="0">
                <a:solidFill>
                  <a:srgbClr val="0070C0"/>
                </a:solidFill>
              </a:rPr>
              <a:t> there is no edge connecting a tree node 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      with </a:t>
            </a:r>
            <a:r>
              <a:rPr lang="en-US" sz="2400" b="1" dirty="0">
                <a:solidFill>
                  <a:srgbClr val="0070C0"/>
                </a:solidFill>
              </a:rPr>
              <a:t>a non-tree </a:t>
            </a:r>
            <a:r>
              <a:rPr lang="en-US" sz="2400" b="1" dirty="0" smtClean="0">
                <a:solidFill>
                  <a:srgbClr val="0070C0"/>
                </a:solidFill>
              </a:rPr>
              <a:t>node then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“no spanning tree”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select an edge of minimum weight between a tree node and a non-tree node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add the selected edge and its new vertex to the tree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return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0" y="5562600"/>
            <a:ext cx="5029200" cy="365125"/>
          </a:xfrm>
        </p:spPr>
        <p:txBody>
          <a:bodyPr/>
          <a:lstStyle/>
          <a:p>
            <a:r>
              <a:rPr lang="de-DE" sz="3600" dirty="0"/>
              <a:t>Prim's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62000" y="1219200"/>
            <a:ext cx="6934200" cy="3886200"/>
            <a:chOff x="533400" y="2438400"/>
            <a:chExt cx="6934200" cy="3886200"/>
          </a:xfrm>
        </p:grpSpPr>
        <p:sp>
          <p:nvSpPr>
            <p:cNvPr id="30722" name="Line 2"/>
            <p:cNvSpPr>
              <a:spLocks noChangeShapeType="1"/>
            </p:cNvSpPr>
            <p:nvPr/>
          </p:nvSpPr>
          <p:spPr bwMode="auto">
            <a:xfrm>
              <a:off x="3276600" y="58674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 flipV="1">
              <a:off x="70104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H="1">
              <a:off x="3276600" y="28956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32766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5181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766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H="1">
              <a:off x="3276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V="1">
              <a:off x="51054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838200" y="2895600"/>
              <a:ext cx="2438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838200" y="4419600"/>
              <a:ext cx="24384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 dirty="0"/>
                <a:t>F</a:t>
              </a:r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30735" name="Oval 15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A</a:t>
              </a:r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5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6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7526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4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1752600" y="5105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5029200" y="5867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4</a:t>
              </a:r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1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7010400" y="4114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56388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111875"/>
            <a:ext cx="2895600" cy="365125"/>
          </a:xfrm>
        </p:spPr>
        <p:txBody>
          <a:bodyPr/>
          <a:lstStyle/>
          <a:p>
            <a:r>
              <a:rPr lang="de-DE" sz="2400" dirty="0"/>
              <a:t>Prim's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3400" y="2438400"/>
            <a:ext cx="6858000" cy="3581400"/>
            <a:chOff x="533400" y="2590800"/>
            <a:chExt cx="6858000" cy="3581400"/>
          </a:xfrm>
        </p:grpSpPr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F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 dirty="0"/>
                <a:t>A</a:t>
              </a: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</p:grp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895600" y="2438400"/>
            <a:ext cx="762000" cy="685800"/>
          </a:xfrm>
          <a:prstGeom prst="ellipse">
            <a:avLst/>
          </a:prstGeom>
          <a:solidFill>
            <a:srgbClr val="4D37F3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442" y="152400"/>
            <a:ext cx="3378758" cy="1981200"/>
            <a:chOff x="126442" y="152400"/>
            <a:chExt cx="3378758" cy="1981200"/>
          </a:xfrm>
        </p:grpSpPr>
        <p:sp>
          <p:nvSpPr>
            <p:cNvPr id="2" name="Rectangle 1"/>
            <p:cNvSpPr/>
            <p:nvPr/>
          </p:nvSpPr>
          <p:spPr>
            <a:xfrm>
              <a:off x="126442" y="152400"/>
              <a:ext cx="3378758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26442" y="152400"/>
              <a:ext cx="3150158" cy="1981200"/>
              <a:chOff x="533400" y="2438400"/>
              <a:chExt cx="6934200" cy="4352331"/>
            </a:xfrm>
          </p:grpSpPr>
          <p:sp>
            <p:nvSpPr>
              <p:cNvPr id="42" name="Line 2"/>
              <p:cNvSpPr>
                <a:spLocks noChangeShapeType="1"/>
              </p:cNvSpPr>
              <p:nvPr/>
            </p:nvSpPr>
            <p:spPr bwMode="auto">
              <a:xfrm>
                <a:off x="3276600" y="58674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3" name="Line 3"/>
              <p:cNvSpPr>
                <a:spLocks noChangeShapeType="1"/>
              </p:cNvSpPr>
              <p:nvPr/>
            </p:nvSpPr>
            <p:spPr bwMode="auto">
              <a:xfrm flipV="1">
                <a:off x="70104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 flipH="1">
                <a:off x="3276600" y="28956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0" cy="297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>
                <a:off x="5181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32766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 flipH="1">
                <a:off x="3276600" y="4419600"/>
                <a:ext cx="1828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49" name="Line 9"/>
              <p:cNvSpPr>
                <a:spLocks noChangeShapeType="1"/>
              </p:cNvSpPr>
              <p:nvPr/>
            </p:nvSpPr>
            <p:spPr bwMode="auto">
              <a:xfrm flipV="1">
                <a:off x="5105400" y="2895600"/>
                <a:ext cx="19050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 flipV="1">
                <a:off x="838200" y="2895600"/>
                <a:ext cx="2438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838200" y="4419600"/>
                <a:ext cx="24384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2" name="Oval 12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C</a:t>
                </a:r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>
                <a:off x="66294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 dirty="0"/>
                  <a:t>F</a:t>
                </a:r>
              </a:p>
            </p:txBody>
          </p:sp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2895600" y="54864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E</a:t>
                </a:r>
              </a:p>
            </p:txBody>
          </p:sp>
          <p:sp>
            <p:nvSpPr>
              <p:cNvPr id="55" name="Oval 15">
                <a:hlinkClick r:id="" action="ppaction://hlinkshowjump?jump=nextslide"/>
              </p:cNvPr>
              <p:cNvSpPr>
                <a:spLocks noChangeArrowheads="1"/>
              </p:cNvSpPr>
              <p:nvPr/>
            </p:nvSpPr>
            <p:spPr bwMode="auto">
              <a:xfrm>
                <a:off x="28956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A</a:t>
                </a: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B</a:t>
                </a: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4724400" y="4038600"/>
                <a:ext cx="762000" cy="685800"/>
              </a:xfrm>
              <a:prstGeom prst="ellipse">
                <a:avLst/>
              </a:prstGeom>
              <a:solidFill>
                <a:srgbClr val="DDDDDD"/>
              </a:solidFill>
              <a:ln w="9525">
                <a:round/>
                <a:headEnd/>
                <a:tailEnd/>
              </a:ln>
              <a:effectLst/>
              <a:scene3d>
                <a:camera prst="legacyObliqueBottomRight"/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r>
                  <a:rPr lang="de-DE" sz="1400"/>
                  <a:t>D</a:t>
                </a:r>
              </a:p>
            </p:txBody>
          </p:sp>
          <p:sp>
            <p:nvSpPr>
              <p:cNvPr id="58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5</a:t>
                </a:r>
              </a:p>
            </p:txBody>
          </p:sp>
          <p:sp>
            <p:nvSpPr>
              <p:cNvPr id="59" name="Text Box 19"/>
              <p:cNvSpPr txBox="1">
                <a:spLocks noChangeArrowheads="1"/>
              </p:cNvSpPr>
              <p:nvPr/>
            </p:nvSpPr>
            <p:spPr bwMode="auto">
              <a:xfrm>
                <a:off x="41909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6</a:t>
                </a:r>
              </a:p>
            </p:txBody>
          </p:sp>
          <p:sp>
            <p:nvSpPr>
              <p:cNvPr id="60" name="Text Box 20"/>
              <p:cNvSpPr txBox="1">
                <a:spLocks noChangeArrowheads="1"/>
              </p:cNvSpPr>
              <p:nvPr/>
            </p:nvSpPr>
            <p:spPr bwMode="auto">
              <a:xfrm>
                <a:off x="1752599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61" name="Text Box 21"/>
              <p:cNvSpPr txBox="1">
                <a:spLocks noChangeArrowheads="1"/>
              </p:cNvSpPr>
              <p:nvPr/>
            </p:nvSpPr>
            <p:spPr bwMode="auto">
              <a:xfrm>
                <a:off x="1752599" y="5105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62" name="Text Box 22"/>
              <p:cNvSpPr txBox="1">
                <a:spLocks noChangeArrowheads="1"/>
              </p:cNvSpPr>
              <p:nvPr/>
            </p:nvSpPr>
            <p:spPr bwMode="auto">
              <a:xfrm>
                <a:off x="5029200" y="58674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/>
                  <a:t>4</a:t>
                </a:r>
              </a:p>
            </p:txBody>
          </p:sp>
          <p:sp>
            <p:nvSpPr>
              <p:cNvPr id="63" name="Text Box 23"/>
              <p:cNvSpPr txBox="1">
                <a:spLocks noChangeArrowheads="1"/>
              </p:cNvSpPr>
              <p:nvPr/>
            </p:nvSpPr>
            <p:spPr bwMode="auto">
              <a:xfrm>
                <a:off x="2895600" y="4038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64" name="Text Box 24"/>
              <p:cNvSpPr txBox="1">
                <a:spLocks noChangeArrowheads="1"/>
              </p:cNvSpPr>
              <p:nvPr/>
            </p:nvSpPr>
            <p:spPr bwMode="auto">
              <a:xfrm>
                <a:off x="4114799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1</a:t>
                </a:r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5715001" y="50292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7010399" y="41148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3</a:t>
                </a: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5638801" y="3276600"/>
                <a:ext cx="457201" cy="923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/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936</Words>
  <Application>Microsoft Office PowerPoint</Application>
  <PresentationFormat>On-screen Show (4:3)</PresentationFormat>
  <Paragraphs>689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Spanning Tree</vt:lpstr>
      <vt:lpstr>What is A Spanning Tree?</vt:lpstr>
      <vt:lpstr>Minimal Spanning Tree.</vt:lpstr>
      <vt:lpstr>Minimal Spanning Tree.</vt:lpstr>
      <vt:lpstr>MST Algorithms</vt:lpstr>
      <vt:lpstr>Notation</vt:lpstr>
      <vt:lpstr>Prim’s algorithm : Main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Kruskal‘s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</dc:title>
  <dc:creator>Ramesh Mohapatra</dc:creator>
  <cp:lastModifiedBy>Sambit</cp:lastModifiedBy>
  <cp:revision>37</cp:revision>
  <dcterms:created xsi:type="dcterms:W3CDTF">2011-04-07T03:51:45Z</dcterms:created>
  <dcterms:modified xsi:type="dcterms:W3CDTF">2016-04-08T01:20:18Z</dcterms:modified>
</cp:coreProperties>
</file>