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7" r:id="rId3"/>
    <p:sldId id="381" r:id="rId4"/>
    <p:sldId id="382" r:id="rId5"/>
    <p:sldId id="383" r:id="rId6"/>
    <p:sldId id="384" r:id="rId7"/>
    <p:sldId id="385" r:id="rId8"/>
    <p:sldId id="386" r:id="rId9"/>
    <p:sldId id="390" r:id="rId10"/>
    <p:sldId id="391" r:id="rId11"/>
    <p:sldId id="414" r:id="rId12"/>
    <p:sldId id="392" r:id="rId13"/>
    <p:sldId id="395" r:id="rId14"/>
    <p:sldId id="412" r:id="rId15"/>
    <p:sldId id="413" r:id="rId16"/>
    <p:sldId id="394" r:id="rId17"/>
    <p:sldId id="407" r:id="rId18"/>
    <p:sldId id="398" r:id="rId19"/>
    <p:sldId id="399" r:id="rId20"/>
    <p:sldId id="400" r:id="rId21"/>
    <p:sldId id="401" r:id="rId22"/>
    <p:sldId id="408" r:id="rId23"/>
    <p:sldId id="409" r:id="rId24"/>
    <p:sldId id="410" r:id="rId25"/>
    <p:sldId id="411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8080"/>
    <a:srgbClr val="CC0000"/>
    <a:srgbClr val="006699"/>
    <a:srgbClr val="0000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130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76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77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77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72B086E-3223-45B7-98A8-E91346CC2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89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8F989B4-EB56-4DE2-B900-604E1EAA16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4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6826BC-026D-4D67-96F5-876D237A46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6FFF2-8860-4B01-BADD-13DCE7CE1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53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C6657-D918-42BF-ADAE-BE8E0AEBC2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08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561B9-8AD5-46CF-85FB-5C815EE10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CBB6-E84A-4855-B4FB-23DD77B96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0BCD7-F91D-4117-BD8A-70213BAAA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B386C-A6F5-477C-972A-900D5FA5E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1F421-39A7-494D-BCF5-306DFFCEB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0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F276F-3E6F-4B89-92C0-935BDE003D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5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8A06-FE96-4141-BCE6-7867C84A2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06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92AB6-4A4A-4D35-9DD1-F4012007D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044639-9B7D-4C5C-9B48-DC181AFD2D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r>
              <a:rPr lang="en-US" altLang="en-US" dirty="0" smtClean="0"/>
              <a:t>Shortest Path Algorithms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4233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sz="2000" dirty="0" smtClean="0"/>
              <a:t>Manmath Narayan Sahoo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4B1F-A0B6-4FC8-B39D-3C849B93969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Dijkstra’s</a:t>
            </a:r>
            <a:r>
              <a:rPr lang="en-US" altLang="en-US" dirty="0"/>
              <a:t> doesn’t work when there are negative edges: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Shortest path from s to v is </a:t>
            </a:r>
            <a:r>
              <a:rPr lang="en-US" altLang="en-US" dirty="0" err="1" smtClean="0"/>
              <a:t>s</a:t>
            </a:r>
            <a:r>
              <a:rPr lang="en-US" altLang="en-US" dirty="0" err="1" smtClean="0">
                <a:sym typeface="Wingdings" panose="05000000000000000000" pitchFamily="2" charset="2"/>
              </a:rPr>
              <a:t></a:t>
            </a:r>
            <a:r>
              <a:rPr lang="en-US" altLang="en-US" dirty="0" err="1" smtClean="0"/>
              <a:t>v</a:t>
            </a:r>
            <a:r>
              <a:rPr lang="en-US" altLang="en-US" dirty="0" smtClean="0"/>
              <a:t> (cost=2), but actually the shortest path is </a:t>
            </a:r>
            <a:r>
              <a:rPr lang="en-US" altLang="en-US" dirty="0" err="1" smtClean="0"/>
              <a:t>s</a:t>
            </a:r>
            <a:r>
              <a:rPr lang="en-US" altLang="en-US" dirty="0" err="1" smtClean="0">
                <a:sym typeface="Wingdings" panose="05000000000000000000" pitchFamily="2" charset="2"/>
              </a:rPr>
              <a:t>xyv</a:t>
            </a:r>
            <a:r>
              <a:rPr lang="en-US" altLang="en-US" dirty="0" smtClean="0">
                <a:sym typeface="Wingdings" panose="05000000000000000000" pitchFamily="2" charset="2"/>
              </a:rPr>
              <a:t> (cost=1)</a:t>
            </a:r>
          </a:p>
          <a:p>
            <a:endParaRPr lang="en-US" altLang="en-US" dirty="0"/>
          </a:p>
          <a:p>
            <a:r>
              <a:rPr lang="en-US" altLang="en-US" dirty="0" smtClean="0"/>
              <a:t>Bellman-Ford </a:t>
            </a:r>
            <a:r>
              <a:rPr lang="en-US" altLang="en-US" dirty="0"/>
              <a:t>algorithm detects negative cycles (returns </a:t>
            </a:r>
            <a:r>
              <a:rPr lang="en-US" altLang="en-US" i="1" dirty="0"/>
              <a:t>false</a:t>
            </a:r>
            <a:r>
              <a:rPr lang="en-US" altLang="en-US" dirty="0"/>
              <a:t>) or returns the shortest </a:t>
            </a:r>
            <a:r>
              <a:rPr lang="en-US" altLang="en-US" dirty="0" smtClean="0"/>
              <a:t>path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" name="Oval 1"/>
          <p:cNvSpPr/>
          <p:nvPr/>
        </p:nvSpPr>
        <p:spPr>
          <a:xfrm>
            <a:off x="1801504" y="2279176"/>
            <a:ext cx="436729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62147" y="3516576"/>
            <a:ext cx="436729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01502" y="3516576"/>
            <a:ext cx="436729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62149" y="2283723"/>
            <a:ext cx="436729" cy="3957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6"/>
            <a:endCxn id="9" idx="2"/>
          </p:cNvCxnSpPr>
          <p:nvPr/>
        </p:nvCxnSpPr>
        <p:spPr>
          <a:xfrm>
            <a:off x="2238233" y="2477069"/>
            <a:ext cx="1423916" cy="4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7" idx="0"/>
          </p:cNvCxnSpPr>
          <p:nvPr/>
        </p:nvCxnSpPr>
        <p:spPr>
          <a:xfrm flipH="1">
            <a:off x="3880512" y="2679508"/>
            <a:ext cx="2" cy="83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6"/>
          </p:cNvCxnSpPr>
          <p:nvPr/>
        </p:nvCxnSpPr>
        <p:spPr>
          <a:xfrm flipH="1">
            <a:off x="2238231" y="3714469"/>
            <a:ext cx="1423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4"/>
            <a:endCxn id="8" idx="0"/>
          </p:cNvCxnSpPr>
          <p:nvPr/>
        </p:nvCxnSpPr>
        <p:spPr>
          <a:xfrm flipH="1">
            <a:off x="2019867" y="2674961"/>
            <a:ext cx="2" cy="84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2322" y="2918344"/>
            <a:ext cx="3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86417" y="3684301"/>
            <a:ext cx="48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35106" y="2886076"/>
            <a:ext cx="3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86417" y="2101330"/>
            <a:ext cx="3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4ED-31A6-4DC5-99CE-C6215241E1F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Relaxation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3001962"/>
          </a:xfrm>
        </p:spPr>
        <p:txBody>
          <a:bodyPr/>
          <a:lstStyle/>
          <a:p>
            <a:pPr algn="just"/>
            <a:r>
              <a:rPr lang="da-DK" altLang="en-US" dirty="0"/>
              <a:t>For each vertex </a:t>
            </a:r>
            <a:r>
              <a:rPr lang="da-DK" altLang="en-US" i="1" dirty="0">
                <a:solidFill>
                  <a:srgbClr val="FF0000"/>
                </a:solidFill>
              </a:rPr>
              <a:t>v</a:t>
            </a:r>
            <a:r>
              <a:rPr lang="da-DK" altLang="en-US" i="1" dirty="0"/>
              <a:t> </a:t>
            </a:r>
            <a:r>
              <a:rPr lang="da-DK" altLang="en-US" dirty="0"/>
              <a:t>in the graph, we maintain </a:t>
            </a:r>
            <a:r>
              <a:rPr lang="da-DK" altLang="en-US" dirty="0" smtClean="0">
                <a:solidFill>
                  <a:srgbClr val="FF0000"/>
                </a:solidFill>
              </a:rPr>
              <a:t>D</a:t>
            </a:r>
            <a:r>
              <a:rPr lang="da-DK" altLang="en-US" baseline="-25000" dirty="0" smtClean="0">
                <a:solidFill>
                  <a:srgbClr val="FF0000"/>
                </a:solidFill>
              </a:rPr>
              <a:t>v</a:t>
            </a:r>
            <a:r>
              <a:rPr lang="da-DK" altLang="en-US" dirty="0" smtClean="0"/>
              <a:t>, </a:t>
            </a:r>
            <a:r>
              <a:rPr lang="da-DK" altLang="en-US" dirty="0"/>
              <a:t>the estimate of the shortest path from </a:t>
            </a:r>
            <a:r>
              <a:rPr lang="da-DK" altLang="en-US" b="1" i="1" dirty="0" smtClean="0">
                <a:solidFill>
                  <a:srgbClr val="FF0000"/>
                </a:solidFill>
              </a:rPr>
              <a:t>s</a:t>
            </a:r>
            <a:r>
              <a:rPr lang="da-DK" altLang="en-US" dirty="0" smtClean="0"/>
              <a:t> (initialized </a:t>
            </a:r>
            <a:r>
              <a:rPr lang="da-DK" altLang="en-US" dirty="0"/>
              <a:t>to </a:t>
            </a:r>
            <a:r>
              <a:rPr lang="da-DK" altLang="en-US" dirty="0">
                <a:latin typeface="Symbol" pitchFamily="18" charset="2"/>
              </a:rPr>
              <a:t>¥ </a:t>
            </a:r>
            <a:r>
              <a:rPr lang="da-DK" altLang="en-US" dirty="0"/>
              <a:t>at the </a:t>
            </a:r>
            <a:r>
              <a:rPr lang="da-DK" altLang="en-US" dirty="0" smtClean="0"/>
              <a:t>start)</a:t>
            </a:r>
            <a:endParaRPr lang="da-DK" altLang="en-US" dirty="0"/>
          </a:p>
          <a:p>
            <a:r>
              <a:rPr lang="da-DK" altLang="en-US" dirty="0"/>
              <a:t>Relaxing an edge </a:t>
            </a:r>
            <a:r>
              <a:rPr lang="da-DK" altLang="en-US" dirty="0">
                <a:solidFill>
                  <a:srgbClr val="FF0000"/>
                </a:solidFill>
              </a:rPr>
              <a:t>(</a:t>
            </a:r>
            <a:r>
              <a:rPr lang="da-DK" altLang="en-US" i="1" dirty="0">
                <a:solidFill>
                  <a:srgbClr val="FF0000"/>
                </a:solidFill>
              </a:rPr>
              <a:t>u,v</a:t>
            </a:r>
            <a:r>
              <a:rPr lang="da-DK" altLang="en-US" dirty="0" smtClean="0">
                <a:solidFill>
                  <a:srgbClr val="FF0000"/>
                </a:solidFill>
              </a:rPr>
              <a:t>) </a:t>
            </a:r>
            <a:r>
              <a:rPr lang="da-DK" altLang="en-US" dirty="0"/>
              <a:t>with cost </a:t>
            </a:r>
            <a:r>
              <a:rPr lang="da-DK" altLang="en-US" b="1" dirty="0"/>
              <a:t>d</a:t>
            </a:r>
            <a:r>
              <a:rPr lang="da-DK" altLang="en-US" b="1" baseline="-25000" dirty="0"/>
              <a:t>uv</a:t>
            </a:r>
            <a:r>
              <a:rPr lang="da-DK" altLang="en-US" dirty="0"/>
              <a:t> means testing whether we can improve the shortest path to </a:t>
            </a:r>
            <a:r>
              <a:rPr lang="da-DK" altLang="en-US" i="1" dirty="0">
                <a:solidFill>
                  <a:srgbClr val="FF0000"/>
                </a:solidFill>
              </a:rPr>
              <a:t>v</a:t>
            </a:r>
            <a:r>
              <a:rPr lang="da-DK" altLang="en-US" dirty="0"/>
              <a:t> found so far by going through </a:t>
            </a:r>
            <a:r>
              <a:rPr lang="da-DK" altLang="en-US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250825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223237" name="AutoShape 5"/>
          <p:cNvCxnSpPr>
            <a:cxnSpLocks noChangeShapeType="1"/>
            <a:stCxn id="223236" idx="6"/>
          </p:cNvCxnSpPr>
          <p:nvPr/>
        </p:nvCxnSpPr>
        <p:spPr bwMode="auto">
          <a:xfrm>
            <a:off x="708025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38" name="AutoShape 6"/>
          <p:cNvCxnSpPr>
            <a:cxnSpLocks noChangeShapeType="1"/>
          </p:cNvCxnSpPr>
          <p:nvPr/>
        </p:nvCxnSpPr>
        <p:spPr bwMode="auto">
          <a:xfrm>
            <a:off x="708025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32702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154622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54622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2702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860425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936625" y="57308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45" name="Oval 13"/>
          <p:cNvSpPr>
            <a:spLocks noChangeArrowheads="1"/>
          </p:cNvSpPr>
          <p:nvPr/>
        </p:nvSpPr>
        <p:spPr bwMode="auto">
          <a:xfrm>
            <a:off x="1470025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9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2508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7" name="Oval 15"/>
          <p:cNvSpPr>
            <a:spLocks noChangeArrowheads="1"/>
          </p:cNvSpPr>
          <p:nvPr/>
        </p:nvSpPr>
        <p:spPr bwMode="auto">
          <a:xfrm>
            <a:off x="14700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7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>
            <a:off x="860425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898525" y="5105400"/>
            <a:ext cx="1373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Relax(u,v)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2403475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223251" name="AutoShape 19"/>
          <p:cNvCxnSpPr>
            <a:cxnSpLocks noChangeShapeType="1"/>
            <a:stCxn id="223250" idx="6"/>
          </p:cNvCxnSpPr>
          <p:nvPr/>
        </p:nvCxnSpPr>
        <p:spPr bwMode="auto">
          <a:xfrm>
            <a:off x="2860675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52" name="AutoShape 20"/>
          <p:cNvCxnSpPr>
            <a:cxnSpLocks noChangeShapeType="1"/>
          </p:cNvCxnSpPr>
          <p:nvPr/>
        </p:nvCxnSpPr>
        <p:spPr bwMode="auto">
          <a:xfrm>
            <a:off x="2860675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247967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69887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369887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7967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3013075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3089275" y="57308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9" name="Oval 27"/>
          <p:cNvSpPr>
            <a:spLocks noChangeArrowheads="1"/>
          </p:cNvSpPr>
          <p:nvPr/>
        </p:nvSpPr>
        <p:spPr bwMode="auto">
          <a:xfrm>
            <a:off x="3622675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6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0" name="Oval 28"/>
          <p:cNvSpPr>
            <a:spLocks noChangeArrowheads="1"/>
          </p:cNvSpPr>
          <p:nvPr/>
        </p:nvSpPr>
        <p:spPr bwMode="auto">
          <a:xfrm>
            <a:off x="240347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1" name="Oval 29"/>
          <p:cNvSpPr>
            <a:spLocks noChangeArrowheads="1"/>
          </p:cNvSpPr>
          <p:nvPr/>
        </p:nvSpPr>
        <p:spPr bwMode="auto">
          <a:xfrm>
            <a:off x="362267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6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3013075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3" name="Text Box 31"/>
          <p:cNvSpPr txBox="1">
            <a:spLocks noChangeArrowheads="1"/>
          </p:cNvSpPr>
          <p:nvPr/>
        </p:nvSpPr>
        <p:spPr bwMode="auto">
          <a:xfrm>
            <a:off x="3059113" y="5105400"/>
            <a:ext cx="134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Relax(u,v)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5150950" y="4527550"/>
            <a:ext cx="3365262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A5B-7FA2-45CD-8D83-421CFCE5A8D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954213"/>
            <a:ext cx="8358187" cy="3924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400" b="1" dirty="0">
                <a:latin typeface="Courier New" pitchFamily="49" charset="0"/>
                <a:cs typeface="Times New Roman" pitchFamily="18" charset="0"/>
              </a:rPr>
              <a:t>Bellman-Ford</a:t>
            </a:r>
            <a:r>
              <a:rPr lang="en-US" altLang="en-US" sz="2400" dirty="0">
                <a:latin typeface="Courier New" pitchFamily="49" charset="0"/>
                <a:cs typeface="Times New Roman" pitchFamily="18" charset="0"/>
              </a:rPr>
              <a:t>(G,s)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 vertex u </a:t>
            </a:r>
            <a:r>
              <a:rPr lang="en-US" alt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sz="2000" b="1" dirty="0" smtClean="0">
                <a:latin typeface="Courier New" pitchFamily="49" charset="0"/>
                <a:cs typeface="Times New Roman" pitchFamily="18" charset="0"/>
              </a:rPr>
              <a:t>V</a:t>
            </a:r>
            <a:endParaRPr lang="da-DK" altLang="en-US" sz="2000" dirty="0">
              <a:latin typeface="Courier New" pitchFamily="49" charset="0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02    </a:t>
            </a:r>
            <a:r>
              <a:rPr lang="da-DK" altLang="en-US" sz="2000" b="1" dirty="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sz="2000" b="1" baseline="-25000" dirty="0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sz="2000" dirty="0" smtClean="0">
                <a:latin typeface="Symbol" pitchFamily="18" charset="2"/>
                <a:cs typeface="Courier New" pitchFamily="49" charset="0"/>
              </a:rPr>
              <a:t> ¬ </a:t>
            </a:r>
            <a:r>
              <a:rPr lang="da-DK" altLang="en-US" sz="2000" dirty="0" smtClean="0">
                <a:latin typeface="Symbol" pitchFamily="18" charset="2"/>
                <a:cs typeface="Times New Roman" pitchFamily="18" charset="0"/>
              </a:rPr>
              <a:t>¥</a:t>
            </a:r>
            <a:endParaRPr lang="da-DK" altLang="en-US" sz="2000" dirty="0">
              <a:latin typeface="Symbol" pitchFamily="18" charset="2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da-DK" altLang="en-US" sz="2000" b="1" dirty="0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da-DK" altLang="en-US" sz="2000" b="1" baseline="-25000" dirty="0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da-DK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sz="2000" dirty="0" smtClean="0">
                <a:latin typeface="Courier New" pitchFamily="49" charset="0"/>
                <a:cs typeface="Times New Roman" pitchFamily="18" charset="0"/>
              </a:rPr>
              <a:t>NIL</a:t>
            </a:r>
            <a:endParaRPr lang="da-DK" altLang="en-US" sz="2000" dirty="0">
              <a:latin typeface="Courier New" pitchFamily="49" charset="0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04 </a:t>
            </a:r>
            <a:r>
              <a:rPr lang="da-DK" altLang="en-US" sz="2000" b="1" dirty="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sz="2000" b="1" baseline="-25000" dirty="0" smtClean="0">
                <a:latin typeface="Courier New" pitchFamily="49" charset="0"/>
                <a:cs typeface="Times New Roman" pitchFamily="18" charset="0"/>
              </a:rPr>
              <a:t>s</a:t>
            </a:r>
            <a:r>
              <a:rPr lang="da-DK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sz="2000" dirty="0" smtClean="0">
                <a:latin typeface="Courier New" pitchFamily="49" charset="0"/>
                <a:cs typeface="Times New Roman" pitchFamily="18" charset="0"/>
              </a:rPr>
              <a:t>0</a:t>
            </a:r>
            <a:endParaRPr lang="da-DK" altLang="en-US" sz="20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05</a:t>
            </a:r>
            <a:r>
              <a:rPr lang="en-US" altLang="en-US" sz="2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1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|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|-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alt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06    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each edge 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07	       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Relax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 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08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each edge 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09	    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sz="20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&gt; </a:t>
            </a:r>
            <a:r>
              <a:rPr lang="en-US" altLang="en-US" sz="20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20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sz="20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sz="20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then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10       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altLang="en-US" sz="2000" i="1" dirty="0"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11 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altLang="en-US" sz="2000" i="1" dirty="0">
                <a:latin typeface="Courier New" pitchFamily="49" charset="0"/>
                <a:cs typeface="Times New Roman" pitchFamily="18" charset="0"/>
              </a:rPr>
              <a:t>true</a:t>
            </a:r>
            <a:endParaRPr lang="en-US" altLang="en-US" sz="20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 altLang="en-US" sz="2000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70381" y="4557486"/>
            <a:ext cx="1219200" cy="1942711"/>
            <a:chOff x="4470381" y="4557486"/>
            <a:chExt cx="1219200" cy="1942711"/>
          </a:xfrm>
        </p:grpSpPr>
        <p:sp>
          <p:nvSpPr>
            <p:cNvPr id="5" name="Line Callout 3 (Accent Bar) 4"/>
            <p:cNvSpPr/>
            <p:nvPr/>
          </p:nvSpPr>
          <p:spPr>
            <a:xfrm>
              <a:off x="4470381" y="5781059"/>
              <a:ext cx="1219200" cy="719138"/>
            </a:xfrm>
            <a:prstGeom prst="accentCallout3">
              <a:avLst>
                <a:gd name="adj1" fmla="val 34896"/>
                <a:gd name="adj2" fmla="val 110396"/>
                <a:gd name="adj3" fmla="val -55926"/>
                <a:gd name="adj4" fmla="val 175640"/>
                <a:gd name="adj5" fmla="val -15042"/>
                <a:gd name="adj6" fmla="val 85841"/>
                <a:gd name="adj7" fmla="val -171617"/>
                <a:gd name="adj8" fmla="val 883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Cycle detection</a:t>
              </a:r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5470362" y="4557486"/>
              <a:ext cx="17562" cy="11030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689581" y="1784897"/>
            <a:ext cx="2781208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7CA5B-7FA2-45CD-8D83-421CFCE5A8D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Bellman-Ford </a:t>
            </a:r>
            <a:r>
              <a:rPr lang="en-US" altLang="en-US" dirty="0" smtClean="0"/>
              <a:t>Example(1)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228" y="1326416"/>
            <a:ext cx="4780625" cy="342300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Bellman-Ford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(G,s)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alt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sz="1800" b="1" dirty="0"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 vertex u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sz="1800" b="1" dirty="0" smtClean="0">
                <a:latin typeface="Courier New" pitchFamily="49" charset="0"/>
                <a:cs typeface="Times New Roman" pitchFamily="18" charset="0"/>
              </a:rPr>
              <a:t>V</a:t>
            </a:r>
            <a:endParaRPr lang="da-DK" altLang="en-US" sz="1800" dirty="0">
              <a:latin typeface="Courier New" pitchFamily="49" charset="0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02    </a:t>
            </a:r>
            <a:r>
              <a:rPr lang="da-DK" altLang="en-US" sz="1800" b="1" dirty="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sz="1800" b="1" baseline="-25000" dirty="0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sz="1800" dirty="0" smtClean="0">
                <a:latin typeface="Symbol" pitchFamily="18" charset="2"/>
                <a:cs typeface="Courier New" pitchFamily="49" charset="0"/>
              </a:rPr>
              <a:t> ¬ </a:t>
            </a:r>
            <a:r>
              <a:rPr lang="da-DK" altLang="en-US" sz="1800" dirty="0" smtClean="0">
                <a:latin typeface="Symbol" pitchFamily="18" charset="2"/>
                <a:cs typeface="Times New Roman" pitchFamily="18" charset="0"/>
              </a:rPr>
              <a:t>¥</a:t>
            </a:r>
            <a:endParaRPr lang="da-DK" altLang="en-US" sz="1800" dirty="0">
              <a:latin typeface="Symbol" pitchFamily="18" charset="2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da-DK" altLang="en-US" sz="1800" b="1" dirty="0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da-DK" altLang="en-US" sz="1800" b="1" baseline="-25000" dirty="0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da-DK" alt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sz="1800" dirty="0" smtClean="0">
                <a:latin typeface="Courier New" pitchFamily="49" charset="0"/>
                <a:cs typeface="Times New Roman" pitchFamily="18" charset="0"/>
              </a:rPr>
              <a:t>NIL</a:t>
            </a:r>
            <a:endParaRPr lang="da-DK" altLang="en-US" sz="1800" dirty="0">
              <a:latin typeface="Courier New" pitchFamily="49" charset="0"/>
              <a:cs typeface="Times New Roman" pitchFamily="18" charset="0"/>
            </a:endParaRP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04 </a:t>
            </a:r>
            <a:r>
              <a:rPr lang="da-DK" altLang="en-US" sz="1800" b="1" dirty="0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sz="1800" b="1" baseline="-25000" dirty="0" smtClean="0">
                <a:latin typeface="Courier New" pitchFamily="49" charset="0"/>
                <a:cs typeface="Times New Roman" pitchFamily="18" charset="0"/>
              </a:rPr>
              <a:t>s</a:t>
            </a:r>
            <a:r>
              <a:rPr lang="da-DK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dirty="0" smtClean="0"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sz="1800" dirty="0" smtClean="0">
                <a:latin typeface="Courier New" pitchFamily="49" charset="0"/>
                <a:cs typeface="Times New Roman" pitchFamily="18" charset="0"/>
              </a:rPr>
              <a:t>0</a:t>
            </a:r>
            <a:endParaRPr lang="da-DK" altLang="en-US" sz="18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05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1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to 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|</a:t>
            </a:r>
            <a:r>
              <a:rPr lang="en-US" altLang="en-US" sz="1800" b="1" dirty="0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|-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alt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06    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each edge (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07	       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Relax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) 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08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each edge (</a:t>
            </a:r>
            <a:r>
              <a:rPr lang="en-US" alt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09	    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sz="18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18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1800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&gt; </a:t>
            </a:r>
            <a:r>
              <a:rPr lang="en-US" altLang="en-US" sz="18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sz="18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sz="1800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sz="1800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sz="18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then 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10       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altLang="en-US" sz="1800" i="1" dirty="0">
                <a:latin typeface="Courier New" pitchFamily="49" charset="0"/>
                <a:cs typeface="Times New Roman" pitchFamily="18" charset="0"/>
              </a:rPr>
              <a:t>false</a:t>
            </a:r>
          </a:p>
          <a:p>
            <a:pPr algn="just">
              <a:lnSpc>
                <a:spcPct val="8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altLang="en-US" sz="1800" dirty="0">
                <a:latin typeface="Courier New" pitchFamily="49" charset="0"/>
                <a:cs typeface="Times New Roman" pitchFamily="18" charset="0"/>
              </a:rPr>
              <a:t>11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altLang="en-US" sz="1800" i="1" dirty="0">
                <a:latin typeface="Courier New" pitchFamily="49" charset="0"/>
                <a:cs typeface="Times New Roman" pitchFamily="18" charset="0"/>
              </a:rPr>
              <a:t>true</a:t>
            </a:r>
            <a:endParaRPr lang="en-US" altLang="en-US" sz="1800" b="1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 altLang="en-US" sz="18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28415" y="4745812"/>
            <a:ext cx="2781208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20358" y="1231876"/>
            <a:ext cx="3124200" cy="2403475"/>
            <a:chOff x="5320358" y="1231876"/>
            <a:chExt cx="3124200" cy="240347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114233" y="1231876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altLang="en-US" sz="20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539558" y="1638276"/>
              <a:ext cx="457200" cy="45720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758758" y="1638276"/>
              <a:ext cx="457200" cy="45720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539558" y="2857476"/>
              <a:ext cx="457200" cy="45720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 dirty="0">
                  <a:latin typeface="Symbol" pitchFamily="18" charset="2"/>
                </a:rPr>
                <a:t>¥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758758" y="2857476"/>
              <a:ext cx="457200" cy="45720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25158" y="2247876"/>
              <a:ext cx="457200" cy="45720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Symbol" pitchFamily="18" charset="2"/>
                </a:rPr>
                <a:t>0</a:t>
              </a:r>
              <a:endParaRPr lang="en-GB" altLang="en-US" sz="2400">
                <a:latin typeface="Symbol" pitchFamily="18" charset="2"/>
              </a:endParaRPr>
            </a:p>
          </p:txBody>
        </p:sp>
        <p:cxnSp>
          <p:nvCxnSpPr>
            <p:cNvPr id="14" name="AutoShape 11"/>
            <p:cNvCxnSpPr>
              <a:cxnSpLocks noChangeShapeType="1"/>
              <a:stCxn id="9" idx="3"/>
              <a:endCxn id="11" idx="1"/>
            </p:cNvCxnSpPr>
            <p:nvPr/>
          </p:nvCxnSpPr>
          <p:spPr bwMode="auto">
            <a:xfrm rot="5400000">
              <a:off x="6158558" y="2476476"/>
              <a:ext cx="8953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7"/>
              <a:endCxn id="10" idx="1"/>
            </p:cNvCxnSpPr>
            <p:nvPr/>
          </p:nvCxnSpPr>
          <p:spPr bwMode="auto">
            <a:xfrm rot="5400000" flipV="1">
              <a:off x="7376171" y="1258864"/>
              <a:ext cx="1588" cy="895350"/>
            </a:xfrm>
            <a:prstGeom prst="curvedConnector3">
              <a:avLst>
                <a:gd name="adj1" fmla="val -890000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1" idx="7"/>
              <a:endCxn id="10" idx="3"/>
            </p:cNvCxnSpPr>
            <p:nvPr/>
          </p:nvCxnSpPr>
          <p:spPr bwMode="auto">
            <a:xfrm flipV="1">
              <a:off x="6930083" y="2028801"/>
              <a:ext cx="895350" cy="8953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2" idx="7"/>
              <a:endCxn id="10" idx="5"/>
            </p:cNvCxnSpPr>
            <p:nvPr/>
          </p:nvCxnSpPr>
          <p:spPr bwMode="auto">
            <a:xfrm flipV="1">
              <a:off x="8149283" y="2028801"/>
              <a:ext cx="0" cy="8953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6996758" y="3086076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2" idx="1"/>
              <a:endCxn id="13" idx="6"/>
            </p:cNvCxnSpPr>
            <p:nvPr/>
          </p:nvCxnSpPr>
          <p:spPr bwMode="auto">
            <a:xfrm flipH="1" flipV="1">
              <a:off x="6082358" y="2476476"/>
              <a:ext cx="1743075" cy="447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3" idx="5"/>
              <a:endCxn id="11" idx="2"/>
            </p:cNvCxnSpPr>
            <p:nvPr/>
          </p:nvCxnSpPr>
          <p:spPr bwMode="auto">
            <a:xfrm>
              <a:off x="6015683" y="2638401"/>
              <a:ext cx="523875" cy="447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3" idx="7"/>
              <a:endCxn id="9" idx="2"/>
            </p:cNvCxnSpPr>
            <p:nvPr/>
          </p:nvCxnSpPr>
          <p:spPr bwMode="auto">
            <a:xfrm flipV="1">
              <a:off x="6015683" y="1866876"/>
              <a:ext cx="523875" cy="447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5320358" y="22478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s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834958" y="32384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z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615758" y="32384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y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929958" y="1714476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altLang="en-US" sz="20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929958" y="2705076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310958" y="21716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8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309496" y="1944664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-3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8139758" y="23240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7349183" y="249552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7225358" y="300987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cxnSp>
          <p:nvCxnSpPr>
            <p:cNvPr id="32" name="AutoShape 29"/>
            <p:cNvCxnSpPr>
              <a:cxnSpLocks noChangeShapeType="1"/>
              <a:stCxn id="10" idx="2"/>
              <a:endCxn id="9" idx="6"/>
            </p:cNvCxnSpPr>
            <p:nvPr/>
          </p:nvCxnSpPr>
          <p:spPr bwMode="auto">
            <a:xfrm rot="10800000">
              <a:off x="6996758" y="1866876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7239646" y="1538264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777777"/>
                  </a:solidFill>
                  <a:latin typeface="Times New Roman" pitchFamily="18" charset="0"/>
                </a:rPr>
                <a:t>-2</a:t>
              </a:r>
              <a:endParaRPr lang="en-GB" altLang="en-US" sz="20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7825433" y="1273151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x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590358" y="1263626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t</a:t>
              </a:r>
              <a:endParaRPr lang="en-GB" altLang="en-US" sz="2000">
                <a:latin typeface="Times New Roman" pitchFamily="18" charset="0"/>
              </a:endParaRPr>
            </a:p>
          </p:txBody>
        </p:sp>
        <p:cxnSp>
          <p:nvCxnSpPr>
            <p:cNvPr id="36" name="AutoShape 33"/>
            <p:cNvCxnSpPr>
              <a:cxnSpLocks noChangeShapeType="1"/>
              <a:stCxn id="9" idx="5"/>
              <a:endCxn id="12" idx="0"/>
            </p:cNvCxnSpPr>
            <p:nvPr/>
          </p:nvCxnSpPr>
          <p:spPr bwMode="auto">
            <a:xfrm>
              <a:off x="6930083" y="2028801"/>
              <a:ext cx="1057275" cy="8286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7647633" y="2351064"/>
              <a:ext cx="431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777777"/>
                  </a:solidFill>
                  <a:latin typeface="Times New Roman" pitchFamily="18" charset="0"/>
                </a:rPr>
                <a:t>-4</a:t>
              </a:r>
              <a:endParaRPr lang="en-GB" altLang="en-US" sz="20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7382745" y="3851656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6561332" y="4141944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7780532" y="4141944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¥</a:t>
            </a:r>
          </a:p>
        </p:txBody>
      </p:sp>
      <p:sp>
        <p:nvSpPr>
          <p:cNvPr id="104" name="Oval 8"/>
          <p:cNvSpPr>
            <a:spLocks noChangeArrowheads="1"/>
          </p:cNvSpPr>
          <p:nvPr/>
        </p:nvSpPr>
        <p:spPr bwMode="auto">
          <a:xfrm>
            <a:off x="6561332" y="5361144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7780532" y="5361144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5646932" y="4751544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0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107" name="AutoShape 11"/>
          <p:cNvCxnSpPr>
            <a:cxnSpLocks noChangeShapeType="1"/>
            <a:stCxn id="102" idx="3"/>
            <a:endCxn id="104" idx="1"/>
          </p:cNvCxnSpPr>
          <p:nvPr/>
        </p:nvCxnSpPr>
        <p:spPr bwMode="auto">
          <a:xfrm rot="5400000">
            <a:off x="6180332" y="4980144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2"/>
          <p:cNvCxnSpPr>
            <a:cxnSpLocks noChangeShapeType="1"/>
            <a:stCxn id="102" idx="7"/>
            <a:endCxn id="103" idx="1"/>
          </p:cNvCxnSpPr>
          <p:nvPr/>
        </p:nvCxnSpPr>
        <p:spPr bwMode="auto">
          <a:xfrm rot="5400000" flipV="1">
            <a:off x="7397945" y="3762532"/>
            <a:ext cx="1588" cy="895350"/>
          </a:xfrm>
          <a:prstGeom prst="curvedConnector3">
            <a:avLst>
              <a:gd name="adj1" fmla="val -89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13"/>
          <p:cNvCxnSpPr>
            <a:cxnSpLocks noChangeShapeType="1"/>
            <a:stCxn id="104" idx="7"/>
            <a:endCxn id="103" idx="3"/>
          </p:cNvCxnSpPr>
          <p:nvPr/>
        </p:nvCxnSpPr>
        <p:spPr bwMode="auto">
          <a:xfrm flipV="1">
            <a:off x="6951857" y="4532469"/>
            <a:ext cx="89535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14"/>
          <p:cNvCxnSpPr>
            <a:cxnSpLocks noChangeShapeType="1"/>
            <a:stCxn id="105" idx="7"/>
            <a:endCxn id="103" idx="5"/>
          </p:cNvCxnSpPr>
          <p:nvPr/>
        </p:nvCxnSpPr>
        <p:spPr bwMode="auto">
          <a:xfrm flipV="1">
            <a:off x="8171057" y="4532469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15"/>
          <p:cNvCxnSpPr>
            <a:cxnSpLocks noChangeShapeType="1"/>
            <a:stCxn id="104" idx="6"/>
            <a:endCxn id="105" idx="2"/>
          </p:cNvCxnSpPr>
          <p:nvPr/>
        </p:nvCxnSpPr>
        <p:spPr bwMode="auto">
          <a:xfrm>
            <a:off x="7018532" y="5589744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6"/>
          <p:cNvCxnSpPr>
            <a:cxnSpLocks noChangeShapeType="1"/>
            <a:stCxn id="105" idx="1"/>
            <a:endCxn id="106" idx="6"/>
          </p:cNvCxnSpPr>
          <p:nvPr/>
        </p:nvCxnSpPr>
        <p:spPr bwMode="auto">
          <a:xfrm flipH="1" flipV="1">
            <a:off x="6104132" y="4980144"/>
            <a:ext cx="17430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17"/>
          <p:cNvCxnSpPr>
            <a:cxnSpLocks noChangeShapeType="1"/>
            <a:stCxn id="106" idx="5"/>
            <a:endCxn id="104" idx="2"/>
          </p:cNvCxnSpPr>
          <p:nvPr/>
        </p:nvCxnSpPr>
        <p:spPr bwMode="auto">
          <a:xfrm>
            <a:off x="6037457" y="5142069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18"/>
          <p:cNvCxnSpPr>
            <a:cxnSpLocks noChangeShapeType="1"/>
            <a:stCxn id="106" idx="7"/>
            <a:endCxn id="102" idx="2"/>
          </p:cNvCxnSpPr>
          <p:nvPr/>
        </p:nvCxnSpPr>
        <p:spPr bwMode="auto">
          <a:xfrm flipV="1">
            <a:off x="6037457" y="4370544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19"/>
          <p:cNvSpPr txBox="1">
            <a:spLocks noChangeArrowheads="1"/>
          </p:cNvSpPr>
          <p:nvPr/>
        </p:nvSpPr>
        <p:spPr bwMode="auto">
          <a:xfrm>
            <a:off x="5342132" y="475154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s</a:t>
            </a: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116" name="Text Box 20"/>
          <p:cNvSpPr txBox="1">
            <a:spLocks noChangeArrowheads="1"/>
          </p:cNvSpPr>
          <p:nvPr/>
        </p:nvSpPr>
        <p:spPr bwMode="auto">
          <a:xfrm>
            <a:off x="7856732" y="574214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z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117" name="Text Box 21"/>
          <p:cNvSpPr txBox="1">
            <a:spLocks noChangeArrowheads="1"/>
          </p:cNvSpPr>
          <p:nvPr/>
        </p:nvSpPr>
        <p:spPr bwMode="auto">
          <a:xfrm>
            <a:off x="6637532" y="574214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y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6141967" y="440177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9" name="Text Box 23"/>
          <p:cNvSpPr txBox="1">
            <a:spLocks noChangeArrowheads="1"/>
          </p:cNvSpPr>
          <p:nvPr/>
        </p:nvSpPr>
        <p:spPr bwMode="auto">
          <a:xfrm>
            <a:off x="6119519" y="516746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6477872" y="467534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7446778" y="459362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8020891" y="481186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3" name="Text Box 27"/>
          <p:cNvSpPr txBox="1">
            <a:spLocks noChangeArrowheads="1"/>
          </p:cNvSpPr>
          <p:nvPr/>
        </p:nvSpPr>
        <p:spPr bwMode="auto">
          <a:xfrm>
            <a:off x="7239872" y="5100792"/>
            <a:ext cx="4503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7247132" y="5411946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25" name="AutoShape 29"/>
          <p:cNvCxnSpPr>
            <a:cxnSpLocks noChangeShapeType="1"/>
            <a:stCxn id="103" idx="2"/>
            <a:endCxn id="102" idx="6"/>
          </p:cNvCxnSpPr>
          <p:nvPr/>
        </p:nvCxnSpPr>
        <p:spPr bwMode="auto">
          <a:xfrm rot="10800000">
            <a:off x="7018532" y="4370544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7203364" y="4158044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7" name="Text Box 31"/>
          <p:cNvSpPr txBox="1">
            <a:spLocks noChangeArrowheads="1"/>
          </p:cNvSpPr>
          <p:nvPr/>
        </p:nvSpPr>
        <p:spPr bwMode="auto">
          <a:xfrm>
            <a:off x="7847207" y="377681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x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6612132" y="376729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en-GB" altLang="en-US" sz="2000">
              <a:latin typeface="Times New Roman" pitchFamily="18" charset="0"/>
            </a:endParaRPr>
          </a:p>
        </p:txBody>
      </p:sp>
      <p:cxnSp>
        <p:nvCxnSpPr>
          <p:cNvPr id="129" name="AutoShape 33"/>
          <p:cNvCxnSpPr>
            <a:cxnSpLocks noChangeShapeType="1"/>
            <a:stCxn id="102" idx="5"/>
            <a:endCxn id="105" idx="0"/>
          </p:cNvCxnSpPr>
          <p:nvPr/>
        </p:nvCxnSpPr>
        <p:spPr bwMode="auto">
          <a:xfrm>
            <a:off x="6951857" y="4532469"/>
            <a:ext cx="1057275" cy="828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 Box 34"/>
          <p:cNvSpPr txBox="1">
            <a:spLocks noChangeArrowheads="1"/>
          </p:cNvSpPr>
          <p:nvPr/>
        </p:nvSpPr>
        <p:spPr bwMode="auto">
          <a:xfrm>
            <a:off x="7016374" y="4529905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6932" y="6400800"/>
            <a:ext cx="24325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red: edge orders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61B9-8AD5-46CF-85FB-5C815EE10A7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539488" y="18051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758688" y="18051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¥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539488" y="30243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758688" y="30243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25088" y="24147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0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10" name="AutoShape 11"/>
          <p:cNvCxnSpPr>
            <a:cxnSpLocks noChangeShapeType="1"/>
            <a:stCxn id="5" idx="3"/>
            <a:endCxn id="7" idx="1"/>
          </p:cNvCxnSpPr>
          <p:nvPr/>
        </p:nvCxnSpPr>
        <p:spPr bwMode="auto">
          <a:xfrm rot="5400000">
            <a:off x="1158488" y="2643390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5" idx="7"/>
            <a:endCxn id="6" idx="1"/>
          </p:cNvCxnSpPr>
          <p:nvPr/>
        </p:nvCxnSpPr>
        <p:spPr bwMode="auto">
          <a:xfrm rot="5400000" flipV="1">
            <a:off x="2376101" y="1425778"/>
            <a:ext cx="1588" cy="895350"/>
          </a:xfrm>
          <a:prstGeom prst="curvedConnector3">
            <a:avLst>
              <a:gd name="adj1" fmla="val -89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7"/>
            <a:endCxn id="6" idx="3"/>
          </p:cNvCxnSpPr>
          <p:nvPr/>
        </p:nvCxnSpPr>
        <p:spPr bwMode="auto">
          <a:xfrm flipV="1">
            <a:off x="1930013" y="2195715"/>
            <a:ext cx="89535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8" idx="7"/>
            <a:endCxn id="6" idx="5"/>
          </p:cNvCxnSpPr>
          <p:nvPr/>
        </p:nvCxnSpPr>
        <p:spPr bwMode="auto">
          <a:xfrm flipV="1">
            <a:off x="3149213" y="2195715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/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1996688" y="325299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/>
          <p:cNvCxnSpPr>
            <a:cxnSpLocks noChangeShapeType="1"/>
            <a:stCxn id="8" idx="1"/>
            <a:endCxn id="9" idx="6"/>
          </p:cNvCxnSpPr>
          <p:nvPr/>
        </p:nvCxnSpPr>
        <p:spPr bwMode="auto">
          <a:xfrm flipH="1" flipV="1">
            <a:off x="1082288" y="2643390"/>
            <a:ext cx="17430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/>
          <p:cNvCxnSpPr>
            <a:cxnSpLocks noChangeShapeType="1"/>
            <a:stCxn id="9" idx="5"/>
            <a:endCxn id="7" idx="2"/>
          </p:cNvCxnSpPr>
          <p:nvPr/>
        </p:nvCxnSpPr>
        <p:spPr bwMode="auto">
          <a:xfrm>
            <a:off x="1015613" y="2805315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/>
          <p:cNvCxnSpPr>
            <a:cxnSpLocks noChangeShapeType="1"/>
            <a:stCxn id="9" idx="7"/>
            <a:endCxn id="5" idx="2"/>
          </p:cNvCxnSpPr>
          <p:nvPr/>
        </p:nvCxnSpPr>
        <p:spPr bwMode="auto">
          <a:xfrm flipV="1">
            <a:off x="1015613" y="2033790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834888" y="340539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z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615688" y="340539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y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120123" y="2065017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097675" y="2830714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456028" y="233859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424934" y="2256875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999047" y="247511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218028" y="2764038"/>
            <a:ext cx="4503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225288" y="3075192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27" name="AutoShape 29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>
            <a:off x="1996688" y="203379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2181520" y="182129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29" name="AutoShape 33"/>
          <p:cNvCxnSpPr>
            <a:cxnSpLocks noChangeShapeType="1"/>
            <a:stCxn id="5" idx="5"/>
            <a:endCxn id="8" idx="0"/>
          </p:cNvCxnSpPr>
          <p:nvPr/>
        </p:nvCxnSpPr>
        <p:spPr bwMode="auto">
          <a:xfrm>
            <a:off x="1930013" y="2195715"/>
            <a:ext cx="1057275" cy="828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994530" y="2193151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334736" y="137747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777777"/>
                </a:solidFill>
                <a:latin typeface="Times New Roman" pitchFamily="18" charset="0"/>
              </a:rPr>
              <a:t>5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5760061" y="17838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¥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979261" y="17838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5760061" y="30030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¥</a:t>
            </a: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6979261" y="30030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4845661" y="23934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0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64" name="AutoShape 11"/>
          <p:cNvCxnSpPr>
            <a:cxnSpLocks noChangeShapeType="1"/>
            <a:stCxn id="59" idx="3"/>
            <a:endCxn id="61" idx="1"/>
          </p:cNvCxnSpPr>
          <p:nvPr/>
        </p:nvCxnSpPr>
        <p:spPr bwMode="auto">
          <a:xfrm rot="5400000">
            <a:off x="5379061" y="2622079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2"/>
          <p:cNvCxnSpPr>
            <a:cxnSpLocks noChangeShapeType="1"/>
            <a:stCxn id="59" idx="7"/>
            <a:endCxn id="60" idx="1"/>
          </p:cNvCxnSpPr>
          <p:nvPr/>
        </p:nvCxnSpPr>
        <p:spPr bwMode="auto">
          <a:xfrm rot="5400000" flipV="1">
            <a:off x="6596674" y="1404467"/>
            <a:ext cx="1588" cy="895350"/>
          </a:xfrm>
          <a:prstGeom prst="curvedConnector3">
            <a:avLst>
              <a:gd name="adj1" fmla="val -89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"/>
          <p:cNvCxnSpPr>
            <a:cxnSpLocks noChangeShapeType="1"/>
            <a:stCxn id="61" idx="7"/>
            <a:endCxn id="60" idx="3"/>
          </p:cNvCxnSpPr>
          <p:nvPr/>
        </p:nvCxnSpPr>
        <p:spPr bwMode="auto">
          <a:xfrm flipV="1">
            <a:off x="6150586" y="2174404"/>
            <a:ext cx="89535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"/>
          <p:cNvCxnSpPr>
            <a:cxnSpLocks noChangeShapeType="1"/>
            <a:stCxn id="62" idx="7"/>
            <a:endCxn id="60" idx="5"/>
          </p:cNvCxnSpPr>
          <p:nvPr/>
        </p:nvCxnSpPr>
        <p:spPr bwMode="auto">
          <a:xfrm flipV="1">
            <a:off x="7369786" y="2174404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5"/>
          <p:cNvCxnSpPr>
            <a:cxnSpLocks noChangeShapeType="1"/>
            <a:stCxn id="61" idx="6"/>
            <a:endCxn id="62" idx="2"/>
          </p:cNvCxnSpPr>
          <p:nvPr/>
        </p:nvCxnSpPr>
        <p:spPr bwMode="auto">
          <a:xfrm>
            <a:off x="6217261" y="3231679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6"/>
          <p:cNvCxnSpPr>
            <a:cxnSpLocks noChangeShapeType="1"/>
            <a:stCxn id="62" idx="1"/>
            <a:endCxn id="63" idx="6"/>
          </p:cNvCxnSpPr>
          <p:nvPr/>
        </p:nvCxnSpPr>
        <p:spPr bwMode="auto">
          <a:xfrm flipH="1" flipV="1">
            <a:off x="5302861" y="2622079"/>
            <a:ext cx="17430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7"/>
          <p:cNvCxnSpPr>
            <a:cxnSpLocks noChangeShapeType="1"/>
            <a:stCxn id="63" idx="5"/>
            <a:endCxn id="61" idx="2"/>
          </p:cNvCxnSpPr>
          <p:nvPr/>
        </p:nvCxnSpPr>
        <p:spPr bwMode="auto">
          <a:xfrm>
            <a:off x="5236186" y="2784004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8"/>
          <p:cNvCxnSpPr>
            <a:cxnSpLocks noChangeShapeType="1"/>
            <a:stCxn id="63" idx="7"/>
            <a:endCxn id="59" idx="2"/>
          </p:cNvCxnSpPr>
          <p:nvPr/>
        </p:nvCxnSpPr>
        <p:spPr bwMode="auto">
          <a:xfrm flipV="1">
            <a:off x="5236186" y="2012479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4540861" y="23934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s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73" name="Text Box 20"/>
          <p:cNvSpPr txBox="1">
            <a:spLocks noChangeArrowheads="1"/>
          </p:cNvSpPr>
          <p:nvPr/>
        </p:nvSpPr>
        <p:spPr bwMode="auto">
          <a:xfrm>
            <a:off x="7055461" y="33840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z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5836261" y="33840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y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150461" y="186007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777777"/>
                </a:solidFill>
                <a:latin typeface="Times New Roman" pitchFamily="18" charset="0"/>
              </a:rPr>
              <a:t>6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5150461" y="285067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7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5531461" y="23172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8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6529999" y="2090267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-3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79" name="Text Box 26"/>
          <p:cNvSpPr txBox="1">
            <a:spLocks noChangeArrowheads="1"/>
          </p:cNvSpPr>
          <p:nvPr/>
        </p:nvSpPr>
        <p:spPr bwMode="auto">
          <a:xfrm>
            <a:off x="7360261" y="24696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7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6569686" y="264112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6445861" y="315547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9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cxnSp>
        <p:nvCxnSpPr>
          <p:cNvPr id="82" name="AutoShape 29"/>
          <p:cNvCxnSpPr>
            <a:cxnSpLocks noChangeShapeType="1"/>
            <a:stCxn id="60" idx="2"/>
            <a:endCxn id="59" idx="6"/>
          </p:cNvCxnSpPr>
          <p:nvPr/>
        </p:nvCxnSpPr>
        <p:spPr bwMode="auto">
          <a:xfrm rot="10800000">
            <a:off x="6217261" y="2012479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6460149" y="1683867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777777"/>
                </a:solidFill>
                <a:latin typeface="Times New Roman" pitchFamily="18" charset="0"/>
              </a:rPr>
              <a:t>-2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7045936" y="1418754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x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5810861" y="1409229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en-GB" altLang="en-US" sz="2000">
              <a:latin typeface="Times New Roman" pitchFamily="18" charset="0"/>
            </a:endParaRPr>
          </a:p>
        </p:txBody>
      </p:sp>
      <p:cxnSp>
        <p:nvCxnSpPr>
          <p:cNvPr id="86" name="AutoShape 33"/>
          <p:cNvCxnSpPr>
            <a:cxnSpLocks noChangeShapeType="1"/>
            <a:stCxn id="59" idx="5"/>
            <a:endCxn id="62" idx="0"/>
          </p:cNvCxnSpPr>
          <p:nvPr/>
        </p:nvCxnSpPr>
        <p:spPr bwMode="auto">
          <a:xfrm>
            <a:off x="6150586" y="2174404"/>
            <a:ext cx="1057275" cy="828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6868136" y="2496667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777777"/>
                </a:solidFill>
                <a:latin typeface="Times New Roman" pitchFamily="18" charset="0"/>
              </a:rPr>
              <a:t>-4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5760061" y="1794517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6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2399530" y="1545049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GB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363830" y="2385762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s</a:t>
            </a:r>
            <a:endParaRPr lang="en-GB" altLang="en-US" sz="2000" dirty="0">
              <a:latin typeface="Times New Roman" pitchFamily="18" charset="0"/>
            </a:endParaRP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868905" y="141103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x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1633830" y="1401512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93" name="Oval 7"/>
          <p:cNvSpPr>
            <a:spLocks noChangeArrowheads="1"/>
          </p:cNvSpPr>
          <p:nvPr/>
        </p:nvSpPr>
        <p:spPr bwMode="auto">
          <a:xfrm>
            <a:off x="6969736" y="178566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11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5760061" y="299898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14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96" name="Oval 9"/>
          <p:cNvSpPr>
            <a:spLocks noChangeArrowheads="1"/>
          </p:cNvSpPr>
          <p:nvPr/>
        </p:nvSpPr>
        <p:spPr bwMode="auto">
          <a:xfrm>
            <a:off x="6983501" y="3003079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2</a:t>
            </a:r>
          </a:p>
        </p:txBody>
      </p:sp>
      <p:sp>
        <p:nvSpPr>
          <p:cNvPr id="97" name="Oval 10"/>
          <p:cNvSpPr>
            <a:spLocks noChangeArrowheads="1"/>
          </p:cNvSpPr>
          <p:nvPr/>
        </p:nvSpPr>
        <p:spPr bwMode="auto">
          <a:xfrm>
            <a:off x="5760061" y="3000353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Symbol" pitchFamily="18" charset="2"/>
              </a:rPr>
              <a:t>7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6969893" y="179159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4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74261" y="4644077"/>
            <a:ext cx="2590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67007" y="5057729"/>
            <a:ext cx="2590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101" name="Oval 10"/>
          <p:cNvSpPr>
            <a:spLocks noChangeArrowheads="1"/>
          </p:cNvSpPr>
          <p:nvPr/>
        </p:nvSpPr>
        <p:spPr bwMode="auto">
          <a:xfrm>
            <a:off x="5765956" y="1792262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Symbol" pitchFamily="18" charset="2"/>
              </a:rPr>
              <a:t>2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6985089" y="2996016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-2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67007" y="5478635"/>
            <a:ext cx="2590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 3 (no relax)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59753" y="5892287"/>
            <a:ext cx="2590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 4 (no relax)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6230" y="4525701"/>
            <a:ext cx="328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sequence:</a:t>
            </a:r>
          </a:p>
          <a:p>
            <a:r>
              <a:rPr lang="en-US" dirty="0" smtClean="0"/>
              <a:t>ST  TX  XT  TY  TZ  SY  YX  YZ  ZS  ZX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88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Length cycle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61B9-8AD5-46CF-85FB-5C815EE10A7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09158" y="1366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altLang="en-US" sz="2000" dirty="0" smtClean="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34483" y="1773213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 smtClean="0">
                <a:latin typeface="Symbol" pitchFamily="18" charset="2"/>
              </a:rPr>
              <a:t>0</a:t>
            </a:r>
            <a:endParaRPr lang="en-GB" altLang="en-US" sz="2400" dirty="0">
              <a:latin typeface="Symbol" pitchFamily="18" charset="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253683" y="1773213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>
                <a:latin typeface="Symbol" pitchFamily="18" charset="2"/>
              </a:rPr>
              <a:t>¥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34483" y="2992413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2400" dirty="0">
                <a:latin typeface="Symbol" pitchFamily="18" charset="2"/>
              </a:rPr>
              <a:t>¥</a:t>
            </a:r>
          </a:p>
        </p:txBody>
      </p:sp>
      <p:cxnSp>
        <p:nvCxnSpPr>
          <p:cNvPr id="12" name="AutoShape 11"/>
          <p:cNvCxnSpPr>
            <a:cxnSpLocks noChangeShapeType="1"/>
            <a:stCxn id="7" idx="3"/>
            <a:endCxn id="9" idx="1"/>
          </p:cNvCxnSpPr>
          <p:nvPr/>
        </p:nvCxnSpPr>
        <p:spPr bwMode="auto">
          <a:xfrm rot="5400000">
            <a:off x="3653483" y="2611413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V="1">
            <a:off x="4871096" y="1393801"/>
            <a:ext cx="1588" cy="895350"/>
          </a:xfrm>
          <a:prstGeom prst="curvedConnector3">
            <a:avLst>
              <a:gd name="adj1" fmla="val -89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110683" y="3373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y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805883" y="2306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solidFill>
                  <a:srgbClr val="777777"/>
                </a:solidFill>
                <a:latin typeface="Times New Roman" pitchFamily="18" charset="0"/>
              </a:rPr>
              <a:t>5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cxnSp>
        <p:nvCxnSpPr>
          <p:cNvPr id="30" name="AutoShape 29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4491683" y="2001813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4571" y="193445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777777"/>
                </a:solidFill>
                <a:latin typeface="Times New Roman" pitchFamily="18" charset="0"/>
              </a:rPr>
              <a:t>-3</a:t>
            </a:r>
            <a:endParaRPr lang="en-GB" altLang="en-US" sz="2000" dirty="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320358" y="1408088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x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085283" y="139856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s</a:t>
            </a:r>
            <a:endParaRPr lang="en-GB" alt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E9D-98AF-43A8-A9D0-E121F69401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Bellman-Ford Algorithm</a:t>
            </a:r>
            <a:endParaRPr lang="en-US" altLang="en-US" dirty="0"/>
          </a:p>
        </p:txBody>
      </p:sp>
      <p:sp>
        <p:nvSpPr>
          <p:cNvPr id="23657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50838" y="1277980"/>
            <a:ext cx="8229600" cy="1997075"/>
          </a:xfrm>
          <a:noFill/>
          <a:ln/>
        </p:spPr>
        <p:txBody>
          <a:bodyPr/>
          <a:lstStyle/>
          <a:p>
            <a:r>
              <a:rPr lang="en-US" altLang="en-US" dirty="0"/>
              <a:t>Bellman-Ford </a:t>
            </a:r>
            <a:r>
              <a:rPr lang="en-US" altLang="en-US" dirty="0" smtClean="0"/>
              <a:t>Complexity:</a:t>
            </a:r>
            <a:endParaRPr lang="en-US" altLang="en-US" dirty="0"/>
          </a:p>
          <a:p>
            <a:pPr lvl="1"/>
            <a:r>
              <a:rPr lang="en-US" altLang="en-US" dirty="0"/>
              <a:t>(|V|-1)|E| + |E| = </a:t>
            </a:r>
            <a:r>
              <a:rPr lang="en-US" altLang="en-US" dirty="0" smtClean="0">
                <a:latin typeface="Symbol" pitchFamily="18" charset="2"/>
              </a:rPr>
              <a:t>O</a:t>
            </a:r>
            <a:r>
              <a:rPr lang="en-US" altLang="en-US" dirty="0" smtClean="0"/>
              <a:t>(|</a:t>
            </a:r>
            <a:r>
              <a:rPr lang="en-US" altLang="en-US" dirty="0" err="1" smtClean="0"/>
              <a:t>V|x|E</a:t>
            </a:r>
            <a:r>
              <a:rPr lang="en-US" altLang="en-US" dirty="0" smtClean="0"/>
              <a:t>|)</a:t>
            </a:r>
            <a:endParaRPr lang="en-US" altLang="en-US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</a:t>
            </a:r>
            <a:r>
              <a:rPr lang="en-US" altLang="en-US" dirty="0" smtClean="0"/>
              <a:t>Algorithm</a:t>
            </a:r>
            <a:endParaRPr lang="en-US" altLang="en-US" dirty="0"/>
          </a:p>
        </p:txBody>
      </p:sp>
      <p:sp>
        <p:nvSpPr>
          <p:cNvPr id="8" name="Rectangle 33"/>
          <p:cNvSpPr txBox="1">
            <a:spLocks noChangeArrowheads="1"/>
          </p:cNvSpPr>
          <p:nvPr/>
        </p:nvSpPr>
        <p:spPr>
          <a:xfrm>
            <a:off x="350838" y="1277980"/>
            <a:ext cx="8229600" cy="3860077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Find all pair shortest paths</a:t>
            </a:r>
          </a:p>
          <a:p>
            <a:endParaRPr lang="en-US" altLang="en-US" kern="0" dirty="0" smtClean="0"/>
          </a:p>
          <a:p>
            <a:r>
              <a:rPr lang="en-US" altLang="en-US" kern="0" dirty="0" smtClean="0">
                <a:latin typeface="+mj-lt"/>
              </a:rPr>
              <a:t>Can be solved by executing Bellman Ford algorithm |V| times with different sources</a:t>
            </a:r>
          </a:p>
          <a:p>
            <a:pPr lvl="1"/>
            <a:r>
              <a:rPr lang="en-US" altLang="en-US" kern="0" dirty="0" smtClean="0">
                <a:latin typeface="+mj-lt"/>
              </a:rPr>
              <a:t>Complexity: O(|V|</a:t>
            </a:r>
            <a:r>
              <a:rPr lang="en-US" altLang="en-US" kern="0" baseline="30000" dirty="0" smtClean="0">
                <a:latin typeface="+mj-lt"/>
              </a:rPr>
              <a:t>2</a:t>
            </a:r>
            <a:r>
              <a:rPr lang="en-US" altLang="en-US" kern="0" dirty="0" smtClean="0">
                <a:latin typeface="+mj-lt"/>
              </a:rPr>
              <a:t> x |E|)</a:t>
            </a:r>
          </a:p>
          <a:p>
            <a:pPr lvl="1"/>
            <a:r>
              <a:rPr lang="en-US" altLang="en-US" kern="0" dirty="0" smtClean="0">
                <a:latin typeface="+mj-lt"/>
              </a:rPr>
              <a:t>For dense network/graph O(|V|</a:t>
            </a:r>
            <a:r>
              <a:rPr lang="en-US" altLang="en-US" kern="0" baseline="30000" dirty="0" smtClean="0">
                <a:latin typeface="+mj-lt"/>
              </a:rPr>
              <a:t>4</a:t>
            </a:r>
            <a:r>
              <a:rPr lang="en-US" altLang="en-US" kern="0" dirty="0" smtClean="0">
                <a:latin typeface="+mj-lt"/>
              </a:rPr>
              <a:t>)</a:t>
            </a:r>
          </a:p>
          <a:p>
            <a:pPr lvl="1"/>
            <a:endParaRPr lang="en-US" altLang="en-US" kern="0" dirty="0" smtClean="0">
              <a:latin typeface="+mj-lt"/>
            </a:endParaRPr>
          </a:p>
          <a:p>
            <a:r>
              <a:rPr lang="en-US" altLang="en-US" kern="0" dirty="0" smtClean="0">
                <a:latin typeface="+mj-lt"/>
              </a:rPr>
              <a:t>Floyd-</a:t>
            </a:r>
            <a:r>
              <a:rPr lang="en-US" altLang="en-US" kern="0" dirty="0" err="1" smtClean="0">
                <a:latin typeface="+mj-lt"/>
              </a:rPr>
              <a:t>Warshall</a:t>
            </a:r>
            <a:r>
              <a:rPr lang="en-US" altLang="en-US" kern="0" dirty="0" smtClean="0">
                <a:latin typeface="+mj-lt"/>
              </a:rPr>
              <a:t> algorithm finds in O(|V|</a:t>
            </a:r>
            <a:r>
              <a:rPr lang="en-US" altLang="en-US" kern="0" baseline="30000" dirty="0" smtClean="0">
                <a:latin typeface="+mj-lt"/>
              </a:rPr>
              <a:t>3</a:t>
            </a:r>
            <a:r>
              <a:rPr lang="en-US" altLang="en-US" kern="0" dirty="0" smtClean="0">
                <a:latin typeface="+mj-lt"/>
              </a:rPr>
              <a:t>) complexity</a:t>
            </a:r>
            <a:endParaRPr lang="en-US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24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Floyd-Warshall Algorithm - Idea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974725" y="1716088"/>
            <a:ext cx="817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pitchFamily="34" charset="0"/>
              </a:rPr>
              <a:t>d</a:t>
            </a:r>
            <a:r>
              <a:rPr lang="en-US" altLang="en-US" baseline="-25000">
                <a:latin typeface="Arial" pitchFamily="34" charset="0"/>
              </a:rPr>
              <a:t>s,t</a:t>
            </a:r>
            <a:r>
              <a:rPr lang="en-US" altLang="en-US" baseline="30000">
                <a:latin typeface="Arial" pitchFamily="34" charset="0"/>
              </a:rPr>
              <a:t>(i)</a:t>
            </a:r>
            <a:r>
              <a:rPr lang="en-US" altLang="en-US">
                <a:latin typeface="Arial" pitchFamily="34" charset="0"/>
              </a:rPr>
              <a:t> 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– 	the shortest path from s to t containing only vertices</a:t>
            </a:r>
          </a:p>
          <a:p>
            <a:r>
              <a:rPr lang="en-US" altLang="en-US">
                <a:latin typeface="Arial" pitchFamily="34" charset="0"/>
                <a:cs typeface="Arial" pitchFamily="34" charset="0"/>
              </a:rPr>
              <a:t>		v</a:t>
            </a:r>
            <a:r>
              <a:rPr lang="en-US" altLang="en-US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, ..., v</a:t>
            </a:r>
            <a:r>
              <a:rPr lang="en-US" altLang="en-US" baseline="-2500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199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err="1">
                <a:latin typeface="Arial" pitchFamily="34" charset="0"/>
              </a:rPr>
              <a:t>d</a:t>
            </a:r>
            <a:r>
              <a:rPr lang="en-US" altLang="en-US" baseline="-25000" dirty="0" err="1">
                <a:latin typeface="Arial" pitchFamily="34" charset="0"/>
              </a:rPr>
              <a:t>s,t</a:t>
            </a:r>
            <a:r>
              <a:rPr lang="en-US" altLang="en-US" baseline="30000" dirty="0">
                <a:latin typeface="Arial" pitchFamily="34" charset="0"/>
              </a:rPr>
              <a:t>(0)</a:t>
            </a:r>
            <a:r>
              <a:rPr lang="en-US" altLang="en-US" dirty="0">
                <a:latin typeface="Arial" pitchFamily="34" charset="0"/>
              </a:rPr>
              <a:t> 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= w(</a:t>
            </a:r>
            <a:r>
              <a:rPr lang="en-US" altLang="en-US" dirty="0" err="1">
                <a:latin typeface="Arial" pitchFamily="34" charset="0"/>
                <a:cs typeface="Arial" pitchFamily="34" charset="0"/>
              </a:rPr>
              <a:t>s,t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106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pitchFamily="34" charset="0"/>
              </a:rPr>
              <a:t>d</a:t>
            </a:r>
            <a:r>
              <a:rPr lang="en-US" altLang="en-US" baseline="-25000">
                <a:latin typeface="Arial" pitchFamily="34" charset="0"/>
              </a:rPr>
              <a:t>s,t</a:t>
            </a:r>
            <a:r>
              <a:rPr lang="en-US" altLang="en-US" baseline="30000">
                <a:latin typeface="Arial" pitchFamily="34" charset="0"/>
              </a:rPr>
              <a:t>(k)</a:t>
            </a:r>
            <a:r>
              <a:rPr lang="en-US" altLang="en-US">
                <a:latin typeface="Arial" pitchFamily="34" charset="0"/>
              </a:rPr>
              <a:t> =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62200" y="4093026"/>
            <a:ext cx="5487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itchFamily="34" charset="0"/>
              </a:rPr>
              <a:t>w(</a:t>
            </a:r>
            <a:r>
              <a:rPr lang="en-US" altLang="en-US" dirty="0" err="1">
                <a:latin typeface="Arial" pitchFamily="34" charset="0"/>
              </a:rPr>
              <a:t>s,t</a:t>
            </a:r>
            <a:r>
              <a:rPr lang="en-US" altLang="en-US" dirty="0">
                <a:latin typeface="Arial" pitchFamily="34" charset="0"/>
              </a:rPr>
              <a:t>)					if k = 0</a:t>
            </a:r>
          </a:p>
          <a:p>
            <a:endParaRPr lang="en-US" altLang="en-US" dirty="0">
              <a:latin typeface="Arial" pitchFamily="34" charset="0"/>
            </a:endParaRPr>
          </a:p>
          <a:p>
            <a:r>
              <a:rPr lang="en-US" altLang="en-US" dirty="0">
                <a:latin typeface="Arial" pitchFamily="34" charset="0"/>
              </a:rPr>
              <a:t>min{</a:t>
            </a:r>
            <a:r>
              <a:rPr lang="en-US" altLang="en-US" dirty="0" err="1">
                <a:latin typeface="Arial" pitchFamily="34" charset="0"/>
              </a:rPr>
              <a:t>d</a:t>
            </a:r>
            <a:r>
              <a:rPr lang="en-US" altLang="en-US" baseline="-25000" dirty="0" err="1">
                <a:latin typeface="Arial" pitchFamily="34" charset="0"/>
              </a:rPr>
              <a:t>s,t</a:t>
            </a:r>
            <a:r>
              <a:rPr lang="en-US" altLang="en-US" baseline="30000" dirty="0">
                <a:latin typeface="Arial" pitchFamily="34" charset="0"/>
              </a:rPr>
              <a:t>(k-1)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dirty="0" err="1">
                <a:latin typeface="Arial" pitchFamily="34" charset="0"/>
              </a:rPr>
              <a:t>d</a:t>
            </a:r>
            <a:r>
              <a:rPr lang="en-US" altLang="en-US" baseline="-25000" dirty="0" err="1">
                <a:latin typeface="Arial" pitchFamily="34" charset="0"/>
              </a:rPr>
              <a:t>s,k</a:t>
            </a:r>
            <a:r>
              <a:rPr lang="en-US" altLang="en-US" baseline="30000" dirty="0">
                <a:latin typeface="Arial" pitchFamily="34" charset="0"/>
              </a:rPr>
              <a:t>(k-1)</a:t>
            </a:r>
            <a:r>
              <a:rPr lang="en-US" altLang="en-US" dirty="0">
                <a:latin typeface="Arial" pitchFamily="34" charset="0"/>
              </a:rPr>
              <a:t> + </a:t>
            </a:r>
            <a:r>
              <a:rPr lang="en-US" altLang="en-US" dirty="0" err="1">
                <a:latin typeface="Arial" pitchFamily="34" charset="0"/>
              </a:rPr>
              <a:t>d</a:t>
            </a:r>
            <a:r>
              <a:rPr lang="en-US" altLang="en-US" baseline="-25000" dirty="0" err="1">
                <a:latin typeface="Arial" pitchFamily="34" charset="0"/>
              </a:rPr>
              <a:t>k,t</a:t>
            </a:r>
            <a:r>
              <a:rPr lang="en-US" altLang="en-US" baseline="30000" dirty="0">
                <a:latin typeface="Arial" pitchFamily="34" charset="0"/>
              </a:rPr>
              <a:t>(k-1)</a:t>
            </a:r>
            <a:r>
              <a:rPr lang="en-US" altLang="en-US" dirty="0">
                <a:latin typeface="Arial" pitchFamily="34" charset="0"/>
              </a:rPr>
              <a:t>}	</a:t>
            </a:r>
            <a:r>
              <a:rPr lang="en-US" altLang="en-US" dirty="0" smtClean="0">
                <a:latin typeface="Arial" pitchFamily="34" charset="0"/>
              </a:rPr>
              <a:t>	if </a:t>
            </a:r>
            <a:r>
              <a:rPr lang="en-US" altLang="en-US" dirty="0">
                <a:latin typeface="Arial" pitchFamily="34" charset="0"/>
              </a:rPr>
              <a:t>k &gt; 0</a:t>
            </a:r>
          </a:p>
        </p:txBody>
      </p:sp>
      <p:sp>
        <p:nvSpPr>
          <p:cNvPr id="182279" name="AutoShape 7"/>
          <p:cNvSpPr>
            <a:spLocks/>
          </p:cNvSpPr>
          <p:nvPr/>
        </p:nvSpPr>
        <p:spPr bwMode="auto">
          <a:xfrm>
            <a:off x="2133600" y="411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4725" y="5529943"/>
            <a:ext cx="1797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514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51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 smtClean="0">
                <a:latin typeface="Arial" pitchFamily="34" charset="0"/>
              </a:rPr>
              <a:t>D</a:t>
            </a:r>
            <a:r>
              <a:rPr lang="en-US" altLang="en-US" baseline="30000" dirty="0" smtClean="0">
                <a:latin typeface="Arial" pitchFamily="34" charset="0"/>
              </a:rPr>
              <a:t>(k)</a:t>
            </a:r>
            <a:r>
              <a:rPr lang="en-US" altLang="en-US" dirty="0" smtClean="0">
                <a:latin typeface="Arial" pitchFamily="34" charset="0"/>
              </a:rPr>
              <a:t> = [</a:t>
            </a:r>
            <a:r>
              <a:rPr lang="en-US" altLang="en-US" dirty="0" err="1" smtClean="0">
                <a:latin typeface="Arial" pitchFamily="34" charset="0"/>
              </a:rPr>
              <a:t>d</a:t>
            </a:r>
            <a:r>
              <a:rPr lang="en-US" altLang="en-US" baseline="-25000" dirty="0" err="1" smtClean="0">
                <a:latin typeface="Arial" pitchFamily="34" charset="0"/>
              </a:rPr>
              <a:t>s,t</a:t>
            </a:r>
            <a:r>
              <a:rPr lang="en-US" altLang="en-US" baseline="30000" dirty="0" smtClean="0">
                <a:latin typeface="Arial" pitchFamily="34" charset="0"/>
              </a:rPr>
              <a:t>(k)</a:t>
            </a:r>
            <a:r>
              <a:rPr lang="en-US" altLang="en-US" dirty="0" smtClean="0">
                <a:latin typeface="Arial" pitchFamily="34" charset="0"/>
              </a:rPr>
              <a:t>]</a:t>
            </a:r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</a:t>
            </a:r>
            <a:r>
              <a:rPr lang="en-US" altLang="en-US" dirty="0" smtClean="0"/>
              <a:t>Algorithm</a:t>
            </a:r>
            <a:endParaRPr lang="en-US" altLang="en-US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90600" y="1979613"/>
            <a:ext cx="6088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i="1" noProof="1">
                <a:latin typeface="Arial" pitchFamily="34" charset="0"/>
              </a:rPr>
              <a:t>FloydWarshall</a:t>
            </a:r>
            <a:r>
              <a:rPr lang="en-US" altLang="en-US" noProof="1">
                <a:latin typeface="Arial" pitchFamily="34" charset="0"/>
              </a:rPr>
              <a:t>(</a:t>
            </a:r>
            <a:r>
              <a:rPr lang="en-US" altLang="en-US" b="1" noProof="1">
                <a:latin typeface="Arial" pitchFamily="34" charset="0"/>
              </a:rPr>
              <a:t>matrix </a:t>
            </a:r>
            <a:r>
              <a:rPr lang="en-US" altLang="en-US" noProof="1">
                <a:latin typeface="Arial" pitchFamily="34" charset="0"/>
              </a:rPr>
              <a:t>W</a:t>
            </a:r>
            <a:r>
              <a:rPr lang="en-US" altLang="en-US" dirty="0">
                <a:latin typeface="Arial" pitchFamily="34" charset="0"/>
              </a:rPr>
              <a:t>, </a:t>
            </a:r>
            <a:r>
              <a:rPr lang="en-US" altLang="en-US" b="1" dirty="0">
                <a:latin typeface="Arial" pitchFamily="34" charset="0"/>
              </a:rPr>
              <a:t>integer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i="1" dirty="0">
                <a:latin typeface="Arial" pitchFamily="34" charset="0"/>
              </a:rPr>
              <a:t>n</a:t>
            </a:r>
            <a:r>
              <a:rPr lang="en-US" altLang="en-US" noProof="1" smtClean="0">
                <a:latin typeface="Arial" pitchFamily="34" charset="0"/>
              </a:rPr>
              <a:t>)</a:t>
            </a:r>
          </a:p>
          <a:p>
            <a:pPr eaLnBrk="0" hangingPunct="0"/>
            <a:endParaRPr lang="en-US" altLang="en-US" noProof="1">
              <a:latin typeface="Arial" pitchFamily="34" charset="0"/>
            </a:endParaRPr>
          </a:p>
          <a:p>
            <a:pPr eaLnBrk="0" hangingPunct="0"/>
            <a:r>
              <a:rPr lang="en-US" altLang="en-US" noProof="1">
                <a:latin typeface="Arial" pitchFamily="34" charset="0"/>
                <a:sym typeface="Symbol" pitchFamily="18" charset="2"/>
              </a:rPr>
              <a:t>	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for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k </a:t>
            </a:r>
            <a:r>
              <a:rPr lang="en-US" altLang="en-US" i="1" noProof="1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 1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to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n</a:t>
            </a:r>
            <a:r>
              <a:rPr lang="en-US" altLang="en-US" i="1" noProof="1" smtClean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do</a:t>
            </a:r>
            <a:endParaRPr lang="en-US" altLang="en-US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noProof="1">
                <a:latin typeface="Arial" pitchFamily="34" charset="0"/>
                <a:sym typeface="Symbol" pitchFamily="18" charset="2"/>
              </a:rPr>
              <a:t>		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for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i </a:t>
            </a:r>
            <a:r>
              <a:rPr lang="en-US" altLang="en-US" i="1" noProof="1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 1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to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n</a:t>
            </a:r>
            <a:r>
              <a:rPr lang="en-US" altLang="en-US" i="1" noProof="1" smtClean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do</a:t>
            </a:r>
            <a:endParaRPr lang="en-US" altLang="en-US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noProof="1">
                <a:latin typeface="Arial" pitchFamily="34" charset="0"/>
                <a:sym typeface="Symbol" pitchFamily="18" charset="2"/>
              </a:rPr>
              <a:t>			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for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j </a:t>
            </a:r>
            <a:r>
              <a:rPr lang="en-US" altLang="en-US" i="1" noProof="1">
                <a:latin typeface="Arial" pitchFamily="34" charset="0"/>
              </a:rPr>
              <a:t>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 1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to n</a:t>
            </a:r>
            <a:r>
              <a:rPr lang="en-US" altLang="en-US" i="1" noProof="1" smtClean="0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>
                <a:latin typeface="Arial" pitchFamily="34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altLang="en-US" b="1" noProof="1">
                <a:latin typeface="Arial" pitchFamily="34" charset="0"/>
                <a:sym typeface="Symbol" pitchFamily="18" charset="2"/>
              </a:rPr>
              <a:t>				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-25000" noProof="1">
                <a:latin typeface="Arial" pitchFamily="34" charset="0"/>
                <a:sym typeface="Symbol" pitchFamily="18" charset="2"/>
              </a:rPr>
              <a:t>ij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(k)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 min(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-25000" noProof="1">
                <a:latin typeface="Arial" pitchFamily="34" charset="0"/>
                <a:sym typeface="Symbol" pitchFamily="18" charset="2"/>
              </a:rPr>
              <a:t>ij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(k-1)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,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-25000" noProof="1">
                <a:latin typeface="Arial" pitchFamily="34" charset="0"/>
                <a:sym typeface="Symbol" pitchFamily="18" charset="2"/>
              </a:rPr>
              <a:t>ik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(k-1)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 +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-25000" noProof="1">
                <a:latin typeface="Arial" pitchFamily="34" charset="0"/>
                <a:sym typeface="Symbol" pitchFamily="18" charset="2"/>
              </a:rPr>
              <a:t>kj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(k-1</a:t>
            </a:r>
            <a:r>
              <a:rPr lang="en-US" altLang="en-US" i="1" baseline="30000" noProof="1" smtClean="0">
                <a:latin typeface="Arial" pitchFamily="34" charset="0"/>
                <a:sym typeface="Symbol" pitchFamily="18" charset="2"/>
              </a:rPr>
              <a:t>)</a:t>
            </a:r>
            <a:r>
              <a:rPr lang="en-US" altLang="en-US" noProof="1" smtClean="0">
                <a:latin typeface="Arial" pitchFamily="34" charset="0"/>
                <a:sym typeface="Symbol" pitchFamily="18" charset="2"/>
              </a:rPr>
              <a:t>)</a:t>
            </a:r>
          </a:p>
          <a:p>
            <a:pPr eaLnBrk="0" hangingPunct="0"/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              end</a:t>
            </a:r>
          </a:p>
          <a:p>
            <a:pPr eaLnBrk="0" hangingPunct="0"/>
            <a:r>
              <a:rPr lang="en-US" altLang="en-US" b="1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        end</a:t>
            </a:r>
          </a:p>
          <a:p>
            <a:pPr eaLnBrk="0" hangingPunct="0"/>
            <a:r>
              <a:rPr lang="en-US" altLang="en-US" b="1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   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noProof="1" smtClean="0">
                <a:latin typeface="Arial" pitchFamily="34" charset="0"/>
                <a:sym typeface="Symbol" pitchFamily="18" charset="2"/>
              </a:rPr>
              <a:t>    //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(k)</a:t>
            </a:r>
            <a:r>
              <a:rPr lang="en-US" altLang="en-US" noProof="1">
                <a:latin typeface="Arial" pitchFamily="34" charset="0"/>
                <a:sym typeface="Symbol" pitchFamily="18" charset="2"/>
              </a:rPr>
              <a:t> is </a:t>
            </a:r>
            <a:r>
              <a:rPr lang="en-US" altLang="en-US" noProof="1" smtClean="0">
                <a:latin typeface="Arial" pitchFamily="34" charset="0"/>
                <a:sym typeface="Symbol" pitchFamily="18" charset="2"/>
              </a:rPr>
              <a:t>formed</a:t>
            </a:r>
          </a:p>
          <a:p>
            <a:pPr eaLnBrk="0" hangingPunct="0"/>
            <a:r>
              <a:rPr lang="en-US" altLang="en-US" b="1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   end</a:t>
            </a:r>
            <a:endParaRPr lang="en-US" altLang="en-US" b="1" noProof="1">
              <a:latin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altLang="en-US" noProof="1">
                <a:latin typeface="Arial" pitchFamily="34" charset="0"/>
                <a:sym typeface="Symbol" pitchFamily="18" charset="2"/>
              </a:rPr>
              <a:t> </a:t>
            </a:r>
            <a:r>
              <a:rPr lang="en-US" altLang="en-US" noProof="1" smtClean="0">
                <a:latin typeface="Arial" pitchFamily="34" charset="0"/>
                <a:sym typeface="Symbol" pitchFamily="18" charset="2"/>
              </a:rPr>
              <a:t>   </a:t>
            </a:r>
            <a:r>
              <a:rPr lang="en-US" altLang="en-US" b="1" noProof="1" smtClean="0">
                <a:latin typeface="Arial" pitchFamily="34" charset="0"/>
                <a:sym typeface="Symbol" pitchFamily="18" charset="2"/>
              </a:rPr>
              <a:t>return </a:t>
            </a:r>
            <a:r>
              <a:rPr lang="en-US" altLang="en-US" i="1" noProof="1">
                <a:latin typeface="Arial" pitchFamily="34" charset="0"/>
                <a:sym typeface="Symbol" pitchFamily="18" charset="2"/>
              </a:rPr>
              <a:t>D</a:t>
            </a:r>
            <a:r>
              <a:rPr lang="en-US" altLang="en-US" i="1" baseline="30000" noProof="1">
                <a:latin typeface="Arial" pitchFamily="34" charset="0"/>
                <a:sym typeface="Symbol" pitchFamily="18" charset="2"/>
              </a:rPr>
              <a:t>(n)</a:t>
            </a:r>
            <a:endParaRPr lang="en-US" altLang="en-US" noProof="1"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47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935D-E309-4B1B-B0D6-3C31135BF51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Shortest-Path Problems		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062537"/>
          </a:xfrm>
        </p:spPr>
        <p:txBody>
          <a:bodyPr/>
          <a:lstStyle/>
          <a:p>
            <a:pPr algn="just"/>
            <a:r>
              <a:rPr lang="en-US" altLang="en-US" dirty="0"/>
              <a:t>Shortest-Path problems</a:t>
            </a:r>
          </a:p>
          <a:p>
            <a:pPr lvl="1" algn="just"/>
            <a:endParaRPr lang="en-US" altLang="en-US" dirty="0"/>
          </a:p>
          <a:p>
            <a:pPr lvl="1" algn="just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</a:t>
            </a:r>
            <a:r>
              <a:rPr lang="en-US" altLang="en-US" dirty="0" smtClean="0"/>
              <a:t>.</a:t>
            </a:r>
          </a:p>
          <a:p>
            <a:pPr lvl="1" algn="just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(vertex </a:t>
            </a:r>
            <a:r>
              <a:rPr lang="en-US" altLang="en-US" i="1" dirty="0"/>
              <a:t>s</a:t>
            </a:r>
            <a:r>
              <a:rPr lang="en-US" altLang="en-US" dirty="0"/>
              <a:t>) to each of the vertices. Solution to single-source problem solves single-pair problem efficiently, too.</a:t>
            </a:r>
          </a:p>
          <a:p>
            <a:pPr lvl="1" algn="just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 </a:t>
            </a:r>
            <a:r>
              <a:rPr lang="en-US" altLang="en-US" sz="3600" dirty="0" smtClean="0"/>
              <a:t>– Example(1)</a:t>
            </a:r>
            <a:endParaRPr lang="en-US" altLang="en-US" sz="3600" dirty="0"/>
          </a:p>
        </p:txBody>
      </p:sp>
      <p:sp>
        <p:nvSpPr>
          <p:cNvPr id="156675" name="AutoShape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2667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1524000" y="4191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9144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3352800" y="30480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</a:p>
        </p:txBody>
      </p:sp>
      <p:cxnSp>
        <p:nvCxnSpPr>
          <p:cNvPr id="156680" name="AutoShape 8"/>
          <p:cNvCxnSpPr>
            <a:cxnSpLocks noChangeShapeType="1"/>
            <a:stCxn id="156678" idx="7"/>
            <a:endCxn id="156675" idx="2"/>
          </p:cNvCxnSpPr>
          <p:nvPr/>
        </p:nvCxnSpPr>
        <p:spPr bwMode="auto">
          <a:xfrm flipV="1">
            <a:off x="1304925" y="2514600"/>
            <a:ext cx="9048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1" name="AutoShape 9"/>
          <p:cNvCxnSpPr>
            <a:cxnSpLocks noChangeShapeType="1"/>
            <a:stCxn id="156679" idx="1"/>
            <a:endCxn id="156675" idx="6"/>
          </p:cNvCxnSpPr>
          <p:nvPr/>
        </p:nvCxnSpPr>
        <p:spPr bwMode="auto">
          <a:xfrm flipH="1" flipV="1">
            <a:off x="2667000" y="2514600"/>
            <a:ext cx="752475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2" name="AutoShape 10"/>
          <p:cNvCxnSpPr>
            <a:cxnSpLocks noChangeShapeType="1"/>
            <a:stCxn id="156678" idx="4"/>
            <a:endCxn id="156677" idx="1"/>
          </p:cNvCxnSpPr>
          <p:nvPr/>
        </p:nvCxnSpPr>
        <p:spPr bwMode="auto">
          <a:xfrm>
            <a:off x="1143000" y="3505200"/>
            <a:ext cx="4476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3" name="AutoShape 11"/>
          <p:cNvCxnSpPr>
            <a:cxnSpLocks noChangeShapeType="1"/>
            <a:stCxn id="156677" idx="6"/>
            <a:endCxn id="156676" idx="2"/>
          </p:cNvCxnSpPr>
          <p:nvPr/>
        </p:nvCxnSpPr>
        <p:spPr bwMode="auto">
          <a:xfrm>
            <a:off x="1981200" y="4419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4" name="AutoShape 12"/>
          <p:cNvCxnSpPr>
            <a:cxnSpLocks noChangeShapeType="1"/>
            <a:stCxn id="156676" idx="7"/>
            <a:endCxn id="156679" idx="4"/>
          </p:cNvCxnSpPr>
          <p:nvPr/>
        </p:nvCxnSpPr>
        <p:spPr bwMode="auto">
          <a:xfrm flipV="1">
            <a:off x="3057525" y="3505200"/>
            <a:ext cx="523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5" name="AutoShape 13"/>
          <p:cNvCxnSpPr>
            <a:cxnSpLocks noChangeShapeType="1"/>
            <a:stCxn id="156676" idx="1"/>
            <a:endCxn id="156678" idx="5"/>
          </p:cNvCxnSpPr>
          <p:nvPr/>
        </p:nvCxnSpPr>
        <p:spPr bwMode="auto">
          <a:xfrm flipH="1" flipV="1">
            <a:off x="1304925" y="3438525"/>
            <a:ext cx="1428750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6" name="AutoShape 14"/>
          <p:cNvCxnSpPr>
            <a:cxnSpLocks noChangeShapeType="1"/>
            <a:stCxn id="156678" idx="6"/>
            <a:endCxn id="156679" idx="2"/>
          </p:cNvCxnSpPr>
          <p:nvPr/>
        </p:nvCxnSpPr>
        <p:spPr bwMode="auto">
          <a:xfrm>
            <a:off x="1371600" y="32766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7" name="AutoShape 15"/>
          <p:cNvCxnSpPr>
            <a:cxnSpLocks noChangeShapeType="1"/>
            <a:stCxn id="156675" idx="3"/>
            <a:endCxn id="156677" idx="0"/>
          </p:cNvCxnSpPr>
          <p:nvPr/>
        </p:nvCxnSpPr>
        <p:spPr bwMode="auto">
          <a:xfrm flipH="1">
            <a:off x="1752600" y="2676525"/>
            <a:ext cx="5238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688" name="AutoShape 16"/>
          <p:cNvCxnSpPr>
            <a:cxnSpLocks noChangeShapeType="1"/>
            <a:stCxn id="156675" idx="5"/>
            <a:endCxn id="156676" idx="0"/>
          </p:cNvCxnSpPr>
          <p:nvPr/>
        </p:nvCxnSpPr>
        <p:spPr bwMode="auto">
          <a:xfrm>
            <a:off x="2600325" y="2676525"/>
            <a:ext cx="295275" cy="151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508125" y="2553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032125" y="25935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4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974725" y="3622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-4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3209600" y="3775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-5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2117725" y="4384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1965325" y="2833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7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2697425" y="3500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1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2286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8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2270125" y="3754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2</a:t>
            </a:r>
          </a:p>
        </p:txBody>
      </p:sp>
      <p:graphicFrame>
        <p:nvGraphicFramePr>
          <p:cNvPr id="156739" name="Group 67"/>
          <p:cNvGraphicFramePr>
            <a:graphicFrameLocks noGrp="1"/>
          </p:cNvGraphicFramePr>
          <p:nvPr/>
        </p:nvGraphicFramePr>
        <p:xfrm>
          <a:off x="5791200" y="2590800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43" name="Text Box 71"/>
          <p:cNvSpPr txBox="1">
            <a:spLocks noChangeArrowheads="1"/>
          </p:cNvSpPr>
          <p:nvPr/>
        </p:nvSpPr>
        <p:spPr bwMode="auto">
          <a:xfrm>
            <a:off x="6918325" y="17922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076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 – Example(2)</a:t>
            </a:r>
            <a:endParaRPr lang="en-US" altLang="en-US" sz="3600" dirty="0"/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80767"/>
              </p:ext>
            </p:extLst>
          </p:nvPr>
        </p:nvGraphicFramePr>
        <p:xfrm>
          <a:off x="1375229" y="125412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4547"/>
              </p:ext>
            </p:extLst>
          </p:nvPr>
        </p:nvGraphicFramePr>
        <p:xfrm>
          <a:off x="5207000" y="1251857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4412343" y="2434378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>
                <a:latin typeface="Arial" pitchFamily="34" charset="0"/>
                <a:sym typeface="Symbol" pitchFamily="18" charset="2"/>
              </a:rPr>
              <a:t>(0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8" y="2365824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D</a:t>
            </a:r>
            <a:r>
              <a:rPr lang="en-US" altLang="en-US" baseline="30000" dirty="0"/>
              <a:t>(0</a:t>
            </a:r>
            <a:r>
              <a:rPr lang="en-US" altLang="en-US" baseline="30000" dirty="0" smtClean="0"/>
              <a:t>)</a:t>
            </a:r>
            <a:r>
              <a:rPr lang="en-US" altLang="en-US" dirty="0" smtClean="0"/>
              <a:t>=</a:t>
            </a:r>
            <a:endParaRPr lang="en-US" dirty="0"/>
          </a:p>
        </p:txBody>
      </p:sp>
      <p:sp>
        <p:nvSpPr>
          <p:cNvPr id="7" name="Text Box 102"/>
          <p:cNvSpPr txBox="1">
            <a:spLocks noChangeArrowheads="1"/>
          </p:cNvSpPr>
          <p:nvPr/>
        </p:nvSpPr>
        <p:spPr bwMode="auto">
          <a:xfrm>
            <a:off x="4405089" y="5315410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(1)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4" y="5246856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(1)</a:t>
            </a:r>
            <a:r>
              <a:rPr lang="en-US" altLang="en-US" dirty="0" smtClean="0"/>
              <a:t>=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40565"/>
              </p:ext>
            </p:extLst>
          </p:nvPr>
        </p:nvGraphicFramePr>
        <p:xfrm>
          <a:off x="1389738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84681"/>
              </p:ext>
            </p:extLst>
          </p:nvPr>
        </p:nvGraphicFramePr>
        <p:xfrm>
          <a:off x="5221512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 – Example(3)</a:t>
            </a:r>
            <a:endParaRPr lang="en-US" altLang="en-US" sz="3600" dirty="0"/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52956"/>
              </p:ext>
            </p:extLst>
          </p:nvPr>
        </p:nvGraphicFramePr>
        <p:xfrm>
          <a:off x="1375229" y="125412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6204"/>
              </p:ext>
            </p:extLst>
          </p:nvPr>
        </p:nvGraphicFramePr>
        <p:xfrm>
          <a:off x="5207000" y="1251857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4412343" y="2434378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(1)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8" y="2365824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(1)</a:t>
            </a:r>
            <a:r>
              <a:rPr lang="en-US" altLang="en-US" dirty="0" smtClean="0"/>
              <a:t>=</a:t>
            </a:r>
            <a:endParaRPr lang="en-US" dirty="0"/>
          </a:p>
        </p:txBody>
      </p:sp>
      <p:sp>
        <p:nvSpPr>
          <p:cNvPr id="7" name="Text Box 102"/>
          <p:cNvSpPr txBox="1">
            <a:spLocks noChangeArrowheads="1"/>
          </p:cNvSpPr>
          <p:nvPr/>
        </p:nvSpPr>
        <p:spPr bwMode="auto">
          <a:xfrm>
            <a:off x="4405089" y="5315410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(2)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4" y="5246856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(2)</a:t>
            </a:r>
            <a:r>
              <a:rPr lang="en-US" altLang="en-US" dirty="0" smtClean="0"/>
              <a:t>=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19904"/>
              </p:ext>
            </p:extLst>
          </p:nvPr>
        </p:nvGraphicFramePr>
        <p:xfrm>
          <a:off x="1389738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56205"/>
              </p:ext>
            </p:extLst>
          </p:nvPr>
        </p:nvGraphicFramePr>
        <p:xfrm>
          <a:off x="5221512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6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 – Example(4)</a:t>
            </a:r>
            <a:endParaRPr lang="en-US" altLang="en-US" sz="3600" dirty="0"/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62437"/>
              </p:ext>
            </p:extLst>
          </p:nvPr>
        </p:nvGraphicFramePr>
        <p:xfrm>
          <a:off x="1375229" y="125412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17777"/>
              </p:ext>
            </p:extLst>
          </p:nvPr>
        </p:nvGraphicFramePr>
        <p:xfrm>
          <a:off x="5207000" y="1251857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4412343" y="2434378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(2)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8" y="2365824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(2)</a:t>
            </a:r>
            <a:r>
              <a:rPr lang="en-US" altLang="en-US" dirty="0" smtClean="0"/>
              <a:t>=</a:t>
            </a:r>
            <a:endParaRPr lang="en-US" dirty="0"/>
          </a:p>
        </p:txBody>
      </p:sp>
      <p:sp>
        <p:nvSpPr>
          <p:cNvPr id="7" name="Text Box 102"/>
          <p:cNvSpPr txBox="1">
            <a:spLocks noChangeArrowheads="1"/>
          </p:cNvSpPr>
          <p:nvPr/>
        </p:nvSpPr>
        <p:spPr bwMode="auto">
          <a:xfrm>
            <a:off x="4405089" y="5315410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(3)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4" y="5246856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(3)</a:t>
            </a:r>
            <a:r>
              <a:rPr lang="en-US" altLang="en-US" dirty="0" smtClean="0"/>
              <a:t>=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8396"/>
              </p:ext>
            </p:extLst>
          </p:nvPr>
        </p:nvGraphicFramePr>
        <p:xfrm>
          <a:off x="1389738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67988"/>
              </p:ext>
            </p:extLst>
          </p:nvPr>
        </p:nvGraphicFramePr>
        <p:xfrm>
          <a:off x="5221512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 – Example(5)</a:t>
            </a:r>
            <a:endParaRPr lang="en-US" altLang="en-US" sz="3600" dirty="0"/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51937"/>
              </p:ext>
            </p:extLst>
          </p:nvPr>
        </p:nvGraphicFramePr>
        <p:xfrm>
          <a:off x="1375229" y="125412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0483"/>
              </p:ext>
            </p:extLst>
          </p:nvPr>
        </p:nvGraphicFramePr>
        <p:xfrm>
          <a:off x="5207000" y="1251857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4412343" y="2434378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(3)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8" y="2365824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(3)</a:t>
            </a:r>
            <a:r>
              <a:rPr lang="en-US" altLang="en-US" dirty="0" smtClean="0"/>
              <a:t>=</a:t>
            </a:r>
            <a:endParaRPr lang="en-US" dirty="0"/>
          </a:p>
        </p:txBody>
      </p:sp>
      <p:sp>
        <p:nvSpPr>
          <p:cNvPr id="7" name="Text Box 102"/>
          <p:cNvSpPr txBox="1">
            <a:spLocks noChangeArrowheads="1"/>
          </p:cNvSpPr>
          <p:nvPr/>
        </p:nvSpPr>
        <p:spPr bwMode="auto">
          <a:xfrm>
            <a:off x="4405089" y="5315410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(4)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4" y="5246856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(4)</a:t>
            </a:r>
            <a:r>
              <a:rPr lang="en-US" altLang="en-US" dirty="0" smtClean="0"/>
              <a:t>=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852"/>
              </p:ext>
            </p:extLst>
          </p:nvPr>
        </p:nvGraphicFramePr>
        <p:xfrm>
          <a:off x="1389738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63910"/>
              </p:ext>
            </p:extLst>
          </p:nvPr>
        </p:nvGraphicFramePr>
        <p:xfrm>
          <a:off x="5221512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 – Example(6)</a:t>
            </a:r>
            <a:endParaRPr lang="en-US" altLang="en-US" sz="3600" dirty="0"/>
          </a:p>
        </p:txBody>
      </p:sp>
      <p:graphicFrame>
        <p:nvGraphicFramePr>
          <p:cNvPr id="15772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88375"/>
              </p:ext>
            </p:extLst>
          </p:nvPr>
        </p:nvGraphicFramePr>
        <p:xfrm>
          <a:off x="1375229" y="1254125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56086"/>
              </p:ext>
            </p:extLst>
          </p:nvPr>
        </p:nvGraphicFramePr>
        <p:xfrm>
          <a:off x="5207000" y="1251857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8" name="Text Box 102"/>
          <p:cNvSpPr txBox="1">
            <a:spLocks noChangeArrowheads="1"/>
          </p:cNvSpPr>
          <p:nvPr/>
        </p:nvSpPr>
        <p:spPr bwMode="auto">
          <a:xfrm>
            <a:off x="4412343" y="2434378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(4)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3828" y="2365824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(4)</a:t>
            </a:r>
            <a:r>
              <a:rPr lang="en-US" altLang="en-US" dirty="0" smtClean="0"/>
              <a:t>=</a:t>
            </a:r>
            <a:endParaRPr lang="en-US" dirty="0"/>
          </a:p>
        </p:txBody>
      </p:sp>
      <p:sp>
        <p:nvSpPr>
          <p:cNvPr id="7" name="Text Box 102"/>
          <p:cNvSpPr txBox="1">
            <a:spLocks noChangeArrowheads="1"/>
          </p:cNvSpPr>
          <p:nvPr/>
        </p:nvSpPr>
        <p:spPr bwMode="auto">
          <a:xfrm>
            <a:off x="4405089" y="5315410"/>
            <a:ext cx="812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</a:t>
            </a:r>
            <a:r>
              <a:rPr lang="en-US" altLang="en-US" baseline="30000" dirty="0" smtClean="0">
                <a:latin typeface="Arial" pitchFamily="34" charset="0"/>
                <a:sym typeface="Symbol" pitchFamily="18" charset="2"/>
              </a:rPr>
              <a:t>(5)</a:t>
            </a:r>
            <a:r>
              <a:rPr lang="en-US" altLang="en-US" dirty="0" smtClean="0">
                <a:latin typeface="Arial" pitchFamily="34" charset="0"/>
                <a:sym typeface="Symbol" pitchFamily="18" charset="2"/>
              </a:rPr>
              <a:t>=</a:t>
            </a:r>
            <a:endParaRPr lang="en-US" altLang="en-US" dirty="0"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574" y="5246856"/>
            <a:ext cx="76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</a:t>
            </a:r>
            <a:r>
              <a:rPr lang="en-US" altLang="en-US" baseline="30000" dirty="0" smtClean="0"/>
              <a:t>(5)</a:t>
            </a:r>
            <a:r>
              <a:rPr lang="en-US" altLang="en-US" dirty="0" smtClean="0"/>
              <a:t>=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58129"/>
              </p:ext>
            </p:extLst>
          </p:nvPr>
        </p:nvGraphicFramePr>
        <p:xfrm>
          <a:off x="1389738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09754"/>
              </p:ext>
            </p:extLst>
          </p:nvPr>
        </p:nvGraphicFramePr>
        <p:xfrm>
          <a:off x="5221512" y="4053096"/>
          <a:ext cx="2743200" cy="259080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7"/>
                <a:gridCol w="549275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74ED-31A6-4DC5-99CE-C6215241E1F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Relaxation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3001962"/>
          </a:xfrm>
        </p:spPr>
        <p:txBody>
          <a:bodyPr/>
          <a:lstStyle/>
          <a:p>
            <a:pPr algn="just"/>
            <a:r>
              <a:rPr lang="da-DK" altLang="en-US" dirty="0"/>
              <a:t>For each vertex </a:t>
            </a:r>
            <a:r>
              <a:rPr lang="da-DK" altLang="en-US" i="1" dirty="0">
                <a:solidFill>
                  <a:srgbClr val="FF0000"/>
                </a:solidFill>
              </a:rPr>
              <a:t>v</a:t>
            </a:r>
            <a:r>
              <a:rPr lang="da-DK" altLang="en-US" i="1" dirty="0"/>
              <a:t> </a:t>
            </a:r>
            <a:r>
              <a:rPr lang="da-DK" altLang="en-US" dirty="0"/>
              <a:t>in the graph, we maintain </a:t>
            </a:r>
            <a:r>
              <a:rPr lang="da-DK" altLang="en-US" dirty="0" smtClean="0">
                <a:solidFill>
                  <a:srgbClr val="FF0000"/>
                </a:solidFill>
              </a:rPr>
              <a:t>D</a:t>
            </a:r>
            <a:r>
              <a:rPr lang="da-DK" altLang="en-US" baseline="-25000" dirty="0" smtClean="0">
                <a:solidFill>
                  <a:srgbClr val="FF0000"/>
                </a:solidFill>
              </a:rPr>
              <a:t>v</a:t>
            </a:r>
            <a:r>
              <a:rPr lang="da-DK" altLang="en-US" dirty="0" smtClean="0"/>
              <a:t>, </a:t>
            </a:r>
            <a:r>
              <a:rPr lang="da-DK" altLang="en-US" dirty="0"/>
              <a:t>the estimate of the shortest path from </a:t>
            </a:r>
            <a:r>
              <a:rPr lang="da-DK" altLang="en-US" b="1" i="1" dirty="0" smtClean="0">
                <a:solidFill>
                  <a:srgbClr val="FF0000"/>
                </a:solidFill>
              </a:rPr>
              <a:t>s</a:t>
            </a:r>
            <a:r>
              <a:rPr lang="da-DK" altLang="en-US" dirty="0" smtClean="0"/>
              <a:t> (initialized </a:t>
            </a:r>
            <a:r>
              <a:rPr lang="da-DK" altLang="en-US" dirty="0"/>
              <a:t>to </a:t>
            </a:r>
            <a:r>
              <a:rPr lang="da-DK" altLang="en-US" dirty="0">
                <a:latin typeface="Symbol" pitchFamily="18" charset="2"/>
              </a:rPr>
              <a:t>¥ </a:t>
            </a:r>
            <a:r>
              <a:rPr lang="da-DK" altLang="en-US" dirty="0"/>
              <a:t>at the </a:t>
            </a:r>
            <a:r>
              <a:rPr lang="da-DK" altLang="en-US" dirty="0" smtClean="0"/>
              <a:t>start)</a:t>
            </a:r>
            <a:endParaRPr lang="da-DK" altLang="en-US" dirty="0"/>
          </a:p>
          <a:p>
            <a:r>
              <a:rPr lang="da-DK" altLang="en-US" dirty="0"/>
              <a:t>Relaxing an edge </a:t>
            </a:r>
            <a:r>
              <a:rPr lang="da-DK" altLang="en-US" dirty="0">
                <a:solidFill>
                  <a:srgbClr val="FF0000"/>
                </a:solidFill>
              </a:rPr>
              <a:t>(</a:t>
            </a:r>
            <a:r>
              <a:rPr lang="da-DK" altLang="en-US" i="1" dirty="0">
                <a:solidFill>
                  <a:srgbClr val="FF0000"/>
                </a:solidFill>
              </a:rPr>
              <a:t>u,v</a:t>
            </a:r>
            <a:r>
              <a:rPr lang="da-DK" altLang="en-US" dirty="0" smtClean="0">
                <a:solidFill>
                  <a:srgbClr val="FF0000"/>
                </a:solidFill>
              </a:rPr>
              <a:t>) </a:t>
            </a:r>
            <a:r>
              <a:rPr lang="da-DK" altLang="en-US" dirty="0"/>
              <a:t>with cost </a:t>
            </a:r>
            <a:r>
              <a:rPr lang="da-DK" altLang="en-US" b="1" dirty="0"/>
              <a:t>d</a:t>
            </a:r>
            <a:r>
              <a:rPr lang="da-DK" altLang="en-US" b="1" baseline="-25000" dirty="0"/>
              <a:t>uv</a:t>
            </a:r>
            <a:r>
              <a:rPr lang="da-DK" altLang="en-US" dirty="0"/>
              <a:t> means testing whether we can improve the shortest path to </a:t>
            </a:r>
            <a:r>
              <a:rPr lang="da-DK" altLang="en-US" i="1" dirty="0">
                <a:solidFill>
                  <a:srgbClr val="FF0000"/>
                </a:solidFill>
              </a:rPr>
              <a:t>v</a:t>
            </a:r>
            <a:r>
              <a:rPr lang="da-DK" altLang="en-US" dirty="0"/>
              <a:t> found so far by going through </a:t>
            </a:r>
            <a:r>
              <a:rPr lang="da-DK" altLang="en-US" i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250825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223237" name="AutoShape 5"/>
          <p:cNvCxnSpPr>
            <a:cxnSpLocks noChangeShapeType="1"/>
            <a:stCxn id="223236" idx="6"/>
          </p:cNvCxnSpPr>
          <p:nvPr/>
        </p:nvCxnSpPr>
        <p:spPr bwMode="auto">
          <a:xfrm>
            <a:off x="708025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38" name="AutoShape 6"/>
          <p:cNvCxnSpPr>
            <a:cxnSpLocks noChangeShapeType="1"/>
          </p:cNvCxnSpPr>
          <p:nvPr/>
        </p:nvCxnSpPr>
        <p:spPr bwMode="auto">
          <a:xfrm>
            <a:off x="708025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32702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154622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54622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2702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860425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936625" y="57308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45" name="Oval 13"/>
          <p:cNvSpPr>
            <a:spLocks noChangeArrowheads="1"/>
          </p:cNvSpPr>
          <p:nvPr/>
        </p:nvSpPr>
        <p:spPr bwMode="auto">
          <a:xfrm>
            <a:off x="1470025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9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6" name="Oval 14"/>
          <p:cNvSpPr>
            <a:spLocks noChangeArrowheads="1"/>
          </p:cNvSpPr>
          <p:nvPr/>
        </p:nvSpPr>
        <p:spPr bwMode="auto">
          <a:xfrm>
            <a:off x="2508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7" name="Oval 15"/>
          <p:cNvSpPr>
            <a:spLocks noChangeArrowheads="1"/>
          </p:cNvSpPr>
          <p:nvPr/>
        </p:nvSpPr>
        <p:spPr bwMode="auto">
          <a:xfrm>
            <a:off x="14700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7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>
            <a:off x="860425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898525" y="5105400"/>
            <a:ext cx="1373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Relax(u,v)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2403475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cxnSp>
        <p:nvCxnSpPr>
          <p:cNvPr id="223251" name="AutoShape 19"/>
          <p:cNvCxnSpPr>
            <a:cxnSpLocks noChangeShapeType="1"/>
            <a:stCxn id="223250" idx="6"/>
          </p:cNvCxnSpPr>
          <p:nvPr/>
        </p:nvCxnSpPr>
        <p:spPr bwMode="auto">
          <a:xfrm>
            <a:off x="2860675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252" name="AutoShape 20"/>
          <p:cNvCxnSpPr>
            <a:cxnSpLocks noChangeShapeType="1"/>
          </p:cNvCxnSpPr>
          <p:nvPr/>
        </p:nvCxnSpPr>
        <p:spPr bwMode="auto">
          <a:xfrm>
            <a:off x="2860675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247967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698875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369887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79675" y="59594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3013075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3089275" y="57308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59" name="Oval 27"/>
          <p:cNvSpPr>
            <a:spLocks noChangeArrowheads="1"/>
          </p:cNvSpPr>
          <p:nvPr/>
        </p:nvSpPr>
        <p:spPr bwMode="auto">
          <a:xfrm>
            <a:off x="3622675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6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0" name="Oval 28"/>
          <p:cNvSpPr>
            <a:spLocks noChangeArrowheads="1"/>
          </p:cNvSpPr>
          <p:nvPr/>
        </p:nvSpPr>
        <p:spPr bwMode="auto">
          <a:xfrm>
            <a:off x="240347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5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1" name="Oval 29"/>
          <p:cNvSpPr>
            <a:spLocks noChangeArrowheads="1"/>
          </p:cNvSpPr>
          <p:nvPr/>
        </p:nvSpPr>
        <p:spPr bwMode="auto">
          <a:xfrm>
            <a:off x="362267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6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3262" name="Line 30"/>
          <p:cNvSpPr>
            <a:spLocks noChangeShapeType="1"/>
          </p:cNvSpPr>
          <p:nvPr/>
        </p:nvSpPr>
        <p:spPr bwMode="auto">
          <a:xfrm>
            <a:off x="3013075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3" name="Text Box 31"/>
          <p:cNvSpPr txBox="1">
            <a:spLocks noChangeArrowheads="1"/>
          </p:cNvSpPr>
          <p:nvPr/>
        </p:nvSpPr>
        <p:spPr bwMode="auto">
          <a:xfrm>
            <a:off x="3059113" y="5105400"/>
            <a:ext cx="134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Relax(u,v)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5150950" y="4527550"/>
            <a:ext cx="3365262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E9A5-500C-4619-A473-53814F39D77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/>
              <a:t>Dijkstra's Algorithm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 dirty="0"/>
              <a:t>Non-negative edge weights</a:t>
            </a:r>
          </a:p>
          <a:p>
            <a:pPr>
              <a:lnSpc>
                <a:spcPct val="90000"/>
              </a:lnSpc>
            </a:pPr>
            <a:r>
              <a:rPr lang="da-DK" altLang="en-US" dirty="0" smtClean="0"/>
              <a:t>Use </a:t>
            </a:r>
            <a:r>
              <a:rPr lang="da-DK" altLang="en-US" i="1" dirty="0"/>
              <a:t>Q</a:t>
            </a:r>
            <a:r>
              <a:rPr lang="da-DK" altLang="en-US" dirty="0"/>
              <a:t>, a </a:t>
            </a:r>
            <a:r>
              <a:rPr lang="da-DK" altLang="en-US" dirty="0" smtClean="0"/>
              <a:t>priority queue keyed by </a:t>
            </a:r>
            <a:r>
              <a:rPr lang="da-DK" altLang="en-US" b="1" dirty="0" smtClean="0"/>
              <a:t>D</a:t>
            </a:r>
            <a:r>
              <a:rPr lang="da-DK" altLang="en-US" b="1" baseline="-25000" dirty="0" smtClean="0"/>
              <a:t>v</a:t>
            </a:r>
            <a:r>
              <a:rPr lang="da-DK" altLang="en-US" dirty="0" smtClean="0"/>
              <a:t> </a:t>
            </a:r>
            <a:r>
              <a:rPr lang="da-DK" altLang="en-US" dirty="0"/>
              <a:t>(BFS used FIFO queue, here we use a PQ, which is re-organized whenever some </a:t>
            </a:r>
            <a:r>
              <a:rPr lang="da-DK" altLang="en-US" b="1" dirty="0" smtClean="0"/>
              <a:t>D</a:t>
            </a:r>
            <a:r>
              <a:rPr lang="da-DK" altLang="en-US" dirty="0" smtClean="0"/>
              <a:t> </a:t>
            </a:r>
            <a:r>
              <a:rPr lang="da-DK" altLang="en-US" dirty="0"/>
              <a:t>decreases)</a:t>
            </a:r>
          </a:p>
          <a:p>
            <a:pPr>
              <a:lnSpc>
                <a:spcPct val="90000"/>
              </a:lnSpc>
            </a:pPr>
            <a:r>
              <a:rPr lang="da-DK" altLang="en-US" dirty="0"/>
              <a:t>Basic idea</a:t>
            </a:r>
          </a:p>
          <a:p>
            <a:pPr lvl="1">
              <a:lnSpc>
                <a:spcPct val="90000"/>
              </a:lnSpc>
            </a:pPr>
            <a:r>
              <a:rPr lang="da-DK" altLang="en-US" dirty="0"/>
              <a:t>maintain a set </a:t>
            </a:r>
            <a:r>
              <a:rPr lang="da-DK" altLang="en-US" b="1" i="1" dirty="0"/>
              <a:t>S</a:t>
            </a:r>
            <a:r>
              <a:rPr lang="da-DK" altLang="en-US" dirty="0"/>
              <a:t> of solved vertices</a:t>
            </a:r>
          </a:p>
          <a:p>
            <a:pPr lvl="1">
              <a:lnSpc>
                <a:spcPct val="90000"/>
              </a:lnSpc>
            </a:pPr>
            <a:r>
              <a:rPr lang="da-DK" altLang="en-US" dirty="0"/>
              <a:t>at each step select "closest" vertex </a:t>
            </a:r>
            <a:r>
              <a:rPr lang="da-DK" altLang="en-US" b="1" i="1" dirty="0"/>
              <a:t>u</a:t>
            </a:r>
            <a:r>
              <a:rPr lang="da-DK" altLang="en-US" dirty="0"/>
              <a:t>, add it to </a:t>
            </a:r>
            <a:r>
              <a:rPr lang="da-DK" altLang="en-US" b="1" i="1" dirty="0"/>
              <a:t>S</a:t>
            </a:r>
            <a:r>
              <a:rPr lang="da-DK" altLang="en-US" dirty="0"/>
              <a:t>, and relax all edges from </a:t>
            </a:r>
            <a:r>
              <a:rPr lang="da-DK" altLang="en-US" b="1" i="1" dirty="0"/>
              <a:t>u</a:t>
            </a:r>
            <a:endParaRPr lang="da-DK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7F57-7A4D-4562-BE5E-51A141C245F2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46772" y="1911484"/>
            <a:ext cx="8358188" cy="3741429"/>
            <a:chOff x="596900" y="2320924"/>
            <a:chExt cx="8358188" cy="3741429"/>
          </a:xfrm>
        </p:grpSpPr>
        <p:sp>
          <p:nvSpPr>
            <p:cNvPr id="225282" name="Rectangle 2"/>
            <p:cNvSpPr>
              <a:spLocks noChangeArrowheads="1"/>
            </p:cNvSpPr>
            <p:nvPr/>
          </p:nvSpPr>
          <p:spPr bwMode="auto">
            <a:xfrm>
              <a:off x="1295400" y="5198754"/>
              <a:ext cx="5715000" cy="653543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596900" y="2320924"/>
              <a:ext cx="8358188" cy="3741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533400" indent="-533400"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914400" indent="-457200"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295400" indent="-381000"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714500" indent="-342900"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171700" indent="-342900"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431800" algn="l"/>
                  <a:tab pos="647700" algn="l"/>
                  <a:tab pos="863600" algn="l"/>
                  <a:tab pos="1079500" algn="l"/>
                  <a:tab pos="1295400" algn="l"/>
                  <a:tab pos="1511300" algn="l"/>
                  <a:tab pos="1728788" algn="l"/>
                  <a:tab pos="1944688" algn="l"/>
                  <a:tab pos="2160588" algn="l"/>
                  <a:tab pos="2376488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da-DK" altLang="en-US" sz="2000" b="1" dirty="0">
                  <a:latin typeface="Courier New" pitchFamily="49" charset="0"/>
                  <a:cs typeface="Times New Roman" pitchFamily="18" charset="0"/>
                </a:rPr>
                <a:t>Dijkstra</a:t>
              </a:r>
              <a:r>
                <a:rPr lang="en-US" altLang="en-US" sz="2000" dirty="0" smtClean="0">
                  <a:latin typeface="Courier New" pitchFamily="49" charset="0"/>
                  <a:cs typeface="Times New Roman" pitchFamily="18" charset="0"/>
                </a:rPr>
                <a:t>(G(V,E),s</a:t>
              </a:r>
              <a:r>
                <a:rPr lang="en-US" altLang="en-US" sz="2000" dirty="0">
                  <a:latin typeface="Courier New" pitchFamily="49" charset="0"/>
                  <a:cs typeface="Times New Roman" pitchFamily="18" charset="0"/>
                </a:rPr>
                <a:t>)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dirty="0">
                  <a:latin typeface="Courier New" pitchFamily="49" charset="0"/>
                  <a:cs typeface="Courier New" pitchFamily="49" charset="0"/>
                </a:rPr>
                <a:t>01</a:t>
              </a:r>
              <a:r>
                <a:rPr lang="en-US" altLang="en-US" dirty="0">
                  <a:latin typeface="Courier New" pitchFamily="49" charset="0"/>
                  <a:cs typeface="Times New Roman" pitchFamily="18" charset="0"/>
                </a:rPr>
                <a:t> 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for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each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vertex u </a:t>
              </a:r>
              <a:r>
                <a:rPr lang="en-US" altLang="en-US" dirty="0">
                  <a:latin typeface="Symbol" pitchFamily="18" charset="2"/>
                  <a:cs typeface="Times New Roman" pitchFamily="18" charset="0"/>
                </a:rPr>
                <a:t>Î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da-DK" altLang="en-US" b="1" dirty="0" smtClean="0">
                  <a:latin typeface="Courier New" pitchFamily="49" charset="0"/>
                  <a:cs typeface="Times New Roman" pitchFamily="18" charset="0"/>
                </a:rPr>
                <a:t>V</a:t>
              </a:r>
              <a:endParaRPr lang="da-DK" altLang="en-US" dirty="0">
                <a:latin typeface="Courier New" pitchFamily="49" charset="0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02    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	</a:t>
              </a:r>
              <a:r>
                <a:rPr lang="da-DK" altLang="en-US" b="1" dirty="0" smtClean="0">
                  <a:latin typeface="Courier New" pitchFamily="49" charset="0"/>
                  <a:cs typeface="Times New Roman" pitchFamily="18" charset="0"/>
                </a:rPr>
                <a:t>D</a:t>
              </a:r>
              <a:r>
                <a:rPr lang="da-DK" altLang="en-US" b="1" baseline="-25000" dirty="0" smtClean="0">
                  <a:latin typeface="Courier New" pitchFamily="49" charset="0"/>
                  <a:cs typeface="Times New Roman" pitchFamily="18" charset="0"/>
                </a:rPr>
                <a:t>u </a:t>
              </a:r>
              <a:r>
                <a:rPr lang="en-US" altLang="en-US" dirty="0" smtClean="0">
                  <a:latin typeface="Symbol" pitchFamily="18" charset="2"/>
                  <a:cs typeface="Courier New" pitchFamily="49" charset="0"/>
                </a:rPr>
                <a:t>¬</a:t>
              </a:r>
              <a:r>
                <a:rPr lang="da-DK" altLang="en-US" b="1" baseline="-25000" dirty="0" smtClean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da-DK" altLang="en-US" dirty="0" smtClean="0">
                  <a:latin typeface="Symbol" pitchFamily="18" charset="2"/>
                  <a:cs typeface="Times New Roman" pitchFamily="18" charset="0"/>
                </a:rPr>
                <a:t>¥</a:t>
              </a:r>
              <a:endParaRPr lang="da-DK" altLang="en-US" dirty="0">
                <a:latin typeface="Symbol" pitchFamily="18" charset="2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03</a:t>
              </a:r>
              <a:r>
                <a:rPr lang="en-US" altLang="en-US" b="1" dirty="0" smtClean="0">
                  <a:latin typeface="Courier New" pitchFamily="49" charset="0"/>
                  <a:cs typeface="Times New Roman" pitchFamily="18" charset="0"/>
                </a:rPr>
                <a:t> 				</a:t>
              </a:r>
              <a:r>
                <a:rPr lang="en-US" altLang="en-US" b="1" dirty="0" err="1" smtClean="0">
                  <a:latin typeface="Courier New" pitchFamily="49" charset="0"/>
                  <a:cs typeface="Times New Roman" pitchFamily="18" charset="0"/>
                </a:rPr>
                <a:t>Parent</a:t>
              </a:r>
              <a:r>
                <a:rPr lang="en-US" altLang="en-US" b="1" baseline="-25000" dirty="0" err="1">
                  <a:latin typeface="Courier New" pitchFamily="49" charset="0"/>
                  <a:cs typeface="Times New Roman" pitchFamily="18" charset="0"/>
                </a:rPr>
                <a:t>u</a:t>
              </a:r>
              <a:r>
                <a:rPr lang="en-US" altLang="en-US" b="1" dirty="0" smtClean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altLang="en-US" dirty="0" smtClean="0">
                  <a:latin typeface="Symbol" pitchFamily="18" charset="2"/>
                  <a:cs typeface="Courier New" pitchFamily="49" charset="0"/>
                </a:rPr>
                <a:t>¬</a:t>
              </a:r>
              <a:r>
                <a:rPr lang="en-US" altLang="en-US" b="1" dirty="0" smtClean="0">
                  <a:latin typeface="Courier New" pitchFamily="49" charset="0"/>
                  <a:cs typeface="Times New Roman" pitchFamily="18" charset="0"/>
                </a:rPr>
                <a:t> nil</a:t>
              </a:r>
              <a:endParaRPr lang="da-DK" altLang="en-US" dirty="0">
                <a:latin typeface="Courier New" pitchFamily="49" charset="0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04 </a:t>
              </a:r>
              <a:r>
                <a:rPr lang="da-DK" altLang="en-US" b="1" dirty="0" smtClean="0">
                  <a:latin typeface="Courier New" pitchFamily="49" charset="0"/>
                  <a:cs typeface="Times New Roman" pitchFamily="18" charset="0"/>
                </a:rPr>
                <a:t>D</a:t>
              </a:r>
              <a:r>
                <a:rPr lang="da-DK" altLang="en-US" b="1" baseline="-25000" dirty="0" smtClean="0">
                  <a:latin typeface="Courier New" pitchFamily="49" charset="0"/>
                  <a:cs typeface="Times New Roman" pitchFamily="18" charset="0"/>
                </a:rPr>
                <a:t>s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altLang="en-US" dirty="0" smtClean="0">
                  <a:latin typeface="Symbol" pitchFamily="18" charset="2"/>
                  <a:cs typeface="Courier New" pitchFamily="49" charset="0"/>
                </a:rPr>
                <a:t>¬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 0</a:t>
              </a:r>
              <a:endParaRPr lang="da-DK" altLang="en-US" dirty="0">
                <a:latin typeface="Courier New" pitchFamily="49" charset="0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05 </a:t>
              </a:r>
              <a:r>
                <a:rPr lang="da-DK" altLang="en-US" dirty="0">
                  <a:solidFill>
                    <a:schemeClr val="tx2"/>
                  </a:solidFill>
                  <a:latin typeface="Courier New" pitchFamily="49" charset="0"/>
                  <a:cs typeface="Times New Roman" pitchFamily="18" charset="0"/>
                </a:rPr>
                <a:t>S </a:t>
              </a:r>
              <a:r>
                <a:rPr lang="en-US" altLang="en-US" dirty="0">
                  <a:solidFill>
                    <a:schemeClr val="tx2"/>
                  </a:solidFill>
                  <a:latin typeface="Symbol" pitchFamily="18" charset="2"/>
                  <a:cs typeface="Courier New" pitchFamily="49" charset="0"/>
                </a:rPr>
                <a:t>¬ </a:t>
              </a:r>
              <a:r>
                <a:rPr lang="da-DK" altLang="en-US" dirty="0">
                  <a:solidFill>
                    <a:schemeClr val="tx2"/>
                  </a:solidFill>
                  <a:latin typeface="Symbol" pitchFamily="18" charset="2"/>
                  <a:cs typeface="Times New Roman" pitchFamily="18" charset="0"/>
                </a:rPr>
                <a:t>Æ</a:t>
              </a:r>
              <a:r>
                <a:rPr lang="da-DK" altLang="en-US" dirty="0">
                  <a:latin typeface="Symbol" pitchFamily="18" charset="2"/>
                  <a:cs typeface="Times New Roman" pitchFamily="18" charset="0"/>
                </a:rPr>
                <a:t>                       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// Set 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S : already solved vertices</a:t>
              </a:r>
              <a:endParaRPr lang="da-DK" altLang="en-US" dirty="0">
                <a:latin typeface="Symbol" pitchFamily="18" charset="2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06 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Q.</a:t>
              </a:r>
              <a:r>
                <a:rPr lang="da-DK" altLang="en-US" b="1" dirty="0" smtClean="0">
                  <a:latin typeface="Courier New" pitchFamily="49" charset="0"/>
                  <a:cs typeface="Times New Roman" pitchFamily="18" charset="0"/>
                </a:rPr>
                <a:t>init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(</a:t>
              </a:r>
              <a:r>
                <a:rPr lang="da-DK" altLang="en-US" b="1" dirty="0" smtClean="0">
                  <a:latin typeface="Courier New" pitchFamily="49" charset="0"/>
                  <a:cs typeface="Times New Roman" pitchFamily="18" charset="0"/>
                </a:rPr>
                <a:t>V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)  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// Q, intially contains all nodes 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in G</a:t>
              </a:r>
              <a:endParaRPr lang="en-US" altLang="en-US" dirty="0">
                <a:latin typeface="Courier New" pitchFamily="49" charset="0"/>
                <a:cs typeface="Times New Roman" pitchFamily="18" charset="0"/>
              </a:endParaRP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07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while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not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Q.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isEmpty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()</a:t>
              </a:r>
              <a:endParaRPr lang="da-DK" altLang="en-US" b="1" dirty="0">
                <a:latin typeface="Symbol" pitchFamily="18" charset="2"/>
                <a:cs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dirty="0">
                  <a:latin typeface="Courier New" pitchFamily="49" charset="0"/>
                  <a:cs typeface="Times New Roman" pitchFamily="18" charset="0"/>
                </a:rPr>
                <a:t>08    u </a:t>
              </a:r>
              <a:r>
                <a:rPr lang="en-US" altLang="en-US" dirty="0">
                  <a:latin typeface="Symbol" pitchFamily="18" charset="2"/>
                  <a:cs typeface="Courier New" pitchFamily="49" charset="0"/>
                </a:rPr>
                <a:t>¬</a:t>
              </a:r>
              <a:r>
                <a:rPr lang="en-US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altLang="en-US" dirty="0" err="1">
                  <a:latin typeface="Courier New" pitchFamily="49" charset="0"/>
                  <a:cs typeface="Times New Roman" pitchFamily="18" charset="0"/>
                </a:rPr>
                <a:t>Q.</a:t>
              </a:r>
              <a:r>
                <a:rPr lang="en-US" altLang="en-US" b="1" dirty="0" err="1">
                  <a:latin typeface="Courier New" pitchFamily="49" charset="0"/>
                  <a:cs typeface="Times New Roman" pitchFamily="18" charset="0"/>
                </a:rPr>
                <a:t>extractMin</a:t>
              </a:r>
              <a:r>
                <a:rPr lang="en-US" altLang="en-US" dirty="0" smtClean="0">
                  <a:latin typeface="Courier New" pitchFamily="49" charset="0"/>
                  <a:cs typeface="Times New Roman" pitchFamily="18" charset="0"/>
                </a:rPr>
                <a:t>()	//chose u with minimum D</a:t>
              </a:r>
              <a:r>
                <a:rPr lang="en-US" altLang="en-US" baseline="-25000" dirty="0" smtClean="0">
                  <a:latin typeface="Courier New" pitchFamily="49" charset="0"/>
                  <a:cs typeface="Times New Roman" pitchFamily="18" charset="0"/>
                </a:rPr>
                <a:t>u</a:t>
              </a:r>
              <a:endParaRPr lang="en-US" altLang="en-US" baseline="-25000" dirty="0">
                <a:latin typeface="Courier New" pitchFamily="49" charset="0"/>
                <a:cs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dirty="0">
                  <a:latin typeface="Courier New" pitchFamily="49" charset="0"/>
                  <a:cs typeface="Times New Roman" pitchFamily="18" charset="0"/>
                </a:rPr>
                <a:t>09    </a:t>
              </a:r>
              <a:r>
                <a:rPr lang="da-DK" altLang="en-US" dirty="0">
                  <a:solidFill>
                    <a:schemeClr val="tx2"/>
                  </a:solidFill>
                  <a:latin typeface="Courier New" pitchFamily="49" charset="0"/>
                  <a:cs typeface="Times New Roman" pitchFamily="18" charset="0"/>
                </a:rPr>
                <a:t>S </a:t>
              </a:r>
              <a:r>
                <a:rPr lang="en-US" altLang="en-US" dirty="0">
                  <a:solidFill>
                    <a:schemeClr val="tx2"/>
                  </a:solidFill>
                  <a:latin typeface="Symbol" pitchFamily="18" charset="2"/>
                  <a:cs typeface="Courier New" pitchFamily="49" charset="0"/>
                </a:rPr>
                <a:t>¬ </a:t>
              </a:r>
              <a:r>
                <a:rPr lang="en-US" altLang="en-US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 </a:t>
              </a:r>
              <a:r>
                <a:rPr lang="en-US" altLang="en-US" dirty="0">
                  <a:solidFill>
                    <a:schemeClr val="tx2"/>
                  </a:solidFill>
                  <a:latin typeface="Symbol" pitchFamily="18" charset="2"/>
                  <a:cs typeface="Times New Roman" pitchFamily="18" charset="0"/>
                </a:rPr>
                <a:t>È </a:t>
              </a:r>
              <a:r>
                <a:rPr lang="en-US" altLang="en-US" dirty="0">
                  <a:solidFill>
                    <a:schemeClr val="tx2"/>
                  </a:solidFill>
                  <a:latin typeface="Courier New" pitchFamily="49" charset="0"/>
                  <a:cs typeface="Times New Roman" pitchFamily="18" charset="0"/>
                </a:rPr>
                <a:t>{u}</a:t>
              </a:r>
              <a:r>
                <a:rPr lang="en-US" altLang="en-US" dirty="0">
                  <a:latin typeface="Courier New" pitchFamily="49" charset="0"/>
                  <a:cs typeface="Times New Roman" pitchFamily="18" charset="0"/>
                </a:rPr>
                <a:t> </a:t>
              </a:r>
            </a:p>
            <a:p>
              <a:pPr algn="just" eaLnBrk="0" hangingPunct="0"/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10   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for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each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v </a:t>
              </a:r>
              <a:r>
                <a:rPr lang="en-US" altLang="en-US" dirty="0">
                  <a:latin typeface="Symbol" pitchFamily="18" charset="2"/>
                  <a:cs typeface="Times New Roman" pitchFamily="18" charset="0"/>
                </a:rPr>
                <a:t>Î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 u.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adjacent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()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do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</a:pP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11       </a:t>
              </a:r>
              <a:r>
                <a:rPr lang="da-DK" altLang="en-US" b="1" dirty="0">
                  <a:latin typeface="Courier New" pitchFamily="49" charset="0"/>
                  <a:cs typeface="Times New Roman" pitchFamily="18" charset="0"/>
                </a:rPr>
                <a:t>Relax</a:t>
              </a:r>
              <a:r>
                <a:rPr lang="da-DK" altLang="en-US" dirty="0">
                  <a:latin typeface="Courier New" pitchFamily="49" charset="0"/>
                  <a:cs typeface="Times New Roman" pitchFamily="18" charset="0"/>
                </a:rPr>
                <a:t>(u, v, G</a:t>
              </a:r>
              <a:r>
                <a:rPr lang="da-DK" altLang="en-US" dirty="0" smtClean="0">
                  <a:latin typeface="Courier New" pitchFamily="49" charset="0"/>
                  <a:cs typeface="Times New Roman" pitchFamily="18" charset="0"/>
                </a:rPr>
                <a:t>)</a:t>
              </a:r>
              <a:endParaRPr lang="da-DK" altLang="en-US" dirty="0">
                <a:latin typeface="Courier New" pitchFamily="49" charset="0"/>
                <a:cs typeface="Times New Roman" pitchFamily="18" charset="0"/>
              </a:endParaRPr>
            </a:p>
          </p:txBody>
        </p:sp>
      </p:grpSp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Dijkstra’s Pseudo Code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737192"/>
          </a:xfrm>
        </p:spPr>
        <p:txBody>
          <a:bodyPr/>
          <a:lstStyle/>
          <a:p>
            <a:r>
              <a:rPr lang="da-DK" altLang="en-US" dirty="0"/>
              <a:t>Input: Graph </a:t>
            </a:r>
            <a:r>
              <a:rPr lang="da-DK" altLang="en-US" i="1" dirty="0"/>
              <a:t>G</a:t>
            </a:r>
            <a:r>
              <a:rPr lang="da-DK" altLang="en-US" dirty="0"/>
              <a:t>, start vertex </a:t>
            </a:r>
            <a:r>
              <a:rPr lang="da-DK" altLang="en-US" i="1" dirty="0"/>
              <a:t>s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7239000" y="4806137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altLang="en-US" sz="2400" dirty="0">
                <a:latin typeface="Times New Roman" pitchFamily="18" charset="0"/>
              </a:rPr>
              <a:t>relaxing edges</a:t>
            </a:r>
            <a:endParaRPr lang="en-US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40DF-8993-420A-A4BF-7EFC9483558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Dijkstra’s Example</a:t>
            </a:r>
          </a:p>
        </p:txBody>
      </p:sp>
      <p:grpSp>
        <p:nvGrpSpPr>
          <p:cNvPr id="226307" name="Group 3"/>
          <p:cNvGrpSpPr>
            <a:grpSpLocks/>
          </p:cNvGrpSpPr>
          <p:nvPr/>
        </p:nvGrpSpPr>
        <p:grpSpPr bwMode="auto">
          <a:xfrm>
            <a:off x="5459413" y="1485900"/>
            <a:ext cx="3124200" cy="2378075"/>
            <a:chOff x="576" y="816"/>
            <a:chExt cx="1968" cy="1498"/>
          </a:xfrm>
        </p:grpSpPr>
        <p:sp>
          <p:nvSpPr>
            <p:cNvPr id="226308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226309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226310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226311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Symbol" pitchFamily="18" charset="2"/>
                </a:rPr>
                <a:t>0</a:t>
              </a:r>
              <a:endParaRPr lang="en-GB" altLang="en-US" sz="2400">
                <a:latin typeface="Symbol" pitchFamily="18" charset="2"/>
              </a:endParaRPr>
            </a:p>
          </p:txBody>
        </p:sp>
        <p:cxnSp>
          <p:nvCxnSpPr>
            <p:cNvPr id="226313" name="AutoShape 9"/>
            <p:cNvCxnSpPr>
              <a:cxnSpLocks noChangeShapeType="1"/>
              <a:stCxn id="226310" idx="7"/>
              <a:endCxn id="226308" idx="5"/>
            </p:cNvCxnSpPr>
            <p:nvPr/>
          </p:nvCxnSpPr>
          <p:spPr bwMode="auto">
            <a:xfrm rot="162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4" name="AutoShape 10"/>
            <p:cNvCxnSpPr>
              <a:cxnSpLocks noChangeShapeType="1"/>
              <a:stCxn id="226308" idx="3"/>
              <a:endCxn id="226310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5" name="AutoShape 11"/>
            <p:cNvCxnSpPr>
              <a:cxnSpLocks noChangeShapeType="1"/>
              <a:stCxn id="226308" idx="6"/>
              <a:endCxn id="226309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6" name="AutoShape 12"/>
            <p:cNvCxnSpPr>
              <a:cxnSpLocks noChangeShapeType="1"/>
              <a:stCxn id="226310" idx="7"/>
              <a:endCxn id="226309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7" name="AutoShape 13"/>
            <p:cNvCxnSpPr>
              <a:cxnSpLocks noChangeShapeType="1"/>
              <a:stCxn id="226309" idx="3"/>
              <a:endCxn id="226311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8" name="AutoShape 14"/>
            <p:cNvCxnSpPr>
              <a:cxnSpLocks noChangeShapeType="1"/>
              <a:stCxn id="226311" idx="7"/>
              <a:endCxn id="226309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19" name="AutoShape 15"/>
            <p:cNvCxnSpPr>
              <a:cxnSpLocks noChangeShapeType="1"/>
              <a:stCxn id="226310" idx="6"/>
              <a:endCxn id="226311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20" name="AutoShape 16"/>
            <p:cNvCxnSpPr>
              <a:cxnSpLocks noChangeShapeType="1"/>
              <a:stCxn id="226311" idx="1"/>
              <a:endCxn id="226312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21" name="AutoShape 17"/>
            <p:cNvCxnSpPr>
              <a:cxnSpLocks noChangeShapeType="1"/>
              <a:stCxn id="226312" idx="5"/>
              <a:endCxn id="226310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22" name="AutoShape 18"/>
            <p:cNvCxnSpPr>
              <a:cxnSpLocks noChangeShapeType="1"/>
              <a:stCxn id="226312" idx="7"/>
              <a:endCxn id="226308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latin typeface="Times New Roman" pitchFamily="18" charset="0"/>
                </a:rPr>
                <a:t>s</a:t>
              </a:r>
              <a:endParaRPr lang="en-GB" altLang="en-US" sz="2000" dirty="0">
                <a:latin typeface="Times New Roman" pitchFamily="18" charset="0"/>
              </a:endParaRPr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u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26325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v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26326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y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26327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itchFamily="18" charset="0"/>
                </a:rPr>
                <a:t>x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10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2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3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3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4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5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6" name="Text Box 32"/>
            <p:cNvSpPr txBox="1">
              <a:spLocks noChangeArrowheads="1"/>
            </p:cNvSpPr>
            <p:nvPr/>
          </p:nvSpPr>
          <p:spPr bwMode="auto">
            <a:xfrm>
              <a:off x="1875" y="16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777777"/>
                  </a:solidFill>
                  <a:latin typeface="Times New Roman" pitchFamily="18" charset="0"/>
                </a:rPr>
                <a:t>7</a:t>
              </a:r>
              <a:endParaRPr lang="en-GB" altLang="en-US" sz="2000" dirty="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  <p:sp>
          <p:nvSpPr>
            <p:cNvPr id="226337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777777"/>
                  </a:solidFill>
                  <a:latin typeface="Times New Roman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itchFamily="18" charset="0"/>
              </a:endParaRPr>
            </a:p>
          </p:txBody>
        </p:sp>
      </p:grpSp>
      <p:sp>
        <p:nvSpPr>
          <p:cNvPr id="226369" name="Rectangle 65"/>
          <p:cNvSpPr>
            <a:spLocks noChangeArrowheads="1"/>
          </p:cNvSpPr>
          <p:nvPr/>
        </p:nvSpPr>
        <p:spPr bwMode="auto">
          <a:xfrm>
            <a:off x="252413" y="1311147"/>
            <a:ext cx="49371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33400" indent="-5334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95400" indent="-3810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Dijkstra</a:t>
            </a: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(G(V,E),s)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vertex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02    	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¥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03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	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nil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04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05 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Æ                       </a:t>
            </a:r>
            <a:endParaRPr lang="da-DK" altLang="en-US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06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</a:t>
            </a:r>
            <a:endParaRPr lang="da-DK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07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not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endParaRPr lang="da-DK" altLang="en-US" b="1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08   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//grey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09   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È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{u}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    //black</a:t>
            </a:r>
            <a:endParaRPr lang="en-US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u.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adjacent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   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Relax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(u, v, G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273823" y="5168900"/>
            <a:ext cx="2781208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9048" y="2099323"/>
            <a:ext cx="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da-DK" altLang="en-US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08405" y="1337065"/>
            <a:ext cx="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u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da-DK" altLang="en-US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03759" y="1191636"/>
            <a:ext cx="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v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da-DK" altLang="en-US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83242" y="3467100"/>
            <a:ext cx="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da-DK" altLang="en-US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02775" y="3436937"/>
            <a:ext cx="8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da-DK" altLang="en-US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47891" y="4056063"/>
            <a:ext cx="3360199" cy="2378075"/>
            <a:chOff x="5447891" y="4056063"/>
            <a:chExt cx="3360199" cy="2378075"/>
          </a:xfrm>
        </p:grpSpPr>
        <p:sp>
          <p:nvSpPr>
            <p:cNvPr id="74" name="TextBox 73"/>
            <p:cNvSpPr txBox="1"/>
            <p:nvPr/>
          </p:nvSpPr>
          <p:spPr>
            <a:xfrm>
              <a:off x="7048476" y="4102987"/>
              <a:ext cx="41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  <a:latin typeface="+mj-lt"/>
                  <a:cs typeface="Times New Roman" panose="02020603050405020304" pitchFamily="18" charset="0"/>
                </a:rPr>
                <a:t>s</a:t>
              </a:r>
              <a:endPara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447891" y="4056063"/>
              <a:ext cx="3360199" cy="2378075"/>
              <a:chOff x="5447891" y="4056063"/>
              <a:chExt cx="3360199" cy="2378075"/>
            </a:xfrm>
          </p:grpSpPr>
          <p:grpSp>
            <p:nvGrpSpPr>
              <p:cNvPr id="226338" name="Group 34"/>
              <p:cNvGrpSpPr>
                <a:grpSpLocks/>
              </p:cNvGrpSpPr>
              <p:nvPr/>
            </p:nvGrpSpPr>
            <p:grpSpPr bwMode="auto">
              <a:xfrm>
                <a:off x="5495925" y="4056063"/>
                <a:ext cx="3124200" cy="2378075"/>
                <a:chOff x="3024" y="816"/>
                <a:chExt cx="1968" cy="1498"/>
              </a:xfrm>
            </p:grpSpPr>
            <p:sp>
              <p:nvSpPr>
                <p:cNvPr id="226339" name="Oval 35"/>
                <p:cNvSpPr>
                  <a:spLocks noChangeArrowheads="1"/>
                </p:cNvSpPr>
                <p:nvPr/>
              </p:nvSpPr>
              <p:spPr bwMode="auto">
                <a:xfrm>
                  <a:off x="3792" y="105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GB" altLang="en-US" sz="2400">
                      <a:latin typeface="Symbol" pitchFamily="18" charset="2"/>
                    </a:rPr>
                    <a:t>10</a:t>
                  </a:r>
                </a:p>
              </p:txBody>
            </p:sp>
            <p:sp>
              <p:nvSpPr>
                <p:cNvPr id="226340" name="Oval 36"/>
                <p:cNvSpPr>
                  <a:spLocks noChangeArrowheads="1"/>
                </p:cNvSpPr>
                <p:nvPr/>
              </p:nvSpPr>
              <p:spPr bwMode="auto">
                <a:xfrm>
                  <a:off x="4560" y="1056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GB" altLang="en-US" sz="2400">
                      <a:latin typeface="Symbol" pitchFamily="18" charset="2"/>
                    </a:rPr>
                    <a:t>¥</a:t>
                  </a:r>
                </a:p>
              </p:txBody>
            </p:sp>
            <p:sp>
              <p:nvSpPr>
                <p:cNvPr id="226341" name="Oval 37"/>
                <p:cNvSpPr>
                  <a:spLocks noChangeArrowheads="1"/>
                </p:cNvSpPr>
                <p:nvPr/>
              </p:nvSpPr>
              <p:spPr bwMode="auto">
                <a:xfrm>
                  <a:off x="3792" y="1824"/>
                  <a:ext cx="288" cy="288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2400">
                      <a:latin typeface="Symbol" pitchFamily="18" charset="2"/>
                    </a:rPr>
                    <a:t>5</a:t>
                  </a:r>
                  <a:endParaRPr lang="en-GB" altLang="en-US" sz="2400">
                    <a:latin typeface="Symbol" pitchFamily="18" charset="2"/>
                  </a:endParaRPr>
                </a:p>
              </p:txBody>
            </p:sp>
            <p:sp>
              <p:nvSpPr>
                <p:cNvPr id="226342" name="Oval 38"/>
                <p:cNvSpPr>
                  <a:spLocks noChangeArrowheads="1"/>
                </p:cNvSpPr>
                <p:nvPr/>
              </p:nvSpPr>
              <p:spPr bwMode="auto">
                <a:xfrm>
                  <a:off x="4560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GB" altLang="en-US" sz="2400">
                      <a:latin typeface="Symbol" pitchFamily="18" charset="2"/>
                    </a:rPr>
                    <a:t>¥</a:t>
                  </a:r>
                </a:p>
              </p:txBody>
            </p:sp>
            <p:sp>
              <p:nvSpPr>
                <p:cNvPr id="226343" name="Oval 39"/>
                <p:cNvSpPr>
                  <a:spLocks noChangeArrowheads="1"/>
                </p:cNvSpPr>
                <p:nvPr/>
              </p:nvSpPr>
              <p:spPr bwMode="auto">
                <a:xfrm>
                  <a:off x="3216" y="1440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sz="2400">
                      <a:solidFill>
                        <a:schemeClr val="bg1"/>
                      </a:solidFill>
                      <a:latin typeface="Symbol" pitchFamily="18" charset="2"/>
                    </a:rPr>
                    <a:t>0</a:t>
                  </a:r>
                  <a:endParaRPr lang="en-GB" altLang="en-US" sz="2400">
                    <a:solidFill>
                      <a:schemeClr val="bg1"/>
                    </a:solidFill>
                    <a:latin typeface="Symbol" pitchFamily="18" charset="2"/>
                  </a:endParaRPr>
                </a:p>
              </p:txBody>
            </p:sp>
            <p:cxnSp>
              <p:nvCxnSpPr>
                <p:cNvPr id="226344" name="AutoShape 40"/>
                <p:cNvCxnSpPr>
                  <a:cxnSpLocks noChangeShapeType="1"/>
                  <a:stCxn id="226341" idx="7"/>
                  <a:endCxn id="226339" idx="5"/>
                </p:cNvCxnSpPr>
                <p:nvPr/>
              </p:nvCxnSpPr>
              <p:spPr bwMode="auto">
                <a:xfrm rot="16200000">
                  <a:off x="3756" y="1584"/>
                  <a:ext cx="564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45" name="AutoShape 41"/>
                <p:cNvCxnSpPr>
                  <a:cxnSpLocks noChangeShapeType="1"/>
                  <a:stCxn id="226339" idx="3"/>
                  <a:endCxn id="226341" idx="1"/>
                </p:cNvCxnSpPr>
                <p:nvPr/>
              </p:nvCxnSpPr>
              <p:spPr bwMode="auto">
                <a:xfrm rot="5400000">
                  <a:off x="3552" y="1584"/>
                  <a:ext cx="564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46" name="AutoShape 42"/>
                <p:cNvCxnSpPr>
                  <a:cxnSpLocks noChangeShapeType="1"/>
                  <a:stCxn id="226339" idx="6"/>
                  <a:endCxn id="226340" idx="2"/>
                </p:cNvCxnSpPr>
                <p:nvPr/>
              </p:nvCxnSpPr>
              <p:spPr bwMode="auto">
                <a:xfrm>
                  <a:off x="4080" y="1200"/>
                  <a:ext cx="480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47" name="AutoShape 43"/>
                <p:cNvCxnSpPr>
                  <a:cxnSpLocks noChangeShapeType="1"/>
                  <a:stCxn id="226341" idx="7"/>
                  <a:endCxn id="226340" idx="3"/>
                </p:cNvCxnSpPr>
                <p:nvPr/>
              </p:nvCxnSpPr>
              <p:spPr bwMode="auto">
                <a:xfrm flipV="1">
                  <a:off x="4038" y="1302"/>
                  <a:ext cx="564" cy="5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48" name="AutoShape 44"/>
                <p:cNvCxnSpPr>
                  <a:cxnSpLocks noChangeShapeType="1"/>
                  <a:stCxn id="226340" idx="3"/>
                  <a:endCxn id="226342" idx="1"/>
                </p:cNvCxnSpPr>
                <p:nvPr/>
              </p:nvCxnSpPr>
              <p:spPr bwMode="auto">
                <a:xfrm>
                  <a:off x="4602" y="1302"/>
                  <a:ext cx="0" cy="5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49" name="AutoShape 45"/>
                <p:cNvCxnSpPr>
                  <a:cxnSpLocks noChangeShapeType="1"/>
                  <a:stCxn id="226342" idx="7"/>
                  <a:endCxn id="226340" idx="5"/>
                </p:cNvCxnSpPr>
                <p:nvPr/>
              </p:nvCxnSpPr>
              <p:spPr bwMode="auto">
                <a:xfrm flipV="1">
                  <a:off x="4806" y="1302"/>
                  <a:ext cx="0" cy="5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50" name="AutoShape 46"/>
                <p:cNvCxnSpPr>
                  <a:cxnSpLocks noChangeShapeType="1"/>
                  <a:stCxn id="226341" idx="6"/>
                  <a:endCxn id="226342" idx="2"/>
                </p:cNvCxnSpPr>
                <p:nvPr/>
              </p:nvCxnSpPr>
              <p:spPr bwMode="auto">
                <a:xfrm>
                  <a:off x="4080" y="1968"/>
                  <a:ext cx="480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51" name="AutoShape 47"/>
                <p:cNvCxnSpPr>
                  <a:cxnSpLocks noChangeShapeType="1"/>
                  <a:stCxn id="226342" idx="1"/>
                  <a:endCxn id="226343" idx="6"/>
                </p:cNvCxnSpPr>
                <p:nvPr/>
              </p:nvCxnSpPr>
              <p:spPr bwMode="auto">
                <a:xfrm flipH="1" flipV="1">
                  <a:off x="3504" y="1584"/>
                  <a:ext cx="1098" cy="28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52" name="AutoShape 48"/>
                <p:cNvCxnSpPr>
                  <a:cxnSpLocks noChangeShapeType="1"/>
                  <a:stCxn id="226343" idx="5"/>
                  <a:endCxn id="226341" idx="2"/>
                </p:cNvCxnSpPr>
                <p:nvPr/>
              </p:nvCxnSpPr>
              <p:spPr bwMode="auto">
                <a:xfrm>
                  <a:off x="3462" y="1686"/>
                  <a:ext cx="330" cy="282"/>
                </a:xfrm>
                <a:prstGeom prst="straightConnector1">
                  <a:avLst/>
                </a:prstGeom>
                <a:noFill/>
                <a:ln w="63500">
                  <a:solidFill>
                    <a:schemeClr val="bg2"/>
                  </a:solidFill>
                  <a:round/>
                  <a:headEnd type="none" w="sm" len="sm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6353" name="AutoShape 49"/>
                <p:cNvCxnSpPr>
                  <a:cxnSpLocks noChangeShapeType="1"/>
                  <a:stCxn id="226343" idx="7"/>
                  <a:endCxn id="226339" idx="2"/>
                </p:cNvCxnSpPr>
                <p:nvPr/>
              </p:nvCxnSpPr>
              <p:spPr bwMode="auto">
                <a:xfrm flipV="1">
                  <a:off x="3462" y="1200"/>
                  <a:ext cx="330" cy="282"/>
                </a:xfrm>
                <a:prstGeom prst="straightConnector1">
                  <a:avLst/>
                </a:prstGeom>
                <a:noFill/>
                <a:ln w="63500">
                  <a:solidFill>
                    <a:schemeClr val="bg2"/>
                  </a:solidFill>
                  <a:round/>
                  <a:headEnd type="none" w="sm" len="sm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63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024" y="1440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latin typeface="Times New Roman" pitchFamily="18" charset="0"/>
                    </a:rPr>
                    <a:t>s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263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40" y="81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latin typeface="Times New Roman" pitchFamily="18" charset="0"/>
                    </a:rPr>
                    <a:t>u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263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608" y="81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latin typeface="Times New Roman" pitchFamily="18" charset="0"/>
                    </a:rPr>
                    <a:t>v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2635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608" y="2064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latin typeface="Times New Roman" pitchFamily="18" charset="0"/>
                    </a:rPr>
                    <a:t>y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2635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40" y="2064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latin typeface="Times New Roman" pitchFamily="18" charset="0"/>
                    </a:rPr>
                    <a:t>x</a:t>
                  </a:r>
                  <a:endParaRPr lang="en-GB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2635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408" y="1104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10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08" y="172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5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76" y="96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1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648" y="1392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2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32" y="1392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3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72" y="1296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9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16" y="148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4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800" y="148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6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96" y="1665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 dirty="0">
                      <a:solidFill>
                        <a:srgbClr val="777777"/>
                      </a:solidFill>
                      <a:latin typeface="Times New Roman" pitchFamily="18" charset="0"/>
                    </a:rPr>
                    <a:t>7</a:t>
                  </a:r>
                  <a:endParaRPr lang="en-GB" altLang="en-US" sz="2000" dirty="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636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224" y="1920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en-US" sz="2000">
                      <a:solidFill>
                        <a:srgbClr val="777777"/>
                      </a:solidFill>
                      <a:latin typeface="Times New Roman" pitchFamily="18" charset="0"/>
                    </a:rPr>
                    <a:t>2</a:t>
                  </a:r>
                  <a:endParaRPr lang="en-GB" altLang="en-US" sz="2000">
                    <a:solidFill>
                      <a:srgbClr val="777777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5447891" y="4143931"/>
                <a:ext cx="3360199" cy="2246273"/>
                <a:chOff x="5447891" y="4143931"/>
                <a:chExt cx="3360199" cy="2246273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5447891" y="4743389"/>
                  <a:ext cx="4082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altLang="en-US" b="1" dirty="0" smtClean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Æ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335394" y="4143931"/>
                  <a:ext cx="41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altLang="en-US" b="1" dirty="0" smtClean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Æ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91525" y="5702300"/>
                  <a:ext cx="41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altLang="en-US" b="1" dirty="0" smtClean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Æ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486525" y="6020872"/>
                  <a:ext cx="41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s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C8B-39F2-4109-8F28-F86B7F903E7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Dijkstra’s Example (2)</a:t>
            </a: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52413" y="1311147"/>
            <a:ext cx="49371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33400" indent="-5334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95400" indent="-3810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Dijkstra</a:t>
            </a: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(G(V,E),s)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vertex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02    	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¥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03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	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nil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04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05 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Æ                       </a:t>
            </a:r>
            <a:endParaRPr lang="da-DK" altLang="en-US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06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</a:t>
            </a:r>
            <a:endParaRPr lang="da-DK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07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not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endParaRPr lang="da-DK" altLang="en-US" b="1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08   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//grey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09   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È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{u}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    //black</a:t>
            </a:r>
            <a:endParaRPr lang="en-US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u.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adjacent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   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Relax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(u, v, G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273823" y="5168900"/>
            <a:ext cx="2781208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47891" y="1444405"/>
            <a:ext cx="3318592" cy="2384645"/>
            <a:chOff x="5447891" y="1444405"/>
            <a:chExt cx="3318592" cy="2384645"/>
          </a:xfrm>
        </p:grpSpPr>
        <p:grpSp>
          <p:nvGrpSpPr>
            <p:cNvPr id="227331" name="Group 3"/>
            <p:cNvGrpSpPr>
              <a:grpSpLocks/>
            </p:cNvGrpSpPr>
            <p:nvPr/>
          </p:nvGrpSpPr>
          <p:grpSpPr bwMode="auto">
            <a:xfrm>
              <a:off x="5462588" y="1450975"/>
              <a:ext cx="3124200" cy="2378075"/>
              <a:chOff x="624" y="2352"/>
              <a:chExt cx="1968" cy="1498"/>
            </a:xfrm>
          </p:grpSpPr>
          <p:sp>
            <p:nvSpPr>
              <p:cNvPr id="227332" name="Text Box 4"/>
              <p:cNvSpPr txBox="1">
                <a:spLocks noChangeArrowheads="1"/>
              </p:cNvSpPr>
              <p:nvPr/>
            </p:nvSpPr>
            <p:spPr bwMode="auto">
              <a:xfrm>
                <a:off x="1440" y="235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u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33" name="Text Box 5"/>
              <p:cNvSpPr txBox="1">
                <a:spLocks noChangeArrowheads="1"/>
              </p:cNvSpPr>
              <p:nvPr/>
            </p:nvSpPr>
            <p:spPr bwMode="auto">
              <a:xfrm>
                <a:off x="2208" y="235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v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34" name="Oval 6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Symbol" pitchFamily="18" charset="2"/>
                  </a:rPr>
                  <a:t>8</a:t>
                </a:r>
                <a:endParaRPr lang="en-GB" altLang="en-US" sz="2400">
                  <a:latin typeface="Symbol" pitchFamily="18" charset="2"/>
                </a:endParaRPr>
              </a:p>
            </p:txBody>
          </p:sp>
          <p:sp>
            <p:nvSpPr>
              <p:cNvPr id="227335" name="Oval 7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Symbol" pitchFamily="18" charset="2"/>
                  </a:rPr>
                  <a:t>14</a:t>
                </a:r>
                <a:endParaRPr lang="en-GB" altLang="en-US" sz="2400">
                  <a:latin typeface="Symbol" pitchFamily="18" charset="2"/>
                </a:endParaRPr>
              </a:p>
            </p:txBody>
          </p:sp>
          <p:sp>
            <p:nvSpPr>
              <p:cNvPr id="227336" name="Oval 8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5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7337" name="Oval 9"/>
              <p:cNvSpPr>
                <a:spLocks noChangeArrowheads="1"/>
              </p:cNvSpPr>
              <p:nvPr/>
            </p:nvSpPr>
            <p:spPr bwMode="auto">
              <a:xfrm>
                <a:off x="2160" y="3360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Symbol" pitchFamily="18" charset="2"/>
                  </a:rPr>
                  <a:t>7</a:t>
                </a:r>
                <a:endParaRPr lang="en-GB" altLang="en-US" sz="2400">
                  <a:latin typeface="Symbol" pitchFamily="18" charset="2"/>
                </a:endParaRPr>
              </a:p>
            </p:txBody>
          </p:sp>
          <p:sp>
            <p:nvSpPr>
              <p:cNvPr id="227338" name="Oval 10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0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227339" name="AutoShape 11"/>
              <p:cNvCxnSpPr>
                <a:cxnSpLocks noChangeShapeType="1"/>
                <a:stCxn id="227336" idx="7"/>
                <a:endCxn id="227334" idx="5"/>
              </p:cNvCxnSpPr>
              <p:nvPr/>
            </p:nvCxnSpPr>
            <p:spPr bwMode="auto">
              <a:xfrm rot="16200000">
                <a:off x="1356" y="3120"/>
                <a:ext cx="56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0" name="AutoShape 12"/>
              <p:cNvCxnSpPr>
                <a:cxnSpLocks noChangeShapeType="1"/>
                <a:stCxn id="227334" idx="3"/>
                <a:endCxn id="227336" idx="1"/>
              </p:cNvCxnSpPr>
              <p:nvPr/>
            </p:nvCxnSpPr>
            <p:spPr bwMode="auto">
              <a:xfrm rot="5400000">
                <a:off x="1152" y="3120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1" name="AutoShape 13"/>
              <p:cNvCxnSpPr>
                <a:cxnSpLocks noChangeShapeType="1"/>
                <a:stCxn id="227334" idx="6"/>
                <a:endCxn id="227335" idx="2"/>
              </p:cNvCxnSpPr>
              <p:nvPr/>
            </p:nvCxnSpPr>
            <p:spPr bwMode="auto">
              <a:xfrm>
                <a:off x="1680" y="2736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2" name="AutoShape 14"/>
              <p:cNvCxnSpPr>
                <a:cxnSpLocks noChangeShapeType="1"/>
                <a:stCxn id="227336" idx="7"/>
                <a:endCxn id="227335" idx="3"/>
              </p:cNvCxnSpPr>
              <p:nvPr/>
            </p:nvCxnSpPr>
            <p:spPr bwMode="auto">
              <a:xfrm flipV="1">
                <a:off x="1638" y="2838"/>
                <a:ext cx="564" cy="5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3" name="AutoShape 15"/>
              <p:cNvCxnSpPr>
                <a:cxnSpLocks noChangeShapeType="1"/>
                <a:stCxn id="227335" idx="3"/>
                <a:endCxn id="227337" idx="1"/>
              </p:cNvCxnSpPr>
              <p:nvPr/>
            </p:nvCxnSpPr>
            <p:spPr bwMode="auto">
              <a:xfrm>
                <a:off x="2202" y="283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4" name="AutoShape 16"/>
              <p:cNvCxnSpPr>
                <a:cxnSpLocks noChangeShapeType="1"/>
                <a:stCxn id="227337" idx="7"/>
                <a:endCxn id="227335" idx="5"/>
              </p:cNvCxnSpPr>
              <p:nvPr/>
            </p:nvCxnSpPr>
            <p:spPr bwMode="auto">
              <a:xfrm flipV="1">
                <a:off x="2406" y="2838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5" name="AutoShape 17"/>
              <p:cNvCxnSpPr>
                <a:cxnSpLocks noChangeShapeType="1"/>
                <a:stCxn id="227336" idx="6"/>
                <a:endCxn id="227337" idx="2"/>
              </p:cNvCxnSpPr>
              <p:nvPr/>
            </p:nvCxnSpPr>
            <p:spPr bwMode="auto">
              <a:xfrm>
                <a:off x="1680" y="3504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6" name="AutoShape 18"/>
              <p:cNvCxnSpPr>
                <a:cxnSpLocks noChangeShapeType="1"/>
                <a:stCxn id="227337" idx="1"/>
                <a:endCxn id="227338" idx="6"/>
              </p:cNvCxnSpPr>
              <p:nvPr/>
            </p:nvCxnSpPr>
            <p:spPr bwMode="auto">
              <a:xfrm flipH="1" flipV="1">
                <a:off x="1104" y="3120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7" name="AutoShape 19"/>
              <p:cNvCxnSpPr>
                <a:cxnSpLocks noChangeShapeType="1"/>
                <a:stCxn id="227338" idx="5"/>
                <a:endCxn id="227336" idx="2"/>
              </p:cNvCxnSpPr>
              <p:nvPr/>
            </p:nvCxnSpPr>
            <p:spPr bwMode="auto">
              <a:xfrm>
                <a:off x="1062" y="3222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48" name="AutoShape 20"/>
              <p:cNvCxnSpPr>
                <a:cxnSpLocks noChangeShapeType="1"/>
                <a:stCxn id="227338" idx="7"/>
                <a:endCxn id="227334" idx="2"/>
              </p:cNvCxnSpPr>
              <p:nvPr/>
            </p:nvCxnSpPr>
            <p:spPr bwMode="auto">
              <a:xfrm flipV="1">
                <a:off x="1062" y="2736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7349" name="Text Box 21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 dirty="0">
                    <a:latin typeface="Times New Roman" pitchFamily="18" charset="0"/>
                  </a:rPr>
                  <a:t>s</a:t>
                </a:r>
                <a:endParaRPr lang="en-GB" altLang="en-US" sz="2000" dirty="0">
                  <a:latin typeface="Times New Roman" pitchFamily="18" charset="0"/>
                </a:endParaRPr>
              </a:p>
            </p:txBody>
          </p:sp>
          <p:sp>
            <p:nvSpPr>
              <p:cNvPr id="227350" name="Text Box 22"/>
              <p:cNvSpPr txBox="1">
                <a:spLocks noChangeArrowheads="1"/>
              </p:cNvSpPr>
              <p:nvPr/>
            </p:nvSpPr>
            <p:spPr bwMode="auto">
              <a:xfrm>
                <a:off x="2208" y="360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y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51" name="Text Box 23"/>
              <p:cNvSpPr txBox="1">
                <a:spLocks noChangeArrowheads="1"/>
              </p:cNvSpPr>
              <p:nvPr/>
            </p:nvSpPr>
            <p:spPr bwMode="auto">
              <a:xfrm>
                <a:off x="1440" y="360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x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52" name="Text Box 24"/>
              <p:cNvSpPr txBox="1">
                <a:spLocks noChangeArrowheads="1"/>
              </p:cNvSpPr>
              <p:nvPr/>
            </p:nvSpPr>
            <p:spPr bwMode="auto">
              <a:xfrm>
                <a:off x="1008" y="264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10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3" name="Text Box 25"/>
              <p:cNvSpPr txBox="1">
                <a:spLocks noChangeArrowheads="1"/>
              </p:cNvSpPr>
              <p:nvPr/>
            </p:nvSpPr>
            <p:spPr bwMode="auto">
              <a:xfrm>
                <a:off x="1008" y="326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5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4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5" name="Text Box 27"/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6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92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3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7" name="Text Box 29"/>
              <p:cNvSpPr txBox="1">
                <a:spLocks noChangeArrowheads="1"/>
              </p:cNvSpPr>
              <p:nvPr/>
            </p:nvSpPr>
            <p:spPr bwMode="auto">
              <a:xfrm>
                <a:off x="1872" y="283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8" name="Text Box 30"/>
              <p:cNvSpPr txBox="1">
                <a:spLocks noChangeArrowheads="1"/>
              </p:cNvSpPr>
              <p:nvPr/>
            </p:nvSpPr>
            <p:spPr bwMode="auto">
              <a:xfrm>
                <a:off x="2016" y="302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4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59" name="Text Box 31"/>
              <p:cNvSpPr txBox="1">
                <a:spLocks noChangeArrowheads="1"/>
              </p:cNvSpPr>
              <p:nvPr/>
            </p:nvSpPr>
            <p:spPr bwMode="auto">
              <a:xfrm>
                <a:off x="2400" y="302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60" name="Text Box 32"/>
              <p:cNvSpPr txBox="1">
                <a:spLocks noChangeArrowheads="1"/>
              </p:cNvSpPr>
              <p:nvPr/>
            </p:nvSpPr>
            <p:spPr bwMode="auto">
              <a:xfrm>
                <a:off x="1905" y="3183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rgbClr val="777777"/>
                    </a:solidFill>
                    <a:latin typeface="Times New Roman" pitchFamily="18" charset="0"/>
                  </a:rPr>
                  <a:t>7</a:t>
                </a:r>
                <a:endParaRPr lang="en-GB" altLang="en-US" sz="2000" dirty="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61" name="Text Box 33"/>
              <p:cNvSpPr txBox="1">
                <a:spLocks noChangeArrowheads="1"/>
              </p:cNvSpPr>
              <p:nvPr/>
            </p:nvSpPr>
            <p:spPr bwMode="auto">
              <a:xfrm>
                <a:off x="1824" y="345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447891" y="2180709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altLang="en-US" b="1" dirty="0" smtClean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rPr>
                <a:t>Æ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11040" y="1444405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30240" y="1444405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58188" y="3125367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59802" y="3445946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  <a:latin typeface="+mj-lt"/>
                  <a:cs typeface="Times New Roman" pitchFamily="18" charset="0"/>
                </a:rPr>
                <a:t>s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47891" y="4064000"/>
            <a:ext cx="3318591" cy="2378075"/>
            <a:chOff x="5447891" y="4064000"/>
            <a:chExt cx="3318591" cy="2378075"/>
          </a:xfrm>
        </p:grpSpPr>
        <p:grpSp>
          <p:nvGrpSpPr>
            <p:cNvPr id="227362" name="Group 34"/>
            <p:cNvGrpSpPr>
              <a:grpSpLocks/>
            </p:cNvGrpSpPr>
            <p:nvPr/>
          </p:nvGrpSpPr>
          <p:grpSpPr bwMode="auto">
            <a:xfrm>
              <a:off x="5462588" y="4064000"/>
              <a:ext cx="3124200" cy="2378075"/>
              <a:chOff x="3024" y="2304"/>
              <a:chExt cx="1968" cy="1498"/>
            </a:xfrm>
          </p:grpSpPr>
          <p:sp>
            <p:nvSpPr>
              <p:cNvPr id="227363" name="Oval 35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288" cy="288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Symbol" pitchFamily="18" charset="2"/>
                  </a:rPr>
                  <a:t>8</a:t>
                </a:r>
                <a:endParaRPr lang="en-GB" altLang="en-US" sz="2400">
                  <a:latin typeface="Symbol" pitchFamily="18" charset="2"/>
                </a:endParaRPr>
              </a:p>
            </p:txBody>
          </p:sp>
          <p:sp>
            <p:nvSpPr>
              <p:cNvPr id="227364" name="Oval 36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latin typeface="Symbol" pitchFamily="18" charset="2"/>
                  </a:rPr>
                  <a:t>13</a:t>
                </a:r>
                <a:endParaRPr lang="en-GB" altLang="en-US" sz="2400">
                  <a:latin typeface="Symbol" pitchFamily="18" charset="2"/>
                </a:endParaRPr>
              </a:p>
            </p:txBody>
          </p:sp>
          <p:sp>
            <p:nvSpPr>
              <p:cNvPr id="227365" name="Oval 37"/>
              <p:cNvSpPr>
                <a:spLocks noChangeArrowheads="1"/>
              </p:cNvSpPr>
              <p:nvPr/>
            </p:nvSpPr>
            <p:spPr bwMode="auto">
              <a:xfrm>
                <a:off x="3792" y="331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5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7366" name="Oval 38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7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7367" name="Oval 39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0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227368" name="AutoShape 40"/>
              <p:cNvCxnSpPr>
                <a:cxnSpLocks noChangeShapeType="1"/>
                <a:stCxn id="227365" idx="7"/>
                <a:endCxn id="227363" idx="5"/>
              </p:cNvCxnSpPr>
              <p:nvPr/>
            </p:nvCxnSpPr>
            <p:spPr bwMode="auto">
              <a:xfrm rot="16200000">
                <a:off x="3756" y="3072"/>
                <a:ext cx="56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69" name="AutoShape 41"/>
              <p:cNvCxnSpPr>
                <a:cxnSpLocks noChangeShapeType="1"/>
                <a:stCxn id="227363" idx="3"/>
                <a:endCxn id="227365" idx="1"/>
              </p:cNvCxnSpPr>
              <p:nvPr/>
            </p:nvCxnSpPr>
            <p:spPr bwMode="auto">
              <a:xfrm rot="5400000">
                <a:off x="3552" y="3072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0" name="AutoShape 42"/>
              <p:cNvCxnSpPr>
                <a:cxnSpLocks noChangeShapeType="1"/>
                <a:stCxn id="227363" idx="6"/>
                <a:endCxn id="227364" idx="2"/>
              </p:cNvCxnSpPr>
              <p:nvPr/>
            </p:nvCxnSpPr>
            <p:spPr bwMode="auto">
              <a:xfrm>
                <a:off x="4080" y="2688"/>
                <a:ext cx="48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1" name="AutoShape 43"/>
              <p:cNvCxnSpPr>
                <a:cxnSpLocks noChangeShapeType="1"/>
                <a:stCxn id="227365" idx="7"/>
                <a:endCxn id="227364" idx="3"/>
              </p:cNvCxnSpPr>
              <p:nvPr/>
            </p:nvCxnSpPr>
            <p:spPr bwMode="auto">
              <a:xfrm flipV="1">
                <a:off x="4038" y="2790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2" name="AutoShape 44"/>
              <p:cNvCxnSpPr>
                <a:cxnSpLocks noChangeShapeType="1"/>
                <a:stCxn id="227364" idx="3"/>
                <a:endCxn id="227366" idx="1"/>
              </p:cNvCxnSpPr>
              <p:nvPr/>
            </p:nvCxnSpPr>
            <p:spPr bwMode="auto">
              <a:xfrm>
                <a:off x="4602" y="2790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3" name="AutoShape 45"/>
              <p:cNvCxnSpPr>
                <a:cxnSpLocks noChangeShapeType="1"/>
                <a:stCxn id="227366" idx="7"/>
                <a:endCxn id="227364" idx="5"/>
              </p:cNvCxnSpPr>
              <p:nvPr/>
            </p:nvCxnSpPr>
            <p:spPr bwMode="auto">
              <a:xfrm flipV="1">
                <a:off x="4806" y="2790"/>
                <a:ext cx="0" cy="5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4" name="AutoShape 46"/>
              <p:cNvCxnSpPr>
                <a:cxnSpLocks noChangeShapeType="1"/>
                <a:stCxn id="227365" idx="6"/>
                <a:endCxn id="227366" idx="2"/>
              </p:cNvCxnSpPr>
              <p:nvPr/>
            </p:nvCxnSpPr>
            <p:spPr bwMode="auto">
              <a:xfrm>
                <a:off x="4080" y="3456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5" name="AutoShape 47"/>
              <p:cNvCxnSpPr>
                <a:cxnSpLocks noChangeShapeType="1"/>
                <a:stCxn id="227366" idx="1"/>
                <a:endCxn id="227367" idx="6"/>
              </p:cNvCxnSpPr>
              <p:nvPr/>
            </p:nvCxnSpPr>
            <p:spPr bwMode="auto">
              <a:xfrm flipH="1" flipV="1">
                <a:off x="3504" y="3072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6" name="AutoShape 48"/>
              <p:cNvCxnSpPr>
                <a:cxnSpLocks noChangeShapeType="1"/>
                <a:stCxn id="227367" idx="5"/>
                <a:endCxn id="227365" idx="2"/>
              </p:cNvCxnSpPr>
              <p:nvPr/>
            </p:nvCxnSpPr>
            <p:spPr bwMode="auto">
              <a:xfrm>
                <a:off x="3462" y="3174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377" name="AutoShape 49"/>
              <p:cNvCxnSpPr>
                <a:cxnSpLocks noChangeShapeType="1"/>
                <a:stCxn id="227367" idx="7"/>
                <a:endCxn id="227363" idx="2"/>
              </p:cNvCxnSpPr>
              <p:nvPr/>
            </p:nvCxnSpPr>
            <p:spPr bwMode="auto">
              <a:xfrm flipV="1">
                <a:off x="3462" y="2688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7378" name="Text Box 50"/>
              <p:cNvSpPr txBox="1">
                <a:spLocks noChangeArrowheads="1"/>
              </p:cNvSpPr>
              <p:nvPr/>
            </p:nvSpPr>
            <p:spPr bwMode="auto">
              <a:xfrm>
                <a:off x="3024" y="292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 dirty="0">
                    <a:latin typeface="Times New Roman" pitchFamily="18" charset="0"/>
                  </a:rPr>
                  <a:t>s</a:t>
                </a:r>
                <a:endParaRPr lang="en-GB" altLang="en-US" sz="2000" dirty="0">
                  <a:latin typeface="Times New Roman" pitchFamily="18" charset="0"/>
                </a:endParaRPr>
              </a:p>
            </p:txBody>
          </p:sp>
          <p:sp>
            <p:nvSpPr>
              <p:cNvPr id="227379" name="Text Box 51"/>
              <p:cNvSpPr txBox="1">
                <a:spLocks noChangeArrowheads="1"/>
              </p:cNvSpPr>
              <p:nvPr/>
            </p:nvSpPr>
            <p:spPr bwMode="auto">
              <a:xfrm>
                <a:off x="3840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u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80" name="Text Box 52"/>
              <p:cNvSpPr txBox="1">
                <a:spLocks noChangeArrowheads="1"/>
              </p:cNvSpPr>
              <p:nvPr/>
            </p:nvSpPr>
            <p:spPr bwMode="auto">
              <a:xfrm>
                <a:off x="4608" y="230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v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81" name="Text Box 53"/>
              <p:cNvSpPr txBox="1">
                <a:spLocks noChangeArrowheads="1"/>
              </p:cNvSpPr>
              <p:nvPr/>
            </p:nvSpPr>
            <p:spPr bwMode="auto">
              <a:xfrm>
                <a:off x="4608" y="355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y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82" name="Text Box 54"/>
              <p:cNvSpPr txBox="1">
                <a:spLocks noChangeArrowheads="1"/>
              </p:cNvSpPr>
              <p:nvPr/>
            </p:nvSpPr>
            <p:spPr bwMode="auto">
              <a:xfrm>
                <a:off x="3840" y="355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x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7383" name="Text Box 55"/>
              <p:cNvSpPr txBox="1">
                <a:spLocks noChangeArrowheads="1"/>
              </p:cNvSpPr>
              <p:nvPr/>
            </p:nvSpPr>
            <p:spPr bwMode="auto">
              <a:xfrm>
                <a:off x="3408" y="259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10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4" name="Text Box 56"/>
              <p:cNvSpPr txBox="1">
                <a:spLocks noChangeArrowheads="1"/>
              </p:cNvSpPr>
              <p:nvPr/>
            </p:nvSpPr>
            <p:spPr bwMode="auto">
              <a:xfrm>
                <a:off x="3408" y="321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5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5" name="Text Box 57"/>
              <p:cNvSpPr txBox="1">
                <a:spLocks noChangeArrowheads="1"/>
              </p:cNvSpPr>
              <p:nvPr/>
            </p:nvSpPr>
            <p:spPr bwMode="auto">
              <a:xfrm>
                <a:off x="4176" y="244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6" name="Text Box 58"/>
              <p:cNvSpPr txBox="1">
                <a:spLocks noChangeArrowheads="1"/>
              </p:cNvSpPr>
              <p:nvPr/>
            </p:nvSpPr>
            <p:spPr bwMode="auto">
              <a:xfrm>
                <a:off x="3648" y="28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7" name="Text Box 59"/>
              <p:cNvSpPr txBox="1">
                <a:spLocks noChangeArrowheads="1"/>
              </p:cNvSpPr>
              <p:nvPr/>
            </p:nvSpPr>
            <p:spPr bwMode="auto">
              <a:xfrm>
                <a:off x="4032" y="28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3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8" name="Text Box 60"/>
              <p:cNvSpPr txBox="1">
                <a:spLocks noChangeArrowheads="1"/>
              </p:cNvSpPr>
              <p:nvPr/>
            </p:nvSpPr>
            <p:spPr bwMode="auto">
              <a:xfrm>
                <a:off x="4272" y="278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89" name="Text Box 61"/>
              <p:cNvSpPr txBox="1">
                <a:spLocks noChangeArrowheads="1"/>
              </p:cNvSpPr>
              <p:nvPr/>
            </p:nvSpPr>
            <p:spPr bwMode="auto">
              <a:xfrm>
                <a:off x="4416" y="297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4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90" name="Text Box 62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91" name="Text Box 63"/>
              <p:cNvSpPr txBox="1">
                <a:spLocks noChangeArrowheads="1"/>
              </p:cNvSpPr>
              <p:nvPr/>
            </p:nvSpPr>
            <p:spPr bwMode="auto">
              <a:xfrm>
                <a:off x="4305" y="3099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 dirty="0">
                    <a:solidFill>
                      <a:srgbClr val="777777"/>
                    </a:solidFill>
                    <a:latin typeface="Times New Roman" pitchFamily="18" charset="0"/>
                  </a:rPr>
                  <a:t>7</a:t>
                </a:r>
                <a:endParaRPr lang="en-GB" altLang="en-US" sz="2000" dirty="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392" name="Text Box 64"/>
              <p:cNvSpPr txBox="1">
                <a:spLocks noChangeArrowheads="1"/>
              </p:cNvSpPr>
              <p:nvPr/>
            </p:nvSpPr>
            <p:spPr bwMode="auto">
              <a:xfrm>
                <a:off x="4224" y="34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447891" y="4743389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altLang="en-US" b="1" dirty="0" smtClean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rPr>
                <a:t>Æ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40168" y="4175406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257039" y="4121705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358187" y="5724009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  <a:latin typeface="+mj-lt"/>
                  <a:cs typeface="Times New Roman" pitchFamily="18" charset="0"/>
                </a:rPr>
                <a:t>x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52122" y="6042494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5993-0263-405E-9B31-C1519C5CB2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/>
              <a:t>Dijkstra’s Example (3)</a:t>
            </a:r>
          </a:p>
        </p:txBody>
      </p:sp>
      <p:sp>
        <p:nvSpPr>
          <p:cNvPr id="228355" name="Oval 3"/>
          <p:cNvSpPr>
            <a:spLocks noChangeArrowheads="1"/>
          </p:cNvSpPr>
          <p:nvPr/>
        </p:nvSpPr>
        <p:spPr bwMode="auto">
          <a:xfrm>
            <a:off x="6677025" y="1852613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bg1"/>
                </a:solidFill>
                <a:latin typeface="Symbol" pitchFamily="18" charset="2"/>
              </a:rPr>
              <a:t>8</a:t>
            </a:r>
            <a:endParaRPr lang="en-GB" altLang="en-US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7896225" y="1852613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Symbol" pitchFamily="18" charset="2"/>
              </a:rPr>
              <a:t>9</a:t>
            </a:r>
            <a:endParaRPr lang="en-GB" altLang="en-US" sz="2400">
              <a:latin typeface="Symbol" pitchFamily="18" charset="2"/>
            </a:endParaRPr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>
            <a:off x="6677025" y="3071813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bg1"/>
                </a:solidFill>
                <a:latin typeface="Symbol" pitchFamily="18" charset="2"/>
              </a:rPr>
              <a:t>5</a:t>
            </a:r>
            <a:endParaRPr lang="en-GB" altLang="en-US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228358" name="Oval 6"/>
          <p:cNvSpPr>
            <a:spLocks noChangeArrowheads="1"/>
          </p:cNvSpPr>
          <p:nvPr/>
        </p:nvSpPr>
        <p:spPr bwMode="auto">
          <a:xfrm>
            <a:off x="7896225" y="3071813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bg1"/>
                </a:solidFill>
                <a:latin typeface="Symbol" pitchFamily="18" charset="2"/>
              </a:rPr>
              <a:t>7</a:t>
            </a:r>
            <a:endParaRPr lang="en-GB" altLang="en-US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228359" name="Oval 7"/>
          <p:cNvSpPr>
            <a:spLocks noChangeArrowheads="1"/>
          </p:cNvSpPr>
          <p:nvPr/>
        </p:nvSpPr>
        <p:spPr bwMode="auto">
          <a:xfrm>
            <a:off x="5762625" y="2462213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GB" altLang="en-US" sz="2400">
              <a:solidFill>
                <a:schemeClr val="bg1"/>
              </a:solidFill>
              <a:latin typeface="Symbol" pitchFamily="18" charset="2"/>
            </a:endParaRPr>
          </a:p>
        </p:txBody>
      </p:sp>
      <p:cxnSp>
        <p:nvCxnSpPr>
          <p:cNvPr id="228360" name="AutoShape 8"/>
          <p:cNvCxnSpPr>
            <a:cxnSpLocks noChangeShapeType="1"/>
            <a:stCxn id="228357" idx="7"/>
            <a:endCxn id="228355" idx="5"/>
          </p:cNvCxnSpPr>
          <p:nvPr/>
        </p:nvCxnSpPr>
        <p:spPr bwMode="auto">
          <a:xfrm rot="16200000">
            <a:off x="6619875" y="2690813"/>
            <a:ext cx="89535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1" name="AutoShape 9"/>
          <p:cNvCxnSpPr>
            <a:cxnSpLocks noChangeShapeType="1"/>
            <a:stCxn id="228355" idx="3"/>
            <a:endCxn id="228357" idx="1"/>
          </p:cNvCxnSpPr>
          <p:nvPr/>
        </p:nvCxnSpPr>
        <p:spPr bwMode="auto">
          <a:xfrm rot="5400000">
            <a:off x="6296025" y="2690813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2" name="AutoShape 10"/>
          <p:cNvCxnSpPr>
            <a:cxnSpLocks noChangeShapeType="1"/>
            <a:stCxn id="228355" idx="6"/>
            <a:endCxn id="228356" idx="2"/>
          </p:cNvCxnSpPr>
          <p:nvPr/>
        </p:nvCxnSpPr>
        <p:spPr bwMode="auto">
          <a:xfrm>
            <a:off x="7134225" y="2081213"/>
            <a:ext cx="7620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3" name="AutoShape 11"/>
          <p:cNvCxnSpPr>
            <a:cxnSpLocks noChangeShapeType="1"/>
            <a:stCxn id="228357" idx="7"/>
            <a:endCxn id="228356" idx="3"/>
          </p:cNvCxnSpPr>
          <p:nvPr/>
        </p:nvCxnSpPr>
        <p:spPr bwMode="auto">
          <a:xfrm flipV="1">
            <a:off x="7067550" y="2243138"/>
            <a:ext cx="89535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4" name="AutoShape 12"/>
          <p:cNvCxnSpPr>
            <a:cxnSpLocks noChangeShapeType="1"/>
            <a:stCxn id="228356" idx="3"/>
            <a:endCxn id="228358" idx="1"/>
          </p:cNvCxnSpPr>
          <p:nvPr/>
        </p:nvCxnSpPr>
        <p:spPr bwMode="auto">
          <a:xfrm>
            <a:off x="7962900" y="2243138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5" name="AutoShape 13"/>
          <p:cNvCxnSpPr>
            <a:cxnSpLocks noChangeShapeType="1"/>
            <a:stCxn id="228358" idx="7"/>
            <a:endCxn id="228356" idx="5"/>
          </p:cNvCxnSpPr>
          <p:nvPr/>
        </p:nvCxnSpPr>
        <p:spPr bwMode="auto">
          <a:xfrm flipV="1">
            <a:off x="8286750" y="2243138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6" name="AutoShape 14"/>
          <p:cNvCxnSpPr>
            <a:cxnSpLocks noChangeShapeType="1"/>
            <a:stCxn id="228357" idx="6"/>
            <a:endCxn id="228358" idx="2"/>
          </p:cNvCxnSpPr>
          <p:nvPr/>
        </p:nvCxnSpPr>
        <p:spPr bwMode="auto">
          <a:xfrm>
            <a:off x="7134225" y="3300413"/>
            <a:ext cx="7620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7" name="AutoShape 15"/>
          <p:cNvCxnSpPr>
            <a:cxnSpLocks noChangeShapeType="1"/>
            <a:stCxn id="228358" idx="1"/>
            <a:endCxn id="228359" idx="6"/>
          </p:cNvCxnSpPr>
          <p:nvPr/>
        </p:nvCxnSpPr>
        <p:spPr bwMode="auto">
          <a:xfrm flipH="1" flipV="1">
            <a:off x="6219825" y="2690813"/>
            <a:ext cx="17430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8" name="AutoShape 16"/>
          <p:cNvCxnSpPr>
            <a:cxnSpLocks noChangeShapeType="1"/>
            <a:stCxn id="228359" idx="5"/>
            <a:endCxn id="228357" idx="2"/>
          </p:cNvCxnSpPr>
          <p:nvPr/>
        </p:nvCxnSpPr>
        <p:spPr bwMode="auto">
          <a:xfrm>
            <a:off x="6153150" y="2852738"/>
            <a:ext cx="523875" cy="4476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9" name="AutoShape 17"/>
          <p:cNvCxnSpPr>
            <a:cxnSpLocks noChangeShapeType="1"/>
            <a:stCxn id="228359" idx="7"/>
            <a:endCxn id="228355" idx="2"/>
          </p:cNvCxnSpPr>
          <p:nvPr/>
        </p:nvCxnSpPr>
        <p:spPr bwMode="auto">
          <a:xfrm flipV="1">
            <a:off x="6153150" y="2081213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6372225" y="1471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u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591425" y="1471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v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972425" y="34528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y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6753225" y="34528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itchFamily="18" charset="0"/>
              </a:rPr>
              <a:t>x</a:t>
            </a:r>
            <a:endParaRPr lang="en-GB" altLang="en-US" sz="2000">
              <a:latin typeface="Times New Roman" pitchFamily="18" charset="0"/>
            </a:endParaRP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6067425" y="19288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10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75" name="Text Box 23"/>
          <p:cNvSpPr txBox="1">
            <a:spLocks noChangeArrowheads="1"/>
          </p:cNvSpPr>
          <p:nvPr/>
        </p:nvSpPr>
        <p:spPr bwMode="auto">
          <a:xfrm>
            <a:off x="6067425" y="29194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5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7286625" y="17002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1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6448425" y="23860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78" name="Text Box 26"/>
          <p:cNvSpPr txBox="1">
            <a:spLocks noChangeArrowheads="1"/>
          </p:cNvSpPr>
          <p:nvPr/>
        </p:nvSpPr>
        <p:spPr bwMode="auto">
          <a:xfrm>
            <a:off x="7058025" y="23860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3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7439025" y="2233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9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80" name="Text Box 28"/>
          <p:cNvSpPr txBox="1">
            <a:spLocks noChangeArrowheads="1"/>
          </p:cNvSpPr>
          <p:nvPr/>
        </p:nvSpPr>
        <p:spPr bwMode="auto">
          <a:xfrm>
            <a:off x="7667625" y="253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4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81" name="Text Box 29"/>
          <p:cNvSpPr txBox="1">
            <a:spLocks noChangeArrowheads="1"/>
          </p:cNvSpPr>
          <p:nvPr/>
        </p:nvSpPr>
        <p:spPr bwMode="auto">
          <a:xfrm>
            <a:off x="8277225" y="253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6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82" name="Text Box 30"/>
          <p:cNvSpPr txBox="1">
            <a:spLocks noChangeArrowheads="1"/>
          </p:cNvSpPr>
          <p:nvPr/>
        </p:nvSpPr>
        <p:spPr bwMode="auto">
          <a:xfrm>
            <a:off x="7362825" y="26908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7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228383" name="Text Box 31"/>
          <p:cNvSpPr txBox="1">
            <a:spLocks noChangeArrowheads="1"/>
          </p:cNvSpPr>
          <p:nvPr/>
        </p:nvSpPr>
        <p:spPr bwMode="auto">
          <a:xfrm>
            <a:off x="7362825" y="32242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solidFill>
                  <a:srgbClr val="777777"/>
                </a:solidFill>
                <a:latin typeface="Times New Roman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252413" y="1311147"/>
            <a:ext cx="4937125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33400" indent="-5334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95400" indent="-3810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Dijkstra</a:t>
            </a:r>
            <a:r>
              <a:rPr lang="en-US" altLang="en-US" sz="2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(G(V,E),s)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vertex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02    	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¥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03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	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nil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04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da-DK" altLang="en-US" b="1" baseline="-250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05 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da-DK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Æ                       </a:t>
            </a:r>
            <a:endParaRPr lang="da-DK" altLang="en-US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06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 </a:t>
            </a:r>
            <a:endParaRPr lang="da-DK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07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not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Q.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endParaRPr lang="da-DK" altLang="en-US" b="1" dirty="0" smtClean="0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08    u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Q.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//grey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endParaRPr lang="en-US" alt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09    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È </a:t>
            </a:r>
            <a:r>
              <a:rPr lang="en-US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{u} 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    //black</a:t>
            </a:r>
            <a:endParaRPr lang="en-US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0" lvl="0" indent="0" algn="just" eaLnBrk="0" hangingPunct="0"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each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altLang="en-US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Î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u.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adjacent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0" lvl="0" indent="0" algn="just">
              <a:lnSpc>
                <a:spcPct val="90000"/>
              </a:lnSpc>
              <a:spcBef>
                <a:spcPct val="20000"/>
              </a:spcBef>
              <a:tabLst/>
            </a:pP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11       </a:t>
            </a:r>
            <a:r>
              <a:rPr lang="da-DK" altLang="en-US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Relax</a:t>
            </a:r>
            <a:r>
              <a:rPr lang="da-DK" altLang="en-US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(u, v, G</a:t>
            </a:r>
            <a:r>
              <a:rPr lang="da-DK" alt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  <a:endParaRPr lang="da-DK" altLang="en-US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273823" y="5168900"/>
            <a:ext cx="2781208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da-DK" altLang="en-US" sz="2000" b="1" dirty="0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Times New Roman" pitchFamily="18" charset="0"/>
              </a:rPr>
              <a:t>u,v,G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uv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0066FF"/>
                </a:solidFill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+d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uv</a:t>
            </a:r>
            <a:endParaRPr lang="en-US" altLang="en-US" b="1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b="1" dirty="0" err="1" smtClean="0">
                <a:latin typeface="Courier New" pitchFamily="49" charset="0"/>
                <a:cs typeface="Times New Roman" pitchFamily="18" charset="0"/>
              </a:rPr>
              <a:t>Parent</a:t>
            </a:r>
            <a:r>
              <a:rPr lang="en-US" altLang="en-US" b="1" baseline="-25000" dirty="0" err="1" smtClean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b="1" dirty="0" smtClean="0">
                <a:latin typeface="Courier New" pitchFamily="49" charset="0"/>
                <a:cs typeface="Times New Roman" pitchFamily="18" charset="0"/>
              </a:rPr>
              <a:t> = u</a:t>
            </a:r>
            <a:endParaRPr lang="en-US" altLang="en-US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47891" y="2159556"/>
            <a:ext cx="4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b="1" dirty="0" smtClean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1040" y="1444405"/>
            <a:ext cx="4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30240" y="1444405"/>
            <a:ext cx="4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59802" y="3445946"/>
            <a:ext cx="4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58188" y="3125367"/>
            <a:ext cx="4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x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5462588" y="24415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</a:rPr>
              <a:t>s</a:t>
            </a:r>
            <a:endParaRPr lang="en-GB" altLang="en-US" sz="2000" dirty="0"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47891" y="4060825"/>
            <a:ext cx="3318591" cy="2378075"/>
            <a:chOff x="5447891" y="4060825"/>
            <a:chExt cx="3318591" cy="2378075"/>
          </a:xfrm>
        </p:grpSpPr>
        <p:grpSp>
          <p:nvGrpSpPr>
            <p:cNvPr id="228384" name="Group 32"/>
            <p:cNvGrpSpPr>
              <a:grpSpLocks/>
            </p:cNvGrpSpPr>
            <p:nvPr/>
          </p:nvGrpSpPr>
          <p:grpSpPr bwMode="auto">
            <a:xfrm>
              <a:off x="5775325" y="4060825"/>
              <a:ext cx="2819400" cy="2378075"/>
              <a:chOff x="2976" y="864"/>
              <a:chExt cx="1776" cy="1498"/>
            </a:xfrm>
          </p:grpSpPr>
          <p:sp>
            <p:nvSpPr>
              <p:cNvPr id="228385" name="Oval 33"/>
              <p:cNvSpPr>
                <a:spLocks noChangeArrowheads="1"/>
              </p:cNvSpPr>
              <p:nvPr/>
            </p:nvSpPr>
            <p:spPr bwMode="auto">
              <a:xfrm>
                <a:off x="3552" y="1104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8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8386" name="Oval 34"/>
              <p:cNvSpPr>
                <a:spLocks noChangeArrowheads="1"/>
              </p:cNvSpPr>
              <p:nvPr/>
            </p:nvSpPr>
            <p:spPr bwMode="auto">
              <a:xfrm>
                <a:off x="4320" y="1104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9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8387" name="Oval 35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5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8388" name="Oval 36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7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sp>
            <p:nvSpPr>
              <p:cNvPr id="228389" name="Oval 37"/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400">
                    <a:solidFill>
                      <a:schemeClr val="bg1"/>
                    </a:solidFill>
                    <a:latin typeface="Symbol" pitchFamily="18" charset="2"/>
                  </a:rPr>
                  <a:t>0</a:t>
                </a:r>
                <a:endParaRPr lang="en-GB" altLang="en-US" sz="2400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  <p:cxnSp>
            <p:nvCxnSpPr>
              <p:cNvPr id="228390" name="AutoShape 38"/>
              <p:cNvCxnSpPr>
                <a:cxnSpLocks noChangeShapeType="1"/>
                <a:stCxn id="228387" idx="7"/>
                <a:endCxn id="228385" idx="5"/>
              </p:cNvCxnSpPr>
              <p:nvPr/>
            </p:nvCxnSpPr>
            <p:spPr bwMode="auto">
              <a:xfrm rot="16200000">
                <a:off x="3516" y="1632"/>
                <a:ext cx="56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1" name="AutoShape 39"/>
              <p:cNvCxnSpPr>
                <a:cxnSpLocks noChangeShapeType="1"/>
                <a:stCxn id="228385" idx="3"/>
                <a:endCxn id="228387" idx="1"/>
              </p:cNvCxnSpPr>
              <p:nvPr/>
            </p:nvCxnSpPr>
            <p:spPr bwMode="auto">
              <a:xfrm rot="5400000">
                <a:off x="3312" y="1632"/>
                <a:ext cx="56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2" name="AutoShape 40"/>
              <p:cNvCxnSpPr>
                <a:cxnSpLocks noChangeShapeType="1"/>
                <a:stCxn id="228385" idx="6"/>
                <a:endCxn id="228386" idx="2"/>
              </p:cNvCxnSpPr>
              <p:nvPr/>
            </p:nvCxnSpPr>
            <p:spPr bwMode="auto">
              <a:xfrm>
                <a:off x="3840" y="1248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3" name="AutoShape 41"/>
              <p:cNvCxnSpPr>
                <a:cxnSpLocks noChangeShapeType="1"/>
                <a:stCxn id="228387" idx="7"/>
                <a:endCxn id="228386" idx="3"/>
              </p:cNvCxnSpPr>
              <p:nvPr/>
            </p:nvCxnSpPr>
            <p:spPr bwMode="auto">
              <a:xfrm flipV="1">
                <a:off x="3798" y="1350"/>
                <a:ext cx="564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4" name="AutoShape 42"/>
              <p:cNvCxnSpPr>
                <a:cxnSpLocks noChangeShapeType="1"/>
                <a:stCxn id="228386" idx="3"/>
                <a:endCxn id="228388" idx="1"/>
              </p:cNvCxnSpPr>
              <p:nvPr/>
            </p:nvCxnSpPr>
            <p:spPr bwMode="auto">
              <a:xfrm>
                <a:off x="4362" y="1350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5" name="AutoShape 43"/>
              <p:cNvCxnSpPr>
                <a:cxnSpLocks noChangeShapeType="1"/>
                <a:stCxn id="228388" idx="7"/>
                <a:endCxn id="228386" idx="5"/>
              </p:cNvCxnSpPr>
              <p:nvPr/>
            </p:nvCxnSpPr>
            <p:spPr bwMode="auto">
              <a:xfrm flipV="1">
                <a:off x="4566" y="1350"/>
                <a:ext cx="0" cy="5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6" name="AutoShape 44"/>
              <p:cNvCxnSpPr>
                <a:cxnSpLocks noChangeShapeType="1"/>
                <a:stCxn id="228387" idx="6"/>
                <a:endCxn id="228388" idx="2"/>
              </p:cNvCxnSpPr>
              <p:nvPr/>
            </p:nvCxnSpPr>
            <p:spPr bwMode="auto">
              <a:xfrm>
                <a:off x="3840" y="2016"/>
                <a:ext cx="480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7" name="AutoShape 45"/>
              <p:cNvCxnSpPr>
                <a:cxnSpLocks noChangeShapeType="1"/>
                <a:stCxn id="228388" idx="1"/>
                <a:endCxn id="228389" idx="6"/>
              </p:cNvCxnSpPr>
              <p:nvPr/>
            </p:nvCxnSpPr>
            <p:spPr bwMode="auto">
              <a:xfrm flipH="1" flipV="1">
                <a:off x="3264" y="1632"/>
                <a:ext cx="1098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8" name="AutoShape 46"/>
              <p:cNvCxnSpPr>
                <a:cxnSpLocks noChangeShapeType="1"/>
                <a:stCxn id="228389" idx="5"/>
                <a:endCxn id="228387" idx="2"/>
              </p:cNvCxnSpPr>
              <p:nvPr/>
            </p:nvCxnSpPr>
            <p:spPr bwMode="auto">
              <a:xfrm>
                <a:off x="3222" y="1734"/>
                <a:ext cx="330" cy="282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399" name="AutoShape 47"/>
              <p:cNvCxnSpPr>
                <a:cxnSpLocks noChangeShapeType="1"/>
                <a:stCxn id="228389" idx="7"/>
                <a:endCxn id="228385" idx="2"/>
              </p:cNvCxnSpPr>
              <p:nvPr/>
            </p:nvCxnSpPr>
            <p:spPr bwMode="auto">
              <a:xfrm flipV="1">
                <a:off x="3222" y="1248"/>
                <a:ext cx="330" cy="2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8400" name="Text Box 48"/>
              <p:cNvSpPr txBox="1">
                <a:spLocks noChangeArrowheads="1"/>
              </p:cNvSpPr>
              <p:nvPr/>
            </p:nvSpPr>
            <p:spPr bwMode="auto">
              <a:xfrm>
                <a:off x="3600" y="86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u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8401" name="Text Box 49"/>
              <p:cNvSpPr txBox="1">
                <a:spLocks noChangeArrowheads="1"/>
              </p:cNvSpPr>
              <p:nvPr/>
            </p:nvSpPr>
            <p:spPr bwMode="auto">
              <a:xfrm>
                <a:off x="4368" y="86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v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8402" name="Text Box 50"/>
              <p:cNvSpPr txBox="1">
                <a:spLocks noChangeArrowheads="1"/>
              </p:cNvSpPr>
              <p:nvPr/>
            </p:nvSpPr>
            <p:spPr bwMode="auto">
              <a:xfrm>
                <a:off x="4368" y="211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y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8403" name="Text Box 51"/>
              <p:cNvSpPr txBox="1">
                <a:spLocks noChangeArrowheads="1"/>
              </p:cNvSpPr>
              <p:nvPr/>
            </p:nvSpPr>
            <p:spPr bwMode="auto">
              <a:xfrm>
                <a:off x="3600" y="211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latin typeface="Times New Roman" pitchFamily="18" charset="0"/>
                  </a:rPr>
                  <a:t>x</a:t>
                </a:r>
                <a:endParaRPr lang="en-GB" altLang="en-US" sz="2000">
                  <a:latin typeface="Times New Roman" pitchFamily="18" charset="0"/>
                </a:endParaRPr>
              </a:p>
            </p:txBody>
          </p:sp>
          <p:sp>
            <p:nvSpPr>
              <p:cNvPr id="228404" name="Text Box 52"/>
              <p:cNvSpPr txBox="1">
                <a:spLocks noChangeArrowheads="1"/>
              </p:cNvSpPr>
              <p:nvPr/>
            </p:nvSpPr>
            <p:spPr bwMode="auto">
              <a:xfrm>
                <a:off x="3168" y="1152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10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05" name="Text Box 53"/>
              <p:cNvSpPr txBox="1">
                <a:spLocks noChangeArrowheads="1"/>
              </p:cNvSpPr>
              <p:nvPr/>
            </p:nvSpPr>
            <p:spPr bwMode="auto">
              <a:xfrm>
                <a:off x="3168" y="177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5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06" name="Text Box 54"/>
              <p:cNvSpPr txBox="1">
                <a:spLocks noChangeArrowheads="1"/>
              </p:cNvSpPr>
              <p:nvPr/>
            </p:nvSpPr>
            <p:spPr bwMode="auto">
              <a:xfrm>
                <a:off x="3936" y="10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1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07" name="Text Box 55"/>
              <p:cNvSpPr txBox="1">
                <a:spLocks noChangeArrowheads="1"/>
              </p:cNvSpPr>
              <p:nvPr/>
            </p:nvSpPr>
            <p:spPr bwMode="auto">
              <a:xfrm>
                <a:off x="3408" y="144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08" name="Text Box 56"/>
              <p:cNvSpPr txBox="1">
                <a:spLocks noChangeArrowheads="1"/>
              </p:cNvSpPr>
              <p:nvPr/>
            </p:nvSpPr>
            <p:spPr bwMode="auto">
              <a:xfrm>
                <a:off x="3792" y="144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3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09" name="Text Box 57"/>
              <p:cNvSpPr txBox="1">
                <a:spLocks noChangeArrowheads="1"/>
              </p:cNvSpPr>
              <p:nvPr/>
            </p:nvSpPr>
            <p:spPr bwMode="auto">
              <a:xfrm>
                <a:off x="4032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10" name="Text Box 58"/>
              <p:cNvSpPr txBox="1">
                <a:spLocks noChangeArrowheads="1"/>
              </p:cNvSpPr>
              <p:nvPr/>
            </p:nvSpPr>
            <p:spPr bwMode="auto">
              <a:xfrm>
                <a:off x="4176" y="153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4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11" name="Text Box 59"/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12" name="Text Box 60"/>
              <p:cNvSpPr txBox="1">
                <a:spLocks noChangeArrowheads="1"/>
              </p:cNvSpPr>
              <p:nvPr/>
            </p:nvSpPr>
            <p:spPr bwMode="auto">
              <a:xfrm>
                <a:off x="3984" y="163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413" name="Text Box 61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447891" y="4743389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altLang="en-US" b="1" dirty="0" smtClean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rPr>
                <a:t>Æ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40168" y="4175406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  <a:latin typeface="+mj-lt"/>
                  <a:cs typeface="Times New Roman" pitchFamily="18" charset="0"/>
                </a:rPr>
                <a:t>x</a:t>
              </a:r>
              <a:endParaRPr lang="en-US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57039" y="4121705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52122" y="6042494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358187" y="5724009"/>
              <a:ext cx="4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462588" y="5054600"/>
              <a:ext cx="30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latin typeface="Times New Roman" pitchFamily="18" charset="0"/>
                </a:rPr>
                <a:t>s</a:t>
              </a:r>
              <a:endParaRPr lang="en-GB" altLang="en-US" sz="20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7F3E-5E26-4144-9EB7-AA0F3B7282E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 smtClean="0"/>
              <a:t>Dijkstra's Algorithm</a:t>
            </a:r>
            <a:endParaRPr lang="da-DK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47813"/>
            <a:ext cx="8358188" cy="1743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altLang="en-US" sz="2400" dirty="0" smtClean="0"/>
              <a:t>Dijkstra’s</a:t>
            </a:r>
            <a:r>
              <a:rPr lang="en-US" altLang="en-US" sz="2400" dirty="0" smtClean="0"/>
              <a:t> Complexity:</a:t>
            </a:r>
          </a:p>
          <a:p>
            <a:pPr lvl="1">
              <a:lnSpc>
                <a:spcPct val="90000"/>
              </a:lnSpc>
            </a:pPr>
            <a:r>
              <a:rPr lang="da-DK" altLang="en-US" sz="2000" dirty="0" smtClean="0"/>
              <a:t>O(|V| x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1530</Words>
  <Application>Microsoft Office PowerPoint</Application>
  <PresentationFormat>On-screen Show (4:3)</PresentationFormat>
  <Paragraphs>1009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Shortest Path Algorithms</vt:lpstr>
      <vt:lpstr>Shortest-Path Problems  </vt:lpstr>
      <vt:lpstr>Relaxation</vt:lpstr>
      <vt:lpstr>Dijkstra's Algorithm</vt:lpstr>
      <vt:lpstr>Dijkstra’s Pseudo Code</vt:lpstr>
      <vt:lpstr>Dijkstra’s Example</vt:lpstr>
      <vt:lpstr>Dijkstra’s Example (2)</vt:lpstr>
      <vt:lpstr>Dijkstra’s Example (3)</vt:lpstr>
      <vt:lpstr>Dijkstra's Algorithm</vt:lpstr>
      <vt:lpstr>Bellman-Ford Algorithm</vt:lpstr>
      <vt:lpstr>Relaxation</vt:lpstr>
      <vt:lpstr>Bellman-Ford Algorithm</vt:lpstr>
      <vt:lpstr>Bellman-Ford Example(1)</vt:lpstr>
      <vt:lpstr>PowerPoint Presentation</vt:lpstr>
      <vt:lpstr>Negative Length cycle example</vt:lpstr>
      <vt:lpstr>Bellman-Ford Algorithm</vt:lpstr>
      <vt:lpstr>Floyd-Warshall Algorithm</vt:lpstr>
      <vt:lpstr>Floyd-Warshall Algorithm - Idea</vt:lpstr>
      <vt:lpstr>Floyd-Warshall Algorithm</vt:lpstr>
      <vt:lpstr>Floyd-Warshall Algorithm – Example(1)</vt:lpstr>
      <vt:lpstr>Floyd-Warshall Algorithm – Example(2)</vt:lpstr>
      <vt:lpstr>Floyd-Warshall Algorithm – Example(3)</vt:lpstr>
      <vt:lpstr>Floyd-Warshall Algorithm – Example(4)</vt:lpstr>
      <vt:lpstr>Floyd-Warshall Algorithm – Example(5)</vt:lpstr>
      <vt:lpstr>Floyd-Warshall Algorithm – Example(6)</vt:lpstr>
    </vt:vector>
  </TitlesOfParts>
  <Company>University of Nevada, Reno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Sambit</cp:lastModifiedBy>
  <cp:revision>523</cp:revision>
  <dcterms:created xsi:type="dcterms:W3CDTF">2003-07-26T00:47:08Z</dcterms:created>
  <dcterms:modified xsi:type="dcterms:W3CDTF">2017-04-06T05:43:25Z</dcterms:modified>
</cp:coreProperties>
</file>