
<file path=[Content_Types].xml><?xml version="1.0" encoding="utf-8"?>
<Types xmlns="http://schemas.openxmlformats.org/package/2006/content-types">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57" r:id="rId3"/>
    <p:sldId id="258" r:id="rId4"/>
    <p:sldId id="259" r:id="rId5"/>
    <p:sldId id="260" r:id="rId6"/>
    <p:sldId id="261" r:id="rId7"/>
    <p:sldId id="262" r:id="rId8"/>
    <p:sldId id="263" r:id="rId9"/>
    <p:sldId id="308" r:id="rId10"/>
    <p:sldId id="264" r:id="rId11"/>
    <p:sldId id="265" r:id="rId12"/>
    <p:sldId id="301" r:id="rId13"/>
    <p:sldId id="302" r:id="rId14"/>
    <p:sldId id="266" r:id="rId15"/>
    <p:sldId id="267" r:id="rId16"/>
    <p:sldId id="268" r:id="rId17"/>
    <p:sldId id="269" r:id="rId18"/>
    <p:sldId id="270" r:id="rId19"/>
    <p:sldId id="271" r:id="rId20"/>
    <p:sldId id="272" r:id="rId21"/>
    <p:sldId id="273" r:id="rId22"/>
    <p:sldId id="33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304" r:id="rId48"/>
    <p:sldId id="299" r:id="rId49"/>
    <p:sldId id="315" r:id="rId50"/>
    <p:sldId id="316" r:id="rId51"/>
    <p:sldId id="317" r:id="rId52"/>
    <p:sldId id="318" r:id="rId53"/>
    <p:sldId id="319" r:id="rId54"/>
    <p:sldId id="320" r:id="rId55"/>
    <p:sldId id="321" r:id="rId56"/>
    <p:sldId id="342" r:id="rId57"/>
    <p:sldId id="344" r:id="rId58"/>
    <p:sldId id="322" r:id="rId59"/>
    <p:sldId id="323" r:id="rId60"/>
    <p:sldId id="324" r:id="rId61"/>
    <p:sldId id="325" r:id="rId62"/>
    <p:sldId id="326" r:id="rId63"/>
    <p:sldId id="343" r:id="rId64"/>
    <p:sldId id="345" r:id="rId65"/>
    <p:sldId id="327" r:id="rId66"/>
    <p:sldId id="328" r:id="rId67"/>
    <p:sldId id="329" r:id="rId68"/>
    <p:sldId id="341" r:id="rId69"/>
    <p:sldId id="335" r:id="rId70"/>
    <p:sldId id="336" r:id="rId71"/>
    <p:sldId id="337" r:id="rId72"/>
    <p:sldId id="338" r:id="rId73"/>
    <p:sldId id="339" r:id="rId74"/>
    <p:sldId id="340" r:id="rId75"/>
    <p:sldId id="330" r:id="rId76"/>
    <p:sldId id="332" r:id="rId77"/>
    <p:sldId id="331" r:id="rId7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6B8D1386-A957-43B3-B0E7-50C7FC840DAA}" type="datetimeFigureOut">
              <a:rPr lang="en-US"/>
              <a:pPr>
                <a:defRPr/>
              </a:pPr>
              <a:t>11-Nov-19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80B3F7C9-6774-43EA-90AC-DB5A40CB4C75}" type="slidenum">
              <a:rPr lang="en-US" altLang="en-US"/>
              <a:pPr/>
              <a:t>‹#›</a:t>
            </a:fld>
            <a:endParaRPr lang="en-US" altLang="en-US"/>
          </a:p>
        </p:txBody>
      </p:sp>
    </p:spTree>
    <p:extLst>
      <p:ext uri="{BB962C8B-B14F-4D97-AF65-F5344CB8AC3E}">
        <p14:creationId xmlns:p14="http://schemas.microsoft.com/office/powerpoint/2010/main" val="38748733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BF4E8E04-4344-40D8-9E98-BA781A2BE9AD}" type="datetime1">
              <a:rPr lang="en-US"/>
              <a:pPr>
                <a:defRPr/>
              </a:pPr>
              <a:t>11-Nov-19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E4155EF-844C-42CD-928D-89409D892846}" type="slidenum">
              <a:rPr lang="en-US" altLang="en-US"/>
              <a:pPr/>
              <a:t>‹#›</a:t>
            </a:fld>
            <a:endParaRPr lang="en-US" altLang="en-US"/>
          </a:p>
        </p:txBody>
      </p:sp>
    </p:spTree>
    <p:extLst>
      <p:ext uri="{BB962C8B-B14F-4D97-AF65-F5344CB8AC3E}">
        <p14:creationId xmlns:p14="http://schemas.microsoft.com/office/powerpoint/2010/main" val="173889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FB21CCE-E8F2-46C3-AE09-F9262AA47BDB}" type="datetime1">
              <a:rPr lang="en-US"/>
              <a:pPr>
                <a:defRPr/>
              </a:pPr>
              <a:t>11-Nov-19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F0A6A7A-63CE-4E7B-B446-1E3C8A493396}" type="slidenum">
              <a:rPr lang="en-US" altLang="en-US"/>
              <a:pPr/>
              <a:t>‹#›</a:t>
            </a:fld>
            <a:endParaRPr lang="en-US" altLang="en-US"/>
          </a:p>
        </p:txBody>
      </p:sp>
    </p:spTree>
    <p:extLst>
      <p:ext uri="{BB962C8B-B14F-4D97-AF65-F5344CB8AC3E}">
        <p14:creationId xmlns:p14="http://schemas.microsoft.com/office/powerpoint/2010/main" val="936274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C9724B5-E218-41D3-97A5-2C1987A6528D}" type="datetime1">
              <a:rPr lang="en-US"/>
              <a:pPr>
                <a:defRPr/>
              </a:pPr>
              <a:t>11-Nov-19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41EB996-4310-476D-93D6-31C043591F87}" type="slidenum">
              <a:rPr lang="en-US" altLang="en-US"/>
              <a:pPr/>
              <a:t>‹#›</a:t>
            </a:fld>
            <a:endParaRPr lang="en-US" altLang="en-US"/>
          </a:p>
        </p:txBody>
      </p:sp>
    </p:spTree>
    <p:extLst>
      <p:ext uri="{BB962C8B-B14F-4D97-AF65-F5344CB8AC3E}">
        <p14:creationId xmlns:p14="http://schemas.microsoft.com/office/powerpoint/2010/main" val="75406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900CE5-85BC-4ACB-85BD-ADD1580C9F0C}" type="datetime1">
              <a:rPr lang="en-US"/>
              <a:pPr>
                <a:defRPr/>
              </a:pPr>
              <a:t>11-Nov-19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611A211-E0D0-4E20-8D90-2D79DAC4E059}" type="slidenum">
              <a:rPr lang="en-US" altLang="en-US"/>
              <a:pPr/>
              <a:t>‹#›</a:t>
            </a:fld>
            <a:endParaRPr lang="en-US" altLang="en-US"/>
          </a:p>
        </p:txBody>
      </p:sp>
    </p:spTree>
    <p:extLst>
      <p:ext uri="{BB962C8B-B14F-4D97-AF65-F5344CB8AC3E}">
        <p14:creationId xmlns:p14="http://schemas.microsoft.com/office/powerpoint/2010/main" val="3990325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C743390-E6F5-47E0-86A0-B6EE98CDC987}" type="datetime1">
              <a:rPr lang="en-US"/>
              <a:pPr>
                <a:defRPr/>
              </a:pPr>
              <a:t>11-Nov-19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7D17506-108A-4874-B632-E0949CE90BDB}" type="slidenum">
              <a:rPr lang="en-US" altLang="en-US"/>
              <a:pPr/>
              <a:t>‹#›</a:t>
            </a:fld>
            <a:endParaRPr lang="en-US" altLang="en-US"/>
          </a:p>
        </p:txBody>
      </p:sp>
    </p:spTree>
    <p:extLst>
      <p:ext uri="{BB962C8B-B14F-4D97-AF65-F5344CB8AC3E}">
        <p14:creationId xmlns:p14="http://schemas.microsoft.com/office/powerpoint/2010/main" val="2018737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9E5C925-FFC6-4713-95BE-C531115BFA11}" type="datetime1">
              <a:rPr lang="en-US"/>
              <a:pPr>
                <a:defRPr/>
              </a:pPr>
              <a:t>11-Nov-19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4F0F517-3582-46AF-B81C-E1AD16C1F046}" type="slidenum">
              <a:rPr lang="en-US" altLang="en-US"/>
              <a:pPr/>
              <a:t>‹#›</a:t>
            </a:fld>
            <a:endParaRPr lang="en-US" altLang="en-US"/>
          </a:p>
        </p:txBody>
      </p:sp>
    </p:spTree>
    <p:extLst>
      <p:ext uri="{BB962C8B-B14F-4D97-AF65-F5344CB8AC3E}">
        <p14:creationId xmlns:p14="http://schemas.microsoft.com/office/powerpoint/2010/main" val="309715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9032828-2B2C-414A-8EEC-40F4BDF79821}" type="datetime1">
              <a:rPr lang="en-US"/>
              <a:pPr>
                <a:defRPr/>
              </a:pPr>
              <a:t>11-Nov-19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7E321F5F-550C-4888-BCC6-346A9DCCEC95}" type="slidenum">
              <a:rPr lang="en-US" altLang="en-US"/>
              <a:pPr/>
              <a:t>‹#›</a:t>
            </a:fld>
            <a:endParaRPr lang="en-US" altLang="en-US"/>
          </a:p>
        </p:txBody>
      </p:sp>
    </p:spTree>
    <p:extLst>
      <p:ext uri="{BB962C8B-B14F-4D97-AF65-F5344CB8AC3E}">
        <p14:creationId xmlns:p14="http://schemas.microsoft.com/office/powerpoint/2010/main" val="2360775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CF4CD9B-B4C9-4FBC-AE93-20678D773BCD}" type="datetime1">
              <a:rPr lang="en-US"/>
              <a:pPr>
                <a:defRPr/>
              </a:pPr>
              <a:t>11-Nov-19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84F6616D-43E7-436C-B10D-74BE9508CBC7}" type="slidenum">
              <a:rPr lang="en-US" altLang="en-US"/>
              <a:pPr/>
              <a:t>‹#›</a:t>
            </a:fld>
            <a:endParaRPr lang="en-US" altLang="en-US"/>
          </a:p>
        </p:txBody>
      </p:sp>
    </p:spTree>
    <p:extLst>
      <p:ext uri="{BB962C8B-B14F-4D97-AF65-F5344CB8AC3E}">
        <p14:creationId xmlns:p14="http://schemas.microsoft.com/office/powerpoint/2010/main" val="11664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AC61EA2-E2A9-472E-B08C-D70C778CB937}" type="datetime1">
              <a:rPr lang="en-US"/>
              <a:pPr>
                <a:defRPr/>
              </a:pPr>
              <a:t>11-Nov-19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6696A011-0683-43D3-89B3-D182DD2B8699}" type="slidenum">
              <a:rPr lang="en-US" altLang="en-US"/>
              <a:pPr/>
              <a:t>‹#›</a:t>
            </a:fld>
            <a:endParaRPr lang="en-US" altLang="en-US"/>
          </a:p>
        </p:txBody>
      </p:sp>
    </p:spTree>
    <p:extLst>
      <p:ext uri="{BB962C8B-B14F-4D97-AF65-F5344CB8AC3E}">
        <p14:creationId xmlns:p14="http://schemas.microsoft.com/office/powerpoint/2010/main" val="3835965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B5B7DC-1868-4A64-86E8-53721161665E}" type="datetime1">
              <a:rPr lang="en-US"/>
              <a:pPr>
                <a:defRPr/>
              </a:pPr>
              <a:t>11-Nov-19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9D706C7-51FF-46D0-913D-FC82CEF502C0}" type="slidenum">
              <a:rPr lang="en-US" altLang="en-US"/>
              <a:pPr/>
              <a:t>‹#›</a:t>
            </a:fld>
            <a:endParaRPr lang="en-US" altLang="en-US"/>
          </a:p>
        </p:txBody>
      </p:sp>
    </p:spTree>
    <p:extLst>
      <p:ext uri="{BB962C8B-B14F-4D97-AF65-F5344CB8AC3E}">
        <p14:creationId xmlns:p14="http://schemas.microsoft.com/office/powerpoint/2010/main" val="1332066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0AF25E8-57A9-4F42-8025-61D2B3D7DA9D}" type="datetime1">
              <a:rPr lang="en-US"/>
              <a:pPr>
                <a:defRPr/>
              </a:pPr>
              <a:t>11-Nov-19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91965C5-E170-40B8-94A6-FD0D1AB7306D}" type="slidenum">
              <a:rPr lang="en-US" altLang="en-US"/>
              <a:pPr/>
              <a:t>‹#›</a:t>
            </a:fld>
            <a:endParaRPr lang="en-US" altLang="en-US"/>
          </a:p>
        </p:txBody>
      </p:sp>
    </p:spTree>
    <p:extLst>
      <p:ext uri="{BB962C8B-B14F-4D97-AF65-F5344CB8AC3E}">
        <p14:creationId xmlns:p14="http://schemas.microsoft.com/office/powerpoint/2010/main" val="149108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4819"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0F1F8DF-7351-44C2-B568-93CCD40044F2}" type="datetime1">
              <a:rPr lang="en-US"/>
              <a:pPr>
                <a:defRPr/>
              </a:pPr>
              <a:t>11-Nov-19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omic Sans MS" panose="030F0702030302020204" pitchFamily="66" charset="0"/>
              </a:defRPr>
            </a:lvl1pPr>
          </a:lstStyle>
          <a:p>
            <a:fld id="{FB7F09CF-257A-461D-BEFA-08889799AA7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omic Sans MS" panose="030F0702030302020204" pitchFamily="66" charset="0"/>
        </a:defRPr>
      </a:lvl2pPr>
      <a:lvl3pPr algn="ctr" rtl="0" fontAlgn="base">
        <a:spcBef>
          <a:spcPct val="0"/>
        </a:spcBef>
        <a:spcAft>
          <a:spcPct val="0"/>
        </a:spcAft>
        <a:defRPr sz="4400">
          <a:solidFill>
            <a:schemeClr val="tx1"/>
          </a:solidFill>
          <a:latin typeface="Comic Sans MS" panose="030F0702030302020204" pitchFamily="66" charset="0"/>
        </a:defRPr>
      </a:lvl3pPr>
      <a:lvl4pPr algn="ctr" rtl="0" fontAlgn="base">
        <a:spcBef>
          <a:spcPct val="0"/>
        </a:spcBef>
        <a:spcAft>
          <a:spcPct val="0"/>
        </a:spcAft>
        <a:defRPr sz="4400">
          <a:solidFill>
            <a:schemeClr val="tx1"/>
          </a:solidFill>
          <a:latin typeface="Comic Sans MS" panose="030F0702030302020204" pitchFamily="66" charset="0"/>
        </a:defRPr>
      </a:lvl4pPr>
      <a:lvl5pPr algn="ctr" rtl="0" fontAlgn="base">
        <a:spcBef>
          <a:spcPct val="0"/>
        </a:spcBef>
        <a:spcAft>
          <a:spcPct val="0"/>
        </a:spcAft>
        <a:defRPr sz="4400">
          <a:solidFill>
            <a:schemeClr val="tx1"/>
          </a:solidFill>
          <a:latin typeface="Comic Sans MS" panose="030F0702030302020204" pitchFamily="66" charset="0"/>
        </a:defRPr>
      </a:lvl5pPr>
      <a:lvl6pPr marL="457200" algn="ctr" rtl="0" fontAlgn="base">
        <a:spcBef>
          <a:spcPct val="0"/>
        </a:spcBef>
        <a:spcAft>
          <a:spcPct val="0"/>
        </a:spcAft>
        <a:defRPr sz="4400">
          <a:solidFill>
            <a:schemeClr val="tx1"/>
          </a:solidFill>
          <a:latin typeface="Comic Sans MS" panose="030F0702030302020204" pitchFamily="66" charset="0"/>
        </a:defRPr>
      </a:lvl6pPr>
      <a:lvl7pPr marL="914400" algn="ctr" rtl="0" fontAlgn="base">
        <a:spcBef>
          <a:spcPct val="0"/>
        </a:spcBef>
        <a:spcAft>
          <a:spcPct val="0"/>
        </a:spcAft>
        <a:defRPr sz="4400">
          <a:solidFill>
            <a:schemeClr val="tx1"/>
          </a:solidFill>
          <a:latin typeface="Comic Sans MS" panose="030F0702030302020204" pitchFamily="66" charset="0"/>
        </a:defRPr>
      </a:lvl7pPr>
      <a:lvl8pPr marL="1371600" algn="ctr" rtl="0" fontAlgn="base">
        <a:spcBef>
          <a:spcPct val="0"/>
        </a:spcBef>
        <a:spcAft>
          <a:spcPct val="0"/>
        </a:spcAft>
        <a:defRPr sz="4400">
          <a:solidFill>
            <a:schemeClr val="tx1"/>
          </a:solidFill>
          <a:latin typeface="Comic Sans MS" panose="030F0702030302020204" pitchFamily="66" charset="0"/>
        </a:defRPr>
      </a:lvl8pPr>
      <a:lvl9pPr marL="1828800" algn="ctr" rtl="0" fontAlgn="base">
        <a:spcBef>
          <a:spcPct val="0"/>
        </a:spcBef>
        <a:spcAft>
          <a:spcPct val="0"/>
        </a:spcAft>
        <a:defRPr sz="4400">
          <a:solidFill>
            <a:schemeClr val="tx1"/>
          </a:solidFill>
          <a:latin typeface="Comic Sans MS" panose="030F0702030302020204" pitchFamily="66"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7.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0.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16.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17.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1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19.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20.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21.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22.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23.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2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2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26.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27.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29.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30.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31.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image" Target="../media/image32.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ctrTitle"/>
          </p:nvPr>
        </p:nvSpPr>
        <p:spPr/>
        <p:txBody>
          <a:bodyPr/>
          <a:lstStyle/>
          <a:p>
            <a:r>
              <a:rPr lang="en-US" altLang="en-US" dirty="0" smtClean="0">
                <a:latin typeface="Adobe Fangsong Std R" pitchFamily="18" charset="-128"/>
                <a:ea typeface="Adobe Fangsong Std R" pitchFamily="18" charset="-128"/>
              </a:rPr>
              <a:t>Data Structure and Algorithm (CS 102)</a:t>
            </a:r>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6F75680F-C5AC-4904-B376-A22AC4B6B558}" type="slidenum">
              <a:rPr lang="en-US" altLang="en-US">
                <a:solidFill>
                  <a:srgbClr val="898989"/>
                </a:solidFill>
              </a:rPr>
              <a:pPr/>
              <a:t>1</a:t>
            </a:fld>
            <a:endParaRPr lang="en-US" altLang="en-US">
              <a:solidFill>
                <a:srgbClr val="898989"/>
              </a:solidFill>
            </a:endParaRPr>
          </a:p>
        </p:txBody>
      </p:sp>
      <p:sp>
        <p:nvSpPr>
          <p:cNvPr id="2" name="Subtitle 1"/>
          <p:cNvSpPr>
            <a:spLocks noGrp="1"/>
          </p:cNvSpPr>
          <p:nvPr>
            <p:ph type="subTitle" idx="1"/>
          </p:nvPr>
        </p:nvSpPr>
        <p:spPr>
          <a:xfrm>
            <a:off x="1905000" y="4267200"/>
            <a:ext cx="6400800" cy="1752600"/>
          </a:xfrm>
        </p:spPr>
        <p:txBody>
          <a:bodyPr/>
          <a:lstStyle/>
          <a:p>
            <a:pPr algn="r"/>
            <a:r>
              <a:rPr lang="en-US" sz="1600" dirty="0" err="1" smtClean="0">
                <a:solidFill>
                  <a:schemeClr val="tx1"/>
                </a:solidFill>
                <a:latin typeface="Adobe Fangsong Std R" pitchFamily="18" charset="-128"/>
                <a:ea typeface="Adobe Fangsong Std R" pitchFamily="18" charset="-128"/>
              </a:rPr>
              <a:t>Sambit</a:t>
            </a:r>
            <a:r>
              <a:rPr lang="en-US" sz="1600" smtClean="0">
                <a:solidFill>
                  <a:schemeClr val="tx1"/>
                </a:solidFill>
                <a:latin typeface="Adobe Fangsong Std R" pitchFamily="18" charset="-128"/>
                <a:ea typeface="Adobe Fangsong Std R" pitchFamily="18" charset="-128"/>
              </a:rPr>
              <a:t> Bakshi</a:t>
            </a:r>
            <a:endParaRPr lang="en-US" sz="1600" dirty="0" smtClean="0">
              <a:solidFill>
                <a:schemeClr val="tx1"/>
              </a:solidFill>
              <a:latin typeface="Adobe Fangsong Std R" pitchFamily="18" charset="-128"/>
              <a:ea typeface="Adobe Fangsong Std R" pitchFamily="18" charset="-128"/>
            </a:endParaRPr>
          </a:p>
          <a:p>
            <a:pPr algn="r"/>
            <a:r>
              <a:rPr lang="en-US" sz="1600" dirty="0" smtClean="0">
                <a:solidFill>
                  <a:schemeClr val="tx1"/>
                </a:solidFill>
                <a:latin typeface="Adobe Fangsong Std R" pitchFamily="18" charset="-128"/>
                <a:ea typeface="Adobe Fangsong Std R" pitchFamily="18" charset="-128"/>
              </a:rPr>
              <a:t>Dept. of Computer Science and Engineering</a:t>
            </a:r>
          </a:p>
          <a:p>
            <a:pPr algn="r"/>
            <a:r>
              <a:rPr lang="en-US" sz="1600" dirty="0" smtClean="0">
                <a:solidFill>
                  <a:schemeClr val="tx1"/>
                </a:solidFill>
                <a:latin typeface="Adobe Fangsong Std R" pitchFamily="18" charset="-128"/>
                <a:ea typeface="Adobe Fangsong Std R" pitchFamily="18" charset="-128"/>
              </a:rPr>
              <a:t>National Institute of Technology Rourkela, India</a:t>
            </a:r>
            <a:endParaRPr lang="en-US" sz="1600" dirty="0">
              <a:solidFill>
                <a:schemeClr val="tx1"/>
              </a:solidFill>
              <a:latin typeface="Adobe Fangsong Std R" pitchFamily="18" charset="-128"/>
              <a:ea typeface="Adobe Fangsong Std R" pitchFamily="18"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3"/>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6E77A1A5-A67E-4476-9BF4-63CEEC1CB9F3}" type="slidenum">
              <a:rPr lang="en-US" altLang="en-US">
                <a:solidFill>
                  <a:srgbClr val="898989"/>
                </a:solidFill>
              </a:rPr>
              <a:pPr algn="l"/>
              <a:t>10</a:t>
            </a:fld>
            <a:endParaRPr lang="en-US" altLang="en-US">
              <a:solidFill>
                <a:srgbClr val="898989"/>
              </a:solidFill>
            </a:endParaRPr>
          </a:p>
        </p:txBody>
      </p:sp>
      <p:sp>
        <p:nvSpPr>
          <p:cNvPr id="45059" name="Rectangle 2"/>
          <p:cNvSpPr>
            <a:spLocks noGrp="1" noChangeArrowheads="1"/>
          </p:cNvSpPr>
          <p:nvPr>
            <p:ph type="title"/>
          </p:nvPr>
        </p:nvSpPr>
        <p:spPr/>
        <p:txBody>
          <a:bodyPr/>
          <a:lstStyle/>
          <a:p>
            <a:r>
              <a:rPr lang="en-US" altLang="en-US" sz="3600" b="1" dirty="0" smtClean="0">
                <a:latin typeface="Adobe Fangsong Std R" pitchFamily="18" charset="-128"/>
                <a:ea typeface="Adobe Fangsong Std R" pitchFamily="18" charset="-128"/>
              </a:rPr>
              <a:t>Internal Sorting</a:t>
            </a:r>
          </a:p>
        </p:txBody>
      </p:sp>
      <p:sp>
        <p:nvSpPr>
          <p:cNvPr id="45060" name="Rectangle 3"/>
          <p:cNvSpPr>
            <a:spLocks noGrp="1" noChangeArrowheads="1"/>
          </p:cNvSpPr>
          <p:nvPr>
            <p:ph type="body" idx="1"/>
          </p:nvPr>
        </p:nvSpPr>
        <p:spPr>
          <a:xfrm>
            <a:off x="457200" y="1295400"/>
            <a:ext cx="8458200" cy="5181600"/>
          </a:xfrm>
        </p:spPr>
        <p:txBody>
          <a:bodyPr/>
          <a:lstStyle/>
          <a:p>
            <a:pPr marL="609600" indent="-609600">
              <a:buFontTx/>
              <a:buNone/>
            </a:pPr>
            <a:r>
              <a:rPr lang="en-US" altLang="en-US" dirty="0" smtClean="0">
                <a:solidFill>
                  <a:schemeClr val="accent2"/>
                </a:solidFill>
                <a:latin typeface="Adobe Fangsong Std R" pitchFamily="18" charset="-128"/>
                <a:ea typeface="Adobe Fangsong Std R" pitchFamily="18" charset="-128"/>
              </a:rPr>
              <a:t>Bubble Sort</a:t>
            </a:r>
          </a:p>
          <a:p>
            <a:pPr marL="609600" indent="-609600">
              <a:buFontTx/>
              <a:buNone/>
            </a:pPr>
            <a:endParaRPr lang="en-GB" altLang="en-US" sz="1400" dirty="0" smtClean="0">
              <a:latin typeface="Adobe Fangsong Std R" pitchFamily="18" charset="-128"/>
              <a:ea typeface="Adobe Fangsong Std R" pitchFamily="18" charset="-128"/>
            </a:endParaRPr>
          </a:p>
          <a:p>
            <a:pPr marL="609600" indent="-609600">
              <a:buFontTx/>
              <a:buNone/>
            </a:pPr>
            <a:r>
              <a:rPr lang="en-GB" altLang="en-US" dirty="0" smtClean="0">
                <a:latin typeface="Adobe Fangsong Std R" pitchFamily="18" charset="-128"/>
                <a:ea typeface="Adobe Fangsong Std R" pitchFamily="18" charset="-128"/>
              </a:rPr>
              <a:t>The oldest and simplest sort in use. </a:t>
            </a:r>
          </a:p>
          <a:p>
            <a:pPr marL="609600" indent="-609600">
              <a:buFontTx/>
              <a:buNone/>
            </a:pPr>
            <a:endParaRPr lang="en-GB" altLang="en-US" sz="1000" dirty="0" smtClean="0">
              <a:latin typeface="Adobe Fangsong Std R" pitchFamily="18" charset="-128"/>
              <a:ea typeface="Adobe Fangsong Std R" pitchFamily="18" charset="-128"/>
            </a:endParaRPr>
          </a:p>
          <a:p>
            <a:pPr marL="609600" indent="-609600">
              <a:buFontTx/>
              <a:buNone/>
            </a:pPr>
            <a:r>
              <a:rPr lang="en-GB" altLang="en-US" dirty="0" smtClean="0">
                <a:latin typeface="Adobe Fangsong Std R" pitchFamily="18" charset="-128"/>
                <a:ea typeface="Adobe Fangsong Std R" pitchFamily="18" charset="-128"/>
              </a:rPr>
              <a:t>Unfortunately, also the slowest. </a:t>
            </a:r>
          </a:p>
          <a:p>
            <a:pPr marL="609600" indent="-609600">
              <a:buFontTx/>
              <a:buNone/>
            </a:pPr>
            <a:endParaRPr lang="en-GB" altLang="en-US" sz="1600" dirty="0" smtClean="0">
              <a:latin typeface="Adobe Fangsong Std R" pitchFamily="18" charset="-128"/>
              <a:ea typeface="Adobe Fangsong Std R" pitchFamily="18" charset="-128"/>
            </a:endParaRPr>
          </a:p>
          <a:p>
            <a:pPr marL="609600" indent="-609600">
              <a:buFontTx/>
              <a:buNone/>
            </a:pPr>
            <a:r>
              <a:rPr lang="en-GB" altLang="en-US" dirty="0" smtClean="0">
                <a:latin typeface="Adobe Fangsong Std R" pitchFamily="18" charset="-128"/>
                <a:ea typeface="Adobe Fangsong Std R" pitchFamily="18" charset="-128"/>
              </a:rPr>
              <a:t>Works by comparing each item in the list with the item next to it, and swapping them if required.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74E74BD8-E564-4D6F-BB0D-E207D368C3BB}" type="slidenum">
              <a:rPr lang="en-US" altLang="en-US">
                <a:solidFill>
                  <a:srgbClr val="898989"/>
                </a:solidFill>
              </a:rPr>
              <a:pPr algn="l"/>
              <a:t>11</a:t>
            </a:fld>
            <a:endParaRPr lang="en-US" altLang="en-US">
              <a:solidFill>
                <a:srgbClr val="898989"/>
              </a:solidFill>
            </a:endParaRPr>
          </a:p>
        </p:txBody>
      </p:sp>
      <p:sp>
        <p:nvSpPr>
          <p:cNvPr id="77827" name="Rectangle 2"/>
          <p:cNvSpPr>
            <a:spLocks noGrp="1" noChangeArrowheads="1"/>
          </p:cNvSpPr>
          <p:nvPr>
            <p:ph type="title"/>
          </p:nvPr>
        </p:nvSpPr>
        <p:spPr/>
        <p:txBody>
          <a:bodyPr rtlCol="0">
            <a:normAutofit fontScale="90000"/>
          </a:bodyPr>
          <a:lstStyle/>
          <a:p>
            <a:pPr fontAlgn="auto">
              <a:spcAft>
                <a:spcPts val="0"/>
              </a:spcAft>
              <a:defRPr/>
            </a:pPr>
            <a:r>
              <a:rPr lang="en-US" sz="3600" b="1" dirty="0" smtClean="0">
                <a:solidFill>
                  <a:schemeClr val="accent2"/>
                </a:solidFill>
                <a:latin typeface="Adobe Fangsong Std R" pitchFamily="18" charset="-128"/>
                <a:ea typeface="Adobe Fangsong Std R" pitchFamily="18" charset="-128"/>
              </a:rPr>
              <a:t>Bubble Sort</a:t>
            </a:r>
            <a:br>
              <a:rPr lang="en-US" sz="3600" b="1" dirty="0" smtClean="0">
                <a:solidFill>
                  <a:schemeClr val="accent2"/>
                </a:solidFill>
                <a:latin typeface="Adobe Fangsong Std R" pitchFamily="18" charset="-128"/>
                <a:ea typeface="Adobe Fangsong Std R" pitchFamily="18" charset="-128"/>
              </a:rPr>
            </a:br>
            <a:endParaRPr lang="en-US" sz="3600" b="1" dirty="0" smtClean="0">
              <a:latin typeface="Adobe Fangsong Std R" pitchFamily="18" charset="-128"/>
              <a:ea typeface="Adobe Fangsong Std R" pitchFamily="18" charset="-128"/>
            </a:endParaRPr>
          </a:p>
        </p:txBody>
      </p:sp>
      <p:sp>
        <p:nvSpPr>
          <p:cNvPr id="46084" name="Rectangle 3"/>
          <p:cNvSpPr>
            <a:spLocks noGrp="1" noChangeArrowheads="1"/>
          </p:cNvSpPr>
          <p:nvPr>
            <p:ph type="body" idx="1"/>
          </p:nvPr>
        </p:nvSpPr>
        <p:spPr>
          <a:xfrm>
            <a:off x="457200" y="1295400"/>
            <a:ext cx="8458200" cy="5181600"/>
          </a:xfrm>
        </p:spPr>
        <p:txBody>
          <a:bodyPr/>
          <a:lstStyle/>
          <a:p>
            <a:pPr marL="609600" indent="-609600">
              <a:buFontTx/>
              <a:buNone/>
            </a:pPr>
            <a:endParaRPr lang="en-GB" altLang="en-US" sz="1400" b="1" dirty="0" smtClean="0"/>
          </a:p>
          <a:p>
            <a:pPr marL="609600" indent="-609600">
              <a:buFontTx/>
              <a:buNone/>
            </a:pPr>
            <a:r>
              <a:rPr lang="en-GB" altLang="en-US" dirty="0" smtClean="0">
                <a:latin typeface="Adobe Fangsong Std R" pitchFamily="18" charset="-128"/>
                <a:ea typeface="Adobe Fangsong Std R" pitchFamily="18" charset="-128"/>
              </a:rPr>
              <a:t>The algorithm repeats this process until it makes a pass all the way through the list without swapping any items.</a:t>
            </a:r>
          </a:p>
          <a:p>
            <a:pPr marL="609600" indent="-609600">
              <a:buFontTx/>
              <a:buNone/>
            </a:pPr>
            <a:endParaRPr lang="en-GB" altLang="en-US" dirty="0" smtClean="0">
              <a:latin typeface="Adobe Fangsong Std R" pitchFamily="18" charset="-128"/>
              <a:ea typeface="Adobe Fangsong Std R" pitchFamily="18" charset="-128"/>
            </a:endParaRPr>
          </a:p>
          <a:p>
            <a:pPr marL="609600" indent="-609600">
              <a:buFontTx/>
              <a:buNone/>
            </a:pPr>
            <a:r>
              <a:rPr lang="en-GB" altLang="en-US" dirty="0" smtClean="0">
                <a:latin typeface="Adobe Fangsong Std R" pitchFamily="18" charset="-128"/>
                <a:ea typeface="Adobe Fangsong Std R" pitchFamily="18" charset="-128"/>
              </a:rPr>
              <a:t>This causes larger values to "bubble" to the end of the list while smaller values "sink" towards the beginning of the list.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rtlCol="0">
            <a:normAutofit fontScale="90000"/>
          </a:bodyPr>
          <a:lstStyle/>
          <a:p>
            <a:pPr fontAlgn="auto">
              <a:spcAft>
                <a:spcPts val="0"/>
              </a:spcAft>
              <a:defRPr/>
            </a:pPr>
            <a:r>
              <a:rPr lang="en-US" b="1" dirty="0" smtClean="0">
                <a:solidFill>
                  <a:schemeClr val="accent2"/>
                </a:solidFill>
              </a:rPr>
              <a:t/>
            </a:r>
            <a:br>
              <a:rPr lang="en-US" b="1" dirty="0" smtClean="0">
                <a:solidFill>
                  <a:schemeClr val="accent2"/>
                </a:solidFill>
              </a:rPr>
            </a:br>
            <a:r>
              <a:rPr lang="en-US" b="1" dirty="0" smtClean="0">
                <a:solidFill>
                  <a:schemeClr val="accent2"/>
                </a:solidFill>
                <a:latin typeface="Adobe Fangsong Std R" pitchFamily="18" charset="-128"/>
                <a:ea typeface="Adobe Fangsong Std R" pitchFamily="18" charset="-128"/>
              </a:rPr>
              <a:t>Bubble Sort</a:t>
            </a:r>
            <a:r>
              <a:rPr lang="en-US" b="1" dirty="0" smtClean="0">
                <a:solidFill>
                  <a:schemeClr val="accent2"/>
                </a:solidFill>
              </a:rPr>
              <a:t/>
            </a:r>
            <a:br>
              <a:rPr lang="en-US" b="1" dirty="0" smtClean="0">
                <a:solidFill>
                  <a:schemeClr val="accent2"/>
                </a:solidFill>
              </a:rPr>
            </a:br>
            <a:endParaRPr lang="en-US" dirty="0"/>
          </a:p>
        </p:txBody>
      </p:sp>
      <p:sp>
        <p:nvSpPr>
          <p:cNvPr id="3" name="Content Placeholder 2"/>
          <p:cNvSpPr>
            <a:spLocks noGrp="1"/>
          </p:cNvSpPr>
          <p:nvPr>
            <p:ph idx="1"/>
          </p:nvPr>
        </p:nvSpPr>
        <p:spPr/>
        <p:txBody>
          <a:bodyPr rtlCol="0">
            <a:normAutofit fontScale="92500" lnSpcReduction="10000"/>
          </a:bodyPr>
          <a:lstStyle/>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Suppose the list of number A[1], [2], A[3], …, A[N] is in memory. Algorithm works as follows.</a:t>
            </a:r>
          </a:p>
          <a:p>
            <a:pPr fontAlgn="auto">
              <a:spcAft>
                <a:spcPts val="0"/>
              </a:spcAft>
              <a:buFont typeface="Arial" panose="020B0604020202020204" pitchFamily="34" charset="0"/>
              <a:buNone/>
              <a:defRPr/>
            </a:pPr>
            <a:endParaRPr lang="en-US" dirty="0">
              <a:latin typeface="Adobe Fangsong Std R" pitchFamily="18" charset="-128"/>
              <a:ea typeface="Adobe Fangsong Std R" pitchFamily="18" charset="-128"/>
            </a:endParaRPr>
          </a:p>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[1] Compare A[1] and A[2], arrange them in the desired order so that A[1] &lt; A[2]. Then Compare A[2] and A[3], arrange them in the desired order so that A[2] &lt; A[3]. Continue until A[N-1] is compared with A[N], arrange them so that A[N-1] &lt; A[N].  </a:t>
            </a:r>
            <a:endParaRPr lang="en-US" dirty="0">
              <a:latin typeface="Adobe Fangsong Std R" pitchFamily="18" charset="-128"/>
              <a:ea typeface="Adobe Fangsong Std R" pitchFamily="18" charset="-128"/>
            </a:endParaRPr>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26F261EE-D083-4A9B-B2C5-27750FD5E878}" type="slidenum">
              <a:rPr lang="en-US" altLang="en-US">
                <a:solidFill>
                  <a:srgbClr val="898989"/>
                </a:solidFill>
              </a:rPr>
              <a:pPr/>
              <a:t>12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solidFill>
                  <a:schemeClr val="accent2"/>
                </a:solidFill>
              </a:rPr>
              <a:t/>
            </a:r>
            <a:br>
              <a:rPr lang="en-US" b="1" dirty="0" smtClean="0">
                <a:solidFill>
                  <a:schemeClr val="accent2"/>
                </a:solidFill>
              </a:rPr>
            </a:br>
            <a:r>
              <a:rPr lang="en-US" b="1" dirty="0" smtClean="0">
                <a:solidFill>
                  <a:schemeClr val="accent2"/>
                </a:solidFill>
                <a:latin typeface="Adobe Fangsong Std R" pitchFamily="18" charset="-128"/>
                <a:ea typeface="Adobe Fangsong Std R" pitchFamily="18" charset="-128"/>
              </a:rPr>
              <a:t>Bubble Sort</a:t>
            </a:r>
            <a:r>
              <a:rPr lang="en-US" b="1" dirty="0" smtClean="0">
                <a:solidFill>
                  <a:schemeClr val="accent2"/>
                </a:solidFill>
              </a:rPr>
              <a:t/>
            </a:r>
            <a:br>
              <a:rPr lang="en-US" b="1" dirty="0" smtClean="0">
                <a:solidFill>
                  <a:schemeClr val="accent2"/>
                </a:solidFill>
              </a:rPr>
            </a:br>
            <a:endParaRPr lang="en-US" dirty="0"/>
          </a:p>
        </p:txBody>
      </p:sp>
      <p:sp>
        <p:nvSpPr>
          <p:cNvPr id="3" name="Content Placeholder 2"/>
          <p:cNvSpPr>
            <a:spLocks noGrp="1"/>
          </p:cNvSpPr>
          <p:nvPr>
            <p:ph idx="1"/>
          </p:nvPr>
        </p:nvSpPr>
        <p:spPr/>
        <p:txBody>
          <a:bodyPr rtlCol="0">
            <a:normAutofit fontScale="85000" lnSpcReduction="20000"/>
          </a:bodyPr>
          <a:lstStyle/>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[2] Repeat Step 1, Now stop after comparing and re-arranging A[N-2] and A[N-1]. </a:t>
            </a:r>
          </a:p>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[3] Repeat Step 3, Now stop after comparing and re-arranging A[N-3] and A[N-2]. </a:t>
            </a:r>
          </a:p>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a:t>
            </a:r>
          </a:p>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a:t>
            </a:r>
          </a:p>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[N-1] Compare A[1] and A[2] and arrange them in sorted order so that A[1] &lt; A[2].</a:t>
            </a:r>
          </a:p>
          <a:p>
            <a:pPr fontAlgn="auto">
              <a:spcAft>
                <a:spcPts val="0"/>
              </a:spcAft>
              <a:buFont typeface="Arial" panose="020B0604020202020204" pitchFamily="34" charset="0"/>
              <a:buNone/>
              <a:defRPr/>
            </a:pPr>
            <a:endParaRPr lang="en-US" dirty="0" smtClean="0">
              <a:latin typeface="Adobe Fangsong Std R" pitchFamily="18" charset="-128"/>
              <a:ea typeface="Adobe Fangsong Std R" pitchFamily="18" charset="-128"/>
            </a:endParaRPr>
          </a:p>
          <a:p>
            <a:pPr fontAlgn="auto">
              <a:spcAft>
                <a:spcPts val="0"/>
              </a:spcAft>
              <a:buFont typeface="Arial" panose="020B0604020202020204" pitchFamily="34" charset="0"/>
              <a:buNone/>
              <a:defRPr/>
            </a:pPr>
            <a:r>
              <a:rPr lang="en-US" b="1" dirty="0" smtClean="0">
                <a:solidFill>
                  <a:srgbClr val="FF0000"/>
                </a:solidFill>
                <a:latin typeface="Adobe Fangsong Std R" pitchFamily="18" charset="-128"/>
                <a:ea typeface="Adobe Fangsong Std R" pitchFamily="18" charset="-128"/>
              </a:rPr>
              <a:t>After N-1 steps the list will be sorted in increasing order. </a:t>
            </a:r>
            <a:endParaRPr lang="en-US" b="1" dirty="0">
              <a:solidFill>
                <a:srgbClr val="FF0000"/>
              </a:solidFill>
              <a:latin typeface="Adobe Fangsong Std R" pitchFamily="18" charset="-128"/>
              <a:ea typeface="Adobe Fangsong Std R" pitchFamily="18" charset="-128"/>
            </a:endParaRPr>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0B883432-A794-4A51-9DE6-591308193A89}" type="slidenum">
              <a:rPr lang="en-US" altLang="en-US">
                <a:solidFill>
                  <a:srgbClr val="898989"/>
                </a:solidFill>
              </a:rPr>
              <a:pPr/>
              <a:t>13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2438400" y="152400"/>
            <a:ext cx="6553200" cy="1143000"/>
          </a:xfrm>
        </p:spPr>
        <p:txBody>
          <a:bodyPr lIns="92075" tIns="46038" rIns="92075" bIns="46038"/>
          <a:lstStyle/>
          <a:p>
            <a:pPr eaLnBrk="0" hangingPunct="0"/>
            <a:r>
              <a:rPr lang="en-US" altLang="en-US" dirty="0">
                <a:solidFill>
                  <a:schemeClr val="tx2"/>
                </a:solidFill>
                <a:latin typeface="Times New Roman" panose="02020603050405020304" pitchFamily="18" charset="0"/>
              </a:rPr>
              <a:t>A Bubble Sort Example</a:t>
            </a:r>
          </a:p>
        </p:txBody>
      </p:sp>
      <p:graphicFrame>
        <p:nvGraphicFramePr>
          <p:cNvPr id="1026"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1046"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28" name="Group 4"/>
          <p:cNvGrpSpPr>
            <a:grpSpLocks/>
          </p:cNvGrpSpPr>
          <p:nvPr/>
        </p:nvGrpSpPr>
        <p:grpSpPr bwMode="auto">
          <a:xfrm>
            <a:off x="3048000" y="1905000"/>
            <a:ext cx="2362200" cy="533400"/>
            <a:chOff x="1920" y="1200"/>
            <a:chExt cx="1488" cy="336"/>
          </a:xfrm>
        </p:grpSpPr>
        <p:sp>
          <p:nvSpPr>
            <p:cNvPr id="1030" name="Rectangle 5"/>
            <p:cNvSpPr>
              <a:spLocks noChangeArrowheads="1"/>
            </p:cNvSpPr>
            <p:nvPr/>
          </p:nvSpPr>
          <p:spPr bwMode="auto">
            <a:xfrm>
              <a:off x="1920" y="1248"/>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dirty="0">
                  <a:latin typeface="Times New Roman" panose="02020603050405020304" pitchFamily="18" charset="0"/>
                </a:rPr>
                <a:t>Compare</a:t>
              </a:r>
            </a:p>
          </p:txBody>
        </p:sp>
        <p:sp>
          <p:nvSpPr>
            <p:cNvPr id="1031" name="Line 6"/>
            <p:cNvSpPr>
              <a:spLocks noChangeShapeType="1"/>
            </p:cNvSpPr>
            <p:nvPr/>
          </p:nvSpPr>
          <p:spPr bwMode="auto">
            <a:xfrm flipV="1">
              <a:off x="2784" y="1200"/>
              <a:ext cx="624" cy="19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32" name="Line 7"/>
            <p:cNvSpPr>
              <a:spLocks noChangeShapeType="1"/>
            </p:cNvSpPr>
            <p:nvPr/>
          </p:nvSpPr>
          <p:spPr bwMode="auto">
            <a:xfrm>
              <a:off x="2784" y="1392"/>
              <a:ext cx="624" cy="14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10" name="Slide Number Placeholder 9"/>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56DE0438-6816-4970-BF2F-670BF3218FB7}" type="slidenum">
              <a:rPr lang="en-US" altLang="en-US">
                <a:solidFill>
                  <a:srgbClr val="898989"/>
                </a:solidFill>
              </a:rPr>
              <a:pPr/>
              <a:t>14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301C3A97-F6FC-42E8-A13E-3255B09D8E27}" type="slidenum">
              <a:rPr lang="en-US" altLang="en-US">
                <a:solidFill>
                  <a:srgbClr val="898989"/>
                </a:solidFill>
              </a:rPr>
              <a:pPr algn="l"/>
              <a:t>15</a:t>
            </a:fld>
            <a:endParaRPr lang="en-US" altLang="en-US">
              <a:solidFill>
                <a:srgbClr val="898989"/>
              </a:solidFill>
            </a:endParaRPr>
          </a:p>
        </p:txBody>
      </p:sp>
      <p:sp>
        <p:nvSpPr>
          <p:cNvPr id="2052"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smtClean="0">
                <a:solidFill>
                  <a:schemeClr val="tx2"/>
                </a:solidFill>
                <a:latin typeface="Times New Roman" panose="02020603050405020304" pitchFamily="18" charset="0"/>
              </a:rPr>
              <a:t>A Bubble Sort Example</a:t>
            </a:r>
            <a:endParaRPr lang="en-US" altLang="en-US" sz="4400" dirty="0">
              <a:solidFill>
                <a:schemeClr val="tx2"/>
              </a:solidFill>
              <a:latin typeface="Times New Roman" panose="02020603050405020304" pitchFamily="18" charset="0"/>
            </a:endParaRPr>
          </a:p>
        </p:txBody>
      </p:sp>
      <p:graphicFrame>
        <p:nvGraphicFramePr>
          <p:cNvPr id="2050"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2070"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53" name="Group 4"/>
          <p:cNvGrpSpPr>
            <a:grpSpLocks/>
          </p:cNvGrpSpPr>
          <p:nvPr/>
        </p:nvGrpSpPr>
        <p:grpSpPr bwMode="auto">
          <a:xfrm>
            <a:off x="3048000" y="1905000"/>
            <a:ext cx="2362200" cy="533400"/>
            <a:chOff x="1920" y="1200"/>
            <a:chExt cx="1488" cy="336"/>
          </a:xfrm>
        </p:grpSpPr>
        <p:sp>
          <p:nvSpPr>
            <p:cNvPr id="2054" name="Rectangle 5"/>
            <p:cNvSpPr>
              <a:spLocks noChangeArrowheads="1"/>
            </p:cNvSpPr>
            <p:nvPr/>
          </p:nvSpPr>
          <p:spPr bwMode="auto">
            <a:xfrm>
              <a:off x="1920" y="1248"/>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dirty="0">
                  <a:latin typeface="Times New Roman" panose="02020603050405020304" pitchFamily="18" charset="0"/>
                </a:rPr>
                <a:t>Swap</a:t>
              </a:r>
            </a:p>
          </p:txBody>
        </p:sp>
        <p:sp>
          <p:nvSpPr>
            <p:cNvPr id="2055" name="Line 6"/>
            <p:cNvSpPr>
              <a:spLocks noChangeShapeType="1"/>
            </p:cNvSpPr>
            <p:nvPr/>
          </p:nvSpPr>
          <p:spPr bwMode="auto">
            <a:xfrm flipV="1">
              <a:off x="2784" y="1200"/>
              <a:ext cx="624" cy="19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056" name="Line 7"/>
            <p:cNvSpPr>
              <a:spLocks noChangeShapeType="1"/>
            </p:cNvSpPr>
            <p:nvPr/>
          </p:nvSpPr>
          <p:spPr bwMode="auto">
            <a:xfrm>
              <a:off x="2784" y="1392"/>
              <a:ext cx="624" cy="14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2F5D84AB-F70B-40E3-AACD-7B9D5763A912}" type="slidenum">
              <a:rPr lang="en-US" altLang="en-US">
                <a:solidFill>
                  <a:srgbClr val="898989"/>
                </a:solidFill>
              </a:rPr>
              <a:pPr algn="l"/>
              <a:t>16</a:t>
            </a:fld>
            <a:endParaRPr lang="en-US" altLang="en-US">
              <a:solidFill>
                <a:srgbClr val="898989"/>
              </a:solidFill>
            </a:endParaRPr>
          </a:p>
        </p:txBody>
      </p:sp>
      <p:sp>
        <p:nvSpPr>
          <p:cNvPr id="3076"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a:solidFill>
                  <a:schemeClr val="tx2"/>
                </a:solidFill>
                <a:latin typeface="Times New Roman" panose="02020603050405020304" pitchFamily="18" charset="0"/>
              </a:rPr>
              <a:t>A Bubble Sort Example</a:t>
            </a:r>
          </a:p>
        </p:txBody>
      </p:sp>
      <p:graphicFrame>
        <p:nvGraphicFramePr>
          <p:cNvPr id="3074"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3093"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7" name="Group 4"/>
          <p:cNvGrpSpPr>
            <a:grpSpLocks/>
          </p:cNvGrpSpPr>
          <p:nvPr/>
        </p:nvGrpSpPr>
        <p:grpSpPr bwMode="auto">
          <a:xfrm>
            <a:off x="3048000" y="2527300"/>
            <a:ext cx="2362200" cy="595313"/>
            <a:chOff x="1920" y="1592"/>
            <a:chExt cx="1488" cy="375"/>
          </a:xfrm>
        </p:grpSpPr>
        <p:sp>
          <p:nvSpPr>
            <p:cNvPr id="3078" name="Rectangle 5"/>
            <p:cNvSpPr>
              <a:spLocks noChangeArrowheads="1"/>
            </p:cNvSpPr>
            <p:nvPr/>
          </p:nvSpPr>
          <p:spPr bwMode="auto">
            <a:xfrm>
              <a:off x="1920" y="1645"/>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Compare</a:t>
              </a:r>
            </a:p>
          </p:txBody>
        </p:sp>
        <p:sp>
          <p:nvSpPr>
            <p:cNvPr id="3079" name="Line 6"/>
            <p:cNvSpPr>
              <a:spLocks noChangeShapeType="1"/>
            </p:cNvSpPr>
            <p:nvPr/>
          </p:nvSpPr>
          <p:spPr bwMode="auto">
            <a:xfrm flipV="1">
              <a:off x="2784" y="1592"/>
              <a:ext cx="624" cy="21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080" name="Line 7"/>
            <p:cNvSpPr>
              <a:spLocks noChangeShapeType="1"/>
            </p:cNvSpPr>
            <p:nvPr/>
          </p:nvSpPr>
          <p:spPr bwMode="auto">
            <a:xfrm>
              <a:off x="2784" y="1807"/>
              <a:ext cx="624" cy="16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4F09749A-91A4-4FBA-B3A1-9EC8ADAA7896}" type="slidenum">
              <a:rPr lang="en-US" altLang="en-US">
                <a:solidFill>
                  <a:srgbClr val="898989"/>
                </a:solidFill>
              </a:rPr>
              <a:pPr algn="l"/>
              <a:t>17</a:t>
            </a:fld>
            <a:endParaRPr lang="en-US" altLang="en-US">
              <a:solidFill>
                <a:srgbClr val="898989"/>
              </a:solidFill>
            </a:endParaRPr>
          </a:p>
        </p:txBody>
      </p:sp>
      <p:sp>
        <p:nvSpPr>
          <p:cNvPr id="4100"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a:solidFill>
                  <a:schemeClr val="tx2"/>
                </a:solidFill>
                <a:latin typeface="Times New Roman" panose="02020603050405020304" pitchFamily="18" charset="0"/>
              </a:rPr>
              <a:t>A Bubble Sort Example</a:t>
            </a:r>
          </a:p>
        </p:txBody>
      </p:sp>
      <p:graphicFrame>
        <p:nvGraphicFramePr>
          <p:cNvPr id="4098"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4117"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01" name="Group 4"/>
          <p:cNvGrpSpPr>
            <a:grpSpLocks/>
          </p:cNvGrpSpPr>
          <p:nvPr/>
        </p:nvGrpSpPr>
        <p:grpSpPr bwMode="auto">
          <a:xfrm>
            <a:off x="3048000" y="2527300"/>
            <a:ext cx="2362200" cy="595313"/>
            <a:chOff x="1920" y="1592"/>
            <a:chExt cx="1488" cy="375"/>
          </a:xfrm>
        </p:grpSpPr>
        <p:sp>
          <p:nvSpPr>
            <p:cNvPr id="4102" name="Rectangle 5"/>
            <p:cNvSpPr>
              <a:spLocks noChangeArrowheads="1"/>
            </p:cNvSpPr>
            <p:nvPr/>
          </p:nvSpPr>
          <p:spPr bwMode="auto">
            <a:xfrm>
              <a:off x="1920" y="1645"/>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Swap</a:t>
              </a:r>
            </a:p>
          </p:txBody>
        </p:sp>
        <p:sp>
          <p:nvSpPr>
            <p:cNvPr id="4103" name="Line 6"/>
            <p:cNvSpPr>
              <a:spLocks noChangeShapeType="1"/>
            </p:cNvSpPr>
            <p:nvPr/>
          </p:nvSpPr>
          <p:spPr bwMode="auto">
            <a:xfrm flipV="1">
              <a:off x="2784" y="1592"/>
              <a:ext cx="624" cy="21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104" name="Line 7"/>
            <p:cNvSpPr>
              <a:spLocks noChangeShapeType="1"/>
            </p:cNvSpPr>
            <p:nvPr/>
          </p:nvSpPr>
          <p:spPr bwMode="auto">
            <a:xfrm>
              <a:off x="2784" y="1807"/>
              <a:ext cx="624" cy="16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194C6822-5755-4F96-AA78-84E041C9D782}" type="slidenum">
              <a:rPr lang="en-US" altLang="en-US">
                <a:solidFill>
                  <a:srgbClr val="898989"/>
                </a:solidFill>
              </a:rPr>
              <a:pPr algn="l"/>
              <a:t>18</a:t>
            </a:fld>
            <a:endParaRPr lang="en-US" altLang="en-US">
              <a:solidFill>
                <a:srgbClr val="898989"/>
              </a:solidFill>
            </a:endParaRPr>
          </a:p>
        </p:txBody>
      </p:sp>
      <p:sp>
        <p:nvSpPr>
          <p:cNvPr id="5124"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a:solidFill>
                  <a:schemeClr val="tx2"/>
                </a:solidFill>
                <a:latin typeface="Times New Roman" panose="02020603050405020304" pitchFamily="18" charset="0"/>
              </a:rPr>
              <a:t>A Bubble Sort Example</a:t>
            </a:r>
          </a:p>
        </p:txBody>
      </p:sp>
      <p:graphicFrame>
        <p:nvGraphicFramePr>
          <p:cNvPr id="5122"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5141"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25" name="Group 4"/>
          <p:cNvGrpSpPr>
            <a:grpSpLocks/>
          </p:cNvGrpSpPr>
          <p:nvPr/>
        </p:nvGrpSpPr>
        <p:grpSpPr bwMode="auto">
          <a:xfrm>
            <a:off x="3048000" y="3157538"/>
            <a:ext cx="2362200" cy="628650"/>
            <a:chOff x="1920" y="1989"/>
            <a:chExt cx="1488" cy="396"/>
          </a:xfrm>
        </p:grpSpPr>
        <p:sp>
          <p:nvSpPr>
            <p:cNvPr id="5126" name="Rectangle 5"/>
            <p:cNvSpPr>
              <a:spLocks noChangeArrowheads="1"/>
            </p:cNvSpPr>
            <p:nvPr/>
          </p:nvSpPr>
          <p:spPr bwMode="auto">
            <a:xfrm>
              <a:off x="1920" y="2045"/>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Compare</a:t>
              </a:r>
            </a:p>
          </p:txBody>
        </p:sp>
        <p:sp>
          <p:nvSpPr>
            <p:cNvPr id="5127" name="Line 6"/>
            <p:cNvSpPr>
              <a:spLocks noChangeShapeType="1"/>
            </p:cNvSpPr>
            <p:nvPr/>
          </p:nvSpPr>
          <p:spPr bwMode="auto">
            <a:xfrm flipV="1">
              <a:off x="2784" y="1989"/>
              <a:ext cx="624" cy="22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128" name="Line 7"/>
            <p:cNvSpPr>
              <a:spLocks noChangeShapeType="1"/>
            </p:cNvSpPr>
            <p:nvPr/>
          </p:nvSpPr>
          <p:spPr bwMode="auto">
            <a:xfrm>
              <a:off x="2784" y="2216"/>
              <a:ext cx="624" cy="169"/>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0D2B90E6-CBB2-4170-B486-21A15D2C5178}" type="slidenum">
              <a:rPr lang="en-US" altLang="en-US">
                <a:solidFill>
                  <a:srgbClr val="898989"/>
                </a:solidFill>
              </a:rPr>
              <a:pPr algn="l"/>
              <a:t>19</a:t>
            </a:fld>
            <a:endParaRPr lang="en-US" altLang="en-US">
              <a:solidFill>
                <a:srgbClr val="898989"/>
              </a:solidFill>
            </a:endParaRPr>
          </a:p>
        </p:txBody>
      </p:sp>
      <p:sp>
        <p:nvSpPr>
          <p:cNvPr id="6148"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a:solidFill>
                  <a:schemeClr val="tx2"/>
                </a:solidFill>
                <a:latin typeface="Times New Roman" panose="02020603050405020304" pitchFamily="18" charset="0"/>
              </a:rPr>
              <a:t>A Bubble Sort Example</a:t>
            </a:r>
          </a:p>
        </p:txBody>
      </p:sp>
      <p:graphicFrame>
        <p:nvGraphicFramePr>
          <p:cNvPr id="6146"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6165"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49" name="Group 4"/>
          <p:cNvGrpSpPr>
            <a:grpSpLocks/>
          </p:cNvGrpSpPr>
          <p:nvPr/>
        </p:nvGrpSpPr>
        <p:grpSpPr bwMode="auto">
          <a:xfrm>
            <a:off x="3048000" y="3157538"/>
            <a:ext cx="2362200" cy="628650"/>
            <a:chOff x="1920" y="1989"/>
            <a:chExt cx="1488" cy="396"/>
          </a:xfrm>
        </p:grpSpPr>
        <p:sp>
          <p:nvSpPr>
            <p:cNvPr id="6150" name="Rectangle 5"/>
            <p:cNvSpPr>
              <a:spLocks noChangeArrowheads="1"/>
            </p:cNvSpPr>
            <p:nvPr/>
          </p:nvSpPr>
          <p:spPr bwMode="auto">
            <a:xfrm>
              <a:off x="1920" y="2045"/>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Swap</a:t>
              </a:r>
            </a:p>
          </p:txBody>
        </p:sp>
        <p:sp>
          <p:nvSpPr>
            <p:cNvPr id="6151" name="Line 6"/>
            <p:cNvSpPr>
              <a:spLocks noChangeShapeType="1"/>
            </p:cNvSpPr>
            <p:nvPr/>
          </p:nvSpPr>
          <p:spPr bwMode="auto">
            <a:xfrm flipV="1">
              <a:off x="2784" y="1989"/>
              <a:ext cx="624" cy="22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152" name="Line 7"/>
            <p:cNvSpPr>
              <a:spLocks noChangeShapeType="1"/>
            </p:cNvSpPr>
            <p:nvPr/>
          </p:nvSpPr>
          <p:spPr bwMode="auto">
            <a:xfrm>
              <a:off x="2784" y="2216"/>
              <a:ext cx="624" cy="169"/>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274638"/>
            <a:ext cx="8229600" cy="792162"/>
          </a:xfrm>
        </p:spPr>
        <p:txBody>
          <a:bodyPr/>
          <a:lstStyle/>
          <a:p>
            <a:r>
              <a:rPr lang="en-US" altLang="en-US" dirty="0" smtClean="0">
                <a:latin typeface="Adobe Fangsong Std R" pitchFamily="18" charset="-128"/>
                <a:ea typeface="Adobe Fangsong Std R" pitchFamily="18" charset="-128"/>
              </a:rPr>
              <a:t>Sorting </a:t>
            </a:r>
          </a:p>
        </p:txBody>
      </p:sp>
      <p:sp>
        <p:nvSpPr>
          <p:cNvPr id="36867" name="Content Placeholder 2"/>
          <p:cNvSpPr>
            <a:spLocks noGrp="1"/>
          </p:cNvSpPr>
          <p:nvPr>
            <p:ph idx="1"/>
          </p:nvPr>
        </p:nvSpPr>
        <p:spPr>
          <a:xfrm>
            <a:off x="457200" y="1143000"/>
            <a:ext cx="8229600" cy="4983163"/>
          </a:xfrm>
        </p:spPr>
        <p:txBody>
          <a:bodyPr/>
          <a:lstStyle/>
          <a:p>
            <a:pPr>
              <a:buFont typeface="Arial" panose="020B0604020202020204" pitchFamily="34" charset="0"/>
              <a:buNone/>
            </a:pPr>
            <a:endParaRPr lang="en-US" altLang="en-US" dirty="0" smtClean="0"/>
          </a:p>
          <a:p>
            <a:pPr marL="0" algn="just">
              <a:buFont typeface="Arial" panose="020B0604020202020204" pitchFamily="34" charset="0"/>
              <a:buNone/>
            </a:pPr>
            <a:r>
              <a:rPr lang="en-US" altLang="en-US" dirty="0" smtClean="0">
                <a:latin typeface="Adobe Fangsong Std R" pitchFamily="18" charset="-128"/>
                <a:ea typeface="Adobe Fangsong Std R" pitchFamily="18" charset="-128"/>
              </a:rPr>
              <a:t>Sorting refers to the operation of arranging data in some order such as increasing or decreasing with </a:t>
            </a:r>
            <a:r>
              <a:rPr lang="en-US" altLang="en-US" b="1" dirty="0" smtClean="0">
                <a:solidFill>
                  <a:srgbClr val="FF0000"/>
                </a:solidFill>
                <a:latin typeface="Adobe Fangsong Std R" pitchFamily="18" charset="-128"/>
                <a:ea typeface="Adobe Fangsong Std R" pitchFamily="18" charset="-128"/>
              </a:rPr>
              <a:t>numerical data or alphabetically </a:t>
            </a:r>
            <a:r>
              <a:rPr lang="en-US" altLang="en-US" dirty="0" smtClean="0">
                <a:latin typeface="Adobe Fangsong Std R" pitchFamily="18" charset="-128"/>
                <a:ea typeface="Adobe Fangsong Std R" pitchFamily="18" charset="-128"/>
              </a:rPr>
              <a:t>with character data </a:t>
            </a:r>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A3D1B889-1F5E-4BCE-9961-EBA816424A8B}" type="slidenum">
              <a:rPr lang="en-US" altLang="en-US">
                <a:solidFill>
                  <a:srgbClr val="898989"/>
                </a:solidFill>
              </a:rPr>
              <a:pPr/>
              <a:t>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12923533-3EAC-4E6D-867F-255FA8A2EA54}" type="slidenum">
              <a:rPr lang="en-US" altLang="en-US">
                <a:solidFill>
                  <a:srgbClr val="898989"/>
                </a:solidFill>
              </a:rPr>
              <a:pPr algn="l"/>
              <a:t>20</a:t>
            </a:fld>
            <a:endParaRPr lang="en-US" altLang="en-US">
              <a:solidFill>
                <a:srgbClr val="898989"/>
              </a:solidFill>
            </a:endParaRPr>
          </a:p>
        </p:txBody>
      </p:sp>
      <p:sp>
        <p:nvSpPr>
          <p:cNvPr id="7172"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a:solidFill>
                  <a:schemeClr val="tx2"/>
                </a:solidFill>
                <a:latin typeface="Times New Roman" panose="02020603050405020304" pitchFamily="18" charset="0"/>
              </a:rPr>
              <a:t>A Bubble Sort Example</a:t>
            </a:r>
          </a:p>
        </p:txBody>
      </p:sp>
      <p:graphicFrame>
        <p:nvGraphicFramePr>
          <p:cNvPr id="7170"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7189"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173" name="Group 4"/>
          <p:cNvGrpSpPr>
            <a:grpSpLocks/>
          </p:cNvGrpSpPr>
          <p:nvPr/>
        </p:nvGrpSpPr>
        <p:grpSpPr bwMode="auto">
          <a:xfrm>
            <a:off x="3048000" y="3768725"/>
            <a:ext cx="2362200" cy="612775"/>
            <a:chOff x="1920" y="2374"/>
            <a:chExt cx="1488" cy="386"/>
          </a:xfrm>
        </p:grpSpPr>
        <p:sp>
          <p:nvSpPr>
            <p:cNvPr id="7174" name="Rectangle 5"/>
            <p:cNvSpPr>
              <a:spLocks noChangeArrowheads="1"/>
            </p:cNvSpPr>
            <p:nvPr/>
          </p:nvSpPr>
          <p:spPr bwMode="auto">
            <a:xfrm>
              <a:off x="1920" y="2429"/>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Compare</a:t>
              </a:r>
            </a:p>
          </p:txBody>
        </p:sp>
        <p:sp>
          <p:nvSpPr>
            <p:cNvPr id="7175" name="Line 6"/>
            <p:cNvSpPr>
              <a:spLocks noChangeShapeType="1"/>
            </p:cNvSpPr>
            <p:nvPr/>
          </p:nvSpPr>
          <p:spPr bwMode="auto">
            <a:xfrm flipV="1">
              <a:off x="2784" y="2374"/>
              <a:ext cx="624" cy="221"/>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176" name="Line 7"/>
            <p:cNvSpPr>
              <a:spLocks noChangeShapeType="1"/>
            </p:cNvSpPr>
            <p:nvPr/>
          </p:nvSpPr>
          <p:spPr bwMode="auto">
            <a:xfrm>
              <a:off x="2784" y="2595"/>
              <a:ext cx="624" cy="16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F4149BEA-01A1-4F0B-AA15-2F04CCA2D717}" type="slidenum">
              <a:rPr lang="en-US" altLang="en-US">
                <a:solidFill>
                  <a:srgbClr val="898989"/>
                </a:solidFill>
              </a:rPr>
              <a:pPr algn="l"/>
              <a:t>21</a:t>
            </a:fld>
            <a:endParaRPr lang="en-US" altLang="en-US">
              <a:solidFill>
                <a:srgbClr val="898989"/>
              </a:solidFill>
            </a:endParaRPr>
          </a:p>
        </p:txBody>
      </p:sp>
      <p:sp>
        <p:nvSpPr>
          <p:cNvPr id="8196"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a:solidFill>
                  <a:schemeClr val="tx2"/>
                </a:solidFill>
                <a:latin typeface="Times New Roman" panose="02020603050405020304" pitchFamily="18" charset="0"/>
              </a:rPr>
              <a:t>A Bubble Sort Example</a:t>
            </a:r>
          </a:p>
        </p:txBody>
      </p:sp>
      <p:graphicFrame>
        <p:nvGraphicFramePr>
          <p:cNvPr id="8194"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8213"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197" name="Group 4"/>
          <p:cNvGrpSpPr>
            <a:grpSpLocks/>
          </p:cNvGrpSpPr>
          <p:nvPr/>
        </p:nvGrpSpPr>
        <p:grpSpPr bwMode="auto">
          <a:xfrm>
            <a:off x="3048000" y="3768725"/>
            <a:ext cx="2362200" cy="612775"/>
            <a:chOff x="1920" y="2374"/>
            <a:chExt cx="1488" cy="386"/>
          </a:xfrm>
        </p:grpSpPr>
        <p:sp>
          <p:nvSpPr>
            <p:cNvPr id="8198" name="Rectangle 5"/>
            <p:cNvSpPr>
              <a:spLocks noChangeArrowheads="1"/>
            </p:cNvSpPr>
            <p:nvPr/>
          </p:nvSpPr>
          <p:spPr bwMode="auto">
            <a:xfrm>
              <a:off x="1920" y="2429"/>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Swap</a:t>
              </a:r>
            </a:p>
          </p:txBody>
        </p:sp>
        <p:sp>
          <p:nvSpPr>
            <p:cNvPr id="8199" name="Line 6"/>
            <p:cNvSpPr>
              <a:spLocks noChangeShapeType="1"/>
            </p:cNvSpPr>
            <p:nvPr/>
          </p:nvSpPr>
          <p:spPr bwMode="auto">
            <a:xfrm flipV="1">
              <a:off x="2784" y="2374"/>
              <a:ext cx="624" cy="221"/>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00" name="Line 7"/>
            <p:cNvSpPr>
              <a:spLocks noChangeShapeType="1"/>
            </p:cNvSpPr>
            <p:nvPr/>
          </p:nvSpPr>
          <p:spPr bwMode="auto">
            <a:xfrm>
              <a:off x="2784" y="2595"/>
              <a:ext cx="624" cy="16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F4149BEA-01A1-4F0B-AA15-2F04CCA2D717}" type="slidenum">
              <a:rPr lang="en-US" altLang="en-US">
                <a:solidFill>
                  <a:srgbClr val="898989"/>
                </a:solidFill>
              </a:rPr>
              <a:pPr algn="l"/>
              <a:t>22</a:t>
            </a:fld>
            <a:endParaRPr lang="en-US" altLang="en-US">
              <a:solidFill>
                <a:srgbClr val="898989"/>
              </a:solidFill>
            </a:endParaRPr>
          </a:p>
        </p:txBody>
      </p:sp>
      <p:sp>
        <p:nvSpPr>
          <p:cNvPr id="8196"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graphicFrame>
        <p:nvGraphicFramePr>
          <p:cNvPr id="8194"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34827" name="Worksheet" r:id="rId3" imgW="618840" imgH="981000" progId="Excel.Sheet.8">
                  <p:embed/>
                </p:oleObj>
              </mc:Choice>
              <mc:Fallback>
                <p:oleObj name="Worksheet" r:id="rId3" imgW="618840" imgH="981000"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 name="Group 4"/>
          <p:cNvGrpSpPr>
            <a:grpSpLocks/>
          </p:cNvGrpSpPr>
          <p:nvPr/>
        </p:nvGrpSpPr>
        <p:grpSpPr bwMode="auto">
          <a:xfrm>
            <a:off x="3048000" y="4381500"/>
            <a:ext cx="2362200" cy="628650"/>
            <a:chOff x="1920" y="2760"/>
            <a:chExt cx="1488" cy="396"/>
          </a:xfrm>
        </p:grpSpPr>
        <p:sp>
          <p:nvSpPr>
            <p:cNvPr id="10" name="Rectangle 5"/>
            <p:cNvSpPr>
              <a:spLocks noChangeArrowheads="1"/>
            </p:cNvSpPr>
            <p:nvPr/>
          </p:nvSpPr>
          <p:spPr bwMode="auto">
            <a:xfrm>
              <a:off x="1920" y="2816"/>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dirty="0">
                  <a:latin typeface="Times New Roman" panose="02020603050405020304" pitchFamily="18" charset="0"/>
                </a:rPr>
                <a:t>Compare</a:t>
              </a:r>
            </a:p>
          </p:txBody>
        </p:sp>
        <p:sp>
          <p:nvSpPr>
            <p:cNvPr id="11" name="Line 6"/>
            <p:cNvSpPr>
              <a:spLocks noChangeShapeType="1"/>
            </p:cNvSpPr>
            <p:nvPr/>
          </p:nvSpPr>
          <p:spPr bwMode="auto">
            <a:xfrm flipV="1">
              <a:off x="2784" y="2760"/>
              <a:ext cx="624" cy="22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 name="Line 7"/>
            <p:cNvSpPr>
              <a:spLocks noChangeShapeType="1"/>
            </p:cNvSpPr>
            <p:nvPr/>
          </p:nvSpPr>
          <p:spPr bwMode="auto">
            <a:xfrm>
              <a:off x="2784" y="2987"/>
              <a:ext cx="624" cy="169"/>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412734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1261F13D-4899-4E55-9128-2B4FABAF6F5C}" type="slidenum">
              <a:rPr lang="en-US" altLang="en-US">
                <a:solidFill>
                  <a:srgbClr val="898989"/>
                </a:solidFill>
              </a:rPr>
              <a:pPr algn="l"/>
              <a:t>23</a:t>
            </a:fld>
            <a:endParaRPr lang="en-US" altLang="en-US">
              <a:solidFill>
                <a:srgbClr val="898989"/>
              </a:solidFill>
            </a:endParaRPr>
          </a:p>
        </p:txBody>
      </p:sp>
      <p:graphicFrame>
        <p:nvGraphicFramePr>
          <p:cNvPr id="10242"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10264"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245" name="Group 4"/>
          <p:cNvGrpSpPr>
            <a:grpSpLocks/>
          </p:cNvGrpSpPr>
          <p:nvPr/>
        </p:nvGrpSpPr>
        <p:grpSpPr bwMode="auto">
          <a:xfrm>
            <a:off x="3048000" y="4381500"/>
            <a:ext cx="2362200" cy="628650"/>
            <a:chOff x="1920" y="2760"/>
            <a:chExt cx="1488" cy="396"/>
          </a:xfrm>
        </p:grpSpPr>
        <p:sp>
          <p:nvSpPr>
            <p:cNvPr id="10247" name="Rectangle 5"/>
            <p:cNvSpPr>
              <a:spLocks noChangeArrowheads="1"/>
            </p:cNvSpPr>
            <p:nvPr/>
          </p:nvSpPr>
          <p:spPr bwMode="auto">
            <a:xfrm>
              <a:off x="1920" y="2816"/>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Swap</a:t>
              </a:r>
            </a:p>
          </p:txBody>
        </p:sp>
        <p:sp>
          <p:nvSpPr>
            <p:cNvPr id="10248" name="Line 6"/>
            <p:cNvSpPr>
              <a:spLocks noChangeShapeType="1"/>
            </p:cNvSpPr>
            <p:nvPr/>
          </p:nvSpPr>
          <p:spPr bwMode="auto">
            <a:xfrm flipV="1">
              <a:off x="2784" y="2760"/>
              <a:ext cx="624" cy="22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249" name="Line 7"/>
            <p:cNvSpPr>
              <a:spLocks noChangeShapeType="1"/>
            </p:cNvSpPr>
            <p:nvPr/>
          </p:nvSpPr>
          <p:spPr bwMode="auto">
            <a:xfrm>
              <a:off x="2784" y="2987"/>
              <a:ext cx="624" cy="169"/>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10246" name="Rectangle 8"/>
          <p:cNvSpPr>
            <a:spLocks noChangeArrowheads="1"/>
          </p:cNvSpPr>
          <p:nvPr/>
        </p:nvSpPr>
        <p:spPr bwMode="auto">
          <a:xfrm>
            <a:off x="576263" y="1728788"/>
            <a:ext cx="459105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800">
                <a:latin typeface="Times New Roman" panose="02020603050405020304" pitchFamily="18" charset="0"/>
              </a:rPr>
              <a:t>As you can see, the largest number</a:t>
            </a:r>
          </a:p>
          <a:p>
            <a:pPr eaLnBrk="0" hangingPunct="0"/>
            <a:r>
              <a:rPr lang="en-US" altLang="en-US" sz="2800">
                <a:latin typeface="Times New Roman" panose="02020603050405020304" pitchFamily="18" charset="0"/>
              </a:rPr>
              <a:t>has “bubbled” down, or sunk to the bottom of the List after the </a:t>
            </a:r>
            <a:r>
              <a:rPr lang="en-US" altLang="en-US" sz="2800" u="sng">
                <a:latin typeface="Times New Roman" panose="02020603050405020304" pitchFamily="18" charset="0"/>
              </a:rPr>
              <a:t>first</a:t>
            </a:r>
            <a:r>
              <a:rPr lang="en-US" altLang="en-US" sz="2800">
                <a:latin typeface="Times New Roman" panose="02020603050405020304" pitchFamily="18" charset="0"/>
              </a:rPr>
              <a:t> pass through the List.</a:t>
            </a:r>
          </a:p>
        </p:txBody>
      </p:sp>
      <p:sp>
        <p:nvSpPr>
          <p:cNvPr id="10"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71D9964B-BC9A-484D-A006-9EFA18B0310B}" type="slidenum">
              <a:rPr lang="en-US" altLang="en-US">
                <a:solidFill>
                  <a:srgbClr val="898989"/>
                </a:solidFill>
              </a:rPr>
              <a:pPr algn="l"/>
              <a:t>24</a:t>
            </a:fld>
            <a:endParaRPr lang="en-US" altLang="en-US">
              <a:solidFill>
                <a:srgbClr val="898989"/>
              </a:solidFill>
            </a:endParaRPr>
          </a:p>
        </p:txBody>
      </p:sp>
      <p:graphicFrame>
        <p:nvGraphicFramePr>
          <p:cNvPr id="11266"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11287"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269" name="Group 4"/>
          <p:cNvGrpSpPr>
            <a:grpSpLocks/>
          </p:cNvGrpSpPr>
          <p:nvPr/>
        </p:nvGrpSpPr>
        <p:grpSpPr bwMode="auto">
          <a:xfrm>
            <a:off x="3048000" y="1847850"/>
            <a:ext cx="2362200" cy="679450"/>
            <a:chOff x="1920" y="1164"/>
            <a:chExt cx="1488" cy="428"/>
          </a:xfrm>
        </p:grpSpPr>
        <p:sp>
          <p:nvSpPr>
            <p:cNvPr id="11271" name="Rectangle 5"/>
            <p:cNvSpPr>
              <a:spLocks noChangeArrowheads="1"/>
            </p:cNvSpPr>
            <p:nvPr/>
          </p:nvSpPr>
          <p:spPr bwMode="auto">
            <a:xfrm>
              <a:off x="1920" y="1225"/>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Compare</a:t>
              </a:r>
            </a:p>
          </p:txBody>
        </p:sp>
        <p:sp>
          <p:nvSpPr>
            <p:cNvPr id="11272" name="Line 6"/>
            <p:cNvSpPr>
              <a:spLocks noChangeShapeType="1"/>
            </p:cNvSpPr>
            <p:nvPr/>
          </p:nvSpPr>
          <p:spPr bwMode="auto">
            <a:xfrm flipV="1">
              <a:off x="2784" y="1164"/>
              <a:ext cx="624" cy="24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1273" name="Line 7"/>
            <p:cNvSpPr>
              <a:spLocks noChangeShapeType="1"/>
            </p:cNvSpPr>
            <p:nvPr/>
          </p:nvSpPr>
          <p:spPr bwMode="auto">
            <a:xfrm>
              <a:off x="2784" y="1409"/>
              <a:ext cx="624" cy="18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11270" name="Rectangle 8"/>
          <p:cNvSpPr>
            <a:spLocks noChangeArrowheads="1"/>
          </p:cNvSpPr>
          <p:nvPr/>
        </p:nvSpPr>
        <p:spPr bwMode="auto">
          <a:xfrm>
            <a:off x="1085850" y="2901950"/>
            <a:ext cx="37925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For our </a:t>
            </a:r>
            <a:r>
              <a:rPr lang="en-US" altLang="en-US" sz="2400" u="sng">
                <a:latin typeface="Times New Roman" panose="02020603050405020304" pitchFamily="18" charset="0"/>
              </a:rPr>
              <a:t>second</a:t>
            </a:r>
            <a:r>
              <a:rPr lang="en-US" altLang="en-US" sz="2400">
                <a:latin typeface="Times New Roman" panose="02020603050405020304" pitchFamily="18" charset="0"/>
              </a:rPr>
              <a:t> pass through the List, we start by comparing these first two elements in the List.</a:t>
            </a:r>
          </a:p>
        </p:txBody>
      </p:sp>
      <p:sp>
        <p:nvSpPr>
          <p:cNvPr id="11"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3BF2DDCD-A82E-47B2-AC18-22A1E34D0763}" type="slidenum">
              <a:rPr lang="en-US" altLang="en-US">
                <a:solidFill>
                  <a:srgbClr val="898989"/>
                </a:solidFill>
              </a:rPr>
              <a:pPr algn="l"/>
              <a:t>25</a:t>
            </a:fld>
            <a:endParaRPr lang="en-US" altLang="en-US">
              <a:solidFill>
                <a:srgbClr val="898989"/>
              </a:solidFill>
            </a:endParaRPr>
          </a:p>
        </p:txBody>
      </p:sp>
      <p:graphicFrame>
        <p:nvGraphicFramePr>
          <p:cNvPr id="12290"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12310"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293" name="Group 4"/>
          <p:cNvGrpSpPr>
            <a:grpSpLocks/>
          </p:cNvGrpSpPr>
          <p:nvPr/>
        </p:nvGrpSpPr>
        <p:grpSpPr bwMode="auto">
          <a:xfrm>
            <a:off x="3048000" y="1847850"/>
            <a:ext cx="2362200" cy="679450"/>
            <a:chOff x="1920" y="1164"/>
            <a:chExt cx="1488" cy="428"/>
          </a:xfrm>
        </p:grpSpPr>
        <p:sp>
          <p:nvSpPr>
            <p:cNvPr id="12294" name="Rectangle 5"/>
            <p:cNvSpPr>
              <a:spLocks noChangeArrowheads="1"/>
            </p:cNvSpPr>
            <p:nvPr/>
          </p:nvSpPr>
          <p:spPr bwMode="auto">
            <a:xfrm>
              <a:off x="1920" y="1225"/>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Swap</a:t>
              </a:r>
            </a:p>
          </p:txBody>
        </p:sp>
        <p:sp>
          <p:nvSpPr>
            <p:cNvPr id="12295" name="Line 6"/>
            <p:cNvSpPr>
              <a:spLocks noChangeShapeType="1"/>
            </p:cNvSpPr>
            <p:nvPr/>
          </p:nvSpPr>
          <p:spPr bwMode="auto">
            <a:xfrm flipV="1">
              <a:off x="2784" y="1164"/>
              <a:ext cx="624" cy="24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296" name="Line 7"/>
            <p:cNvSpPr>
              <a:spLocks noChangeShapeType="1"/>
            </p:cNvSpPr>
            <p:nvPr/>
          </p:nvSpPr>
          <p:spPr bwMode="auto">
            <a:xfrm>
              <a:off x="2784" y="1409"/>
              <a:ext cx="624" cy="18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9"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2DB4E65B-D1FA-4B3E-93AE-461E29C28BE4}" type="slidenum">
              <a:rPr lang="en-US" altLang="en-US">
                <a:solidFill>
                  <a:srgbClr val="898989"/>
                </a:solidFill>
              </a:rPr>
              <a:pPr algn="l"/>
              <a:t>26</a:t>
            </a:fld>
            <a:endParaRPr lang="en-US" altLang="en-US">
              <a:solidFill>
                <a:srgbClr val="898989"/>
              </a:solidFill>
            </a:endParaRPr>
          </a:p>
        </p:txBody>
      </p:sp>
      <p:graphicFrame>
        <p:nvGraphicFramePr>
          <p:cNvPr id="13314"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13334"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317" name="Group 4"/>
          <p:cNvGrpSpPr>
            <a:grpSpLocks/>
          </p:cNvGrpSpPr>
          <p:nvPr/>
        </p:nvGrpSpPr>
        <p:grpSpPr bwMode="auto">
          <a:xfrm>
            <a:off x="3048000" y="2476500"/>
            <a:ext cx="2362200" cy="646113"/>
            <a:chOff x="1920" y="1560"/>
            <a:chExt cx="1488" cy="407"/>
          </a:xfrm>
        </p:grpSpPr>
        <p:sp>
          <p:nvSpPr>
            <p:cNvPr id="13318" name="Rectangle 5"/>
            <p:cNvSpPr>
              <a:spLocks noChangeArrowheads="1"/>
            </p:cNvSpPr>
            <p:nvPr/>
          </p:nvSpPr>
          <p:spPr bwMode="auto">
            <a:xfrm>
              <a:off x="1920" y="1618"/>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Compare</a:t>
              </a:r>
            </a:p>
          </p:txBody>
        </p:sp>
        <p:sp>
          <p:nvSpPr>
            <p:cNvPr id="13319" name="Line 6"/>
            <p:cNvSpPr>
              <a:spLocks noChangeShapeType="1"/>
            </p:cNvSpPr>
            <p:nvPr/>
          </p:nvSpPr>
          <p:spPr bwMode="auto">
            <a:xfrm flipV="1">
              <a:off x="2784" y="1560"/>
              <a:ext cx="624" cy="23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20" name="Line 7"/>
            <p:cNvSpPr>
              <a:spLocks noChangeShapeType="1"/>
            </p:cNvSpPr>
            <p:nvPr/>
          </p:nvSpPr>
          <p:spPr bwMode="auto">
            <a:xfrm>
              <a:off x="2784" y="1793"/>
              <a:ext cx="624" cy="17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9"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D87F7AEC-E5A1-4184-A32B-866D4180AE46}" type="slidenum">
              <a:rPr lang="en-US" altLang="en-US">
                <a:solidFill>
                  <a:srgbClr val="898989"/>
                </a:solidFill>
              </a:rPr>
              <a:pPr algn="l"/>
              <a:t>27</a:t>
            </a:fld>
            <a:endParaRPr lang="en-US" altLang="en-US">
              <a:solidFill>
                <a:srgbClr val="898989"/>
              </a:solidFill>
            </a:endParaRPr>
          </a:p>
        </p:txBody>
      </p:sp>
      <p:graphicFrame>
        <p:nvGraphicFramePr>
          <p:cNvPr id="14338"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14358"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341" name="Group 4"/>
          <p:cNvGrpSpPr>
            <a:grpSpLocks/>
          </p:cNvGrpSpPr>
          <p:nvPr/>
        </p:nvGrpSpPr>
        <p:grpSpPr bwMode="auto">
          <a:xfrm>
            <a:off x="3048000" y="2476500"/>
            <a:ext cx="2362200" cy="646113"/>
            <a:chOff x="1920" y="1560"/>
            <a:chExt cx="1488" cy="407"/>
          </a:xfrm>
        </p:grpSpPr>
        <p:sp>
          <p:nvSpPr>
            <p:cNvPr id="14342" name="Rectangle 5"/>
            <p:cNvSpPr>
              <a:spLocks noChangeArrowheads="1"/>
            </p:cNvSpPr>
            <p:nvPr/>
          </p:nvSpPr>
          <p:spPr bwMode="auto">
            <a:xfrm>
              <a:off x="1920" y="1618"/>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Swap</a:t>
              </a:r>
            </a:p>
          </p:txBody>
        </p:sp>
        <p:sp>
          <p:nvSpPr>
            <p:cNvPr id="14343" name="Line 6"/>
            <p:cNvSpPr>
              <a:spLocks noChangeShapeType="1"/>
            </p:cNvSpPr>
            <p:nvPr/>
          </p:nvSpPr>
          <p:spPr bwMode="auto">
            <a:xfrm flipV="1">
              <a:off x="2784" y="1560"/>
              <a:ext cx="624" cy="23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344" name="Line 7"/>
            <p:cNvSpPr>
              <a:spLocks noChangeShapeType="1"/>
            </p:cNvSpPr>
            <p:nvPr/>
          </p:nvSpPr>
          <p:spPr bwMode="auto">
            <a:xfrm>
              <a:off x="2784" y="1793"/>
              <a:ext cx="624" cy="17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9"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D38C0148-7CA4-4347-9669-7DBF9795F355}" type="slidenum">
              <a:rPr lang="en-US" altLang="en-US">
                <a:solidFill>
                  <a:srgbClr val="898989"/>
                </a:solidFill>
              </a:rPr>
              <a:pPr algn="l"/>
              <a:t>28</a:t>
            </a:fld>
            <a:endParaRPr lang="en-US" altLang="en-US">
              <a:solidFill>
                <a:srgbClr val="898989"/>
              </a:solidFill>
            </a:endParaRPr>
          </a:p>
        </p:txBody>
      </p:sp>
      <p:graphicFrame>
        <p:nvGraphicFramePr>
          <p:cNvPr id="15362"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15382"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365" name="Group 4"/>
          <p:cNvGrpSpPr>
            <a:grpSpLocks/>
          </p:cNvGrpSpPr>
          <p:nvPr/>
        </p:nvGrpSpPr>
        <p:grpSpPr bwMode="auto">
          <a:xfrm>
            <a:off x="3048000" y="3105150"/>
            <a:ext cx="2362200" cy="663575"/>
            <a:chOff x="1920" y="1956"/>
            <a:chExt cx="1488" cy="418"/>
          </a:xfrm>
        </p:grpSpPr>
        <p:sp>
          <p:nvSpPr>
            <p:cNvPr id="15366" name="Rectangle 5"/>
            <p:cNvSpPr>
              <a:spLocks noChangeArrowheads="1"/>
            </p:cNvSpPr>
            <p:nvPr/>
          </p:nvSpPr>
          <p:spPr bwMode="auto">
            <a:xfrm>
              <a:off x="1920" y="2016"/>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Compare</a:t>
              </a:r>
            </a:p>
          </p:txBody>
        </p:sp>
        <p:sp>
          <p:nvSpPr>
            <p:cNvPr id="15367" name="Line 6"/>
            <p:cNvSpPr>
              <a:spLocks noChangeShapeType="1"/>
            </p:cNvSpPr>
            <p:nvPr/>
          </p:nvSpPr>
          <p:spPr bwMode="auto">
            <a:xfrm flipV="1">
              <a:off x="2784" y="1956"/>
              <a:ext cx="624" cy="239"/>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68" name="Line 7"/>
            <p:cNvSpPr>
              <a:spLocks noChangeShapeType="1"/>
            </p:cNvSpPr>
            <p:nvPr/>
          </p:nvSpPr>
          <p:spPr bwMode="auto">
            <a:xfrm>
              <a:off x="2784" y="2195"/>
              <a:ext cx="624" cy="179"/>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9"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2D0B2D11-BB7B-45A2-831E-0331DE34E86E}" type="slidenum">
              <a:rPr lang="en-US" altLang="en-US">
                <a:solidFill>
                  <a:srgbClr val="898989"/>
                </a:solidFill>
              </a:rPr>
              <a:pPr algn="l"/>
              <a:t>29</a:t>
            </a:fld>
            <a:endParaRPr lang="en-US" altLang="en-US">
              <a:solidFill>
                <a:srgbClr val="898989"/>
              </a:solidFill>
            </a:endParaRPr>
          </a:p>
        </p:txBody>
      </p:sp>
      <p:graphicFrame>
        <p:nvGraphicFramePr>
          <p:cNvPr id="16386"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16406"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389" name="Group 4"/>
          <p:cNvGrpSpPr>
            <a:grpSpLocks/>
          </p:cNvGrpSpPr>
          <p:nvPr/>
        </p:nvGrpSpPr>
        <p:grpSpPr bwMode="auto">
          <a:xfrm>
            <a:off x="3048000" y="3105150"/>
            <a:ext cx="2362200" cy="663575"/>
            <a:chOff x="1920" y="1956"/>
            <a:chExt cx="1488" cy="418"/>
          </a:xfrm>
        </p:grpSpPr>
        <p:sp>
          <p:nvSpPr>
            <p:cNvPr id="16390" name="Rectangle 5"/>
            <p:cNvSpPr>
              <a:spLocks noChangeArrowheads="1"/>
            </p:cNvSpPr>
            <p:nvPr/>
          </p:nvSpPr>
          <p:spPr bwMode="auto">
            <a:xfrm>
              <a:off x="1920" y="2016"/>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Swap</a:t>
              </a:r>
            </a:p>
          </p:txBody>
        </p:sp>
        <p:sp>
          <p:nvSpPr>
            <p:cNvPr id="16391" name="Line 6"/>
            <p:cNvSpPr>
              <a:spLocks noChangeShapeType="1"/>
            </p:cNvSpPr>
            <p:nvPr/>
          </p:nvSpPr>
          <p:spPr bwMode="auto">
            <a:xfrm flipV="1">
              <a:off x="2784" y="1956"/>
              <a:ext cx="624" cy="239"/>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392" name="Line 7"/>
            <p:cNvSpPr>
              <a:spLocks noChangeShapeType="1"/>
            </p:cNvSpPr>
            <p:nvPr/>
          </p:nvSpPr>
          <p:spPr bwMode="auto">
            <a:xfrm>
              <a:off x="2784" y="2195"/>
              <a:ext cx="624" cy="179"/>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9"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latin typeface="Adobe Fangsong Std R" pitchFamily="18" charset="-128"/>
                <a:ea typeface="Adobe Fangsong Std R" pitchFamily="18" charset="-128"/>
              </a:rPr>
              <a:t>Complexity of Sorting Algorithm</a:t>
            </a:r>
            <a:endParaRPr lang="en-US" dirty="0">
              <a:latin typeface="Adobe Fangsong Std R" pitchFamily="18" charset="-128"/>
              <a:ea typeface="Adobe Fangsong Std R" pitchFamily="18" charset="-128"/>
            </a:endParaRPr>
          </a:p>
        </p:txBody>
      </p:sp>
      <p:sp>
        <p:nvSpPr>
          <p:cNvPr id="37891" name="Content Placeholder 2"/>
          <p:cNvSpPr>
            <a:spLocks noGrp="1"/>
          </p:cNvSpPr>
          <p:nvPr>
            <p:ph idx="1"/>
          </p:nvPr>
        </p:nvSpPr>
        <p:spPr/>
        <p:txBody>
          <a:bodyPr/>
          <a:lstStyle/>
          <a:p>
            <a:pPr>
              <a:buFont typeface="Arial" panose="020B0604020202020204" pitchFamily="34" charset="0"/>
              <a:buNone/>
            </a:pPr>
            <a:endParaRPr lang="en-US" altLang="en-US" dirty="0" smtClean="0"/>
          </a:p>
          <a:p>
            <a:pPr marL="0" algn="just">
              <a:buFont typeface="Arial" panose="020B0604020202020204" pitchFamily="34" charset="0"/>
              <a:buNone/>
            </a:pPr>
            <a:r>
              <a:rPr lang="en-US" altLang="en-US" dirty="0" smtClean="0">
                <a:latin typeface="Adobe Fangsong Std R" pitchFamily="18" charset="-128"/>
                <a:ea typeface="Adobe Fangsong Std R" pitchFamily="18" charset="-128"/>
              </a:rPr>
              <a:t>The complexity of a sorting algorithm measures the running time as a function of the number on </a:t>
            </a:r>
            <a:r>
              <a:rPr lang="en-US" altLang="en-US" b="1" dirty="0" smtClean="0">
                <a:solidFill>
                  <a:srgbClr val="FF0000"/>
                </a:solidFill>
                <a:latin typeface="Adobe Fangsong Std R" pitchFamily="18" charset="-128"/>
                <a:ea typeface="Adobe Fangsong Std R" pitchFamily="18" charset="-128"/>
              </a:rPr>
              <a:t>n</a:t>
            </a:r>
            <a:r>
              <a:rPr lang="en-US" altLang="en-US" dirty="0" smtClean="0">
                <a:latin typeface="Adobe Fangsong Std R" pitchFamily="18" charset="-128"/>
                <a:ea typeface="Adobe Fangsong Std R" pitchFamily="18" charset="-128"/>
              </a:rPr>
              <a:t> of items to be sorted </a:t>
            </a:r>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81762155-9D8C-4B98-AFEC-CDFA20374F69}" type="slidenum">
              <a:rPr lang="en-US" altLang="en-US">
                <a:solidFill>
                  <a:srgbClr val="898989"/>
                </a:solidFill>
              </a:rPr>
              <a:pPr/>
              <a:t>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5ECBCEE1-33F6-4479-92C5-ED063B81DE7F}" type="slidenum">
              <a:rPr lang="en-US" altLang="en-US">
                <a:solidFill>
                  <a:srgbClr val="898989"/>
                </a:solidFill>
              </a:rPr>
              <a:pPr algn="l"/>
              <a:t>30</a:t>
            </a:fld>
            <a:endParaRPr lang="en-US" altLang="en-US">
              <a:solidFill>
                <a:srgbClr val="898989"/>
              </a:solidFill>
            </a:endParaRPr>
          </a:p>
        </p:txBody>
      </p:sp>
      <p:graphicFrame>
        <p:nvGraphicFramePr>
          <p:cNvPr id="17410"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17430"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413" name="Group 4"/>
          <p:cNvGrpSpPr>
            <a:grpSpLocks/>
          </p:cNvGrpSpPr>
          <p:nvPr/>
        </p:nvGrpSpPr>
        <p:grpSpPr bwMode="auto">
          <a:xfrm>
            <a:off x="3048000" y="3768725"/>
            <a:ext cx="2362200" cy="646113"/>
            <a:chOff x="1920" y="2374"/>
            <a:chExt cx="1488" cy="407"/>
          </a:xfrm>
        </p:grpSpPr>
        <p:sp>
          <p:nvSpPr>
            <p:cNvPr id="17414" name="Rectangle 5"/>
            <p:cNvSpPr>
              <a:spLocks noChangeArrowheads="1"/>
            </p:cNvSpPr>
            <p:nvPr/>
          </p:nvSpPr>
          <p:spPr bwMode="auto">
            <a:xfrm>
              <a:off x="1920" y="2432"/>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Compare</a:t>
              </a:r>
            </a:p>
          </p:txBody>
        </p:sp>
        <p:sp>
          <p:nvSpPr>
            <p:cNvPr id="17415" name="Line 6"/>
            <p:cNvSpPr>
              <a:spLocks noChangeShapeType="1"/>
            </p:cNvSpPr>
            <p:nvPr/>
          </p:nvSpPr>
          <p:spPr bwMode="auto">
            <a:xfrm flipV="1">
              <a:off x="2784" y="2374"/>
              <a:ext cx="624" cy="23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16" name="Line 7"/>
            <p:cNvSpPr>
              <a:spLocks noChangeShapeType="1"/>
            </p:cNvSpPr>
            <p:nvPr/>
          </p:nvSpPr>
          <p:spPr bwMode="auto">
            <a:xfrm>
              <a:off x="2784" y="2607"/>
              <a:ext cx="624" cy="17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9"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DD662B9D-A3BE-438E-B2C9-6EEDC9B4A9EA}" type="slidenum">
              <a:rPr lang="en-US" altLang="en-US">
                <a:solidFill>
                  <a:srgbClr val="898989"/>
                </a:solidFill>
              </a:rPr>
              <a:pPr algn="l"/>
              <a:t>31</a:t>
            </a:fld>
            <a:endParaRPr lang="en-US" altLang="en-US">
              <a:solidFill>
                <a:srgbClr val="898989"/>
              </a:solidFill>
            </a:endParaRPr>
          </a:p>
        </p:txBody>
      </p:sp>
      <p:graphicFrame>
        <p:nvGraphicFramePr>
          <p:cNvPr id="18434"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18455"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437" name="Group 4"/>
          <p:cNvGrpSpPr>
            <a:grpSpLocks/>
          </p:cNvGrpSpPr>
          <p:nvPr/>
        </p:nvGrpSpPr>
        <p:grpSpPr bwMode="auto">
          <a:xfrm>
            <a:off x="3048000" y="3768725"/>
            <a:ext cx="2362200" cy="646113"/>
            <a:chOff x="1920" y="2374"/>
            <a:chExt cx="1488" cy="407"/>
          </a:xfrm>
        </p:grpSpPr>
        <p:sp>
          <p:nvSpPr>
            <p:cNvPr id="18439" name="Rectangle 5"/>
            <p:cNvSpPr>
              <a:spLocks noChangeArrowheads="1"/>
            </p:cNvSpPr>
            <p:nvPr/>
          </p:nvSpPr>
          <p:spPr bwMode="auto">
            <a:xfrm>
              <a:off x="1920" y="2432"/>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Swap</a:t>
              </a:r>
            </a:p>
          </p:txBody>
        </p:sp>
        <p:sp>
          <p:nvSpPr>
            <p:cNvPr id="18440" name="Line 6"/>
            <p:cNvSpPr>
              <a:spLocks noChangeShapeType="1"/>
            </p:cNvSpPr>
            <p:nvPr/>
          </p:nvSpPr>
          <p:spPr bwMode="auto">
            <a:xfrm flipV="1">
              <a:off x="2784" y="2374"/>
              <a:ext cx="624" cy="23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441" name="Line 7"/>
            <p:cNvSpPr>
              <a:spLocks noChangeShapeType="1"/>
            </p:cNvSpPr>
            <p:nvPr/>
          </p:nvSpPr>
          <p:spPr bwMode="auto">
            <a:xfrm>
              <a:off x="2784" y="2607"/>
              <a:ext cx="624" cy="17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18438" name="Rectangle 8"/>
          <p:cNvSpPr>
            <a:spLocks noChangeArrowheads="1"/>
          </p:cNvSpPr>
          <p:nvPr/>
        </p:nvSpPr>
        <p:spPr bwMode="auto">
          <a:xfrm>
            <a:off x="762000" y="1541463"/>
            <a:ext cx="4456113"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At the end of the second pass, we stop at element number n - 1, because the largest element in the List is already in the last position. This places the second largest element in the second to last spot.</a:t>
            </a:r>
          </a:p>
        </p:txBody>
      </p:sp>
      <p:sp>
        <p:nvSpPr>
          <p:cNvPr id="10"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7C9F53EC-EF29-436B-9835-6E29CE0EE721}" type="slidenum">
              <a:rPr lang="en-US" altLang="en-US">
                <a:solidFill>
                  <a:srgbClr val="898989"/>
                </a:solidFill>
              </a:rPr>
              <a:pPr algn="l"/>
              <a:t>32</a:t>
            </a:fld>
            <a:endParaRPr lang="en-US" altLang="en-US">
              <a:solidFill>
                <a:srgbClr val="898989"/>
              </a:solidFill>
            </a:endParaRPr>
          </a:p>
        </p:txBody>
      </p:sp>
      <p:graphicFrame>
        <p:nvGraphicFramePr>
          <p:cNvPr id="19458"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19479"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461" name="Group 4"/>
          <p:cNvGrpSpPr>
            <a:grpSpLocks/>
          </p:cNvGrpSpPr>
          <p:nvPr/>
        </p:nvGrpSpPr>
        <p:grpSpPr bwMode="auto">
          <a:xfrm>
            <a:off x="3048000" y="1898650"/>
            <a:ext cx="2362200" cy="612775"/>
            <a:chOff x="1920" y="1196"/>
            <a:chExt cx="1488" cy="386"/>
          </a:xfrm>
        </p:grpSpPr>
        <p:sp>
          <p:nvSpPr>
            <p:cNvPr id="19463" name="Rectangle 5"/>
            <p:cNvSpPr>
              <a:spLocks noChangeArrowheads="1"/>
            </p:cNvSpPr>
            <p:nvPr/>
          </p:nvSpPr>
          <p:spPr bwMode="auto">
            <a:xfrm>
              <a:off x="1920" y="1251"/>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Compare</a:t>
              </a:r>
            </a:p>
          </p:txBody>
        </p:sp>
        <p:sp>
          <p:nvSpPr>
            <p:cNvPr id="19464" name="Line 6"/>
            <p:cNvSpPr>
              <a:spLocks noChangeShapeType="1"/>
            </p:cNvSpPr>
            <p:nvPr/>
          </p:nvSpPr>
          <p:spPr bwMode="auto">
            <a:xfrm flipV="1">
              <a:off x="2784" y="1196"/>
              <a:ext cx="624" cy="221"/>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9465" name="Line 7"/>
            <p:cNvSpPr>
              <a:spLocks noChangeShapeType="1"/>
            </p:cNvSpPr>
            <p:nvPr/>
          </p:nvSpPr>
          <p:spPr bwMode="auto">
            <a:xfrm>
              <a:off x="2784" y="1417"/>
              <a:ext cx="624" cy="16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19462" name="Rectangle 8"/>
          <p:cNvSpPr>
            <a:spLocks noChangeArrowheads="1"/>
          </p:cNvSpPr>
          <p:nvPr/>
        </p:nvSpPr>
        <p:spPr bwMode="auto">
          <a:xfrm>
            <a:off x="1035050" y="2868613"/>
            <a:ext cx="43021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We start with the first two elements again at the beginning of the </a:t>
            </a:r>
            <a:r>
              <a:rPr lang="en-US" altLang="en-US" sz="2400" u="sng">
                <a:latin typeface="Times New Roman" panose="02020603050405020304" pitchFamily="18" charset="0"/>
              </a:rPr>
              <a:t>third</a:t>
            </a:r>
            <a:r>
              <a:rPr lang="en-US" altLang="en-US" sz="2400">
                <a:latin typeface="Times New Roman" panose="02020603050405020304" pitchFamily="18" charset="0"/>
              </a:rPr>
              <a:t> pass.</a:t>
            </a:r>
          </a:p>
        </p:txBody>
      </p:sp>
      <p:sp>
        <p:nvSpPr>
          <p:cNvPr id="10"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6B59DDFF-2972-48D0-972C-1995A411064E}" type="slidenum">
              <a:rPr lang="en-US" altLang="en-US">
                <a:solidFill>
                  <a:srgbClr val="898989"/>
                </a:solidFill>
              </a:rPr>
              <a:pPr algn="l"/>
              <a:t>33</a:t>
            </a:fld>
            <a:endParaRPr lang="en-US" altLang="en-US">
              <a:solidFill>
                <a:srgbClr val="898989"/>
              </a:solidFill>
            </a:endParaRPr>
          </a:p>
        </p:txBody>
      </p:sp>
      <p:graphicFrame>
        <p:nvGraphicFramePr>
          <p:cNvPr id="20482"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20502"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485" name="Group 4"/>
          <p:cNvGrpSpPr>
            <a:grpSpLocks/>
          </p:cNvGrpSpPr>
          <p:nvPr/>
        </p:nvGrpSpPr>
        <p:grpSpPr bwMode="auto">
          <a:xfrm>
            <a:off x="3048000" y="1898650"/>
            <a:ext cx="2362200" cy="612775"/>
            <a:chOff x="1920" y="1196"/>
            <a:chExt cx="1488" cy="386"/>
          </a:xfrm>
        </p:grpSpPr>
        <p:sp>
          <p:nvSpPr>
            <p:cNvPr id="20486" name="Rectangle 5"/>
            <p:cNvSpPr>
              <a:spLocks noChangeArrowheads="1"/>
            </p:cNvSpPr>
            <p:nvPr/>
          </p:nvSpPr>
          <p:spPr bwMode="auto">
            <a:xfrm>
              <a:off x="1920" y="1251"/>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Swap</a:t>
              </a:r>
            </a:p>
          </p:txBody>
        </p:sp>
        <p:sp>
          <p:nvSpPr>
            <p:cNvPr id="20487" name="Line 6"/>
            <p:cNvSpPr>
              <a:spLocks noChangeShapeType="1"/>
            </p:cNvSpPr>
            <p:nvPr/>
          </p:nvSpPr>
          <p:spPr bwMode="auto">
            <a:xfrm flipV="1">
              <a:off x="2784" y="1196"/>
              <a:ext cx="624" cy="221"/>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0488" name="Line 7"/>
            <p:cNvSpPr>
              <a:spLocks noChangeShapeType="1"/>
            </p:cNvSpPr>
            <p:nvPr/>
          </p:nvSpPr>
          <p:spPr bwMode="auto">
            <a:xfrm>
              <a:off x="2784" y="1417"/>
              <a:ext cx="624" cy="16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9"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EFB78E83-585E-4D0C-B129-42EB76098395}" type="slidenum">
              <a:rPr lang="en-US" altLang="en-US">
                <a:solidFill>
                  <a:srgbClr val="898989"/>
                </a:solidFill>
              </a:rPr>
              <a:pPr algn="l"/>
              <a:t>34</a:t>
            </a:fld>
            <a:endParaRPr lang="en-US" altLang="en-US">
              <a:solidFill>
                <a:srgbClr val="898989"/>
              </a:solidFill>
            </a:endParaRPr>
          </a:p>
        </p:txBody>
      </p:sp>
      <p:graphicFrame>
        <p:nvGraphicFramePr>
          <p:cNvPr id="21506"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21526"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1509" name="Group 4"/>
          <p:cNvGrpSpPr>
            <a:grpSpLocks/>
          </p:cNvGrpSpPr>
          <p:nvPr/>
        </p:nvGrpSpPr>
        <p:grpSpPr bwMode="auto">
          <a:xfrm>
            <a:off x="3048000" y="2511425"/>
            <a:ext cx="2362200" cy="593725"/>
            <a:chOff x="1920" y="1582"/>
            <a:chExt cx="1488" cy="374"/>
          </a:xfrm>
        </p:grpSpPr>
        <p:sp>
          <p:nvSpPr>
            <p:cNvPr id="21510" name="Rectangle 5"/>
            <p:cNvSpPr>
              <a:spLocks noChangeArrowheads="1"/>
            </p:cNvSpPr>
            <p:nvPr/>
          </p:nvSpPr>
          <p:spPr bwMode="auto">
            <a:xfrm>
              <a:off x="1920" y="1635"/>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Compare</a:t>
              </a:r>
            </a:p>
          </p:txBody>
        </p:sp>
        <p:sp>
          <p:nvSpPr>
            <p:cNvPr id="21511" name="Line 6"/>
            <p:cNvSpPr>
              <a:spLocks noChangeShapeType="1"/>
            </p:cNvSpPr>
            <p:nvPr/>
          </p:nvSpPr>
          <p:spPr bwMode="auto">
            <a:xfrm flipV="1">
              <a:off x="2784" y="1582"/>
              <a:ext cx="624" cy="21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1512" name="Line 7"/>
            <p:cNvSpPr>
              <a:spLocks noChangeShapeType="1"/>
            </p:cNvSpPr>
            <p:nvPr/>
          </p:nvSpPr>
          <p:spPr bwMode="auto">
            <a:xfrm>
              <a:off x="2784" y="1796"/>
              <a:ext cx="624" cy="16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9"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38C43652-AB54-4191-B0AF-750FECE644B7}" type="slidenum">
              <a:rPr lang="en-US" altLang="en-US">
                <a:solidFill>
                  <a:srgbClr val="898989"/>
                </a:solidFill>
              </a:rPr>
              <a:pPr algn="l"/>
              <a:t>35</a:t>
            </a:fld>
            <a:endParaRPr lang="en-US" altLang="en-US">
              <a:solidFill>
                <a:srgbClr val="898989"/>
              </a:solidFill>
            </a:endParaRPr>
          </a:p>
        </p:txBody>
      </p:sp>
      <p:graphicFrame>
        <p:nvGraphicFramePr>
          <p:cNvPr id="22530"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22550"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533" name="Group 4"/>
          <p:cNvGrpSpPr>
            <a:grpSpLocks/>
          </p:cNvGrpSpPr>
          <p:nvPr/>
        </p:nvGrpSpPr>
        <p:grpSpPr bwMode="auto">
          <a:xfrm>
            <a:off x="3048000" y="2511425"/>
            <a:ext cx="2362200" cy="593725"/>
            <a:chOff x="1920" y="1582"/>
            <a:chExt cx="1488" cy="374"/>
          </a:xfrm>
        </p:grpSpPr>
        <p:sp>
          <p:nvSpPr>
            <p:cNvPr id="22534" name="Rectangle 5"/>
            <p:cNvSpPr>
              <a:spLocks noChangeArrowheads="1"/>
            </p:cNvSpPr>
            <p:nvPr/>
          </p:nvSpPr>
          <p:spPr bwMode="auto">
            <a:xfrm>
              <a:off x="1920" y="1635"/>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Swap</a:t>
              </a:r>
            </a:p>
          </p:txBody>
        </p:sp>
        <p:sp>
          <p:nvSpPr>
            <p:cNvPr id="22535" name="Line 6"/>
            <p:cNvSpPr>
              <a:spLocks noChangeShapeType="1"/>
            </p:cNvSpPr>
            <p:nvPr/>
          </p:nvSpPr>
          <p:spPr bwMode="auto">
            <a:xfrm flipV="1">
              <a:off x="2784" y="1582"/>
              <a:ext cx="624" cy="214"/>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2536" name="Line 7"/>
            <p:cNvSpPr>
              <a:spLocks noChangeShapeType="1"/>
            </p:cNvSpPr>
            <p:nvPr/>
          </p:nvSpPr>
          <p:spPr bwMode="auto">
            <a:xfrm>
              <a:off x="2784" y="1796"/>
              <a:ext cx="624" cy="16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9"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D881A6A1-47FA-4EBB-9300-CF54354674CD}" type="slidenum">
              <a:rPr lang="en-US" altLang="en-US">
                <a:solidFill>
                  <a:srgbClr val="898989"/>
                </a:solidFill>
              </a:rPr>
              <a:pPr algn="l"/>
              <a:t>36</a:t>
            </a:fld>
            <a:endParaRPr lang="en-US" altLang="en-US">
              <a:solidFill>
                <a:srgbClr val="898989"/>
              </a:solidFill>
            </a:endParaRPr>
          </a:p>
        </p:txBody>
      </p:sp>
      <p:graphicFrame>
        <p:nvGraphicFramePr>
          <p:cNvPr id="23554"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23574"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557" name="Group 4"/>
          <p:cNvGrpSpPr>
            <a:grpSpLocks/>
          </p:cNvGrpSpPr>
          <p:nvPr/>
        </p:nvGrpSpPr>
        <p:grpSpPr bwMode="auto">
          <a:xfrm>
            <a:off x="3048000" y="3140075"/>
            <a:ext cx="2362200" cy="628650"/>
            <a:chOff x="1920" y="1978"/>
            <a:chExt cx="1488" cy="396"/>
          </a:xfrm>
        </p:grpSpPr>
        <p:sp>
          <p:nvSpPr>
            <p:cNvPr id="23558" name="Rectangle 5"/>
            <p:cNvSpPr>
              <a:spLocks noChangeArrowheads="1"/>
            </p:cNvSpPr>
            <p:nvPr/>
          </p:nvSpPr>
          <p:spPr bwMode="auto">
            <a:xfrm>
              <a:off x="1920" y="2034"/>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Compare</a:t>
              </a:r>
            </a:p>
          </p:txBody>
        </p:sp>
        <p:sp>
          <p:nvSpPr>
            <p:cNvPr id="23559" name="Line 6"/>
            <p:cNvSpPr>
              <a:spLocks noChangeShapeType="1"/>
            </p:cNvSpPr>
            <p:nvPr/>
          </p:nvSpPr>
          <p:spPr bwMode="auto">
            <a:xfrm flipV="1">
              <a:off x="2784" y="1978"/>
              <a:ext cx="624" cy="22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560" name="Line 7"/>
            <p:cNvSpPr>
              <a:spLocks noChangeShapeType="1"/>
            </p:cNvSpPr>
            <p:nvPr/>
          </p:nvSpPr>
          <p:spPr bwMode="auto">
            <a:xfrm>
              <a:off x="2784" y="2205"/>
              <a:ext cx="624" cy="169"/>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9"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D3DACA70-D204-45FE-9253-95C8FF78E935}" type="slidenum">
              <a:rPr lang="en-US" altLang="en-US">
                <a:solidFill>
                  <a:srgbClr val="898989"/>
                </a:solidFill>
              </a:rPr>
              <a:pPr algn="l"/>
              <a:t>37</a:t>
            </a:fld>
            <a:endParaRPr lang="en-US" altLang="en-US">
              <a:solidFill>
                <a:srgbClr val="898989"/>
              </a:solidFill>
            </a:endParaRPr>
          </a:p>
        </p:txBody>
      </p:sp>
      <p:graphicFrame>
        <p:nvGraphicFramePr>
          <p:cNvPr id="24578"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24599"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4581" name="Group 4"/>
          <p:cNvGrpSpPr>
            <a:grpSpLocks/>
          </p:cNvGrpSpPr>
          <p:nvPr/>
        </p:nvGrpSpPr>
        <p:grpSpPr bwMode="auto">
          <a:xfrm>
            <a:off x="3048000" y="3140075"/>
            <a:ext cx="2362200" cy="628650"/>
            <a:chOff x="1920" y="1978"/>
            <a:chExt cx="1488" cy="396"/>
          </a:xfrm>
        </p:grpSpPr>
        <p:sp>
          <p:nvSpPr>
            <p:cNvPr id="24583" name="Rectangle 5"/>
            <p:cNvSpPr>
              <a:spLocks noChangeArrowheads="1"/>
            </p:cNvSpPr>
            <p:nvPr/>
          </p:nvSpPr>
          <p:spPr bwMode="auto">
            <a:xfrm>
              <a:off x="1920" y="2034"/>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Swap</a:t>
              </a:r>
            </a:p>
          </p:txBody>
        </p:sp>
        <p:sp>
          <p:nvSpPr>
            <p:cNvPr id="24584" name="Line 6"/>
            <p:cNvSpPr>
              <a:spLocks noChangeShapeType="1"/>
            </p:cNvSpPr>
            <p:nvPr/>
          </p:nvSpPr>
          <p:spPr bwMode="auto">
            <a:xfrm flipV="1">
              <a:off x="2784" y="1978"/>
              <a:ext cx="624" cy="22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4585" name="Line 7"/>
            <p:cNvSpPr>
              <a:spLocks noChangeShapeType="1"/>
            </p:cNvSpPr>
            <p:nvPr/>
          </p:nvSpPr>
          <p:spPr bwMode="auto">
            <a:xfrm>
              <a:off x="2784" y="2205"/>
              <a:ext cx="624" cy="169"/>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24582" name="Rectangle 8"/>
          <p:cNvSpPr>
            <a:spLocks noChangeArrowheads="1"/>
          </p:cNvSpPr>
          <p:nvPr/>
        </p:nvSpPr>
        <p:spPr bwMode="auto">
          <a:xfrm>
            <a:off x="438150" y="1539875"/>
            <a:ext cx="48974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At the end of the third pass, we stop comparing and swapping at element number  n - 2.</a:t>
            </a:r>
          </a:p>
        </p:txBody>
      </p:sp>
      <p:sp>
        <p:nvSpPr>
          <p:cNvPr id="10"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E30D367F-F75E-4F3B-B603-BFC3F4E6578D}" type="slidenum">
              <a:rPr lang="en-US" altLang="en-US">
                <a:solidFill>
                  <a:srgbClr val="898989"/>
                </a:solidFill>
              </a:rPr>
              <a:pPr algn="l"/>
              <a:t>38</a:t>
            </a:fld>
            <a:endParaRPr lang="en-US" altLang="en-US">
              <a:solidFill>
                <a:srgbClr val="898989"/>
              </a:solidFill>
            </a:endParaRPr>
          </a:p>
        </p:txBody>
      </p:sp>
      <p:graphicFrame>
        <p:nvGraphicFramePr>
          <p:cNvPr id="25602"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25623"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605" name="Group 4"/>
          <p:cNvGrpSpPr>
            <a:grpSpLocks/>
          </p:cNvGrpSpPr>
          <p:nvPr/>
        </p:nvGrpSpPr>
        <p:grpSpPr bwMode="auto">
          <a:xfrm>
            <a:off x="3048000" y="1898650"/>
            <a:ext cx="2362200" cy="612775"/>
            <a:chOff x="1920" y="1196"/>
            <a:chExt cx="1488" cy="386"/>
          </a:xfrm>
        </p:grpSpPr>
        <p:sp>
          <p:nvSpPr>
            <p:cNvPr id="25607" name="Rectangle 5"/>
            <p:cNvSpPr>
              <a:spLocks noChangeArrowheads="1"/>
            </p:cNvSpPr>
            <p:nvPr/>
          </p:nvSpPr>
          <p:spPr bwMode="auto">
            <a:xfrm>
              <a:off x="1920" y="1251"/>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Compare</a:t>
              </a:r>
            </a:p>
          </p:txBody>
        </p:sp>
        <p:sp>
          <p:nvSpPr>
            <p:cNvPr id="25608" name="Line 6"/>
            <p:cNvSpPr>
              <a:spLocks noChangeShapeType="1"/>
            </p:cNvSpPr>
            <p:nvPr/>
          </p:nvSpPr>
          <p:spPr bwMode="auto">
            <a:xfrm flipV="1">
              <a:off x="2784" y="1196"/>
              <a:ext cx="624" cy="221"/>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5609" name="Line 7"/>
            <p:cNvSpPr>
              <a:spLocks noChangeShapeType="1"/>
            </p:cNvSpPr>
            <p:nvPr/>
          </p:nvSpPr>
          <p:spPr bwMode="auto">
            <a:xfrm>
              <a:off x="2784" y="1417"/>
              <a:ext cx="624" cy="16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25606" name="Rectangle 8"/>
          <p:cNvSpPr>
            <a:spLocks noChangeArrowheads="1"/>
          </p:cNvSpPr>
          <p:nvPr/>
        </p:nvSpPr>
        <p:spPr bwMode="auto">
          <a:xfrm>
            <a:off x="490538" y="2970213"/>
            <a:ext cx="4778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The beginning of the </a:t>
            </a:r>
            <a:r>
              <a:rPr lang="en-US" altLang="en-US" sz="2400" u="sng">
                <a:latin typeface="Times New Roman" panose="02020603050405020304" pitchFamily="18" charset="0"/>
              </a:rPr>
              <a:t>fourth</a:t>
            </a:r>
            <a:r>
              <a:rPr lang="en-US" altLang="en-US" sz="2400">
                <a:latin typeface="Times New Roman" panose="02020603050405020304" pitchFamily="18" charset="0"/>
              </a:rPr>
              <a:t> pass...</a:t>
            </a:r>
          </a:p>
        </p:txBody>
      </p:sp>
      <p:sp>
        <p:nvSpPr>
          <p:cNvPr id="10"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775F3458-C48D-4B8C-B3E8-B152D60BD700}" type="slidenum">
              <a:rPr lang="en-US" altLang="en-US">
                <a:solidFill>
                  <a:srgbClr val="898989"/>
                </a:solidFill>
              </a:rPr>
              <a:pPr algn="l"/>
              <a:t>39</a:t>
            </a:fld>
            <a:endParaRPr lang="en-US" altLang="en-US">
              <a:solidFill>
                <a:srgbClr val="898989"/>
              </a:solidFill>
            </a:endParaRPr>
          </a:p>
        </p:txBody>
      </p:sp>
      <p:graphicFrame>
        <p:nvGraphicFramePr>
          <p:cNvPr id="26626"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26646"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6629" name="Group 4"/>
          <p:cNvGrpSpPr>
            <a:grpSpLocks/>
          </p:cNvGrpSpPr>
          <p:nvPr/>
        </p:nvGrpSpPr>
        <p:grpSpPr bwMode="auto">
          <a:xfrm>
            <a:off x="3048000" y="1898650"/>
            <a:ext cx="2362200" cy="612775"/>
            <a:chOff x="1920" y="1196"/>
            <a:chExt cx="1488" cy="386"/>
          </a:xfrm>
        </p:grpSpPr>
        <p:sp>
          <p:nvSpPr>
            <p:cNvPr id="26630" name="Rectangle 5"/>
            <p:cNvSpPr>
              <a:spLocks noChangeArrowheads="1"/>
            </p:cNvSpPr>
            <p:nvPr/>
          </p:nvSpPr>
          <p:spPr bwMode="auto">
            <a:xfrm>
              <a:off x="1920" y="1251"/>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Swap</a:t>
              </a:r>
            </a:p>
          </p:txBody>
        </p:sp>
        <p:sp>
          <p:nvSpPr>
            <p:cNvPr id="26631" name="Line 6"/>
            <p:cNvSpPr>
              <a:spLocks noChangeShapeType="1"/>
            </p:cNvSpPr>
            <p:nvPr/>
          </p:nvSpPr>
          <p:spPr bwMode="auto">
            <a:xfrm flipV="1">
              <a:off x="2784" y="1196"/>
              <a:ext cx="624" cy="221"/>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6632" name="Line 7"/>
            <p:cNvSpPr>
              <a:spLocks noChangeShapeType="1"/>
            </p:cNvSpPr>
            <p:nvPr/>
          </p:nvSpPr>
          <p:spPr bwMode="auto">
            <a:xfrm>
              <a:off x="2784" y="1417"/>
              <a:ext cx="624" cy="16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9"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rtlCol="0">
            <a:normAutofit/>
          </a:bodyPr>
          <a:lstStyle/>
          <a:p>
            <a:pPr fontAlgn="auto">
              <a:spcAft>
                <a:spcPts val="0"/>
              </a:spcAft>
              <a:defRPr/>
            </a:pPr>
            <a:r>
              <a:rPr lang="en-US" dirty="0" smtClean="0">
                <a:latin typeface="Adobe Fangsong Std R" pitchFamily="18" charset="-128"/>
                <a:ea typeface="Adobe Fangsong Std R" pitchFamily="18" charset="-128"/>
              </a:rPr>
              <a:t>Complexity of Sorting Algorithm</a:t>
            </a:r>
            <a:endParaRPr lang="en-US" dirty="0">
              <a:latin typeface="Adobe Fangsong Std R" pitchFamily="18" charset="-128"/>
              <a:ea typeface="Adobe Fangsong Std R" pitchFamily="18" charset="-128"/>
            </a:endParaRPr>
          </a:p>
        </p:txBody>
      </p:sp>
      <p:sp>
        <p:nvSpPr>
          <p:cNvPr id="3" name="Content Placeholder 2"/>
          <p:cNvSpPr>
            <a:spLocks noGrp="1"/>
          </p:cNvSpPr>
          <p:nvPr>
            <p:ph idx="1"/>
          </p:nvPr>
        </p:nvSpPr>
        <p:spPr>
          <a:xfrm>
            <a:off x="457200" y="1219200"/>
            <a:ext cx="8229600" cy="4906963"/>
          </a:xfrm>
        </p:spPr>
        <p:txBody>
          <a:bodyPr rtlCol="0">
            <a:normAutofit lnSpcReduction="10000"/>
          </a:bodyPr>
          <a:lstStyle/>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Each sorting algorithm </a:t>
            </a:r>
            <a:r>
              <a:rPr lang="en-US" b="1" dirty="0" smtClean="0">
                <a:solidFill>
                  <a:srgbClr val="FF0000"/>
                </a:solidFill>
                <a:latin typeface="Adobe Fangsong Std R" pitchFamily="18" charset="-128"/>
                <a:ea typeface="Adobe Fangsong Std R" pitchFamily="18" charset="-128"/>
              </a:rPr>
              <a:t>S</a:t>
            </a:r>
            <a:r>
              <a:rPr lang="en-US" dirty="0" smtClean="0">
                <a:latin typeface="Adobe Fangsong Std R" pitchFamily="18" charset="-128"/>
                <a:ea typeface="Adobe Fangsong Std R" pitchFamily="18" charset="-128"/>
              </a:rPr>
              <a:t> will be made up of the following operations, where A</a:t>
            </a:r>
            <a:r>
              <a:rPr lang="en-US" baseline="-25000" dirty="0" smtClean="0">
                <a:latin typeface="Adobe Fangsong Std R" pitchFamily="18" charset="-128"/>
                <a:ea typeface="Adobe Fangsong Std R" pitchFamily="18" charset="-128"/>
              </a:rPr>
              <a:t>1,</a:t>
            </a:r>
            <a:r>
              <a:rPr lang="en-US" dirty="0" smtClean="0">
                <a:latin typeface="Adobe Fangsong Std R" pitchFamily="18" charset="-128"/>
                <a:ea typeface="Adobe Fangsong Std R" pitchFamily="18" charset="-128"/>
              </a:rPr>
              <a:t> A</a:t>
            </a:r>
            <a:r>
              <a:rPr lang="en-US" baseline="-25000" dirty="0" smtClean="0">
                <a:latin typeface="Adobe Fangsong Std R" pitchFamily="18" charset="-128"/>
                <a:ea typeface="Adobe Fangsong Std R" pitchFamily="18" charset="-128"/>
              </a:rPr>
              <a:t>2</a:t>
            </a:r>
            <a:r>
              <a:rPr lang="en-US" dirty="0" smtClean="0">
                <a:latin typeface="Adobe Fangsong Std R" pitchFamily="18" charset="-128"/>
                <a:ea typeface="Adobe Fangsong Std R" pitchFamily="18" charset="-128"/>
              </a:rPr>
              <a:t> , ……, A</a:t>
            </a:r>
            <a:r>
              <a:rPr lang="en-US" baseline="-25000" dirty="0" smtClean="0">
                <a:latin typeface="Adobe Fangsong Std R" pitchFamily="18" charset="-128"/>
                <a:ea typeface="Adobe Fangsong Std R" pitchFamily="18" charset="-128"/>
              </a:rPr>
              <a:t>n </a:t>
            </a:r>
            <a:r>
              <a:rPr lang="en-US" dirty="0" smtClean="0">
                <a:latin typeface="Adobe Fangsong Std R" pitchFamily="18" charset="-128"/>
                <a:ea typeface="Adobe Fangsong Std R" pitchFamily="18" charset="-128"/>
              </a:rPr>
              <a:t> contain the items to be sorted and B is an auxiliary location:</a:t>
            </a:r>
          </a:p>
          <a:p>
            <a:pPr marL="514350" indent="-514350" fontAlgn="auto">
              <a:spcAft>
                <a:spcPts val="0"/>
              </a:spcAft>
              <a:buFont typeface="Arial" panose="020B0604020202020204" pitchFamily="34" charset="0"/>
              <a:buAutoNum type="alphaLcParenBoth"/>
              <a:defRPr/>
            </a:pPr>
            <a:r>
              <a:rPr lang="en-US" b="1" dirty="0" smtClean="0">
                <a:solidFill>
                  <a:srgbClr val="FF0000"/>
                </a:solidFill>
                <a:latin typeface="Adobe Fangsong Std R" pitchFamily="18" charset="-128"/>
                <a:ea typeface="Adobe Fangsong Std R" pitchFamily="18" charset="-128"/>
              </a:rPr>
              <a:t> Comparisons</a:t>
            </a:r>
            <a:r>
              <a:rPr lang="en-US" dirty="0" smtClean="0">
                <a:latin typeface="Adobe Fangsong Std R" pitchFamily="18" charset="-128"/>
                <a:ea typeface="Adobe Fangsong Std R" pitchFamily="18" charset="-128"/>
              </a:rPr>
              <a:t>, which test whether A</a:t>
            </a:r>
            <a:r>
              <a:rPr lang="en-US" baseline="-25000" dirty="0">
                <a:latin typeface="Adobe Fangsong Std R" pitchFamily="18" charset="-128"/>
                <a:ea typeface="Adobe Fangsong Std R" pitchFamily="18" charset="-128"/>
              </a:rPr>
              <a:t>i</a:t>
            </a:r>
            <a:r>
              <a:rPr lang="en-US" dirty="0" smtClean="0">
                <a:latin typeface="Adobe Fangsong Std R" pitchFamily="18" charset="-128"/>
                <a:ea typeface="Adobe Fangsong Std R" pitchFamily="18" charset="-128"/>
              </a:rPr>
              <a:t> &lt; </a:t>
            </a:r>
            <a:r>
              <a:rPr lang="en-US" dirty="0" err="1" smtClean="0">
                <a:latin typeface="Adobe Fangsong Std R" pitchFamily="18" charset="-128"/>
                <a:ea typeface="Adobe Fangsong Std R" pitchFamily="18" charset="-128"/>
              </a:rPr>
              <a:t>A</a:t>
            </a:r>
            <a:r>
              <a:rPr lang="en-US" baseline="-25000" dirty="0" err="1" smtClean="0">
                <a:latin typeface="Adobe Fangsong Std R" pitchFamily="18" charset="-128"/>
                <a:ea typeface="Adobe Fangsong Std R" pitchFamily="18" charset="-128"/>
              </a:rPr>
              <a:t>j</a:t>
            </a:r>
            <a:r>
              <a:rPr lang="en-US" dirty="0" smtClean="0">
                <a:latin typeface="Adobe Fangsong Std R" pitchFamily="18" charset="-128"/>
                <a:ea typeface="Adobe Fangsong Std R" pitchFamily="18" charset="-128"/>
              </a:rPr>
              <a:t>  or test A</a:t>
            </a:r>
            <a:r>
              <a:rPr lang="en-US" baseline="-25000" dirty="0">
                <a:latin typeface="Adobe Fangsong Std R" pitchFamily="18" charset="-128"/>
                <a:ea typeface="Adobe Fangsong Std R" pitchFamily="18" charset="-128"/>
              </a:rPr>
              <a:t>i</a:t>
            </a:r>
            <a:r>
              <a:rPr lang="en-US" dirty="0" smtClean="0">
                <a:latin typeface="Adobe Fangsong Std R" pitchFamily="18" charset="-128"/>
                <a:ea typeface="Adobe Fangsong Std R" pitchFamily="18" charset="-128"/>
              </a:rPr>
              <a:t> &lt; B</a:t>
            </a:r>
          </a:p>
          <a:p>
            <a:pPr marL="514350" indent="-514350" fontAlgn="auto">
              <a:spcAft>
                <a:spcPts val="0"/>
              </a:spcAft>
              <a:buFont typeface="Arial" panose="020B0604020202020204" pitchFamily="34" charset="0"/>
              <a:buAutoNum type="alphaLcParenBoth"/>
              <a:defRPr/>
            </a:pPr>
            <a:r>
              <a:rPr lang="en-US" dirty="0">
                <a:latin typeface="Adobe Fangsong Std R" pitchFamily="18" charset="-128"/>
                <a:ea typeface="Adobe Fangsong Std R" pitchFamily="18" charset="-128"/>
              </a:rPr>
              <a:t> </a:t>
            </a:r>
            <a:r>
              <a:rPr lang="en-US" b="1" dirty="0" smtClean="0">
                <a:solidFill>
                  <a:srgbClr val="FF0000"/>
                </a:solidFill>
                <a:latin typeface="Adobe Fangsong Std R" pitchFamily="18" charset="-128"/>
                <a:ea typeface="Adobe Fangsong Std R" pitchFamily="18" charset="-128"/>
              </a:rPr>
              <a:t>Interchange</a:t>
            </a:r>
            <a:r>
              <a:rPr lang="en-US" dirty="0" smtClean="0">
                <a:latin typeface="Adobe Fangsong Std R" pitchFamily="18" charset="-128"/>
                <a:ea typeface="Adobe Fangsong Std R" pitchFamily="18" charset="-128"/>
              </a:rPr>
              <a:t>, which switch the content of A</a:t>
            </a:r>
            <a:r>
              <a:rPr lang="en-US" baseline="-25000" dirty="0">
                <a:latin typeface="Adobe Fangsong Std R" pitchFamily="18" charset="-128"/>
                <a:ea typeface="Adobe Fangsong Std R" pitchFamily="18" charset="-128"/>
              </a:rPr>
              <a:t>i</a:t>
            </a:r>
            <a:r>
              <a:rPr lang="en-US" dirty="0" smtClean="0">
                <a:latin typeface="Adobe Fangsong Std R" pitchFamily="18" charset="-128"/>
                <a:ea typeface="Adobe Fangsong Std R" pitchFamily="18" charset="-128"/>
              </a:rPr>
              <a:t> and  </a:t>
            </a:r>
            <a:r>
              <a:rPr lang="en-US" dirty="0" err="1" smtClean="0">
                <a:latin typeface="Adobe Fangsong Std R" pitchFamily="18" charset="-128"/>
                <a:ea typeface="Adobe Fangsong Std R" pitchFamily="18" charset="-128"/>
              </a:rPr>
              <a:t>A</a:t>
            </a:r>
            <a:r>
              <a:rPr lang="en-US" baseline="-25000" dirty="0" err="1" smtClean="0">
                <a:latin typeface="Adobe Fangsong Std R" pitchFamily="18" charset="-128"/>
                <a:ea typeface="Adobe Fangsong Std R" pitchFamily="18" charset="-128"/>
              </a:rPr>
              <a:t>j</a:t>
            </a:r>
            <a:r>
              <a:rPr lang="en-US" dirty="0" smtClean="0">
                <a:latin typeface="Adobe Fangsong Std R" pitchFamily="18" charset="-128"/>
                <a:ea typeface="Adobe Fangsong Std R" pitchFamily="18" charset="-128"/>
              </a:rPr>
              <a:t>  or of A</a:t>
            </a:r>
            <a:r>
              <a:rPr lang="en-US" baseline="-25000" dirty="0" smtClean="0">
                <a:latin typeface="Adobe Fangsong Std R" pitchFamily="18" charset="-128"/>
                <a:ea typeface="Adobe Fangsong Std R" pitchFamily="18" charset="-128"/>
              </a:rPr>
              <a:t>i </a:t>
            </a:r>
            <a:r>
              <a:rPr lang="en-US" dirty="0" smtClean="0">
                <a:latin typeface="Adobe Fangsong Std R" pitchFamily="18" charset="-128"/>
                <a:ea typeface="Adobe Fangsong Std R" pitchFamily="18" charset="-128"/>
              </a:rPr>
              <a:t> and B</a:t>
            </a:r>
          </a:p>
          <a:p>
            <a:pPr marL="514350" indent="-514350" fontAlgn="auto">
              <a:spcAft>
                <a:spcPts val="0"/>
              </a:spcAft>
              <a:buFont typeface="Arial" panose="020B0604020202020204" pitchFamily="34" charset="0"/>
              <a:buAutoNum type="alphaLcParenBoth"/>
              <a:defRPr/>
            </a:pPr>
            <a:r>
              <a:rPr lang="en-US" dirty="0">
                <a:latin typeface="Adobe Fangsong Std R" pitchFamily="18" charset="-128"/>
                <a:ea typeface="Adobe Fangsong Std R" pitchFamily="18" charset="-128"/>
              </a:rPr>
              <a:t> </a:t>
            </a:r>
            <a:r>
              <a:rPr lang="en-US" b="1" dirty="0" smtClean="0">
                <a:solidFill>
                  <a:srgbClr val="FF0000"/>
                </a:solidFill>
                <a:latin typeface="Adobe Fangsong Std R" pitchFamily="18" charset="-128"/>
                <a:ea typeface="Adobe Fangsong Std R" pitchFamily="18" charset="-128"/>
              </a:rPr>
              <a:t>Assignments</a:t>
            </a:r>
            <a:r>
              <a:rPr lang="en-US" dirty="0" smtClean="0">
                <a:latin typeface="Adobe Fangsong Std R" pitchFamily="18" charset="-128"/>
                <a:ea typeface="Adobe Fangsong Std R" pitchFamily="18" charset="-128"/>
              </a:rPr>
              <a:t>, which set B := A</a:t>
            </a:r>
            <a:r>
              <a:rPr lang="en-US" baseline="-25000" dirty="0" smtClean="0">
                <a:latin typeface="Adobe Fangsong Std R" pitchFamily="18" charset="-128"/>
                <a:ea typeface="Adobe Fangsong Std R" pitchFamily="18" charset="-128"/>
              </a:rPr>
              <a:t>i </a:t>
            </a:r>
            <a:r>
              <a:rPr lang="en-US" dirty="0" smtClean="0">
                <a:latin typeface="Adobe Fangsong Std R" pitchFamily="18" charset="-128"/>
                <a:ea typeface="Adobe Fangsong Std R" pitchFamily="18" charset="-128"/>
              </a:rPr>
              <a:t> and then set </a:t>
            </a:r>
            <a:r>
              <a:rPr lang="en-US" dirty="0" err="1" smtClean="0">
                <a:latin typeface="Adobe Fangsong Std R" pitchFamily="18" charset="-128"/>
                <a:ea typeface="Adobe Fangsong Std R" pitchFamily="18" charset="-128"/>
              </a:rPr>
              <a:t>A</a:t>
            </a:r>
            <a:r>
              <a:rPr lang="en-US" baseline="-25000" dirty="0" err="1" smtClean="0">
                <a:latin typeface="Adobe Fangsong Std R" pitchFamily="18" charset="-128"/>
                <a:ea typeface="Adobe Fangsong Std R" pitchFamily="18" charset="-128"/>
              </a:rPr>
              <a:t>j</a:t>
            </a:r>
            <a:r>
              <a:rPr lang="en-US" baseline="-25000" dirty="0" smtClean="0">
                <a:latin typeface="Adobe Fangsong Std R" pitchFamily="18" charset="-128"/>
                <a:ea typeface="Adobe Fangsong Std R" pitchFamily="18" charset="-128"/>
              </a:rPr>
              <a:t> </a:t>
            </a:r>
            <a:r>
              <a:rPr lang="en-US" dirty="0" smtClean="0">
                <a:latin typeface="Adobe Fangsong Std R" pitchFamily="18" charset="-128"/>
                <a:ea typeface="Adobe Fangsong Std R" pitchFamily="18" charset="-128"/>
              </a:rPr>
              <a:t> := B or Set </a:t>
            </a:r>
            <a:r>
              <a:rPr lang="en-US" dirty="0" err="1" smtClean="0">
                <a:latin typeface="Adobe Fangsong Std R" pitchFamily="18" charset="-128"/>
                <a:ea typeface="Adobe Fangsong Std R" pitchFamily="18" charset="-128"/>
              </a:rPr>
              <a:t>A</a:t>
            </a:r>
            <a:r>
              <a:rPr lang="en-US" baseline="-25000" dirty="0" err="1" smtClean="0">
                <a:latin typeface="Adobe Fangsong Std R" pitchFamily="18" charset="-128"/>
                <a:ea typeface="Adobe Fangsong Std R" pitchFamily="18" charset="-128"/>
              </a:rPr>
              <a:t>j</a:t>
            </a:r>
            <a:r>
              <a:rPr lang="en-US" baseline="-25000" dirty="0" smtClean="0">
                <a:latin typeface="Adobe Fangsong Std R" pitchFamily="18" charset="-128"/>
                <a:ea typeface="Adobe Fangsong Std R" pitchFamily="18" charset="-128"/>
              </a:rPr>
              <a:t>   </a:t>
            </a:r>
            <a:r>
              <a:rPr lang="en-US" dirty="0" smtClean="0">
                <a:latin typeface="Adobe Fangsong Std R" pitchFamily="18" charset="-128"/>
                <a:ea typeface="Adobe Fangsong Std R" pitchFamily="18" charset="-128"/>
              </a:rPr>
              <a:t>:= A</a:t>
            </a:r>
            <a:r>
              <a:rPr lang="en-US" baseline="-25000" dirty="0" smtClean="0">
                <a:latin typeface="Adobe Fangsong Std R" pitchFamily="18" charset="-128"/>
                <a:ea typeface="Adobe Fangsong Std R" pitchFamily="18" charset="-128"/>
              </a:rPr>
              <a:t>i</a:t>
            </a:r>
            <a:r>
              <a:rPr lang="en-US" dirty="0" smtClean="0">
                <a:latin typeface="Adobe Fangsong Std R" pitchFamily="18" charset="-128"/>
                <a:ea typeface="Adobe Fangsong Std R" pitchFamily="18" charset="-128"/>
              </a:rPr>
              <a:t> </a:t>
            </a:r>
            <a:endParaRPr lang="en-US" dirty="0">
              <a:latin typeface="Adobe Fangsong Std R" pitchFamily="18" charset="-128"/>
              <a:ea typeface="Adobe Fangsong Std R" pitchFamily="18" charset="-128"/>
            </a:endParaRPr>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DCEECC8C-1B96-49CF-8EAF-B5FF63659CE1}" type="slidenum">
              <a:rPr lang="en-US" altLang="en-US">
                <a:solidFill>
                  <a:srgbClr val="898989"/>
                </a:solidFill>
              </a:rPr>
              <a:pPr/>
              <a:t>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F6A9AB1A-A64A-46EF-BDE3-ACAC1DB8FACB}" type="slidenum">
              <a:rPr lang="en-US" altLang="en-US">
                <a:solidFill>
                  <a:srgbClr val="898989"/>
                </a:solidFill>
              </a:rPr>
              <a:pPr algn="l"/>
              <a:t>40</a:t>
            </a:fld>
            <a:endParaRPr lang="en-US" altLang="en-US">
              <a:solidFill>
                <a:srgbClr val="898989"/>
              </a:solidFill>
            </a:endParaRPr>
          </a:p>
        </p:txBody>
      </p:sp>
      <p:graphicFrame>
        <p:nvGraphicFramePr>
          <p:cNvPr id="27650"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27670"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653" name="Group 4"/>
          <p:cNvGrpSpPr>
            <a:grpSpLocks/>
          </p:cNvGrpSpPr>
          <p:nvPr/>
        </p:nvGrpSpPr>
        <p:grpSpPr bwMode="auto">
          <a:xfrm>
            <a:off x="3048000" y="2511425"/>
            <a:ext cx="2362200" cy="611188"/>
            <a:chOff x="1920" y="1582"/>
            <a:chExt cx="1488" cy="385"/>
          </a:xfrm>
        </p:grpSpPr>
        <p:sp>
          <p:nvSpPr>
            <p:cNvPr id="27654" name="Rectangle 5"/>
            <p:cNvSpPr>
              <a:spLocks noChangeArrowheads="1"/>
            </p:cNvSpPr>
            <p:nvPr/>
          </p:nvSpPr>
          <p:spPr bwMode="auto">
            <a:xfrm>
              <a:off x="1920" y="1637"/>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Compare</a:t>
              </a:r>
            </a:p>
          </p:txBody>
        </p:sp>
        <p:sp>
          <p:nvSpPr>
            <p:cNvPr id="27655" name="Line 6"/>
            <p:cNvSpPr>
              <a:spLocks noChangeShapeType="1"/>
            </p:cNvSpPr>
            <p:nvPr/>
          </p:nvSpPr>
          <p:spPr bwMode="auto">
            <a:xfrm flipV="1">
              <a:off x="2784" y="1582"/>
              <a:ext cx="624" cy="22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7656" name="Line 7"/>
            <p:cNvSpPr>
              <a:spLocks noChangeShapeType="1"/>
            </p:cNvSpPr>
            <p:nvPr/>
          </p:nvSpPr>
          <p:spPr bwMode="auto">
            <a:xfrm>
              <a:off x="2784" y="1802"/>
              <a:ext cx="624" cy="16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9"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38FE7AE4-F0BD-4FBB-86FF-C649535A4318}" type="slidenum">
              <a:rPr lang="en-US" altLang="en-US">
                <a:solidFill>
                  <a:srgbClr val="898989"/>
                </a:solidFill>
              </a:rPr>
              <a:pPr algn="l"/>
              <a:t>41</a:t>
            </a:fld>
            <a:endParaRPr lang="en-US" altLang="en-US">
              <a:solidFill>
                <a:srgbClr val="898989"/>
              </a:solidFill>
            </a:endParaRPr>
          </a:p>
        </p:txBody>
      </p:sp>
      <p:graphicFrame>
        <p:nvGraphicFramePr>
          <p:cNvPr id="28674"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28695"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8677" name="Group 4"/>
          <p:cNvGrpSpPr>
            <a:grpSpLocks/>
          </p:cNvGrpSpPr>
          <p:nvPr/>
        </p:nvGrpSpPr>
        <p:grpSpPr bwMode="auto">
          <a:xfrm>
            <a:off x="3048000" y="2511425"/>
            <a:ext cx="2362200" cy="611188"/>
            <a:chOff x="1920" y="1582"/>
            <a:chExt cx="1488" cy="385"/>
          </a:xfrm>
        </p:grpSpPr>
        <p:sp>
          <p:nvSpPr>
            <p:cNvPr id="28679" name="Rectangle 5"/>
            <p:cNvSpPr>
              <a:spLocks noChangeArrowheads="1"/>
            </p:cNvSpPr>
            <p:nvPr/>
          </p:nvSpPr>
          <p:spPr bwMode="auto">
            <a:xfrm>
              <a:off x="1920" y="1637"/>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Swap</a:t>
              </a:r>
            </a:p>
          </p:txBody>
        </p:sp>
        <p:sp>
          <p:nvSpPr>
            <p:cNvPr id="28680" name="Line 6"/>
            <p:cNvSpPr>
              <a:spLocks noChangeShapeType="1"/>
            </p:cNvSpPr>
            <p:nvPr/>
          </p:nvSpPr>
          <p:spPr bwMode="auto">
            <a:xfrm flipV="1">
              <a:off x="2784" y="1582"/>
              <a:ext cx="624" cy="22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8681" name="Line 7"/>
            <p:cNvSpPr>
              <a:spLocks noChangeShapeType="1"/>
            </p:cNvSpPr>
            <p:nvPr/>
          </p:nvSpPr>
          <p:spPr bwMode="auto">
            <a:xfrm>
              <a:off x="2784" y="1802"/>
              <a:ext cx="624" cy="16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28678" name="Rectangle 8"/>
          <p:cNvSpPr>
            <a:spLocks noChangeArrowheads="1"/>
          </p:cNvSpPr>
          <p:nvPr/>
        </p:nvSpPr>
        <p:spPr bwMode="auto">
          <a:xfrm>
            <a:off x="1204913" y="3479800"/>
            <a:ext cx="3962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The end of the fourth pass stops at element number n - 3.</a:t>
            </a:r>
          </a:p>
        </p:txBody>
      </p:sp>
      <p:sp>
        <p:nvSpPr>
          <p:cNvPr id="10"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93D2B82F-4D4F-4719-A53C-1A567E7E0D60}" type="slidenum">
              <a:rPr lang="en-US" altLang="en-US">
                <a:solidFill>
                  <a:srgbClr val="898989"/>
                </a:solidFill>
              </a:rPr>
              <a:pPr algn="l"/>
              <a:t>42</a:t>
            </a:fld>
            <a:endParaRPr lang="en-US" altLang="en-US">
              <a:solidFill>
                <a:srgbClr val="898989"/>
              </a:solidFill>
            </a:endParaRPr>
          </a:p>
        </p:txBody>
      </p:sp>
      <p:graphicFrame>
        <p:nvGraphicFramePr>
          <p:cNvPr id="29698"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29719"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9701" name="Group 4"/>
          <p:cNvGrpSpPr>
            <a:grpSpLocks/>
          </p:cNvGrpSpPr>
          <p:nvPr/>
        </p:nvGrpSpPr>
        <p:grpSpPr bwMode="auto">
          <a:xfrm>
            <a:off x="3048000" y="1847850"/>
            <a:ext cx="2362200" cy="679450"/>
            <a:chOff x="1920" y="1164"/>
            <a:chExt cx="1488" cy="428"/>
          </a:xfrm>
        </p:grpSpPr>
        <p:sp>
          <p:nvSpPr>
            <p:cNvPr id="29703" name="Rectangle 5"/>
            <p:cNvSpPr>
              <a:spLocks noChangeArrowheads="1"/>
            </p:cNvSpPr>
            <p:nvPr/>
          </p:nvSpPr>
          <p:spPr bwMode="auto">
            <a:xfrm>
              <a:off x="1920" y="1225"/>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Compare</a:t>
              </a:r>
            </a:p>
          </p:txBody>
        </p:sp>
        <p:sp>
          <p:nvSpPr>
            <p:cNvPr id="29704" name="Line 6"/>
            <p:cNvSpPr>
              <a:spLocks noChangeShapeType="1"/>
            </p:cNvSpPr>
            <p:nvPr/>
          </p:nvSpPr>
          <p:spPr bwMode="auto">
            <a:xfrm flipV="1">
              <a:off x="2784" y="1164"/>
              <a:ext cx="624" cy="24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9705" name="Line 7"/>
            <p:cNvSpPr>
              <a:spLocks noChangeShapeType="1"/>
            </p:cNvSpPr>
            <p:nvPr/>
          </p:nvSpPr>
          <p:spPr bwMode="auto">
            <a:xfrm>
              <a:off x="2784" y="1409"/>
              <a:ext cx="624" cy="18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29702" name="Rectangle 8"/>
          <p:cNvSpPr>
            <a:spLocks noChangeArrowheads="1"/>
          </p:cNvSpPr>
          <p:nvPr/>
        </p:nvSpPr>
        <p:spPr bwMode="auto">
          <a:xfrm>
            <a:off x="574675" y="3173413"/>
            <a:ext cx="4422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The beginning of the </a:t>
            </a:r>
            <a:r>
              <a:rPr lang="en-US" altLang="en-US" sz="2400" u="sng">
                <a:latin typeface="Times New Roman" panose="02020603050405020304" pitchFamily="18" charset="0"/>
              </a:rPr>
              <a:t>fifth</a:t>
            </a:r>
            <a:r>
              <a:rPr lang="en-US" altLang="en-US" sz="2400">
                <a:latin typeface="Times New Roman" panose="02020603050405020304" pitchFamily="18" charset="0"/>
              </a:rPr>
              <a:t> pass...</a:t>
            </a:r>
          </a:p>
        </p:txBody>
      </p:sp>
      <p:sp>
        <p:nvSpPr>
          <p:cNvPr id="10"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FB81977B-3B15-4902-9B2A-0FE1B71CF54F}" type="slidenum">
              <a:rPr lang="en-US" altLang="en-US">
                <a:solidFill>
                  <a:srgbClr val="898989"/>
                </a:solidFill>
              </a:rPr>
              <a:pPr algn="l"/>
              <a:t>43</a:t>
            </a:fld>
            <a:endParaRPr lang="en-US" altLang="en-US">
              <a:solidFill>
                <a:srgbClr val="898989"/>
              </a:solidFill>
            </a:endParaRPr>
          </a:p>
        </p:txBody>
      </p:sp>
      <p:graphicFrame>
        <p:nvGraphicFramePr>
          <p:cNvPr id="30722"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30743"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25" name="Group 4"/>
          <p:cNvGrpSpPr>
            <a:grpSpLocks/>
          </p:cNvGrpSpPr>
          <p:nvPr/>
        </p:nvGrpSpPr>
        <p:grpSpPr bwMode="auto">
          <a:xfrm>
            <a:off x="3048000" y="1847850"/>
            <a:ext cx="2362200" cy="679450"/>
            <a:chOff x="1920" y="1164"/>
            <a:chExt cx="1488" cy="428"/>
          </a:xfrm>
        </p:grpSpPr>
        <p:sp>
          <p:nvSpPr>
            <p:cNvPr id="30727" name="Rectangle 5"/>
            <p:cNvSpPr>
              <a:spLocks noChangeArrowheads="1"/>
            </p:cNvSpPr>
            <p:nvPr/>
          </p:nvSpPr>
          <p:spPr bwMode="auto">
            <a:xfrm>
              <a:off x="1920" y="1225"/>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Swap</a:t>
              </a:r>
            </a:p>
          </p:txBody>
        </p:sp>
        <p:sp>
          <p:nvSpPr>
            <p:cNvPr id="30728" name="Line 6"/>
            <p:cNvSpPr>
              <a:spLocks noChangeShapeType="1"/>
            </p:cNvSpPr>
            <p:nvPr/>
          </p:nvSpPr>
          <p:spPr bwMode="auto">
            <a:xfrm flipV="1">
              <a:off x="2784" y="1164"/>
              <a:ext cx="624" cy="24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0729" name="Line 7"/>
            <p:cNvSpPr>
              <a:spLocks noChangeShapeType="1"/>
            </p:cNvSpPr>
            <p:nvPr/>
          </p:nvSpPr>
          <p:spPr bwMode="auto">
            <a:xfrm>
              <a:off x="2784" y="1409"/>
              <a:ext cx="624" cy="18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30726" name="Rectangle 8"/>
          <p:cNvSpPr>
            <a:spLocks noChangeArrowheads="1"/>
          </p:cNvSpPr>
          <p:nvPr/>
        </p:nvSpPr>
        <p:spPr bwMode="auto">
          <a:xfrm>
            <a:off x="1255713" y="2919413"/>
            <a:ext cx="38608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The </a:t>
            </a:r>
            <a:r>
              <a:rPr lang="en-US" altLang="en-US" sz="2400" u="sng">
                <a:latin typeface="Times New Roman" panose="02020603050405020304" pitchFamily="18" charset="0"/>
              </a:rPr>
              <a:t>last pass</a:t>
            </a:r>
            <a:r>
              <a:rPr lang="en-US" altLang="en-US" sz="2400">
                <a:latin typeface="Times New Roman" panose="02020603050405020304" pitchFamily="18" charset="0"/>
              </a:rPr>
              <a:t> compares only the first two elements of the List.  After this comparison and possible swap, the smallest element has “bubbled” to the top.</a:t>
            </a:r>
          </a:p>
        </p:txBody>
      </p:sp>
      <p:sp>
        <p:nvSpPr>
          <p:cNvPr id="10" name="Rectangle 2"/>
          <p:cNvSpPr>
            <a:spLocks noChangeArrowheads="1"/>
          </p:cNvSpPr>
          <p:nvPr/>
        </p:nvSpPr>
        <p:spPr bwMode="auto">
          <a:xfrm>
            <a:off x="2438400" y="1524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chemeClr val="tx2"/>
                </a:solidFill>
                <a:latin typeface="Times New Roman" panose="02020603050405020304" pitchFamily="18" charset="0"/>
              </a:rPr>
              <a:t>A Bubble Sort Example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0311932D-FEA2-4D76-9CBD-08FDD1BE0349}" type="slidenum">
              <a:rPr lang="en-US" altLang="en-US">
                <a:solidFill>
                  <a:srgbClr val="898989"/>
                </a:solidFill>
              </a:rPr>
              <a:pPr algn="l"/>
              <a:t>44</a:t>
            </a:fld>
            <a:endParaRPr lang="en-US" altLang="en-US">
              <a:solidFill>
                <a:srgbClr val="898989"/>
              </a:solidFill>
            </a:endParaRPr>
          </a:p>
        </p:txBody>
      </p:sp>
      <p:sp>
        <p:nvSpPr>
          <p:cNvPr id="31748" name="Rectangle 2"/>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rgbClr val="FF0000"/>
                </a:solidFill>
                <a:latin typeface="Times New Roman" panose="02020603050405020304" pitchFamily="18" charset="0"/>
              </a:rPr>
              <a:t>What “Swapping” Means</a:t>
            </a:r>
          </a:p>
        </p:txBody>
      </p:sp>
      <p:graphicFrame>
        <p:nvGraphicFramePr>
          <p:cNvPr id="31746"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31766"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49" name="Rectangle 4"/>
          <p:cNvSpPr>
            <a:spLocks noChangeArrowheads="1"/>
          </p:cNvSpPr>
          <p:nvPr/>
        </p:nvSpPr>
        <p:spPr bwMode="auto">
          <a:xfrm>
            <a:off x="1023938" y="2312988"/>
            <a:ext cx="1058862" cy="904875"/>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31750" name="Rectangle 5"/>
          <p:cNvSpPr>
            <a:spLocks noChangeArrowheads="1"/>
          </p:cNvSpPr>
          <p:nvPr/>
        </p:nvSpPr>
        <p:spPr bwMode="auto">
          <a:xfrm>
            <a:off x="1017588" y="1830388"/>
            <a:ext cx="1292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TEMP</a:t>
            </a:r>
          </a:p>
        </p:txBody>
      </p:sp>
      <p:sp>
        <p:nvSpPr>
          <p:cNvPr id="31751" name="Line 6"/>
          <p:cNvSpPr>
            <a:spLocks noChangeShapeType="1"/>
          </p:cNvSpPr>
          <p:nvPr/>
        </p:nvSpPr>
        <p:spPr bwMode="auto">
          <a:xfrm flipH="1">
            <a:off x="2446338" y="1847850"/>
            <a:ext cx="3043237" cy="866775"/>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1752" name="Rectangle 7"/>
          <p:cNvSpPr>
            <a:spLocks noChangeArrowheads="1"/>
          </p:cNvSpPr>
          <p:nvPr/>
        </p:nvSpPr>
        <p:spPr bwMode="auto">
          <a:xfrm>
            <a:off x="1085850" y="3616325"/>
            <a:ext cx="4149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Place the first element into the Temporary Variable.</a:t>
            </a:r>
          </a:p>
        </p:txBody>
      </p:sp>
      <p:sp>
        <p:nvSpPr>
          <p:cNvPr id="31753" name="Rectangle 8"/>
          <p:cNvSpPr>
            <a:spLocks noChangeArrowheads="1"/>
          </p:cNvSpPr>
          <p:nvPr/>
        </p:nvSpPr>
        <p:spPr bwMode="auto">
          <a:xfrm>
            <a:off x="1103313" y="2544763"/>
            <a:ext cx="8667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3200">
                <a:solidFill>
                  <a:srgbClr val="000000"/>
                </a:solidFill>
                <a:latin typeface="Times New Roman" panose="02020603050405020304" pitchFamily="18" charset="0"/>
              </a:rPr>
              <a:t>6</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7D9340EC-1286-4D2A-A80E-ED629CA6EE27}" type="slidenum">
              <a:rPr lang="en-US" altLang="en-US">
                <a:solidFill>
                  <a:srgbClr val="898989"/>
                </a:solidFill>
              </a:rPr>
              <a:pPr algn="l"/>
              <a:t>45</a:t>
            </a:fld>
            <a:endParaRPr lang="en-US" altLang="en-US">
              <a:solidFill>
                <a:srgbClr val="898989"/>
              </a:solidFill>
            </a:endParaRPr>
          </a:p>
        </p:txBody>
      </p:sp>
      <p:sp>
        <p:nvSpPr>
          <p:cNvPr id="32772" name="Rectangle 2"/>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dirty="0">
                <a:solidFill>
                  <a:srgbClr val="FF0000"/>
                </a:solidFill>
                <a:latin typeface="Times New Roman" panose="02020603050405020304" pitchFamily="18" charset="0"/>
              </a:rPr>
              <a:t>What “Swapping” Means</a:t>
            </a:r>
          </a:p>
        </p:txBody>
      </p:sp>
      <p:graphicFrame>
        <p:nvGraphicFramePr>
          <p:cNvPr id="32770"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32790"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3" name="Rectangle 4"/>
          <p:cNvSpPr>
            <a:spLocks noChangeArrowheads="1"/>
          </p:cNvSpPr>
          <p:nvPr/>
        </p:nvSpPr>
        <p:spPr bwMode="auto">
          <a:xfrm>
            <a:off x="1023938" y="2312988"/>
            <a:ext cx="1058862" cy="904875"/>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32774" name="Rectangle 5"/>
          <p:cNvSpPr>
            <a:spLocks noChangeArrowheads="1"/>
          </p:cNvSpPr>
          <p:nvPr/>
        </p:nvSpPr>
        <p:spPr bwMode="auto">
          <a:xfrm>
            <a:off x="1017588" y="1830388"/>
            <a:ext cx="1292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TEMP</a:t>
            </a:r>
          </a:p>
        </p:txBody>
      </p:sp>
      <p:sp>
        <p:nvSpPr>
          <p:cNvPr id="32775" name="Rectangle 6"/>
          <p:cNvSpPr>
            <a:spLocks noChangeArrowheads="1"/>
          </p:cNvSpPr>
          <p:nvPr/>
        </p:nvSpPr>
        <p:spPr bwMode="auto">
          <a:xfrm>
            <a:off x="1085850" y="3616325"/>
            <a:ext cx="4149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Replace the first element with the second element. </a:t>
            </a:r>
          </a:p>
        </p:txBody>
      </p:sp>
      <p:sp>
        <p:nvSpPr>
          <p:cNvPr id="32776" name="Rectangle 7"/>
          <p:cNvSpPr>
            <a:spLocks noChangeArrowheads="1"/>
          </p:cNvSpPr>
          <p:nvPr/>
        </p:nvSpPr>
        <p:spPr bwMode="auto">
          <a:xfrm>
            <a:off x="1103313" y="2544763"/>
            <a:ext cx="8667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3200">
                <a:solidFill>
                  <a:srgbClr val="000000"/>
                </a:solidFill>
                <a:latin typeface="Times New Roman" panose="02020603050405020304" pitchFamily="18" charset="0"/>
              </a:rPr>
              <a:t>6</a:t>
            </a:r>
          </a:p>
        </p:txBody>
      </p:sp>
      <p:sp>
        <p:nvSpPr>
          <p:cNvPr id="32777" name="Line 8"/>
          <p:cNvSpPr>
            <a:spLocks noChangeShapeType="1"/>
          </p:cNvSpPr>
          <p:nvPr/>
        </p:nvSpPr>
        <p:spPr bwMode="auto">
          <a:xfrm flipV="1">
            <a:off x="7226300" y="1849438"/>
            <a:ext cx="0" cy="611187"/>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1"/>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F9908D4A-2B42-4ADC-A936-A1CF7EFF19D4}" type="slidenum">
              <a:rPr lang="en-US" altLang="en-US">
                <a:solidFill>
                  <a:srgbClr val="898989"/>
                </a:solidFill>
              </a:rPr>
              <a:pPr algn="l"/>
              <a:t>46</a:t>
            </a:fld>
            <a:endParaRPr lang="en-US" altLang="en-US">
              <a:solidFill>
                <a:srgbClr val="898989"/>
              </a:solidFill>
            </a:endParaRPr>
          </a:p>
        </p:txBody>
      </p:sp>
      <p:sp>
        <p:nvSpPr>
          <p:cNvPr id="33796" name="Rectangle 2"/>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4400">
                <a:solidFill>
                  <a:srgbClr val="FF0000"/>
                </a:solidFill>
                <a:latin typeface="Times New Roman" panose="02020603050405020304" pitchFamily="18" charset="0"/>
              </a:rPr>
              <a:t>What “Swapping” Means</a:t>
            </a:r>
          </a:p>
        </p:txBody>
      </p:sp>
      <p:graphicFrame>
        <p:nvGraphicFramePr>
          <p:cNvPr id="33794" name="Object 3"/>
          <p:cNvGraphicFramePr>
            <a:graphicFrameLocks/>
          </p:cNvGraphicFramePr>
          <p:nvPr/>
        </p:nvGraphicFramePr>
        <p:xfrm>
          <a:off x="5661025" y="1541463"/>
          <a:ext cx="2414588" cy="3843337"/>
        </p:xfrm>
        <a:graphic>
          <a:graphicData uri="http://schemas.openxmlformats.org/presentationml/2006/ole">
            <mc:AlternateContent xmlns:mc="http://schemas.openxmlformats.org/markup-compatibility/2006">
              <mc:Choice xmlns:v="urn:schemas-microsoft-com:vml" Requires="v">
                <p:oleObj spid="_x0000_s33814" name="Worksheet" r:id="rId3" imgW="618840" imgH="981000" progId="Excel.Sheet.8">
                  <p:embed/>
                </p:oleObj>
              </mc:Choice>
              <mc:Fallback>
                <p:oleObj name="Worksheet" r:id="rId3" imgW="618840" imgH="9810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025" y="1541463"/>
                        <a:ext cx="2414588"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7" name="Rectangle 4"/>
          <p:cNvSpPr>
            <a:spLocks noChangeArrowheads="1"/>
          </p:cNvSpPr>
          <p:nvPr/>
        </p:nvSpPr>
        <p:spPr bwMode="auto">
          <a:xfrm>
            <a:off x="1023938" y="2312988"/>
            <a:ext cx="1058862" cy="904875"/>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33798" name="Rectangle 5"/>
          <p:cNvSpPr>
            <a:spLocks noChangeArrowheads="1"/>
          </p:cNvSpPr>
          <p:nvPr/>
        </p:nvSpPr>
        <p:spPr bwMode="auto">
          <a:xfrm>
            <a:off x="1017588" y="1830388"/>
            <a:ext cx="1292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TEMP</a:t>
            </a:r>
          </a:p>
        </p:txBody>
      </p:sp>
      <p:sp>
        <p:nvSpPr>
          <p:cNvPr id="33799" name="Rectangle 6"/>
          <p:cNvSpPr>
            <a:spLocks noChangeArrowheads="1"/>
          </p:cNvSpPr>
          <p:nvPr/>
        </p:nvSpPr>
        <p:spPr bwMode="auto">
          <a:xfrm>
            <a:off x="1085850" y="3616325"/>
            <a:ext cx="4149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eaLnBrk="0" hangingPunct="0"/>
            <a:r>
              <a:rPr lang="en-US" altLang="en-US" sz="2400">
                <a:latin typeface="Times New Roman" panose="02020603050405020304" pitchFamily="18" charset="0"/>
              </a:rPr>
              <a:t>Replace the second element with the Temporary Variable.</a:t>
            </a:r>
          </a:p>
        </p:txBody>
      </p:sp>
      <p:sp>
        <p:nvSpPr>
          <p:cNvPr id="33800" name="Rectangle 7"/>
          <p:cNvSpPr>
            <a:spLocks noChangeArrowheads="1"/>
          </p:cNvSpPr>
          <p:nvPr/>
        </p:nvSpPr>
        <p:spPr bwMode="auto">
          <a:xfrm>
            <a:off x="1103313" y="2544763"/>
            <a:ext cx="8667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ctr" eaLnBrk="0" hangingPunct="0"/>
            <a:r>
              <a:rPr lang="en-US" altLang="en-US" sz="3200">
                <a:solidFill>
                  <a:srgbClr val="000000"/>
                </a:solidFill>
                <a:latin typeface="Times New Roman" panose="02020603050405020304" pitchFamily="18" charset="0"/>
              </a:rPr>
              <a:t>6</a:t>
            </a:r>
          </a:p>
        </p:txBody>
      </p:sp>
      <p:sp>
        <p:nvSpPr>
          <p:cNvPr id="33801" name="Line 8"/>
          <p:cNvSpPr>
            <a:spLocks noChangeShapeType="1"/>
          </p:cNvSpPr>
          <p:nvPr/>
        </p:nvSpPr>
        <p:spPr bwMode="auto">
          <a:xfrm flipV="1">
            <a:off x="2259013" y="2511425"/>
            <a:ext cx="3095625" cy="2540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dirty="0" smtClean="0">
                <a:latin typeface="Adobe Fangsong Std R" pitchFamily="18" charset="-128"/>
                <a:ea typeface="Adobe Fangsong Std R" pitchFamily="18" charset="-128"/>
              </a:rPr>
              <a:t>Bubble Sort</a:t>
            </a:r>
          </a:p>
        </p:txBody>
      </p:sp>
      <p:sp>
        <p:nvSpPr>
          <p:cNvPr id="3" name="Content Placeholder 2"/>
          <p:cNvSpPr>
            <a:spLocks noGrp="1"/>
          </p:cNvSpPr>
          <p:nvPr>
            <p:ph idx="1"/>
          </p:nvPr>
        </p:nvSpPr>
        <p:spPr>
          <a:xfrm>
            <a:off x="457200" y="1371600"/>
            <a:ext cx="8229600" cy="4754563"/>
          </a:xfrm>
        </p:spPr>
        <p:txBody>
          <a:bodyPr rtlCol="0">
            <a:normAutofit lnSpcReduction="10000"/>
          </a:bodyPr>
          <a:lstStyle/>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DATA is an array with N elements</a:t>
            </a:r>
          </a:p>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[1] Repeat Step 2 and 3 for K =1 to N-1</a:t>
            </a:r>
          </a:p>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[2] 	Set PTR :=1 </a:t>
            </a:r>
          </a:p>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[3] 	Repeat While PTR &lt;= N –K </a:t>
            </a:r>
          </a:p>
          <a:p>
            <a:pPr fontAlgn="auto">
              <a:spcAft>
                <a:spcPts val="0"/>
              </a:spcAft>
              <a:buFont typeface="Arial" panose="020B0604020202020204" pitchFamily="34" charset="0"/>
              <a:buNone/>
              <a:defRPr/>
            </a:pPr>
            <a:r>
              <a:rPr lang="en-US" dirty="0">
                <a:latin typeface="Adobe Fangsong Std R" pitchFamily="18" charset="-128"/>
                <a:ea typeface="Adobe Fangsong Std R" pitchFamily="18" charset="-128"/>
              </a:rPr>
              <a:t>	</a:t>
            </a:r>
            <a:r>
              <a:rPr lang="en-US" dirty="0" smtClean="0">
                <a:latin typeface="Adobe Fangsong Std R" pitchFamily="18" charset="-128"/>
                <a:ea typeface="Adobe Fangsong Std R" pitchFamily="18" charset="-128"/>
              </a:rPr>
              <a:t>	(a) If DATA[PTR] &gt; DATA[PTR+1]</a:t>
            </a:r>
          </a:p>
          <a:p>
            <a:pPr fontAlgn="auto">
              <a:spcAft>
                <a:spcPts val="0"/>
              </a:spcAft>
              <a:buFont typeface="Arial" panose="020B0604020202020204" pitchFamily="34" charset="0"/>
              <a:buNone/>
              <a:defRPr/>
            </a:pPr>
            <a:r>
              <a:rPr lang="en-US" dirty="0">
                <a:latin typeface="Adobe Fangsong Std R" pitchFamily="18" charset="-128"/>
                <a:ea typeface="Adobe Fangsong Std R" pitchFamily="18" charset="-128"/>
              </a:rPr>
              <a:t>	</a:t>
            </a:r>
            <a:r>
              <a:rPr lang="en-US" dirty="0" smtClean="0">
                <a:latin typeface="Adobe Fangsong Std R" pitchFamily="18" charset="-128"/>
                <a:ea typeface="Adobe Fangsong Std R" pitchFamily="18" charset="-128"/>
              </a:rPr>
              <a:t>		Interchange DATA[PTR] and 		DATA[PTR + 1]</a:t>
            </a:r>
          </a:p>
          <a:p>
            <a:pPr fontAlgn="auto">
              <a:spcAft>
                <a:spcPts val="0"/>
              </a:spcAft>
              <a:buFont typeface="Arial" panose="020B0604020202020204" pitchFamily="34" charset="0"/>
              <a:buNone/>
              <a:defRPr/>
            </a:pPr>
            <a:r>
              <a:rPr lang="en-US" dirty="0">
                <a:latin typeface="Adobe Fangsong Std R" pitchFamily="18" charset="-128"/>
                <a:ea typeface="Adobe Fangsong Std R" pitchFamily="18" charset="-128"/>
              </a:rPr>
              <a:t>	</a:t>
            </a:r>
            <a:r>
              <a:rPr lang="en-US" dirty="0" smtClean="0">
                <a:latin typeface="Adobe Fangsong Std R" pitchFamily="18" charset="-128"/>
                <a:ea typeface="Adobe Fangsong Std R" pitchFamily="18" charset="-128"/>
              </a:rPr>
              <a:t>	(b) Set PTR = PTR + 1</a:t>
            </a:r>
          </a:p>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[4] Exit </a:t>
            </a:r>
            <a:endParaRPr lang="en-US" dirty="0">
              <a:latin typeface="Adobe Fangsong Std R" pitchFamily="18" charset="-128"/>
              <a:ea typeface="Adobe Fangsong Std R" pitchFamily="18" charset="-128"/>
            </a:endParaRPr>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4F2AAE89-D405-49C1-83A0-1A12CAEE988F}" type="slidenum">
              <a:rPr lang="en-US" altLang="en-US">
                <a:solidFill>
                  <a:srgbClr val="898989"/>
                </a:solidFill>
              </a:rPr>
              <a:pPr/>
              <a:t>47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7C6ECAF9-EA06-47A1-9016-C676E9646417}" type="slidenum">
              <a:rPr lang="en-US" altLang="en-US">
                <a:solidFill>
                  <a:srgbClr val="898989"/>
                </a:solidFill>
              </a:rPr>
              <a:pPr algn="l"/>
              <a:t>48</a:t>
            </a:fld>
            <a:endParaRPr lang="en-US" altLang="en-US">
              <a:solidFill>
                <a:srgbClr val="898989"/>
              </a:solidFill>
            </a:endParaRPr>
          </a:p>
        </p:txBody>
      </p:sp>
      <p:sp>
        <p:nvSpPr>
          <p:cNvPr id="50179" name="Rectangle 2"/>
          <p:cNvSpPr>
            <a:spLocks noGrp="1" noChangeArrowheads="1"/>
          </p:cNvSpPr>
          <p:nvPr>
            <p:ph type="title"/>
          </p:nvPr>
        </p:nvSpPr>
        <p:spPr/>
        <p:txBody>
          <a:bodyPr/>
          <a:lstStyle/>
          <a:p>
            <a:r>
              <a:rPr lang="en-US" altLang="en-US" dirty="0" smtClean="0">
                <a:latin typeface="Adobe Fangsong Std R" pitchFamily="18" charset="-128"/>
                <a:ea typeface="Adobe Fangsong Std R" pitchFamily="18" charset="-128"/>
              </a:rPr>
              <a:t>Analysis of Bubble Sort</a:t>
            </a:r>
          </a:p>
        </p:txBody>
      </p:sp>
      <p:sp>
        <p:nvSpPr>
          <p:cNvPr id="50180" name="Rectangle 3"/>
          <p:cNvSpPr>
            <a:spLocks noGrp="1" noChangeArrowheads="1"/>
          </p:cNvSpPr>
          <p:nvPr>
            <p:ph type="body" idx="1"/>
          </p:nvPr>
        </p:nvSpPr>
        <p:spPr/>
        <p:txBody>
          <a:bodyPr/>
          <a:lstStyle/>
          <a:p>
            <a:pPr>
              <a:buFont typeface="Arial" panose="020B0604020202020204" pitchFamily="34" charset="0"/>
              <a:buNone/>
            </a:pPr>
            <a:endParaRPr lang="en-US" altLang="en-US" dirty="0" smtClean="0"/>
          </a:p>
          <a:p>
            <a:pPr>
              <a:buFont typeface="Arial" panose="020B0604020202020204" pitchFamily="34" charset="0"/>
              <a:buNone/>
            </a:pPr>
            <a:r>
              <a:rPr lang="en-US" altLang="en-US" dirty="0" smtClean="0">
                <a:latin typeface="Adobe Fangsong Std R" pitchFamily="18" charset="-128"/>
                <a:ea typeface="Adobe Fangsong Std R" pitchFamily="18" charset="-128"/>
              </a:rPr>
              <a:t>f(n) = (n-1) + (n-2) + …. + 2+1 = n(n-1)/ 2</a:t>
            </a:r>
          </a:p>
          <a:p>
            <a:pPr>
              <a:buFont typeface="Arial" panose="020B0604020202020204" pitchFamily="34" charset="0"/>
              <a:buNone/>
            </a:pPr>
            <a:r>
              <a:rPr lang="en-US" altLang="en-US" dirty="0" smtClean="0">
                <a:latin typeface="Adobe Fangsong Std R" pitchFamily="18" charset="-128"/>
                <a:ea typeface="Adobe Fangsong Std R" pitchFamily="18" charset="-128"/>
              </a:rPr>
              <a:t>					= O(n</a:t>
            </a:r>
            <a:r>
              <a:rPr lang="en-US" altLang="en-US" baseline="30000" dirty="0" smtClean="0">
                <a:latin typeface="Adobe Fangsong Std R" pitchFamily="18" charset="-128"/>
                <a:ea typeface="Adobe Fangsong Std R" pitchFamily="18" charset="-128"/>
              </a:rPr>
              <a:t>2</a:t>
            </a:r>
            <a:r>
              <a:rPr lang="en-US" altLang="en-US" dirty="0" smtClean="0">
                <a:latin typeface="Adobe Fangsong Std R" pitchFamily="18" charset="-128"/>
                <a:ea typeface="Adobe Fangsong Std R" pitchFamily="18" charset="-128"/>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274638"/>
            <a:ext cx="8229600" cy="868362"/>
          </a:xfrm>
        </p:spPr>
        <p:txBody>
          <a:bodyPr/>
          <a:lstStyle/>
          <a:p>
            <a:r>
              <a:rPr lang="en-US" altLang="en-US" dirty="0" smtClean="0">
                <a:latin typeface="Adobe Fangsong Std R" pitchFamily="18" charset="-128"/>
                <a:ea typeface="Adobe Fangsong Std R" pitchFamily="18" charset="-128"/>
              </a:rPr>
              <a:t>Insertion Sort</a:t>
            </a:r>
          </a:p>
        </p:txBody>
      </p:sp>
      <p:sp>
        <p:nvSpPr>
          <p:cNvPr id="58371" name="Content Placeholder 2"/>
          <p:cNvSpPr>
            <a:spLocks noGrp="1"/>
          </p:cNvSpPr>
          <p:nvPr>
            <p:ph idx="1"/>
          </p:nvPr>
        </p:nvSpPr>
        <p:spPr>
          <a:xfrm>
            <a:off x="457200" y="1143000"/>
            <a:ext cx="8229600" cy="4983163"/>
          </a:xfrm>
        </p:spPr>
        <p:txBody>
          <a:bodyPr/>
          <a:lstStyle/>
          <a:p>
            <a:pPr>
              <a:buFont typeface="Arial" panose="020B0604020202020204" pitchFamily="34" charset="0"/>
              <a:buNone/>
            </a:pPr>
            <a:r>
              <a:rPr lang="en-US" altLang="en-US" dirty="0" smtClean="0">
                <a:latin typeface="Adobe Fangsong Std R" pitchFamily="18" charset="-128"/>
                <a:ea typeface="Adobe Fangsong Std R" pitchFamily="18" charset="-128"/>
              </a:rPr>
              <a:t>An array </a:t>
            </a:r>
            <a:r>
              <a:rPr lang="en-US" altLang="en-US" b="1" dirty="0" smtClean="0">
                <a:solidFill>
                  <a:srgbClr val="FF0000"/>
                </a:solidFill>
                <a:latin typeface="Adobe Fangsong Std R" pitchFamily="18" charset="-128"/>
                <a:ea typeface="Adobe Fangsong Std R" pitchFamily="18" charset="-128"/>
              </a:rPr>
              <a:t>A </a:t>
            </a:r>
            <a:r>
              <a:rPr lang="en-US" altLang="en-US" dirty="0" smtClean="0">
                <a:latin typeface="Adobe Fangsong Std R" pitchFamily="18" charset="-128"/>
                <a:ea typeface="Adobe Fangsong Std R" pitchFamily="18" charset="-128"/>
              </a:rPr>
              <a:t>with </a:t>
            </a:r>
            <a:r>
              <a:rPr lang="en-US" altLang="en-US" b="1" dirty="0" smtClean="0">
                <a:solidFill>
                  <a:srgbClr val="FF0000"/>
                </a:solidFill>
                <a:latin typeface="Adobe Fangsong Std R" pitchFamily="18" charset="-128"/>
                <a:ea typeface="Adobe Fangsong Std R" pitchFamily="18" charset="-128"/>
              </a:rPr>
              <a:t>N</a:t>
            </a:r>
            <a:r>
              <a:rPr lang="en-US" altLang="en-US" dirty="0" smtClean="0">
                <a:latin typeface="Adobe Fangsong Std R" pitchFamily="18" charset="-128"/>
                <a:ea typeface="Adobe Fangsong Std R" pitchFamily="18" charset="-128"/>
              </a:rPr>
              <a:t> elements A[1], A[2] … A[N] is in memory </a:t>
            </a:r>
          </a:p>
          <a:p>
            <a:pPr>
              <a:buFont typeface="Arial" panose="020B0604020202020204" pitchFamily="34" charset="0"/>
              <a:buNone/>
            </a:pPr>
            <a:endParaRPr lang="en-US" altLang="en-US" dirty="0" smtClean="0">
              <a:latin typeface="Adobe Fangsong Std R" pitchFamily="18" charset="-128"/>
              <a:ea typeface="Adobe Fangsong Std R" pitchFamily="18" charset="-128"/>
            </a:endParaRPr>
          </a:p>
          <a:p>
            <a:pPr>
              <a:buFont typeface="Arial" panose="020B0604020202020204" pitchFamily="34" charset="0"/>
              <a:buNone/>
            </a:pPr>
            <a:r>
              <a:rPr lang="en-US" altLang="en-US" dirty="0" smtClean="0">
                <a:latin typeface="Adobe Fangsong Std R" pitchFamily="18" charset="-128"/>
                <a:ea typeface="Adobe Fangsong Std R" pitchFamily="18" charset="-128"/>
              </a:rPr>
              <a:t>Insertion Sort scan A from A[1] to A[N] inserting each elements A[k] into its proper position in the previously sorted subarray A[1], A[2], …. A[K-1] </a:t>
            </a:r>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6C90DE03-80B7-418B-A84B-2879DA597003}" type="slidenum">
              <a:rPr lang="en-US" altLang="en-US">
                <a:solidFill>
                  <a:srgbClr val="898989"/>
                </a:solidFill>
              </a:rPr>
              <a:pPr/>
              <a:t>49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BE5F4501-D04A-4FBD-8FAE-B8EE370EA624}" type="slidenum">
              <a:rPr lang="en-US" altLang="en-US">
                <a:solidFill>
                  <a:srgbClr val="898989"/>
                </a:solidFill>
              </a:rPr>
              <a:pPr algn="l"/>
              <a:t>5</a:t>
            </a:fld>
            <a:endParaRPr lang="en-US" altLang="en-US">
              <a:solidFill>
                <a:srgbClr val="898989"/>
              </a:solidFill>
            </a:endParaRPr>
          </a:p>
        </p:txBody>
      </p:sp>
      <p:sp>
        <p:nvSpPr>
          <p:cNvPr id="39939" name="Rectangle 2"/>
          <p:cNvSpPr>
            <a:spLocks noGrp="1" noChangeArrowheads="1"/>
          </p:cNvSpPr>
          <p:nvPr>
            <p:ph type="title"/>
          </p:nvPr>
        </p:nvSpPr>
        <p:spPr/>
        <p:txBody>
          <a:bodyPr/>
          <a:lstStyle/>
          <a:p>
            <a:r>
              <a:rPr lang="en-US" altLang="en-US" sz="3600" b="1" dirty="0" smtClean="0">
                <a:latin typeface="Adobe Fangsong Std R" pitchFamily="18" charset="-128"/>
                <a:ea typeface="Adobe Fangsong Std R" pitchFamily="18" charset="-128"/>
              </a:rPr>
              <a:t>Sorting</a:t>
            </a:r>
          </a:p>
        </p:txBody>
      </p:sp>
      <p:sp>
        <p:nvSpPr>
          <p:cNvPr id="39940" name="Rectangle 3"/>
          <p:cNvSpPr>
            <a:spLocks noGrp="1" noChangeArrowheads="1"/>
          </p:cNvSpPr>
          <p:nvPr>
            <p:ph type="body" idx="1"/>
          </p:nvPr>
        </p:nvSpPr>
        <p:spPr>
          <a:xfrm>
            <a:off x="457200" y="1295400"/>
            <a:ext cx="8458200" cy="5181600"/>
          </a:xfrm>
        </p:spPr>
        <p:txBody>
          <a:bodyPr/>
          <a:lstStyle/>
          <a:p>
            <a:pPr marL="609600" indent="-609600">
              <a:lnSpc>
                <a:spcPct val="80000"/>
              </a:lnSpc>
              <a:buFontTx/>
              <a:buNone/>
            </a:pPr>
            <a:endParaRPr lang="en-CA" altLang="en-US" dirty="0" smtClean="0"/>
          </a:p>
          <a:p>
            <a:pPr marL="609600" indent="-609600">
              <a:lnSpc>
                <a:spcPct val="80000"/>
              </a:lnSpc>
              <a:buFontTx/>
              <a:buNone/>
            </a:pPr>
            <a:r>
              <a:rPr lang="en-CA" altLang="en-US" dirty="0" smtClean="0">
                <a:latin typeface="Adobe Fangsong Std R" pitchFamily="18" charset="-128"/>
                <a:ea typeface="Adobe Fangsong Std R" pitchFamily="18" charset="-128"/>
              </a:rPr>
              <a:t>Algorithms are divided into two categories: </a:t>
            </a:r>
          </a:p>
          <a:p>
            <a:pPr marL="609600" indent="-609600">
              <a:lnSpc>
                <a:spcPct val="80000"/>
              </a:lnSpc>
              <a:buFontTx/>
              <a:buNone/>
            </a:pPr>
            <a:endParaRPr lang="en-CA" altLang="en-US" dirty="0" smtClean="0">
              <a:latin typeface="Adobe Fangsong Std R" pitchFamily="18" charset="-128"/>
              <a:ea typeface="Adobe Fangsong Std R" pitchFamily="18" charset="-128"/>
            </a:endParaRPr>
          </a:p>
          <a:p>
            <a:pPr marL="609600" indent="-609600">
              <a:lnSpc>
                <a:spcPct val="80000"/>
              </a:lnSpc>
              <a:buFont typeface="Arial" panose="020B0604020202020204" pitchFamily="34" charset="0"/>
              <a:buNone/>
            </a:pPr>
            <a:r>
              <a:rPr lang="en-CA" altLang="en-US" dirty="0" smtClean="0">
                <a:solidFill>
                  <a:schemeClr val="accent2"/>
                </a:solidFill>
                <a:latin typeface="Adobe Fangsong Std R" pitchFamily="18" charset="-128"/>
                <a:ea typeface="Adobe Fangsong Std R" pitchFamily="18" charset="-128"/>
              </a:rPr>
              <a:t>		Internal Sorts</a:t>
            </a:r>
          </a:p>
          <a:p>
            <a:pPr marL="609600" indent="-609600">
              <a:lnSpc>
                <a:spcPct val="80000"/>
              </a:lnSpc>
              <a:buFontTx/>
              <a:buNone/>
            </a:pPr>
            <a:endParaRPr lang="en-CA" altLang="en-US" dirty="0" smtClean="0">
              <a:solidFill>
                <a:schemeClr val="accent2"/>
              </a:solidFill>
              <a:latin typeface="Adobe Fangsong Std R" pitchFamily="18" charset="-128"/>
              <a:ea typeface="Adobe Fangsong Std R" pitchFamily="18" charset="-128"/>
            </a:endParaRPr>
          </a:p>
          <a:p>
            <a:pPr marL="609600" indent="-609600">
              <a:lnSpc>
                <a:spcPct val="80000"/>
              </a:lnSpc>
              <a:buFontTx/>
              <a:buNone/>
            </a:pPr>
            <a:r>
              <a:rPr lang="en-CA" altLang="en-US" dirty="0" smtClean="0">
                <a:latin typeface="Adobe Fangsong Std R" pitchFamily="18" charset="-128"/>
                <a:ea typeface="Adobe Fangsong Std R" pitchFamily="18" charset="-128"/>
              </a:rPr>
              <a:t>			and </a:t>
            </a:r>
          </a:p>
          <a:p>
            <a:pPr marL="609600" indent="-609600">
              <a:lnSpc>
                <a:spcPct val="80000"/>
              </a:lnSpc>
              <a:buFontTx/>
              <a:buNone/>
            </a:pPr>
            <a:endParaRPr lang="en-CA" altLang="en-US" dirty="0" smtClean="0">
              <a:latin typeface="Adobe Fangsong Std R" pitchFamily="18" charset="-128"/>
              <a:ea typeface="Adobe Fangsong Std R" pitchFamily="18" charset="-128"/>
            </a:endParaRPr>
          </a:p>
          <a:p>
            <a:pPr marL="609600" indent="-609600">
              <a:lnSpc>
                <a:spcPct val="80000"/>
              </a:lnSpc>
              <a:buFont typeface="Arial" panose="020B0604020202020204" pitchFamily="34" charset="0"/>
              <a:buNone/>
            </a:pPr>
            <a:r>
              <a:rPr lang="en-CA" altLang="en-US" dirty="0" smtClean="0">
                <a:solidFill>
                  <a:schemeClr val="accent2"/>
                </a:solidFill>
                <a:latin typeface="Adobe Fangsong Std R" pitchFamily="18" charset="-128"/>
                <a:ea typeface="Adobe Fangsong Std R" pitchFamily="18" charset="-128"/>
              </a:rPr>
              <a:t>		External sorts.</a:t>
            </a:r>
            <a:endParaRPr lang="en-GB" altLang="en-US" b="1" dirty="0" smtClean="0">
              <a:solidFill>
                <a:schemeClr val="accent2"/>
              </a:solidFill>
              <a:latin typeface="Adobe Fangsong Std R" pitchFamily="18" charset="-128"/>
              <a:ea typeface="Adobe Fangsong Std R" pitchFamily="18"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a:buFont typeface="Arial" panose="020B0604020202020204" pitchFamily="34" charset="0"/>
              <a:buNone/>
            </a:pPr>
            <a:r>
              <a:rPr lang="en-US" altLang="en-US" dirty="0" smtClean="0">
                <a:latin typeface="Adobe Fangsong Std R" pitchFamily="18" charset="-128"/>
                <a:ea typeface="Adobe Fangsong Std R" pitchFamily="18" charset="-128"/>
              </a:rPr>
              <a:t>Pass 1: A[1] by itself is trivially sorted</a:t>
            </a:r>
          </a:p>
          <a:p>
            <a:pPr>
              <a:buFont typeface="Arial" panose="020B0604020202020204" pitchFamily="34" charset="0"/>
              <a:buNone/>
            </a:pPr>
            <a:r>
              <a:rPr lang="en-US" altLang="en-US" dirty="0" smtClean="0">
                <a:latin typeface="Adobe Fangsong Std R" pitchFamily="18" charset="-128"/>
                <a:ea typeface="Adobe Fangsong Std R" pitchFamily="18" charset="-128"/>
              </a:rPr>
              <a:t>Pass 2: A[2] is inserted either before or after A[1] so that A[1], A[2] is sorted</a:t>
            </a:r>
          </a:p>
          <a:p>
            <a:pPr>
              <a:buFont typeface="Arial" panose="020B0604020202020204" pitchFamily="34" charset="0"/>
              <a:buNone/>
            </a:pPr>
            <a:r>
              <a:rPr lang="en-US" altLang="en-US" dirty="0" smtClean="0">
                <a:latin typeface="Adobe Fangsong Std R" pitchFamily="18" charset="-128"/>
                <a:ea typeface="Adobe Fangsong Std R" pitchFamily="18" charset="-128"/>
              </a:rPr>
              <a:t>Pass 3: A[3] is inserted in its proper place in A[1], A[2], that is before A[1], between A[1] and A[2] or after A[2] so that A[1], A[2], A[3] is sorted.</a:t>
            </a:r>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8F61C3B2-4579-4497-928C-91F030DF80B8}" type="slidenum">
              <a:rPr lang="en-US" altLang="en-US">
                <a:solidFill>
                  <a:srgbClr val="898989"/>
                </a:solidFill>
              </a:rPr>
              <a:pPr/>
              <a:t>50</a:t>
            </a:fld>
            <a:endParaRPr lang="en-US" alt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rtlCol="0">
            <a:normAutofit fontScale="90000"/>
          </a:bodyPr>
          <a:lstStyle/>
          <a:p>
            <a:pPr fontAlgn="auto">
              <a:spcAft>
                <a:spcPts val="0"/>
              </a:spcAft>
              <a:defRPr/>
            </a:pPr>
            <a:endParaRPr lang="en-US" dirty="0"/>
          </a:p>
        </p:txBody>
      </p:sp>
      <p:sp>
        <p:nvSpPr>
          <p:cNvPr id="3" name="Content Placeholder 2"/>
          <p:cNvSpPr>
            <a:spLocks noGrp="1"/>
          </p:cNvSpPr>
          <p:nvPr>
            <p:ph idx="1"/>
          </p:nvPr>
        </p:nvSpPr>
        <p:spPr>
          <a:xfrm>
            <a:off x="457200" y="1295400"/>
            <a:ext cx="8229600" cy="4830763"/>
          </a:xfrm>
        </p:spPr>
        <p:txBody>
          <a:bodyPr rtlCol="0">
            <a:normAutofit lnSpcReduction="10000"/>
          </a:bodyPr>
          <a:lstStyle/>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Pass 4: A[4] is inserted in its proper place in A[1], A[2], A[3] so that A[1], A[2], A[3], A[4]  is sorted. </a:t>
            </a:r>
          </a:p>
          <a:p>
            <a:pPr fontAlgn="auto">
              <a:spcAft>
                <a:spcPts val="0"/>
              </a:spcAft>
              <a:buFont typeface="Arial" panose="020B0604020202020204" pitchFamily="34" charset="0"/>
              <a:buNone/>
              <a:defRPr/>
            </a:pPr>
            <a:endParaRPr lang="en-US" dirty="0" smtClean="0">
              <a:latin typeface="Adobe Fangsong Std R" pitchFamily="18" charset="-128"/>
              <a:ea typeface="Adobe Fangsong Std R" pitchFamily="18" charset="-128"/>
            </a:endParaRPr>
          </a:p>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a:t>
            </a:r>
          </a:p>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a:t>
            </a:r>
          </a:p>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Pass N: A[N] is inserted in its proper place in A[1], A[2], A[3], .. A[N-1]  so that A[1], A[2], A[3], A[4] ,  A[N]  is sorted. </a:t>
            </a:r>
          </a:p>
          <a:p>
            <a:pPr fontAlgn="auto">
              <a:spcAft>
                <a:spcPts val="0"/>
              </a:spcAft>
              <a:buFont typeface="Arial" panose="020B0604020202020204" pitchFamily="34" charset="0"/>
              <a:buNone/>
              <a:defRPr/>
            </a:pPr>
            <a:endParaRPr lang="en-US" dirty="0"/>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737938E1-7AA2-46D6-899C-681D954F3DBC}" type="slidenum">
              <a:rPr lang="en-US" altLang="en-US">
                <a:solidFill>
                  <a:srgbClr val="898989"/>
                </a:solidFill>
              </a:rPr>
              <a:pPr/>
              <a:t>51</a:t>
            </a:fld>
            <a:endParaRPr lang="en-US" alt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381000" y="228600"/>
            <a:ext cx="8229600" cy="914400"/>
          </a:xfrm>
        </p:spPr>
        <p:txBody>
          <a:bodyPr/>
          <a:lstStyle/>
          <a:p>
            <a:r>
              <a:rPr lang="en-US" altLang="en-US" dirty="0" smtClean="0">
                <a:latin typeface="Adobe Fangsong Std R" pitchFamily="18" charset="-128"/>
                <a:ea typeface="Adobe Fangsong Std R" pitchFamily="18" charset="-128"/>
              </a:rPr>
              <a:t>Insertion Sort Example </a:t>
            </a:r>
          </a:p>
        </p:txBody>
      </p:sp>
      <p:sp>
        <p:nvSpPr>
          <p:cNvPr id="61443" name="Content Placeholder 2"/>
          <p:cNvSpPr>
            <a:spLocks noGrp="1"/>
          </p:cNvSpPr>
          <p:nvPr>
            <p:ph idx="1"/>
          </p:nvPr>
        </p:nvSpPr>
        <p:spPr>
          <a:xfrm>
            <a:off x="457200" y="914400"/>
            <a:ext cx="8229600" cy="5211763"/>
          </a:xfrm>
        </p:spPr>
        <p:txBody>
          <a:bodyPr/>
          <a:lstStyle/>
          <a:p>
            <a:pPr>
              <a:buFont typeface="Arial" panose="020B0604020202020204" pitchFamily="34" charset="0"/>
              <a:buNone/>
            </a:pPr>
            <a:endParaRPr lang="en-US" altLang="en-US" dirty="0" smtClean="0"/>
          </a:p>
          <a:p>
            <a:pPr>
              <a:buFont typeface="Arial" panose="020B0604020202020204" pitchFamily="34" charset="0"/>
              <a:buNone/>
            </a:pPr>
            <a:r>
              <a:rPr lang="en-US" altLang="en-US" dirty="0" smtClean="0">
                <a:latin typeface="Adobe Fangsong Std R" pitchFamily="18" charset="-128"/>
                <a:ea typeface="Adobe Fangsong Std R" pitchFamily="18" charset="-128"/>
              </a:rPr>
              <a:t>Sort an array A with 8 elements </a:t>
            </a:r>
          </a:p>
          <a:p>
            <a:pPr>
              <a:buFont typeface="Arial" panose="020B0604020202020204" pitchFamily="34" charset="0"/>
              <a:buNone/>
            </a:pPr>
            <a:endParaRPr lang="en-US" altLang="en-US" dirty="0" smtClean="0">
              <a:latin typeface="Adobe Fangsong Std R" pitchFamily="18" charset="-128"/>
              <a:ea typeface="Adobe Fangsong Std R" pitchFamily="18" charset="-128"/>
            </a:endParaRPr>
          </a:p>
          <a:p>
            <a:pPr>
              <a:buFont typeface="Arial" panose="020B0604020202020204" pitchFamily="34" charset="0"/>
              <a:buNone/>
            </a:pPr>
            <a:r>
              <a:rPr lang="en-US" altLang="en-US" dirty="0" smtClean="0">
                <a:latin typeface="Adobe Fangsong Std R" pitchFamily="18" charset="-128"/>
                <a:ea typeface="Adobe Fangsong Std R" pitchFamily="18" charset="-128"/>
              </a:rPr>
              <a:t>77, 33, 44, 11, 88, 66, 55 </a:t>
            </a:r>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0F9FC6DD-B260-43BF-B82F-86274F23767E}" type="slidenum">
              <a:rPr lang="en-US" altLang="en-US">
                <a:solidFill>
                  <a:srgbClr val="898989"/>
                </a:solidFill>
              </a:rPr>
              <a:pPr/>
              <a:t>52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rtlCol="0">
            <a:normAutofit fontScale="90000"/>
          </a:bodyPr>
          <a:lstStyle/>
          <a:p>
            <a:pPr fontAlgn="auto">
              <a:spcAft>
                <a:spcPts val="0"/>
              </a:spcAft>
              <a:defRPr/>
            </a:pPr>
            <a:r>
              <a:rPr lang="en-US" dirty="0" smtClean="0">
                <a:latin typeface="Adobe Fangsong Std R" pitchFamily="18" charset="-128"/>
                <a:ea typeface="Adobe Fangsong Std R" pitchFamily="18" charset="-128"/>
              </a:rPr>
              <a:t>Insertion Sort</a:t>
            </a:r>
            <a:endParaRPr lang="en-US" dirty="0">
              <a:latin typeface="Adobe Fangsong Std R" pitchFamily="18" charset="-128"/>
              <a:ea typeface="Adobe Fangsong Std R" pitchFamily="18" charset="-128"/>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45417869"/>
              </p:ext>
            </p:extLst>
          </p:nvPr>
        </p:nvGraphicFramePr>
        <p:xfrm>
          <a:off x="457200" y="1219200"/>
          <a:ext cx="8229600" cy="45720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370840">
                <a:tc>
                  <a:txBody>
                    <a:bodyPr/>
                    <a:lstStyle/>
                    <a:p>
                      <a:r>
                        <a:rPr lang="en-US" sz="2400" dirty="0" smtClean="0">
                          <a:solidFill>
                            <a:schemeClr val="tx1"/>
                          </a:solidFill>
                          <a:latin typeface="Adobe Fangsong Std R" pitchFamily="18" charset="-128"/>
                          <a:ea typeface="Adobe Fangsong Std R" pitchFamily="18" charset="-128"/>
                        </a:rPr>
                        <a:t>Pass</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A[0]</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A[1]</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A[2]</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A[3]</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A[4]</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A[5]</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A[6]</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A[7]</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A[8]</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DAC11D00-D316-4076-A469-F468E6058B17}" type="slidenum">
              <a:rPr lang="en-US" altLang="en-US">
                <a:solidFill>
                  <a:srgbClr val="898989"/>
                </a:solidFill>
              </a:rPr>
              <a:pPr/>
              <a:t>53</a:t>
            </a:fld>
            <a:endParaRPr lang="en-US" altLang="en-US">
              <a:solidFill>
                <a:srgbClr val="898989"/>
              </a:solidFill>
            </a:endParaRPr>
          </a:p>
        </p:txBody>
      </p:sp>
      <p:graphicFrame>
        <p:nvGraphicFramePr>
          <p:cNvPr id="6" name="Content Placeholder 4"/>
          <p:cNvGraphicFramePr>
            <a:graphicFrameLocks/>
          </p:cNvGraphicFramePr>
          <p:nvPr>
            <p:extLst>
              <p:ext uri="{D42A27DB-BD31-4B8C-83A1-F6EECF244321}">
                <p14:modId xmlns:p14="http://schemas.microsoft.com/office/powerpoint/2010/main" val="798606417"/>
              </p:ext>
            </p:extLst>
          </p:nvPr>
        </p:nvGraphicFramePr>
        <p:xfrm>
          <a:off x="457200" y="1752600"/>
          <a:ext cx="8229600" cy="45720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370840">
                <a:tc>
                  <a:txBody>
                    <a:bodyPr/>
                    <a:lstStyle/>
                    <a:p>
                      <a:r>
                        <a:rPr lang="en-US" sz="2400" dirty="0" smtClean="0">
                          <a:solidFill>
                            <a:schemeClr val="tx1"/>
                          </a:solidFill>
                          <a:latin typeface="Adobe Fangsong Std R" pitchFamily="18" charset="-128"/>
                          <a:ea typeface="Adobe Fangsong Std R" pitchFamily="18" charset="-128"/>
                        </a:rPr>
                        <a:t>K=1</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77</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33</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44</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11</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88</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22</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66</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55</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1360610936"/>
              </p:ext>
            </p:extLst>
          </p:nvPr>
        </p:nvGraphicFramePr>
        <p:xfrm>
          <a:off x="457200" y="2286000"/>
          <a:ext cx="8229600" cy="45720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152400">
                <a:tc>
                  <a:txBody>
                    <a:bodyPr/>
                    <a:lstStyle/>
                    <a:p>
                      <a:r>
                        <a:rPr lang="en-US" sz="2400" dirty="0" smtClean="0">
                          <a:solidFill>
                            <a:schemeClr val="tx1"/>
                          </a:solidFill>
                          <a:latin typeface="Adobe Fangsong Std R" pitchFamily="18" charset="-128"/>
                          <a:ea typeface="Adobe Fangsong Std R" pitchFamily="18" charset="-128"/>
                        </a:rPr>
                        <a:t>K=2</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77</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33</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44</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11</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88</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22</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66</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55</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Content Placeholder 4"/>
          <p:cNvGraphicFramePr>
            <a:graphicFrameLocks/>
          </p:cNvGraphicFramePr>
          <p:nvPr>
            <p:extLst>
              <p:ext uri="{D42A27DB-BD31-4B8C-83A1-F6EECF244321}">
                <p14:modId xmlns:p14="http://schemas.microsoft.com/office/powerpoint/2010/main" val="3324276884"/>
              </p:ext>
            </p:extLst>
          </p:nvPr>
        </p:nvGraphicFramePr>
        <p:xfrm>
          <a:off x="457200" y="2819400"/>
          <a:ext cx="8229600" cy="45720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370840">
                <a:tc>
                  <a:txBody>
                    <a:bodyPr/>
                    <a:lstStyle/>
                    <a:p>
                      <a:r>
                        <a:rPr lang="en-US" sz="2400" dirty="0" smtClean="0">
                          <a:solidFill>
                            <a:schemeClr val="tx1"/>
                          </a:solidFill>
                          <a:latin typeface="Adobe Fangsong Std R" pitchFamily="18" charset="-128"/>
                          <a:ea typeface="Adobe Fangsong Std R" pitchFamily="18" charset="-128"/>
                        </a:rPr>
                        <a:t>K=3</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33</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77</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44</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11</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88</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22</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66</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55</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696632780"/>
              </p:ext>
            </p:extLst>
          </p:nvPr>
        </p:nvGraphicFramePr>
        <p:xfrm>
          <a:off x="457200" y="3352800"/>
          <a:ext cx="8229600" cy="45720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370840">
                <a:tc>
                  <a:txBody>
                    <a:bodyPr/>
                    <a:lstStyle/>
                    <a:p>
                      <a:r>
                        <a:rPr lang="en-US" sz="2400" dirty="0" smtClean="0">
                          <a:solidFill>
                            <a:schemeClr val="tx1"/>
                          </a:solidFill>
                          <a:latin typeface="Adobe Fangsong Std R" pitchFamily="18" charset="-128"/>
                          <a:ea typeface="Adobe Fangsong Std R" pitchFamily="18" charset="-128"/>
                        </a:rPr>
                        <a:t>K=4</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33</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44</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77</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11</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88</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22</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66</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55</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0" name="Content Placeholder 4"/>
          <p:cNvGraphicFramePr>
            <a:graphicFrameLocks/>
          </p:cNvGraphicFramePr>
          <p:nvPr>
            <p:extLst>
              <p:ext uri="{D42A27DB-BD31-4B8C-83A1-F6EECF244321}">
                <p14:modId xmlns:p14="http://schemas.microsoft.com/office/powerpoint/2010/main" val="3021529621"/>
              </p:ext>
            </p:extLst>
          </p:nvPr>
        </p:nvGraphicFramePr>
        <p:xfrm>
          <a:off x="457200" y="3886200"/>
          <a:ext cx="8229600" cy="45720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370840">
                <a:tc>
                  <a:txBody>
                    <a:bodyPr/>
                    <a:lstStyle/>
                    <a:p>
                      <a:r>
                        <a:rPr lang="en-US" sz="2400" dirty="0" smtClean="0">
                          <a:solidFill>
                            <a:schemeClr val="tx1"/>
                          </a:solidFill>
                          <a:latin typeface="Adobe Fangsong Std R" pitchFamily="18" charset="-128"/>
                          <a:ea typeface="Adobe Fangsong Std R" pitchFamily="18" charset="-128"/>
                        </a:rPr>
                        <a:t>K=5</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11</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33</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44</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77</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88</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22</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66</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55</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2" name="Content Placeholder 4"/>
          <p:cNvGraphicFramePr>
            <a:graphicFrameLocks/>
          </p:cNvGraphicFramePr>
          <p:nvPr>
            <p:extLst>
              <p:ext uri="{D42A27DB-BD31-4B8C-83A1-F6EECF244321}">
                <p14:modId xmlns:p14="http://schemas.microsoft.com/office/powerpoint/2010/main" val="2009238158"/>
              </p:ext>
            </p:extLst>
          </p:nvPr>
        </p:nvGraphicFramePr>
        <p:xfrm>
          <a:off x="457200" y="4419600"/>
          <a:ext cx="8229600" cy="45720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370840">
                <a:tc>
                  <a:txBody>
                    <a:bodyPr/>
                    <a:lstStyle/>
                    <a:p>
                      <a:r>
                        <a:rPr lang="en-US" sz="2400" dirty="0" smtClean="0">
                          <a:solidFill>
                            <a:schemeClr val="tx1"/>
                          </a:solidFill>
                          <a:latin typeface="Adobe Fangsong Std R" pitchFamily="18" charset="-128"/>
                          <a:ea typeface="Adobe Fangsong Std R" pitchFamily="18" charset="-128"/>
                        </a:rPr>
                        <a:t>K=6</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11</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33</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44</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77</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88</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22</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66</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55</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3" name="Content Placeholder 4"/>
          <p:cNvGraphicFramePr>
            <a:graphicFrameLocks/>
          </p:cNvGraphicFramePr>
          <p:nvPr>
            <p:extLst>
              <p:ext uri="{D42A27DB-BD31-4B8C-83A1-F6EECF244321}">
                <p14:modId xmlns:p14="http://schemas.microsoft.com/office/powerpoint/2010/main" val="1030935752"/>
              </p:ext>
            </p:extLst>
          </p:nvPr>
        </p:nvGraphicFramePr>
        <p:xfrm>
          <a:off x="457200" y="5029200"/>
          <a:ext cx="8229600" cy="45720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370840">
                <a:tc>
                  <a:txBody>
                    <a:bodyPr/>
                    <a:lstStyle/>
                    <a:p>
                      <a:r>
                        <a:rPr lang="en-US" sz="2400" dirty="0" smtClean="0">
                          <a:solidFill>
                            <a:schemeClr val="tx1"/>
                          </a:solidFill>
                          <a:latin typeface="Adobe Fangsong Std R" pitchFamily="18" charset="-128"/>
                          <a:ea typeface="Adobe Fangsong Std R" pitchFamily="18" charset="-128"/>
                        </a:rPr>
                        <a:t>K=7</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11</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22</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33</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44</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77</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88</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66</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55</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Content Placeholder 4"/>
          <p:cNvGraphicFramePr>
            <a:graphicFrameLocks/>
          </p:cNvGraphicFramePr>
          <p:nvPr>
            <p:extLst>
              <p:ext uri="{D42A27DB-BD31-4B8C-83A1-F6EECF244321}">
                <p14:modId xmlns:p14="http://schemas.microsoft.com/office/powerpoint/2010/main" val="3328827691"/>
              </p:ext>
            </p:extLst>
          </p:nvPr>
        </p:nvGraphicFramePr>
        <p:xfrm>
          <a:off x="457200" y="5638800"/>
          <a:ext cx="8229600" cy="45720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370840">
                <a:tc>
                  <a:txBody>
                    <a:bodyPr/>
                    <a:lstStyle/>
                    <a:p>
                      <a:r>
                        <a:rPr lang="en-US" sz="2400" dirty="0" smtClean="0">
                          <a:solidFill>
                            <a:schemeClr val="tx1"/>
                          </a:solidFill>
                          <a:latin typeface="Adobe Fangsong Std R" pitchFamily="18" charset="-128"/>
                          <a:ea typeface="Adobe Fangsong Std R" pitchFamily="18" charset="-128"/>
                        </a:rPr>
                        <a:t>K=8</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11</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22</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33</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44</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66</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77</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88</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55</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7" name="Content Placeholder 4"/>
          <p:cNvGraphicFramePr>
            <a:graphicFrameLocks/>
          </p:cNvGraphicFramePr>
          <p:nvPr>
            <p:extLst>
              <p:ext uri="{D42A27DB-BD31-4B8C-83A1-F6EECF244321}">
                <p14:modId xmlns:p14="http://schemas.microsoft.com/office/powerpoint/2010/main" val="800374769"/>
              </p:ext>
            </p:extLst>
          </p:nvPr>
        </p:nvGraphicFramePr>
        <p:xfrm>
          <a:off x="304800" y="6172200"/>
          <a:ext cx="8382000" cy="457200"/>
        </p:xfrm>
        <a:graphic>
          <a:graphicData uri="http://schemas.openxmlformats.org/drawingml/2006/table">
            <a:tbl>
              <a:tblPr firstRow="1" bandRow="1">
                <a:tableStyleId>{5C22544A-7EE6-4342-B048-85BDC9FD1C3A}</a:tableStyleId>
              </a:tblPr>
              <a:tblGrid>
                <a:gridCol w="975360"/>
                <a:gridCol w="822960"/>
                <a:gridCol w="822960"/>
                <a:gridCol w="822960"/>
                <a:gridCol w="822960"/>
                <a:gridCol w="822960"/>
                <a:gridCol w="822960"/>
                <a:gridCol w="822960"/>
                <a:gridCol w="822960"/>
                <a:gridCol w="822960"/>
              </a:tblGrid>
              <a:tr h="370840">
                <a:tc>
                  <a:txBody>
                    <a:bodyPr/>
                    <a:lstStyle/>
                    <a:p>
                      <a:r>
                        <a:rPr lang="en-US" sz="1800" b="1" dirty="0" smtClean="0">
                          <a:solidFill>
                            <a:srgbClr val="FF0000"/>
                          </a:solidFill>
                          <a:latin typeface="Adobe Fangsong Std R" pitchFamily="18" charset="-128"/>
                          <a:ea typeface="Adobe Fangsong Std R" pitchFamily="18" charset="-128"/>
                        </a:rPr>
                        <a:t>Sorted</a:t>
                      </a:r>
                      <a:endParaRPr lang="en-US" sz="1800" b="1" dirty="0">
                        <a:solidFill>
                          <a:srgbClr val="FF0000"/>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11</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22</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33</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44</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55</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66</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77</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88</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8" name="Oval 17"/>
          <p:cNvSpPr/>
          <p:nvPr/>
        </p:nvSpPr>
        <p:spPr>
          <a:xfrm>
            <a:off x="2133600" y="1676400"/>
            <a:ext cx="60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Oval 18"/>
          <p:cNvSpPr/>
          <p:nvPr/>
        </p:nvSpPr>
        <p:spPr>
          <a:xfrm>
            <a:off x="2971800" y="2209800"/>
            <a:ext cx="60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Oval 19"/>
          <p:cNvSpPr/>
          <p:nvPr/>
        </p:nvSpPr>
        <p:spPr>
          <a:xfrm>
            <a:off x="3733800" y="2743200"/>
            <a:ext cx="60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4648200" y="3200400"/>
            <a:ext cx="60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Oval 21"/>
          <p:cNvSpPr/>
          <p:nvPr/>
        </p:nvSpPr>
        <p:spPr>
          <a:xfrm>
            <a:off x="5486400" y="3810000"/>
            <a:ext cx="60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Oval 22"/>
          <p:cNvSpPr/>
          <p:nvPr/>
        </p:nvSpPr>
        <p:spPr>
          <a:xfrm>
            <a:off x="6248400" y="4343400"/>
            <a:ext cx="60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Oval 23"/>
          <p:cNvSpPr/>
          <p:nvPr/>
        </p:nvSpPr>
        <p:spPr>
          <a:xfrm>
            <a:off x="7086600" y="4953000"/>
            <a:ext cx="60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7924800" y="5562600"/>
            <a:ext cx="60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checkerboard(across)">
                                      <p:cBhvr>
                                        <p:cTn id="17" dur="500"/>
                                        <p:tgtEl>
                                          <p:spTgt spid="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checkerboard(across)">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heckerboard(across)">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checkerboard(across)">
                                      <p:cBhvr>
                                        <p:cTn id="37" dur="500"/>
                                        <p:tgtEl>
                                          <p:spTgt spid="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checkerboard(across)">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checkerboard(across)">
                                      <p:cBhvr>
                                        <p:cTn id="47" dur="500"/>
                                        <p:tgtEl>
                                          <p:spTgt spid="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checkerboard(across)">
                                      <p:cBhvr>
                                        <p:cTn id="52" dur="500"/>
                                        <p:tgtEl>
                                          <p:spTgt spid="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checkerboard(across)">
                                      <p:cBhvr>
                                        <p:cTn id="57" dur="500"/>
                                        <p:tgtEl>
                                          <p:spTgt spid="2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checkerboard(across)">
                                      <p:cBhvr>
                                        <p:cTn id="62" dur="500"/>
                                        <p:tgtEl>
                                          <p:spTgt spid="1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checkerboard(across)">
                                      <p:cBhvr>
                                        <p:cTn id="67" dur="500"/>
                                        <p:tgtEl>
                                          <p:spTgt spid="2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ntr" presetSubtype="10"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checkerboard(across)">
                                      <p:cBhvr>
                                        <p:cTn id="72" dur="500"/>
                                        <p:tgtEl>
                                          <p:spTgt spid="1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 presetClass="entr" presetSubtype="1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checkerboard(across)">
                                      <p:cBhvr>
                                        <p:cTn id="77" dur="500"/>
                                        <p:tgtEl>
                                          <p:spTgt spid="2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5" presetClass="entr" presetSubtype="10" fill="hold"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checkerboard(across)">
                                      <p:cBhvr>
                                        <p:cTn id="8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457200" y="274638"/>
            <a:ext cx="8229600" cy="792162"/>
          </a:xfrm>
        </p:spPr>
        <p:txBody>
          <a:bodyPr/>
          <a:lstStyle/>
          <a:p>
            <a:r>
              <a:rPr lang="en-US" altLang="en-US" dirty="0" smtClean="0">
                <a:latin typeface="Adobe Fangsong Std R" pitchFamily="18" charset="-128"/>
                <a:ea typeface="Adobe Fangsong Std R" pitchFamily="18" charset="-128"/>
              </a:rPr>
              <a:t>Insertion Algorithm</a:t>
            </a:r>
          </a:p>
        </p:txBody>
      </p:sp>
      <p:sp>
        <p:nvSpPr>
          <p:cNvPr id="3" name="Content Placeholder 2"/>
          <p:cNvSpPr>
            <a:spLocks noGrp="1"/>
          </p:cNvSpPr>
          <p:nvPr>
            <p:ph idx="1"/>
          </p:nvPr>
        </p:nvSpPr>
        <p:spPr>
          <a:xfrm>
            <a:off x="457200" y="990600"/>
            <a:ext cx="8229600" cy="5135563"/>
          </a:xfrm>
        </p:spPr>
        <p:txBody>
          <a:bodyPr rtlCol="0">
            <a:normAutofit fontScale="92500"/>
          </a:bodyPr>
          <a:lstStyle/>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This algorithm sort an array with N elements</a:t>
            </a:r>
          </a:p>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[1] Set A[0] = -∞ [Initialize a delimiter]</a:t>
            </a:r>
          </a:p>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[2] Repeat Steps 3 to 5 for K = 2, 3, …, N</a:t>
            </a:r>
          </a:p>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[3] 	Set TEMP = A[K] and PTR = K-1</a:t>
            </a:r>
          </a:p>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[4] 	Repeat while TEMP &lt; A[PTR]</a:t>
            </a:r>
          </a:p>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		(a) Set A[PTR+1] = A[PTR]</a:t>
            </a:r>
          </a:p>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		(b) Set PTR = PTR -1</a:t>
            </a:r>
          </a:p>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[5] Set A[PTR+1] = TEMP</a:t>
            </a:r>
          </a:p>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[6] Exit</a:t>
            </a:r>
          </a:p>
          <a:p>
            <a:pPr fontAlgn="auto">
              <a:spcAft>
                <a:spcPts val="0"/>
              </a:spcAft>
              <a:buFont typeface="Arial" panose="020B0604020202020204" pitchFamily="34" charset="0"/>
              <a:buNone/>
              <a:defRPr/>
            </a:pPr>
            <a:endParaRPr lang="en-US" dirty="0" smtClean="0"/>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4F0ED840-383F-48CF-B94B-07BE07F8A4FA}" type="slidenum">
              <a:rPr lang="en-US" altLang="en-US">
                <a:solidFill>
                  <a:srgbClr val="898989"/>
                </a:solidFill>
              </a:rPr>
              <a:pPr/>
              <a:t>54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dirty="0" smtClean="0">
                <a:latin typeface="Adobe Fangsong Std R" pitchFamily="18" charset="-128"/>
                <a:ea typeface="Adobe Fangsong Std R" pitchFamily="18" charset="-128"/>
              </a:rPr>
              <a:t>Complexity of Insertion Sort</a:t>
            </a:r>
          </a:p>
        </p:txBody>
      </p:sp>
      <p:sp>
        <p:nvSpPr>
          <p:cNvPr id="64515" name="Content Placeholder 2"/>
          <p:cNvSpPr>
            <a:spLocks noGrp="1"/>
          </p:cNvSpPr>
          <p:nvPr>
            <p:ph idx="1"/>
          </p:nvPr>
        </p:nvSpPr>
        <p:spPr/>
        <p:txBody>
          <a:bodyPr/>
          <a:lstStyle/>
          <a:p>
            <a:pPr>
              <a:buFont typeface="Arial" panose="020B0604020202020204" pitchFamily="34" charset="0"/>
              <a:buNone/>
            </a:pPr>
            <a:endParaRPr lang="en-US" altLang="en-US" dirty="0" smtClean="0"/>
          </a:p>
          <a:p>
            <a:pPr>
              <a:buFont typeface="Arial" panose="020B0604020202020204" pitchFamily="34" charset="0"/>
              <a:buNone/>
            </a:pPr>
            <a:r>
              <a:rPr lang="en-US" altLang="en-US" dirty="0" smtClean="0">
                <a:latin typeface="Adobe Fangsong Std R" pitchFamily="18" charset="-128"/>
                <a:ea typeface="Adobe Fangsong Std R" pitchFamily="18" charset="-128"/>
              </a:rPr>
              <a:t>Worst Case: O(n</a:t>
            </a:r>
            <a:r>
              <a:rPr lang="en-US" altLang="en-US" baseline="30000" dirty="0" smtClean="0">
                <a:latin typeface="Adobe Fangsong Std R" pitchFamily="18" charset="-128"/>
                <a:ea typeface="Adobe Fangsong Std R" pitchFamily="18" charset="-128"/>
              </a:rPr>
              <a:t>2</a:t>
            </a:r>
            <a:r>
              <a:rPr lang="en-US" altLang="en-US" dirty="0" smtClean="0">
                <a:latin typeface="Adobe Fangsong Std R" pitchFamily="18" charset="-128"/>
                <a:ea typeface="Adobe Fangsong Std R" pitchFamily="18" charset="-128"/>
              </a:rPr>
              <a:t>)</a:t>
            </a:r>
          </a:p>
          <a:p>
            <a:pPr>
              <a:buFont typeface="Arial" panose="020B0604020202020204" pitchFamily="34" charset="0"/>
              <a:buNone/>
            </a:pPr>
            <a:endParaRPr lang="en-US" altLang="en-US" dirty="0" smtClean="0"/>
          </a:p>
          <a:p>
            <a:pPr>
              <a:buFont typeface="Arial" panose="020B0604020202020204" pitchFamily="34" charset="0"/>
              <a:buNone/>
            </a:pPr>
            <a:r>
              <a:rPr lang="en-US" altLang="en-US" dirty="0" smtClean="0">
                <a:latin typeface="Adobe Fangsong Std R" pitchFamily="18" charset="-128"/>
                <a:ea typeface="Adobe Fangsong Std R" pitchFamily="18" charset="-128"/>
              </a:rPr>
              <a:t>Average Case: O(n</a:t>
            </a:r>
            <a:r>
              <a:rPr lang="en-US" altLang="en-US" baseline="30000" dirty="0" smtClean="0">
                <a:latin typeface="Adobe Fangsong Std R" pitchFamily="18" charset="-128"/>
                <a:ea typeface="Adobe Fangsong Std R" pitchFamily="18" charset="-128"/>
              </a:rPr>
              <a:t>2</a:t>
            </a:r>
            <a:r>
              <a:rPr lang="en-US" altLang="en-US" dirty="0" smtClean="0">
                <a:latin typeface="Adobe Fangsong Std R" pitchFamily="18" charset="-128"/>
                <a:ea typeface="Adobe Fangsong Std R" pitchFamily="18" charset="-128"/>
              </a:rPr>
              <a:t>)</a:t>
            </a:r>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434699E1-9B55-4171-986F-F1CDDF5DBA4F}" type="slidenum">
              <a:rPr lang="en-US" altLang="en-US">
                <a:solidFill>
                  <a:srgbClr val="898989"/>
                </a:solidFill>
              </a:rPr>
              <a:pPr/>
              <a:t>55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lstStyle/>
          <a:p>
            <a:r>
              <a:rPr lang="en-IN" dirty="0" smtClean="0">
                <a:latin typeface="Adobe Fangsong Std R" pitchFamily="18" charset="-128"/>
                <a:ea typeface="Adobe Fangsong Std R" pitchFamily="18" charset="-128"/>
              </a:rPr>
              <a:t>Properties</a:t>
            </a:r>
            <a:endParaRPr lang="en-IN" dirty="0">
              <a:latin typeface="Adobe Fangsong Std R" pitchFamily="18" charset="-128"/>
              <a:ea typeface="Adobe Fangsong Std R" pitchFamily="18" charset="-128"/>
            </a:endParaRPr>
          </a:p>
        </p:txBody>
      </p:sp>
      <p:sp>
        <p:nvSpPr>
          <p:cNvPr id="3" name="Content Placeholder 2"/>
          <p:cNvSpPr>
            <a:spLocks noGrp="1"/>
          </p:cNvSpPr>
          <p:nvPr>
            <p:ph idx="1"/>
          </p:nvPr>
        </p:nvSpPr>
        <p:spPr/>
        <p:txBody>
          <a:bodyPr/>
          <a:lstStyle/>
          <a:p>
            <a:r>
              <a:rPr lang="en-IN" dirty="0" smtClean="0">
                <a:latin typeface="Adobe Fangsong Std R" pitchFamily="18" charset="-128"/>
                <a:ea typeface="Adobe Fangsong Std R" pitchFamily="18" charset="-128"/>
              </a:rPr>
              <a:t>Stable</a:t>
            </a:r>
            <a:endParaRPr lang="en-IN" dirty="0">
              <a:latin typeface="Adobe Fangsong Std R" pitchFamily="18" charset="-128"/>
              <a:ea typeface="Adobe Fangsong Std R" pitchFamily="18" charset="-128"/>
            </a:endParaRPr>
          </a:p>
          <a:p>
            <a:r>
              <a:rPr lang="en-IN" dirty="0">
                <a:latin typeface="Adobe Fangsong Std R" pitchFamily="18" charset="-128"/>
                <a:ea typeface="Adobe Fangsong Std R" pitchFamily="18" charset="-128"/>
              </a:rPr>
              <a:t>O(1) extra space</a:t>
            </a:r>
          </a:p>
          <a:p>
            <a:r>
              <a:rPr lang="en-IN" dirty="0">
                <a:latin typeface="Adobe Fangsong Std R" pitchFamily="18" charset="-128"/>
                <a:ea typeface="Adobe Fangsong Std R" pitchFamily="18" charset="-128"/>
              </a:rPr>
              <a:t>O(n</a:t>
            </a:r>
            <a:r>
              <a:rPr lang="en-IN" baseline="30000" dirty="0">
                <a:latin typeface="Adobe Fangsong Std R" pitchFamily="18" charset="-128"/>
                <a:ea typeface="Adobe Fangsong Std R" pitchFamily="18" charset="-128"/>
              </a:rPr>
              <a:t>2</a:t>
            </a:r>
            <a:r>
              <a:rPr lang="en-IN" dirty="0">
                <a:latin typeface="Adobe Fangsong Std R" pitchFamily="18" charset="-128"/>
                <a:ea typeface="Adobe Fangsong Std R" pitchFamily="18" charset="-128"/>
              </a:rPr>
              <a:t>) comparisons and swaps</a:t>
            </a:r>
          </a:p>
          <a:p>
            <a:r>
              <a:rPr lang="en-IN" dirty="0">
                <a:latin typeface="Adobe Fangsong Std R" pitchFamily="18" charset="-128"/>
                <a:ea typeface="Adobe Fangsong Std R" pitchFamily="18" charset="-128"/>
              </a:rPr>
              <a:t>Adaptive: O(n) time when nearly sorted</a:t>
            </a:r>
          </a:p>
          <a:p>
            <a:r>
              <a:rPr lang="en-IN" dirty="0">
                <a:latin typeface="Adobe Fangsong Std R" pitchFamily="18" charset="-128"/>
                <a:ea typeface="Adobe Fangsong Std R" pitchFamily="18" charset="-128"/>
              </a:rPr>
              <a:t>Very low overhead</a:t>
            </a:r>
          </a:p>
          <a:p>
            <a:endParaRPr lang="en-IN" dirty="0"/>
          </a:p>
        </p:txBody>
      </p:sp>
      <p:sp>
        <p:nvSpPr>
          <p:cNvPr id="4" name="Slide Number Placeholder 3"/>
          <p:cNvSpPr>
            <a:spLocks noGrp="1"/>
          </p:cNvSpPr>
          <p:nvPr>
            <p:ph type="sldNum" sz="quarter" idx="12"/>
          </p:nvPr>
        </p:nvSpPr>
        <p:spPr/>
        <p:txBody>
          <a:bodyPr/>
          <a:lstStyle/>
          <a:p>
            <a:fld id="{E611A211-E0D0-4E20-8D90-2D79DAC4E059}" type="slidenum">
              <a:rPr lang="en-US" altLang="en-US" smtClean="0"/>
              <a:pPr/>
              <a:t>56</a:t>
            </a:fld>
            <a:endParaRPr lang="en-US" altLang="en-US"/>
          </a:p>
        </p:txBody>
      </p:sp>
    </p:spTree>
    <p:extLst>
      <p:ext uri="{BB962C8B-B14F-4D97-AF65-F5344CB8AC3E}">
        <p14:creationId xmlns:p14="http://schemas.microsoft.com/office/powerpoint/2010/main" val="2036671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dobe Fangsong Std R" pitchFamily="18" charset="-128"/>
                <a:ea typeface="Adobe Fangsong Std R" pitchFamily="18" charset="-128"/>
              </a:rPr>
              <a:t>Discussion</a:t>
            </a:r>
            <a:br>
              <a:rPr lang="en-IN" dirty="0">
                <a:latin typeface="Adobe Fangsong Std R" pitchFamily="18" charset="-128"/>
                <a:ea typeface="Adobe Fangsong Std R" pitchFamily="18" charset="-128"/>
              </a:rPr>
            </a:br>
            <a:endParaRPr lang="en-IN" dirty="0">
              <a:latin typeface="Adobe Fangsong Std R" pitchFamily="18" charset="-128"/>
              <a:ea typeface="Adobe Fangsong Std R" pitchFamily="18" charset="-128"/>
            </a:endParaRPr>
          </a:p>
        </p:txBody>
      </p:sp>
      <p:sp>
        <p:nvSpPr>
          <p:cNvPr id="3" name="Content Placeholder 2"/>
          <p:cNvSpPr>
            <a:spLocks noGrp="1"/>
          </p:cNvSpPr>
          <p:nvPr>
            <p:ph idx="1"/>
          </p:nvPr>
        </p:nvSpPr>
        <p:spPr>
          <a:xfrm>
            <a:off x="457200" y="990600"/>
            <a:ext cx="8229600" cy="5135563"/>
          </a:xfrm>
        </p:spPr>
        <p:txBody>
          <a:bodyPr/>
          <a:lstStyle/>
          <a:p>
            <a:pPr algn="just"/>
            <a:r>
              <a:rPr lang="en-IN" sz="2800" dirty="0" smtClean="0">
                <a:latin typeface="Adobe Fangsong Std R" pitchFamily="18" charset="-128"/>
                <a:ea typeface="Adobe Fangsong Std R" pitchFamily="18" charset="-128"/>
              </a:rPr>
              <a:t>Although </a:t>
            </a:r>
            <a:r>
              <a:rPr lang="en-IN" sz="2800" dirty="0">
                <a:latin typeface="Adobe Fangsong Std R" pitchFamily="18" charset="-128"/>
                <a:ea typeface="Adobe Fangsong Std R" pitchFamily="18" charset="-128"/>
              </a:rPr>
              <a:t>it is one of the elementary sorting algorithms with O(n</a:t>
            </a:r>
            <a:r>
              <a:rPr lang="en-IN" sz="2800" baseline="30000" dirty="0">
                <a:latin typeface="Adobe Fangsong Std R" pitchFamily="18" charset="-128"/>
                <a:ea typeface="Adobe Fangsong Std R" pitchFamily="18" charset="-128"/>
              </a:rPr>
              <a:t>2</a:t>
            </a:r>
            <a:r>
              <a:rPr lang="en-IN" sz="2800" dirty="0">
                <a:latin typeface="Adobe Fangsong Std R" pitchFamily="18" charset="-128"/>
                <a:ea typeface="Adobe Fangsong Std R" pitchFamily="18" charset="-128"/>
              </a:rPr>
              <a:t>) worst-case time, insertion sort is the algorithm of choice either when the data is nearly sorted (because it is adaptive) or when the problem size is small (because it has low overhead).</a:t>
            </a:r>
          </a:p>
          <a:p>
            <a:pPr algn="just"/>
            <a:r>
              <a:rPr lang="en-IN" sz="2800" dirty="0">
                <a:latin typeface="Adobe Fangsong Std R" pitchFamily="18" charset="-128"/>
                <a:ea typeface="Adobe Fangsong Std R" pitchFamily="18" charset="-128"/>
              </a:rPr>
              <a:t>For these reasons, and because it is also stable, insertion sort is often used as the recursive base case (when the problem size is small) for higher overhead divide-and-conquer sorting algorithms, such as merge sort or quick sort.</a:t>
            </a:r>
          </a:p>
          <a:p>
            <a:endParaRPr lang="en-IN" dirty="0"/>
          </a:p>
        </p:txBody>
      </p:sp>
      <p:sp>
        <p:nvSpPr>
          <p:cNvPr id="4" name="Slide Number Placeholder 3"/>
          <p:cNvSpPr>
            <a:spLocks noGrp="1"/>
          </p:cNvSpPr>
          <p:nvPr>
            <p:ph type="sldNum" sz="quarter" idx="12"/>
          </p:nvPr>
        </p:nvSpPr>
        <p:spPr/>
        <p:txBody>
          <a:bodyPr/>
          <a:lstStyle/>
          <a:p>
            <a:fld id="{E611A211-E0D0-4E20-8D90-2D79DAC4E059}" type="slidenum">
              <a:rPr lang="en-US" altLang="en-US" smtClean="0"/>
              <a:pPr/>
              <a:t>57</a:t>
            </a:fld>
            <a:endParaRPr lang="en-US" altLang="en-US"/>
          </a:p>
        </p:txBody>
      </p:sp>
    </p:spTree>
    <p:extLst>
      <p:ext uri="{BB962C8B-B14F-4D97-AF65-F5344CB8AC3E}">
        <p14:creationId xmlns:p14="http://schemas.microsoft.com/office/powerpoint/2010/main" val="38286716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457200" y="274638"/>
            <a:ext cx="8229600" cy="868362"/>
          </a:xfrm>
        </p:spPr>
        <p:txBody>
          <a:bodyPr/>
          <a:lstStyle/>
          <a:p>
            <a:r>
              <a:rPr lang="en-US" altLang="en-US" dirty="0" smtClean="0">
                <a:latin typeface="Adobe Fangsong Std R" pitchFamily="18" charset="-128"/>
                <a:ea typeface="Adobe Fangsong Std R" pitchFamily="18" charset="-128"/>
              </a:rPr>
              <a:t>Selection Sort</a:t>
            </a:r>
          </a:p>
        </p:txBody>
      </p:sp>
      <p:sp>
        <p:nvSpPr>
          <p:cNvPr id="65539" name="Content Placeholder 2"/>
          <p:cNvSpPr>
            <a:spLocks noGrp="1"/>
          </p:cNvSpPr>
          <p:nvPr>
            <p:ph idx="1"/>
          </p:nvPr>
        </p:nvSpPr>
        <p:spPr>
          <a:xfrm>
            <a:off x="457200" y="1219200"/>
            <a:ext cx="8229600" cy="4906963"/>
          </a:xfrm>
        </p:spPr>
        <p:txBody>
          <a:bodyPr/>
          <a:lstStyle/>
          <a:p>
            <a:pPr>
              <a:buFont typeface="Arial" panose="020B0604020202020204" pitchFamily="34" charset="0"/>
              <a:buNone/>
            </a:pPr>
            <a:r>
              <a:rPr lang="en-US" altLang="en-US" dirty="0" smtClean="0">
                <a:latin typeface="Adobe Fangsong Std R" pitchFamily="18" charset="-128"/>
                <a:ea typeface="Adobe Fangsong Std R" pitchFamily="18" charset="-128"/>
              </a:rPr>
              <a:t>Suppose an array A with N elements is in memory. Selection sort works as follows</a:t>
            </a:r>
          </a:p>
          <a:p>
            <a:pPr>
              <a:buFont typeface="Arial" panose="020B0604020202020204" pitchFamily="34" charset="0"/>
              <a:buNone/>
            </a:pPr>
            <a:endParaRPr lang="en-US" altLang="en-US" dirty="0" smtClean="0">
              <a:latin typeface="Adobe Fangsong Std R" pitchFamily="18" charset="-128"/>
              <a:ea typeface="Adobe Fangsong Std R" pitchFamily="18" charset="-128"/>
            </a:endParaRPr>
          </a:p>
          <a:p>
            <a:pPr>
              <a:buFont typeface="Arial" panose="020B0604020202020204" pitchFamily="34" charset="0"/>
              <a:buNone/>
            </a:pPr>
            <a:r>
              <a:rPr lang="en-US" altLang="en-US" dirty="0" smtClean="0">
                <a:latin typeface="Adobe Fangsong Std R" pitchFamily="18" charset="-128"/>
                <a:ea typeface="Adobe Fangsong Std R" pitchFamily="18" charset="-128"/>
              </a:rPr>
              <a:t>First find the smallest element in the list and put it in the first position. Then, find the second smallest element in the list and put it in the second position  and so on. </a:t>
            </a:r>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1E7CB428-F023-40F0-9FF1-A48FB7937E38}" type="slidenum">
              <a:rPr lang="en-US" altLang="en-US">
                <a:solidFill>
                  <a:srgbClr val="898989"/>
                </a:solidFill>
              </a:rPr>
              <a:pPr/>
              <a:t>58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rtlCol="0">
            <a:normAutofit fontScale="92500" lnSpcReduction="10000"/>
          </a:bodyPr>
          <a:lstStyle/>
          <a:p>
            <a:pPr algn="just"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Pass 1: Find the location LOC  of the smallest element in the list A[1], A[2], … A[N]. Then interchange A[LOC] and A[1]. Then: A[1] is sorted</a:t>
            </a:r>
          </a:p>
          <a:p>
            <a:pPr algn="just"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Pass 2: Find the location LOC  of the smallest element in the </a:t>
            </a:r>
            <a:r>
              <a:rPr lang="en-US" dirty="0" err="1" smtClean="0">
                <a:latin typeface="Adobe Fangsong Std R" pitchFamily="18" charset="-128"/>
                <a:ea typeface="Adobe Fangsong Std R" pitchFamily="18" charset="-128"/>
              </a:rPr>
              <a:t>sublist</a:t>
            </a:r>
            <a:r>
              <a:rPr lang="en-US" dirty="0" smtClean="0">
                <a:latin typeface="Adobe Fangsong Std R" pitchFamily="18" charset="-128"/>
                <a:ea typeface="Adobe Fangsong Std R" pitchFamily="18" charset="-128"/>
              </a:rPr>
              <a:t> A[2], A[3], … A[N]. Then interchange A[LOC] and A[2]. Then: A[1],A[2]  is sorted since A[1] &lt;= A[2].</a:t>
            </a:r>
          </a:p>
          <a:p>
            <a:pPr algn="just"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Pass 3: Find the location LOC  of the smallest element in the </a:t>
            </a:r>
            <a:r>
              <a:rPr lang="en-US" dirty="0" err="1" smtClean="0">
                <a:latin typeface="Adobe Fangsong Std R" pitchFamily="18" charset="-128"/>
                <a:ea typeface="Adobe Fangsong Std R" pitchFamily="18" charset="-128"/>
              </a:rPr>
              <a:t>sublist</a:t>
            </a:r>
            <a:r>
              <a:rPr lang="en-US" dirty="0" smtClean="0">
                <a:latin typeface="Adobe Fangsong Std R" pitchFamily="18" charset="-128"/>
                <a:ea typeface="Adobe Fangsong Std R" pitchFamily="18" charset="-128"/>
              </a:rPr>
              <a:t> A[3], A[4], … A[N]. Then interchange A[LOC] and A[3]. Then: A[1], A[2],A[3]  is sorted, since A[2] &lt;= A[3]. </a:t>
            </a:r>
            <a:endParaRPr lang="en-US" dirty="0">
              <a:latin typeface="Adobe Fangsong Std R" pitchFamily="18" charset="-128"/>
              <a:ea typeface="Adobe Fangsong Std R" pitchFamily="18" charset="-128"/>
            </a:endParaRPr>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D8B96025-767E-4FDE-A114-4C847E379EA4}" type="slidenum">
              <a:rPr lang="en-US" altLang="en-US">
                <a:solidFill>
                  <a:srgbClr val="898989"/>
                </a:solidFill>
              </a:rPr>
              <a:pPr/>
              <a:t>59</a:t>
            </a:fld>
            <a:endParaRPr lang="en-US" altLang="en-US">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0096DDD6-0263-499E-85FF-2B860AE95FB3}" type="slidenum">
              <a:rPr lang="en-US" altLang="en-US">
                <a:solidFill>
                  <a:srgbClr val="898989"/>
                </a:solidFill>
              </a:rPr>
              <a:pPr algn="l"/>
              <a:t>6</a:t>
            </a:fld>
            <a:endParaRPr lang="en-US" altLang="en-US">
              <a:solidFill>
                <a:srgbClr val="898989"/>
              </a:solidFill>
            </a:endParaRPr>
          </a:p>
        </p:txBody>
      </p:sp>
      <p:sp>
        <p:nvSpPr>
          <p:cNvPr id="40963" name="Rectangle 2"/>
          <p:cNvSpPr>
            <a:spLocks noGrp="1" noChangeArrowheads="1"/>
          </p:cNvSpPr>
          <p:nvPr>
            <p:ph type="title"/>
          </p:nvPr>
        </p:nvSpPr>
        <p:spPr/>
        <p:txBody>
          <a:bodyPr/>
          <a:lstStyle/>
          <a:p>
            <a:r>
              <a:rPr lang="en-US" altLang="en-US" sz="3600" b="1" dirty="0" smtClean="0">
                <a:latin typeface="Adobe Fangsong Std R" pitchFamily="18" charset="-128"/>
                <a:ea typeface="Adobe Fangsong Std R" pitchFamily="18" charset="-128"/>
              </a:rPr>
              <a:t>Sorting</a:t>
            </a:r>
          </a:p>
        </p:txBody>
      </p:sp>
      <p:sp>
        <p:nvSpPr>
          <p:cNvPr id="40964" name="Rectangle 3"/>
          <p:cNvSpPr>
            <a:spLocks noGrp="1" noChangeArrowheads="1"/>
          </p:cNvSpPr>
          <p:nvPr>
            <p:ph type="body" idx="1"/>
          </p:nvPr>
        </p:nvSpPr>
        <p:spPr>
          <a:xfrm>
            <a:off x="457200" y="1295400"/>
            <a:ext cx="8458200" cy="5181600"/>
          </a:xfrm>
        </p:spPr>
        <p:txBody>
          <a:bodyPr/>
          <a:lstStyle/>
          <a:p>
            <a:pPr marL="609600" indent="-609600">
              <a:lnSpc>
                <a:spcPct val="80000"/>
              </a:lnSpc>
              <a:buFontTx/>
              <a:buNone/>
            </a:pPr>
            <a:r>
              <a:rPr lang="en-GB" altLang="en-US" b="1" dirty="0" smtClean="0">
                <a:solidFill>
                  <a:schemeClr val="accent2"/>
                </a:solidFill>
                <a:latin typeface="Adobe Fangsong Std R" pitchFamily="18" charset="-128"/>
                <a:ea typeface="Adobe Fangsong Std R" pitchFamily="18" charset="-128"/>
              </a:rPr>
              <a:t>Internal Sort:</a:t>
            </a:r>
            <a:endParaRPr lang="en-GB" altLang="en-US" dirty="0" smtClean="0">
              <a:solidFill>
                <a:schemeClr val="accent2"/>
              </a:solidFill>
              <a:latin typeface="Adobe Fangsong Std R" pitchFamily="18" charset="-128"/>
              <a:ea typeface="Adobe Fangsong Std R" pitchFamily="18" charset="-128"/>
            </a:endParaRPr>
          </a:p>
          <a:p>
            <a:pPr marL="609600" indent="-609600">
              <a:buFontTx/>
              <a:buNone/>
            </a:pPr>
            <a:endParaRPr lang="en-GB" altLang="en-US" dirty="0" smtClean="0">
              <a:solidFill>
                <a:schemeClr val="accent2"/>
              </a:solidFill>
              <a:latin typeface="Adobe Fangsong Std R" pitchFamily="18" charset="-128"/>
              <a:ea typeface="Adobe Fangsong Std R" pitchFamily="18" charset="-128"/>
            </a:endParaRPr>
          </a:p>
          <a:p>
            <a:pPr marL="609600" indent="-609600">
              <a:buFontTx/>
              <a:buNone/>
            </a:pPr>
            <a:r>
              <a:rPr lang="en-GB" altLang="en-US" dirty="0" smtClean="0">
                <a:latin typeface="Adobe Fangsong Std R" pitchFamily="18" charset="-128"/>
                <a:ea typeface="Adobe Fangsong Std R" pitchFamily="18" charset="-128"/>
              </a:rPr>
              <a:t>Any sort algorithm which uses main memory exclusively during the sort. </a:t>
            </a:r>
          </a:p>
          <a:p>
            <a:pPr marL="609600" indent="-609600">
              <a:buFontTx/>
              <a:buNone/>
            </a:pPr>
            <a:endParaRPr lang="en-GB" altLang="en-US" dirty="0" smtClean="0">
              <a:latin typeface="Adobe Fangsong Std R" pitchFamily="18" charset="-128"/>
              <a:ea typeface="Adobe Fangsong Std R" pitchFamily="18" charset="-128"/>
            </a:endParaRPr>
          </a:p>
          <a:p>
            <a:pPr marL="609600" indent="-609600">
              <a:buFontTx/>
              <a:buNone/>
            </a:pPr>
            <a:r>
              <a:rPr lang="en-GB" altLang="en-US" dirty="0" smtClean="0">
                <a:latin typeface="Adobe Fangsong Std R" pitchFamily="18" charset="-128"/>
                <a:ea typeface="Adobe Fangsong Std R" pitchFamily="18" charset="-128"/>
              </a:rPr>
              <a:t>This assumes high-speed random access to all memory.</a:t>
            </a:r>
            <a:endParaRPr lang="en-GB" altLang="en-US" b="1" dirty="0" smtClean="0">
              <a:latin typeface="Adobe Fangsong Std R" pitchFamily="18" charset="-128"/>
              <a:ea typeface="Adobe Fangsong Std R" pitchFamily="18" charset="-128"/>
            </a:endParaRPr>
          </a:p>
          <a:p>
            <a:pPr marL="609600" indent="-609600">
              <a:buFontTx/>
              <a:buNone/>
            </a:pPr>
            <a:endParaRPr lang="en-GB" altLang="en-US" b="1"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p:cNvSpPr>
            <a:spLocks noGrp="1"/>
          </p:cNvSpPr>
          <p:nvPr>
            <p:ph idx="1"/>
          </p:nvPr>
        </p:nvSpPr>
        <p:spPr/>
        <p:txBody>
          <a:bodyPr/>
          <a:lstStyle/>
          <a:p>
            <a:pPr>
              <a:buFont typeface="Arial" panose="020B0604020202020204" pitchFamily="34" charset="0"/>
              <a:buNone/>
            </a:pPr>
            <a:r>
              <a:rPr lang="en-US" altLang="en-US" dirty="0" smtClean="0">
                <a:latin typeface="Adobe Fangsong Std R" pitchFamily="18" charset="-128"/>
                <a:ea typeface="Adobe Fangsong Std R" pitchFamily="18" charset="-128"/>
              </a:rPr>
              <a:t>Pass N-1: Find the location LOC  of the smallest element in the </a:t>
            </a:r>
            <a:r>
              <a:rPr lang="en-US" altLang="en-US" dirty="0" err="1" smtClean="0">
                <a:latin typeface="Adobe Fangsong Std R" pitchFamily="18" charset="-128"/>
                <a:ea typeface="Adobe Fangsong Std R" pitchFamily="18" charset="-128"/>
              </a:rPr>
              <a:t>sublist</a:t>
            </a:r>
            <a:r>
              <a:rPr lang="en-US" altLang="en-US" dirty="0" smtClean="0">
                <a:latin typeface="Adobe Fangsong Std R" pitchFamily="18" charset="-128"/>
                <a:ea typeface="Adobe Fangsong Std R" pitchFamily="18" charset="-128"/>
              </a:rPr>
              <a:t> A[N-1], A[N]. Then interchange A[LOC] and A[N-1]. Then: A[1], A[2], ….. , A[N]  is sorted, since A[N-1] &lt;= A[N]. </a:t>
            </a:r>
          </a:p>
          <a:p>
            <a:pPr>
              <a:buFont typeface="Arial" panose="020B0604020202020204" pitchFamily="34" charset="0"/>
              <a:buNone/>
            </a:pPr>
            <a:endParaRPr lang="en-US" altLang="en-US" dirty="0" smtClean="0">
              <a:latin typeface="Adobe Fangsong Std R" pitchFamily="18" charset="-128"/>
              <a:ea typeface="Adobe Fangsong Std R" pitchFamily="18" charset="-128"/>
            </a:endParaRPr>
          </a:p>
          <a:p>
            <a:pPr>
              <a:buFont typeface="Arial" panose="020B0604020202020204" pitchFamily="34" charset="0"/>
              <a:buNone/>
            </a:pPr>
            <a:r>
              <a:rPr lang="en-US" altLang="en-US" b="1" dirty="0" smtClean="0">
                <a:solidFill>
                  <a:srgbClr val="FF0000"/>
                </a:solidFill>
                <a:latin typeface="Adobe Fangsong Std R" pitchFamily="18" charset="-128"/>
                <a:ea typeface="Adobe Fangsong Std R" pitchFamily="18" charset="-128"/>
              </a:rPr>
              <a:t>A is sorted after N-1 pass. </a:t>
            </a:r>
          </a:p>
          <a:p>
            <a:pPr>
              <a:buFont typeface="Arial" panose="020B0604020202020204" pitchFamily="34" charset="0"/>
              <a:buNone/>
            </a:pPr>
            <a:endParaRPr lang="en-US" altLang="en-US" dirty="0" smtClean="0"/>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E8A6899E-0F7A-4BE8-95D3-3FA7E09BC8F4}" type="slidenum">
              <a:rPr lang="en-US" altLang="en-US">
                <a:solidFill>
                  <a:srgbClr val="898989"/>
                </a:solidFill>
              </a:rPr>
              <a:pPr/>
              <a:t>60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rtlCol="0">
            <a:normAutofit fontScale="90000"/>
          </a:bodyPr>
          <a:lstStyle/>
          <a:p>
            <a:pPr fontAlgn="auto">
              <a:spcAft>
                <a:spcPts val="0"/>
              </a:spcAft>
              <a:defRPr/>
            </a:pPr>
            <a:r>
              <a:rPr lang="en-US" dirty="0" smtClean="0">
                <a:latin typeface="Adobe Fangsong Std R" pitchFamily="18" charset="-128"/>
                <a:ea typeface="Adobe Fangsong Std R" pitchFamily="18" charset="-128"/>
              </a:rPr>
              <a:t>Selection Sort</a:t>
            </a:r>
            <a:endParaRPr lang="en-US" dirty="0">
              <a:latin typeface="Adobe Fangsong Std R" pitchFamily="18" charset="-128"/>
              <a:ea typeface="Adobe Fangsong Std R" pitchFamily="18" charset="-128"/>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83516669"/>
              </p:ext>
            </p:extLst>
          </p:nvPr>
        </p:nvGraphicFramePr>
        <p:xfrm>
          <a:off x="457200" y="1219200"/>
          <a:ext cx="8229600" cy="457200"/>
        </p:xfrm>
        <a:graphic>
          <a:graphicData uri="http://schemas.openxmlformats.org/drawingml/2006/table">
            <a:tbl>
              <a:tblPr firstRow="1" bandRow="1">
                <a:tableStyleId>{5C22544A-7EE6-4342-B048-85BDC9FD1C3A}</a:tableStyleId>
              </a:tblPr>
              <a:tblGrid>
                <a:gridCol w="1645920"/>
                <a:gridCol w="822960"/>
                <a:gridCol w="822960"/>
                <a:gridCol w="822960"/>
                <a:gridCol w="822960"/>
                <a:gridCol w="822960"/>
                <a:gridCol w="822960"/>
                <a:gridCol w="822960"/>
                <a:gridCol w="822960"/>
              </a:tblGrid>
              <a:tr h="370840">
                <a:tc>
                  <a:txBody>
                    <a:bodyPr/>
                    <a:lstStyle/>
                    <a:p>
                      <a:r>
                        <a:rPr lang="en-US" sz="2400" dirty="0" smtClean="0">
                          <a:solidFill>
                            <a:schemeClr val="tx1"/>
                          </a:solidFill>
                          <a:latin typeface="Adobe Fangsong Std R" pitchFamily="18" charset="-128"/>
                          <a:ea typeface="Adobe Fangsong Std R" pitchFamily="18" charset="-128"/>
                        </a:rPr>
                        <a:t>Pass</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A[1]</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A[2]</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A[3]</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A[4]</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A[5]</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A[6]</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A[7]</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A[8]</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E42AEFE4-67D1-4058-A994-A91142FE186E}" type="slidenum">
              <a:rPr lang="en-US" altLang="en-US">
                <a:solidFill>
                  <a:srgbClr val="898989"/>
                </a:solidFill>
              </a:rPr>
              <a:pPr/>
              <a:t>61</a:t>
            </a:fld>
            <a:endParaRPr lang="en-US" altLang="en-US">
              <a:solidFill>
                <a:srgbClr val="898989"/>
              </a:solidFill>
            </a:endParaRPr>
          </a:p>
        </p:txBody>
      </p:sp>
      <p:graphicFrame>
        <p:nvGraphicFramePr>
          <p:cNvPr id="6" name="Content Placeholder 4"/>
          <p:cNvGraphicFramePr>
            <a:graphicFrameLocks/>
          </p:cNvGraphicFramePr>
          <p:nvPr>
            <p:extLst>
              <p:ext uri="{D42A27DB-BD31-4B8C-83A1-F6EECF244321}">
                <p14:modId xmlns:p14="http://schemas.microsoft.com/office/powerpoint/2010/main" val="2905411436"/>
              </p:ext>
            </p:extLst>
          </p:nvPr>
        </p:nvGraphicFramePr>
        <p:xfrm>
          <a:off x="457200" y="1752600"/>
          <a:ext cx="8229600" cy="457200"/>
        </p:xfrm>
        <a:graphic>
          <a:graphicData uri="http://schemas.openxmlformats.org/drawingml/2006/table">
            <a:tbl>
              <a:tblPr firstRow="1" bandRow="1">
                <a:tableStyleId>{5C22544A-7EE6-4342-B048-85BDC9FD1C3A}</a:tableStyleId>
              </a:tblPr>
              <a:tblGrid>
                <a:gridCol w="1645920"/>
                <a:gridCol w="822960"/>
                <a:gridCol w="822960"/>
                <a:gridCol w="822960"/>
                <a:gridCol w="822960"/>
                <a:gridCol w="822960"/>
                <a:gridCol w="822960"/>
                <a:gridCol w="822960"/>
                <a:gridCol w="822960"/>
              </a:tblGrid>
              <a:tr h="370840">
                <a:tc>
                  <a:txBody>
                    <a:bodyPr/>
                    <a:lstStyle/>
                    <a:p>
                      <a:r>
                        <a:rPr lang="en-US" sz="2000" dirty="0" smtClean="0">
                          <a:solidFill>
                            <a:schemeClr val="tx1"/>
                          </a:solidFill>
                          <a:latin typeface="Adobe Fangsong Std R" pitchFamily="18" charset="-128"/>
                          <a:ea typeface="Adobe Fangsong Std R" pitchFamily="18" charset="-128"/>
                        </a:rPr>
                        <a:t>K=1 LOC=4</a:t>
                      </a:r>
                      <a:endParaRPr lang="en-US" sz="20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77</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33</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44</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11</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88</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22</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66</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55</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3318698386"/>
              </p:ext>
            </p:extLst>
          </p:nvPr>
        </p:nvGraphicFramePr>
        <p:xfrm>
          <a:off x="457200" y="2286000"/>
          <a:ext cx="8229600" cy="457200"/>
        </p:xfrm>
        <a:graphic>
          <a:graphicData uri="http://schemas.openxmlformats.org/drawingml/2006/table">
            <a:tbl>
              <a:tblPr firstRow="1" bandRow="1">
                <a:tableStyleId>{5C22544A-7EE6-4342-B048-85BDC9FD1C3A}</a:tableStyleId>
              </a:tblPr>
              <a:tblGrid>
                <a:gridCol w="1645920"/>
                <a:gridCol w="822960"/>
                <a:gridCol w="822960"/>
                <a:gridCol w="822960"/>
                <a:gridCol w="822960"/>
                <a:gridCol w="822960"/>
                <a:gridCol w="822960"/>
                <a:gridCol w="822960"/>
                <a:gridCol w="822960"/>
              </a:tblGrid>
              <a:tr h="152400">
                <a:tc>
                  <a:txBody>
                    <a:bodyPr/>
                    <a:lstStyle/>
                    <a:p>
                      <a:r>
                        <a:rPr lang="en-US" sz="2000" dirty="0" smtClean="0">
                          <a:solidFill>
                            <a:schemeClr val="tx1"/>
                          </a:solidFill>
                          <a:latin typeface="Adobe Fangsong Std R" pitchFamily="18" charset="-128"/>
                          <a:ea typeface="Adobe Fangsong Std R" pitchFamily="18" charset="-128"/>
                        </a:rPr>
                        <a:t>K=2 LOC=6</a:t>
                      </a:r>
                      <a:endParaRPr lang="en-US" sz="20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11</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33</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44</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77</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88</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22</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66</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55</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Content Placeholder 4"/>
          <p:cNvGraphicFramePr>
            <a:graphicFrameLocks/>
          </p:cNvGraphicFramePr>
          <p:nvPr>
            <p:extLst>
              <p:ext uri="{D42A27DB-BD31-4B8C-83A1-F6EECF244321}">
                <p14:modId xmlns:p14="http://schemas.microsoft.com/office/powerpoint/2010/main" val="2115182673"/>
              </p:ext>
            </p:extLst>
          </p:nvPr>
        </p:nvGraphicFramePr>
        <p:xfrm>
          <a:off x="457200" y="2819400"/>
          <a:ext cx="8229600" cy="457200"/>
        </p:xfrm>
        <a:graphic>
          <a:graphicData uri="http://schemas.openxmlformats.org/drawingml/2006/table">
            <a:tbl>
              <a:tblPr firstRow="1" bandRow="1">
                <a:tableStyleId>{5C22544A-7EE6-4342-B048-85BDC9FD1C3A}</a:tableStyleId>
              </a:tblPr>
              <a:tblGrid>
                <a:gridCol w="1645920"/>
                <a:gridCol w="822960"/>
                <a:gridCol w="822960"/>
                <a:gridCol w="822960"/>
                <a:gridCol w="822960"/>
                <a:gridCol w="822960"/>
                <a:gridCol w="822960"/>
                <a:gridCol w="822960"/>
                <a:gridCol w="822960"/>
              </a:tblGrid>
              <a:tr h="370840">
                <a:tc>
                  <a:txBody>
                    <a:bodyPr/>
                    <a:lstStyle/>
                    <a:p>
                      <a:r>
                        <a:rPr lang="en-US" sz="2000" dirty="0" smtClean="0">
                          <a:solidFill>
                            <a:schemeClr val="tx1"/>
                          </a:solidFill>
                          <a:latin typeface="Adobe Fangsong Std R" pitchFamily="18" charset="-128"/>
                          <a:ea typeface="Adobe Fangsong Std R" pitchFamily="18" charset="-128"/>
                        </a:rPr>
                        <a:t>K=3</a:t>
                      </a:r>
                      <a:r>
                        <a:rPr lang="en-US" sz="2000" baseline="0" dirty="0" smtClean="0">
                          <a:solidFill>
                            <a:schemeClr val="tx1"/>
                          </a:solidFill>
                          <a:latin typeface="Adobe Fangsong Std R" pitchFamily="18" charset="-128"/>
                          <a:ea typeface="Adobe Fangsong Std R" pitchFamily="18" charset="-128"/>
                        </a:rPr>
                        <a:t> L</a:t>
                      </a:r>
                      <a:r>
                        <a:rPr lang="en-US" sz="2000" dirty="0" smtClean="0">
                          <a:solidFill>
                            <a:schemeClr val="tx1"/>
                          </a:solidFill>
                          <a:latin typeface="Adobe Fangsong Std R" pitchFamily="18" charset="-128"/>
                          <a:ea typeface="Adobe Fangsong Std R" pitchFamily="18" charset="-128"/>
                        </a:rPr>
                        <a:t>OC=6</a:t>
                      </a:r>
                      <a:endParaRPr lang="en-US" sz="20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11</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22</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44</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77</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88</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33</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66</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55</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1246583019"/>
              </p:ext>
            </p:extLst>
          </p:nvPr>
        </p:nvGraphicFramePr>
        <p:xfrm>
          <a:off x="457200" y="3352800"/>
          <a:ext cx="8229600" cy="457200"/>
        </p:xfrm>
        <a:graphic>
          <a:graphicData uri="http://schemas.openxmlformats.org/drawingml/2006/table">
            <a:tbl>
              <a:tblPr firstRow="1" bandRow="1">
                <a:tableStyleId>{5C22544A-7EE6-4342-B048-85BDC9FD1C3A}</a:tableStyleId>
              </a:tblPr>
              <a:tblGrid>
                <a:gridCol w="1645920"/>
                <a:gridCol w="822960"/>
                <a:gridCol w="822960"/>
                <a:gridCol w="822960"/>
                <a:gridCol w="822960"/>
                <a:gridCol w="822960"/>
                <a:gridCol w="822960"/>
                <a:gridCol w="822960"/>
                <a:gridCol w="822960"/>
              </a:tblGrid>
              <a:tr h="370840">
                <a:tc>
                  <a:txBody>
                    <a:bodyPr/>
                    <a:lstStyle/>
                    <a:p>
                      <a:r>
                        <a:rPr lang="en-US" sz="2000" dirty="0" smtClean="0">
                          <a:solidFill>
                            <a:schemeClr val="tx1"/>
                          </a:solidFill>
                          <a:latin typeface="Adobe Fangsong Std R" pitchFamily="18" charset="-128"/>
                          <a:ea typeface="Adobe Fangsong Std R" pitchFamily="18" charset="-128"/>
                        </a:rPr>
                        <a:t>K=4 LOC=6</a:t>
                      </a:r>
                      <a:endParaRPr lang="en-US" sz="20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11</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22</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33</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77</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88</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44</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66</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55</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0" name="Content Placeholder 4"/>
          <p:cNvGraphicFramePr>
            <a:graphicFrameLocks/>
          </p:cNvGraphicFramePr>
          <p:nvPr>
            <p:extLst>
              <p:ext uri="{D42A27DB-BD31-4B8C-83A1-F6EECF244321}">
                <p14:modId xmlns:p14="http://schemas.microsoft.com/office/powerpoint/2010/main" val="3269785956"/>
              </p:ext>
            </p:extLst>
          </p:nvPr>
        </p:nvGraphicFramePr>
        <p:xfrm>
          <a:off x="457200" y="3886200"/>
          <a:ext cx="8229600" cy="457200"/>
        </p:xfrm>
        <a:graphic>
          <a:graphicData uri="http://schemas.openxmlformats.org/drawingml/2006/table">
            <a:tbl>
              <a:tblPr firstRow="1" bandRow="1">
                <a:tableStyleId>{5C22544A-7EE6-4342-B048-85BDC9FD1C3A}</a:tableStyleId>
              </a:tblPr>
              <a:tblGrid>
                <a:gridCol w="1645920"/>
                <a:gridCol w="822960"/>
                <a:gridCol w="822960"/>
                <a:gridCol w="822960"/>
                <a:gridCol w="822960"/>
                <a:gridCol w="822960"/>
                <a:gridCol w="822960"/>
                <a:gridCol w="822960"/>
                <a:gridCol w="822960"/>
              </a:tblGrid>
              <a:tr h="370840">
                <a:tc>
                  <a:txBody>
                    <a:bodyPr/>
                    <a:lstStyle/>
                    <a:p>
                      <a:r>
                        <a:rPr lang="en-US" sz="2000" dirty="0" smtClean="0">
                          <a:solidFill>
                            <a:schemeClr val="tx1"/>
                          </a:solidFill>
                          <a:latin typeface="Adobe Fangsong Std R" pitchFamily="18" charset="-128"/>
                          <a:ea typeface="Adobe Fangsong Std R" pitchFamily="18" charset="-128"/>
                        </a:rPr>
                        <a:t>K=5 LOC=8</a:t>
                      </a:r>
                      <a:endParaRPr lang="en-US" sz="20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11</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22</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33</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44</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88</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77</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66</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55</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2" name="Content Placeholder 4"/>
          <p:cNvGraphicFramePr>
            <a:graphicFrameLocks/>
          </p:cNvGraphicFramePr>
          <p:nvPr>
            <p:extLst>
              <p:ext uri="{D42A27DB-BD31-4B8C-83A1-F6EECF244321}">
                <p14:modId xmlns:p14="http://schemas.microsoft.com/office/powerpoint/2010/main" val="4152357135"/>
              </p:ext>
            </p:extLst>
          </p:nvPr>
        </p:nvGraphicFramePr>
        <p:xfrm>
          <a:off x="457200" y="4419600"/>
          <a:ext cx="8229600" cy="457200"/>
        </p:xfrm>
        <a:graphic>
          <a:graphicData uri="http://schemas.openxmlformats.org/drawingml/2006/table">
            <a:tbl>
              <a:tblPr firstRow="1" bandRow="1">
                <a:tableStyleId>{5C22544A-7EE6-4342-B048-85BDC9FD1C3A}</a:tableStyleId>
              </a:tblPr>
              <a:tblGrid>
                <a:gridCol w="1645920"/>
                <a:gridCol w="822960"/>
                <a:gridCol w="822960"/>
                <a:gridCol w="822960"/>
                <a:gridCol w="822960"/>
                <a:gridCol w="822960"/>
                <a:gridCol w="822960"/>
                <a:gridCol w="822960"/>
                <a:gridCol w="822960"/>
              </a:tblGrid>
              <a:tr h="370840">
                <a:tc>
                  <a:txBody>
                    <a:bodyPr/>
                    <a:lstStyle/>
                    <a:p>
                      <a:r>
                        <a:rPr lang="en-US" sz="2000" dirty="0" smtClean="0">
                          <a:solidFill>
                            <a:schemeClr val="tx1"/>
                          </a:solidFill>
                          <a:latin typeface="Adobe Fangsong Std R" pitchFamily="18" charset="-128"/>
                          <a:ea typeface="Adobe Fangsong Std R" pitchFamily="18" charset="-128"/>
                        </a:rPr>
                        <a:t>K=6 LOC=7</a:t>
                      </a:r>
                      <a:endParaRPr lang="en-US" sz="20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11</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22</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33</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44</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55</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77</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66</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88</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3" name="Content Placeholder 4"/>
          <p:cNvGraphicFramePr>
            <a:graphicFrameLocks/>
          </p:cNvGraphicFramePr>
          <p:nvPr>
            <p:extLst>
              <p:ext uri="{D42A27DB-BD31-4B8C-83A1-F6EECF244321}">
                <p14:modId xmlns:p14="http://schemas.microsoft.com/office/powerpoint/2010/main" val="3119620454"/>
              </p:ext>
            </p:extLst>
          </p:nvPr>
        </p:nvGraphicFramePr>
        <p:xfrm>
          <a:off x="457200" y="5029200"/>
          <a:ext cx="8229600" cy="457200"/>
        </p:xfrm>
        <a:graphic>
          <a:graphicData uri="http://schemas.openxmlformats.org/drawingml/2006/table">
            <a:tbl>
              <a:tblPr firstRow="1" bandRow="1">
                <a:tableStyleId>{5C22544A-7EE6-4342-B048-85BDC9FD1C3A}</a:tableStyleId>
              </a:tblPr>
              <a:tblGrid>
                <a:gridCol w="1645920"/>
                <a:gridCol w="822960"/>
                <a:gridCol w="822960"/>
                <a:gridCol w="822960"/>
                <a:gridCol w="822960"/>
                <a:gridCol w="822960"/>
                <a:gridCol w="822960"/>
                <a:gridCol w="822960"/>
                <a:gridCol w="822960"/>
              </a:tblGrid>
              <a:tr h="370840">
                <a:tc>
                  <a:txBody>
                    <a:bodyPr/>
                    <a:lstStyle/>
                    <a:p>
                      <a:r>
                        <a:rPr lang="en-US" sz="2000" dirty="0" smtClean="0">
                          <a:solidFill>
                            <a:schemeClr val="tx1"/>
                          </a:solidFill>
                          <a:latin typeface="Adobe Fangsong Std R" pitchFamily="18" charset="-128"/>
                          <a:ea typeface="Adobe Fangsong Std R" pitchFamily="18" charset="-128"/>
                        </a:rPr>
                        <a:t>K=7 LOC=4</a:t>
                      </a:r>
                      <a:endParaRPr lang="en-US" sz="20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11</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22</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33</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44</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55</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66</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77</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88</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7" name="Content Placeholder 4"/>
          <p:cNvGraphicFramePr>
            <a:graphicFrameLocks/>
          </p:cNvGraphicFramePr>
          <p:nvPr>
            <p:extLst>
              <p:ext uri="{D42A27DB-BD31-4B8C-83A1-F6EECF244321}">
                <p14:modId xmlns:p14="http://schemas.microsoft.com/office/powerpoint/2010/main" val="3516034247"/>
              </p:ext>
            </p:extLst>
          </p:nvPr>
        </p:nvGraphicFramePr>
        <p:xfrm>
          <a:off x="304800" y="6172200"/>
          <a:ext cx="8382000" cy="457200"/>
        </p:xfrm>
        <a:graphic>
          <a:graphicData uri="http://schemas.openxmlformats.org/drawingml/2006/table">
            <a:tbl>
              <a:tblPr firstRow="1" bandRow="1">
                <a:tableStyleId>{5C22544A-7EE6-4342-B048-85BDC9FD1C3A}</a:tableStyleId>
              </a:tblPr>
              <a:tblGrid>
                <a:gridCol w="1798320"/>
                <a:gridCol w="822960"/>
                <a:gridCol w="822960"/>
                <a:gridCol w="822960"/>
                <a:gridCol w="822960"/>
                <a:gridCol w="822960"/>
                <a:gridCol w="822960"/>
                <a:gridCol w="822960"/>
                <a:gridCol w="822960"/>
              </a:tblGrid>
              <a:tr h="370840">
                <a:tc>
                  <a:txBody>
                    <a:bodyPr/>
                    <a:lstStyle/>
                    <a:p>
                      <a:r>
                        <a:rPr lang="en-US" sz="1800" b="1" dirty="0" smtClean="0">
                          <a:solidFill>
                            <a:srgbClr val="FF0000"/>
                          </a:solidFill>
                          <a:latin typeface="Adobe Fangsong Std R" pitchFamily="18" charset="-128"/>
                          <a:ea typeface="Adobe Fangsong Std R" pitchFamily="18" charset="-128"/>
                        </a:rPr>
                        <a:t>Sorted</a:t>
                      </a:r>
                      <a:endParaRPr lang="en-US" sz="1800" b="1" dirty="0">
                        <a:solidFill>
                          <a:srgbClr val="FF0000"/>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11</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22</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33</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44</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55</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66</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77</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Adobe Fangsong Std R" pitchFamily="18" charset="-128"/>
                          <a:ea typeface="Adobe Fangsong Std R" pitchFamily="18" charset="-128"/>
                        </a:rPr>
                        <a:t>88</a:t>
                      </a:r>
                      <a:endParaRPr lang="en-US" sz="2400" dirty="0">
                        <a:solidFill>
                          <a:schemeClr val="tx1"/>
                        </a:solidFill>
                        <a:latin typeface="Adobe Fangsong Std R" pitchFamily="18" charset="-128"/>
                        <a:ea typeface="Adobe Fangsong Std R"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8" name="Oval 17"/>
          <p:cNvSpPr/>
          <p:nvPr/>
        </p:nvSpPr>
        <p:spPr>
          <a:xfrm>
            <a:off x="4648200" y="1676400"/>
            <a:ext cx="60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Oval 18"/>
          <p:cNvSpPr/>
          <p:nvPr/>
        </p:nvSpPr>
        <p:spPr>
          <a:xfrm>
            <a:off x="6248400" y="2209800"/>
            <a:ext cx="60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Oval 19"/>
          <p:cNvSpPr/>
          <p:nvPr/>
        </p:nvSpPr>
        <p:spPr>
          <a:xfrm>
            <a:off x="6248400" y="2743200"/>
            <a:ext cx="60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6248400" y="3276600"/>
            <a:ext cx="60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Oval 21"/>
          <p:cNvSpPr/>
          <p:nvPr/>
        </p:nvSpPr>
        <p:spPr>
          <a:xfrm>
            <a:off x="7848600" y="3810000"/>
            <a:ext cx="60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Oval 22"/>
          <p:cNvSpPr/>
          <p:nvPr/>
        </p:nvSpPr>
        <p:spPr>
          <a:xfrm>
            <a:off x="7086600" y="4343400"/>
            <a:ext cx="60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Oval 23"/>
          <p:cNvSpPr/>
          <p:nvPr/>
        </p:nvSpPr>
        <p:spPr>
          <a:xfrm>
            <a:off x="7086600" y="4953000"/>
            <a:ext cx="60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Oval 25"/>
          <p:cNvSpPr/>
          <p:nvPr/>
        </p:nvSpPr>
        <p:spPr>
          <a:xfrm>
            <a:off x="2133600" y="1676400"/>
            <a:ext cx="609600" cy="60960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a:xfrm>
            <a:off x="2971800" y="2209800"/>
            <a:ext cx="609600" cy="60960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Oval 27"/>
          <p:cNvSpPr/>
          <p:nvPr/>
        </p:nvSpPr>
        <p:spPr>
          <a:xfrm>
            <a:off x="3733800" y="2743200"/>
            <a:ext cx="609600" cy="60960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4572000" y="3276600"/>
            <a:ext cx="609600" cy="60960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Oval 29"/>
          <p:cNvSpPr/>
          <p:nvPr/>
        </p:nvSpPr>
        <p:spPr>
          <a:xfrm>
            <a:off x="5410200" y="3810000"/>
            <a:ext cx="609600" cy="60960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Oval 30"/>
          <p:cNvSpPr/>
          <p:nvPr/>
        </p:nvSpPr>
        <p:spPr>
          <a:xfrm>
            <a:off x="6248400" y="4343400"/>
            <a:ext cx="609600" cy="60960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checkerboard(across)">
                                      <p:cBhvr>
                                        <p:cTn id="12" dur="500"/>
                                        <p:tgtEl>
                                          <p:spTgt spid="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checkerboard(across)">
                                      <p:cBhvr>
                                        <p:cTn id="22" dur="500"/>
                                        <p:tgtEl>
                                          <p:spTgt spid="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checkerboard(across)">
                                      <p:cBhvr>
                                        <p:cTn id="27" dur="500"/>
                                        <p:tgtEl>
                                          <p:spTgt spid="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heckerboard(across)">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checkerboard(across)">
                                      <p:cBhvr>
                                        <p:cTn id="37" dur="500"/>
                                        <p:tgtEl>
                                          <p:spTgt spid="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checkerboard(across)">
                                      <p:cBhvr>
                                        <p:cTn id="42" dur="500"/>
                                        <p:tgtEl>
                                          <p:spTgt spid="2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checkerboard(across)">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checkerboard(across)">
                                      <p:cBhvr>
                                        <p:cTn id="52" dur="500"/>
                                        <p:tgtEl>
                                          <p:spTgt spid="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checkerboard(across)">
                                      <p:cBhvr>
                                        <p:cTn id="57" dur="500"/>
                                        <p:tgtEl>
                                          <p:spTgt spid="2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checkerboard(across)">
                                      <p:cBhvr>
                                        <p:cTn id="62" dur="500"/>
                                        <p:tgtEl>
                                          <p:spTgt spid="1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checkerboard(across)">
                                      <p:cBhvr>
                                        <p:cTn id="67" dur="500"/>
                                        <p:tgtEl>
                                          <p:spTgt spid="2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checkerboard(across)">
                                      <p:cBhvr>
                                        <p:cTn id="72" dur="500"/>
                                        <p:tgtEl>
                                          <p:spTgt spid="3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 presetClass="entr" presetSubtype="10"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checkerboard(across)">
                                      <p:cBhvr>
                                        <p:cTn id="77" dur="500"/>
                                        <p:tgtEl>
                                          <p:spTgt spid="1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5" presetClass="entr" presetSubtype="10"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checkerboard(across)">
                                      <p:cBhvr>
                                        <p:cTn id="82" dur="500"/>
                                        <p:tgtEl>
                                          <p:spTgt spid="2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5" presetClass="entr" presetSubtype="10"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checkerboard(across)">
                                      <p:cBhvr>
                                        <p:cTn id="87" dur="500"/>
                                        <p:tgtEl>
                                          <p:spTgt spid="3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5" presetClass="entr" presetSubtype="10"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checkerboard(across)">
                                      <p:cBhvr>
                                        <p:cTn id="92" dur="500"/>
                                        <p:tgtEl>
                                          <p:spTgt spid="1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5" presetClass="entr" presetSubtype="10"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checkerboard(across)">
                                      <p:cBhvr>
                                        <p:cTn id="97" dur="500"/>
                                        <p:tgtEl>
                                          <p:spTgt spid="24"/>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5" presetClass="entr" presetSubtype="10" fill="hold" nodeType="clickEffect">
                                  <p:stCondLst>
                                    <p:cond delay="0"/>
                                  </p:stCondLst>
                                  <p:childTnLst>
                                    <p:set>
                                      <p:cBhvr>
                                        <p:cTn id="101" dur="1" fill="hold">
                                          <p:stCondLst>
                                            <p:cond delay="0"/>
                                          </p:stCondLst>
                                        </p:cTn>
                                        <p:tgtEl>
                                          <p:spTgt spid="17"/>
                                        </p:tgtEl>
                                        <p:attrNameLst>
                                          <p:attrName>style.visibility</p:attrName>
                                        </p:attrNameLst>
                                      </p:cBhvr>
                                      <p:to>
                                        <p:strVal val="visible"/>
                                      </p:to>
                                    </p:set>
                                    <p:animEffect transition="in" filter="checkerboard(across)">
                                      <p:cBhvr>
                                        <p:cTn id="10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animBg="1"/>
      <p:bldP spid="22" grpId="0" animBg="1"/>
      <p:bldP spid="23" grpId="0" animBg="1"/>
      <p:bldP spid="24" grpId="0" animBg="1"/>
      <p:bldP spid="26" grpId="0" animBg="1"/>
      <p:bldP spid="27" grpId="0" animBg="1"/>
      <p:bldP spid="28" grpId="0" animBg="1"/>
      <p:bldP spid="29" grpId="0" animBg="1"/>
      <p:bldP spid="30" grpId="0" animBg="1"/>
      <p:bldP spid="3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57200" y="274638"/>
            <a:ext cx="8229600" cy="792162"/>
          </a:xfrm>
        </p:spPr>
        <p:txBody>
          <a:bodyPr/>
          <a:lstStyle/>
          <a:p>
            <a:r>
              <a:rPr lang="en-US" altLang="en-US" dirty="0" smtClean="0">
                <a:latin typeface="Adobe Fangsong Std R" pitchFamily="18" charset="-128"/>
                <a:ea typeface="Adobe Fangsong Std R" pitchFamily="18" charset="-128"/>
              </a:rPr>
              <a:t>Complexity</a:t>
            </a:r>
            <a:r>
              <a:rPr lang="en-US" altLang="en-US" dirty="0" smtClean="0"/>
              <a:t> </a:t>
            </a:r>
          </a:p>
        </p:txBody>
      </p:sp>
      <p:sp>
        <p:nvSpPr>
          <p:cNvPr id="69635" name="Content Placeholder 2"/>
          <p:cNvSpPr>
            <a:spLocks noGrp="1"/>
          </p:cNvSpPr>
          <p:nvPr>
            <p:ph idx="1"/>
          </p:nvPr>
        </p:nvSpPr>
        <p:spPr>
          <a:xfrm>
            <a:off x="457200" y="1295400"/>
            <a:ext cx="8229600" cy="4830763"/>
          </a:xfrm>
        </p:spPr>
        <p:txBody>
          <a:bodyPr/>
          <a:lstStyle/>
          <a:p>
            <a:pPr>
              <a:buFont typeface="Arial" panose="020B0604020202020204" pitchFamily="34" charset="0"/>
              <a:buNone/>
            </a:pPr>
            <a:endParaRPr lang="en-US" altLang="en-US" dirty="0" smtClean="0"/>
          </a:p>
          <a:p>
            <a:pPr>
              <a:buFont typeface="Arial" panose="020B0604020202020204" pitchFamily="34" charset="0"/>
              <a:buNone/>
            </a:pPr>
            <a:r>
              <a:rPr lang="en-US" altLang="en-US" dirty="0" smtClean="0">
                <a:latin typeface="Adobe Fangsong Std R" pitchFamily="18" charset="-128"/>
                <a:ea typeface="Adobe Fangsong Std R" pitchFamily="18" charset="-128"/>
              </a:rPr>
              <a:t>f(n) = (n-1) + (n-2) + …… + 2+ 1 = n(n-1)/2</a:t>
            </a:r>
          </a:p>
          <a:p>
            <a:pPr>
              <a:buFont typeface="Arial" panose="020B0604020202020204" pitchFamily="34" charset="0"/>
              <a:buNone/>
            </a:pPr>
            <a:r>
              <a:rPr lang="en-US" altLang="en-US" dirty="0" smtClean="0">
                <a:latin typeface="Adobe Fangsong Std R" pitchFamily="18" charset="-128"/>
                <a:ea typeface="Adobe Fangsong Std R" pitchFamily="18" charset="-128"/>
              </a:rPr>
              <a:t>					=O(n</a:t>
            </a:r>
            <a:r>
              <a:rPr lang="en-US" altLang="en-US" baseline="30000" dirty="0" smtClean="0">
                <a:latin typeface="Adobe Fangsong Std R" pitchFamily="18" charset="-128"/>
                <a:ea typeface="Adobe Fangsong Std R" pitchFamily="18" charset="-128"/>
              </a:rPr>
              <a:t>2 </a:t>
            </a:r>
            <a:r>
              <a:rPr lang="en-US" altLang="en-US" dirty="0" smtClean="0">
                <a:latin typeface="Adobe Fangsong Std R" pitchFamily="18" charset="-128"/>
                <a:ea typeface="Adobe Fangsong Std R" pitchFamily="18" charset="-128"/>
              </a:rPr>
              <a:t>)</a:t>
            </a:r>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CA887EC8-FD55-41E2-8D8B-DDB9B91D65AE}" type="slidenum">
              <a:rPr lang="en-US" altLang="en-US">
                <a:solidFill>
                  <a:srgbClr val="898989"/>
                </a:solidFill>
              </a:rPr>
              <a:pPr/>
              <a:t>62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dobe Fangsong Std R" pitchFamily="18" charset="-128"/>
                <a:ea typeface="Adobe Fangsong Std R" pitchFamily="18" charset="-128"/>
              </a:rPr>
              <a:t>Properties</a:t>
            </a:r>
            <a:endParaRPr lang="en-IN" dirty="0">
              <a:latin typeface="Adobe Fangsong Std R" pitchFamily="18" charset="-128"/>
              <a:ea typeface="Adobe Fangsong Std R" pitchFamily="18" charset="-128"/>
            </a:endParaRPr>
          </a:p>
        </p:txBody>
      </p:sp>
      <p:sp>
        <p:nvSpPr>
          <p:cNvPr id="3" name="Content Placeholder 2"/>
          <p:cNvSpPr>
            <a:spLocks noGrp="1"/>
          </p:cNvSpPr>
          <p:nvPr>
            <p:ph idx="1"/>
          </p:nvPr>
        </p:nvSpPr>
        <p:spPr/>
        <p:txBody>
          <a:bodyPr/>
          <a:lstStyle/>
          <a:p>
            <a:r>
              <a:rPr lang="en-IN" dirty="0" smtClean="0">
                <a:latin typeface="Adobe Fangsong Std R" pitchFamily="18" charset="-128"/>
                <a:ea typeface="Adobe Fangsong Std R" pitchFamily="18" charset="-128"/>
              </a:rPr>
              <a:t>Not </a:t>
            </a:r>
            <a:r>
              <a:rPr lang="en-IN" dirty="0">
                <a:latin typeface="Adobe Fangsong Std R" pitchFamily="18" charset="-128"/>
                <a:ea typeface="Adobe Fangsong Std R" pitchFamily="18" charset="-128"/>
              </a:rPr>
              <a:t>stable</a:t>
            </a:r>
          </a:p>
          <a:p>
            <a:r>
              <a:rPr lang="en-IN" dirty="0">
                <a:latin typeface="Adobe Fangsong Std R" pitchFamily="18" charset="-128"/>
                <a:ea typeface="Adobe Fangsong Std R" pitchFamily="18" charset="-128"/>
              </a:rPr>
              <a:t>O(1) extra space</a:t>
            </a:r>
          </a:p>
          <a:p>
            <a:r>
              <a:rPr lang="en-IN" dirty="0">
                <a:latin typeface="Adobe Fangsong Std R" pitchFamily="18" charset="-128"/>
                <a:ea typeface="Adobe Fangsong Std R" pitchFamily="18" charset="-128"/>
              </a:rPr>
              <a:t>Θ(n</a:t>
            </a:r>
            <a:r>
              <a:rPr lang="en-IN" baseline="30000" dirty="0">
                <a:latin typeface="Adobe Fangsong Std R" pitchFamily="18" charset="-128"/>
                <a:ea typeface="Adobe Fangsong Std R" pitchFamily="18" charset="-128"/>
              </a:rPr>
              <a:t>2</a:t>
            </a:r>
            <a:r>
              <a:rPr lang="en-IN" dirty="0">
                <a:latin typeface="Adobe Fangsong Std R" pitchFamily="18" charset="-128"/>
                <a:ea typeface="Adobe Fangsong Std R" pitchFamily="18" charset="-128"/>
              </a:rPr>
              <a:t>) comparisons</a:t>
            </a:r>
          </a:p>
          <a:p>
            <a:r>
              <a:rPr lang="en-IN" dirty="0">
                <a:latin typeface="Adobe Fangsong Std R" pitchFamily="18" charset="-128"/>
                <a:ea typeface="Adobe Fangsong Std R" pitchFamily="18" charset="-128"/>
              </a:rPr>
              <a:t>Θ(n) swaps</a:t>
            </a:r>
          </a:p>
          <a:p>
            <a:r>
              <a:rPr lang="en-IN" dirty="0">
                <a:latin typeface="Adobe Fangsong Std R" pitchFamily="18" charset="-128"/>
                <a:ea typeface="Adobe Fangsong Std R" pitchFamily="18" charset="-128"/>
              </a:rPr>
              <a:t>Not adaptive</a:t>
            </a:r>
          </a:p>
          <a:p>
            <a:endParaRPr lang="en-IN" dirty="0">
              <a:latin typeface="Adobe Fangsong Std R" pitchFamily="18" charset="-128"/>
              <a:ea typeface="Adobe Fangsong Std R" pitchFamily="18" charset="-128"/>
            </a:endParaRPr>
          </a:p>
        </p:txBody>
      </p:sp>
      <p:sp>
        <p:nvSpPr>
          <p:cNvPr id="4" name="Slide Number Placeholder 3"/>
          <p:cNvSpPr>
            <a:spLocks noGrp="1"/>
          </p:cNvSpPr>
          <p:nvPr>
            <p:ph type="sldNum" sz="quarter" idx="12"/>
          </p:nvPr>
        </p:nvSpPr>
        <p:spPr/>
        <p:txBody>
          <a:bodyPr/>
          <a:lstStyle/>
          <a:p>
            <a:fld id="{E611A211-E0D0-4E20-8D90-2D79DAC4E059}" type="slidenum">
              <a:rPr lang="en-US" altLang="en-US" smtClean="0"/>
              <a:pPr/>
              <a:t>63</a:t>
            </a:fld>
            <a:endParaRPr lang="en-US" altLang="en-US"/>
          </a:p>
        </p:txBody>
      </p:sp>
    </p:spTree>
    <p:extLst>
      <p:ext uri="{BB962C8B-B14F-4D97-AF65-F5344CB8AC3E}">
        <p14:creationId xmlns:p14="http://schemas.microsoft.com/office/powerpoint/2010/main" val="16788388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dobe Fangsong Std R" pitchFamily="18" charset="-128"/>
                <a:ea typeface="Adobe Fangsong Std R" pitchFamily="18" charset="-128"/>
              </a:rPr>
              <a:t>Discussion</a:t>
            </a:r>
            <a:endParaRPr lang="en-IN" dirty="0">
              <a:latin typeface="Adobe Fangsong Std R" pitchFamily="18" charset="-128"/>
              <a:ea typeface="Adobe Fangsong Std R" pitchFamily="18" charset="-128"/>
            </a:endParaRPr>
          </a:p>
        </p:txBody>
      </p:sp>
      <p:sp>
        <p:nvSpPr>
          <p:cNvPr id="3" name="Content Placeholder 2"/>
          <p:cNvSpPr>
            <a:spLocks noGrp="1"/>
          </p:cNvSpPr>
          <p:nvPr>
            <p:ph idx="1"/>
          </p:nvPr>
        </p:nvSpPr>
        <p:spPr>
          <a:xfrm>
            <a:off x="457200" y="1447800"/>
            <a:ext cx="8229600" cy="4525963"/>
          </a:xfrm>
        </p:spPr>
        <p:txBody>
          <a:bodyPr/>
          <a:lstStyle/>
          <a:p>
            <a:pPr algn="just"/>
            <a:r>
              <a:rPr lang="en-IN" sz="2800" dirty="0" smtClean="0">
                <a:latin typeface="Adobe Fangsong Std R" pitchFamily="18" charset="-128"/>
                <a:ea typeface="Adobe Fangsong Std R" pitchFamily="18" charset="-128"/>
              </a:rPr>
              <a:t>From </a:t>
            </a:r>
            <a:r>
              <a:rPr lang="en-IN" sz="2800" dirty="0">
                <a:latin typeface="Adobe Fangsong Std R" pitchFamily="18" charset="-128"/>
                <a:ea typeface="Adobe Fangsong Std R" pitchFamily="18" charset="-128"/>
              </a:rPr>
              <a:t>the </a:t>
            </a:r>
            <a:r>
              <a:rPr lang="en-IN" sz="2800" dirty="0" smtClean="0">
                <a:latin typeface="Adobe Fangsong Std R" pitchFamily="18" charset="-128"/>
                <a:ea typeface="Adobe Fangsong Std R" pitchFamily="18" charset="-128"/>
              </a:rPr>
              <a:t>comparisons </a:t>
            </a:r>
            <a:r>
              <a:rPr lang="en-IN" sz="2800" dirty="0">
                <a:latin typeface="Adobe Fangsong Std R" pitchFamily="18" charset="-128"/>
                <a:ea typeface="Adobe Fangsong Std R" pitchFamily="18" charset="-128"/>
              </a:rPr>
              <a:t>presented here, one might conclude that selection sort should never be used. It does not adapt to the data in any way (notice that the four animations above run in lock step), so its runtime is always quadratic.</a:t>
            </a:r>
          </a:p>
          <a:p>
            <a:pPr algn="just"/>
            <a:r>
              <a:rPr lang="en-IN" sz="2800" dirty="0">
                <a:latin typeface="Adobe Fangsong Std R" pitchFamily="18" charset="-128"/>
                <a:ea typeface="Adobe Fangsong Std R" pitchFamily="18" charset="-128"/>
              </a:rPr>
              <a:t>However, selection sort has the property of minimizing the number of swaps. In applications where the cost of swapping items is high, selection sort very well may be the algorithm of choice.</a:t>
            </a:r>
          </a:p>
          <a:p>
            <a:endParaRPr lang="en-IN" dirty="0"/>
          </a:p>
        </p:txBody>
      </p:sp>
      <p:sp>
        <p:nvSpPr>
          <p:cNvPr id="4" name="Slide Number Placeholder 3"/>
          <p:cNvSpPr>
            <a:spLocks noGrp="1"/>
          </p:cNvSpPr>
          <p:nvPr>
            <p:ph type="sldNum" sz="quarter" idx="12"/>
          </p:nvPr>
        </p:nvSpPr>
        <p:spPr/>
        <p:txBody>
          <a:bodyPr/>
          <a:lstStyle/>
          <a:p>
            <a:fld id="{E611A211-E0D0-4E20-8D90-2D79DAC4E059}" type="slidenum">
              <a:rPr lang="en-US" altLang="en-US" smtClean="0"/>
              <a:pPr/>
              <a:t>64</a:t>
            </a:fld>
            <a:endParaRPr lang="en-US" altLang="en-US"/>
          </a:p>
        </p:txBody>
      </p:sp>
    </p:spTree>
    <p:extLst>
      <p:ext uri="{BB962C8B-B14F-4D97-AF65-F5344CB8AC3E}">
        <p14:creationId xmlns:p14="http://schemas.microsoft.com/office/powerpoint/2010/main" val="2496200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457200" y="274638"/>
            <a:ext cx="8229600" cy="792162"/>
          </a:xfrm>
        </p:spPr>
        <p:txBody>
          <a:bodyPr/>
          <a:lstStyle/>
          <a:p>
            <a:r>
              <a:rPr lang="en-US" altLang="en-US" dirty="0" smtClean="0">
                <a:latin typeface="Adobe Fangsong Std R" pitchFamily="18" charset="-128"/>
                <a:ea typeface="Adobe Fangsong Std R" pitchFamily="18" charset="-128"/>
              </a:rPr>
              <a:t>Merge Sort</a:t>
            </a:r>
          </a:p>
        </p:txBody>
      </p:sp>
      <p:sp>
        <p:nvSpPr>
          <p:cNvPr id="70659" name="Content Placeholder 2"/>
          <p:cNvSpPr>
            <a:spLocks noGrp="1"/>
          </p:cNvSpPr>
          <p:nvPr>
            <p:ph idx="1"/>
          </p:nvPr>
        </p:nvSpPr>
        <p:spPr>
          <a:xfrm>
            <a:off x="457200" y="1066800"/>
            <a:ext cx="8229600" cy="5059363"/>
          </a:xfrm>
        </p:spPr>
        <p:txBody>
          <a:bodyPr/>
          <a:lstStyle/>
          <a:p>
            <a:pPr>
              <a:buFont typeface="Arial" panose="020B0604020202020204" pitchFamily="34" charset="0"/>
              <a:buNone/>
            </a:pPr>
            <a:r>
              <a:rPr lang="en-US" altLang="en-US" dirty="0" smtClean="0">
                <a:latin typeface="Adobe Fangsong Std R" pitchFamily="18" charset="-128"/>
                <a:ea typeface="Adobe Fangsong Std R" pitchFamily="18" charset="-128"/>
              </a:rPr>
              <a:t>Suppose the array A containing  8 elements </a:t>
            </a:r>
          </a:p>
          <a:p>
            <a:pPr>
              <a:buFont typeface="Arial" panose="020B0604020202020204" pitchFamily="34" charset="0"/>
              <a:buNone/>
            </a:pPr>
            <a:r>
              <a:rPr lang="en-US" altLang="en-US" dirty="0" smtClean="0">
                <a:latin typeface="Adobe Fangsong Std R" pitchFamily="18" charset="-128"/>
                <a:ea typeface="Adobe Fangsong Std R" pitchFamily="18" charset="-128"/>
              </a:rPr>
              <a:t>5, 2, 4, 7, 1, 3, 2, 6</a:t>
            </a:r>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D91F9F78-3E42-4663-B23D-41DBB11DB406}" type="slidenum">
              <a:rPr lang="en-US" altLang="en-US">
                <a:solidFill>
                  <a:srgbClr val="898989"/>
                </a:solidFill>
              </a:rPr>
              <a:pPr/>
              <a:t>65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2C57EEEE-6FE8-4066-98DC-E8FEDE51AF02}" type="slidenum">
              <a:rPr lang="en-US" altLang="en-US">
                <a:solidFill>
                  <a:srgbClr val="898989"/>
                </a:solidFill>
              </a:rPr>
              <a:pPr/>
              <a:t>66</a:t>
            </a:fld>
            <a:endParaRPr lang="en-US" altLang="en-US">
              <a:solidFill>
                <a:srgbClr val="898989"/>
              </a:solidFill>
            </a:endParaRPr>
          </a:p>
        </p:txBody>
      </p:sp>
      <p:sp>
        <p:nvSpPr>
          <p:cNvPr id="71683" name="TextBox 4"/>
          <p:cNvSpPr txBox="1">
            <a:spLocks noChangeArrowheads="1"/>
          </p:cNvSpPr>
          <p:nvPr/>
        </p:nvSpPr>
        <p:spPr bwMode="auto">
          <a:xfrm>
            <a:off x="685800" y="5257800"/>
            <a:ext cx="457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dirty="0">
                <a:latin typeface="Adobe Fangsong Std R" pitchFamily="18" charset="-128"/>
                <a:ea typeface="Adobe Fangsong Std R" pitchFamily="18" charset="-128"/>
              </a:rPr>
              <a:t>5</a:t>
            </a:r>
          </a:p>
        </p:txBody>
      </p:sp>
      <p:sp>
        <p:nvSpPr>
          <p:cNvPr id="71684" name="TextBox 5"/>
          <p:cNvSpPr txBox="1">
            <a:spLocks noChangeArrowheads="1"/>
          </p:cNvSpPr>
          <p:nvPr/>
        </p:nvSpPr>
        <p:spPr bwMode="auto">
          <a:xfrm>
            <a:off x="1447800" y="5257800"/>
            <a:ext cx="457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dirty="0">
                <a:latin typeface="Adobe Fangsong Std R" pitchFamily="18" charset="-128"/>
                <a:ea typeface="Adobe Fangsong Std R" pitchFamily="18" charset="-128"/>
              </a:rPr>
              <a:t>2</a:t>
            </a:r>
          </a:p>
        </p:txBody>
      </p:sp>
      <p:sp>
        <p:nvSpPr>
          <p:cNvPr id="71685" name="TextBox 6"/>
          <p:cNvSpPr txBox="1">
            <a:spLocks noChangeArrowheads="1"/>
          </p:cNvSpPr>
          <p:nvPr/>
        </p:nvSpPr>
        <p:spPr bwMode="auto">
          <a:xfrm>
            <a:off x="2667000" y="5257800"/>
            <a:ext cx="457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dirty="0">
                <a:latin typeface="Adobe Fangsong Std R" pitchFamily="18" charset="-128"/>
                <a:ea typeface="Adobe Fangsong Std R" pitchFamily="18" charset="-128"/>
              </a:rPr>
              <a:t>4</a:t>
            </a:r>
          </a:p>
        </p:txBody>
      </p:sp>
      <p:sp>
        <p:nvSpPr>
          <p:cNvPr id="71686" name="TextBox 7"/>
          <p:cNvSpPr txBox="1">
            <a:spLocks noChangeArrowheads="1"/>
          </p:cNvSpPr>
          <p:nvPr/>
        </p:nvSpPr>
        <p:spPr bwMode="auto">
          <a:xfrm>
            <a:off x="3505200" y="5257800"/>
            <a:ext cx="457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dirty="0">
                <a:latin typeface="Adobe Fangsong Std R" pitchFamily="18" charset="-128"/>
                <a:ea typeface="Adobe Fangsong Std R" pitchFamily="18" charset="-128"/>
              </a:rPr>
              <a:t>7</a:t>
            </a:r>
          </a:p>
        </p:txBody>
      </p:sp>
      <p:sp>
        <p:nvSpPr>
          <p:cNvPr id="71687" name="TextBox 8"/>
          <p:cNvSpPr txBox="1">
            <a:spLocks noChangeArrowheads="1"/>
          </p:cNvSpPr>
          <p:nvPr/>
        </p:nvSpPr>
        <p:spPr bwMode="auto">
          <a:xfrm>
            <a:off x="4800600" y="5257800"/>
            <a:ext cx="457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dirty="0">
                <a:latin typeface="Adobe Fangsong Std R" pitchFamily="18" charset="-128"/>
                <a:ea typeface="Adobe Fangsong Std R" pitchFamily="18" charset="-128"/>
              </a:rPr>
              <a:t>1</a:t>
            </a:r>
          </a:p>
        </p:txBody>
      </p:sp>
      <p:sp>
        <p:nvSpPr>
          <p:cNvPr id="71688" name="TextBox 10"/>
          <p:cNvSpPr txBox="1">
            <a:spLocks noChangeArrowheads="1"/>
          </p:cNvSpPr>
          <p:nvPr/>
        </p:nvSpPr>
        <p:spPr bwMode="auto">
          <a:xfrm>
            <a:off x="5410200" y="5257800"/>
            <a:ext cx="457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dirty="0">
                <a:latin typeface="Adobe Fangsong Std R" pitchFamily="18" charset="-128"/>
                <a:ea typeface="Adobe Fangsong Std R" pitchFamily="18" charset="-128"/>
              </a:rPr>
              <a:t>3</a:t>
            </a:r>
          </a:p>
        </p:txBody>
      </p:sp>
      <p:sp>
        <p:nvSpPr>
          <p:cNvPr id="71689" name="TextBox 11"/>
          <p:cNvSpPr txBox="1">
            <a:spLocks noChangeArrowheads="1"/>
          </p:cNvSpPr>
          <p:nvPr/>
        </p:nvSpPr>
        <p:spPr bwMode="auto">
          <a:xfrm>
            <a:off x="6629400" y="5334000"/>
            <a:ext cx="457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dirty="0">
                <a:latin typeface="Adobe Fangsong Std R" pitchFamily="18" charset="-128"/>
                <a:ea typeface="Adobe Fangsong Std R" pitchFamily="18" charset="-128"/>
              </a:rPr>
              <a:t>2</a:t>
            </a:r>
          </a:p>
        </p:txBody>
      </p:sp>
      <p:sp>
        <p:nvSpPr>
          <p:cNvPr id="71690" name="TextBox 12"/>
          <p:cNvSpPr txBox="1">
            <a:spLocks noChangeArrowheads="1"/>
          </p:cNvSpPr>
          <p:nvPr/>
        </p:nvSpPr>
        <p:spPr bwMode="auto">
          <a:xfrm>
            <a:off x="7239000" y="5334000"/>
            <a:ext cx="457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dirty="0">
                <a:latin typeface="Adobe Fangsong Std R" pitchFamily="18" charset="-128"/>
                <a:ea typeface="Adobe Fangsong Std R" pitchFamily="18" charset="-128"/>
              </a:rPr>
              <a:t>6</a:t>
            </a:r>
          </a:p>
        </p:txBody>
      </p:sp>
      <p:sp>
        <p:nvSpPr>
          <p:cNvPr id="71691" name="TextBox 13"/>
          <p:cNvSpPr txBox="1">
            <a:spLocks noChangeArrowheads="1"/>
          </p:cNvSpPr>
          <p:nvPr/>
        </p:nvSpPr>
        <p:spPr bwMode="auto">
          <a:xfrm>
            <a:off x="762000" y="4267200"/>
            <a:ext cx="9906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dirty="0">
                <a:latin typeface="Adobe Fangsong Std R" pitchFamily="18" charset="-128"/>
                <a:ea typeface="Adobe Fangsong Std R" pitchFamily="18" charset="-128"/>
              </a:rPr>
              <a:t>2   5</a:t>
            </a:r>
          </a:p>
        </p:txBody>
      </p:sp>
      <p:sp>
        <p:nvSpPr>
          <p:cNvPr id="71692" name="TextBox 15"/>
          <p:cNvSpPr txBox="1">
            <a:spLocks noChangeArrowheads="1"/>
          </p:cNvSpPr>
          <p:nvPr/>
        </p:nvSpPr>
        <p:spPr bwMode="auto">
          <a:xfrm>
            <a:off x="2819400" y="4267200"/>
            <a:ext cx="9906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dirty="0">
                <a:latin typeface="Adobe Fangsong Std R" pitchFamily="18" charset="-128"/>
                <a:ea typeface="Adobe Fangsong Std R" pitchFamily="18" charset="-128"/>
              </a:rPr>
              <a:t>4   7</a:t>
            </a:r>
          </a:p>
        </p:txBody>
      </p:sp>
      <p:sp>
        <p:nvSpPr>
          <p:cNvPr id="71693" name="TextBox 16"/>
          <p:cNvSpPr txBox="1">
            <a:spLocks noChangeArrowheads="1"/>
          </p:cNvSpPr>
          <p:nvPr/>
        </p:nvSpPr>
        <p:spPr bwMode="auto">
          <a:xfrm>
            <a:off x="4724400" y="4267200"/>
            <a:ext cx="1143000"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dirty="0">
                <a:latin typeface="Adobe Fangsong Std R" pitchFamily="18" charset="-128"/>
                <a:ea typeface="Adobe Fangsong Std R" pitchFamily="18" charset="-128"/>
              </a:rPr>
              <a:t>1    3</a:t>
            </a:r>
          </a:p>
        </p:txBody>
      </p:sp>
      <p:sp>
        <p:nvSpPr>
          <p:cNvPr id="71694" name="TextBox 17"/>
          <p:cNvSpPr txBox="1">
            <a:spLocks noChangeArrowheads="1"/>
          </p:cNvSpPr>
          <p:nvPr/>
        </p:nvSpPr>
        <p:spPr bwMode="auto">
          <a:xfrm>
            <a:off x="6477000" y="4267200"/>
            <a:ext cx="11430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dirty="0">
                <a:latin typeface="Adobe Fangsong Std R" pitchFamily="18" charset="-128"/>
                <a:ea typeface="Adobe Fangsong Std R" pitchFamily="18" charset="-128"/>
              </a:rPr>
              <a:t>2    6</a:t>
            </a:r>
          </a:p>
        </p:txBody>
      </p:sp>
      <p:sp>
        <p:nvSpPr>
          <p:cNvPr id="71695" name="TextBox 18"/>
          <p:cNvSpPr txBox="1">
            <a:spLocks noChangeArrowheads="1"/>
          </p:cNvSpPr>
          <p:nvPr/>
        </p:nvSpPr>
        <p:spPr bwMode="auto">
          <a:xfrm>
            <a:off x="1524000" y="2895600"/>
            <a:ext cx="1981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dirty="0">
                <a:latin typeface="Adobe Fangsong Std R" pitchFamily="18" charset="-128"/>
                <a:ea typeface="Adobe Fangsong Std R" pitchFamily="18" charset="-128"/>
              </a:rPr>
              <a:t>2   4  5  7</a:t>
            </a:r>
          </a:p>
        </p:txBody>
      </p:sp>
      <p:sp>
        <p:nvSpPr>
          <p:cNvPr id="71696" name="TextBox 19"/>
          <p:cNvSpPr txBox="1">
            <a:spLocks noChangeArrowheads="1"/>
          </p:cNvSpPr>
          <p:nvPr/>
        </p:nvSpPr>
        <p:spPr bwMode="auto">
          <a:xfrm>
            <a:off x="4876800" y="2895600"/>
            <a:ext cx="1981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dirty="0">
                <a:latin typeface="Adobe Fangsong Std R" pitchFamily="18" charset="-128"/>
                <a:ea typeface="Adobe Fangsong Std R" pitchFamily="18" charset="-128"/>
              </a:rPr>
              <a:t>1   2   3   6</a:t>
            </a:r>
          </a:p>
        </p:txBody>
      </p:sp>
      <p:sp>
        <p:nvSpPr>
          <p:cNvPr id="71697" name="TextBox 20"/>
          <p:cNvSpPr txBox="1">
            <a:spLocks noChangeArrowheads="1"/>
          </p:cNvSpPr>
          <p:nvPr/>
        </p:nvSpPr>
        <p:spPr bwMode="auto">
          <a:xfrm>
            <a:off x="2819400" y="1676400"/>
            <a:ext cx="41910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dirty="0">
                <a:latin typeface="Adobe Fangsong Std R" pitchFamily="18" charset="-128"/>
                <a:ea typeface="Adobe Fangsong Std R" pitchFamily="18" charset="-128"/>
              </a:rPr>
              <a:t>1   2   2   4   5   6    7</a:t>
            </a:r>
          </a:p>
        </p:txBody>
      </p:sp>
      <p:cxnSp>
        <p:nvCxnSpPr>
          <p:cNvPr id="23" name="Straight Arrow Connector 22"/>
          <p:cNvCxnSpPr/>
          <p:nvPr/>
        </p:nvCxnSpPr>
        <p:spPr>
          <a:xfrm rot="5400000" flipH="1" flipV="1">
            <a:off x="800100" y="4838700"/>
            <a:ext cx="381000"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1684" idx="0"/>
            <a:endCxn id="71691" idx="2"/>
          </p:cNvCxnSpPr>
          <p:nvPr/>
        </p:nvCxnSpPr>
        <p:spPr>
          <a:xfrm rot="16200000" flipV="1">
            <a:off x="1233487" y="4814888"/>
            <a:ext cx="466725" cy="419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1685" idx="0"/>
          </p:cNvCxnSpPr>
          <p:nvPr/>
        </p:nvCxnSpPr>
        <p:spPr>
          <a:xfrm rot="5400000" flipH="1" flipV="1">
            <a:off x="2857500" y="4914900"/>
            <a:ext cx="381000"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1686" idx="0"/>
          </p:cNvCxnSpPr>
          <p:nvPr/>
        </p:nvCxnSpPr>
        <p:spPr>
          <a:xfrm rot="16200000" flipV="1">
            <a:off x="3352800" y="4876800"/>
            <a:ext cx="3810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1687" idx="0"/>
          </p:cNvCxnSpPr>
          <p:nvPr/>
        </p:nvCxnSpPr>
        <p:spPr>
          <a:xfrm rot="5400000" flipH="1" flipV="1">
            <a:off x="4953000" y="4953000"/>
            <a:ext cx="381000" cy="228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1688" idx="0"/>
          </p:cNvCxnSpPr>
          <p:nvPr/>
        </p:nvCxnSpPr>
        <p:spPr>
          <a:xfrm rot="16200000" flipV="1">
            <a:off x="5334000" y="4953000"/>
            <a:ext cx="381000" cy="228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71689" idx="0"/>
          </p:cNvCxnSpPr>
          <p:nvPr/>
        </p:nvCxnSpPr>
        <p:spPr>
          <a:xfrm rot="5400000" flipH="1" flipV="1">
            <a:off x="6705600" y="5029200"/>
            <a:ext cx="457200" cy="152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71690" idx="0"/>
          </p:cNvCxnSpPr>
          <p:nvPr/>
        </p:nvCxnSpPr>
        <p:spPr>
          <a:xfrm rot="16200000" flipV="1">
            <a:off x="7086600" y="4953000"/>
            <a:ext cx="457200"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1371600" y="3505200"/>
            <a:ext cx="8382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71692" idx="0"/>
          </p:cNvCxnSpPr>
          <p:nvPr/>
        </p:nvCxnSpPr>
        <p:spPr>
          <a:xfrm rot="16200000" flipV="1">
            <a:off x="2533650" y="3486150"/>
            <a:ext cx="762000" cy="800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flipH="1" flipV="1">
            <a:off x="5105400" y="3581400"/>
            <a:ext cx="6858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0800000">
            <a:off x="5943600" y="3505200"/>
            <a:ext cx="9906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1695" idx="0"/>
          </p:cNvCxnSpPr>
          <p:nvPr/>
        </p:nvCxnSpPr>
        <p:spPr>
          <a:xfrm rot="5400000" flipH="1" flipV="1">
            <a:off x="3009900" y="1790700"/>
            <a:ext cx="609600" cy="1600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1696" idx="0"/>
          </p:cNvCxnSpPr>
          <p:nvPr/>
        </p:nvCxnSpPr>
        <p:spPr>
          <a:xfrm rot="16200000" flipV="1">
            <a:off x="4838700" y="1866900"/>
            <a:ext cx="609600" cy="1447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1712" name="TextBox 49"/>
          <p:cNvSpPr txBox="1">
            <a:spLocks noChangeArrowheads="1"/>
          </p:cNvSpPr>
          <p:nvPr/>
        </p:nvSpPr>
        <p:spPr bwMode="auto">
          <a:xfrm>
            <a:off x="7391400" y="4800600"/>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dirty="0">
                <a:latin typeface="Adobe Fangsong Std R" pitchFamily="18" charset="-128"/>
                <a:ea typeface="Adobe Fangsong Std R" pitchFamily="18" charset="-128"/>
              </a:rPr>
              <a:t>Merge </a:t>
            </a:r>
          </a:p>
        </p:txBody>
      </p:sp>
      <p:sp>
        <p:nvSpPr>
          <p:cNvPr id="71713" name="TextBox 50"/>
          <p:cNvSpPr txBox="1">
            <a:spLocks noChangeArrowheads="1"/>
          </p:cNvSpPr>
          <p:nvPr/>
        </p:nvSpPr>
        <p:spPr bwMode="auto">
          <a:xfrm>
            <a:off x="7010400" y="3581400"/>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dirty="0">
                <a:latin typeface="Adobe Fangsong Std R" pitchFamily="18" charset="-128"/>
                <a:ea typeface="Adobe Fangsong Std R" pitchFamily="18" charset="-128"/>
              </a:rPr>
              <a:t>Merge</a:t>
            </a:r>
            <a:r>
              <a:rPr lang="en-US" altLang="en-US" sz="2800" dirty="0"/>
              <a:t> </a:t>
            </a:r>
          </a:p>
        </p:txBody>
      </p:sp>
      <p:sp>
        <p:nvSpPr>
          <p:cNvPr id="71714" name="TextBox 51"/>
          <p:cNvSpPr txBox="1">
            <a:spLocks noChangeArrowheads="1"/>
          </p:cNvSpPr>
          <p:nvPr/>
        </p:nvSpPr>
        <p:spPr bwMode="auto">
          <a:xfrm>
            <a:off x="6248400" y="2286000"/>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dirty="0">
                <a:latin typeface="Adobe Fangsong Std R" pitchFamily="18" charset="-128"/>
                <a:ea typeface="Adobe Fangsong Std R" pitchFamily="18" charset="-128"/>
              </a:rPr>
              <a:t>Merge</a:t>
            </a:r>
            <a:r>
              <a:rPr lang="en-US" altLang="en-US" sz="2800" dirty="0"/>
              <a:t>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endParaRPr lang="en-US" altLang="en-US" smtClean="0"/>
          </a:p>
        </p:txBody>
      </p:sp>
      <p:sp>
        <p:nvSpPr>
          <p:cNvPr id="72707" name="Content Placeholder 2"/>
          <p:cNvSpPr>
            <a:spLocks noGrp="1"/>
          </p:cNvSpPr>
          <p:nvPr>
            <p:ph idx="1"/>
          </p:nvPr>
        </p:nvSpPr>
        <p:spPr/>
        <p:txBody>
          <a:bodyPr/>
          <a:lstStyle/>
          <a:p>
            <a:pPr>
              <a:buFont typeface="Arial" panose="020B0604020202020204" pitchFamily="34" charset="0"/>
              <a:buNone/>
            </a:pPr>
            <a:endParaRPr lang="en-US" altLang="en-US" dirty="0" smtClean="0"/>
          </a:p>
          <a:p>
            <a:pPr>
              <a:buFont typeface="Arial" panose="020B0604020202020204" pitchFamily="34" charset="0"/>
              <a:buNone/>
            </a:pPr>
            <a:r>
              <a:rPr lang="en-US" altLang="en-US" dirty="0" smtClean="0">
                <a:latin typeface="Adobe Fangsong Std R" pitchFamily="18" charset="-128"/>
                <a:ea typeface="Adobe Fangsong Std R" pitchFamily="18" charset="-128"/>
              </a:rPr>
              <a:t>Time complexity = </a:t>
            </a:r>
            <a:r>
              <a:rPr lang="en-US" altLang="en-US" dirty="0" smtClean="0">
                <a:solidFill>
                  <a:srgbClr val="3333FF"/>
                </a:solidFill>
                <a:latin typeface="Adobe Fangsong Std R" pitchFamily="18" charset="-128"/>
                <a:ea typeface="Adobe Fangsong Std R" pitchFamily="18" charset="-128"/>
                <a:cs typeface="Times New Roman" panose="02020603050405020304" pitchFamily="18" charset="0"/>
                <a:sym typeface="Symbol" panose="05050102010706020507" pitchFamily="18" charset="2"/>
              </a:rPr>
              <a:t></a:t>
            </a:r>
            <a:r>
              <a:rPr lang="en-US" altLang="en-US" dirty="0" smtClean="0">
                <a:solidFill>
                  <a:srgbClr val="3333FF"/>
                </a:solidFill>
                <a:latin typeface="Adobe Fangsong Std R" pitchFamily="18" charset="-128"/>
                <a:ea typeface="Adobe Fangsong Std R" pitchFamily="18" charset="-128"/>
                <a:cs typeface="Times New Roman" panose="02020603050405020304" pitchFamily="18" charset="0"/>
              </a:rPr>
              <a:t>(</a:t>
            </a:r>
            <a:r>
              <a:rPr lang="en-US" altLang="en-US" i="1" dirty="0" smtClean="0">
                <a:solidFill>
                  <a:srgbClr val="3333FF"/>
                </a:solidFill>
                <a:latin typeface="Adobe Fangsong Std R" pitchFamily="18" charset="-128"/>
                <a:ea typeface="Adobe Fangsong Std R" pitchFamily="18" charset="-128"/>
                <a:cs typeface="Times New Roman" panose="02020603050405020304" pitchFamily="18" charset="0"/>
              </a:rPr>
              <a:t>n</a:t>
            </a:r>
            <a:r>
              <a:rPr lang="en-US" altLang="en-US" dirty="0" smtClean="0">
                <a:solidFill>
                  <a:srgbClr val="3333FF"/>
                </a:solidFill>
                <a:latin typeface="Adobe Fangsong Std R" pitchFamily="18" charset="-128"/>
                <a:ea typeface="Adobe Fangsong Std R" pitchFamily="18" charset="-128"/>
                <a:cs typeface="Times New Roman" panose="02020603050405020304" pitchFamily="18" charset="0"/>
              </a:rPr>
              <a:t> log </a:t>
            </a:r>
            <a:r>
              <a:rPr lang="en-US" altLang="en-US" i="1" dirty="0" smtClean="0">
                <a:solidFill>
                  <a:srgbClr val="3333FF"/>
                </a:solidFill>
                <a:latin typeface="Adobe Fangsong Std R" pitchFamily="18" charset="-128"/>
                <a:ea typeface="Adobe Fangsong Std R" pitchFamily="18" charset="-128"/>
                <a:cs typeface="Times New Roman" panose="02020603050405020304" pitchFamily="18" charset="0"/>
              </a:rPr>
              <a:t>n</a:t>
            </a:r>
            <a:r>
              <a:rPr lang="en-US" altLang="en-US" dirty="0" smtClean="0">
                <a:solidFill>
                  <a:srgbClr val="3333FF"/>
                </a:solidFill>
                <a:latin typeface="Adobe Fangsong Std R" pitchFamily="18" charset="-128"/>
                <a:ea typeface="Adobe Fangsong Std R" pitchFamily="18" charset="-128"/>
                <a:cs typeface="Times New Roman" panose="02020603050405020304" pitchFamily="18" charset="0"/>
              </a:rPr>
              <a:t>)</a:t>
            </a:r>
          </a:p>
          <a:p>
            <a:pPr>
              <a:buFont typeface="Arial" panose="020B0604020202020204" pitchFamily="34" charset="0"/>
              <a:buNone/>
            </a:pPr>
            <a:endParaRPr lang="en-US" altLang="en-US" dirty="0" smtClean="0"/>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980ED779-6667-4F01-980B-D9FFD5E7A9D0}" type="slidenum">
              <a:rPr lang="en-US" altLang="en-US">
                <a:solidFill>
                  <a:srgbClr val="898989"/>
                </a:solidFill>
              </a:rPr>
              <a:pPr/>
              <a:t>67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smtClean="0">
                <a:latin typeface="Adobe Fangsong Std R" pitchFamily="18" charset="-128"/>
                <a:ea typeface="Adobe Fangsong Std R" pitchFamily="18" charset="-128"/>
              </a:rPr>
              <a:t>Quick Sort</a:t>
            </a:r>
          </a:p>
        </p:txBody>
      </p:sp>
      <p:sp>
        <p:nvSpPr>
          <p:cNvPr id="3" name="Content Placeholder 2"/>
          <p:cNvSpPr>
            <a:spLocks noGrp="1"/>
          </p:cNvSpPr>
          <p:nvPr>
            <p:ph idx="1"/>
          </p:nvPr>
        </p:nvSpPr>
        <p:spPr/>
        <p:txBody>
          <a:bodyPr rtlCol="0">
            <a:normAutofit/>
          </a:bodyPr>
          <a:lstStyle/>
          <a:p>
            <a:pPr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To select the pivot</a:t>
            </a:r>
          </a:p>
          <a:p>
            <a:pPr fontAlgn="auto">
              <a:spcAft>
                <a:spcPts val="0"/>
              </a:spcAft>
              <a:buFont typeface="Arial" panose="020B0604020202020204" pitchFamily="34" charset="0"/>
              <a:buNone/>
              <a:defRPr/>
            </a:pPr>
            <a:endParaRPr lang="en-US" dirty="0" smtClean="0">
              <a:latin typeface="Adobe Fangsong Std R" pitchFamily="18" charset="-128"/>
              <a:ea typeface="Adobe Fangsong Std R" pitchFamily="18" charset="-128"/>
            </a:endParaRPr>
          </a:p>
          <a:p>
            <a:pPr marL="285750" lvl="1" algn="just"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Select the first number </a:t>
            </a:r>
            <a:r>
              <a:rPr lang="en-US" b="1" dirty="0" smtClean="0">
                <a:solidFill>
                  <a:srgbClr val="FF0000"/>
                </a:solidFill>
                <a:latin typeface="Adobe Fangsong Std R" pitchFamily="18" charset="-128"/>
                <a:ea typeface="Adobe Fangsong Std R" pitchFamily="18" charset="-128"/>
              </a:rPr>
              <a:t>FIRST</a:t>
            </a:r>
            <a:r>
              <a:rPr lang="en-US" dirty="0" smtClean="0">
                <a:latin typeface="Adobe Fangsong Std R" pitchFamily="18" charset="-128"/>
                <a:ea typeface="Adobe Fangsong Std R" pitchFamily="18" charset="-128"/>
              </a:rPr>
              <a:t> in the list, </a:t>
            </a:r>
          </a:p>
          <a:p>
            <a:pPr lvl="1" algn="just"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beginning with the last number in the list, scan from right to left, comparing with each number and stopping at the first number less than </a:t>
            </a:r>
            <a:r>
              <a:rPr lang="en-US" b="1" dirty="0" smtClean="0">
                <a:solidFill>
                  <a:srgbClr val="FF0000"/>
                </a:solidFill>
                <a:latin typeface="Adobe Fangsong Std R" pitchFamily="18" charset="-128"/>
                <a:ea typeface="Adobe Fangsong Std R" pitchFamily="18" charset="-128"/>
              </a:rPr>
              <a:t>FIRST</a:t>
            </a:r>
            <a:r>
              <a:rPr lang="en-US" dirty="0" smtClean="0">
                <a:latin typeface="Adobe Fangsong Std R" pitchFamily="18" charset="-128"/>
                <a:ea typeface="Adobe Fangsong Std R" pitchFamily="18" charset="-128"/>
              </a:rPr>
              <a:t>.  </a:t>
            </a:r>
          </a:p>
          <a:p>
            <a:pPr lvl="1" algn="just" fontAlgn="auto">
              <a:spcAft>
                <a:spcPts val="0"/>
              </a:spcAft>
              <a:buFont typeface="Arial" panose="020B0604020202020204" pitchFamily="34" charset="0"/>
              <a:buNone/>
              <a:defRPr/>
            </a:pPr>
            <a:r>
              <a:rPr lang="en-US" dirty="0" smtClean="0">
                <a:latin typeface="Adobe Fangsong Std R" pitchFamily="18" charset="-128"/>
                <a:ea typeface="Adobe Fangsong Std R" pitchFamily="18" charset="-128"/>
              </a:rPr>
              <a:t>Then interchange the two number. </a:t>
            </a:r>
            <a:endParaRPr lang="en-US" dirty="0">
              <a:latin typeface="Adobe Fangsong Std R" pitchFamily="18" charset="-128"/>
              <a:ea typeface="Adobe Fangsong Std R" pitchFamily="18" charset="-128"/>
            </a:endParaRPr>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3F48FFF9-C6D9-463D-B060-F9788F0477B8}" type="slidenum">
              <a:rPr lang="en-US" altLang="en-US">
                <a:solidFill>
                  <a:srgbClr val="898989"/>
                </a:solidFill>
              </a:rPr>
              <a:pPr/>
              <a:t>68</a:t>
            </a:fld>
            <a:endParaRPr lang="en-US" altLang="en-US">
              <a:solidFill>
                <a:srgbClr val="898989"/>
              </a:solidFill>
            </a:endParaRPr>
          </a:p>
        </p:txBody>
      </p:sp>
    </p:spTree>
    <p:extLst>
      <p:ext uri="{BB962C8B-B14F-4D97-AF65-F5344CB8AC3E}">
        <p14:creationId xmlns:p14="http://schemas.microsoft.com/office/powerpoint/2010/main" val="7741742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274638"/>
            <a:ext cx="8229600" cy="868362"/>
          </a:xfrm>
        </p:spPr>
        <p:txBody>
          <a:bodyPr/>
          <a:lstStyle/>
          <a:p>
            <a:r>
              <a:rPr lang="en-US" altLang="en-US" dirty="0" smtClean="0">
                <a:latin typeface="Adobe Fangsong Std R" pitchFamily="18" charset="-128"/>
                <a:ea typeface="Adobe Fangsong Std R" pitchFamily="18" charset="-128"/>
              </a:rPr>
              <a:t>Quick Sort</a:t>
            </a:r>
          </a:p>
        </p:txBody>
      </p:sp>
      <p:sp>
        <p:nvSpPr>
          <p:cNvPr id="51203" name="Content Placeholder 2"/>
          <p:cNvSpPr>
            <a:spLocks noGrp="1"/>
          </p:cNvSpPr>
          <p:nvPr>
            <p:ph idx="1"/>
          </p:nvPr>
        </p:nvSpPr>
        <p:spPr>
          <a:xfrm>
            <a:off x="457200" y="1066800"/>
            <a:ext cx="8229600" cy="5059363"/>
          </a:xfrm>
        </p:spPr>
        <p:txBody>
          <a:bodyPr/>
          <a:lstStyle/>
          <a:p>
            <a:pPr>
              <a:buFont typeface="Arial" panose="020B0604020202020204" pitchFamily="34" charset="0"/>
              <a:buNone/>
            </a:pPr>
            <a:r>
              <a:rPr lang="en-US" altLang="en-US" dirty="0" smtClean="0">
                <a:latin typeface="Adobe Fangsong Std R" pitchFamily="18" charset="-128"/>
                <a:ea typeface="Adobe Fangsong Std R" pitchFamily="18" charset="-128"/>
              </a:rPr>
              <a:t>Quick sort is an algorithm of the </a:t>
            </a:r>
            <a:r>
              <a:rPr lang="en-US" altLang="en-US" b="1" dirty="0" smtClean="0">
                <a:solidFill>
                  <a:srgbClr val="FF0000"/>
                </a:solidFill>
                <a:latin typeface="Adobe Fangsong Std R" pitchFamily="18" charset="-128"/>
                <a:ea typeface="Adobe Fangsong Std R" pitchFamily="18" charset="-128"/>
              </a:rPr>
              <a:t>divide-and-conquer </a:t>
            </a:r>
            <a:r>
              <a:rPr lang="en-US" altLang="en-US" dirty="0" smtClean="0">
                <a:latin typeface="Adobe Fangsong Std R" pitchFamily="18" charset="-128"/>
                <a:ea typeface="Adobe Fangsong Std R" pitchFamily="18" charset="-128"/>
              </a:rPr>
              <a:t>type</a:t>
            </a:r>
          </a:p>
          <a:p>
            <a:pPr>
              <a:buFont typeface="Arial" panose="020B0604020202020204" pitchFamily="34" charset="0"/>
              <a:buNone/>
            </a:pPr>
            <a:endParaRPr lang="en-US" altLang="en-US" dirty="0" smtClean="0">
              <a:latin typeface="Adobe Fangsong Std R" pitchFamily="18" charset="-128"/>
              <a:ea typeface="Adobe Fangsong Std R" pitchFamily="18" charset="-128"/>
            </a:endParaRPr>
          </a:p>
          <a:p>
            <a:pPr>
              <a:buFont typeface="Arial" panose="020B0604020202020204" pitchFamily="34" charset="0"/>
              <a:buNone/>
            </a:pPr>
            <a:r>
              <a:rPr lang="en-US" altLang="en-US" dirty="0" smtClean="0">
                <a:latin typeface="Adobe Fangsong Std R" pitchFamily="18" charset="-128"/>
                <a:ea typeface="Adobe Fangsong Std R" pitchFamily="18" charset="-128"/>
              </a:rPr>
              <a:t>The problem of sorting a set  is reduced to the problem of sorting two smaller sets. </a:t>
            </a:r>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0ED65EF1-6361-4CE7-AC84-019F7A953E5B}" type="slidenum">
              <a:rPr lang="en-US" altLang="en-US">
                <a:solidFill>
                  <a:srgbClr val="898989"/>
                </a:solidFill>
              </a:rPr>
              <a:pPr/>
              <a:t>69</a:t>
            </a:fld>
            <a:endParaRPr lang="en-US" altLang="en-US">
              <a:solidFill>
                <a:srgbClr val="898989"/>
              </a:solidFill>
            </a:endParaRPr>
          </a:p>
        </p:txBody>
      </p:sp>
    </p:spTree>
    <p:extLst>
      <p:ext uri="{BB962C8B-B14F-4D97-AF65-F5344CB8AC3E}">
        <p14:creationId xmlns:p14="http://schemas.microsoft.com/office/powerpoint/2010/main" val="875258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B167C4CA-CF3E-4139-8A67-421EB9851AC0}" type="slidenum">
              <a:rPr lang="en-US" altLang="en-US">
                <a:solidFill>
                  <a:srgbClr val="898989"/>
                </a:solidFill>
              </a:rPr>
              <a:pPr algn="l"/>
              <a:t>7</a:t>
            </a:fld>
            <a:endParaRPr lang="en-US" altLang="en-US">
              <a:solidFill>
                <a:srgbClr val="898989"/>
              </a:solidFill>
            </a:endParaRPr>
          </a:p>
        </p:txBody>
      </p:sp>
      <p:sp>
        <p:nvSpPr>
          <p:cNvPr id="41987" name="Rectangle 2"/>
          <p:cNvSpPr>
            <a:spLocks noGrp="1" noChangeArrowheads="1"/>
          </p:cNvSpPr>
          <p:nvPr>
            <p:ph type="title"/>
          </p:nvPr>
        </p:nvSpPr>
        <p:spPr/>
        <p:txBody>
          <a:bodyPr/>
          <a:lstStyle/>
          <a:p>
            <a:r>
              <a:rPr lang="en-US" altLang="en-US" sz="3600" b="1" dirty="0" smtClean="0">
                <a:latin typeface="Adobe Fangsong Std R" pitchFamily="18" charset="-128"/>
                <a:ea typeface="Adobe Fangsong Std R" pitchFamily="18" charset="-128"/>
              </a:rPr>
              <a:t>Sorting</a:t>
            </a:r>
          </a:p>
        </p:txBody>
      </p:sp>
      <p:sp>
        <p:nvSpPr>
          <p:cNvPr id="41988" name="Rectangle 3"/>
          <p:cNvSpPr>
            <a:spLocks noGrp="1" noChangeArrowheads="1"/>
          </p:cNvSpPr>
          <p:nvPr>
            <p:ph type="body" idx="1"/>
          </p:nvPr>
        </p:nvSpPr>
        <p:spPr>
          <a:xfrm>
            <a:off x="457200" y="1295400"/>
            <a:ext cx="8458200" cy="5181600"/>
          </a:xfrm>
        </p:spPr>
        <p:txBody>
          <a:bodyPr/>
          <a:lstStyle/>
          <a:p>
            <a:pPr marL="609600" indent="-609600">
              <a:buFontTx/>
              <a:buNone/>
            </a:pPr>
            <a:r>
              <a:rPr lang="en-GB" altLang="en-US" b="1" dirty="0" smtClean="0">
                <a:solidFill>
                  <a:schemeClr val="accent2"/>
                </a:solidFill>
                <a:latin typeface="Adobe Fangsong Std R" pitchFamily="18" charset="-128"/>
                <a:ea typeface="Adobe Fangsong Std R" pitchFamily="18" charset="-128"/>
              </a:rPr>
              <a:t>External Sort:</a:t>
            </a:r>
            <a:endParaRPr lang="en-GB" altLang="en-US" dirty="0" smtClean="0">
              <a:solidFill>
                <a:schemeClr val="accent2"/>
              </a:solidFill>
              <a:latin typeface="Adobe Fangsong Std R" pitchFamily="18" charset="-128"/>
              <a:ea typeface="Adobe Fangsong Std R" pitchFamily="18" charset="-128"/>
            </a:endParaRPr>
          </a:p>
          <a:p>
            <a:pPr marL="609600" indent="-609600">
              <a:buFontTx/>
              <a:buNone/>
            </a:pPr>
            <a:endParaRPr lang="en-GB" altLang="en-US" dirty="0" smtClean="0">
              <a:solidFill>
                <a:schemeClr val="accent2"/>
              </a:solidFill>
              <a:latin typeface="Adobe Fangsong Std R" pitchFamily="18" charset="-128"/>
              <a:ea typeface="Adobe Fangsong Std R" pitchFamily="18" charset="-128"/>
            </a:endParaRPr>
          </a:p>
          <a:p>
            <a:pPr marL="609600" indent="-609600">
              <a:buFontTx/>
              <a:buNone/>
            </a:pPr>
            <a:r>
              <a:rPr lang="en-GB" altLang="en-US" dirty="0" smtClean="0">
                <a:latin typeface="Adobe Fangsong Std R" pitchFamily="18" charset="-128"/>
                <a:ea typeface="Adobe Fangsong Std R" pitchFamily="18" charset="-128"/>
              </a:rPr>
              <a:t>Any sort algorithm which uses external memory, such as tape or disk, during the sort.</a:t>
            </a:r>
            <a:endParaRPr lang="en-US" altLang="en-US" dirty="0" smtClean="0">
              <a:latin typeface="Adobe Fangsong Std R" pitchFamily="18" charset="-128"/>
              <a:ea typeface="Adobe Fangsong Std R" pitchFamily="18" charset="-128"/>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40DE370F-B1B7-482D-9FA0-81128DCBD3D4}" type="slidenum">
              <a:rPr lang="en-US" altLang="en-US">
                <a:solidFill>
                  <a:srgbClr val="898989"/>
                </a:solidFill>
              </a:rPr>
              <a:pPr algn="l"/>
              <a:t>70</a:t>
            </a:fld>
            <a:endParaRPr lang="en-US" altLang="en-US">
              <a:solidFill>
                <a:srgbClr val="898989"/>
              </a:solidFill>
            </a:endParaRPr>
          </a:p>
        </p:txBody>
      </p:sp>
      <p:sp>
        <p:nvSpPr>
          <p:cNvPr id="52227" name="Rectangle 2"/>
          <p:cNvSpPr>
            <a:spLocks noGrp="1" noChangeArrowheads="1"/>
          </p:cNvSpPr>
          <p:nvPr>
            <p:ph type="title"/>
          </p:nvPr>
        </p:nvSpPr>
        <p:spPr/>
        <p:txBody>
          <a:bodyPr/>
          <a:lstStyle/>
          <a:p>
            <a:r>
              <a:rPr lang="en-US" altLang="en-US" smtClean="0"/>
              <a:t>Quick Sort Approach</a:t>
            </a:r>
            <a:endParaRPr lang="en-US" altLang="en-US" sz="2000" smtClean="0"/>
          </a:p>
        </p:txBody>
      </p:sp>
      <p:sp>
        <p:nvSpPr>
          <p:cNvPr id="52228" name="Rectangle 3" descr="5%"/>
          <p:cNvSpPr>
            <a:spLocks noChangeArrowheads="1"/>
          </p:cNvSpPr>
          <p:nvPr/>
        </p:nvSpPr>
        <p:spPr bwMode="auto">
          <a:xfrm>
            <a:off x="1066800" y="2057400"/>
            <a:ext cx="6858000" cy="685800"/>
          </a:xfrm>
          <a:prstGeom prst="rect">
            <a:avLst/>
          </a:prstGeom>
          <a:pattFill prst="pct5">
            <a:fgClr>
              <a:srgbClr val="00CCFF"/>
            </a:fgClr>
            <a:bgClr>
              <a:srgbClr val="FFFFFF"/>
            </a:bgClr>
          </a:pattFill>
          <a:ln w="9525">
            <a:solidFill>
              <a:schemeClr val="tx1"/>
            </a:solidFill>
            <a:miter lim="800000"/>
            <a:headEnd/>
            <a:tailEnd type="none" w="lg" len="lg"/>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52229" name="Rectangle 4"/>
          <p:cNvSpPr>
            <a:spLocks noChangeArrowheads="1"/>
          </p:cNvSpPr>
          <p:nvPr/>
        </p:nvSpPr>
        <p:spPr bwMode="auto">
          <a:xfrm>
            <a:off x="990600" y="4648200"/>
            <a:ext cx="2743200" cy="685800"/>
          </a:xfrm>
          <a:prstGeom prst="rect">
            <a:avLst/>
          </a:prstGeom>
          <a:solidFill>
            <a:srgbClr val="FFFF99"/>
          </a:solidFill>
          <a:ln w="9525">
            <a:solidFill>
              <a:schemeClr val="tx1"/>
            </a:solidFill>
            <a:miter lim="800000"/>
            <a:headEnd/>
            <a:tailEnd type="none" w="lg" len="lg"/>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52230" name="Rectangle 5"/>
          <p:cNvSpPr>
            <a:spLocks noChangeArrowheads="1"/>
          </p:cNvSpPr>
          <p:nvPr/>
        </p:nvSpPr>
        <p:spPr bwMode="auto">
          <a:xfrm>
            <a:off x="3962400" y="4648200"/>
            <a:ext cx="838200" cy="685800"/>
          </a:xfrm>
          <a:prstGeom prst="rect">
            <a:avLst/>
          </a:prstGeom>
          <a:solidFill>
            <a:srgbClr val="FFCC99"/>
          </a:solidFill>
          <a:ln w="9525">
            <a:solidFill>
              <a:schemeClr val="tx1"/>
            </a:solidFill>
            <a:miter lim="800000"/>
            <a:headEnd/>
            <a:tailEnd type="none" w="lg" len="lg"/>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52231" name="Rectangle 6"/>
          <p:cNvSpPr>
            <a:spLocks noChangeArrowheads="1"/>
          </p:cNvSpPr>
          <p:nvPr/>
        </p:nvSpPr>
        <p:spPr bwMode="auto">
          <a:xfrm>
            <a:off x="5029200" y="4648200"/>
            <a:ext cx="2971800" cy="685800"/>
          </a:xfrm>
          <a:prstGeom prst="rect">
            <a:avLst/>
          </a:prstGeom>
          <a:solidFill>
            <a:schemeClr val="accent1"/>
          </a:solidFill>
          <a:ln w="9525">
            <a:solidFill>
              <a:schemeClr val="tx1"/>
            </a:solidFill>
            <a:miter lim="800000"/>
            <a:headEnd/>
            <a:tailEnd type="none" w="lg" len="lg"/>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52232" name="Text Box 7"/>
          <p:cNvSpPr txBox="1">
            <a:spLocks noChangeArrowheads="1"/>
          </p:cNvSpPr>
          <p:nvPr/>
        </p:nvSpPr>
        <p:spPr bwMode="auto">
          <a:xfrm>
            <a:off x="4206875" y="4678363"/>
            <a:ext cx="365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3200" i="1">
                <a:latin typeface="Times New Roman" panose="02020603050405020304" pitchFamily="18" charset="0"/>
              </a:rPr>
              <a:t>x</a:t>
            </a:r>
          </a:p>
        </p:txBody>
      </p:sp>
      <p:sp>
        <p:nvSpPr>
          <p:cNvPr id="52233" name="Text Box 8"/>
          <p:cNvSpPr txBox="1">
            <a:spLocks noChangeArrowheads="1"/>
          </p:cNvSpPr>
          <p:nvPr/>
        </p:nvSpPr>
        <p:spPr bwMode="auto">
          <a:xfrm>
            <a:off x="1770063" y="4648200"/>
            <a:ext cx="9731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3200" i="1">
                <a:latin typeface="Times New Roman" panose="02020603050405020304" pitchFamily="18" charset="0"/>
              </a:rPr>
              <a:t>y</a:t>
            </a:r>
            <a:r>
              <a:rPr lang="en-US" altLang="en-US" sz="3200">
                <a:latin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 </a:t>
            </a:r>
            <a:r>
              <a:rPr lang="en-US" altLang="en-US" sz="3200" i="1">
                <a:latin typeface="Times New Roman" panose="02020603050405020304" pitchFamily="18" charset="0"/>
                <a:cs typeface="Times New Roman" panose="02020603050405020304" pitchFamily="18" charset="0"/>
              </a:rPr>
              <a:t>x</a:t>
            </a:r>
          </a:p>
        </p:txBody>
      </p:sp>
      <p:sp>
        <p:nvSpPr>
          <p:cNvPr id="52234" name="Text Box 9"/>
          <p:cNvSpPr txBox="1">
            <a:spLocks noChangeArrowheads="1"/>
          </p:cNvSpPr>
          <p:nvPr/>
        </p:nvSpPr>
        <p:spPr bwMode="auto">
          <a:xfrm>
            <a:off x="5943600" y="4648200"/>
            <a:ext cx="973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3200" i="1">
                <a:latin typeface="Times New Roman" panose="02020603050405020304" pitchFamily="18" charset="0"/>
              </a:rPr>
              <a:t>y</a:t>
            </a:r>
            <a:r>
              <a:rPr lang="en-US" altLang="en-US" sz="3200">
                <a:latin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 </a:t>
            </a:r>
            <a:r>
              <a:rPr lang="en-US" altLang="en-US" sz="3200" i="1">
                <a:latin typeface="Times New Roman" panose="02020603050405020304" pitchFamily="18" charset="0"/>
                <a:cs typeface="Times New Roman" panose="02020603050405020304" pitchFamily="18" charset="0"/>
              </a:rPr>
              <a:t>x</a:t>
            </a:r>
          </a:p>
        </p:txBody>
      </p:sp>
      <p:sp>
        <p:nvSpPr>
          <p:cNvPr id="52235" name="Text Box 10"/>
          <p:cNvSpPr txBox="1">
            <a:spLocks noChangeArrowheads="1"/>
          </p:cNvSpPr>
          <p:nvPr/>
        </p:nvSpPr>
        <p:spPr bwMode="auto">
          <a:xfrm>
            <a:off x="517525" y="2076450"/>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3200" i="1">
                <a:latin typeface="Times New Roman" panose="02020603050405020304" pitchFamily="18" charset="0"/>
              </a:rPr>
              <a:t>A</a:t>
            </a:r>
          </a:p>
        </p:txBody>
      </p:sp>
      <p:sp>
        <p:nvSpPr>
          <p:cNvPr id="52236" name="Text Box 11"/>
          <p:cNvSpPr txBox="1">
            <a:spLocks noChangeArrowheads="1"/>
          </p:cNvSpPr>
          <p:nvPr/>
        </p:nvSpPr>
        <p:spPr bwMode="auto">
          <a:xfrm>
            <a:off x="1066800" y="15240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3200">
                <a:latin typeface="Times New Roman" panose="02020603050405020304" pitchFamily="18" charset="0"/>
              </a:rPr>
              <a:t>1</a:t>
            </a:r>
          </a:p>
        </p:txBody>
      </p:sp>
      <p:sp>
        <p:nvSpPr>
          <p:cNvPr id="52237" name="Text Box 12"/>
          <p:cNvSpPr txBox="1">
            <a:spLocks noChangeArrowheads="1"/>
          </p:cNvSpPr>
          <p:nvPr/>
        </p:nvSpPr>
        <p:spPr bwMode="auto">
          <a:xfrm>
            <a:off x="7493000" y="152400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3200" i="1">
                <a:latin typeface="Times New Roman" panose="02020603050405020304" pitchFamily="18" charset="0"/>
              </a:rPr>
              <a:t>n</a:t>
            </a:r>
          </a:p>
        </p:txBody>
      </p:sp>
      <p:sp>
        <p:nvSpPr>
          <p:cNvPr id="52238" name="Text Box 13"/>
          <p:cNvSpPr txBox="1">
            <a:spLocks noChangeArrowheads="1"/>
          </p:cNvSpPr>
          <p:nvPr/>
        </p:nvSpPr>
        <p:spPr bwMode="auto">
          <a:xfrm>
            <a:off x="533400" y="4678363"/>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3200" i="1">
                <a:latin typeface="Times New Roman" panose="02020603050405020304" pitchFamily="18" charset="0"/>
              </a:rPr>
              <a:t>A</a:t>
            </a:r>
          </a:p>
        </p:txBody>
      </p:sp>
      <p:sp>
        <p:nvSpPr>
          <p:cNvPr id="52239" name="Text Box 14"/>
          <p:cNvSpPr txBox="1">
            <a:spLocks noChangeArrowheads="1"/>
          </p:cNvSpPr>
          <p:nvPr/>
        </p:nvSpPr>
        <p:spPr bwMode="auto">
          <a:xfrm>
            <a:off x="5105400" y="3733800"/>
            <a:ext cx="24304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3200">
                <a:latin typeface="Times New Roman" panose="02020603050405020304" pitchFamily="18" charset="0"/>
              </a:rPr>
              <a:t>Pivot element</a:t>
            </a:r>
          </a:p>
        </p:txBody>
      </p:sp>
      <p:sp>
        <p:nvSpPr>
          <p:cNvPr id="52240" name="Line 15"/>
          <p:cNvSpPr>
            <a:spLocks noChangeShapeType="1"/>
          </p:cNvSpPr>
          <p:nvPr/>
        </p:nvSpPr>
        <p:spPr bwMode="auto">
          <a:xfrm flipH="1">
            <a:off x="4572000" y="41148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2241" name="AutoShape 16"/>
          <p:cNvSpPr>
            <a:spLocks/>
          </p:cNvSpPr>
          <p:nvPr/>
        </p:nvSpPr>
        <p:spPr bwMode="auto">
          <a:xfrm rot="-5400000">
            <a:off x="2209800" y="4191000"/>
            <a:ext cx="304800" cy="2743200"/>
          </a:xfrm>
          <a:prstGeom prst="leftBrace">
            <a:avLst>
              <a:gd name="adj1" fmla="val 75000"/>
              <a:gd name="adj2" fmla="val 50000"/>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52242" name="AutoShape 17"/>
          <p:cNvSpPr>
            <a:spLocks/>
          </p:cNvSpPr>
          <p:nvPr/>
        </p:nvSpPr>
        <p:spPr bwMode="auto">
          <a:xfrm rot="-5400000">
            <a:off x="6438900" y="4152900"/>
            <a:ext cx="228600" cy="2895600"/>
          </a:xfrm>
          <a:prstGeom prst="leftBrace">
            <a:avLst>
              <a:gd name="adj1" fmla="val 105556"/>
              <a:gd name="adj2" fmla="val 50000"/>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52243" name="Text Box 18"/>
          <p:cNvSpPr txBox="1">
            <a:spLocks noChangeArrowheads="1"/>
          </p:cNvSpPr>
          <p:nvPr/>
        </p:nvSpPr>
        <p:spPr bwMode="auto">
          <a:xfrm>
            <a:off x="1727200" y="5638800"/>
            <a:ext cx="276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3200">
                <a:latin typeface="Times New Roman" panose="02020603050405020304" pitchFamily="18" charset="0"/>
              </a:rPr>
              <a:t>Sort recursively</a:t>
            </a:r>
          </a:p>
        </p:txBody>
      </p:sp>
      <p:sp>
        <p:nvSpPr>
          <p:cNvPr id="52244" name="Text Box 19"/>
          <p:cNvSpPr txBox="1">
            <a:spLocks noChangeArrowheads="1"/>
          </p:cNvSpPr>
          <p:nvPr/>
        </p:nvSpPr>
        <p:spPr bwMode="auto">
          <a:xfrm>
            <a:off x="5334000" y="5592763"/>
            <a:ext cx="2768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3200">
                <a:latin typeface="Times New Roman" panose="02020603050405020304" pitchFamily="18" charset="0"/>
              </a:rPr>
              <a:t>Sort recursively</a:t>
            </a:r>
          </a:p>
        </p:txBody>
      </p:sp>
      <p:sp>
        <p:nvSpPr>
          <p:cNvPr id="52245" name="AutoShape 20"/>
          <p:cNvSpPr>
            <a:spLocks noChangeArrowheads="1"/>
          </p:cNvSpPr>
          <p:nvPr/>
        </p:nvSpPr>
        <p:spPr bwMode="auto">
          <a:xfrm>
            <a:off x="3962400" y="2971800"/>
            <a:ext cx="609600" cy="990600"/>
          </a:xfrm>
          <a:prstGeom prst="downArrow">
            <a:avLst>
              <a:gd name="adj1" fmla="val 50000"/>
              <a:gd name="adj2" fmla="val 40625"/>
            </a:avLst>
          </a:prstGeom>
          <a:solidFill>
            <a:srgbClr val="FF00FF"/>
          </a:solidFill>
          <a:ln w="9525">
            <a:solidFill>
              <a:schemeClr val="tx1"/>
            </a:solidFill>
            <a:miter lim="800000"/>
            <a:headEnd/>
            <a:tailEnd type="none" w="lg" len="lg"/>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endParaRPr lang="en-US" altLang="en-US"/>
          </a:p>
        </p:txBody>
      </p:sp>
    </p:spTree>
    <p:extLst>
      <p:ext uri="{BB962C8B-B14F-4D97-AF65-F5344CB8AC3E}">
        <p14:creationId xmlns:p14="http://schemas.microsoft.com/office/powerpoint/2010/main" val="69204247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endParaRPr lang="en-US" altLang="en-US" smtClean="0"/>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30BD19DF-73E7-4B2E-A33B-2026B1A4BE62}" type="slidenum">
              <a:rPr lang="en-US" altLang="en-US">
                <a:solidFill>
                  <a:srgbClr val="898989"/>
                </a:solidFill>
              </a:rPr>
              <a:pPr/>
              <a:t>71</a:t>
            </a:fld>
            <a:endParaRPr lang="en-US" altLang="en-US">
              <a:solidFill>
                <a:srgbClr val="898989"/>
              </a:solidFill>
            </a:endParaRPr>
          </a:p>
        </p:txBody>
      </p:sp>
      <p:sp>
        <p:nvSpPr>
          <p:cNvPr id="54276" name="Rectangle 4"/>
          <p:cNvSpPr>
            <a:spLocks noChangeArrowheads="1"/>
          </p:cNvSpPr>
          <p:nvPr/>
        </p:nvSpPr>
        <p:spPr bwMode="auto">
          <a:xfrm>
            <a:off x="609600" y="1828800"/>
            <a:ext cx="76200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a:t>44, 33, 11, 55, 77, 90, 40, 60, 99, 22, 88, 66</a:t>
            </a:r>
          </a:p>
          <a:p>
            <a:endParaRPr lang="en-US" altLang="en-US"/>
          </a:p>
        </p:txBody>
      </p:sp>
      <p:sp>
        <p:nvSpPr>
          <p:cNvPr id="7" name="Oval 6"/>
          <p:cNvSpPr/>
          <p:nvPr/>
        </p:nvSpPr>
        <p:spPr>
          <a:xfrm>
            <a:off x="609600" y="1752600"/>
            <a:ext cx="60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7"/>
          <p:cNvSpPr/>
          <p:nvPr/>
        </p:nvSpPr>
        <p:spPr>
          <a:xfrm>
            <a:off x="7543800" y="1676400"/>
            <a:ext cx="609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10"/>
          <p:cNvGrpSpPr>
            <a:grpSpLocks/>
          </p:cNvGrpSpPr>
          <p:nvPr/>
        </p:nvGrpSpPr>
        <p:grpSpPr bwMode="auto">
          <a:xfrm>
            <a:off x="533400" y="2667000"/>
            <a:ext cx="8001000" cy="876300"/>
            <a:chOff x="533400" y="2667000"/>
            <a:chExt cx="8001000" cy="876419"/>
          </a:xfrm>
        </p:grpSpPr>
        <p:sp>
          <p:nvSpPr>
            <p:cNvPr id="54290" name="TextBox 5"/>
            <p:cNvSpPr txBox="1">
              <a:spLocks noChangeArrowheads="1"/>
            </p:cNvSpPr>
            <p:nvPr/>
          </p:nvSpPr>
          <p:spPr bwMode="auto">
            <a:xfrm>
              <a:off x="533400" y="2743200"/>
              <a:ext cx="80010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a:t>22, 33, 11, 55, 77, 90, 40, 60, 99, 44, 88, 66</a:t>
              </a:r>
            </a:p>
            <a:p>
              <a:endParaRPr lang="en-US" altLang="en-US"/>
            </a:p>
          </p:txBody>
        </p:sp>
        <p:sp>
          <p:nvSpPr>
            <p:cNvPr id="9" name="Oval 8"/>
            <p:cNvSpPr/>
            <p:nvPr/>
          </p:nvSpPr>
          <p:spPr>
            <a:xfrm>
              <a:off x="533400" y="2667000"/>
              <a:ext cx="609600" cy="6096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Oval 9"/>
            <p:cNvSpPr/>
            <p:nvPr/>
          </p:nvSpPr>
          <p:spPr>
            <a:xfrm>
              <a:off x="6248400" y="2667000"/>
              <a:ext cx="609600" cy="6096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1" name="Group 16"/>
          <p:cNvGrpSpPr>
            <a:grpSpLocks/>
          </p:cNvGrpSpPr>
          <p:nvPr/>
        </p:nvGrpSpPr>
        <p:grpSpPr bwMode="auto">
          <a:xfrm>
            <a:off x="457200" y="3886200"/>
            <a:ext cx="8001000" cy="876300"/>
            <a:chOff x="457200" y="3886200"/>
            <a:chExt cx="8001000" cy="876419"/>
          </a:xfrm>
        </p:grpSpPr>
        <p:grpSp>
          <p:nvGrpSpPr>
            <p:cNvPr id="54286" name="Group 11"/>
            <p:cNvGrpSpPr>
              <a:grpSpLocks/>
            </p:cNvGrpSpPr>
            <p:nvPr/>
          </p:nvGrpSpPr>
          <p:grpSpPr bwMode="auto">
            <a:xfrm>
              <a:off x="457200" y="3886200"/>
              <a:ext cx="8001000" cy="876419"/>
              <a:chOff x="533400" y="2667000"/>
              <a:chExt cx="8001000" cy="876419"/>
            </a:xfrm>
          </p:grpSpPr>
          <p:sp>
            <p:nvSpPr>
              <p:cNvPr id="54288" name="TextBox 12"/>
              <p:cNvSpPr txBox="1">
                <a:spLocks noChangeArrowheads="1"/>
              </p:cNvSpPr>
              <p:nvPr/>
            </p:nvSpPr>
            <p:spPr bwMode="auto">
              <a:xfrm>
                <a:off x="533400" y="2743200"/>
                <a:ext cx="80010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a:t>22, 33, 11, 44, 77, 90, 40, 60, 99, 55, 88, 66</a:t>
                </a:r>
              </a:p>
              <a:p>
                <a:endParaRPr lang="en-US" altLang="en-US"/>
              </a:p>
            </p:txBody>
          </p:sp>
          <p:sp>
            <p:nvSpPr>
              <p:cNvPr id="15" name="Oval 14"/>
              <p:cNvSpPr/>
              <p:nvPr/>
            </p:nvSpPr>
            <p:spPr>
              <a:xfrm>
                <a:off x="6248400" y="2667000"/>
                <a:ext cx="609600" cy="6096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6" name="Oval 15"/>
            <p:cNvSpPr/>
            <p:nvPr/>
          </p:nvSpPr>
          <p:spPr>
            <a:xfrm>
              <a:off x="2209800" y="3886200"/>
              <a:ext cx="609600" cy="6096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17"/>
          <p:cNvGrpSpPr>
            <a:grpSpLocks/>
          </p:cNvGrpSpPr>
          <p:nvPr/>
        </p:nvGrpSpPr>
        <p:grpSpPr bwMode="auto">
          <a:xfrm>
            <a:off x="381000" y="4953000"/>
            <a:ext cx="8001000" cy="876300"/>
            <a:chOff x="457200" y="3886200"/>
            <a:chExt cx="8001000" cy="876419"/>
          </a:xfrm>
        </p:grpSpPr>
        <p:grpSp>
          <p:nvGrpSpPr>
            <p:cNvPr id="54282" name="Group 11"/>
            <p:cNvGrpSpPr>
              <a:grpSpLocks/>
            </p:cNvGrpSpPr>
            <p:nvPr/>
          </p:nvGrpSpPr>
          <p:grpSpPr bwMode="auto">
            <a:xfrm>
              <a:off x="457200" y="3886200"/>
              <a:ext cx="8001000" cy="876419"/>
              <a:chOff x="533400" y="2667000"/>
              <a:chExt cx="8001000" cy="876419"/>
            </a:xfrm>
          </p:grpSpPr>
          <p:sp>
            <p:nvSpPr>
              <p:cNvPr id="54284" name="TextBox 20"/>
              <p:cNvSpPr txBox="1">
                <a:spLocks noChangeArrowheads="1"/>
              </p:cNvSpPr>
              <p:nvPr/>
            </p:nvSpPr>
            <p:spPr bwMode="auto">
              <a:xfrm>
                <a:off x="533400" y="2743200"/>
                <a:ext cx="80010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a:t>22, 33, 11, 40, 77, 90, 44, 60, 99, 55, 88, 66</a:t>
                </a:r>
              </a:p>
              <a:p>
                <a:endParaRPr lang="en-US" altLang="en-US"/>
              </a:p>
            </p:txBody>
          </p:sp>
          <p:sp>
            <p:nvSpPr>
              <p:cNvPr id="22" name="Oval 21"/>
              <p:cNvSpPr/>
              <p:nvPr/>
            </p:nvSpPr>
            <p:spPr>
              <a:xfrm>
                <a:off x="4267200" y="2667000"/>
                <a:ext cx="609600" cy="6096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0" name="Oval 19"/>
            <p:cNvSpPr/>
            <p:nvPr/>
          </p:nvSpPr>
          <p:spPr>
            <a:xfrm>
              <a:off x="2209800" y="3886200"/>
              <a:ext cx="609600" cy="6096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885546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heckerboard(across)">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endParaRPr lang="en-US" altLang="en-US" smtClean="0"/>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BB90B1BF-705A-418F-91A8-0B51BEA5AF63}" type="slidenum">
              <a:rPr lang="en-US" altLang="en-US">
                <a:solidFill>
                  <a:srgbClr val="898989"/>
                </a:solidFill>
              </a:rPr>
              <a:pPr/>
              <a:t>72</a:t>
            </a:fld>
            <a:endParaRPr lang="en-US" altLang="en-US">
              <a:solidFill>
                <a:srgbClr val="898989"/>
              </a:solidFill>
            </a:endParaRPr>
          </a:p>
        </p:txBody>
      </p:sp>
      <p:grpSp>
        <p:nvGrpSpPr>
          <p:cNvPr id="3" name="Group 4"/>
          <p:cNvGrpSpPr>
            <a:grpSpLocks/>
          </p:cNvGrpSpPr>
          <p:nvPr/>
        </p:nvGrpSpPr>
        <p:grpSpPr bwMode="auto">
          <a:xfrm>
            <a:off x="381000" y="1828800"/>
            <a:ext cx="8001000" cy="876300"/>
            <a:chOff x="457200" y="3886200"/>
            <a:chExt cx="8001000" cy="876419"/>
          </a:xfrm>
        </p:grpSpPr>
        <p:grpSp>
          <p:nvGrpSpPr>
            <p:cNvPr id="55308" name="Group 11"/>
            <p:cNvGrpSpPr>
              <a:grpSpLocks/>
            </p:cNvGrpSpPr>
            <p:nvPr/>
          </p:nvGrpSpPr>
          <p:grpSpPr bwMode="auto">
            <a:xfrm>
              <a:off x="457200" y="3886200"/>
              <a:ext cx="8001000" cy="876419"/>
              <a:chOff x="533400" y="2667000"/>
              <a:chExt cx="8001000" cy="876419"/>
            </a:xfrm>
          </p:grpSpPr>
          <p:sp>
            <p:nvSpPr>
              <p:cNvPr id="55310" name="TextBox 7"/>
              <p:cNvSpPr txBox="1">
                <a:spLocks noChangeArrowheads="1"/>
              </p:cNvSpPr>
              <p:nvPr/>
            </p:nvSpPr>
            <p:spPr bwMode="auto">
              <a:xfrm>
                <a:off x="533400" y="2743200"/>
                <a:ext cx="80010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a:t>22, 33, 11, 40, 44, 90, 77, 60, 99, 55, 88, 66</a:t>
                </a:r>
              </a:p>
              <a:p>
                <a:endParaRPr lang="en-US" altLang="en-US"/>
              </a:p>
            </p:txBody>
          </p:sp>
          <p:sp>
            <p:nvSpPr>
              <p:cNvPr id="9" name="Oval 8"/>
              <p:cNvSpPr/>
              <p:nvPr/>
            </p:nvSpPr>
            <p:spPr>
              <a:xfrm>
                <a:off x="4267200" y="2667000"/>
                <a:ext cx="609600" cy="6096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7" name="Oval 6"/>
            <p:cNvSpPr/>
            <p:nvPr/>
          </p:nvSpPr>
          <p:spPr>
            <a:xfrm>
              <a:off x="2895600" y="3886200"/>
              <a:ext cx="609600" cy="6096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6" name="Group 9"/>
          <p:cNvGrpSpPr>
            <a:grpSpLocks/>
          </p:cNvGrpSpPr>
          <p:nvPr/>
        </p:nvGrpSpPr>
        <p:grpSpPr bwMode="auto">
          <a:xfrm>
            <a:off x="457200" y="3581400"/>
            <a:ext cx="8001000" cy="876300"/>
            <a:chOff x="457200" y="3886200"/>
            <a:chExt cx="8001000" cy="876419"/>
          </a:xfrm>
        </p:grpSpPr>
        <p:sp>
          <p:nvSpPr>
            <p:cNvPr id="55306" name="TextBox 12"/>
            <p:cNvSpPr txBox="1">
              <a:spLocks noChangeArrowheads="1"/>
            </p:cNvSpPr>
            <p:nvPr/>
          </p:nvSpPr>
          <p:spPr bwMode="auto">
            <a:xfrm>
              <a:off x="457200" y="3962400"/>
              <a:ext cx="80010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a:t>22, 33, 11, 40, 44, 90, 77, 60, 99, 55, 88, 66</a:t>
              </a:r>
            </a:p>
            <a:p>
              <a:endParaRPr lang="en-US" altLang="en-US"/>
            </a:p>
          </p:txBody>
        </p:sp>
        <p:sp>
          <p:nvSpPr>
            <p:cNvPr id="12" name="Oval 11"/>
            <p:cNvSpPr/>
            <p:nvPr/>
          </p:nvSpPr>
          <p:spPr>
            <a:xfrm>
              <a:off x="2895600" y="3886200"/>
              <a:ext cx="609600" cy="6096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Left Brace 14"/>
          <p:cNvSpPr/>
          <p:nvPr/>
        </p:nvSpPr>
        <p:spPr>
          <a:xfrm rot="-5400000">
            <a:off x="1371600" y="3429000"/>
            <a:ext cx="609600" cy="21336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6" name="Left Brace 15"/>
          <p:cNvSpPr/>
          <p:nvPr/>
        </p:nvSpPr>
        <p:spPr>
          <a:xfrm rot="-5400000">
            <a:off x="5448300" y="2476500"/>
            <a:ext cx="609600" cy="40386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7" name="TextBox 16"/>
          <p:cNvSpPr txBox="1">
            <a:spLocks noChangeArrowheads="1"/>
          </p:cNvSpPr>
          <p:nvPr/>
        </p:nvSpPr>
        <p:spPr bwMode="auto">
          <a:xfrm>
            <a:off x="381000" y="4953000"/>
            <a:ext cx="266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a:t>First Sublist </a:t>
            </a:r>
          </a:p>
        </p:txBody>
      </p:sp>
      <p:sp>
        <p:nvSpPr>
          <p:cNvPr id="18" name="TextBox 17"/>
          <p:cNvSpPr txBox="1">
            <a:spLocks noChangeArrowheads="1"/>
          </p:cNvSpPr>
          <p:nvPr/>
        </p:nvSpPr>
        <p:spPr bwMode="auto">
          <a:xfrm>
            <a:off x="4191000" y="4876800"/>
            <a:ext cx="3810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800"/>
              <a:t>Second SubList </a:t>
            </a:r>
          </a:p>
        </p:txBody>
      </p:sp>
    </p:spTree>
    <p:extLst>
      <p:ext uri="{BB962C8B-B14F-4D97-AF65-F5344CB8AC3E}">
        <p14:creationId xmlns:p14="http://schemas.microsoft.com/office/powerpoint/2010/main" val="2261054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heckerboard(across)">
                                      <p:cBhvr>
                                        <p:cTn id="17" dur="500"/>
                                        <p:tgtEl>
                                          <p:spTgt spid="1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checkerboard(across)">
                                      <p:cBhvr>
                                        <p:cTn id="20" dur="500"/>
                                        <p:tgtEl>
                                          <p:spTgt spid="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checkerboard(across)">
                                      <p:cBhvr>
                                        <p:cTn id="25" dur="500"/>
                                        <p:tgtEl>
                                          <p:spTgt spid="18"/>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checkerboard(across)">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Slide Number Placeholder 3"/>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3BBF72DB-D881-4482-9CE3-4E6A67E9BCAC}" type="slidenum">
              <a:rPr lang="en-US" altLang="en-US">
                <a:solidFill>
                  <a:srgbClr val="898989"/>
                </a:solidFill>
              </a:rPr>
              <a:pPr algn="l"/>
              <a:t>73</a:t>
            </a:fld>
            <a:endParaRPr lang="en-US" altLang="en-US">
              <a:solidFill>
                <a:srgbClr val="898989"/>
              </a:solidFill>
            </a:endParaRPr>
          </a:p>
        </p:txBody>
      </p:sp>
      <p:sp>
        <p:nvSpPr>
          <p:cNvPr id="56323" name="Rectangle 2"/>
          <p:cNvSpPr>
            <a:spLocks noGrp="1" noChangeArrowheads="1"/>
          </p:cNvSpPr>
          <p:nvPr>
            <p:ph type="title"/>
          </p:nvPr>
        </p:nvSpPr>
        <p:spPr/>
        <p:txBody>
          <a:bodyPr/>
          <a:lstStyle/>
          <a:p>
            <a:r>
              <a:rPr lang="en-US" altLang="en-US" smtClean="0"/>
              <a:t>Quick Sort Algorithm</a:t>
            </a:r>
            <a:endParaRPr lang="en-US" altLang="en-US" sz="2000" smtClean="0"/>
          </a:p>
        </p:txBody>
      </p:sp>
      <p:sp>
        <p:nvSpPr>
          <p:cNvPr id="337923" name="Rectangle 3"/>
          <p:cNvSpPr>
            <a:spLocks noGrp="1" noChangeArrowheads="1"/>
          </p:cNvSpPr>
          <p:nvPr>
            <p:ph type="body" idx="1"/>
          </p:nvPr>
        </p:nvSpPr>
        <p:spPr/>
        <p:txBody>
          <a:bodyPr/>
          <a:lstStyle/>
          <a:p>
            <a:pPr marL="609600" indent="-609600">
              <a:lnSpc>
                <a:spcPct val="90000"/>
              </a:lnSpc>
              <a:buFontTx/>
              <a:buNone/>
            </a:pPr>
            <a:r>
              <a:rPr lang="en-US" altLang="en-US" b="1" smtClean="0">
                <a:solidFill>
                  <a:schemeClr val="tx2"/>
                </a:solidFill>
                <a:latin typeface="Times New Roman" panose="02020603050405020304" pitchFamily="18" charset="0"/>
              </a:rPr>
              <a:t>Input</a:t>
            </a:r>
            <a:r>
              <a:rPr lang="en-US" altLang="en-US" smtClean="0">
                <a:solidFill>
                  <a:schemeClr val="tx2"/>
                </a:solidFill>
                <a:latin typeface="Times New Roman" panose="02020603050405020304" pitchFamily="18" charset="0"/>
              </a:rPr>
              <a:t>: Unsorted sub-array A[first..last]</a:t>
            </a:r>
          </a:p>
          <a:p>
            <a:pPr marL="609600" indent="-609600">
              <a:lnSpc>
                <a:spcPct val="90000"/>
              </a:lnSpc>
              <a:buFontTx/>
              <a:buNone/>
            </a:pPr>
            <a:r>
              <a:rPr lang="en-US" altLang="en-US" b="1" smtClean="0">
                <a:solidFill>
                  <a:schemeClr val="tx2"/>
                </a:solidFill>
                <a:latin typeface="Times New Roman" panose="02020603050405020304" pitchFamily="18" charset="0"/>
              </a:rPr>
              <a:t>Output</a:t>
            </a:r>
            <a:r>
              <a:rPr lang="en-US" altLang="en-US" smtClean="0">
                <a:solidFill>
                  <a:schemeClr val="tx2"/>
                </a:solidFill>
                <a:latin typeface="Times New Roman" panose="02020603050405020304" pitchFamily="18" charset="0"/>
              </a:rPr>
              <a:t>: Sorted sub-array A[first..last]</a:t>
            </a:r>
          </a:p>
          <a:p>
            <a:pPr marL="609600" indent="-609600">
              <a:lnSpc>
                <a:spcPct val="90000"/>
              </a:lnSpc>
              <a:buFontTx/>
              <a:buNone/>
            </a:pPr>
            <a:endParaRPr lang="en-US" altLang="en-US" smtClean="0">
              <a:solidFill>
                <a:schemeClr val="tx2"/>
              </a:solidFill>
              <a:latin typeface="Times New Roman" panose="02020603050405020304" pitchFamily="18" charset="0"/>
            </a:endParaRPr>
          </a:p>
          <a:p>
            <a:pPr marL="609600" indent="-609600">
              <a:lnSpc>
                <a:spcPct val="90000"/>
              </a:lnSpc>
              <a:buFontTx/>
              <a:buNone/>
            </a:pPr>
            <a:r>
              <a:rPr lang="en-US" altLang="en-US" b="1" smtClean="0">
                <a:solidFill>
                  <a:srgbClr val="2619CB"/>
                </a:solidFill>
                <a:latin typeface="Times New Roman" panose="02020603050405020304" pitchFamily="18" charset="0"/>
              </a:rPr>
              <a:t>QUICKSORT</a:t>
            </a:r>
            <a:r>
              <a:rPr lang="en-US" altLang="en-US" smtClean="0">
                <a:solidFill>
                  <a:srgbClr val="2619CB"/>
                </a:solidFill>
                <a:latin typeface="Times New Roman" panose="02020603050405020304" pitchFamily="18" charset="0"/>
              </a:rPr>
              <a:t> </a:t>
            </a:r>
            <a:r>
              <a:rPr lang="en-US" altLang="en-US" smtClean="0">
                <a:solidFill>
                  <a:schemeClr val="tx2"/>
                </a:solidFill>
                <a:latin typeface="Times New Roman" panose="02020603050405020304" pitchFamily="18" charset="0"/>
              </a:rPr>
              <a:t>(A, first, Last)</a:t>
            </a:r>
          </a:p>
          <a:p>
            <a:pPr marL="609600" indent="-609600">
              <a:lnSpc>
                <a:spcPct val="90000"/>
              </a:lnSpc>
              <a:buFontTx/>
              <a:buNone/>
            </a:pPr>
            <a:r>
              <a:rPr lang="en-US" altLang="en-US" b="1" smtClean="0">
                <a:solidFill>
                  <a:schemeClr val="tx2"/>
                </a:solidFill>
                <a:latin typeface="Times New Roman" panose="02020603050405020304" pitchFamily="18" charset="0"/>
              </a:rPr>
              <a:t>	if</a:t>
            </a:r>
            <a:r>
              <a:rPr lang="en-US" altLang="en-US" smtClean="0">
                <a:solidFill>
                  <a:schemeClr val="tx2"/>
                </a:solidFill>
                <a:latin typeface="Times New Roman" panose="02020603050405020304" pitchFamily="18" charset="0"/>
              </a:rPr>
              <a:t> first &lt; last</a:t>
            </a:r>
            <a:endParaRPr lang="en-US" altLang="en-US" i="1" smtClean="0">
              <a:solidFill>
                <a:schemeClr val="tx2"/>
              </a:solidFill>
              <a:latin typeface="Times New Roman" panose="02020603050405020304" pitchFamily="18" charset="0"/>
            </a:endParaRPr>
          </a:p>
          <a:p>
            <a:pPr marL="609600" indent="-609600">
              <a:lnSpc>
                <a:spcPct val="90000"/>
              </a:lnSpc>
              <a:buFontTx/>
              <a:buNone/>
            </a:pPr>
            <a:r>
              <a:rPr lang="en-US" altLang="en-US" b="1" smtClean="0">
                <a:solidFill>
                  <a:schemeClr val="tx2"/>
                </a:solidFill>
                <a:latin typeface="Times New Roman" panose="02020603050405020304" pitchFamily="18" charset="0"/>
              </a:rPr>
              <a:t>		then	loc</a:t>
            </a:r>
            <a:r>
              <a:rPr lang="en-US" altLang="en-US" smtClean="0">
                <a:solidFill>
                  <a:schemeClr val="tx2"/>
                </a:solidFill>
                <a:latin typeface="Times New Roman" panose="02020603050405020304" pitchFamily="18" charset="0"/>
              </a:rPr>
              <a:t>← </a:t>
            </a:r>
            <a:r>
              <a:rPr lang="en-US" altLang="en-US" b="1" smtClean="0">
                <a:solidFill>
                  <a:srgbClr val="AE0808"/>
                </a:solidFill>
                <a:latin typeface="Times New Roman" panose="02020603050405020304" pitchFamily="18" charset="0"/>
              </a:rPr>
              <a:t>PARTITION</a:t>
            </a:r>
            <a:r>
              <a:rPr lang="en-US" altLang="en-US" smtClean="0">
                <a:latin typeface="Times New Roman" panose="02020603050405020304" pitchFamily="18" charset="0"/>
              </a:rPr>
              <a:t>(</a:t>
            </a:r>
            <a:r>
              <a:rPr lang="en-US" altLang="en-US" i="1" smtClean="0">
                <a:solidFill>
                  <a:schemeClr val="tx2"/>
                </a:solidFill>
                <a:latin typeface="Times New Roman" panose="02020603050405020304" pitchFamily="18" charset="0"/>
              </a:rPr>
              <a:t>A</a:t>
            </a:r>
            <a:r>
              <a:rPr lang="en-US" altLang="en-US" smtClean="0">
                <a:solidFill>
                  <a:schemeClr val="tx2"/>
                </a:solidFill>
                <a:latin typeface="Times New Roman" panose="02020603050405020304" pitchFamily="18" charset="0"/>
              </a:rPr>
              <a:t>, first</a:t>
            </a:r>
            <a:r>
              <a:rPr lang="en-US" altLang="en-US" i="1" smtClean="0">
                <a:solidFill>
                  <a:schemeClr val="tx2"/>
                </a:solidFill>
                <a:latin typeface="Times New Roman" panose="02020603050405020304" pitchFamily="18" charset="0"/>
              </a:rPr>
              <a:t>, last</a:t>
            </a:r>
            <a:r>
              <a:rPr lang="en-US" altLang="en-US" smtClean="0">
                <a:solidFill>
                  <a:schemeClr val="tx2"/>
                </a:solidFill>
                <a:latin typeface="Times New Roman" panose="02020603050405020304" pitchFamily="18" charset="0"/>
              </a:rPr>
              <a:t>)</a:t>
            </a:r>
          </a:p>
          <a:p>
            <a:pPr marL="609600" indent="-609600">
              <a:lnSpc>
                <a:spcPct val="90000"/>
              </a:lnSpc>
              <a:buFontTx/>
              <a:buNone/>
            </a:pPr>
            <a:r>
              <a:rPr lang="en-US" altLang="en-US" b="1" smtClean="0">
                <a:solidFill>
                  <a:srgbClr val="2619CB"/>
                </a:solidFill>
                <a:latin typeface="Times New Roman" panose="02020603050405020304" pitchFamily="18" charset="0"/>
              </a:rPr>
              <a:t>			QUICKSORT</a:t>
            </a:r>
            <a:r>
              <a:rPr lang="en-US" altLang="en-US" smtClean="0">
                <a:solidFill>
                  <a:schemeClr val="tx2"/>
                </a:solidFill>
                <a:latin typeface="Times New Roman" panose="02020603050405020304" pitchFamily="18" charset="0"/>
              </a:rPr>
              <a:t> (A, first, loc-1)</a:t>
            </a:r>
          </a:p>
          <a:p>
            <a:pPr marL="609600" indent="-609600">
              <a:lnSpc>
                <a:spcPct val="90000"/>
              </a:lnSpc>
              <a:buFontTx/>
              <a:buNone/>
            </a:pPr>
            <a:r>
              <a:rPr lang="en-US" altLang="en-US" b="1" smtClean="0">
                <a:solidFill>
                  <a:srgbClr val="2619CB"/>
                </a:solidFill>
                <a:latin typeface="Times New Roman" panose="02020603050405020304" pitchFamily="18" charset="0"/>
              </a:rPr>
              <a:t>			QUICKSORT</a:t>
            </a:r>
            <a:r>
              <a:rPr lang="en-US" altLang="en-US" smtClean="0">
                <a:solidFill>
                  <a:schemeClr val="tx2"/>
                </a:solidFill>
                <a:latin typeface="Times New Roman" panose="02020603050405020304" pitchFamily="18" charset="0"/>
              </a:rPr>
              <a:t> (A, loc+1, last)</a:t>
            </a:r>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85877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23"/>
                                        </p:tgtEl>
                                        <p:attrNameLst>
                                          <p:attrName>style.visibility</p:attrName>
                                        </p:attrNameLst>
                                      </p:cBhvr>
                                      <p:to>
                                        <p:strVal val="visible"/>
                                      </p:to>
                                    </p:set>
                                    <p:animEffect transition="in" filter="blinds(horizontal)">
                                      <p:cBhvr>
                                        <p:cTn id="7" dur="500"/>
                                        <p:tgtEl>
                                          <p:spTgt spid="337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8F53B56B-E451-4A68-A4AB-7DC18D71AFC5}" type="slidenum">
              <a:rPr lang="en-US" altLang="en-US">
                <a:solidFill>
                  <a:srgbClr val="898989"/>
                </a:solidFill>
              </a:rPr>
              <a:pPr algn="l"/>
              <a:t>74</a:t>
            </a:fld>
            <a:endParaRPr lang="en-US" altLang="en-US">
              <a:solidFill>
                <a:srgbClr val="898989"/>
              </a:solidFill>
            </a:endParaRPr>
          </a:p>
        </p:txBody>
      </p:sp>
      <p:sp>
        <p:nvSpPr>
          <p:cNvPr id="86019" name="Rectangle 2"/>
          <p:cNvSpPr>
            <a:spLocks noGrp="1" noChangeArrowheads="1"/>
          </p:cNvSpPr>
          <p:nvPr>
            <p:ph type="title"/>
          </p:nvPr>
        </p:nvSpPr>
        <p:spPr>
          <a:xfrm>
            <a:off x="457200" y="152400"/>
            <a:ext cx="8229600" cy="609600"/>
          </a:xfrm>
        </p:spPr>
        <p:txBody>
          <a:bodyPr rtlCol="0">
            <a:normAutofit fontScale="90000"/>
          </a:bodyPr>
          <a:lstStyle/>
          <a:p>
            <a:pPr fontAlgn="auto">
              <a:spcAft>
                <a:spcPts val="0"/>
              </a:spcAft>
              <a:defRPr/>
            </a:pPr>
            <a:r>
              <a:rPr lang="en-US" sz="4000" smtClean="0"/>
              <a:t>Partition Algorithm</a:t>
            </a:r>
            <a:endParaRPr lang="en-US" sz="1800" smtClean="0"/>
          </a:p>
        </p:txBody>
      </p:sp>
      <p:sp>
        <p:nvSpPr>
          <p:cNvPr id="86020" name="Rectangle 3"/>
          <p:cNvSpPr>
            <a:spLocks noGrp="1" noChangeArrowheads="1"/>
          </p:cNvSpPr>
          <p:nvPr>
            <p:ph type="body" idx="1"/>
          </p:nvPr>
        </p:nvSpPr>
        <p:spPr>
          <a:xfrm>
            <a:off x="457200" y="838200"/>
            <a:ext cx="8229600" cy="5562600"/>
          </a:xfrm>
        </p:spPr>
        <p:txBody>
          <a:bodyPr rtlCol="0">
            <a:normAutofit lnSpcReduction="10000"/>
          </a:bodyPr>
          <a:lstStyle/>
          <a:p>
            <a:pPr marL="609600" indent="-609600" fontAlgn="auto">
              <a:lnSpc>
                <a:spcPct val="80000"/>
              </a:lnSpc>
              <a:spcAft>
                <a:spcPts val="0"/>
              </a:spcAft>
              <a:buFontTx/>
              <a:buNone/>
              <a:defRPr/>
            </a:pPr>
            <a:r>
              <a:rPr lang="en-US" sz="2400" b="1" dirty="0" smtClean="0">
                <a:solidFill>
                  <a:schemeClr val="tx2"/>
                </a:solidFill>
                <a:latin typeface="Times New Roman" pitchFamily="18" charset="0"/>
              </a:rPr>
              <a:t>Input</a:t>
            </a:r>
            <a:r>
              <a:rPr lang="en-US" sz="2400" dirty="0" smtClean="0">
                <a:solidFill>
                  <a:schemeClr val="tx2"/>
                </a:solidFill>
                <a:latin typeface="Times New Roman" pitchFamily="18" charset="0"/>
              </a:rPr>
              <a:t>: Sub-array </a:t>
            </a:r>
            <a:r>
              <a:rPr lang="en-US" sz="2400" i="1" dirty="0" smtClean="0">
                <a:solidFill>
                  <a:schemeClr val="tx2"/>
                </a:solidFill>
                <a:latin typeface="Times New Roman" pitchFamily="18" charset="0"/>
              </a:rPr>
              <a:t>A</a:t>
            </a:r>
            <a:r>
              <a:rPr lang="en-US" sz="2400" dirty="0" smtClean="0">
                <a:solidFill>
                  <a:schemeClr val="tx2"/>
                </a:solidFill>
                <a:latin typeface="Times New Roman" pitchFamily="18" charset="0"/>
              </a:rPr>
              <a:t>[first..last]</a:t>
            </a:r>
          </a:p>
          <a:p>
            <a:pPr marL="609600" indent="-609600" fontAlgn="auto">
              <a:lnSpc>
                <a:spcPct val="80000"/>
              </a:lnSpc>
              <a:spcAft>
                <a:spcPts val="0"/>
              </a:spcAft>
              <a:buFontTx/>
              <a:buNone/>
              <a:defRPr/>
            </a:pPr>
            <a:r>
              <a:rPr lang="en-US" sz="2400" b="1" dirty="0" smtClean="0">
                <a:solidFill>
                  <a:schemeClr val="tx2"/>
                </a:solidFill>
                <a:latin typeface="Times New Roman" pitchFamily="18" charset="0"/>
              </a:rPr>
              <a:t>Output</a:t>
            </a:r>
            <a:r>
              <a:rPr lang="en-US" sz="2400" dirty="0" smtClean="0">
                <a:solidFill>
                  <a:schemeClr val="tx2"/>
                </a:solidFill>
                <a:latin typeface="Times New Roman" pitchFamily="18" charset="0"/>
              </a:rPr>
              <a:t>: Sub-array </a:t>
            </a:r>
            <a:r>
              <a:rPr lang="en-US" sz="2400" i="1" dirty="0" smtClean="0">
                <a:solidFill>
                  <a:schemeClr val="tx2"/>
                </a:solidFill>
                <a:latin typeface="Times New Roman" pitchFamily="18" charset="0"/>
              </a:rPr>
              <a:t>A</a:t>
            </a:r>
            <a:r>
              <a:rPr lang="en-US" sz="2400" dirty="0" smtClean="0">
                <a:solidFill>
                  <a:schemeClr val="tx2"/>
                </a:solidFill>
                <a:latin typeface="Times New Roman" pitchFamily="18" charset="0"/>
              </a:rPr>
              <a:t>[first..loc] where each element of </a:t>
            </a:r>
            <a:r>
              <a:rPr lang="en-US" sz="2400" i="1" dirty="0" smtClean="0">
                <a:solidFill>
                  <a:schemeClr val="tx2"/>
                </a:solidFill>
                <a:latin typeface="Times New Roman" pitchFamily="18" charset="0"/>
              </a:rPr>
              <a:t>A</a:t>
            </a:r>
            <a:r>
              <a:rPr lang="en-US" sz="2400" dirty="0" smtClean="0">
                <a:solidFill>
                  <a:schemeClr val="tx2"/>
                </a:solidFill>
                <a:latin typeface="Times New Roman" pitchFamily="18" charset="0"/>
              </a:rPr>
              <a:t>[first..loc-1] is </a:t>
            </a:r>
            <a:r>
              <a:rPr lang="en-US" sz="2400" dirty="0" smtClean="0">
                <a:solidFill>
                  <a:schemeClr val="tx2"/>
                </a:solidFill>
                <a:latin typeface="Times New Roman" pitchFamily="18" charset="0"/>
                <a:cs typeface="Times New Roman" pitchFamily="18" charset="0"/>
              </a:rPr>
              <a:t>≤ to each element of </a:t>
            </a:r>
            <a:r>
              <a:rPr lang="en-US" sz="2400" i="1" dirty="0" smtClean="0">
                <a:solidFill>
                  <a:schemeClr val="tx2"/>
                </a:solidFill>
                <a:latin typeface="Times New Roman" pitchFamily="18" charset="0"/>
              </a:rPr>
              <a:t>A</a:t>
            </a:r>
            <a:r>
              <a:rPr lang="en-US" sz="2400" dirty="0" smtClean="0">
                <a:solidFill>
                  <a:schemeClr val="tx2"/>
                </a:solidFill>
                <a:latin typeface="Times New Roman" pitchFamily="18" charset="0"/>
              </a:rPr>
              <a:t>[</a:t>
            </a:r>
            <a:r>
              <a:rPr lang="en-US" sz="2400" i="1" dirty="0" smtClean="0">
                <a:solidFill>
                  <a:schemeClr val="tx2"/>
                </a:solidFill>
                <a:latin typeface="Times New Roman" pitchFamily="18" charset="0"/>
              </a:rPr>
              <a:t>(q+</a:t>
            </a:r>
            <a:r>
              <a:rPr lang="en-US" sz="2400" dirty="0" smtClean="0">
                <a:solidFill>
                  <a:schemeClr val="tx2"/>
                </a:solidFill>
                <a:latin typeface="Times New Roman" pitchFamily="18" charset="0"/>
              </a:rPr>
              <a:t>1</a:t>
            </a:r>
            <a:r>
              <a:rPr lang="en-US" sz="2400" i="1" dirty="0" smtClean="0">
                <a:solidFill>
                  <a:schemeClr val="tx2"/>
                </a:solidFill>
                <a:latin typeface="Times New Roman" pitchFamily="18" charset="0"/>
              </a:rPr>
              <a:t>)</a:t>
            </a:r>
            <a:r>
              <a:rPr lang="en-US" sz="2400" dirty="0" smtClean="0">
                <a:solidFill>
                  <a:schemeClr val="tx2"/>
                </a:solidFill>
                <a:latin typeface="Times New Roman" pitchFamily="18" charset="0"/>
              </a:rPr>
              <a:t>..</a:t>
            </a:r>
            <a:r>
              <a:rPr lang="en-US" sz="2400" i="1" dirty="0" smtClean="0">
                <a:solidFill>
                  <a:schemeClr val="tx2"/>
                </a:solidFill>
                <a:latin typeface="Times New Roman" pitchFamily="18" charset="0"/>
              </a:rPr>
              <a:t>r</a:t>
            </a:r>
            <a:r>
              <a:rPr lang="en-US" sz="2400" dirty="0" smtClean="0">
                <a:solidFill>
                  <a:schemeClr val="tx2"/>
                </a:solidFill>
                <a:latin typeface="Times New Roman" pitchFamily="18" charset="0"/>
              </a:rPr>
              <a:t>]; returns the index </a:t>
            </a:r>
            <a:r>
              <a:rPr lang="en-US" sz="2400" b="1" i="1" dirty="0" smtClean="0">
                <a:solidFill>
                  <a:schemeClr val="tx2"/>
                </a:solidFill>
                <a:latin typeface="Times New Roman" pitchFamily="18" charset="0"/>
              </a:rPr>
              <a:t>loc</a:t>
            </a:r>
          </a:p>
          <a:p>
            <a:pPr marL="609600" indent="-609600" fontAlgn="auto">
              <a:lnSpc>
                <a:spcPct val="80000"/>
              </a:lnSpc>
              <a:spcAft>
                <a:spcPts val="0"/>
              </a:spcAft>
              <a:buFontTx/>
              <a:buNone/>
              <a:defRPr/>
            </a:pPr>
            <a:endParaRPr lang="en-US" sz="2000" b="1" i="1" dirty="0" smtClean="0">
              <a:solidFill>
                <a:schemeClr val="tx2"/>
              </a:solidFill>
              <a:latin typeface="Times New Roman" pitchFamily="18" charset="0"/>
            </a:endParaRPr>
          </a:p>
          <a:p>
            <a:pPr marL="609600" indent="-609600" algn="just" fontAlgn="auto">
              <a:lnSpc>
                <a:spcPct val="80000"/>
              </a:lnSpc>
              <a:spcAft>
                <a:spcPts val="0"/>
              </a:spcAft>
              <a:buFontTx/>
              <a:buNone/>
              <a:defRPr/>
            </a:pPr>
            <a:r>
              <a:rPr lang="en-US" sz="2000" b="1" dirty="0" smtClean="0">
                <a:solidFill>
                  <a:srgbClr val="AE0808"/>
                </a:solidFill>
                <a:latin typeface="Times New Roman" pitchFamily="18" charset="0"/>
                <a:cs typeface="Times New Roman" pitchFamily="18" charset="0"/>
              </a:rPr>
              <a:t>PARTITION </a:t>
            </a:r>
            <a:r>
              <a:rPr lang="en-US" sz="2000" dirty="0" smtClean="0">
                <a:solidFill>
                  <a:schemeClr val="tx2"/>
                </a:solidFill>
                <a:latin typeface="Times New Roman" pitchFamily="18" charset="0"/>
                <a:cs typeface="Times New Roman" pitchFamily="18" charset="0"/>
              </a:rPr>
              <a:t>(A, first, last)</a:t>
            </a:r>
          </a:p>
          <a:p>
            <a:pPr marL="609600" indent="-609600" algn="just" fontAlgn="auto">
              <a:lnSpc>
                <a:spcPct val="80000"/>
              </a:lnSpc>
              <a:spcAft>
                <a:spcPts val="0"/>
              </a:spcAft>
              <a:buFontTx/>
              <a:buNone/>
              <a:defRPr/>
            </a:pPr>
            <a:r>
              <a:rPr lang="en-US" sz="2400" dirty="0" smtClean="0">
                <a:solidFill>
                  <a:schemeClr val="tx2"/>
                </a:solidFill>
                <a:latin typeface="Times New Roman" pitchFamily="18" charset="0"/>
                <a:cs typeface="Times New Roman" pitchFamily="18" charset="0"/>
              </a:rPr>
              <a:t>1    </a:t>
            </a:r>
            <a:r>
              <a:rPr lang="en-US" sz="2400" i="1" dirty="0" smtClean="0">
                <a:solidFill>
                  <a:schemeClr val="tx2"/>
                </a:solidFill>
                <a:latin typeface="Times New Roman" pitchFamily="18" charset="0"/>
                <a:cs typeface="Times New Roman" pitchFamily="18" charset="0"/>
              </a:rPr>
              <a:t>x</a:t>
            </a:r>
            <a:r>
              <a:rPr lang="en-US" sz="2400" dirty="0" smtClean="0">
                <a:solidFill>
                  <a:schemeClr val="tx2"/>
                </a:solidFill>
                <a:latin typeface="Times New Roman" pitchFamily="18" charset="0"/>
                <a:cs typeface="Times New Roman" pitchFamily="18" charset="0"/>
              </a:rPr>
              <a:t> ←  A[first]</a:t>
            </a:r>
          </a:p>
          <a:p>
            <a:pPr marL="609600" indent="-609600" algn="just" fontAlgn="auto">
              <a:lnSpc>
                <a:spcPct val="80000"/>
              </a:lnSpc>
              <a:spcAft>
                <a:spcPts val="0"/>
              </a:spcAft>
              <a:buFontTx/>
              <a:buNone/>
              <a:defRPr/>
            </a:pPr>
            <a:r>
              <a:rPr lang="en-US" sz="2400" dirty="0" smtClean="0">
                <a:solidFill>
                  <a:schemeClr val="tx2"/>
                </a:solidFill>
                <a:latin typeface="Times New Roman" pitchFamily="18" charset="0"/>
                <a:cs typeface="Times New Roman" pitchFamily="18" charset="0"/>
              </a:rPr>
              <a:t>2    </a:t>
            </a:r>
            <a:r>
              <a:rPr lang="en-US" sz="2400" i="1" dirty="0" smtClean="0">
                <a:solidFill>
                  <a:schemeClr val="tx2"/>
                </a:solidFill>
                <a:latin typeface="Times New Roman" pitchFamily="18" charset="0"/>
                <a:cs typeface="Times New Roman" pitchFamily="18" charset="0"/>
              </a:rPr>
              <a:t>i</a:t>
            </a:r>
            <a:r>
              <a:rPr lang="en-US" sz="2400" dirty="0" smtClean="0">
                <a:solidFill>
                  <a:schemeClr val="tx2"/>
                </a:solidFill>
                <a:latin typeface="Times New Roman" pitchFamily="18" charset="0"/>
                <a:cs typeface="Times New Roman" pitchFamily="18" charset="0"/>
              </a:rPr>
              <a:t> ←  first</a:t>
            </a:r>
            <a:r>
              <a:rPr lang="en-US" sz="2400" i="1" dirty="0" smtClean="0">
                <a:solidFill>
                  <a:schemeClr val="tx2"/>
                </a:solidFill>
                <a:latin typeface="Times New Roman" pitchFamily="18" charset="0"/>
                <a:cs typeface="Times New Roman" pitchFamily="18" charset="0"/>
              </a:rPr>
              <a:t> </a:t>
            </a:r>
            <a:r>
              <a:rPr lang="en-US" sz="2400" dirty="0" smtClean="0">
                <a:solidFill>
                  <a:schemeClr val="tx2"/>
                </a:solidFill>
                <a:latin typeface="Times New Roman" pitchFamily="18" charset="0"/>
                <a:cs typeface="Times New Roman" pitchFamily="18" charset="0"/>
              </a:rPr>
              <a:t>-1</a:t>
            </a:r>
          </a:p>
          <a:p>
            <a:pPr marL="609600" indent="-609600" algn="just" fontAlgn="auto">
              <a:lnSpc>
                <a:spcPct val="80000"/>
              </a:lnSpc>
              <a:spcAft>
                <a:spcPts val="0"/>
              </a:spcAft>
              <a:buFontTx/>
              <a:buNone/>
              <a:defRPr/>
            </a:pPr>
            <a:r>
              <a:rPr lang="en-US" sz="2400" dirty="0" smtClean="0">
                <a:solidFill>
                  <a:schemeClr val="tx2"/>
                </a:solidFill>
                <a:latin typeface="Times New Roman" pitchFamily="18" charset="0"/>
                <a:cs typeface="Times New Roman" pitchFamily="18" charset="0"/>
              </a:rPr>
              <a:t>3    </a:t>
            </a:r>
            <a:r>
              <a:rPr lang="en-US" sz="2400" i="1" dirty="0" smtClean="0">
                <a:solidFill>
                  <a:schemeClr val="tx2"/>
                </a:solidFill>
                <a:latin typeface="Times New Roman" pitchFamily="18" charset="0"/>
                <a:cs typeface="Times New Roman" pitchFamily="18" charset="0"/>
              </a:rPr>
              <a:t>j</a:t>
            </a:r>
            <a:r>
              <a:rPr lang="en-US" sz="2400" dirty="0" smtClean="0">
                <a:solidFill>
                  <a:schemeClr val="tx2"/>
                </a:solidFill>
                <a:latin typeface="Times New Roman" pitchFamily="18" charset="0"/>
                <a:cs typeface="Times New Roman" pitchFamily="18" charset="0"/>
              </a:rPr>
              <a:t> ← last +1 </a:t>
            </a:r>
          </a:p>
          <a:p>
            <a:pPr marL="609600" indent="-609600" algn="just" fontAlgn="auto">
              <a:lnSpc>
                <a:spcPct val="80000"/>
              </a:lnSpc>
              <a:spcAft>
                <a:spcPts val="0"/>
              </a:spcAft>
              <a:buFontTx/>
              <a:buNone/>
              <a:defRPr/>
            </a:pPr>
            <a:r>
              <a:rPr lang="en-US" sz="2400" dirty="0" smtClean="0">
                <a:solidFill>
                  <a:schemeClr val="tx2"/>
                </a:solidFill>
                <a:latin typeface="Times New Roman" pitchFamily="18" charset="0"/>
                <a:cs typeface="Times New Roman" pitchFamily="18" charset="0"/>
              </a:rPr>
              <a:t>4</a:t>
            </a:r>
            <a:r>
              <a:rPr lang="en-US" sz="2400" b="1" dirty="0" smtClean="0">
                <a:solidFill>
                  <a:schemeClr val="tx2"/>
                </a:solidFill>
                <a:latin typeface="Times New Roman" pitchFamily="18" charset="0"/>
                <a:cs typeface="Times New Roman" pitchFamily="18" charset="0"/>
              </a:rPr>
              <a:t>    while</a:t>
            </a:r>
            <a:r>
              <a:rPr lang="en-US" sz="2400" dirty="0" smtClean="0">
                <a:solidFill>
                  <a:schemeClr val="tx2"/>
                </a:solidFill>
                <a:latin typeface="Times New Roman" pitchFamily="18" charset="0"/>
                <a:cs typeface="Times New Roman" pitchFamily="18" charset="0"/>
              </a:rPr>
              <a:t>  TRUE</a:t>
            </a:r>
          </a:p>
          <a:p>
            <a:pPr marL="609600" indent="-609600" algn="just" fontAlgn="auto">
              <a:lnSpc>
                <a:spcPct val="80000"/>
              </a:lnSpc>
              <a:spcAft>
                <a:spcPts val="0"/>
              </a:spcAft>
              <a:buFontTx/>
              <a:buNone/>
              <a:defRPr/>
            </a:pPr>
            <a:r>
              <a:rPr lang="en-US" sz="2400" dirty="0" smtClean="0">
                <a:solidFill>
                  <a:schemeClr val="tx2"/>
                </a:solidFill>
                <a:latin typeface="Times New Roman" pitchFamily="18" charset="0"/>
                <a:cs typeface="Times New Roman" pitchFamily="18" charset="0"/>
              </a:rPr>
              <a:t>5    		       </a:t>
            </a:r>
            <a:r>
              <a:rPr lang="en-US" sz="2400" b="1" dirty="0" smtClean="0">
                <a:solidFill>
                  <a:schemeClr val="tx2"/>
                </a:solidFill>
                <a:latin typeface="Times New Roman" pitchFamily="18" charset="0"/>
                <a:cs typeface="Times New Roman" pitchFamily="18" charset="0"/>
              </a:rPr>
              <a:t>repeat</a:t>
            </a:r>
            <a:r>
              <a:rPr lang="en-US" sz="2400" dirty="0" smtClean="0">
                <a:solidFill>
                  <a:schemeClr val="tx2"/>
                </a:solidFill>
                <a:latin typeface="Times New Roman" pitchFamily="18" charset="0"/>
                <a:cs typeface="Times New Roman" pitchFamily="18" charset="0"/>
              </a:rPr>
              <a:t>  </a:t>
            </a:r>
            <a:r>
              <a:rPr lang="en-US" sz="2400" i="1" dirty="0" smtClean="0">
                <a:solidFill>
                  <a:schemeClr val="tx2"/>
                </a:solidFill>
                <a:latin typeface="Times New Roman" pitchFamily="18" charset="0"/>
                <a:cs typeface="Times New Roman" pitchFamily="18" charset="0"/>
              </a:rPr>
              <a:t>j</a:t>
            </a:r>
            <a:r>
              <a:rPr lang="en-US" sz="2400" dirty="0" smtClean="0">
                <a:solidFill>
                  <a:schemeClr val="tx2"/>
                </a:solidFill>
                <a:latin typeface="Times New Roman" pitchFamily="18" charset="0"/>
                <a:cs typeface="Times New Roman" pitchFamily="18" charset="0"/>
              </a:rPr>
              <a:t> ←  </a:t>
            </a:r>
            <a:r>
              <a:rPr lang="en-US" sz="2400" i="1" dirty="0" smtClean="0">
                <a:solidFill>
                  <a:schemeClr val="tx2"/>
                </a:solidFill>
                <a:latin typeface="Times New Roman" pitchFamily="18" charset="0"/>
                <a:cs typeface="Times New Roman" pitchFamily="18" charset="0"/>
              </a:rPr>
              <a:t>j </a:t>
            </a:r>
            <a:r>
              <a:rPr lang="en-US" sz="2400" dirty="0" smtClean="0">
                <a:solidFill>
                  <a:schemeClr val="tx2"/>
                </a:solidFill>
                <a:latin typeface="Times New Roman" pitchFamily="18" charset="0"/>
                <a:cs typeface="Times New Roman" pitchFamily="18" charset="0"/>
              </a:rPr>
              <a:t> - 1</a:t>
            </a:r>
          </a:p>
          <a:p>
            <a:pPr marL="609600" indent="-609600" algn="just" fontAlgn="auto">
              <a:lnSpc>
                <a:spcPct val="80000"/>
              </a:lnSpc>
              <a:spcAft>
                <a:spcPts val="0"/>
              </a:spcAft>
              <a:buFontTx/>
              <a:buNone/>
              <a:defRPr/>
            </a:pPr>
            <a:r>
              <a:rPr lang="en-US" sz="2400" dirty="0" smtClean="0">
                <a:solidFill>
                  <a:schemeClr val="tx2"/>
                </a:solidFill>
                <a:latin typeface="Times New Roman" pitchFamily="18" charset="0"/>
                <a:cs typeface="Times New Roman" pitchFamily="18" charset="0"/>
              </a:rPr>
              <a:t>6                	</a:t>
            </a:r>
            <a:r>
              <a:rPr lang="en-US" sz="2400" b="1" dirty="0" smtClean="0">
                <a:solidFill>
                  <a:schemeClr val="tx2"/>
                </a:solidFill>
                <a:latin typeface="Times New Roman" pitchFamily="18" charset="0"/>
                <a:cs typeface="Times New Roman" pitchFamily="18" charset="0"/>
              </a:rPr>
              <a:t>until</a:t>
            </a:r>
            <a:r>
              <a:rPr lang="en-US" sz="2400" dirty="0" smtClean="0">
                <a:solidFill>
                  <a:schemeClr val="tx2"/>
                </a:solidFill>
                <a:latin typeface="Times New Roman" pitchFamily="18" charset="0"/>
                <a:cs typeface="Times New Roman" pitchFamily="18" charset="0"/>
              </a:rPr>
              <a:t>  A[</a:t>
            </a:r>
            <a:r>
              <a:rPr lang="en-US" sz="2400" i="1" dirty="0" smtClean="0">
                <a:solidFill>
                  <a:schemeClr val="tx2"/>
                </a:solidFill>
                <a:latin typeface="Times New Roman" pitchFamily="18" charset="0"/>
                <a:cs typeface="Times New Roman" pitchFamily="18" charset="0"/>
              </a:rPr>
              <a:t>j</a:t>
            </a:r>
            <a:r>
              <a:rPr lang="en-US" sz="2400" dirty="0" smtClean="0">
                <a:solidFill>
                  <a:schemeClr val="tx2"/>
                </a:solidFill>
                <a:latin typeface="Times New Roman" pitchFamily="18" charset="0"/>
                <a:cs typeface="Times New Roman" pitchFamily="18" charset="0"/>
              </a:rPr>
              <a:t>]   ≤  </a:t>
            </a:r>
            <a:r>
              <a:rPr lang="en-US" sz="2400" i="1" dirty="0" smtClean="0">
                <a:solidFill>
                  <a:schemeClr val="tx2"/>
                </a:solidFill>
                <a:latin typeface="Times New Roman" pitchFamily="18" charset="0"/>
                <a:cs typeface="Times New Roman" pitchFamily="18" charset="0"/>
              </a:rPr>
              <a:t>x</a:t>
            </a:r>
            <a:r>
              <a:rPr lang="en-US" sz="2400" dirty="0" smtClean="0">
                <a:solidFill>
                  <a:schemeClr val="tx2"/>
                </a:solidFill>
                <a:latin typeface="Times New Roman" pitchFamily="18" charset="0"/>
                <a:cs typeface="Times New Roman" pitchFamily="18" charset="0"/>
              </a:rPr>
              <a:t> </a:t>
            </a:r>
          </a:p>
          <a:p>
            <a:pPr marL="609600" indent="-609600" algn="just" fontAlgn="auto">
              <a:lnSpc>
                <a:spcPct val="80000"/>
              </a:lnSpc>
              <a:spcAft>
                <a:spcPts val="0"/>
              </a:spcAft>
              <a:buFontTx/>
              <a:buNone/>
              <a:defRPr/>
            </a:pPr>
            <a:r>
              <a:rPr lang="en-US" sz="2400" dirty="0" smtClean="0">
                <a:solidFill>
                  <a:schemeClr val="tx2"/>
                </a:solidFill>
                <a:latin typeface="Times New Roman" pitchFamily="18" charset="0"/>
                <a:cs typeface="Times New Roman" pitchFamily="18" charset="0"/>
              </a:rPr>
              <a:t>7</a:t>
            </a:r>
            <a:r>
              <a:rPr lang="en-US" sz="2400" b="1" dirty="0" smtClean="0">
                <a:solidFill>
                  <a:schemeClr val="tx2"/>
                </a:solidFill>
                <a:latin typeface="Times New Roman" pitchFamily="18" charset="0"/>
                <a:cs typeface="Times New Roman" pitchFamily="18" charset="0"/>
              </a:rPr>
              <a:t>                 repeat</a:t>
            </a:r>
            <a:r>
              <a:rPr lang="en-US" sz="2400" dirty="0" smtClean="0">
                <a:solidFill>
                  <a:schemeClr val="tx2"/>
                </a:solidFill>
                <a:latin typeface="Times New Roman" pitchFamily="18" charset="0"/>
                <a:cs typeface="Times New Roman" pitchFamily="18" charset="0"/>
              </a:rPr>
              <a:t>   </a:t>
            </a:r>
            <a:r>
              <a:rPr lang="en-US" sz="2400" i="1" dirty="0" smtClean="0">
                <a:solidFill>
                  <a:schemeClr val="tx2"/>
                </a:solidFill>
                <a:latin typeface="Times New Roman" pitchFamily="18" charset="0"/>
                <a:cs typeface="Times New Roman" pitchFamily="18" charset="0"/>
              </a:rPr>
              <a:t>i</a:t>
            </a:r>
            <a:r>
              <a:rPr lang="en-US" sz="2400" dirty="0" smtClean="0">
                <a:solidFill>
                  <a:schemeClr val="tx2"/>
                </a:solidFill>
                <a:latin typeface="Times New Roman" pitchFamily="18" charset="0"/>
                <a:cs typeface="Times New Roman" pitchFamily="18" charset="0"/>
              </a:rPr>
              <a:t>  ←  </a:t>
            </a:r>
            <a:r>
              <a:rPr lang="en-US" sz="2400" i="1" dirty="0" smtClean="0">
                <a:solidFill>
                  <a:schemeClr val="tx2"/>
                </a:solidFill>
                <a:latin typeface="Times New Roman" pitchFamily="18" charset="0"/>
                <a:cs typeface="Times New Roman" pitchFamily="18" charset="0"/>
              </a:rPr>
              <a:t>i</a:t>
            </a:r>
            <a:r>
              <a:rPr lang="en-US" sz="2400" dirty="0" smtClean="0">
                <a:solidFill>
                  <a:schemeClr val="tx2"/>
                </a:solidFill>
                <a:latin typeface="Times New Roman" pitchFamily="18" charset="0"/>
                <a:cs typeface="Times New Roman" pitchFamily="18" charset="0"/>
              </a:rPr>
              <a:t> + 1  </a:t>
            </a:r>
          </a:p>
          <a:p>
            <a:pPr marL="609600" indent="-609600" algn="just" fontAlgn="auto">
              <a:lnSpc>
                <a:spcPct val="80000"/>
              </a:lnSpc>
              <a:spcAft>
                <a:spcPts val="0"/>
              </a:spcAft>
              <a:buFontTx/>
              <a:buNone/>
              <a:defRPr/>
            </a:pPr>
            <a:r>
              <a:rPr lang="en-US" sz="2400" dirty="0" smtClean="0">
                <a:solidFill>
                  <a:schemeClr val="tx2"/>
                </a:solidFill>
                <a:latin typeface="Times New Roman" pitchFamily="18" charset="0"/>
                <a:cs typeface="Times New Roman" pitchFamily="18" charset="0"/>
              </a:rPr>
              <a:t>8</a:t>
            </a:r>
            <a:r>
              <a:rPr lang="en-US" sz="2400" b="1" dirty="0" smtClean="0">
                <a:solidFill>
                  <a:schemeClr val="tx2"/>
                </a:solidFill>
                <a:latin typeface="Times New Roman" pitchFamily="18" charset="0"/>
                <a:cs typeface="Times New Roman" pitchFamily="18" charset="0"/>
              </a:rPr>
              <a:t>                 	until</a:t>
            </a:r>
            <a:r>
              <a:rPr lang="en-US" sz="2400" dirty="0" smtClean="0">
                <a:solidFill>
                  <a:schemeClr val="tx2"/>
                </a:solidFill>
                <a:latin typeface="Times New Roman" pitchFamily="18" charset="0"/>
                <a:cs typeface="Times New Roman" pitchFamily="18" charset="0"/>
              </a:rPr>
              <a:t>   A[</a:t>
            </a:r>
            <a:r>
              <a:rPr lang="en-US" sz="2400" i="1" dirty="0" smtClean="0">
                <a:solidFill>
                  <a:schemeClr val="tx2"/>
                </a:solidFill>
                <a:latin typeface="Times New Roman" pitchFamily="18" charset="0"/>
                <a:cs typeface="Times New Roman" pitchFamily="18" charset="0"/>
              </a:rPr>
              <a:t>i</a:t>
            </a:r>
            <a:r>
              <a:rPr lang="en-US" sz="2400" dirty="0" smtClean="0">
                <a:solidFill>
                  <a:schemeClr val="tx2"/>
                </a:solidFill>
                <a:latin typeface="Times New Roman" pitchFamily="18" charset="0"/>
                <a:cs typeface="Times New Roman" pitchFamily="18" charset="0"/>
              </a:rPr>
              <a:t>]  ≥  </a:t>
            </a:r>
            <a:r>
              <a:rPr lang="en-US" sz="2400" i="1" dirty="0" smtClean="0">
                <a:solidFill>
                  <a:schemeClr val="tx2"/>
                </a:solidFill>
                <a:latin typeface="Times New Roman" pitchFamily="18" charset="0"/>
                <a:cs typeface="Times New Roman" pitchFamily="18" charset="0"/>
              </a:rPr>
              <a:t>x</a:t>
            </a:r>
            <a:endParaRPr lang="en-US" sz="2400" dirty="0" smtClean="0">
              <a:solidFill>
                <a:schemeClr val="tx2"/>
              </a:solidFill>
              <a:latin typeface="Times New Roman" pitchFamily="18" charset="0"/>
              <a:cs typeface="Times New Roman" pitchFamily="18" charset="0"/>
            </a:endParaRPr>
          </a:p>
          <a:p>
            <a:pPr marL="609600" indent="-609600" algn="just" fontAlgn="auto">
              <a:lnSpc>
                <a:spcPct val="80000"/>
              </a:lnSpc>
              <a:spcAft>
                <a:spcPts val="0"/>
              </a:spcAft>
              <a:buFontTx/>
              <a:buNone/>
              <a:defRPr/>
            </a:pPr>
            <a:r>
              <a:rPr lang="en-US" sz="2400" dirty="0" smtClean="0">
                <a:solidFill>
                  <a:schemeClr val="tx2"/>
                </a:solidFill>
                <a:latin typeface="Times New Roman" pitchFamily="18" charset="0"/>
                <a:cs typeface="Times New Roman" pitchFamily="18" charset="0"/>
              </a:rPr>
              <a:t>9                 </a:t>
            </a:r>
            <a:r>
              <a:rPr lang="en-US" sz="2400" b="1" dirty="0" smtClean="0">
                <a:solidFill>
                  <a:schemeClr val="tx2"/>
                </a:solidFill>
                <a:latin typeface="Times New Roman" pitchFamily="18" charset="0"/>
                <a:cs typeface="Times New Roman" pitchFamily="18" charset="0"/>
              </a:rPr>
              <a:t>if </a:t>
            </a:r>
            <a:r>
              <a:rPr lang="en-US" sz="2400" dirty="0" smtClean="0">
                <a:solidFill>
                  <a:schemeClr val="tx2"/>
                </a:solidFill>
                <a:latin typeface="Times New Roman" pitchFamily="18" charset="0"/>
                <a:cs typeface="Times New Roman" pitchFamily="18" charset="0"/>
              </a:rPr>
              <a:t>   </a:t>
            </a:r>
            <a:r>
              <a:rPr lang="en-US" sz="2400" i="1" dirty="0" smtClean="0">
                <a:solidFill>
                  <a:schemeClr val="tx2"/>
                </a:solidFill>
                <a:latin typeface="Times New Roman" pitchFamily="18" charset="0"/>
                <a:cs typeface="Times New Roman" pitchFamily="18" charset="0"/>
              </a:rPr>
              <a:t>i </a:t>
            </a:r>
            <a:r>
              <a:rPr lang="en-US" sz="2400" dirty="0" smtClean="0">
                <a:solidFill>
                  <a:schemeClr val="tx2"/>
                </a:solidFill>
                <a:latin typeface="Times New Roman" pitchFamily="18" charset="0"/>
                <a:cs typeface="Times New Roman" pitchFamily="18" charset="0"/>
              </a:rPr>
              <a:t>&lt; </a:t>
            </a:r>
            <a:r>
              <a:rPr lang="en-US" sz="2400" i="1" dirty="0" smtClean="0">
                <a:solidFill>
                  <a:schemeClr val="tx2"/>
                </a:solidFill>
                <a:latin typeface="Times New Roman" pitchFamily="18" charset="0"/>
                <a:cs typeface="Times New Roman" pitchFamily="18" charset="0"/>
              </a:rPr>
              <a:t>j</a:t>
            </a:r>
            <a:r>
              <a:rPr lang="en-US" sz="2400" dirty="0" smtClean="0">
                <a:solidFill>
                  <a:schemeClr val="tx2"/>
                </a:solidFill>
                <a:latin typeface="Times New Roman" pitchFamily="18" charset="0"/>
                <a:cs typeface="Times New Roman" pitchFamily="18" charset="0"/>
              </a:rPr>
              <a:t>	</a:t>
            </a:r>
          </a:p>
          <a:p>
            <a:pPr marL="609600" indent="-609600" fontAlgn="auto">
              <a:lnSpc>
                <a:spcPct val="80000"/>
              </a:lnSpc>
              <a:spcAft>
                <a:spcPts val="0"/>
              </a:spcAft>
              <a:buFontTx/>
              <a:buNone/>
              <a:defRPr/>
            </a:pPr>
            <a:r>
              <a:rPr lang="en-US" sz="2400" dirty="0" smtClean="0">
                <a:solidFill>
                  <a:schemeClr val="tx2"/>
                </a:solidFill>
                <a:latin typeface="Times New Roman" pitchFamily="18" charset="0"/>
              </a:rPr>
              <a:t>10</a:t>
            </a:r>
            <a:r>
              <a:rPr lang="en-US" sz="2400" b="1" dirty="0" smtClean="0">
                <a:solidFill>
                  <a:schemeClr val="tx2"/>
                </a:solidFill>
                <a:latin typeface="Times New Roman" pitchFamily="18" charset="0"/>
              </a:rPr>
              <a:t>               	then</a:t>
            </a:r>
            <a:r>
              <a:rPr lang="en-US" sz="2400" dirty="0" smtClean="0">
                <a:solidFill>
                  <a:schemeClr val="tx2"/>
                </a:solidFill>
                <a:latin typeface="Times New Roman" pitchFamily="18" charset="0"/>
              </a:rPr>
              <a:t>   exchange A[</a:t>
            </a:r>
            <a:r>
              <a:rPr lang="en-US" sz="2400" i="1" dirty="0" smtClean="0">
                <a:solidFill>
                  <a:schemeClr val="tx2"/>
                </a:solidFill>
                <a:latin typeface="Times New Roman" pitchFamily="18" charset="0"/>
              </a:rPr>
              <a:t>i</a:t>
            </a:r>
            <a:r>
              <a:rPr lang="en-US" sz="2400" dirty="0" smtClean="0">
                <a:solidFill>
                  <a:schemeClr val="tx2"/>
                </a:solidFill>
                <a:latin typeface="Times New Roman" pitchFamily="18" charset="0"/>
              </a:rPr>
              <a:t>] ↔A[</a:t>
            </a:r>
            <a:r>
              <a:rPr lang="en-US" sz="2400" i="1" dirty="0" smtClean="0">
                <a:solidFill>
                  <a:schemeClr val="tx2"/>
                </a:solidFill>
                <a:latin typeface="Times New Roman" pitchFamily="18" charset="0"/>
              </a:rPr>
              <a:t>j</a:t>
            </a:r>
            <a:r>
              <a:rPr lang="en-US" sz="2400" dirty="0" smtClean="0">
                <a:solidFill>
                  <a:schemeClr val="tx2"/>
                </a:solidFill>
                <a:latin typeface="Times New Roman" pitchFamily="18" charset="0"/>
              </a:rPr>
              <a:t>]</a:t>
            </a:r>
            <a:endParaRPr lang="en-US" sz="2400" dirty="0" smtClean="0">
              <a:solidFill>
                <a:schemeClr val="tx2"/>
              </a:solidFill>
              <a:latin typeface="Times New Roman" pitchFamily="18" charset="0"/>
              <a:cs typeface="Times New Roman" pitchFamily="18" charset="0"/>
            </a:endParaRPr>
          </a:p>
          <a:p>
            <a:pPr marL="609600" indent="-609600" algn="just" fontAlgn="auto">
              <a:lnSpc>
                <a:spcPct val="80000"/>
              </a:lnSpc>
              <a:spcAft>
                <a:spcPts val="0"/>
              </a:spcAft>
              <a:buFontTx/>
              <a:buNone/>
              <a:defRPr/>
            </a:pPr>
            <a:r>
              <a:rPr lang="en-US" sz="2400" dirty="0" smtClean="0">
                <a:solidFill>
                  <a:schemeClr val="tx2"/>
                </a:solidFill>
                <a:latin typeface="Times New Roman" pitchFamily="18" charset="0"/>
                <a:cs typeface="Times New Roman" pitchFamily="18" charset="0"/>
              </a:rPr>
              <a:t>11			</a:t>
            </a:r>
            <a:r>
              <a:rPr lang="en-US" sz="2400" b="1" dirty="0" smtClean="0">
                <a:solidFill>
                  <a:schemeClr val="tx2"/>
                </a:solidFill>
                <a:latin typeface="Times New Roman" pitchFamily="18" charset="0"/>
                <a:cs typeface="Times New Roman" pitchFamily="18" charset="0"/>
              </a:rPr>
              <a:t>else return</a:t>
            </a:r>
            <a:r>
              <a:rPr lang="en-US" sz="2400" dirty="0" smtClean="0">
                <a:solidFill>
                  <a:schemeClr val="tx2"/>
                </a:solidFill>
                <a:latin typeface="Times New Roman" pitchFamily="18" charset="0"/>
                <a:cs typeface="Times New Roman" pitchFamily="18" charset="0"/>
              </a:rPr>
              <a:t>   </a:t>
            </a:r>
            <a:r>
              <a:rPr lang="en-US" sz="2400" i="1" dirty="0" smtClean="0">
                <a:solidFill>
                  <a:schemeClr val="tx2"/>
                </a:solidFill>
                <a:latin typeface="Times New Roman" pitchFamily="18" charset="0"/>
                <a:cs typeface="Times New Roman" pitchFamily="18" charset="0"/>
              </a:rPr>
              <a:t>j</a:t>
            </a:r>
            <a:endParaRPr lang="en-US" sz="2400" dirty="0" smtClean="0">
              <a:solidFill>
                <a:schemeClr val="tx2"/>
              </a:solidFill>
              <a:latin typeface="Times New Roman" pitchFamily="18" charset="0"/>
            </a:endParaRPr>
          </a:p>
        </p:txBody>
      </p:sp>
    </p:spTree>
    <p:extLst>
      <p:ext uri="{BB962C8B-B14F-4D97-AF65-F5344CB8AC3E}">
        <p14:creationId xmlns:p14="http://schemas.microsoft.com/office/powerpoint/2010/main" val="21344572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smtClean="0"/>
              <a:t>Heap Sort </a:t>
            </a:r>
          </a:p>
        </p:txBody>
      </p:sp>
      <p:sp>
        <p:nvSpPr>
          <p:cNvPr id="73731" name="Content Placeholder 2"/>
          <p:cNvSpPr>
            <a:spLocks noGrp="1"/>
          </p:cNvSpPr>
          <p:nvPr>
            <p:ph idx="1"/>
          </p:nvPr>
        </p:nvSpPr>
        <p:spPr/>
        <p:txBody>
          <a:bodyPr/>
          <a:lstStyle/>
          <a:p>
            <a:pPr>
              <a:buFont typeface="Arial" panose="020B0604020202020204" pitchFamily="34" charset="0"/>
              <a:buNone/>
            </a:pPr>
            <a:endParaRPr lang="en-US" altLang="en-US" smtClean="0"/>
          </a:p>
          <a:p>
            <a:pPr>
              <a:buFont typeface="Arial" panose="020B0604020202020204" pitchFamily="34" charset="0"/>
              <a:buNone/>
            </a:pPr>
            <a:r>
              <a:rPr lang="en-US" altLang="en-US" smtClean="0"/>
              <a:t>4, 1, 3, 2, 16, 9, 10, 14, 8, 7 </a:t>
            </a:r>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F927A7F2-3937-494D-BCC4-725BE7C81C7D}" type="slidenum">
              <a:rPr lang="en-US" altLang="en-US">
                <a:solidFill>
                  <a:srgbClr val="898989"/>
                </a:solidFill>
              </a:rPr>
              <a:pPr/>
              <a:t>75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rtlCol="0">
            <a:normAutofit fontScale="90000"/>
          </a:bodyPr>
          <a:lstStyle/>
          <a:p>
            <a:pPr fontAlgn="auto">
              <a:spcAft>
                <a:spcPts val="0"/>
              </a:spcAft>
              <a:defRPr/>
            </a:pPr>
            <a:r>
              <a:rPr lang="en-US" dirty="0" smtClean="0"/>
              <a:t>Heap </a:t>
            </a:r>
            <a:endParaRPr lang="en-US" dirty="0"/>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A070F331-5A92-4AA7-BFA3-6F8C94D1562D}" type="slidenum">
              <a:rPr lang="en-US" altLang="en-US">
                <a:solidFill>
                  <a:srgbClr val="898989"/>
                </a:solidFill>
              </a:rPr>
              <a:pPr/>
              <a:t>76</a:t>
            </a:fld>
            <a:endParaRPr lang="en-US" altLang="en-US">
              <a:solidFill>
                <a:srgbClr val="898989"/>
              </a:solidFill>
            </a:endParaRPr>
          </a:p>
        </p:txBody>
      </p:sp>
      <p:grpSp>
        <p:nvGrpSpPr>
          <p:cNvPr id="74756" name="Group 48"/>
          <p:cNvGrpSpPr>
            <a:grpSpLocks/>
          </p:cNvGrpSpPr>
          <p:nvPr/>
        </p:nvGrpSpPr>
        <p:grpSpPr bwMode="auto">
          <a:xfrm>
            <a:off x="838200" y="1219200"/>
            <a:ext cx="6477000" cy="2590800"/>
            <a:chOff x="990600" y="1143000"/>
            <a:chExt cx="6553200" cy="3052465"/>
          </a:xfrm>
        </p:grpSpPr>
        <p:sp>
          <p:nvSpPr>
            <p:cNvPr id="74757" name="TextBox 4"/>
            <p:cNvSpPr txBox="1">
              <a:spLocks noChangeArrowheads="1"/>
            </p:cNvSpPr>
            <p:nvPr/>
          </p:nvSpPr>
          <p:spPr bwMode="auto">
            <a:xfrm>
              <a:off x="4114800" y="11430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16</a:t>
              </a:r>
            </a:p>
          </p:txBody>
        </p:sp>
        <p:sp>
          <p:nvSpPr>
            <p:cNvPr id="74758" name="TextBox 5"/>
            <p:cNvSpPr txBox="1">
              <a:spLocks noChangeArrowheads="1"/>
            </p:cNvSpPr>
            <p:nvPr/>
          </p:nvSpPr>
          <p:spPr bwMode="auto">
            <a:xfrm>
              <a:off x="3352800" y="19812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14</a:t>
              </a:r>
            </a:p>
          </p:txBody>
        </p:sp>
        <p:sp>
          <p:nvSpPr>
            <p:cNvPr id="74759" name="TextBox 6"/>
            <p:cNvSpPr txBox="1">
              <a:spLocks noChangeArrowheads="1"/>
            </p:cNvSpPr>
            <p:nvPr/>
          </p:nvSpPr>
          <p:spPr bwMode="auto">
            <a:xfrm>
              <a:off x="5791200" y="19050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10</a:t>
              </a:r>
            </a:p>
          </p:txBody>
        </p:sp>
        <p:sp>
          <p:nvSpPr>
            <p:cNvPr id="74760" name="TextBox 7"/>
            <p:cNvSpPr txBox="1">
              <a:spLocks noChangeArrowheads="1"/>
            </p:cNvSpPr>
            <p:nvPr/>
          </p:nvSpPr>
          <p:spPr bwMode="auto">
            <a:xfrm>
              <a:off x="1905000" y="26670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8</a:t>
              </a:r>
            </a:p>
          </p:txBody>
        </p:sp>
        <p:sp>
          <p:nvSpPr>
            <p:cNvPr id="74761" name="TextBox 8"/>
            <p:cNvSpPr txBox="1">
              <a:spLocks noChangeArrowheads="1"/>
            </p:cNvSpPr>
            <p:nvPr/>
          </p:nvSpPr>
          <p:spPr bwMode="auto">
            <a:xfrm>
              <a:off x="4191000" y="27432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7</a:t>
              </a:r>
            </a:p>
          </p:txBody>
        </p:sp>
        <p:sp>
          <p:nvSpPr>
            <p:cNvPr id="74762" name="TextBox 9"/>
            <p:cNvSpPr txBox="1">
              <a:spLocks noChangeArrowheads="1"/>
            </p:cNvSpPr>
            <p:nvPr/>
          </p:nvSpPr>
          <p:spPr bwMode="auto">
            <a:xfrm>
              <a:off x="990600" y="36576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2</a:t>
              </a:r>
            </a:p>
          </p:txBody>
        </p:sp>
        <p:sp>
          <p:nvSpPr>
            <p:cNvPr id="74763" name="TextBox 10"/>
            <p:cNvSpPr txBox="1">
              <a:spLocks noChangeArrowheads="1"/>
            </p:cNvSpPr>
            <p:nvPr/>
          </p:nvSpPr>
          <p:spPr bwMode="auto">
            <a:xfrm>
              <a:off x="2438400" y="37338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4</a:t>
              </a:r>
            </a:p>
          </p:txBody>
        </p:sp>
        <p:sp>
          <p:nvSpPr>
            <p:cNvPr id="74764" name="TextBox 15"/>
            <p:cNvSpPr txBox="1">
              <a:spLocks noChangeArrowheads="1"/>
            </p:cNvSpPr>
            <p:nvPr/>
          </p:nvSpPr>
          <p:spPr bwMode="auto">
            <a:xfrm>
              <a:off x="3733800" y="36576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1</a:t>
              </a:r>
            </a:p>
          </p:txBody>
        </p:sp>
        <p:sp>
          <p:nvSpPr>
            <p:cNvPr id="74765" name="TextBox 18"/>
            <p:cNvSpPr txBox="1">
              <a:spLocks noChangeArrowheads="1"/>
            </p:cNvSpPr>
            <p:nvPr/>
          </p:nvSpPr>
          <p:spPr bwMode="auto">
            <a:xfrm>
              <a:off x="5486400" y="25908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9</a:t>
              </a:r>
            </a:p>
          </p:txBody>
        </p:sp>
        <p:sp>
          <p:nvSpPr>
            <p:cNvPr id="74766" name="TextBox 21"/>
            <p:cNvSpPr txBox="1">
              <a:spLocks noChangeArrowheads="1"/>
            </p:cNvSpPr>
            <p:nvPr/>
          </p:nvSpPr>
          <p:spPr bwMode="auto">
            <a:xfrm>
              <a:off x="6934200" y="25146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3</a:t>
              </a:r>
            </a:p>
          </p:txBody>
        </p:sp>
        <p:cxnSp>
          <p:nvCxnSpPr>
            <p:cNvPr id="26" name="Straight Connector 25"/>
            <p:cNvCxnSpPr>
              <a:stCxn id="74757" idx="1"/>
              <a:endCxn id="74758" idx="0"/>
            </p:cNvCxnSpPr>
            <p:nvPr/>
          </p:nvCxnSpPr>
          <p:spPr>
            <a:xfrm rot="10800000" flipV="1">
              <a:off x="3656853" y="1373058"/>
              <a:ext cx="457761" cy="60787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4757" idx="3"/>
            </p:cNvCxnSpPr>
            <p:nvPr/>
          </p:nvCxnSpPr>
          <p:spPr>
            <a:xfrm>
              <a:off x="4724961" y="1373058"/>
              <a:ext cx="1141991" cy="60787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4758" idx="1"/>
            </p:cNvCxnSpPr>
            <p:nvPr/>
          </p:nvCxnSpPr>
          <p:spPr>
            <a:xfrm rot="10800000" flipV="1">
              <a:off x="2362275" y="2212859"/>
              <a:ext cx="991011" cy="53118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3809198" y="2286046"/>
              <a:ext cx="458243" cy="45776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74762" idx="0"/>
            </p:cNvCxnSpPr>
            <p:nvPr/>
          </p:nvCxnSpPr>
          <p:spPr>
            <a:xfrm rot="5400000">
              <a:off x="1296207" y="3048487"/>
              <a:ext cx="607874" cy="608741"/>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4760" idx="2"/>
            </p:cNvCxnSpPr>
            <p:nvPr/>
          </p:nvCxnSpPr>
          <p:spPr>
            <a:xfrm rot="16200000" flipH="1">
              <a:off x="2174844" y="3164191"/>
              <a:ext cx="527448" cy="45776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74761" idx="2"/>
              <a:endCxn id="74764" idx="0"/>
            </p:cNvCxnSpPr>
            <p:nvPr/>
          </p:nvCxnSpPr>
          <p:spPr>
            <a:xfrm rot="5400000">
              <a:off x="4040883" y="3202402"/>
              <a:ext cx="452633" cy="45615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4759" idx="2"/>
              <a:endCxn id="74765" idx="0"/>
            </p:cNvCxnSpPr>
            <p:nvPr/>
          </p:nvCxnSpPr>
          <p:spPr>
            <a:xfrm rot="5400000">
              <a:off x="5831826" y="2325866"/>
              <a:ext cx="224446" cy="30517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47616" y="2285805"/>
              <a:ext cx="685837" cy="304872"/>
            </a:xfrm>
            <a:prstGeom prst="line">
              <a:avLst/>
            </a:prstGeom>
            <a:ln w="3175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rtlCol="0">
            <a:normAutofit fontScale="90000"/>
          </a:bodyPr>
          <a:lstStyle/>
          <a:p>
            <a:pPr fontAlgn="auto">
              <a:spcAft>
                <a:spcPts val="0"/>
              </a:spcAft>
              <a:defRPr/>
            </a:pPr>
            <a:r>
              <a:rPr lang="en-US" dirty="0" smtClean="0"/>
              <a:t>Heap </a:t>
            </a:r>
            <a:endParaRPr lang="en-US" dirty="0"/>
          </a:p>
        </p:txBody>
      </p:sp>
      <p:sp>
        <p:nvSpPr>
          <p:cNvPr id="4" name="Slide Number Placeholder 3"/>
          <p:cNvSpPr>
            <a:spLocks noGrp="1"/>
          </p:cNvSpPr>
          <p:nvPr>
            <p:ph type="sldNum" sz="quarter" idx="12"/>
          </p:nvPr>
        </p:nvSpPr>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fld id="{5B8A32E4-19BB-488F-B55A-F0BB315D3668}" type="slidenum">
              <a:rPr lang="en-US" altLang="en-US">
                <a:solidFill>
                  <a:srgbClr val="898989"/>
                </a:solidFill>
              </a:rPr>
              <a:pPr/>
              <a:t>77</a:t>
            </a:fld>
            <a:endParaRPr lang="en-US" altLang="en-US">
              <a:solidFill>
                <a:srgbClr val="898989"/>
              </a:solidFill>
            </a:endParaRPr>
          </a:p>
        </p:txBody>
      </p:sp>
      <p:grpSp>
        <p:nvGrpSpPr>
          <p:cNvPr id="75780" name="Group 48"/>
          <p:cNvGrpSpPr>
            <a:grpSpLocks/>
          </p:cNvGrpSpPr>
          <p:nvPr/>
        </p:nvGrpSpPr>
        <p:grpSpPr bwMode="auto">
          <a:xfrm>
            <a:off x="152400" y="1219200"/>
            <a:ext cx="4038600" cy="2667000"/>
            <a:chOff x="990600" y="1143000"/>
            <a:chExt cx="6553200" cy="3052465"/>
          </a:xfrm>
        </p:grpSpPr>
        <p:sp>
          <p:nvSpPr>
            <p:cNvPr id="75801" name="TextBox 4"/>
            <p:cNvSpPr txBox="1">
              <a:spLocks noChangeArrowheads="1"/>
            </p:cNvSpPr>
            <p:nvPr/>
          </p:nvSpPr>
          <p:spPr bwMode="auto">
            <a:xfrm>
              <a:off x="4114800" y="1143000"/>
              <a:ext cx="932543" cy="52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14</a:t>
              </a:r>
            </a:p>
          </p:txBody>
        </p:sp>
        <p:sp>
          <p:nvSpPr>
            <p:cNvPr id="75802" name="TextBox 5"/>
            <p:cNvSpPr txBox="1">
              <a:spLocks noChangeArrowheads="1"/>
            </p:cNvSpPr>
            <p:nvPr/>
          </p:nvSpPr>
          <p:spPr bwMode="auto">
            <a:xfrm>
              <a:off x="3352800" y="19812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8</a:t>
              </a:r>
            </a:p>
          </p:txBody>
        </p:sp>
        <p:sp>
          <p:nvSpPr>
            <p:cNvPr id="75803" name="TextBox 6"/>
            <p:cNvSpPr txBox="1">
              <a:spLocks noChangeArrowheads="1"/>
            </p:cNvSpPr>
            <p:nvPr/>
          </p:nvSpPr>
          <p:spPr bwMode="auto">
            <a:xfrm>
              <a:off x="5441830" y="1905000"/>
              <a:ext cx="1165798" cy="52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10</a:t>
              </a:r>
            </a:p>
          </p:txBody>
        </p:sp>
        <p:sp>
          <p:nvSpPr>
            <p:cNvPr id="75804" name="TextBox 7"/>
            <p:cNvSpPr txBox="1">
              <a:spLocks noChangeArrowheads="1"/>
            </p:cNvSpPr>
            <p:nvPr/>
          </p:nvSpPr>
          <p:spPr bwMode="auto">
            <a:xfrm>
              <a:off x="1905000" y="26670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4</a:t>
              </a:r>
            </a:p>
          </p:txBody>
        </p:sp>
        <p:sp>
          <p:nvSpPr>
            <p:cNvPr id="75805" name="TextBox 8"/>
            <p:cNvSpPr txBox="1">
              <a:spLocks noChangeArrowheads="1"/>
            </p:cNvSpPr>
            <p:nvPr/>
          </p:nvSpPr>
          <p:spPr bwMode="auto">
            <a:xfrm>
              <a:off x="4191000" y="27432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7</a:t>
              </a:r>
            </a:p>
          </p:txBody>
        </p:sp>
        <p:sp>
          <p:nvSpPr>
            <p:cNvPr id="75806" name="TextBox 9"/>
            <p:cNvSpPr txBox="1">
              <a:spLocks noChangeArrowheads="1"/>
            </p:cNvSpPr>
            <p:nvPr/>
          </p:nvSpPr>
          <p:spPr bwMode="auto">
            <a:xfrm>
              <a:off x="990600" y="36576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2</a:t>
              </a:r>
            </a:p>
          </p:txBody>
        </p:sp>
        <p:sp>
          <p:nvSpPr>
            <p:cNvPr id="75807" name="TextBox 10"/>
            <p:cNvSpPr txBox="1">
              <a:spLocks noChangeArrowheads="1"/>
            </p:cNvSpPr>
            <p:nvPr/>
          </p:nvSpPr>
          <p:spPr bwMode="auto">
            <a:xfrm>
              <a:off x="2438400" y="37338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1</a:t>
              </a:r>
            </a:p>
          </p:txBody>
        </p:sp>
        <p:sp>
          <p:nvSpPr>
            <p:cNvPr id="75808" name="TextBox 18"/>
            <p:cNvSpPr txBox="1">
              <a:spLocks noChangeArrowheads="1"/>
            </p:cNvSpPr>
            <p:nvPr/>
          </p:nvSpPr>
          <p:spPr bwMode="auto">
            <a:xfrm>
              <a:off x="5486400" y="25908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9</a:t>
              </a:r>
            </a:p>
          </p:txBody>
        </p:sp>
        <p:sp>
          <p:nvSpPr>
            <p:cNvPr id="75809" name="TextBox 21"/>
            <p:cNvSpPr txBox="1">
              <a:spLocks noChangeArrowheads="1"/>
            </p:cNvSpPr>
            <p:nvPr/>
          </p:nvSpPr>
          <p:spPr bwMode="auto">
            <a:xfrm>
              <a:off x="6934200" y="25146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3</a:t>
              </a:r>
            </a:p>
          </p:txBody>
        </p:sp>
        <p:cxnSp>
          <p:nvCxnSpPr>
            <p:cNvPr id="26" name="Straight Connector 25"/>
            <p:cNvCxnSpPr>
              <a:stCxn id="75801" idx="1"/>
              <a:endCxn id="75802" idx="0"/>
            </p:cNvCxnSpPr>
            <p:nvPr/>
          </p:nvCxnSpPr>
          <p:spPr>
            <a:xfrm rot="10800000" flipV="1">
              <a:off x="3656702" y="1406457"/>
              <a:ext cx="458518" cy="57415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5801" idx="3"/>
            </p:cNvCxnSpPr>
            <p:nvPr/>
          </p:nvCxnSpPr>
          <p:spPr>
            <a:xfrm>
              <a:off x="5047712" y="1406457"/>
              <a:ext cx="819150" cy="57415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5802" idx="1"/>
            </p:cNvCxnSpPr>
            <p:nvPr/>
          </p:nvCxnSpPr>
          <p:spPr>
            <a:xfrm rot="10800000" flipV="1">
              <a:off x="2361002" y="2211363"/>
              <a:ext cx="991739" cy="53236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flipH="1">
              <a:off x="3810295" y="2286822"/>
              <a:ext cx="457870" cy="455941"/>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75806" idx="0"/>
            </p:cNvCxnSpPr>
            <p:nvPr/>
          </p:nvCxnSpPr>
          <p:spPr>
            <a:xfrm rot="5400000">
              <a:off x="1294565" y="3047154"/>
              <a:ext cx="610493" cy="61049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5804" idx="2"/>
            </p:cNvCxnSpPr>
            <p:nvPr/>
          </p:nvCxnSpPr>
          <p:spPr>
            <a:xfrm rot="16200000" flipH="1">
              <a:off x="2173917" y="3164025"/>
              <a:ext cx="528730" cy="45851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75803" idx="2"/>
              <a:endCxn id="75808" idx="0"/>
            </p:cNvCxnSpPr>
            <p:nvPr/>
          </p:nvCxnSpPr>
          <p:spPr>
            <a:xfrm rot="5400000">
              <a:off x="5829039" y="2396150"/>
              <a:ext cx="158075" cy="23183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48101" y="2285858"/>
              <a:ext cx="685201" cy="305247"/>
            </a:xfrm>
            <a:prstGeom prst="line">
              <a:avLst/>
            </a:prstGeom>
            <a:ln w="31750"/>
          </p:spPr>
          <p:style>
            <a:lnRef idx="1">
              <a:schemeClr val="accent1"/>
            </a:lnRef>
            <a:fillRef idx="0">
              <a:schemeClr val="accent1"/>
            </a:fillRef>
            <a:effectRef idx="0">
              <a:schemeClr val="accent1"/>
            </a:effectRef>
            <a:fontRef idx="minor">
              <a:schemeClr val="tx1"/>
            </a:fontRef>
          </p:style>
        </p:cxnSp>
      </p:grpSp>
      <p:sp>
        <p:nvSpPr>
          <p:cNvPr id="75781" name="TextBox 50"/>
          <p:cNvSpPr txBox="1">
            <a:spLocks noChangeArrowheads="1"/>
          </p:cNvSpPr>
          <p:nvPr/>
        </p:nvSpPr>
        <p:spPr bwMode="auto">
          <a:xfrm>
            <a:off x="1905000" y="3352800"/>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a:t> 16 </a:t>
            </a:r>
          </a:p>
        </p:txBody>
      </p:sp>
      <p:grpSp>
        <p:nvGrpSpPr>
          <p:cNvPr id="75782" name="Group 65"/>
          <p:cNvGrpSpPr>
            <a:grpSpLocks/>
          </p:cNvGrpSpPr>
          <p:nvPr/>
        </p:nvGrpSpPr>
        <p:grpSpPr bwMode="auto">
          <a:xfrm>
            <a:off x="4648200" y="1219200"/>
            <a:ext cx="3810000" cy="2752725"/>
            <a:chOff x="990600" y="968574"/>
            <a:chExt cx="6553200" cy="3150691"/>
          </a:xfrm>
        </p:grpSpPr>
        <p:sp>
          <p:nvSpPr>
            <p:cNvPr id="75787" name="TextBox 66"/>
            <p:cNvSpPr txBox="1">
              <a:spLocks noChangeArrowheads="1"/>
            </p:cNvSpPr>
            <p:nvPr/>
          </p:nvSpPr>
          <p:spPr bwMode="auto">
            <a:xfrm>
              <a:off x="4136136" y="968574"/>
              <a:ext cx="1310640" cy="52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10</a:t>
              </a:r>
            </a:p>
          </p:txBody>
        </p:sp>
        <p:sp>
          <p:nvSpPr>
            <p:cNvPr id="75788" name="TextBox 67"/>
            <p:cNvSpPr txBox="1">
              <a:spLocks noChangeArrowheads="1"/>
            </p:cNvSpPr>
            <p:nvPr/>
          </p:nvSpPr>
          <p:spPr bwMode="auto">
            <a:xfrm>
              <a:off x="3352800" y="19812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8</a:t>
              </a:r>
            </a:p>
          </p:txBody>
        </p:sp>
        <p:sp>
          <p:nvSpPr>
            <p:cNvPr id="75789" name="TextBox 68"/>
            <p:cNvSpPr txBox="1">
              <a:spLocks noChangeArrowheads="1"/>
            </p:cNvSpPr>
            <p:nvPr/>
          </p:nvSpPr>
          <p:spPr bwMode="auto">
            <a:xfrm>
              <a:off x="5791201" y="1905000"/>
              <a:ext cx="816428" cy="52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9</a:t>
              </a:r>
            </a:p>
          </p:txBody>
        </p:sp>
        <p:sp>
          <p:nvSpPr>
            <p:cNvPr id="75790" name="TextBox 69"/>
            <p:cNvSpPr txBox="1">
              <a:spLocks noChangeArrowheads="1"/>
            </p:cNvSpPr>
            <p:nvPr/>
          </p:nvSpPr>
          <p:spPr bwMode="auto">
            <a:xfrm>
              <a:off x="1905000" y="26670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4</a:t>
              </a:r>
            </a:p>
          </p:txBody>
        </p:sp>
        <p:sp>
          <p:nvSpPr>
            <p:cNvPr id="75791" name="TextBox 70"/>
            <p:cNvSpPr txBox="1">
              <a:spLocks noChangeArrowheads="1"/>
            </p:cNvSpPr>
            <p:nvPr/>
          </p:nvSpPr>
          <p:spPr bwMode="auto">
            <a:xfrm>
              <a:off x="4191000" y="27432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7</a:t>
              </a:r>
            </a:p>
          </p:txBody>
        </p:sp>
        <p:sp>
          <p:nvSpPr>
            <p:cNvPr id="75792" name="TextBox 71"/>
            <p:cNvSpPr txBox="1">
              <a:spLocks noChangeArrowheads="1"/>
            </p:cNvSpPr>
            <p:nvPr/>
          </p:nvSpPr>
          <p:spPr bwMode="auto">
            <a:xfrm>
              <a:off x="990600" y="36576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2</a:t>
              </a:r>
            </a:p>
          </p:txBody>
        </p:sp>
        <p:sp>
          <p:nvSpPr>
            <p:cNvPr id="75793" name="TextBox 73"/>
            <p:cNvSpPr txBox="1">
              <a:spLocks noChangeArrowheads="1"/>
            </p:cNvSpPr>
            <p:nvPr/>
          </p:nvSpPr>
          <p:spPr bwMode="auto">
            <a:xfrm>
              <a:off x="5486400" y="2590800"/>
              <a:ext cx="609599" cy="52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1</a:t>
              </a:r>
            </a:p>
          </p:txBody>
        </p:sp>
        <p:sp>
          <p:nvSpPr>
            <p:cNvPr id="75794" name="TextBox 74"/>
            <p:cNvSpPr txBox="1">
              <a:spLocks noChangeArrowheads="1"/>
            </p:cNvSpPr>
            <p:nvPr/>
          </p:nvSpPr>
          <p:spPr bwMode="auto">
            <a:xfrm>
              <a:off x="6934200" y="2514600"/>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b="1"/>
                <a:t>3</a:t>
              </a:r>
            </a:p>
          </p:txBody>
        </p:sp>
        <p:cxnSp>
          <p:nvCxnSpPr>
            <p:cNvPr id="76" name="Straight Connector 75"/>
            <p:cNvCxnSpPr/>
            <p:nvPr/>
          </p:nvCxnSpPr>
          <p:spPr>
            <a:xfrm rot="11460000" flipV="1">
              <a:off x="3658299" y="1232041"/>
              <a:ext cx="477837" cy="74860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788" idx="1"/>
            </p:cNvCxnSpPr>
            <p:nvPr/>
          </p:nvCxnSpPr>
          <p:spPr>
            <a:xfrm rot="10800000" flipV="1">
              <a:off x="2361311" y="2211407"/>
              <a:ext cx="991172" cy="53238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6200000" flipH="1">
              <a:off x="3810261" y="2286852"/>
              <a:ext cx="457886" cy="45599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0" name="Straight Connector 79"/>
            <p:cNvCxnSpPr>
              <a:endCxn id="75792" idx="0"/>
            </p:cNvCxnSpPr>
            <p:nvPr/>
          </p:nvCxnSpPr>
          <p:spPr>
            <a:xfrm rot="5400000">
              <a:off x="1295611" y="3048036"/>
              <a:ext cx="610515" cy="60890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789" idx="2"/>
              <a:endCxn id="75793" idx="0"/>
            </p:cNvCxnSpPr>
            <p:nvPr/>
          </p:nvCxnSpPr>
          <p:spPr>
            <a:xfrm rot="5400000">
              <a:off x="5916566" y="2307335"/>
              <a:ext cx="158080" cy="40957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249543" y="2285905"/>
              <a:ext cx="685356" cy="305257"/>
            </a:xfrm>
            <a:prstGeom prst="line">
              <a:avLst/>
            </a:prstGeom>
            <a:ln w="31750"/>
          </p:spPr>
          <p:style>
            <a:lnRef idx="1">
              <a:schemeClr val="accent1"/>
            </a:lnRef>
            <a:fillRef idx="0">
              <a:schemeClr val="accent1"/>
            </a:fillRef>
            <a:effectRef idx="0">
              <a:schemeClr val="accent1"/>
            </a:effectRef>
            <a:fontRef idx="minor">
              <a:schemeClr val="tx1"/>
            </a:fontRef>
          </p:style>
        </p:cxnSp>
      </p:grpSp>
      <p:sp>
        <p:nvSpPr>
          <p:cNvPr id="75783" name="TextBox 84"/>
          <p:cNvSpPr txBox="1">
            <a:spLocks noChangeArrowheads="1"/>
          </p:cNvSpPr>
          <p:nvPr/>
        </p:nvSpPr>
        <p:spPr bwMode="auto">
          <a:xfrm>
            <a:off x="7010400" y="3581400"/>
            <a:ext cx="152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a:t>  14 16 </a:t>
            </a:r>
          </a:p>
        </p:txBody>
      </p:sp>
      <p:sp>
        <p:nvSpPr>
          <p:cNvPr id="75784" name="TextBox 85"/>
          <p:cNvSpPr txBox="1">
            <a:spLocks noChangeArrowheads="1"/>
          </p:cNvSpPr>
          <p:nvPr/>
        </p:nvSpPr>
        <p:spPr bwMode="auto">
          <a:xfrm>
            <a:off x="2057400" y="3733800"/>
            <a:ext cx="30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a:t>i  </a:t>
            </a:r>
          </a:p>
        </p:txBody>
      </p:sp>
      <p:sp>
        <p:nvSpPr>
          <p:cNvPr id="75785" name="TextBox 87"/>
          <p:cNvSpPr txBox="1">
            <a:spLocks noChangeArrowheads="1"/>
          </p:cNvSpPr>
          <p:nvPr/>
        </p:nvSpPr>
        <p:spPr bwMode="auto">
          <a:xfrm>
            <a:off x="7315200" y="3962400"/>
            <a:ext cx="30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r>
              <a:rPr lang="en-US" altLang="en-US" sz="2400"/>
              <a:t>i  </a:t>
            </a:r>
          </a:p>
        </p:txBody>
      </p:sp>
      <p:cxnSp>
        <p:nvCxnSpPr>
          <p:cNvPr id="94" name="Straight Connector 93"/>
          <p:cNvCxnSpPr/>
          <p:nvPr/>
        </p:nvCxnSpPr>
        <p:spPr>
          <a:xfrm>
            <a:off x="7086600" y="1600200"/>
            <a:ext cx="257175" cy="501650"/>
          </a:xfrm>
          <a:prstGeom prst="line">
            <a:avLst/>
          </a:prstGeom>
          <a:ln w="317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257103D0-86ED-469D-BE40-A1FAEBDA9573}" type="slidenum">
              <a:rPr lang="en-US" altLang="en-US">
                <a:solidFill>
                  <a:srgbClr val="898989"/>
                </a:solidFill>
              </a:rPr>
              <a:pPr algn="l"/>
              <a:t>8</a:t>
            </a:fld>
            <a:endParaRPr lang="en-US" altLang="en-US">
              <a:solidFill>
                <a:srgbClr val="898989"/>
              </a:solidFill>
            </a:endParaRPr>
          </a:p>
        </p:txBody>
      </p:sp>
      <p:sp>
        <p:nvSpPr>
          <p:cNvPr id="43011" name="Rectangle 2"/>
          <p:cNvSpPr>
            <a:spLocks noGrp="1" noChangeArrowheads="1"/>
          </p:cNvSpPr>
          <p:nvPr>
            <p:ph type="title"/>
          </p:nvPr>
        </p:nvSpPr>
        <p:spPr/>
        <p:txBody>
          <a:bodyPr/>
          <a:lstStyle/>
          <a:p>
            <a:r>
              <a:rPr lang="en-US" altLang="en-US" sz="3600" b="1" dirty="0" smtClean="0">
                <a:latin typeface="Adobe Fangsong Std R" pitchFamily="18" charset="-128"/>
                <a:ea typeface="Adobe Fangsong Std R" pitchFamily="18" charset="-128"/>
              </a:rPr>
              <a:t>Sorting</a:t>
            </a:r>
          </a:p>
        </p:txBody>
      </p:sp>
      <p:sp>
        <p:nvSpPr>
          <p:cNvPr id="43012" name="Rectangle 3"/>
          <p:cNvSpPr>
            <a:spLocks noGrp="1" noChangeArrowheads="1"/>
          </p:cNvSpPr>
          <p:nvPr>
            <p:ph type="body" idx="1"/>
          </p:nvPr>
        </p:nvSpPr>
        <p:spPr>
          <a:xfrm>
            <a:off x="457200" y="1295400"/>
            <a:ext cx="8458200" cy="5181600"/>
          </a:xfrm>
        </p:spPr>
        <p:txBody>
          <a:bodyPr/>
          <a:lstStyle/>
          <a:p>
            <a:pPr marL="609600" indent="-609600">
              <a:buFontTx/>
              <a:buNone/>
            </a:pPr>
            <a:r>
              <a:rPr lang="en-GB" altLang="en-US" dirty="0" smtClean="0">
                <a:solidFill>
                  <a:schemeClr val="accent2"/>
                </a:solidFill>
                <a:latin typeface="Adobe Fangsong Std R" pitchFamily="18" charset="-128"/>
                <a:ea typeface="Adobe Fangsong Std R" pitchFamily="18" charset="-128"/>
              </a:rPr>
              <a:t>Note:</a:t>
            </a:r>
            <a:r>
              <a:rPr lang="en-GB" altLang="en-US" dirty="0" smtClean="0">
                <a:latin typeface="Adobe Fangsong Std R" pitchFamily="18" charset="-128"/>
                <a:ea typeface="Adobe Fangsong Std R" pitchFamily="18" charset="-128"/>
              </a:rPr>
              <a:t>	</a:t>
            </a:r>
          </a:p>
          <a:p>
            <a:pPr marL="609600" indent="-609600">
              <a:buFontTx/>
              <a:buNone/>
            </a:pPr>
            <a:r>
              <a:rPr lang="en-GB" altLang="en-US" dirty="0" smtClean="0">
                <a:latin typeface="Adobe Fangsong Std R" pitchFamily="18" charset="-128"/>
                <a:ea typeface="Adobe Fangsong Std R" pitchFamily="18" charset="-128"/>
              </a:rPr>
              <a:t>Algorithms may read the initial values from magnetic tape or write sorted values to disk, but </a:t>
            </a:r>
            <a:r>
              <a:rPr lang="en-GB" altLang="en-US" dirty="0" smtClean="0">
                <a:solidFill>
                  <a:srgbClr val="FF0000"/>
                </a:solidFill>
                <a:latin typeface="Adobe Fangsong Std R" pitchFamily="18" charset="-128"/>
                <a:ea typeface="Adobe Fangsong Std R" pitchFamily="18" charset="-128"/>
              </a:rPr>
              <a:t>this is not using external memory</a:t>
            </a:r>
            <a:r>
              <a:rPr lang="en-GB" altLang="en-US" dirty="0" smtClean="0">
                <a:latin typeface="Adobe Fangsong Std R" pitchFamily="18" charset="-128"/>
                <a:ea typeface="Adobe Fangsong Std R" pitchFamily="18" charset="-128"/>
              </a:rPr>
              <a:t> during the sort. Note that even though virtual memory may mask the use of disk, </a:t>
            </a:r>
            <a:r>
              <a:rPr lang="en-GB" altLang="en-US" dirty="0" smtClean="0">
                <a:solidFill>
                  <a:srgbClr val="FF0000"/>
                </a:solidFill>
                <a:latin typeface="Adobe Fangsong Std R" pitchFamily="18" charset="-128"/>
                <a:ea typeface="Adobe Fangsong Std R" pitchFamily="18" charset="-128"/>
              </a:rPr>
              <a:t>sorting sets of data much larger than main memory may be much faster using an explicit external sort. </a:t>
            </a:r>
            <a:endParaRPr lang="en-US" altLang="en-US" dirty="0" smtClean="0">
              <a:solidFill>
                <a:srgbClr val="FF0000"/>
              </a:solidFill>
              <a:latin typeface="Adobe Fangsong Std R" pitchFamily="18" charset="-128"/>
              <a:ea typeface="Adobe Fangsong Std R" pitchFamily="18"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2"/>
          </p:nvPr>
        </p:nvSpPr>
        <p:spPr>
          <a:xfrm>
            <a:off x="457200" y="6356350"/>
            <a:ext cx="2133600" cy="365125"/>
          </a:xfrm>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fontAlgn="base">
              <a:spcBef>
                <a:spcPct val="0"/>
              </a:spcBef>
              <a:spcAft>
                <a:spcPct val="0"/>
              </a:spcAft>
              <a:defRPr>
                <a:solidFill>
                  <a:schemeClr val="tx1"/>
                </a:solidFill>
                <a:latin typeface="Comic Sans MS" panose="030F0702030302020204" pitchFamily="66" charset="0"/>
              </a:defRPr>
            </a:lvl6pPr>
            <a:lvl7pPr marL="2971800" indent="-228600" fontAlgn="base">
              <a:spcBef>
                <a:spcPct val="0"/>
              </a:spcBef>
              <a:spcAft>
                <a:spcPct val="0"/>
              </a:spcAft>
              <a:defRPr>
                <a:solidFill>
                  <a:schemeClr val="tx1"/>
                </a:solidFill>
                <a:latin typeface="Comic Sans MS" panose="030F0702030302020204" pitchFamily="66" charset="0"/>
              </a:defRPr>
            </a:lvl7pPr>
            <a:lvl8pPr marL="3429000" indent="-228600" fontAlgn="base">
              <a:spcBef>
                <a:spcPct val="0"/>
              </a:spcBef>
              <a:spcAft>
                <a:spcPct val="0"/>
              </a:spcAft>
              <a:defRPr>
                <a:solidFill>
                  <a:schemeClr val="tx1"/>
                </a:solidFill>
                <a:latin typeface="Comic Sans MS" panose="030F0702030302020204" pitchFamily="66" charset="0"/>
              </a:defRPr>
            </a:lvl8pPr>
            <a:lvl9pPr marL="3886200" indent="-228600" fontAlgn="base">
              <a:spcBef>
                <a:spcPct val="0"/>
              </a:spcBef>
              <a:spcAft>
                <a:spcPct val="0"/>
              </a:spcAft>
              <a:defRPr>
                <a:solidFill>
                  <a:schemeClr val="tx1"/>
                </a:solidFill>
                <a:latin typeface="Comic Sans MS" panose="030F0702030302020204" pitchFamily="66" charset="0"/>
              </a:defRPr>
            </a:lvl9pPr>
          </a:lstStyle>
          <a:p>
            <a:pPr algn="l"/>
            <a:fld id="{7F108F57-3ECB-4252-B3B8-69CEFCBC41BA}" type="slidenum">
              <a:rPr lang="en-US" altLang="en-US">
                <a:solidFill>
                  <a:srgbClr val="898989"/>
                </a:solidFill>
              </a:rPr>
              <a:pPr algn="l"/>
              <a:t>9</a:t>
            </a:fld>
            <a:endParaRPr lang="en-US" altLang="en-US">
              <a:solidFill>
                <a:srgbClr val="898989"/>
              </a:solidFill>
            </a:endParaRPr>
          </a:p>
        </p:txBody>
      </p:sp>
      <p:sp>
        <p:nvSpPr>
          <p:cNvPr id="44035" name="Rectangle 2"/>
          <p:cNvSpPr>
            <a:spLocks noGrp="1" noChangeArrowheads="1"/>
          </p:cNvSpPr>
          <p:nvPr>
            <p:ph type="title"/>
          </p:nvPr>
        </p:nvSpPr>
        <p:spPr/>
        <p:txBody>
          <a:bodyPr/>
          <a:lstStyle/>
          <a:p>
            <a:r>
              <a:rPr lang="en-US" altLang="en-US" sz="3600" b="1" dirty="0" smtClean="0">
                <a:latin typeface="Adobe Fangsong Std R" pitchFamily="18" charset="-128"/>
                <a:ea typeface="Adobe Fangsong Std R" pitchFamily="18" charset="-128"/>
              </a:rPr>
              <a:t>Sorting</a:t>
            </a:r>
          </a:p>
        </p:txBody>
      </p:sp>
      <p:sp>
        <p:nvSpPr>
          <p:cNvPr id="44036" name="Rectangle 3"/>
          <p:cNvSpPr>
            <a:spLocks noGrp="1" noChangeArrowheads="1"/>
          </p:cNvSpPr>
          <p:nvPr>
            <p:ph type="body" idx="1"/>
          </p:nvPr>
        </p:nvSpPr>
        <p:spPr>
          <a:xfrm>
            <a:off x="457200" y="1295400"/>
            <a:ext cx="8458200" cy="5181600"/>
          </a:xfrm>
        </p:spPr>
        <p:txBody>
          <a:bodyPr/>
          <a:lstStyle/>
          <a:p>
            <a:pPr marL="609600" indent="-609600">
              <a:buFontTx/>
              <a:buNone/>
            </a:pPr>
            <a:r>
              <a:rPr lang="en-GB" altLang="en-US" b="1" dirty="0" smtClean="0">
                <a:solidFill>
                  <a:schemeClr val="accent2"/>
                </a:solidFill>
                <a:latin typeface="Adobe Fangsong Std R" pitchFamily="18" charset="-128"/>
                <a:ea typeface="Adobe Fangsong Std R" pitchFamily="18" charset="-128"/>
              </a:rPr>
              <a:t>Sort Stable</a:t>
            </a:r>
            <a:endParaRPr lang="en-GB" altLang="en-US" dirty="0" smtClean="0">
              <a:solidFill>
                <a:schemeClr val="accent2"/>
              </a:solidFill>
              <a:latin typeface="Adobe Fangsong Std R" pitchFamily="18" charset="-128"/>
              <a:ea typeface="Adobe Fangsong Std R" pitchFamily="18" charset="-128"/>
            </a:endParaRPr>
          </a:p>
          <a:p>
            <a:pPr marL="609600" indent="-609600">
              <a:buFontTx/>
              <a:buNone/>
            </a:pPr>
            <a:endParaRPr lang="en-GB" altLang="en-US" dirty="0" smtClean="0">
              <a:latin typeface="Adobe Fangsong Std R" pitchFamily="18" charset="-128"/>
              <a:ea typeface="Adobe Fangsong Std R" pitchFamily="18" charset="-128"/>
            </a:endParaRPr>
          </a:p>
          <a:p>
            <a:pPr marL="609600" indent="-609600">
              <a:buFontTx/>
              <a:buNone/>
            </a:pPr>
            <a:r>
              <a:rPr lang="en-GB" altLang="en-US" dirty="0" smtClean="0">
                <a:latin typeface="Adobe Fangsong Std R" pitchFamily="18" charset="-128"/>
                <a:ea typeface="Adobe Fangsong Std R" pitchFamily="18" charset="-128"/>
              </a:rPr>
              <a:t>A sort algorithm is said to be “</a:t>
            </a:r>
            <a:r>
              <a:rPr lang="en-GB" altLang="en-US" dirty="0" smtClean="0">
                <a:solidFill>
                  <a:srgbClr val="FF0000"/>
                </a:solidFill>
                <a:latin typeface="Adobe Fangsong Std R" pitchFamily="18" charset="-128"/>
                <a:ea typeface="Adobe Fangsong Std R" pitchFamily="18" charset="-128"/>
              </a:rPr>
              <a:t>stable</a:t>
            </a:r>
            <a:r>
              <a:rPr lang="en-GB" altLang="en-US" dirty="0" smtClean="0">
                <a:latin typeface="Adobe Fangsong Std R" pitchFamily="18" charset="-128"/>
                <a:ea typeface="Adobe Fangsong Std R" pitchFamily="18" charset="-128"/>
              </a:rPr>
              <a:t>” if multiple items which compare as equal will stay in </a:t>
            </a:r>
            <a:r>
              <a:rPr lang="en-GB" altLang="en-US" dirty="0" smtClean="0">
                <a:solidFill>
                  <a:schemeClr val="accent2"/>
                </a:solidFill>
                <a:latin typeface="Adobe Fangsong Std R" pitchFamily="18" charset="-128"/>
                <a:ea typeface="Adobe Fangsong Std R" pitchFamily="18" charset="-128"/>
              </a:rPr>
              <a:t>the same order</a:t>
            </a:r>
            <a:r>
              <a:rPr lang="en-GB" altLang="en-US" dirty="0" smtClean="0">
                <a:latin typeface="Adobe Fangsong Std R" pitchFamily="18" charset="-128"/>
                <a:ea typeface="Adobe Fangsong Std R" pitchFamily="18" charset="-128"/>
              </a:rPr>
              <a:t> they were in after a sort.</a:t>
            </a:r>
            <a:endParaRPr lang="en-US" altLang="en-US" dirty="0" smtClean="0">
              <a:latin typeface="Adobe Fangsong Std R" pitchFamily="18" charset="-128"/>
              <a:ea typeface="Adobe Fangsong Std R" pitchFamily="18"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877</TotalTime>
  <Words>2423</Words>
  <Application>Microsoft Office PowerPoint</Application>
  <PresentationFormat>On-screen Show (4:3)</PresentationFormat>
  <Paragraphs>598</Paragraphs>
  <Slides>77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79" baseType="lpstr">
      <vt:lpstr>Office Theme</vt:lpstr>
      <vt:lpstr>Worksheet</vt:lpstr>
      <vt:lpstr>Data Structure and Algorithm (CS 102)</vt:lpstr>
      <vt:lpstr>Sorting </vt:lpstr>
      <vt:lpstr>Complexity of Sorting Algorithm</vt:lpstr>
      <vt:lpstr>Complexity of Sorting Algorithm</vt:lpstr>
      <vt:lpstr>Sorting</vt:lpstr>
      <vt:lpstr>Sorting</vt:lpstr>
      <vt:lpstr>Sorting</vt:lpstr>
      <vt:lpstr>Sorting</vt:lpstr>
      <vt:lpstr>Sorting</vt:lpstr>
      <vt:lpstr>Internal Sorting</vt:lpstr>
      <vt:lpstr>Bubble Sort </vt:lpstr>
      <vt:lpstr> Bubble Sort </vt:lpstr>
      <vt:lpstr> Bubble Sort </vt:lpstr>
      <vt:lpstr>A Bubble Sort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Bubble Sort</vt:lpstr>
      <vt:lpstr>Analysis of Bubble Sort</vt:lpstr>
      <vt:lpstr>Insertion Sort</vt:lpstr>
      <vt:lpstr>PowerPoint Presentation</vt:lpstr>
      <vt:lpstr>PowerPoint Presentation</vt:lpstr>
      <vt:lpstr>Insertion Sort Example </vt:lpstr>
      <vt:lpstr>Insertion Sort</vt:lpstr>
      <vt:lpstr>Insertion Algorithm</vt:lpstr>
      <vt:lpstr>Complexity of Insertion Sort</vt:lpstr>
      <vt:lpstr>Properties</vt:lpstr>
      <vt:lpstr>Discussion </vt:lpstr>
      <vt:lpstr>Selection Sort</vt:lpstr>
      <vt:lpstr>PowerPoint Presentation</vt:lpstr>
      <vt:lpstr>PowerPoint Presentation</vt:lpstr>
      <vt:lpstr>Selection Sort</vt:lpstr>
      <vt:lpstr>Complexity </vt:lpstr>
      <vt:lpstr>Properties</vt:lpstr>
      <vt:lpstr>Discussion</vt:lpstr>
      <vt:lpstr>Merge Sort</vt:lpstr>
      <vt:lpstr>PowerPoint Presentation</vt:lpstr>
      <vt:lpstr>PowerPoint Presentation</vt:lpstr>
      <vt:lpstr>Quick Sort</vt:lpstr>
      <vt:lpstr>Quick Sort</vt:lpstr>
      <vt:lpstr>Quick Sort Approach</vt:lpstr>
      <vt:lpstr>PowerPoint Presentation</vt:lpstr>
      <vt:lpstr>PowerPoint Presentation</vt:lpstr>
      <vt:lpstr>Quick Sort Algorithm</vt:lpstr>
      <vt:lpstr>Partition Algorithm</vt:lpstr>
      <vt:lpstr>Heap Sort </vt:lpstr>
      <vt:lpstr>Heap </vt:lpstr>
      <vt:lpstr>Heap </vt:lpstr>
    </vt:vector>
  </TitlesOfParts>
  <Company>NIT Rourkela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 (CS 102)</dc:title>
  <dc:creator>Ramesh Mohapatra</dc:creator>
  <cp:lastModifiedBy>SAMBIT</cp:lastModifiedBy>
  <cp:revision>67</cp:revision>
  <dcterms:created xsi:type="dcterms:W3CDTF">2011-03-23T09:01:54Z</dcterms:created>
  <dcterms:modified xsi:type="dcterms:W3CDTF">2019-11-11T03:13:58Z</dcterms:modified>
</cp:coreProperties>
</file>