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78" r:id="rId2"/>
    <p:sldId id="417" r:id="rId3"/>
    <p:sldId id="418" r:id="rId4"/>
    <p:sldId id="419" r:id="rId5"/>
    <p:sldId id="420" r:id="rId6"/>
    <p:sldId id="422" r:id="rId7"/>
    <p:sldId id="423" r:id="rId8"/>
    <p:sldId id="424" r:id="rId9"/>
    <p:sldId id="432" r:id="rId10"/>
    <p:sldId id="427" r:id="rId11"/>
    <p:sldId id="430" r:id="rId12"/>
    <p:sldId id="461" r:id="rId13"/>
    <p:sldId id="445" r:id="rId14"/>
    <p:sldId id="446" r:id="rId15"/>
    <p:sldId id="436" r:id="rId16"/>
    <p:sldId id="449" r:id="rId17"/>
    <p:sldId id="450" r:id="rId18"/>
    <p:sldId id="437" r:id="rId19"/>
    <p:sldId id="442" r:id="rId20"/>
    <p:sldId id="451" r:id="rId21"/>
    <p:sldId id="456" r:id="rId22"/>
    <p:sldId id="457" r:id="rId23"/>
    <p:sldId id="458" r:id="rId24"/>
    <p:sldId id="459" r:id="rId25"/>
    <p:sldId id="460" r:id="rId26"/>
    <p:sldId id="443" r:id="rId27"/>
    <p:sldId id="452" r:id="rId28"/>
    <p:sldId id="411" r:id="rId29"/>
    <p:sldId id="453" r:id="rId30"/>
    <p:sldId id="454" r:id="rId31"/>
    <p:sldId id="455" r:id="rId32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CA"/>
    </a:defPPr>
    <a:lvl1pPr algn="l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  <a:sym typeface="Symbol" pitchFamily="18" charset="2"/>
      </a:defRPr>
    </a:lvl1pPr>
    <a:lvl2pPr marL="457200" algn="l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  <a:sym typeface="Symbol" pitchFamily="18" charset="2"/>
      </a:defRPr>
    </a:lvl2pPr>
    <a:lvl3pPr marL="914400" algn="l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  <a:sym typeface="Symbol" pitchFamily="18" charset="2"/>
      </a:defRPr>
    </a:lvl3pPr>
    <a:lvl4pPr marL="1371600" algn="l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  <a:sym typeface="Symbol" pitchFamily="18" charset="2"/>
      </a:defRPr>
    </a:lvl4pPr>
    <a:lvl5pPr marL="1828800" algn="l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  <a:sym typeface="Symbol" pitchFamily="18" charset="2"/>
      </a:defRPr>
    </a:lvl5pPr>
    <a:lvl6pPr marL="2286000" algn="l" defTabSz="914400" rtl="0" eaLnBrk="1" latinLnBrk="0" hangingPunct="1"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  <a:sym typeface="Symbol" pitchFamily="18" charset="2"/>
      </a:defRPr>
    </a:lvl6pPr>
    <a:lvl7pPr marL="2743200" algn="l" defTabSz="914400" rtl="0" eaLnBrk="1" latinLnBrk="0" hangingPunct="1"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  <a:sym typeface="Symbol" pitchFamily="18" charset="2"/>
      </a:defRPr>
    </a:lvl7pPr>
    <a:lvl8pPr marL="3200400" algn="l" defTabSz="914400" rtl="0" eaLnBrk="1" latinLnBrk="0" hangingPunct="1"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  <a:sym typeface="Symbol" pitchFamily="18" charset="2"/>
      </a:defRPr>
    </a:lvl8pPr>
    <a:lvl9pPr marL="3657600" algn="l" defTabSz="914400" rtl="0" eaLnBrk="1" latinLnBrk="0" hangingPunct="1"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  <a:sym typeface="Symbol" pitchFamily="18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9900"/>
    <a:srgbClr val="00CC00"/>
    <a:srgbClr val="FF3300"/>
    <a:srgbClr val="66FF33"/>
    <a:srgbClr val="00FFFF"/>
    <a:srgbClr val="00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CA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CA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CA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fld id="{DF06F99C-6B3A-4507-BB0A-DACB9AF5CDBF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2448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2002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CMSC 203 - Discrete Structures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74CCBF-DFA5-4338-AA8A-52CEFE33D2C5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2002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CMSC 203 - Discrete Structures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5F7B7F-C530-41E3-B96B-E338FD827ED9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2002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CMSC 203 - Discrete Structures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2E4531-A655-4CF1-A516-323A8305B266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6470E64-3D1B-4F8E-A6BC-69D904E75A12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2002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CMSC 203 - Discrete Structures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4AE74-B2DB-4C7C-9DAD-4BDD221896BA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2002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CMSC 203 - Discrete Structures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2266C4-371F-4CD4-AD20-2DE6834AE973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2002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CMSC 203 - Discrete Structures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642A9-8BA3-4B87-8478-28954BD1049B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2002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CMSC 203 - Discrete Structures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5F845B-8759-40C3-A709-75E155A54C22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2002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CMSC 203 - Discrete Structures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24A603-F4FE-4E96-88F3-F194A0BF2ABD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2002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CMSC 203 - Discrete Structures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E28D05-789A-4BA4-9BD4-C5C2C86D9B2D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2002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CMSC 203 - Discrete Structures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C272D-2621-4F1D-8AC1-C6C8A48202D3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2"/>
            </a:gs>
            <a:gs pos="100000">
              <a:schemeClr val="accent2">
                <a:gamma/>
                <a:shade val="5451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- First level</a:t>
            </a:r>
            <a:endParaRPr lang="en-CA" smtClean="0"/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rgbClr val="00CCFF"/>
                </a:solidFill>
                <a:effectLst/>
                <a:latin typeface="Times New Roman" pitchFamily="18" charset="0"/>
              </a:defRPr>
            </a:lvl1pPr>
          </a:lstStyle>
          <a:p>
            <a:r>
              <a:rPr lang="en-US"/>
              <a:t>Fall 2002</a:t>
            </a:r>
            <a:endParaRPr lang="en-CA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84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rgbClr val="00CCFF"/>
                </a:solidFill>
                <a:effectLst/>
                <a:latin typeface="Times New Roman" pitchFamily="18" charset="0"/>
              </a:defRPr>
            </a:lvl1pPr>
          </a:lstStyle>
          <a:p>
            <a:r>
              <a:rPr lang="en-US"/>
              <a:t>CMSC 203 - Discrete Structures</a:t>
            </a:r>
            <a:endParaRPr lang="en-CA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rgbClr val="00CCFF"/>
                </a:solidFill>
                <a:effectLst/>
                <a:latin typeface="Times New Roman" pitchFamily="18" charset="0"/>
              </a:defRPr>
            </a:lvl1pPr>
          </a:lstStyle>
          <a:p>
            <a:fld id="{B67AA0E6-33E9-4896-8638-E201E8B664DD}" type="slidenum">
              <a:rPr lang="en-CA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6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3600" dirty="0" smtClean="0"/>
              <a:t> </a:t>
            </a:r>
            <a:endParaRPr lang="en-CA" sz="3600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610600" cy="3962400"/>
          </a:xfrm>
        </p:spPr>
        <p:txBody>
          <a:bodyPr/>
          <a:lstStyle/>
          <a:p>
            <a:pPr marL="0" indent="0" algn="ctr"/>
            <a:r>
              <a:rPr lang="en-US" sz="6600" dirty="0" smtClean="0">
                <a:solidFill>
                  <a:srgbClr val="00FFFF"/>
                </a:solidFill>
                <a:sym typeface="Symbol" pitchFamily="18" charset="2"/>
              </a:rPr>
              <a:t>Algorithms</a:t>
            </a:r>
            <a:endParaRPr lang="en-US" sz="6600" dirty="0">
              <a:solidFill>
                <a:srgbClr val="00FFFF"/>
              </a:solidFill>
              <a:sym typeface="Symbol" pitchFamily="18" charset="2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800601" y="5159514"/>
            <a:ext cx="3657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Dr. </a:t>
            </a: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Pankaj Kumar Sa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Dept. of CSE, NIT Rourkela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4536-D515-49CC-A6CD-0F0F3AD03879}" type="slidenum">
              <a:rPr lang="en-CA"/>
              <a:pPr/>
              <a:t>10</a:t>
            </a:fld>
            <a:endParaRPr lang="en-CA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3600"/>
              <a:t>Complexity</a:t>
            </a:r>
            <a:endParaRPr lang="en-CA" sz="360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4800600"/>
          </a:xfrm>
        </p:spPr>
        <p:txBody>
          <a:bodyPr/>
          <a:lstStyle/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ym typeface="Symbol" pitchFamily="18" charset="2"/>
              </a:rPr>
              <a:t>This means that algorithm B cannot be used for large inputs, while algorithm A is still feasible.</a:t>
            </a:r>
          </a:p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>
              <a:sym typeface="Symbol" pitchFamily="18" charset="2"/>
            </a:endParaRPr>
          </a:p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ym typeface="Symbol" pitchFamily="18" charset="2"/>
              </a:rPr>
              <a:t>So what is important is the </a:t>
            </a:r>
            <a:r>
              <a:rPr lang="en-US" sz="2800" b="1" dirty="0">
                <a:solidFill>
                  <a:srgbClr val="00FFFF"/>
                </a:solidFill>
                <a:sym typeface="Symbol" pitchFamily="18" charset="2"/>
              </a:rPr>
              <a:t>growth</a:t>
            </a:r>
            <a:r>
              <a:rPr lang="en-US" sz="2800" dirty="0">
                <a:sym typeface="Symbol" pitchFamily="18" charset="2"/>
              </a:rPr>
              <a:t> of the complexity functions.</a:t>
            </a:r>
          </a:p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>
              <a:sym typeface="Symbol" pitchFamily="18" charset="2"/>
            </a:endParaRPr>
          </a:p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ym typeface="Symbol" pitchFamily="18" charset="2"/>
              </a:rPr>
              <a:t>The growth of time and space complexity with  increasing input size </a:t>
            </a:r>
            <a:r>
              <a:rPr lang="en-US" sz="2800" dirty="0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sz="2800" dirty="0">
                <a:sym typeface="Symbol" pitchFamily="18" charset="2"/>
              </a:rPr>
              <a:t> is a suitable measure for the comparison of algorithms.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r>
              <a:rPr lang="en-US" sz="4000" dirty="0" smtClean="0"/>
              <a:t>Asymptotic Efficiency Algorithm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4724400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 smtClean="0"/>
              <a:t>When the input size is large enough so that the rate of growth/order of growth of the running time is relevant.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 smtClean="0"/>
              <a:t>That is we are concerned with how the running time of an algorithm increases as the size of the input increases without bound.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/>
              <a:t>Usually, an  algorithm that is asymptotically more efficient will be the best choice.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0E64-3D1B-4F8E-A6BC-69D904E75A12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914400"/>
          </a:xfrm>
        </p:spPr>
        <p:txBody>
          <a:bodyPr/>
          <a:lstStyle/>
          <a:p>
            <a:r>
              <a:rPr lang="en-US" dirty="0" smtClean="0"/>
              <a:t>Asymptotic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algn="just"/>
            <a:endParaRPr lang="en-US" dirty="0" smtClean="0"/>
          </a:p>
          <a:p>
            <a:pPr marL="0" indent="0" algn="just"/>
            <a:r>
              <a:rPr lang="en-US" dirty="0" smtClean="0"/>
              <a:t>The notations we use to describe the asymptotic running time of an algorithm are defined in terms of functions whose domains are the set of natural numbers N = {0, 1, 2,…. }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0E64-3D1B-4F8E-A6BC-69D904E75A12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93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9848-21CA-4858-947C-6C9645422059}" type="slidenum">
              <a:rPr lang="en-US"/>
              <a:pPr/>
              <a:t>13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pPr marL="838200" indent="-838200"/>
            <a:r>
              <a:rPr lang="en-US" sz="4000" dirty="0" smtClean="0"/>
              <a:t>Asymptotic Notation</a:t>
            </a:r>
            <a:endParaRPr lang="en-US" sz="4000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267200"/>
          </a:xfrm>
        </p:spPr>
        <p:txBody>
          <a:bodyPr/>
          <a:lstStyle/>
          <a:p>
            <a:pPr marL="0" indent="0" algn="just"/>
            <a:r>
              <a:rPr lang="en-US" dirty="0" smtClean="0"/>
              <a:t>Let </a:t>
            </a:r>
            <a:r>
              <a:rPr lang="en-US" b="1" dirty="0">
                <a:solidFill>
                  <a:srgbClr val="FF0000"/>
                </a:solidFill>
              </a:rPr>
              <a:t>f(n)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g(n)</a:t>
            </a:r>
            <a:r>
              <a:rPr lang="en-US" dirty="0"/>
              <a:t> be two positive functions, representing the number of </a:t>
            </a:r>
            <a:r>
              <a:rPr lang="en-US" b="1" dirty="0">
                <a:solidFill>
                  <a:srgbClr val="FF0000"/>
                </a:solidFill>
              </a:rPr>
              <a:t>basic calculations </a:t>
            </a:r>
            <a:r>
              <a:rPr lang="en-US" dirty="0"/>
              <a:t>(operations, instructions) that an algorithm takes (or the number of memory words an algorithm  needs).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dirty="0" smtClean="0"/>
              <a:t>Asymptotic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endParaRPr lang="en-US" b="1" dirty="0" smtClean="0"/>
          </a:p>
          <a:p>
            <a:r>
              <a:rPr lang="en-US" b="1" dirty="0" smtClean="0">
                <a:effectLst/>
                <a:latin typeface="Symbol" pitchFamily="18" charset="2"/>
              </a:rPr>
              <a:t>	Q  </a:t>
            </a:r>
            <a:r>
              <a:rPr lang="en-US" b="1" dirty="0" smtClean="0">
                <a:effectLst/>
              </a:rPr>
              <a:t>-</a:t>
            </a:r>
            <a:r>
              <a:rPr lang="en-US" b="1" dirty="0" smtClean="0">
                <a:effectLst/>
                <a:latin typeface="Symbol" pitchFamily="18" charset="2"/>
              </a:rPr>
              <a:t> </a:t>
            </a:r>
            <a:r>
              <a:rPr lang="en-US" b="1" dirty="0" smtClean="0">
                <a:effectLst/>
              </a:rPr>
              <a:t>Big Theta</a:t>
            </a:r>
          </a:p>
          <a:p>
            <a:r>
              <a:rPr lang="en-US" b="1" dirty="0" smtClean="0">
                <a:effectLst/>
              </a:rPr>
              <a:t>	</a:t>
            </a:r>
            <a:r>
              <a:rPr lang="en-US" b="1" i="1" dirty="0" smtClean="0">
                <a:effectLst/>
              </a:rPr>
              <a:t>O</a:t>
            </a:r>
            <a:r>
              <a:rPr lang="en-US" b="1" dirty="0" smtClean="0">
                <a:effectLst/>
              </a:rPr>
              <a:t> – Big O</a:t>
            </a:r>
          </a:p>
          <a:p>
            <a:r>
              <a:rPr lang="en-US" b="1" dirty="0" smtClean="0">
                <a:effectLst/>
              </a:rPr>
              <a:t>  </a:t>
            </a:r>
            <a:r>
              <a:rPr lang="en-US" b="1" dirty="0" smtClean="0">
                <a:effectLst/>
                <a:latin typeface="Symbol" pitchFamily="18" charset="2"/>
              </a:rPr>
              <a:t>W </a:t>
            </a:r>
            <a:r>
              <a:rPr lang="en-US" b="1" dirty="0" smtClean="0">
                <a:effectLst/>
              </a:rPr>
              <a:t>- Big Omega</a:t>
            </a:r>
          </a:p>
          <a:p>
            <a:r>
              <a:rPr lang="en-US" b="1" dirty="0" smtClean="0">
                <a:effectLst/>
              </a:rPr>
              <a:t>  </a:t>
            </a:r>
            <a:r>
              <a:rPr lang="en-US" b="1" i="1" dirty="0" smtClean="0">
                <a:effectLst/>
              </a:rPr>
              <a:t>o</a:t>
            </a:r>
            <a:r>
              <a:rPr lang="en-US" b="1" dirty="0" smtClean="0">
                <a:effectLst/>
              </a:rPr>
              <a:t> – Small o</a:t>
            </a:r>
          </a:p>
          <a:p>
            <a:r>
              <a:rPr lang="en-US" b="1" dirty="0" smtClean="0">
                <a:effectLst/>
              </a:rPr>
              <a:t>  </a:t>
            </a:r>
            <a:r>
              <a:rPr lang="en-US" b="1" dirty="0" smtClean="0">
                <a:effectLst/>
                <a:latin typeface="Symbol" pitchFamily="18" charset="2"/>
              </a:rPr>
              <a:t>w </a:t>
            </a:r>
            <a:r>
              <a:rPr lang="en-US" b="1" dirty="0" smtClean="0">
                <a:effectLst/>
              </a:rPr>
              <a:t>- Small Omega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0E64-3D1B-4F8E-A6BC-69D904E75A12}" type="slidenum">
              <a:rPr lang="en-CA" smtClean="0"/>
              <a:pPr/>
              <a:t>14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BE20-90DA-4FD0-B184-5C52498C75D1}" type="slidenum">
              <a:rPr lang="en-US"/>
              <a:pPr/>
              <a:t>15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b="1" dirty="0" smtClean="0"/>
              <a:t>O-Notation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r>
              <a:rPr lang="en-US" dirty="0" smtClean="0"/>
              <a:t>For a given function g(n) </a:t>
            </a:r>
          </a:p>
          <a:p>
            <a:pPr algn="just"/>
            <a:r>
              <a:rPr lang="en-US" dirty="0" smtClean="0"/>
              <a:t>O(g(n)) = </a:t>
            </a:r>
            <a:r>
              <a:rPr lang="en-US" altLang="en-US" dirty="0" smtClean="0">
                <a:sym typeface="Symbol" pitchFamily="18" charset="2"/>
              </a:rPr>
              <a:t>{f(n) : there exist positive constants c  and n</a:t>
            </a:r>
            <a:r>
              <a:rPr lang="en-US" altLang="en-US" baseline="-25000" dirty="0" smtClean="0">
                <a:sym typeface="Symbol" pitchFamily="18" charset="2"/>
              </a:rPr>
              <a:t>0</a:t>
            </a:r>
            <a:r>
              <a:rPr lang="en-US" altLang="en-US" dirty="0" smtClean="0">
                <a:sym typeface="Symbol" pitchFamily="18" charset="2"/>
              </a:rPr>
              <a:t> such that 0  f(n)  c. g(n)  for all n  n</a:t>
            </a:r>
            <a:r>
              <a:rPr lang="en-US" altLang="en-US" baseline="-25000" dirty="0" smtClean="0">
                <a:sym typeface="Symbol" pitchFamily="18" charset="2"/>
              </a:rPr>
              <a:t>0</a:t>
            </a:r>
            <a:r>
              <a:rPr lang="en-US" dirty="0" smtClean="0"/>
              <a:t> } </a:t>
            </a:r>
          </a:p>
          <a:p>
            <a:endParaRPr lang="en-US" dirty="0" smtClean="0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838200" y="4572000"/>
            <a:ext cx="8077200" cy="14711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b="1" i="1" dirty="0"/>
              <a:t>Intuitively</a:t>
            </a:r>
            <a:r>
              <a:rPr lang="en-US" dirty="0"/>
              <a:t>: Set of all functions whose </a:t>
            </a:r>
            <a:r>
              <a:rPr lang="en-US" i="1" dirty="0"/>
              <a:t>rate of growth</a:t>
            </a:r>
            <a:r>
              <a:rPr lang="en-US" dirty="0"/>
              <a:t> is the same as or lower than that of </a:t>
            </a:r>
            <a:endParaRPr lang="en-US" dirty="0" smtClean="0"/>
          </a:p>
          <a:p>
            <a:r>
              <a:rPr lang="en-US" dirty="0" smtClean="0"/>
              <a:t>c. 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b="1" dirty="0" smtClean="0"/>
              <a:t>O-Notation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0E64-3D1B-4F8E-A6BC-69D904E75A12}" type="slidenum">
              <a:rPr lang="en-CA" smtClean="0"/>
              <a:pPr/>
              <a:t>16</a:t>
            </a:fld>
            <a:endParaRPr lang="en-CA"/>
          </a:p>
        </p:txBody>
      </p:sp>
      <p:pic>
        <p:nvPicPr>
          <p:cNvPr id="5" name="Picture 8" descr="graph_O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410200" y="1066800"/>
            <a:ext cx="3479403" cy="3429000"/>
          </a:xfrm>
          <a:noFill/>
          <a:ln/>
        </p:spPr>
      </p:pic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304800" y="4724400"/>
            <a:ext cx="7620000" cy="492443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en-US" sz="2600" b="1" i="1" dirty="0"/>
              <a:t>g</a:t>
            </a:r>
            <a:r>
              <a:rPr kumimoji="1" lang="en-US" sz="2600" b="1" dirty="0"/>
              <a:t>(</a:t>
            </a:r>
            <a:r>
              <a:rPr kumimoji="1" lang="en-US" sz="2600" b="1" i="1" dirty="0"/>
              <a:t>n</a:t>
            </a:r>
            <a:r>
              <a:rPr kumimoji="1" lang="en-US" sz="2600" b="1" dirty="0"/>
              <a:t>) is an </a:t>
            </a:r>
            <a:r>
              <a:rPr kumimoji="1" lang="en-US" sz="2600" b="1" i="1" dirty="0">
                <a:solidFill>
                  <a:srgbClr val="CC0000"/>
                </a:solidFill>
              </a:rPr>
              <a:t>asymptotic upper bound</a:t>
            </a:r>
            <a:r>
              <a:rPr kumimoji="1" lang="en-US" sz="2600" b="1" dirty="0"/>
              <a:t> for </a:t>
            </a:r>
            <a:r>
              <a:rPr kumimoji="1" lang="en-US" sz="2600" b="1" i="1" dirty="0"/>
              <a:t>f</a:t>
            </a:r>
            <a:r>
              <a:rPr kumimoji="1" lang="en-US" sz="2600" b="1" dirty="0"/>
              <a:t>(</a:t>
            </a:r>
            <a:r>
              <a:rPr kumimoji="1" lang="en-US" sz="2600" b="1" i="1" dirty="0"/>
              <a:t>n</a:t>
            </a:r>
            <a:r>
              <a:rPr kumimoji="1" lang="en-US" sz="2600" b="1" dirty="0"/>
              <a:t>).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52400" y="5334000"/>
            <a:ext cx="74676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hlink"/>
                </a:solidFill>
                <a:sym typeface="Symbol" pitchFamily="18" charset="2"/>
              </a:rPr>
              <a:t> </a:t>
            </a:r>
            <a:r>
              <a:rPr lang="en-US" b="1" dirty="0" smtClean="0">
                <a:solidFill>
                  <a:schemeClr val="hlink"/>
                </a:solidFill>
              </a:rPr>
              <a:t>f(n</a:t>
            </a:r>
            <a:r>
              <a:rPr lang="en-US" b="1" dirty="0">
                <a:solidFill>
                  <a:schemeClr val="hlink"/>
                </a:solidFill>
              </a:rPr>
              <a:t>) = </a:t>
            </a:r>
            <a:r>
              <a:rPr lang="en-US" b="1" dirty="0">
                <a:solidFill>
                  <a:schemeClr val="hlink"/>
                </a:solidFill>
                <a:sym typeface="Symbol" pitchFamily="18" charset="2"/>
              </a:rPr>
              <a:t>O(g(n</a:t>
            </a:r>
            <a:r>
              <a:rPr lang="en-US" b="1" dirty="0" smtClean="0">
                <a:solidFill>
                  <a:schemeClr val="hlink"/>
                </a:solidFill>
                <a:sym typeface="Symbol" pitchFamily="18" charset="2"/>
              </a:rPr>
              <a:t>)).</a:t>
            </a:r>
            <a:endParaRPr lang="en-US" b="1" dirty="0">
              <a:solidFill>
                <a:schemeClr val="hlink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algn="just"/>
            <a:r>
              <a:rPr lang="en-US" sz="2800" b="1" dirty="0" smtClean="0"/>
              <a:t>O(g(n)) = </a:t>
            </a:r>
            <a:r>
              <a:rPr lang="en-US" altLang="en-US" sz="2800" b="1" dirty="0" smtClean="0">
                <a:sym typeface="Symbol" pitchFamily="18" charset="2"/>
              </a:rPr>
              <a:t>{f(n) : there exist positive constants c  and n</a:t>
            </a:r>
            <a:r>
              <a:rPr lang="en-US" altLang="en-US" sz="2800" b="1" baseline="-25000" dirty="0" smtClean="0">
                <a:sym typeface="Symbol" pitchFamily="18" charset="2"/>
              </a:rPr>
              <a:t>0</a:t>
            </a:r>
            <a:r>
              <a:rPr lang="en-US" altLang="en-US" sz="2800" b="1" dirty="0" smtClean="0">
                <a:sym typeface="Symbol" pitchFamily="18" charset="2"/>
              </a:rPr>
              <a:t> such that 0  f(n)  c g(n)  for all n  n</a:t>
            </a:r>
            <a:r>
              <a:rPr lang="en-US" altLang="en-US" sz="2800" b="1" baseline="-25000" dirty="0" smtClean="0">
                <a:sym typeface="Symbol" pitchFamily="18" charset="2"/>
              </a:rPr>
              <a:t>0</a:t>
            </a:r>
            <a:r>
              <a:rPr lang="en-US" sz="2800" b="1" dirty="0" smtClean="0"/>
              <a:t> } 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f(n</a:t>
            </a:r>
            <a:r>
              <a:rPr lang="en-US" sz="2400" dirty="0">
                <a:solidFill>
                  <a:srgbClr val="FF0000"/>
                </a:solidFill>
              </a:rPr>
              <a:t>) = </a:t>
            </a:r>
            <a:r>
              <a:rPr lang="en-US" sz="2400" dirty="0" smtClean="0">
                <a:solidFill>
                  <a:srgbClr val="FF0000"/>
                </a:solidFill>
              </a:rPr>
              <a:t>5n+2</a:t>
            </a:r>
          </a:p>
          <a:p>
            <a:r>
              <a:rPr lang="en-US" sz="2400" dirty="0" smtClean="0"/>
              <a:t>0</a:t>
            </a:r>
            <a:r>
              <a:rPr lang="en-US" altLang="en-US" sz="2400" dirty="0">
                <a:sym typeface="Symbol" pitchFamily="18" charset="2"/>
              </a:rPr>
              <a:t>  </a:t>
            </a:r>
            <a:r>
              <a:rPr lang="en-US" sz="2400" dirty="0" smtClean="0"/>
              <a:t>5n+2</a:t>
            </a:r>
            <a:r>
              <a:rPr lang="en-US" altLang="en-US" sz="2400" dirty="0" smtClean="0">
                <a:sym typeface="Symbol" pitchFamily="18" charset="2"/>
              </a:rPr>
              <a:t>  6n</a:t>
            </a:r>
          </a:p>
          <a:p>
            <a:r>
              <a:rPr lang="en-US" sz="2400" dirty="0" smtClean="0">
                <a:sym typeface="Symbol" pitchFamily="18" charset="2"/>
              </a:rPr>
              <a:t>n=0 </a:t>
            </a:r>
            <a:r>
              <a:rPr lang="en-US" sz="2400" dirty="0" smtClean="0">
                <a:sym typeface="Wingdings" panose="05000000000000000000" pitchFamily="2" charset="2"/>
              </a:rPr>
              <a:t> 0</a:t>
            </a:r>
            <a:r>
              <a:rPr lang="en-US" altLang="en-US" sz="2400" dirty="0" smtClean="0">
                <a:sym typeface="Symbol" pitchFamily="18" charset="2"/>
              </a:rPr>
              <a:t>20 (no)</a:t>
            </a:r>
          </a:p>
          <a:p>
            <a:r>
              <a:rPr lang="en-US" sz="2400" dirty="0" smtClean="0">
                <a:sym typeface="Symbol" pitchFamily="18" charset="2"/>
              </a:rPr>
              <a:t>n=1 </a:t>
            </a:r>
            <a:r>
              <a:rPr lang="en-US" sz="2400" dirty="0">
                <a:sym typeface="Wingdings" panose="05000000000000000000" pitchFamily="2" charset="2"/>
              </a:rPr>
              <a:t> 0</a:t>
            </a:r>
            <a:r>
              <a:rPr lang="en-US" altLang="en-US" sz="2400" dirty="0" smtClean="0">
                <a:sym typeface="Symbol" pitchFamily="18" charset="2"/>
              </a:rPr>
              <a:t>76 </a:t>
            </a:r>
            <a:r>
              <a:rPr lang="en-US" altLang="en-US" sz="2400" dirty="0">
                <a:sym typeface="Symbol" pitchFamily="18" charset="2"/>
              </a:rPr>
              <a:t>(no)</a:t>
            </a:r>
          </a:p>
          <a:p>
            <a:r>
              <a:rPr lang="en-US" sz="2400" dirty="0" smtClean="0">
                <a:sym typeface="Symbol" pitchFamily="18" charset="2"/>
              </a:rPr>
              <a:t>n=2 </a:t>
            </a:r>
            <a:r>
              <a:rPr lang="en-US" sz="2400" dirty="0">
                <a:sym typeface="Wingdings" panose="05000000000000000000" pitchFamily="2" charset="2"/>
              </a:rPr>
              <a:t> 0</a:t>
            </a:r>
            <a:r>
              <a:rPr lang="en-US" altLang="en-US" sz="2400" dirty="0" smtClean="0">
                <a:sym typeface="Symbol" pitchFamily="18" charset="2"/>
              </a:rPr>
              <a:t>1212 (yes)</a:t>
            </a:r>
          </a:p>
          <a:p>
            <a:r>
              <a:rPr lang="en-US" sz="2400" dirty="0" smtClean="0">
                <a:sym typeface="Symbol" pitchFamily="18" charset="2"/>
              </a:rPr>
              <a:t>n=3 </a:t>
            </a:r>
            <a:r>
              <a:rPr lang="en-US" sz="2400" dirty="0">
                <a:sym typeface="Wingdings" panose="05000000000000000000" pitchFamily="2" charset="2"/>
              </a:rPr>
              <a:t> 0</a:t>
            </a:r>
            <a:r>
              <a:rPr lang="en-US" altLang="en-US" sz="2400" dirty="0" smtClean="0">
                <a:sym typeface="Symbol" pitchFamily="18" charset="2"/>
              </a:rPr>
              <a:t>1718 (yes)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0E64-3D1B-4F8E-A6BC-69D904E75A12}" type="slidenum">
              <a:rPr lang="en-CA" smtClean="0"/>
              <a:pPr/>
              <a:t>17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5105400" y="3429000"/>
            <a:ext cx="3477234" cy="1040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n</a:t>
            </a:r>
            <a:r>
              <a:rPr lang="en-US" baseline="-25000" dirty="0" smtClean="0"/>
              <a:t>0</a:t>
            </a:r>
            <a:r>
              <a:rPr lang="en-US" dirty="0" smtClean="0"/>
              <a:t>=2, c=6, g(n)=n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 f(n)=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O(n)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FB22-9B80-4215-B3C9-C934761BD873}" type="slidenum">
              <a:rPr lang="en-US"/>
              <a:pPr/>
              <a:t>18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Big-O Notation</a:t>
            </a:r>
            <a:br>
              <a:rPr lang="en-US" sz="3600" b="1" dirty="0"/>
            </a:br>
            <a:r>
              <a:rPr lang="en-US" sz="3600" b="1" dirty="0"/>
              <a:t>(Examples)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f(n</a:t>
            </a:r>
            <a:r>
              <a:rPr lang="en-US" dirty="0"/>
              <a:t>) = 5n+2 = O(n</a:t>
            </a:r>
            <a:r>
              <a:rPr lang="en-US" dirty="0" smtClean="0"/>
              <a:t>)</a:t>
            </a:r>
            <a:endParaRPr lang="en-US" dirty="0"/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f(n</a:t>
            </a:r>
            <a:r>
              <a:rPr lang="en-US" dirty="0"/>
              <a:t>)=n/2 –</a:t>
            </a:r>
            <a:r>
              <a:rPr lang="en-US" dirty="0" smtClean="0"/>
              <a:t>3</a:t>
            </a:r>
          </a:p>
          <a:p>
            <a:pPr marL="0" indent="0">
              <a:lnSpc>
                <a:spcPct val="90000"/>
              </a:lnSpc>
            </a:pPr>
            <a:r>
              <a:rPr lang="en-US" sz="2800" b="1" u="sng" dirty="0" smtClean="0">
                <a:solidFill>
                  <a:srgbClr val="FF0000"/>
                </a:solidFill>
              </a:rPr>
              <a:t>0</a:t>
            </a:r>
            <a:r>
              <a:rPr lang="en-US" altLang="en-US" sz="2800" b="1" u="sng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sz="2800" b="1" u="sng" dirty="0">
                <a:solidFill>
                  <a:srgbClr val="FF0000"/>
                </a:solidFill>
                <a:sym typeface="Symbol" pitchFamily="18" charset="2"/>
              </a:rPr>
              <a:t> </a:t>
            </a:r>
            <a:r>
              <a:rPr lang="en-US" sz="2800" b="1" u="sng" dirty="0">
                <a:solidFill>
                  <a:srgbClr val="FF0000"/>
                </a:solidFill>
              </a:rPr>
              <a:t>n/2 –3</a:t>
            </a:r>
            <a:r>
              <a:rPr lang="en-US" altLang="en-US" sz="2800" b="1" u="sng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sz="2800" b="1" u="sng" dirty="0">
                <a:solidFill>
                  <a:srgbClr val="FF0000"/>
                </a:solidFill>
                <a:sym typeface="Symbol" pitchFamily="18" charset="2"/>
              </a:rPr>
              <a:t> </a:t>
            </a:r>
            <a:r>
              <a:rPr lang="en-US" altLang="en-US" sz="2800" b="1" u="sng" dirty="0" smtClean="0">
                <a:solidFill>
                  <a:srgbClr val="FF0000"/>
                </a:solidFill>
                <a:sym typeface="Symbol" pitchFamily="18" charset="2"/>
              </a:rPr>
              <a:t>n/2;</a:t>
            </a:r>
            <a:r>
              <a:rPr lang="en-US" altLang="en-US" sz="2800" b="1" dirty="0" smtClean="0">
                <a:solidFill>
                  <a:srgbClr val="FF0000"/>
                </a:solidFill>
                <a:sym typeface="Symbol" pitchFamily="18" charset="2"/>
              </a:rPr>
              <a:t> n</a:t>
            </a:r>
            <a:r>
              <a:rPr lang="en-US" altLang="en-US" sz="2800" b="1" baseline="-25000" dirty="0" smtClean="0">
                <a:solidFill>
                  <a:srgbClr val="FF0000"/>
                </a:solidFill>
                <a:sym typeface="Symbol" pitchFamily="18" charset="2"/>
              </a:rPr>
              <a:t>0</a:t>
            </a:r>
            <a:r>
              <a:rPr lang="en-US" altLang="en-US" sz="2800" b="1" dirty="0" smtClean="0">
                <a:solidFill>
                  <a:srgbClr val="FF0000"/>
                </a:solidFill>
                <a:sym typeface="Symbol" pitchFamily="18" charset="2"/>
              </a:rPr>
              <a:t>=6; c=1/2; f(n)=O(n)</a:t>
            </a:r>
          </a:p>
          <a:p>
            <a:pPr marL="0" indent="0">
              <a:lnSpc>
                <a:spcPct val="90000"/>
              </a:lnSpc>
            </a:pPr>
            <a:endParaRPr lang="en-US" sz="2800" b="1" dirty="0">
              <a:solidFill>
                <a:srgbClr val="FF0000"/>
              </a:solidFill>
            </a:endParaRP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f</a:t>
            </a:r>
            <a:r>
              <a:rPr lang="en-US" dirty="0" smtClean="0"/>
              <a:t>(n) = n</a:t>
            </a:r>
            <a:r>
              <a:rPr lang="en-US" baseline="30000" dirty="0" smtClean="0"/>
              <a:t>2</a:t>
            </a:r>
            <a:r>
              <a:rPr lang="en-US" dirty="0" smtClean="0"/>
              <a:t>-n </a:t>
            </a:r>
            <a:r>
              <a:rPr lang="en-US" dirty="0"/>
              <a:t>	</a:t>
            </a:r>
            <a:endParaRPr lang="en-US" baseline="30000" dirty="0" smtClean="0"/>
          </a:p>
          <a:p>
            <a:pPr>
              <a:lnSpc>
                <a:spcPct val="90000"/>
              </a:lnSpc>
            </a:pPr>
            <a:r>
              <a:rPr lang="en-US" sz="2800" b="1" u="sng" dirty="0">
                <a:solidFill>
                  <a:srgbClr val="FF0000"/>
                </a:solidFill>
              </a:rPr>
              <a:t>0</a:t>
            </a:r>
            <a:r>
              <a:rPr lang="en-US" altLang="en-US" sz="2800" b="1" u="sng" dirty="0">
                <a:solidFill>
                  <a:srgbClr val="FF0000"/>
                </a:solidFill>
                <a:sym typeface="Symbol" pitchFamily="18" charset="2"/>
              </a:rPr>
              <a:t>  </a:t>
            </a:r>
            <a:r>
              <a:rPr lang="en-US" sz="2800" b="1" u="sng" dirty="0" smtClean="0">
                <a:solidFill>
                  <a:srgbClr val="FF0000"/>
                </a:solidFill>
              </a:rPr>
              <a:t>n</a:t>
            </a:r>
            <a:r>
              <a:rPr lang="en-US" sz="2800" b="1" u="sng" baseline="30000" dirty="0" smtClean="0">
                <a:solidFill>
                  <a:srgbClr val="FF0000"/>
                </a:solidFill>
              </a:rPr>
              <a:t>2</a:t>
            </a:r>
            <a:r>
              <a:rPr lang="en-US" sz="2800" b="1" u="sng" dirty="0" smtClean="0">
                <a:solidFill>
                  <a:srgbClr val="FF0000"/>
                </a:solidFill>
              </a:rPr>
              <a:t>–n</a:t>
            </a:r>
            <a:r>
              <a:rPr lang="en-US" altLang="en-US" sz="2800" b="1" u="sng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sz="2800" b="1" u="sng" dirty="0">
                <a:solidFill>
                  <a:srgbClr val="FF0000"/>
                </a:solidFill>
                <a:sym typeface="Symbol" pitchFamily="18" charset="2"/>
              </a:rPr>
              <a:t> </a:t>
            </a:r>
            <a:r>
              <a:rPr lang="en-US" altLang="en-US" sz="2800" b="1" u="sng" dirty="0" smtClean="0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altLang="en-US" sz="2800" b="1" u="sng" baseline="30000" dirty="0" smtClean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en-US" sz="2800" b="1" u="sng" dirty="0">
                <a:solidFill>
                  <a:srgbClr val="FF0000"/>
                </a:solidFill>
                <a:sym typeface="Symbol" pitchFamily="18" charset="2"/>
              </a:rPr>
              <a:t>;</a:t>
            </a:r>
            <a:r>
              <a:rPr lang="en-US" altLang="en-US" sz="2800" b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sz="2800" b="1" dirty="0" smtClean="0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altLang="en-US" sz="2800" b="1" baseline="-25000" dirty="0" smtClean="0">
                <a:solidFill>
                  <a:srgbClr val="FF0000"/>
                </a:solidFill>
                <a:sym typeface="Symbol" pitchFamily="18" charset="2"/>
              </a:rPr>
              <a:t>0</a:t>
            </a:r>
            <a:r>
              <a:rPr lang="en-US" altLang="en-US" sz="2800" b="1" dirty="0" smtClean="0">
                <a:solidFill>
                  <a:srgbClr val="FF0000"/>
                </a:solidFill>
                <a:sym typeface="Symbol" pitchFamily="18" charset="2"/>
              </a:rPr>
              <a:t>=0; c=1; f(n</a:t>
            </a:r>
            <a:r>
              <a:rPr lang="en-US" altLang="en-US" sz="2800" b="1" dirty="0">
                <a:solidFill>
                  <a:srgbClr val="FF0000"/>
                </a:solidFill>
                <a:sym typeface="Symbol" pitchFamily="18" charset="2"/>
              </a:rPr>
              <a:t>)=</a:t>
            </a:r>
            <a:r>
              <a:rPr lang="en-US" altLang="en-US" sz="2800" b="1" dirty="0" smtClean="0">
                <a:solidFill>
                  <a:srgbClr val="FF0000"/>
                </a:solidFill>
                <a:sym typeface="Symbol" pitchFamily="18" charset="2"/>
              </a:rPr>
              <a:t>O(n</a:t>
            </a:r>
            <a:r>
              <a:rPr lang="en-US" altLang="en-US" sz="2800" b="1" baseline="30000" dirty="0" smtClean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en-US" sz="2800" b="1" dirty="0" smtClean="0">
                <a:solidFill>
                  <a:srgbClr val="FF0000"/>
                </a:solidFill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f(n) = n(n+1</a:t>
            </a:r>
            <a:r>
              <a:rPr lang="en-US" dirty="0"/>
              <a:t>)/2 =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altLang="en-US" dirty="0" smtClean="0">
                <a:sym typeface="Symbol" pitchFamily="18" charset="2"/>
              </a:rPr>
              <a:t> - Notation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>
              <a:buClr>
                <a:schemeClr val="hlink"/>
              </a:buClr>
              <a:buSzPct val="110000"/>
            </a:pPr>
            <a:r>
              <a:rPr lang="en-US" altLang="en-US" b="1" dirty="0" smtClean="0">
                <a:sym typeface="Symbol" pitchFamily="18" charset="2"/>
              </a:rPr>
              <a:t>For a given function g(n)</a:t>
            </a:r>
          </a:p>
          <a:p>
            <a:pPr algn="just">
              <a:buClr>
                <a:schemeClr val="hlink"/>
              </a:buClr>
              <a:buSzPct val="110000"/>
            </a:pPr>
            <a:r>
              <a:rPr lang="en-US" altLang="en-US" b="1" dirty="0" smtClean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(g(n)) = {f(n) : there exist positive constants c  and n</a:t>
            </a:r>
            <a:r>
              <a:rPr lang="en-US" altLang="en-US" baseline="-25000" dirty="0" smtClean="0">
                <a:sym typeface="Symbol" pitchFamily="18" charset="2"/>
              </a:rPr>
              <a:t>0</a:t>
            </a:r>
            <a:r>
              <a:rPr lang="en-US" altLang="en-US" dirty="0" smtClean="0">
                <a:sym typeface="Symbol" pitchFamily="18" charset="2"/>
              </a:rPr>
              <a:t> such that 0  c g(n)  f(n)  for all </a:t>
            </a:r>
          </a:p>
          <a:p>
            <a:pPr algn="just">
              <a:buClr>
                <a:schemeClr val="hlink"/>
              </a:buClr>
              <a:buSzPct val="110000"/>
            </a:pPr>
            <a:r>
              <a:rPr lang="en-US" altLang="en-US" dirty="0" smtClean="0">
                <a:sym typeface="Symbol" pitchFamily="18" charset="2"/>
              </a:rPr>
              <a:t>	n  n</a:t>
            </a:r>
            <a:r>
              <a:rPr lang="en-US" altLang="en-US" baseline="-25000" dirty="0" smtClean="0">
                <a:sym typeface="Symbol" pitchFamily="18" charset="2"/>
              </a:rPr>
              <a:t>0</a:t>
            </a:r>
            <a:r>
              <a:rPr lang="en-US" dirty="0" smtClean="0"/>
              <a:t>}</a:t>
            </a:r>
          </a:p>
          <a:p>
            <a:pPr algn="just">
              <a:buClr>
                <a:schemeClr val="hlink"/>
              </a:buClr>
              <a:buSzPct val="110000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0E64-3D1B-4F8E-A6BC-69D904E75A12}" type="slidenum">
              <a:rPr lang="en-CA" smtClean="0"/>
              <a:pPr/>
              <a:t>19</a:t>
            </a:fld>
            <a:endParaRPr lang="en-CA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990600" y="4572000"/>
            <a:ext cx="7162800" cy="1384995"/>
          </a:xfrm>
          <a:prstGeom prst="rect">
            <a:avLst/>
          </a:prstGeom>
          <a:solidFill>
            <a:srgbClr val="0070C0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b="1" i="1" dirty="0"/>
              <a:t>Intuitively</a:t>
            </a:r>
            <a:r>
              <a:rPr lang="en-US" dirty="0"/>
              <a:t>: Set of all functions whose </a:t>
            </a:r>
            <a:r>
              <a:rPr lang="en-US" i="1" dirty="0"/>
              <a:t>rate of growth</a:t>
            </a:r>
            <a:r>
              <a:rPr lang="en-US" dirty="0"/>
              <a:t> is the same as or higher than that of </a:t>
            </a:r>
            <a:r>
              <a:rPr lang="en-US" dirty="0" err="1" smtClean="0"/>
              <a:t>c.</a:t>
            </a:r>
            <a:r>
              <a:rPr lang="en-US" i="1" dirty="0" err="1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Definition </a:t>
            </a:r>
            <a:endParaRPr 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just"/>
            <a:r>
              <a:rPr lang="en-US" dirty="0" smtClean="0"/>
              <a:t>An algorithm is any </a:t>
            </a:r>
            <a:r>
              <a:rPr lang="en-US" b="1" dirty="0" smtClean="0">
                <a:solidFill>
                  <a:srgbClr val="FF0000"/>
                </a:solidFill>
              </a:rPr>
              <a:t>well-defined computational procedure </a:t>
            </a:r>
            <a:r>
              <a:rPr lang="en-US" dirty="0" smtClean="0"/>
              <a:t>that takes some values or set of values as </a:t>
            </a:r>
            <a:r>
              <a:rPr lang="en-US" b="1" dirty="0" smtClean="0">
                <a:solidFill>
                  <a:srgbClr val="FF0000"/>
                </a:solidFill>
              </a:rPr>
              <a:t>input</a:t>
            </a:r>
            <a:r>
              <a:rPr lang="en-US" dirty="0" smtClean="0"/>
              <a:t> and produces  some values or set of values as </a:t>
            </a:r>
            <a:r>
              <a:rPr lang="en-US" b="1" dirty="0" smtClean="0">
                <a:solidFill>
                  <a:srgbClr val="FF0000"/>
                </a:solidFill>
              </a:rPr>
              <a:t>output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altLang="en-US" dirty="0" smtClean="0">
                <a:sym typeface="Symbol" pitchFamily="18" charset="2"/>
              </a:rPr>
              <a:t> - Notation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0E64-3D1B-4F8E-A6BC-69D904E75A12}" type="slidenum">
              <a:rPr lang="en-CA" smtClean="0"/>
              <a:pPr/>
              <a:t>20</a:t>
            </a:fld>
            <a:endParaRPr lang="en-CA"/>
          </a:p>
        </p:txBody>
      </p:sp>
      <p:pic>
        <p:nvPicPr>
          <p:cNvPr id="5" name="Picture 10" descr="graph_Omeg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143000"/>
            <a:ext cx="3073400" cy="3505200"/>
          </a:xfrm>
          <a:prstGeom prst="rect">
            <a:avLst/>
          </a:prstGeom>
          <a:noFill/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38200" y="4800600"/>
            <a:ext cx="5981700" cy="488950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600" b="1" i="1" dirty="0"/>
              <a:t>g</a:t>
            </a:r>
            <a:r>
              <a:rPr kumimoji="1" lang="en-US" sz="2600" b="1" dirty="0"/>
              <a:t>(</a:t>
            </a:r>
            <a:r>
              <a:rPr kumimoji="1" lang="en-US" sz="2600" b="1" i="1" dirty="0"/>
              <a:t>n</a:t>
            </a:r>
            <a:r>
              <a:rPr kumimoji="1" lang="en-US" sz="2600" b="1" dirty="0"/>
              <a:t>) is an </a:t>
            </a:r>
            <a:r>
              <a:rPr kumimoji="1" lang="en-US" sz="2600" b="1" i="1" dirty="0">
                <a:solidFill>
                  <a:srgbClr val="CC0000"/>
                </a:solidFill>
              </a:rPr>
              <a:t>asymptotic lower bound</a:t>
            </a:r>
            <a:r>
              <a:rPr kumimoji="1" lang="en-US" sz="2600" b="1" dirty="0"/>
              <a:t> for </a:t>
            </a:r>
            <a:r>
              <a:rPr kumimoji="1" lang="en-US" sz="2600" b="1" i="1" dirty="0"/>
              <a:t>f</a:t>
            </a:r>
            <a:r>
              <a:rPr kumimoji="1" lang="en-US" sz="2600" b="1" dirty="0"/>
              <a:t>(</a:t>
            </a:r>
            <a:r>
              <a:rPr kumimoji="1" lang="en-US" sz="2600" b="1" i="1" dirty="0"/>
              <a:t>n</a:t>
            </a:r>
            <a:r>
              <a:rPr kumimoji="1" lang="en-US" sz="2600" b="1" dirty="0"/>
              <a:t>).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762000" y="5410200"/>
            <a:ext cx="7086599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hlink"/>
                </a:solidFill>
              </a:rPr>
              <a:t> </a:t>
            </a:r>
            <a:r>
              <a:rPr lang="en-US" b="1" dirty="0">
                <a:solidFill>
                  <a:schemeClr val="hlink"/>
                </a:solidFill>
              </a:rPr>
              <a:t>f(n) = </a:t>
            </a:r>
            <a:r>
              <a:rPr lang="en-US" b="1" dirty="0" smtClean="0">
                <a:solidFill>
                  <a:schemeClr val="hlink"/>
                </a:solidFill>
              </a:rPr>
              <a:t>(</a:t>
            </a:r>
            <a:r>
              <a:rPr lang="en-US" b="1" dirty="0">
                <a:solidFill>
                  <a:schemeClr val="hlink"/>
                </a:solidFill>
              </a:rPr>
              <a:t>g(n</a:t>
            </a:r>
            <a:r>
              <a:rPr lang="en-US" b="1" dirty="0" smtClean="0">
                <a:solidFill>
                  <a:schemeClr val="hlink"/>
                </a:solidFill>
              </a:rPr>
              <a:t>)).</a:t>
            </a:r>
            <a:endParaRPr lang="en-US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algn="just">
              <a:buClr>
                <a:schemeClr val="hlink"/>
              </a:buClr>
              <a:buSzPct val="110000"/>
            </a:pPr>
            <a:r>
              <a:rPr lang="en-US" altLang="en-US" sz="2800" b="1" dirty="0">
                <a:sym typeface="Symbol" pitchFamily="18" charset="2"/>
              </a:rPr>
              <a:t> </a:t>
            </a:r>
            <a:r>
              <a:rPr lang="en-US" altLang="en-US" sz="2800" dirty="0">
                <a:sym typeface="Symbol" pitchFamily="18" charset="2"/>
              </a:rPr>
              <a:t>(g(n)) = {f(n) : there exist positive constants c  and n</a:t>
            </a:r>
            <a:r>
              <a:rPr lang="en-US" altLang="en-US" sz="2800" baseline="-25000" dirty="0">
                <a:sym typeface="Symbol" pitchFamily="18" charset="2"/>
              </a:rPr>
              <a:t>0</a:t>
            </a:r>
            <a:r>
              <a:rPr lang="en-US" altLang="en-US" sz="2800" dirty="0">
                <a:sym typeface="Symbol" pitchFamily="18" charset="2"/>
              </a:rPr>
              <a:t> such that 0  c g(n)  f(n)  for all </a:t>
            </a:r>
            <a:r>
              <a:rPr lang="en-US" altLang="en-US" sz="2800" dirty="0" smtClean="0">
                <a:sym typeface="Symbol" pitchFamily="18" charset="2"/>
              </a:rPr>
              <a:t>n </a:t>
            </a:r>
            <a:r>
              <a:rPr lang="en-US" altLang="en-US" sz="2800" dirty="0">
                <a:sym typeface="Symbol" pitchFamily="18" charset="2"/>
              </a:rPr>
              <a:t> n</a:t>
            </a:r>
            <a:r>
              <a:rPr lang="en-US" altLang="en-US" sz="2800" baseline="-25000" dirty="0">
                <a:sym typeface="Symbol" pitchFamily="18" charset="2"/>
              </a:rPr>
              <a:t>0</a:t>
            </a:r>
            <a:r>
              <a:rPr lang="en-US" sz="2800" dirty="0"/>
              <a:t>}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f(n</a:t>
            </a:r>
            <a:r>
              <a:rPr lang="en-US" sz="2400" dirty="0">
                <a:solidFill>
                  <a:srgbClr val="FF0000"/>
                </a:solidFill>
              </a:rPr>
              <a:t>) = </a:t>
            </a:r>
            <a:r>
              <a:rPr lang="en-US" sz="2400" dirty="0" smtClean="0">
                <a:solidFill>
                  <a:srgbClr val="FF0000"/>
                </a:solidFill>
              </a:rPr>
              <a:t>5n+2</a:t>
            </a:r>
          </a:p>
          <a:p>
            <a:r>
              <a:rPr lang="en-US" sz="2400" dirty="0" smtClean="0"/>
              <a:t>0</a:t>
            </a:r>
            <a:r>
              <a:rPr lang="en-US" altLang="en-US" sz="2400" dirty="0">
                <a:sym typeface="Symbol" pitchFamily="18" charset="2"/>
              </a:rPr>
              <a:t>  </a:t>
            </a:r>
            <a:r>
              <a:rPr lang="en-US" sz="2400" dirty="0" smtClean="0"/>
              <a:t>5n</a:t>
            </a:r>
            <a:r>
              <a:rPr lang="en-US" altLang="en-US" sz="2400" dirty="0" smtClean="0">
                <a:sym typeface="Symbol" pitchFamily="18" charset="2"/>
              </a:rPr>
              <a:t>  5n+2</a:t>
            </a:r>
          </a:p>
          <a:p>
            <a:r>
              <a:rPr lang="en-US" sz="2400" dirty="0" smtClean="0">
                <a:sym typeface="Symbol" pitchFamily="18" charset="2"/>
              </a:rPr>
              <a:t>n=0 </a:t>
            </a:r>
            <a:r>
              <a:rPr lang="en-US" sz="2400" dirty="0" smtClean="0">
                <a:sym typeface="Wingdings" panose="05000000000000000000" pitchFamily="2" charset="2"/>
              </a:rPr>
              <a:t> 0</a:t>
            </a:r>
            <a:r>
              <a:rPr lang="en-US" altLang="en-US" sz="2400" dirty="0" smtClean="0">
                <a:sym typeface="Symbol" pitchFamily="18" charset="2"/>
              </a:rPr>
              <a:t>02 (yes)</a:t>
            </a:r>
          </a:p>
          <a:p>
            <a:r>
              <a:rPr lang="en-US" sz="2400" dirty="0" smtClean="0">
                <a:sym typeface="Symbol" pitchFamily="18" charset="2"/>
              </a:rPr>
              <a:t>n=1 </a:t>
            </a:r>
            <a:r>
              <a:rPr lang="en-US" sz="2400" dirty="0">
                <a:sym typeface="Wingdings" panose="05000000000000000000" pitchFamily="2" charset="2"/>
              </a:rPr>
              <a:t> 0</a:t>
            </a:r>
            <a:r>
              <a:rPr lang="en-US" altLang="en-US" sz="2400" dirty="0" smtClean="0">
                <a:sym typeface="Symbol" pitchFamily="18" charset="2"/>
              </a:rPr>
              <a:t>57 (yes)</a:t>
            </a:r>
            <a:endParaRPr lang="en-US" altLang="en-US" sz="2400" dirty="0">
              <a:sym typeface="Symbol" pitchFamily="18" charset="2"/>
            </a:endParaRPr>
          </a:p>
          <a:p>
            <a:r>
              <a:rPr lang="en-US" sz="2400" dirty="0" smtClean="0">
                <a:sym typeface="Symbol" pitchFamily="18" charset="2"/>
              </a:rPr>
              <a:t>n=2 </a:t>
            </a:r>
            <a:r>
              <a:rPr lang="en-US" sz="2400" dirty="0">
                <a:sym typeface="Wingdings" panose="05000000000000000000" pitchFamily="2" charset="2"/>
              </a:rPr>
              <a:t> 0</a:t>
            </a:r>
            <a:r>
              <a:rPr lang="en-US" altLang="en-US" sz="2400" dirty="0" smtClean="0">
                <a:sym typeface="Symbol" pitchFamily="18" charset="2"/>
              </a:rPr>
              <a:t>1012 (yes)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0E64-3D1B-4F8E-A6BC-69D904E75A12}" type="slidenum">
              <a:rPr lang="en-CA" smtClean="0"/>
              <a:pPr/>
              <a:t>21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5105400" y="3429000"/>
            <a:ext cx="3477234" cy="1040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n</a:t>
            </a:r>
            <a:r>
              <a:rPr lang="en-US" baseline="-25000" dirty="0" smtClean="0"/>
              <a:t>0</a:t>
            </a:r>
            <a:r>
              <a:rPr lang="en-US" dirty="0" smtClean="0"/>
              <a:t>=0, c=5, g(n)=n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 f(n)= </a:t>
            </a:r>
            <a:r>
              <a:rPr lang="en-US" altLang="en-US" b="1" dirty="0">
                <a:solidFill>
                  <a:srgbClr val="FF0000"/>
                </a:solidFill>
              </a:rPr>
              <a:t></a:t>
            </a:r>
            <a:r>
              <a:rPr lang="en-US" b="1" dirty="0" smtClean="0">
                <a:solidFill>
                  <a:srgbClr val="FF0000"/>
                </a:solidFill>
              </a:rPr>
              <a:t>(n)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52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r>
              <a:rPr lang="en-US" altLang="en-US" dirty="0" smtClean="0">
                <a:sym typeface="Symbol" pitchFamily="18" charset="2"/>
              </a:rPr>
              <a:t>  -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hlink"/>
              </a:buClr>
              <a:buSzPct val="110000"/>
            </a:pPr>
            <a:r>
              <a:rPr lang="en-US" altLang="en-US" b="1" dirty="0" smtClean="0"/>
              <a:t> </a:t>
            </a:r>
            <a:r>
              <a:rPr lang="en-US" altLang="en-US" sz="3200" b="1" dirty="0" smtClean="0"/>
              <a:t>For a given function g(n), </a:t>
            </a:r>
            <a:endParaRPr lang="en-US" altLang="en-US" sz="32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</a:pPr>
            <a:endParaRPr lang="en-US" altLang="en-US" dirty="0" smtClean="0">
              <a:sym typeface="Symbol" pitchFamily="18" charset="2"/>
            </a:endParaRPr>
          </a:p>
          <a:p>
            <a:pPr algn="just">
              <a:lnSpc>
                <a:spcPct val="90000"/>
              </a:lnSpc>
              <a:buClr>
                <a:schemeClr val="hlink"/>
              </a:buClr>
              <a:buSzPct val="110000"/>
            </a:pPr>
            <a:r>
              <a:rPr lang="en-US" altLang="en-US" dirty="0" smtClean="0">
                <a:sym typeface="Symbol" pitchFamily="18" charset="2"/>
              </a:rPr>
              <a:t>(g(n)) = {f(n) : there exist positive constants </a:t>
            </a:r>
            <a:r>
              <a:rPr lang="en-US" altLang="en-US" b="1" dirty="0" smtClean="0">
                <a:solidFill>
                  <a:srgbClr val="FF0000"/>
                </a:solidFill>
                <a:effectLst/>
                <a:sym typeface="Symbol" pitchFamily="18" charset="2"/>
              </a:rPr>
              <a:t>c</a:t>
            </a:r>
            <a:r>
              <a:rPr lang="en-US" altLang="en-US" b="1" baseline="-25000" dirty="0" smtClean="0">
                <a:solidFill>
                  <a:srgbClr val="FF0000"/>
                </a:solidFill>
                <a:effectLst/>
                <a:sym typeface="Symbol" pitchFamily="18" charset="2"/>
              </a:rPr>
              <a:t>1</a:t>
            </a:r>
            <a:r>
              <a:rPr lang="en-US" altLang="en-US" b="1" dirty="0" smtClean="0">
                <a:solidFill>
                  <a:srgbClr val="FF0000"/>
                </a:solidFill>
                <a:effectLst/>
                <a:sym typeface="Symbol" pitchFamily="18" charset="2"/>
              </a:rPr>
              <a:t>  , c</a:t>
            </a:r>
            <a:r>
              <a:rPr lang="en-US" altLang="en-US" b="1" baseline="-25000" dirty="0" smtClean="0">
                <a:solidFill>
                  <a:srgbClr val="FF0000"/>
                </a:solidFill>
                <a:effectLst/>
                <a:sym typeface="Symbol" pitchFamily="18" charset="2"/>
              </a:rPr>
              <a:t>2</a:t>
            </a:r>
            <a:r>
              <a:rPr lang="en-US" altLang="en-US" b="1" dirty="0" smtClean="0">
                <a:solidFill>
                  <a:srgbClr val="FF0000"/>
                </a:solidFill>
                <a:effectLst/>
                <a:sym typeface="Symbol" pitchFamily="18" charset="2"/>
              </a:rPr>
              <a:t> , and n</a:t>
            </a:r>
            <a:r>
              <a:rPr lang="en-US" altLang="en-US" b="1" baseline="-25000" dirty="0" smtClean="0">
                <a:solidFill>
                  <a:srgbClr val="FF0000"/>
                </a:solidFill>
                <a:effectLst/>
                <a:sym typeface="Symbol" pitchFamily="18" charset="2"/>
              </a:rPr>
              <a:t>0</a:t>
            </a:r>
            <a:r>
              <a:rPr lang="en-US" altLang="en-US" b="1" dirty="0" smtClean="0">
                <a:solidFill>
                  <a:srgbClr val="FF0000"/>
                </a:solidFill>
                <a:effectLst/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such that </a:t>
            </a:r>
            <a:r>
              <a:rPr lang="en-US" altLang="en-US" b="1" dirty="0" smtClean="0">
                <a:solidFill>
                  <a:srgbClr val="FF0000"/>
                </a:solidFill>
                <a:effectLst/>
                <a:sym typeface="Symbol" pitchFamily="18" charset="2"/>
              </a:rPr>
              <a:t>0  c</a:t>
            </a:r>
            <a:r>
              <a:rPr lang="en-US" altLang="en-US" b="1" baseline="-25000" dirty="0" smtClean="0">
                <a:solidFill>
                  <a:srgbClr val="FF0000"/>
                </a:solidFill>
                <a:effectLst/>
                <a:sym typeface="Symbol" pitchFamily="18" charset="2"/>
              </a:rPr>
              <a:t>1</a:t>
            </a:r>
            <a:r>
              <a:rPr lang="en-US" altLang="en-US" b="1" dirty="0" smtClean="0">
                <a:solidFill>
                  <a:srgbClr val="FF0000"/>
                </a:solidFill>
                <a:effectLst/>
                <a:sym typeface="Symbol" pitchFamily="18" charset="2"/>
              </a:rPr>
              <a:t> g(n)  f(n)  c</a:t>
            </a:r>
            <a:r>
              <a:rPr lang="en-US" altLang="en-US" b="1" baseline="-25000" dirty="0" smtClean="0">
                <a:solidFill>
                  <a:srgbClr val="FF0000"/>
                </a:solidFill>
                <a:effectLst/>
                <a:sym typeface="Symbol" pitchFamily="18" charset="2"/>
              </a:rPr>
              <a:t>2 </a:t>
            </a:r>
            <a:r>
              <a:rPr lang="en-US" altLang="en-US" b="1" dirty="0" smtClean="0">
                <a:solidFill>
                  <a:srgbClr val="FF0000"/>
                </a:solidFill>
                <a:effectLst/>
                <a:sym typeface="Symbol" pitchFamily="18" charset="2"/>
              </a:rPr>
              <a:t>g(n)  </a:t>
            </a:r>
            <a:r>
              <a:rPr lang="en-US" altLang="en-US" dirty="0" smtClean="0">
                <a:sym typeface="Symbol" pitchFamily="18" charset="2"/>
              </a:rPr>
              <a:t>for all n  n</a:t>
            </a:r>
            <a:r>
              <a:rPr lang="en-US" altLang="en-US" baseline="-25000" dirty="0" smtClean="0">
                <a:sym typeface="Symbol" pitchFamily="18" charset="2"/>
              </a:rPr>
              <a:t>0</a:t>
            </a:r>
          </a:p>
          <a:p>
            <a:pPr algn="just">
              <a:lnSpc>
                <a:spcPct val="90000"/>
              </a:lnSpc>
              <a:buClr>
                <a:schemeClr val="hlink"/>
              </a:buClr>
              <a:buSzPct val="110000"/>
            </a:pPr>
            <a:endParaRPr lang="en-US" altLang="en-US" baseline="-250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</a:pP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18" charset="2"/>
              </a:rPr>
              <a:t> (</a:t>
            </a:r>
            <a:r>
              <a:rPr lang="en-US" i="1" dirty="0" smtClean="0">
                <a:sym typeface="Symbol" pitchFamily="18" charset="2"/>
              </a:rPr>
              <a:t>g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i="1" dirty="0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))      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18" charset="2"/>
              </a:rPr>
              <a:t>= (</a:t>
            </a:r>
            <a:r>
              <a:rPr lang="en-US" i="1" dirty="0" smtClean="0">
                <a:sym typeface="Symbol" pitchFamily="18" charset="2"/>
              </a:rPr>
              <a:t>g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i="1" dirty="0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0E64-3D1B-4F8E-A6BC-69D904E75A12}" type="slidenum">
              <a:rPr lang="en-CA" smtClean="0"/>
              <a:pPr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766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/>
          <a:lstStyle/>
          <a:p>
            <a:r>
              <a:rPr lang="en-US" altLang="en-US" dirty="0" smtClean="0">
                <a:sym typeface="Symbol" pitchFamily="18" charset="2"/>
              </a:rPr>
              <a:t> - 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0E64-3D1B-4F8E-A6BC-69D904E75A12}" type="slidenum">
              <a:rPr lang="en-CA" smtClean="0"/>
              <a:pPr/>
              <a:t>23</a:t>
            </a:fld>
            <a:endParaRPr lang="en-CA"/>
          </a:p>
        </p:txBody>
      </p:sp>
      <p:pic>
        <p:nvPicPr>
          <p:cNvPr id="5" name="Picture 3" descr="graph_the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1524000"/>
            <a:ext cx="4114018" cy="4267200"/>
          </a:xfrm>
          <a:prstGeom prst="rect">
            <a:avLst/>
          </a:prstGeom>
          <a:noFill/>
        </p:spPr>
      </p:pic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0" y="1981200"/>
            <a:ext cx="4038600" cy="1292662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en-US" sz="2600" b="1" i="1" dirty="0"/>
              <a:t>g</a:t>
            </a:r>
            <a:r>
              <a:rPr kumimoji="1" lang="en-US" sz="2600" b="1" dirty="0"/>
              <a:t>(</a:t>
            </a:r>
            <a:r>
              <a:rPr kumimoji="1" lang="en-US" sz="2600" b="1" i="1" dirty="0"/>
              <a:t>n</a:t>
            </a:r>
            <a:r>
              <a:rPr kumimoji="1" lang="en-US" sz="2600" b="1" dirty="0"/>
              <a:t>) is an </a:t>
            </a:r>
            <a:r>
              <a:rPr kumimoji="1" lang="en-US" sz="2600" b="1" i="1" dirty="0">
                <a:solidFill>
                  <a:srgbClr val="CC0000"/>
                </a:solidFill>
              </a:rPr>
              <a:t>asymptotically tight bound</a:t>
            </a:r>
            <a:r>
              <a:rPr kumimoji="1" lang="en-US" sz="2600" b="1" dirty="0"/>
              <a:t> for </a:t>
            </a:r>
            <a:r>
              <a:rPr kumimoji="1" lang="en-US" sz="2600" b="1" i="1" dirty="0"/>
              <a:t>f</a:t>
            </a:r>
            <a:r>
              <a:rPr kumimoji="1" lang="en-US" sz="2600" b="1" dirty="0"/>
              <a:t>(</a:t>
            </a:r>
            <a:r>
              <a:rPr kumimoji="1" lang="en-US" sz="2600" b="1" i="1" dirty="0"/>
              <a:t>n</a:t>
            </a:r>
            <a:r>
              <a:rPr kumimoji="1" lang="en-US" sz="2600" b="1" dirty="0"/>
              <a:t>).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0" y="3810000"/>
            <a:ext cx="4191000" cy="13849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b="1" i="1" dirty="0"/>
              <a:t>f</a:t>
            </a:r>
            <a:r>
              <a:rPr lang="en-US" b="1" dirty="0"/>
              <a:t>(</a:t>
            </a:r>
            <a:r>
              <a:rPr lang="en-US" b="1" i="1" dirty="0"/>
              <a:t>n</a:t>
            </a:r>
            <a:r>
              <a:rPr lang="en-US" b="1" dirty="0"/>
              <a:t>) and </a:t>
            </a:r>
            <a:r>
              <a:rPr lang="en-US" b="1" i="1" dirty="0"/>
              <a:t>g</a:t>
            </a:r>
            <a:r>
              <a:rPr lang="en-US" b="1" dirty="0"/>
              <a:t>(</a:t>
            </a:r>
            <a:r>
              <a:rPr lang="en-US" b="1" i="1" dirty="0"/>
              <a:t>n</a:t>
            </a:r>
            <a:r>
              <a:rPr lang="en-US" b="1" dirty="0"/>
              <a:t>) are nonnegative, for large </a:t>
            </a:r>
            <a:r>
              <a:rPr lang="en-US" b="1" i="1" dirty="0"/>
              <a:t>n</a:t>
            </a:r>
            <a:r>
              <a:rPr lang="en-US" b="1" dirty="0"/>
              <a:t>. </a:t>
            </a:r>
            <a:endParaRPr lang="en-US" b="1" i="1" u="sng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90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762000"/>
          </a:xfrm>
        </p:spPr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marL="0" indent="0"/>
            <a:r>
              <a:rPr kumimoji="1" lang="en-US" sz="2800" b="1" dirty="0" smtClean="0">
                <a:sym typeface="Symbol" pitchFamily="18" charset="2"/>
              </a:rPr>
              <a:t></a:t>
            </a:r>
            <a:r>
              <a:rPr kumimoji="1" lang="en-US" sz="2800" b="1" dirty="0" smtClean="0"/>
              <a:t>(</a:t>
            </a:r>
            <a:r>
              <a:rPr kumimoji="1" lang="en-US" sz="2800" b="1" i="1" dirty="0" smtClean="0"/>
              <a:t>g</a:t>
            </a:r>
            <a:r>
              <a:rPr kumimoji="1" lang="en-US" sz="2800" b="1" dirty="0" smtClean="0"/>
              <a:t>(</a:t>
            </a:r>
            <a:r>
              <a:rPr kumimoji="1" lang="en-US" sz="2800" b="1" i="1" dirty="0" smtClean="0"/>
              <a:t>n</a:t>
            </a:r>
            <a:r>
              <a:rPr kumimoji="1" lang="en-US" sz="2800" b="1" dirty="0" smtClean="0"/>
              <a:t>)) = {</a:t>
            </a:r>
            <a:r>
              <a:rPr kumimoji="1" lang="en-US" sz="2800" b="1" i="1" dirty="0" smtClean="0"/>
              <a:t>f</a:t>
            </a:r>
            <a:r>
              <a:rPr kumimoji="1" lang="en-US" sz="2800" b="1" dirty="0" smtClean="0"/>
              <a:t>(</a:t>
            </a:r>
            <a:r>
              <a:rPr kumimoji="1" lang="en-US" sz="2800" b="1" i="1" dirty="0" smtClean="0"/>
              <a:t>n</a:t>
            </a:r>
            <a:r>
              <a:rPr kumimoji="1" lang="en-US" sz="2800" b="1" dirty="0" smtClean="0"/>
              <a:t>) : </a:t>
            </a:r>
            <a:r>
              <a:rPr kumimoji="1" lang="en-US" sz="2800" b="1" dirty="0" smtClean="0">
                <a:sym typeface="Symbol" pitchFamily="18" charset="2"/>
              </a:rPr>
              <a:t> </a:t>
            </a:r>
            <a:r>
              <a:rPr kumimoji="1" lang="en-US" sz="2800" b="1" dirty="0" smtClean="0"/>
              <a:t>positive constants </a:t>
            </a:r>
            <a:r>
              <a:rPr kumimoji="1" lang="en-US" sz="2800" b="1" i="1" dirty="0" smtClean="0"/>
              <a:t>c</a:t>
            </a:r>
            <a:r>
              <a:rPr kumimoji="1" lang="en-US" sz="2800" b="1" baseline="-25000" dirty="0" smtClean="0"/>
              <a:t>1</a:t>
            </a:r>
            <a:r>
              <a:rPr kumimoji="1" lang="en-US" sz="2800" b="1" dirty="0" smtClean="0"/>
              <a:t>, </a:t>
            </a:r>
            <a:r>
              <a:rPr kumimoji="1" lang="en-US" sz="2800" b="1" i="1" dirty="0" smtClean="0"/>
              <a:t>c</a:t>
            </a:r>
            <a:r>
              <a:rPr kumimoji="1" lang="en-US" sz="2800" b="1" baseline="-25000" dirty="0" smtClean="0"/>
              <a:t>2</a:t>
            </a:r>
            <a:r>
              <a:rPr kumimoji="1" lang="en-US" sz="2800" b="1" dirty="0" smtClean="0"/>
              <a:t>, and </a:t>
            </a:r>
            <a:r>
              <a:rPr kumimoji="1" lang="en-US" sz="2800" b="1" i="1" dirty="0" smtClean="0"/>
              <a:t>n</a:t>
            </a:r>
            <a:r>
              <a:rPr kumimoji="1" lang="en-US" sz="2800" b="1" baseline="-25000" dirty="0" smtClean="0"/>
              <a:t>0</a:t>
            </a:r>
            <a:r>
              <a:rPr kumimoji="1" lang="en-US" sz="2800" b="1" dirty="0" smtClean="0"/>
              <a:t>, such that </a:t>
            </a:r>
            <a:r>
              <a:rPr kumimoji="1" lang="en-US" sz="2800" b="1" dirty="0" smtClean="0">
                <a:sym typeface="Symbol" pitchFamily="18" charset="2"/>
              </a:rPr>
              <a:t></a:t>
            </a:r>
            <a:r>
              <a:rPr kumimoji="1" lang="en-US" sz="2800" b="1" i="1" dirty="0" smtClean="0"/>
              <a:t>n </a:t>
            </a:r>
            <a:r>
              <a:rPr kumimoji="1" lang="en-US" sz="2800" b="1" dirty="0" smtClean="0">
                <a:sym typeface="Symbol" pitchFamily="18" charset="2"/>
              </a:rPr>
              <a:t></a:t>
            </a:r>
            <a:r>
              <a:rPr kumimoji="1" lang="en-US" sz="2800" b="1" i="1" dirty="0" smtClean="0"/>
              <a:t>  n</a:t>
            </a:r>
            <a:r>
              <a:rPr kumimoji="1" lang="en-US" sz="2800" b="1" baseline="-25000" dirty="0" smtClean="0"/>
              <a:t>0</a:t>
            </a:r>
            <a:r>
              <a:rPr kumimoji="1" lang="en-US" sz="2800" b="1" dirty="0" smtClean="0"/>
              <a:t>,    0 </a:t>
            </a:r>
            <a:r>
              <a:rPr kumimoji="1" lang="en-US" sz="2800" b="1" dirty="0" smtClean="0">
                <a:sym typeface="Symbol" pitchFamily="18" charset="2"/>
              </a:rPr>
              <a:t></a:t>
            </a:r>
            <a:r>
              <a:rPr kumimoji="1" lang="en-US" sz="2800" b="1" dirty="0" smtClean="0"/>
              <a:t> </a:t>
            </a:r>
            <a:r>
              <a:rPr kumimoji="1" lang="en-US" sz="2800" b="1" i="1" dirty="0" smtClean="0"/>
              <a:t>c</a:t>
            </a:r>
            <a:r>
              <a:rPr kumimoji="1" lang="en-US" sz="2800" b="1" baseline="-25000" dirty="0" smtClean="0"/>
              <a:t>1</a:t>
            </a:r>
            <a:r>
              <a:rPr kumimoji="1" lang="en-US" sz="2800" b="1" i="1" dirty="0" smtClean="0"/>
              <a:t>g</a:t>
            </a:r>
            <a:r>
              <a:rPr kumimoji="1" lang="en-US" sz="2800" b="1" dirty="0" smtClean="0"/>
              <a:t>(</a:t>
            </a:r>
            <a:r>
              <a:rPr kumimoji="1" lang="en-US" sz="2800" b="1" i="1" dirty="0" smtClean="0"/>
              <a:t>n</a:t>
            </a:r>
            <a:r>
              <a:rPr kumimoji="1" lang="en-US" sz="2800" b="1" dirty="0" smtClean="0"/>
              <a:t>) </a:t>
            </a:r>
            <a:r>
              <a:rPr kumimoji="1" lang="en-US" sz="2800" b="1" dirty="0" smtClean="0">
                <a:sym typeface="Symbol" pitchFamily="18" charset="2"/>
              </a:rPr>
              <a:t> </a:t>
            </a:r>
            <a:r>
              <a:rPr kumimoji="1" lang="en-US" sz="2800" b="1" dirty="0" smtClean="0"/>
              <a:t> </a:t>
            </a:r>
            <a:r>
              <a:rPr kumimoji="1" lang="en-US" sz="2800" b="1" i="1" dirty="0" smtClean="0"/>
              <a:t>f</a:t>
            </a:r>
            <a:r>
              <a:rPr kumimoji="1" lang="en-US" sz="2800" b="1" dirty="0" smtClean="0"/>
              <a:t>(</a:t>
            </a:r>
            <a:r>
              <a:rPr kumimoji="1" lang="en-US" sz="2800" b="1" i="1" dirty="0" smtClean="0"/>
              <a:t>n</a:t>
            </a:r>
            <a:r>
              <a:rPr kumimoji="1" lang="en-US" sz="2800" b="1" dirty="0" smtClean="0"/>
              <a:t>)</a:t>
            </a:r>
            <a:r>
              <a:rPr kumimoji="1" lang="en-US" sz="2800" b="1" i="1" dirty="0" smtClean="0"/>
              <a:t> </a:t>
            </a:r>
            <a:r>
              <a:rPr kumimoji="1" lang="en-US" sz="2800" b="1" dirty="0" smtClean="0">
                <a:sym typeface="Symbol" pitchFamily="18" charset="2"/>
              </a:rPr>
              <a:t></a:t>
            </a:r>
            <a:r>
              <a:rPr kumimoji="1" lang="en-US" sz="2800" b="1" dirty="0" smtClean="0"/>
              <a:t> c</a:t>
            </a:r>
            <a:r>
              <a:rPr kumimoji="1" lang="en-US" sz="2800" b="1" baseline="-25000" dirty="0" smtClean="0"/>
              <a:t>2</a:t>
            </a:r>
            <a:r>
              <a:rPr kumimoji="1" lang="en-US" sz="2800" b="1" i="1" dirty="0" smtClean="0"/>
              <a:t>g</a:t>
            </a:r>
            <a:r>
              <a:rPr kumimoji="1" lang="en-US" sz="2800" b="1" dirty="0" smtClean="0"/>
              <a:t>(</a:t>
            </a:r>
            <a:r>
              <a:rPr kumimoji="1" lang="en-US" sz="2800" b="1" i="1" dirty="0" smtClean="0"/>
              <a:t>n</a:t>
            </a:r>
            <a:r>
              <a:rPr kumimoji="1" lang="en-US" sz="2800" b="1" dirty="0" smtClean="0"/>
              <a:t>) }</a:t>
            </a:r>
          </a:p>
          <a:p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	5n+2</a:t>
            </a:r>
            <a:r>
              <a:rPr lang="en-US" i="1" dirty="0" smtClean="0"/>
              <a:t> = </a:t>
            </a:r>
            <a:r>
              <a:rPr lang="en-US" dirty="0" smtClean="0">
                <a:latin typeface="Symbol" pitchFamily="18" charset="2"/>
              </a:rPr>
              <a:t>Q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pPr marL="0" indent="0"/>
            <a:r>
              <a:rPr lang="en-US" dirty="0" smtClean="0"/>
              <a:t>Determine the positive constant </a:t>
            </a:r>
            <a:r>
              <a:rPr lang="en-US" i="1" dirty="0" smtClean="0"/>
              <a:t>n</a:t>
            </a:r>
            <a:r>
              <a:rPr lang="en-US" baseline="-25000" dirty="0" smtClean="0"/>
              <a:t>0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, and </a:t>
            </a:r>
            <a:r>
              <a:rPr lang="en-US" i="1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 such that the above conditions satisfies</a:t>
            </a:r>
          </a:p>
          <a:p>
            <a:pPr algn="ctr"/>
            <a:r>
              <a:rPr lang="en-US" dirty="0" smtClean="0"/>
              <a:t> </a:t>
            </a:r>
            <a:r>
              <a:rPr lang="en-US" b="1" dirty="0" smtClean="0"/>
              <a:t>5n</a:t>
            </a:r>
            <a:r>
              <a:rPr lang="en-US" baseline="30000" dirty="0" smtClean="0"/>
              <a:t> </a:t>
            </a:r>
            <a:r>
              <a:rPr kumimoji="1" lang="en-US" b="1" dirty="0" smtClean="0">
                <a:sym typeface="Symbol" pitchFamily="18" charset="2"/>
              </a:rPr>
              <a:t></a:t>
            </a:r>
            <a:r>
              <a:rPr kumimoji="1" lang="en-US" b="1" dirty="0" smtClean="0"/>
              <a:t> 5n+2</a:t>
            </a:r>
            <a:r>
              <a:rPr lang="en-US" i="1" dirty="0" smtClean="0"/>
              <a:t> </a:t>
            </a:r>
            <a:r>
              <a:rPr kumimoji="1" lang="en-US" b="1" dirty="0" smtClean="0">
                <a:sym typeface="Symbol" pitchFamily="18" charset="2"/>
              </a:rPr>
              <a:t> 6n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0E64-3D1B-4F8E-A6BC-69D904E75A12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441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838200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Contd</a:t>
            </a:r>
            <a:r>
              <a:rPr lang="en-US" dirty="0" smtClean="0"/>
              <a:t> ...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5n</a:t>
            </a:r>
            <a:r>
              <a:rPr lang="en-US" baseline="30000" dirty="0" smtClean="0"/>
              <a:t> </a:t>
            </a:r>
            <a:r>
              <a:rPr kumimoji="1" lang="en-US" b="1" dirty="0">
                <a:sym typeface="Symbol" pitchFamily="18" charset="2"/>
              </a:rPr>
              <a:t></a:t>
            </a:r>
            <a:r>
              <a:rPr kumimoji="1" lang="en-US" b="1" dirty="0"/>
              <a:t> 5n+2</a:t>
            </a:r>
            <a:r>
              <a:rPr lang="en-US" i="1" dirty="0"/>
              <a:t> </a:t>
            </a:r>
            <a:r>
              <a:rPr lang="en-US" i="1" dirty="0" smtClean="0"/>
              <a:t>is true for all n</a:t>
            </a:r>
            <a:r>
              <a:rPr kumimoji="1" lang="en-US" b="1" dirty="0">
                <a:sym typeface="Symbol" pitchFamily="18" charset="2"/>
              </a:rPr>
              <a:t> </a:t>
            </a:r>
            <a:r>
              <a:rPr kumimoji="1" lang="en-US" b="1" dirty="0" smtClean="0">
                <a:sym typeface="Symbol" pitchFamily="18" charset="2"/>
              </a:rPr>
              <a:t> 0</a:t>
            </a:r>
          </a:p>
          <a:p>
            <a:r>
              <a:rPr kumimoji="1" lang="en-US" b="1" dirty="0" smtClean="0">
                <a:sym typeface="Symbol" pitchFamily="18" charset="2"/>
              </a:rPr>
              <a:t>5n+2</a:t>
            </a:r>
            <a:r>
              <a:rPr kumimoji="1" lang="en-US" b="1" dirty="0">
                <a:sym typeface="Symbol" pitchFamily="18" charset="2"/>
              </a:rPr>
              <a:t>  </a:t>
            </a:r>
            <a:r>
              <a:rPr kumimoji="1" lang="en-US" b="1" dirty="0" smtClean="0">
                <a:sym typeface="Symbol" pitchFamily="18" charset="2"/>
              </a:rPr>
              <a:t>6n is true for all n2</a:t>
            </a:r>
          </a:p>
          <a:p>
            <a:r>
              <a:rPr lang="en-US" sz="2800" b="1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sym typeface="Symbol" pitchFamily="18" charset="2"/>
              </a:rPr>
              <a:t></a:t>
            </a:r>
            <a:r>
              <a:rPr lang="en-US" b="1" dirty="0" smtClean="0">
                <a:solidFill>
                  <a:schemeClr val="hlink"/>
                </a:solidFill>
                <a:sym typeface="Symbol" pitchFamily="18" charset="2"/>
              </a:rPr>
              <a:t> </a:t>
            </a:r>
            <a:r>
              <a:rPr lang="en-US" b="1" dirty="0" smtClean="0"/>
              <a:t>5n</a:t>
            </a:r>
            <a:r>
              <a:rPr lang="en-US" baseline="30000" dirty="0" smtClean="0"/>
              <a:t> </a:t>
            </a:r>
            <a:r>
              <a:rPr kumimoji="1" lang="en-US" b="1" dirty="0">
                <a:sym typeface="Symbol" pitchFamily="18" charset="2"/>
              </a:rPr>
              <a:t></a:t>
            </a:r>
            <a:r>
              <a:rPr kumimoji="1" lang="en-US" b="1" dirty="0"/>
              <a:t> 5n+2</a:t>
            </a:r>
            <a:r>
              <a:rPr lang="en-US" i="1" dirty="0"/>
              <a:t> </a:t>
            </a:r>
            <a:r>
              <a:rPr kumimoji="1" lang="en-US" b="1" dirty="0">
                <a:sym typeface="Symbol" pitchFamily="18" charset="2"/>
              </a:rPr>
              <a:t> </a:t>
            </a:r>
            <a:r>
              <a:rPr kumimoji="1" lang="en-US" b="1" dirty="0" smtClean="0">
                <a:sym typeface="Symbol" pitchFamily="18" charset="2"/>
              </a:rPr>
              <a:t>6n</a:t>
            </a:r>
            <a:r>
              <a:rPr lang="en-US" dirty="0" smtClean="0">
                <a:sym typeface="Symbol" pitchFamily="18" charset="2"/>
              </a:rPr>
              <a:t> is true for </a:t>
            </a:r>
            <a:r>
              <a:rPr kumimoji="1" lang="en-US" b="1" dirty="0">
                <a:sym typeface="Symbol" pitchFamily="18" charset="2"/>
              </a:rPr>
              <a:t>all n</a:t>
            </a:r>
            <a:r>
              <a:rPr kumimoji="1" lang="en-US" b="1" dirty="0" smtClean="0">
                <a:sym typeface="Symbol" pitchFamily="18" charset="2"/>
              </a:rPr>
              <a:t>2</a:t>
            </a:r>
          </a:p>
          <a:p>
            <a:pPr marL="457200" lvl="0" indent="-457200">
              <a:buFont typeface="Symbol"/>
              <a:buChar char="Þ"/>
            </a:pPr>
            <a:r>
              <a:rPr lang="en-US" sz="2800" b="1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sym typeface="Symbol" pitchFamily="18" charset="2"/>
              </a:rPr>
              <a:t>c1=5, c2=6, n</a:t>
            </a:r>
            <a:r>
              <a:rPr lang="en-US" sz="2800" b="1" kern="1200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2800" b="1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sym typeface="Symbol" pitchFamily="18" charset="2"/>
              </a:rPr>
              <a:t>=2, g(n)=n</a:t>
            </a:r>
          </a:p>
          <a:p>
            <a:pPr marL="457200" lvl="0" indent="-457200">
              <a:buFont typeface="Symbol"/>
              <a:buChar char="Þ"/>
            </a:pPr>
            <a:r>
              <a:rPr lang="en-US" sz="2800" b="1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sym typeface="Symbol" pitchFamily="18" charset="2"/>
              </a:rPr>
              <a:t>f(n</a:t>
            </a:r>
            <a:r>
              <a:rPr lang="en-US" sz="2800" b="1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sym typeface="Symbol" pitchFamily="18" charset="2"/>
              </a:rPr>
              <a:t>)= </a:t>
            </a:r>
            <a:r>
              <a:rPr kumimoji="1" lang="en-US" sz="2800" b="1" dirty="0">
                <a:solidFill>
                  <a:srgbClr val="FF0000"/>
                </a:solidFill>
                <a:sym typeface="Symbol" pitchFamily="18" charset="2"/>
              </a:rPr>
              <a:t></a:t>
            </a:r>
            <a:r>
              <a:rPr lang="en-US" sz="2800" b="1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sym typeface="Symbol" pitchFamily="18" charset="2"/>
              </a:rPr>
              <a:t>(g(n)) = </a:t>
            </a:r>
            <a:r>
              <a:rPr kumimoji="1" lang="en-US" sz="2800" b="1" dirty="0">
                <a:solidFill>
                  <a:srgbClr val="FF0000"/>
                </a:solidFill>
                <a:sym typeface="Symbol" pitchFamily="18" charset="2"/>
              </a:rPr>
              <a:t></a:t>
            </a:r>
            <a:r>
              <a:rPr lang="en-US" sz="2800" b="1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sym typeface="Symbol" pitchFamily="18" charset="2"/>
              </a:rPr>
              <a:t>(n)</a:t>
            </a:r>
            <a:endParaRPr lang="en-US" sz="2800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sym typeface="Symbol" pitchFamily="18" charset="2"/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kumimoji="1" lang="en-US" b="1" dirty="0" smtClean="0">
              <a:sym typeface="Symbol" pitchFamily="18" charset="2"/>
            </a:endParaRPr>
          </a:p>
          <a:p>
            <a:endParaRPr kumimoji="1" lang="en-US" b="1" dirty="0">
              <a:sym typeface="Symbol" pitchFamily="18" charset="2"/>
            </a:endParaRPr>
          </a:p>
          <a:p>
            <a:endParaRPr kumimoji="1" lang="en-US" b="1" dirty="0" smtClean="0">
              <a:sym typeface="Symbol" pitchFamily="18" charset="2"/>
            </a:endParaRPr>
          </a:p>
          <a:p>
            <a:endParaRPr kumimoji="1" lang="en-US" b="1" dirty="0">
              <a:sym typeface="Symbol" pitchFamily="18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0E64-3D1B-4F8E-A6BC-69D904E75A12}" type="slidenum">
              <a:rPr lang="en-CA" smtClean="0"/>
              <a:pPr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895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914400"/>
          </a:xfrm>
        </p:spPr>
        <p:txBody>
          <a:bodyPr/>
          <a:lstStyle/>
          <a:p>
            <a:r>
              <a:rPr lang="en-US" dirty="0" smtClean="0"/>
              <a:t>Relations Between </a:t>
            </a:r>
            <a:r>
              <a:rPr lang="en-US" dirty="0" smtClean="0">
                <a:latin typeface="Symbol" pitchFamily="18" charset="2"/>
              </a:rPr>
              <a:t>Q</a:t>
            </a:r>
            <a:r>
              <a:rPr lang="en-US" dirty="0" smtClean="0"/>
              <a:t>, </a:t>
            </a:r>
            <a:r>
              <a:rPr lang="en-US" i="1" dirty="0" smtClean="0"/>
              <a:t>O, </a:t>
            </a:r>
            <a:r>
              <a:rPr lang="en-US" dirty="0" smtClean="0">
                <a:latin typeface="Symbol" pitchFamily="18" charset="2"/>
              </a:rPr>
              <a:t>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marL="0" indent="0"/>
            <a:r>
              <a:rPr lang="en-US" dirty="0" smtClean="0"/>
              <a:t>For any two function f(n) and g(n), we have f(n) = </a:t>
            </a:r>
            <a:r>
              <a:rPr lang="en-US" altLang="en-US" dirty="0" smtClean="0">
                <a:sym typeface="Symbol" pitchFamily="18" charset="2"/>
              </a:rPr>
              <a:t>(g(n)) if and only if f(n) = </a:t>
            </a:r>
            <a:r>
              <a:rPr lang="en-US" dirty="0" smtClean="0"/>
              <a:t>O(g(n))  and f(n) =</a:t>
            </a:r>
            <a:r>
              <a:rPr lang="en-US" altLang="en-US" dirty="0" smtClean="0">
                <a:sym typeface="Symbol" pitchFamily="18" charset="2"/>
              </a:rPr>
              <a:t> (g(n))</a:t>
            </a:r>
          </a:p>
          <a:p>
            <a:endParaRPr lang="en-US" dirty="0" smtClean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That is </a:t>
            </a:r>
          </a:p>
          <a:p>
            <a:r>
              <a:rPr lang="en-US" dirty="0" smtClean="0">
                <a:sym typeface="Symbol" pitchFamily="18" charset="2"/>
              </a:rPr>
              <a:t>			</a:t>
            </a:r>
            <a:r>
              <a:rPr lang="en-US" dirty="0" smtClean="0"/>
              <a:t>(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)) = </a:t>
            </a:r>
            <a:r>
              <a:rPr lang="en-US" i="1" dirty="0" smtClean="0">
                <a:sym typeface="Symbol" pitchFamily="18" charset="2"/>
              </a:rPr>
              <a:t>O</a:t>
            </a:r>
            <a:r>
              <a:rPr lang="en-US" dirty="0" smtClean="0"/>
              <a:t>(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)) </a:t>
            </a:r>
            <a:r>
              <a:rPr lang="en-US" dirty="0" smtClean="0">
                <a:latin typeface="Symbol" pitchFamily="18" charset="2"/>
              </a:rPr>
              <a:t>Ç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W</a:t>
            </a:r>
            <a:r>
              <a:rPr lang="en-US" dirty="0" smtClean="0"/>
              <a:t>(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0E64-3D1B-4F8E-A6BC-69D904E75A12}" type="slidenum">
              <a:rPr lang="en-CA" smtClean="0"/>
              <a:pPr/>
              <a:t>26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Between 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, </a:t>
            </a:r>
            <a:r>
              <a:rPr lang="en-US" i="1" dirty="0"/>
              <a:t>O, </a:t>
            </a:r>
            <a:r>
              <a:rPr lang="en-US" dirty="0">
                <a:latin typeface="Symbol" pitchFamily="18" charset="2"/>
              </a:rPr>
              <a:t>W</a:t>
            </a:r>
            <a:endParaRPr lang="en-US" dirty="0"/>
          </a:p>
        </p:txBody>
      </p:sp>
      <p:pic>
        <p:nvPicPr>
          <p:cNvPr id="478211" name="Picture 3" descr="graph_th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895600"/>
            <a:ext cx="2654300" cy="2987675"/>
          </a:xfrm>
          <a:prstGeom prst="rect">
            <a:avLst/>
          </a:prstGeom>
          <a:noFill/>
        </p:spPr>
      </p:pic>
      <p:pic>
        <p:nvPicPr>
          <p:cNvPr id="478212" name="Picture 4" descr="graph_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895600"/>
            <a:ext cx="2654300" cy="2987675"/>
          </a:xfrm>
          <a:prstGeom prst="rect">
            <a:avLst/>
          </a:prstGeom>
          <a:noFill/>
        </p:spPr>
      </p:pic>
      <p:pic>
        <p:nvPicPr>
          <p:cNvPr id="478213" name="Picture 5" descr="graph_Omeg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2895600"/>
            <a:ext cx="2654300" cy="2987675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845B-8759-40C3-A709-75E155A54C22}" type="slidenum">
              <a:rPr lang="en-CA" smtClean="0"/>
              <a:pPr/>
              <a:t>27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2EEF-F5D6-4D60-A202-C72A70C4BE44}" type="slidenum">
              <a:rPr lang="en-CA"/>
              <a:pPr/>
              <a:t>28</a:t>
            </a:fld>
            <a:endParaRPr lang="en-CA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 dirty="0"/>
              <a:t>The Growth of Functions</a:t>
            </a:r>
            <a:endParaRPr lang="en-CA" sz="3600" dirty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49530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lang="en-US" sz="2800" dirty="0">
                <a:solidFill>
                  <a:srgbClr val="00FFFF"/>
                </a:solidFill>
                <a:sym typeface="Symbol" pitchFamily="18" charset="2"/>
              </a:rPr>
              <a:t>“Popular” functions g(n) are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lang="en-US" sz="2800" dirty="0" smtClean="0">
                <a:solidFill>
                  <a:srgbClr val="00FFFF"/>
                </a:solidFill>
                <a:sym typeface="Symbol" pitchFamily="18" charset="2"/>
              </a:rPr>
              <a:t>n.log </a:t>
            </a:r>
            <a:r>
              <a:rPr lang="en-US" sz="2800" dirty="0">
                <a:solidFill>
                  <a:srgbClr val="00FFFF"/>
                </a:solidFill>
                <a:sym typeface="Symbol" pitchFamily="18" charset="2"/>
              </a:rPr>
              <a:t>n, 1, 2</a:t>
            </a:r>
            <a:r>
              <a:rPr lang="en-US" sz="2800" baseline="30000" dirty="0">
                <a:solidFill>
                  <a:srgbClr val="00FFFF"/>
                </a:solidFill>
                <a:sym typeface="Symbol" pitchFamily="18" charset="2"/>
              </a:rPr>
              <a:t>n</a:t>
            </a:r>
            <a:r>
              <a:rPr lang="en-US" sz="2800" dirty="0">
                <a:solidFill>
                  <a:srgbClr val="00FFFF"/>
                </a:solidFill>
                <a:sym typeface="Symbol" pitchFamily="18" charset="2"/>
              </a:rPr>
              <a:t>, n</a:t>
            </a:r>
            <a:r>
              <a:rPr lang="en-US" sz="2800" baseline="30000" dirty="0">
                <a:solidFill>
                  <a:srgbClr val="00FFFF"/>
                </a:solidFill>
                <a:sym typeface="Symbol" pitchFamily="18" charset="2"/>
              </a:rPr>
              <a:t>2</a:t>
            </a:r>
            <a:r>
              <a:rPr lang="en-US" sz="2800" dirty="0">
                <a:solidFill>
                  <a:srgbClr val="00FFFF"/>
                </a:solidFill>
                <a:sym typeface="Symbol" pitchFamily="18" charset="2"/>
              </a:rPr>
              <a:t>, n!, n, n</a:t>
            </a:r>
            <a:r>
              <a:rPr lang="en-US" sz="2800" baseline="30000" dirty="0">
                <a:solidFill>
                  <a:srgbClr val="00FFFF"/>
                </a:solidFill>
                <a:sym typeface="Symbol" pitchFamily="18" charset="2"/>
              </a:rPr>
              <a:t>3</a:t>
            </a:r>
            <a:r>
              <a:rPr lang="en-US" sz="2800" dirty="0">
                <a:solidFill>
                  <a:srgbClr val="00FFFF"/>
                </a:solidFill>
                <a:sym typeface="Symbol" pitchFamily="18" charset="2"/>
              </a:rPr>
              <a:t>, log n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endParaRPr lang="en-US" sz="2800" dirty="0">
              <a:solidFill>
                <a:srgbClr val="00FFFF"/>
              </a:solidFill>
              <a:sym typeface="Symbol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lang="en-US" sz="2800" dirty="0">
                <a:sym typeface="Symbol" pitchFamily="18" charset="2"/>
              </a:rPr>
              <a:t>Listed from slowest to fastest growth: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endParaRPr lang="en-US" sz="900" dirty="0">
              <a:sym typeface="Symbol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sz="2800" dirty="0">
                <a:sym typeface="Symbol" pitchFamily="18" charset="2"/>
              </a:rPr>
              <a:t>  1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sz="2800" dirty="0">
                <a:sym typeface="Symbol" pitchFamily="18" charset="2"/>
              </a:rPr>
              <a:t>  log n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sz="2800" dirty="0">
                <a:sym typeface="Symbol" pitchFamily="18" charset="2"/>
              </a:rPr>
              <a:t>  n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sz="2800" dirty="0">
                <a:sym typeface="Symbol" pitchFamily="18" charset="2"/>
              </a:rPr>
              <a:t>  n log n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sz="2800" dirty="0">
                <a:sym typeface="Symbol" pitchFamily="18" charset="2"/>
              </a:rPr>
              <a:t>  n</a:t>
            </a:r>
            <a:r>
              <a:rPr lang="en-US" sz="2800" baseline="30000" dirty="0">
                <a:sym typeface="Symbol" pitchFamily="18" charset="2"/>
              </a:rPr>
              <a:t>2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sz="2800" dirty="0">
                <a:sym typeface="Symbol" pitchFamily="18" charset="2"/>
              </a:rPr>
              <a:t>  n</a:t>
            </a:r>
            <a:r>
              <a:rPr lang="en-US" sz="2800" baseline="30000" dirty="0">
                <a:sym typeface="Symbol" pitchFamily="18" charset="2"/>
              </a:rPr>
              <a:t>3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sz="2800" dirty="0">
                <a:sym typeface="Symbol" pitchFamily="18" charset="2"/>
              </a:rPr>
              <a:t>  2</a:t>
            </a:r>
            <a:r>
              <a:rPr lang="en-US" sz="2800" baseline="30000" dirty="0">
                <a:sym typeface="Symbol" pitchFamily="18" charset="2"/>
              </a:rPr>
              <a:t>n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sz="2800" dirty="0">
                <a:sym typeface="Symbol" pitchFamily="18" charset="2"/>
              </a:rPr>
              <a:t>  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42900"/>
            <a:ext cx="9144000" cy="1104900"/>
          </a:xfrm>
        </p:spPr>
        <p:txBody>
          <a:bodyPr/>
          <a:lstStyle/>
          <a:p>
            <a:r>
              <a:rPr lang="en-US"/>
              <a:t>Comparing Growth Rates</a:t>
            </a:r>
          </a:p>
        </p:txBody>
      </p:sp>
      <p:graphicFrame>
        <p:nvGraphicFramePr>
          <p:cNvPr id="210947" name="Object 3"/>
          <p:cNvGraphicFramePr>
            <a:graphicFrameLocks noChangeAspect="1"/>
          </p:cNvGraphicFramePr>
          <p:nvPr/>
        </p:nvGraphicFramePr>
        <p:xfrm>
          <a:off x="1524000" y="1401763"/>
          <a:ext cx="6097588" cy="406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Chart" r:id="rId3" imgW="6096000" imgH="4067175" progId="MSGraph.Chart.8">
                  <p:embed followColorScheme="full"/>
                </p:oleObj>
              </mc:Choice>
              <mc:Fallback>
                <p:oleObj name="Chart" r:id="rId3" imgW="6096000" imgH="4067175" progId="MSGraph.Chart.8">
                  <p:embed followColorScheme="full"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401763"/>
                        <a:ext cx="6097588" cy="4068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48" name="Line 4"/>
          <p:cNvSpPr>
            <a:spLocks noChangeShapeType="1"/>
          </p:cNvSpPr>
          <p:nvPr/>
        </p:nvSpPr>
        <p:spPr bwMode="auto">
          <a:xfrm>
            <a:off x="1752600" y="1828800"/>
            <a:ext cx="0" cy="411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949" name="Line 5"/>
          <p:cNvSpPr>
            <a:spLocks noChangeShapeType="1"/>
          </p:cNvSpPr>
          <p:nvPr/>
        </p:nvSpPr>
        <p:spPr bwMode="auto">
          <a:xfrm>
            <a:off x="1752600" y="5943600"/>
            <a:ext cx="655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950" name="Text Box 6"/>
          <p:cNvSpPr txBox="1">
            <a:spLocks noChangeArrowheads="1"/>
          </p:cNvSpPr>
          <p:nvPr/>
        </p:nvSpPr>
        <p:spPr bwMode="auto">
          <a:xfrm>
            <a:off x="3124200" y="6019800"/>
            <a:ext cx="19526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Problem Size</a:t>
            </a:r>
          </a:p>
        </p:txBody>
      </p:sp>
      <p:sp>
        <p:nvSpPr>
          <p:cNvPr id="210951" name="Text Box 7"/>
          <p:cNvSpPr txBox="1">
            <a:spLocks noChangeArrowheads="1"/>
          </p:cNvSpPr>
          <p:nvPr/>
        </p:nvSpPr>
        <p:spPr bwMode="auto">
          <a:xfrm>
            <a:off x="990600" y="3657600"/>
            <a:ext cx="7524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T(n)</a:t>
            </a:r>
          </a:p>
        </p:txBody>
      </p:sp>
      <p:sp>
        <p:nvSpPr>
          <p:cNvPr id="210952" name="Line 8"/>
          <p:cNvSpPr>
            <a:spLocks noChangeShapeType="1"/>
          </p:cNvSpPr>
          <p:nvPr/>
        </p:nvSpPr>
        <p:spPr bwMode="auto">
          <a:xfrm flipV="1">
            <a:off x="1752600" y="2895600"/>
            <a:ext cx="495300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953" name="Line 9"/>
          <p:cNvSpPr>
            <a:spLocks noChangeShapeType="1"/>
          </p:cNvSpPr>
          <p:nvPr/>
        </p:nvSpPr>
        <p:spPr bwMode="auto">
          <a:xfrm flipV="1">
            <a:off x="1752600" y="5715000"/>
            <a:ext cx="4800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954" name="Line 10"/>
          <p:cNvSpPr>
            <a:spLocks noChangeShapeType="1"/>
          </p:cNvSpPr>
          <p:nvPr/>
        </p:nvSpPr>
        <p:spPr bwMode="auto">
          <a:xfrm flipV="1">
            <a:off x="1752600" y="2438400"/>
            <a:ext cx="3810000" cy="350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955" name="Line 11"/>
          <p:cNvSpPr>
            <a:spLocks noChangeShapeType="1"/>
          </p:cNvSpPr>
          <p:nvPr/>
        </p:nvSpPr>
        <p:spPr bwMode="auto">
          <a:xfrm flipV="1">
            <a:off x="1752600" y="2286000"/>
            <a:ext cx="1295400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956" name="Line 12"/>
          <p:cNvSpPr>
            <a:spLocks noChangeShapeType="1"/>
          </p:cNvSpPr>
          <p:nvPr/>
        </p:nvSpPr>
        <p:spPr bwMode="auto">
          <a:xfrm flipV="1">
            <a:off x="1752600" y="2286000"/>
            <a:ext cx="457200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957" name="Text Box 13"/>
          <p:cNvSpPr txBox="1">
            <a:spLocks noChangeArrowheads="1"/>
          </p:cNvSpPr>
          <p:nvPr/>
        </p:nvSpPr>
        <p:spPr bwMode="auto">
          <a:xfrm>
            <a:off x="6553200" y="5486400"/>
            <a:ext cx="8318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log</a:t>
            </a:r>
            <a:r>
              <a:rPr lang="en-US" sz="2000" baseline="-25000"/>
              <a:t>2</a:t>
            </a:r>
            <a:r>
              <a:rPr lang="en-US" sz="2000"/>
              <a:t> n</a:t>
            </a:r>
          </a:p>
        </p:txBody>
      </p:sp>
      <p:sp>
        <p:nvSpPr>
          <p:cNvPr id="210958" name="Text Box 14"/>
          <p:cNvSpPr txBox="1">
            <a:spLocks noChangeArrowheads="1"/>
          </p:cNvSpPr>
          <p:nvPr/>
        </p:nvSpPr>
        <p:spPr bwMode="auto">
          <a:xfrm>
            <a:off x="6629400" y="2667000"/>
            <a:ext cx="3317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n</a:t>
            </a:r>
          </a:p>
        </p:txBody>
      </p:sp>
      <p:sp>
        <p:nvSpPr>
          <p:cNvPr id="210959" name="Text Box 15"/>
          <p:cNvSpPr txBox="1">
            <a:spLocks noChangeArrowheads="1"/>
          </p:cNvSpPr>
          <p:nvPr/>
        </p:nvSpPr>
        <p:spPr bwMode="auto">
          <a:xfrm>
            <a:off x="5181600" y="2057400"/>
            <a:ext cx="10429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n log</a:t>
            </a:r>
            <a:r>
              <a:rPr lang="en-US" sz="2000" baseline="-25000"/>
              <a:t>2</a:t>
            </a:r>
            <a:r>
              <a:rPr lang="en-US" sz="2000"/>
              <a:t> n</a:t>
            </a:r>
          </a:p>
        </p:txBody>
      </p:sp>
      <p:sp>
        <p:nvSpPr>
          <p:cNvPr id="210960" name="Text Box 16"/>
          <p:cNvSpPr txBox="1">
            <a:spLocks noChangeArrowheads="1"/>
          </p:cNvSpPr>
          <p:nvPr/>
        </p:nvSpPr>
        <p:spPr bwMode="auto">
          <a:xfrm>
            <a:off x="3048000" y="1905000"/>
            <a:ext cx="4143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n</a:t>
            </a:r>
            <a:r>
              <a:rPr lang="en-US" sz="2000" baseline="30000"/>
              <a:t>2</a:t>
            </a:r>
            <a:endParaRPr lang="en-US" sz="2000"/>
          </a:p>
        </p:txBody>
      </p:sp>
      <p:sp>
        <p:nvSpPr>
          <p:cNvPr id="210961" name="Text Box 17"/>
          <p:cNvSpPr txBox="1">
            <a:spLocks noChangeArrowheads="1"/>
          </p:cNvSpPr>
          <p:nvPr/>
        </p:nvSpPr>
        <p:spPr bwMode="auto">
          <a:xfrm>
            <a:off x="2057400" y="1828800"/>
            <a:ext cx="4079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  <a:r>
              <a:rPr lang="en-US" sz="2000" baseline="30000"/>
              <a:t>n</a:t>
            </a:r>
            <a:endParaRPr 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Definition </a:t>
            </a:r>
            <a:endParaRPr 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dirty="0" smtClean="0"/>
              <a:t> </a:t>
            </a:r>
          </a:p>
          <a:p>
            <a:pPr marL="0" indent="0" algn="just"/>
            <a:r>
              <a:rPr lang="en-US" dirty="0" smtClean="0"/>
              <a:t>A sequence of </a:t>
            </a:r>
            <a:r>
              <a:rPr lang="en-US" b="1" dirty="0" smtClean="0">
                <a:solidFill>
                  <a:srgbClr val="FF0000"/>
                </a:solidFill>
              </a:rPr>
              <a:t>computational steps</a:t>
            </a:r>
            <a:r>
              <a:rPr lang="en-US" dirty="0" smtClean="0"/>
              <a:t> that transforms the </a:t>
            </a:r>
            <a:r>
              <a:rPr lang="en-US" b="1" dirty="0" smtClean="0">
                <a:solidFill>
                  <a:srgbClr val="FF0000"/>
                </a:solidFill>
              </a:rPr>
              <a:t>input</a:t>
            </a:r>
            <a:r>
              <a:rPr lang="en-US" dirty="0" smtClean="0"/>
              <a:t> into </a:t>
            </a:r>
            <a:r>
              <a:rPr lang="en-US" b="1" dirty="0" smtClean="0">
                <a:solidFill>
                  <a:srgbClr val="FF0000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991600" cy="776288"/>
          </a:xfrm>
          <a:noFill/>
        </p:spPr>
        <p:txBody>
          <a:bodyPr anchor="b"/>
          <a:lstStyle/>
          <a:p>
            <a:pPr eaLnBrk="1" hangingPunct="1"/>
            <a:r>
              <a:rPr lang="en-US" sz="4000" smtClean="0">
                <a:solidFill>
                  <a:srgbClr val="FF3300"/>
                </a:solidFill>
                <a:latin typeface="Comic Sans MS" pitchFamily="66" charset="0"/>
              </a:rPr>
              <a:t>Example: Find sum of array elements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4724400"/>
            <a:ext cx="8802688" cy="16764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Input size: n (number of array elements)</a:t>
            </a:r>
          </a:p>
          <a:p>
            <a:pPr eaLnBrk="1" hangingPunct="1"/>
            <a:r>
              <a:rPr lang="en-US" sz="3200" dirty="0" smtClean="0"/>
              <a:t>Total number of steps: 2n + 3 = f(n)</a:t>
            </a:r>
          </a:p>
        </p:txBody>
      </p:sp>
      <p:sp>
        <p:nvSpPr>
          <p:cNvPr id="50182" name="Text Box 7"/>
          <p:cNvSpPr txBox="1">
            <a:spLocks noChangeArrowheads="1"/>
          </p:cNvSpPr>
          <p:nvPr/>
        </p:nvSpPr>
        <p:spPr bwMode="auto">
          <a:xfrm>
            <a:off x="304800" y="1219200"/>
            <a:ext cx="8382000" cy="323165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/>
            <a:r>
              <a:rPr lang="en-US" sz="2400" b="1" dirty="0">
                <a:solidFill>
                  <a:srgbClr val="000000"/>
                </a:solidFill>
                <a:latin typeface="Times New Roman" pitchFamily="16" charset="0"/>
              </a:rPr>
              <a:t>Algorithm</a:t>
            </a:r>
            <a:r>
              <a:rPr lang="en-US" sz="2400" dirty="0">
                <a:latin typeface="Times New Roman" pitchFamily="16" charset="0"/>
              </a:rPr>
              <a:t> </a:t>
            </a:r>
            <a:r>
              <a:rPr lang="en-US" sz="2400" b="1" i="1" dirty="0" err="1">
                <a:solidFill>
                  <a:schemeClr val="tx2"/>
                </a:solidFill>
                <a:latin typeface="Times New Roman" pitchFamily="16" charset="0"/>
              </a:rPr>
              <a:t>arraySum</a:t>
            </a:r>
            <a:r>
              <a:rPr lang="en-US" sz="2400" b="1" i="1" dirty="0">
                <a:solidFill>
                  <a:schemeClr val="tx2"/>
                </a:solidFill>
                <a:latin typeface="Times New Roman" pitchFamily="16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Times New Roman" pitchFamily="16" charset="0"/>
              </a:rPr>
              <a:t>(</a:t>
            </a:r>
            <a:r>
              <a:rPr lang="en-US" sz="2400" b="1" i="1" dirty="0">
                <a:solidFill>
                  <a:schemeClr val="tx2"/>
                </a:solidFill>
                <a:latin typeface="Times New Roman" pitchFamily="16" charset="0"/>
              </a:rPr>
              <a:t>A</a:t>
            </a:r>
            <a:r>
              <a:rPr lang="en-US" sz="2400" dirty="0">
                <a:solidFill>
                  <a:schemeClr val="tx2"/>
                </a:solidFill>
                <a:latin typeface="Times New Roman" pitchFamily="16" charset="0"/>
              </a:rPr>
              <a:t>, </a:t>
            </a:r>
            <a:r>
              <a:rPr lang="en-US" sz="2400" b="1" i="1" dirty="0">
                <a:solidFill>
                  <a:schemeClr val="tx2"/>
                </a:solidFill>
                <a:latin typeface="Times New Roman" pitchFamily="16" charset="0"/>
              </a:rPr>
              <a:t>n</a:t>
            </a:r>
            <a:r>
              <a:rPr lang="en-US" sz="2400" dirty="0">
                <a:solidFill>
                  <a:schemeClr val="tx2"/>
                </a:solidFill>
                <a:latin typeface="Times New Roman" pitchFamily="16" charset="0"/>
              </a:rPr>
              <a:t>)</a:t>
            </a:r>
          </a:p>
          <a:p>
            <a:pPr defTabSz="228600"/>
            <a:r>
              <a:rPr lang="en-US" sz="2400" b="1" dirty="0">
                <a:solidFill>
                  <a:schemeClr val="tx2"/>
                </a:solidFill>
                <a:latin typeface="Times New Roman" pitchFamily="16" charset="0"/>
              </a:rPr>
              <a:t>	</a:t>
            </a:r>
            <a:r>
              <a:rPr lang="en-US" sz="2400" b="1" dirty="0">
                <a:solidFill>
                  <a:srgbClr val="000000"/>
                </a:solidFill>
                <a:latin typeface="Times New Roman" pitchFamily="16" charset="0"/>
              </a:rPr>
              <a:t>Input</a:t>
            </a:r>
            <a:r>
              <a:rPr lang="en-US" sz="2400" dirty="0">
                <a:latin typeface="Times New Roman" pitchFamily="16" charset="0"/>
              </a:rPr>
              <a:t> </a:t>
            </a:r>
            <a:r>
              <a:rPr lang="en-US" sz="2400" dirty="0">
                <a:solidFill>
                  <a:srgbClr val="33CC33"/>
                </a:solidFill>
                <a:latin typeface="Times New Roman" pitchFamily="16" charset="0"/>
              </a:rPr>
              <a:t>array </a:t>
            </a:r>
            <a:r>
              <a:rPr lang="en-US" sz="2400" b="1" i="1" dirty="0">
                <a:solidFill>
                  <a:srgbClr val="33CC33"/>
                </a:solidFill>
                <a:latin typeface="Times New Roman" pitchFamily="16" charset="0"/>
              </a:rPr>
              <a:t>A</a:t>
            </a:r>
            <a:r>
              <a:rPr lang="en-US" sz="2400" dirty="0">
                <a:solidFill>
                  <a:srgbClr val="33CC33"/>
                </a:solidFill>
                <a:latin typeface="Times New Roman" pitchFamily="16" charset="0"/>
              </a:rPr>
              <a:t> of </a:t>
            </a:r>
            <a:r>
              <a:rPr lang="en-US" sz="2400" b="1" i="1" dirty="0">
                <a:solidFill>
                  <a:srgbClr val="33CC33"/>
                </a:solidFill>
                <a:latin typeface="Times New Roman" pitchFamily="16" charset="0"/>
              </a:rPr>
              <a:t>n</a:t>
            </a:r>
            <a:r>
              <a:rPr lang="en-US" sz="2400" dirty="0">
                <a:solidFill>
                  <a:srgbClr val="33CC33"/>
                </a:solidFill>
                <a:latin typeface="Times New Roman" pitchFamily="16" charset="0"/>
              </a:rPr>
              <a:t> integers</a:t>
            </a:r>
          </a:p>
          <a:p>
            <a:pPr defTabSz="228600"/>
            <a:r>
              <a:rPr lang="en-US" sz="2400" b="1" dirty="0">
                <a:solidFill>
                  <a:schemeClr val="tx2"/>
                </a:solidFill>
                <a:latin typeface="Times New Roman" pitchFamily="16" charset="0"/>
              </a:rPr>
              <a:t>	</a:t>
            </a:r>
            <a:r>
              <a:rPr lang="en-US" sz="2400" b="1" dirty="0">
                <a:solidFill>
                  <a:srgbClr val="000000"/>
                </a:solidFill>
                <a:latin typeface="Times New Roman" pitchFamily="16" charset="0"/>
              </a:rPr>
              <a:t>Output</a:t>
            </a:r>
            <a:r>
              <a:rPr lang="en-US" sz="2400" dirty="0">
                <a:latin typeface="Times New Roman" pitchFamily="16" charset="0"/>
              </a:rPr>
              <a:t> </a:t>
            </a:r>
            <a:r>
              <a:rPr lang="en-US" sz="2400" dirty="0">
                <a:solidFill>
                  <a:srgbClr val="FF3300"/>
                </a:solidFill>
                <a:latin typeface="Times New Roman" pitchFamily="16" charset="0"/>
              </a:rPr>
              <a:t>Sum of elements of </a:t>
            </a:r>
            <a:r>
              <a:rPr lang="en-US" sz="2400" b="1" i="1" dirty="0">
                <a:solidFill>
                  <a:srgbClr val="FF3300"/>
                </a:solidFill>
                <a:latin typeface="Times New Roman" pitchFamily="16" charset="0"/>
              </a:rPr>
              <a:t>A				# operations</a:t>
            </a:r>
          </a:p>
          <a:p>
            <a:pPr defTabSz="228600">
              <a:spcBef>
                <a:spcPct val="50000"/>
              </a:spcBef>
            </a:pPr>
            <a:r>
              <a:rPr lang="en-US" sz="2400" dirty="0">
                <a:solidFill>
                  <a:schemeClr val="tx2"/>
                </a:solidFill>
                <a:latin typeface="Times New Roman" pitchFamily="16" charset="0"/>
              </a:rPr>
              <a:t>	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6" charset="0"/>
              </a:rPr>
              <a:t>sum</a:t>
            </a:r>
            <a:r>
              <a:rPr lang="en-US" sz="2400" dirty="0">
                <a:solidFill>
                  <a:schemeClr val="tx2"/>
                </a:solidFill>
                <a:latin typeface="Times New Roman" pitchFamily="16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itchFamily="16" charset="0"/>
                <a:sym typeface="Symbol" pitchFamily="16" charset="2"/>
              </a:rPr>
              <a:t></a:t>
            </a:r>
            <a:r>
              <a:rPr lang="en-US" sz="2400" dirty="0">
                <a:solidFill>
                  <a:schemeClr val="tx2"/>
                </a:solidFill>
                <a:latin typeface="Times New Roman" pitchFamily="16" charset="0"/>
                <a:sym typeface="Symbol" pitchFamily="16" charset="2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6" charset="0"/>
                <a:sym typeface="Symbol" pitchFamily="16" charset="2"/>
              </a:rPr>
              <a:t>0	</a:t>
            </a:r>
            <a:r>
              <a:rPr lang="en-US" sz="2400" b="1" i="1" dirty="0">
                <a:solidFill>
                  <a:schemeClr val="accent2"/>
                </a:solidFill>
                <a:latin typeface="Times New Roman" pitchFamily="16" charset="0"/>
                <a:sym typeface="Symbol" pitchFamily="16" charset="2"/>
              </a:rPr>
              <a:t>								  									</a:t>
            </a:r>
            <a:r>
              <a:rPr lang="en-US" sz="2400" b="1" dirty="0">
                <a:latin typeface="Times New Roman" pitchFamily="16" charset="0"/>
                <a:sym typeface="Symbol" pitchFamily="16" charset="2"/>
              </a:rPr>
              <a:t>1</a:t>
            </a:r>
            <a:endParaRPr lang="en-US" sz="2400" dirty="0">
              <a:latin typeface="Times New Roman" pitchFamily="16" charset="0"/>
            </a:endParaRPr>
          </a:p>
          <a:p>
            <a:pPr defTabSz="228600"/>
            <a:r>
              <a:rPr lang="en-US" sz="2400" dirty="0">
                <a:latin typeface="Times New Roman" pitchFamily="16" charset="0"/>
              </a:rPr>
              <a:t>	</a:t>
            </a:r>
            <a:r>
              <a:rPr lang="en-US" sz="2400" b="1" dirty="0">
                <a:solidFill>
                  <a:srgbClr val="000000"/>
                </a:solidFill>
                <a:latin typeface="Times New Roman" pitchFamily="16" charset="0"/>
              </a:rPr>
              <a:t>for</a:t>
            </a:r>
            <a:r>
              <a:rPr lang="en-US" sz="2400" dirty="0">
                <a:latin typeface="Times New Roman" pitchFamily="16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Times New Roman" pitchFamily="16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Times New Roman" pitchFamily="16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itchFamily="16" charset="0"/>
                <a:sym typeface="Symbol" pitchFamily="16" charset="2"/>
              </a:rPr>
              <a:t></a:t>
            </a:r>
            <a:r>
              <a:rPr lang="en-US" sz="2400" dirty="0">
                <a:solidFill>
                  <a:schemeClr val="tx2"/>
                </a:solidFill>
                <a:latin typeface="Times New Roman" pitchFamily="16" charset="0"/>
                <a:sym typeface="Symbol" pitchFamily="16" charset="2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itchFamily="16" charset="0"/>
                <a:sym typeface="Symbol" pitchFamily="16" charset="2"/>
              </a:rPr>
              <a:t>0</a:t>
            </a:r>
            <a:r>
              <a:rPr lang="en-US" sz="2400" dirty="0">
                <a:latin typeface="Times New Roman" pitchFamily="16" charset="0"/>
                <a:sym typeface="Symbol" pitchFamily="16" charset="2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Times New Roman" pitchFamily="16" charset="0"/>
                <a:sym typeface="Symbol" pitchFamily="16" charset="2"/>
              </a:rPr>
              <a:t>to</a:t>
            </a:r>
            <a:r>
              <a:rPr lang="en-US" sz="2400" dirty="0">
                <a:latin typeface="Times New Roman" pitchFamily="16" charset="0"/>
                <a:sym typeface="Symbol" pitchFamily="16" charset="2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6" charset="0"/>
                <a:sym typeface="Symbol" pitchFamily="16" charset="2"/>
              </a:rPr>
              <a:t>n</a:t>
            </a:r>
            <a:r>
              <a:rPr lang="en-US" sz="2400" dirty="0">
                <a:solidFill>
                  <a:srgbClr val="FF0000"/>
                </a:solidFill>
                <a:latin typeface="Times New Roman" pitchFamily="16" charset="0"/>
                <a:sym typeface="Symbol" pitchFamily="16" charset="2"/>
              </a:rPr>
              <a:t>  1 </a:t>
            </a:r>
            <a:r>
              <a:rPr lang="en-US" sz="2400" b="1" dirty="0">
                <a:solidFill>
                  <a:srgbClr val="000000"/>
                </a:solidFill>
                <a:latin typeface="Times New Roman" pitchFamily="16" charset="0"/>
                <a:sym typeface="Symbol" pitchFamily="16" charset="2"/>
              </a:rPr>
              <a:t>do      									</a:t>
            </a:r>
            <a:r>
              <a:rPr lang="en-US" sz="2400" b="1" dirty="0">
                <a:latin typeface="Times New Roman" pitchFamily="16" charset="0"/>
                <a:sym typeface="Symbol" pitchFamily="16" charset="2"/>
              </a:rPr>
              <a:t>n+1</a:t>
            </a:r>
          </a:p>
          <a:p>
            <a:pPr defTabSz="228600"/>
            <a:r>
              <a:rPr lang="en-US" sz="2400" dirty="0">
                <a:latin typeface="Times New Roman" pitchFamily="16" charset="0"/>
                <a:sym typeface="Symbol" pitchFamily="16" charset="2"/>
              </a:rPr>
              <a:t>			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6" charset="0"/>
                <a:sym typeface="Symbol" pitchFamily="16" charset="2"/>
              </a:rPr>
              <a:t>sum</a:t>
            </a:r>
            <a:r>
              <a:rPr lang="en-US" sz="2400" dirty="0">
                <a:solidFill>
                  <a:schemeClr val="tx2"/>
                </a:solidFill>
                <a:latin typeface="Times New Roman" pitchFamily="16" charset="0"/>
                <a:sym typeface="Symbol" pitchFamily="16" charset="2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itchFamily="16" charset="0"/>
                <a:sym typeface="Symbol" pitchFamily="16" charset="2"/>
              </a:rPr>
              <a:t></a:t>
            </a:r>
            <a:r>
              <a:rPr lang="en-US" sz="2400" dirty="0">
                <a:solidFill>
                  <a:schemeClr val="accent2"/>
                </a:solidFill>
                <a:latin typeface="Times New Roman" pitchFamily="16" charset="0"/>
                <a:sym typeface="Symbol" pitchFamily="16" charset="2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6" charset="0"/>
                <a:sym typeface="Symbol" pitchFamily="16" charset="2"/>
              </a:rPr>
              <a:t>sum + A [</a:t>
            </a:r>
            <a:r>
              <a:rPr lang="en-US" sz="2400" b="1" i="1" dirty="0" err="1">
                <a:solidFill>
                  <a:srgbClr val="FF0000"/>
                </a:solidFill>
                <a:latin typeface="Times New Roman" pitchFamily="16" charset="0"/>
                <a:sym typeface="Symbol" pitchFamily="16" charset="2"/>
              </a:rPr>
              <a:t>i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6" charset="0"/>
                <a:sym typeface="Symbol" pitchFamily="16" charset="2"/>
              </a:rPr>
              <a:t>]   </a:t>
            </a:r>
            <a:r>
              <a:rPr lang="en-US" sz="2400" b="1" dirty="0">
                <a:solidFill>
                  <a:srgbClr val="FF0000"/>
                </a:solidFill>
                <a:latin typeface="Times New Roman" pitchFamily="16" charset="0"/>
                <a:sym typeface="Symbol" pitchFamily="16" charset="2"/>
              </a:rPr>
              <a:t> </a:t>
            </a:r>
            <a:r>
              <a:rPr lang="en-US" sz="2400" b="1" dirty="0">
                <a:latin typeface="Times New Roman" pitchFamily="16" charset="0"/>
                <a:sym typeface="Symbol" pitchFamily="16" charset="2"/>
              </a:rPr>
              <a:t>					 				n</a:t>
            </a:r>
            <a:endParaRPr lang="en-US" sz="2400" dirty="0">
              <a:latin typeface="Times New Roman" pitchFamily="16" charset="0"/>
              <a:sym typeface="Symbol" pitchFamily="16" charset="2"/>
            </a:endParaRPr>
          </a:p>
          <a:p>
            <a:pPr defTabSz="228600"/>
            <a:r>
              <a:rPr lang="en-US" sz="2400" dirty="0">
                <a:latin typeface="Times New Roman" pitchFamily="16" charset="0"/>
                <a:sym typeface="Symbol" pitchFamily="16" charset="2"/>
              </a:rPr>
              <a:t>	</a:t>
            </a:r>
            <a:r>
              <a:rPr lang="en-US" sz="2400" b="1" dirty="0">
                <a:solidFill>
                  <a:srgbClr val="000000"/>
                </a:solidFill>
                <a:latin typeface="Times New Roman" pitchFamily="16" charset="0"/>
                <a:sym typeface="Symbol" pitchFamily="16" charset="2"/>
              </a:rPr>
              <a:t>return</a:t>
            </a:r>
            <a:r>
              <a:rPr lang="en-US" sz="2400" dirty="0">
                <a:latin typeface="Times New Roman" pitchFamily="16" charset="0"/>
                <a:sym typeface="Symbol" pitchFamily="16" charset="2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Times New Roman" pitchFamily="16" charset="0"/>
                <a:sym typeface="Symbol" pitchFamily="16" charset="2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6" charset="0"/>
                <a:sym typeface="Symbol" pitchFamily="16" charset="2"/>
              </a:rPr>
              <a:t>sum</a:t>
            </a:r>
            <a:r>
              <a:rPr lang="en-US" sz="2400" dirty="0">
                <a:solidFill>
                  <a:srgbClr val="FF0000"/>
                </a:solidFill>
                <a:latin typeface="Times New Roman" pitchFamily="16" charset="0"/>
                <a:sym typeface="Symbol" pitchFamily="16" charset="2"/>
              </a:rPr>
              <a:t> </a:t>
            </a:r>
            <a:r>
              <a:rPr lang="en-US" sz="2400" dirty="0">
                <a:latin typeface="Times New Roman" pitchFamily="16" charset="0"/>
                <a:sym typeface="Symbol" pitchFamily="16" charset="2"/>
              </a:rPr>
              <a:t>                   									1</a:t>
            </a:r>
            <a:endParaRPr lang="en-US" sz="2400" dirty="0">
              <a:latin typeface="Times New Roman" pitchFamily="16" charset="0"/>
            </a:endParaRPr>
          </a:p>
        </p:txBody>
      </p:sp>
      <p:sp>
        <p:nvSpPr>
          <p:cNvPr id="50183" name="Line 9"/>
          <p:cNvSpPr>
            <a:spLocks noChangeShapeType="1"/>
          </p:cNvSpPr>
          <p:nvPr/>
        </p:nvSpPr>
        <p:spPr bwMode="auto">
          <a:xfrm>
            <a:off x="4724400" y="16764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457200" y="1524000"/>
            <a:ext cx="7315200" cy="3810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/>
            <a:r>
              <a:rPr lang="en-US" sz="2400" b="1" dirty="0">
                <a:solidFill>
                  <a:srgbClr val="000000"/>
                </a:solidFill>
                <a:latin typeface="Times New Roman" pitchFamily="16" charset="0"/>
              </a:rPr>
              <a:t>Algorithm</a:t>
            </a:r>
            <a:r>
              <a:rPr lang="en-US" sz="2400" dirty="0">
                <a:latin typeface="Times New Roman" pitchFamily="16" charset="0"/>
              </a:rPr>
              <a:t> </a:t>
            </a:r>
            <a:r>
              <a:rPr lang="en-US" sz="2400" b="1" i="1" dirty="0" err="1">
                <a:solidFill>
                  <a:schemeClr val="tx2"/>
                </a:solidFill>
                <a:latin typeface="Times New Roman" pitchFamily="16" charset="0"/>
              </a:rPr>
              <a:t>arrayMax</a:t>
            </a:r>
            <a:r>
              <a:rPr lang="en-US" sz="2400" dirty="0">
                <a:solidFill>
                  <a:schemeClr val="tx2"/>
                </a:solidFill>
                <a:latin typeface="Times New Roman" pitchFamily="16" charset="0"/>
              </a:rPr>
              <a:t>(</a:t>
            </a:r>
            <a:r>
              <a:rPr lang="en-US" sz="2400" b="1" i="1" dirty="0">
                <a:solidFill>
                  <a:schemeClr val="tx2"/>
                </a:solidFill>
                <a:latin typeface="Times New Roman" pitchFamily="16" charset="0"/>
              </a:rPr>
              <a:t>A</a:t>
            </a:r>
            <a:r>
              <a:rPr lang="en-US" sz="2400" dirty="0">
                <a:solidFill>
                  <a:schemeClr val="tx2"/>
                </a:solidFill>
                <a:latin typeface="Times New Roman" pitchFamily="16" charset="0"/>
              </a:rPr>
              <a:t>, </a:t>
            </a:r>
            <a:r>
              <a:rPr lang="en-US" sz="2400" b="1" i="1" dirty="0">
                <a:solidFill>
                  <a:schemeClr val="tx2"/>
                </a:solidFill>
                <a:latin typeface="Times New Roman" pitchFamily="16" charset="0"/>
              </a:rPr>
              <a:t>n</a:t>
            </a:r>
            <a:r>
              <a:rPr lang="en-US" sz="2400" dirty="0">
                <a:solidFill>
                  <a:schemeClr val="tx2"/>
                </a:solidFill>
                <a:latin typeface="Times New Roman" pitchFamily="16" charset="0"/>
              </a:rPr>
              <a:t>)</a:t>
            </a:r>
          </a:p>
          <a:p>
            <a:pPr defTabSz="228600"/>
            <a:r>
              <a:rPr lang="en-US" sz="2400" b="1" dirty="0">
                <a:solidFill>
                  <a:schemeClr val="tx2"/>
                </a:solidFill>
                <a:latin typeface="Times New Roman" pitchFamily="16" charset="0"/>
              </a:rPr>
              <a:t>	</a:t>
            </a:r>
            <a:r>
              <a:rPr lang="en-US" sz="2400" b="1" dirty="0">
                <a:solidFill>
                  <a:srgbClr val="000000"/>
                </a:solidFill>
                <a:latin typeface="Times New Roman" pitchFamily="16" charset="0"/>
              </a:rPr>
              <a:t>Input</a:t>
            </a:r>
            <a:r>
              <a:rPr lang="en-US" sz="2400" dirty="0">
                <a:latin typeface="Times New Roman" pitchFamily="16" charset="0"/>
              </a:rPr>
              <a:t> </a:t>
            </a:r>
            <a:r>
              <a:rPr lang="en-US" sz="2400" dirty="0">
                <a:solidFill>
                  <a:srgbClr val="33CC33"/>
                </a:solidFill>
                <a:latin typeface="Times New Roman" pitchFamily="16" charset="0"/>
              </a:rPr>
              <a:t>array </a:t>
            </a:r>
            <a:r>
              <a:rPr lang="en-US" sz="2400" b="1" i="1" dirty="0">
                <a:solidFill>
                  <a:srgbClr val="33CC33"/>
                </a:solidFill>
                <a:latin typeface="Times New Roman" pitchFamily="16" charset="0"/>
              </a:rPr>
              <a:t>A</a:t>
            </a:r>
            <a:r>
              <a:rPr lang="en-US" sz="2400" dirty="0">
                <a:solidFill>
                  <a:srgbClr val="33CC33"/>
                </a:solidFill>
                <a:latin typeface="Times New Roman" pitchFamily="16" charset="0"/>
              </a:rPr>
              <a:t> of </a:t>
            </a:r>
            <a:r>
              <a:rPr lang="en-US" sz="2400" b="1" i="1" dirty="0">
                <a:solidFill>
                  <a:srgbClr val="33CC33"/>
                </a:solidFill>
                <a:latin typeface="Times New Roman" pitchFamily="16" charset="0"/>
              </a:rPr>
              <a:t>n</a:t>
            </a:r>
            <a:r>
              <a:rPr lang="en-US" sz="2400" dirty="0">
                <a:solidFill>
                  <a:srgbClr val="33CC33"/>
                </a:solidFill>
                <a:latin typeface="Times New Roman" pitchFamily="16" charset="0"/>
              </a:rPr>
              <a:t> integers</a:t>
            </a:r>
          </a:p>
          <a:p>
            <a:pPr defTabSz="228600"/>
            <a:r>
              <a:rPr lang="en-US" sz="2400" b="1" dirty="0">
                <a:solidFill>
                  <a:schemeClr val="tx2"/>
                </a:solidFill>
                <a:latin typeface="Times New Roman" pitchFamily="16" charset="0"/>
              </a:rPr>
              <a:t>	</a:t>
            </a:r>
            <a:r>
              <a:rPr lang="en-US" sz="2400" b="1" dirty="0">
                <a:solidFill>
                  <a:srgbClr val="000000"/>
                </a:solidFill>
                <a:latin typeface="Times New Roman" pitchFamily="16" charset="0"/>
              </a:rPr>
              <a:t>Output</a:t>
            </a:r>
            <a:r>
              <a:rPr lang="en-US" sz="2400" dirty="0">
                <a:latin typeface="Times New Roman" pitchFamily="16" charset="0"/>
              </a:rPr>
              <a:t> </a:t>
            </a:r>
            <a:r>
              <a:rPr lang="en-US" sz="2400" dirty="0">
                <a:solidFill>
                  <a:srgbClr val="FF3300"/>
                </a:solidFill>
                <a:latin typeface="Times New Roman" pitchFamily="16" charset="0"/>
              </a:rPr>
              <a:t>maximum element of </a:t>
            </a:r>
            <a:r>
              <a:rPr lang="en-US" sz="2400" b="1" i="1" dirty="0">
                <a:solidFill>
                  <a:srgbClr val="FF3300"/>
                </a:solidFill>
                <a:latin typeface="Times New Roman" pitchFamily="16" charset="0"/>
              </a:rPr>
              <a:t>A				# operations</a:t>
            </a:r>
          </a:p>
          <a:p>
            <a:pPr defTabSz="228600">
              <a:spcBef>
                <a:spcPct val="50000"/>
              </a:spcBef>
            </a:pPr>
            <a:r>
              <a:rPr lang="en-US" sz="2400" dirty="0">
                <a:solidFill>
                  <a:schemeClr val="tx2"/>
                </a:solidFill>
                <a:latin typeface="Times New Roman" pitchFamily="16" charset="0"/>
              </a:rPr>
              <a:t>	</a:t>
            </a:r>
            <a:r>
              <a:rPr lang="en-US" sz="2400" b="1" i="1" dirty="0" err="1">
                <a:solidFill>
                  <a:srgbClr val="FF0000"/>
                </a:solidFill>
                <a:latin typeface="Times New Roman" pitchFamily="16" charset="0"/>
              </a:rPr>
              <a:t>currentMax</a:t>
            </a:r>
            <a:r>
              <a:rPr lang="en-US" sz="2400" dirty="0">
                <a:solidFill>
                  <a:srgbClr val="FF0000"/>
                </a:solidFill>
                <a:latin typeface="Times New Roman" pitchFamily="16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itchFamily="16" charset="0"/>
                <a:sym typeface="Symbol" pitchFamily="16" charset="2"/>
              </a:rPr>
              <a:t>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6" charset="0"/>
                <a:sym typeface="Symbol" pitchFamily="16" charset="2"/>
              </a:rPr>
              <a:t>A</a:t>
            </a:r>
            <a:r>
              <a:rPr lang="en-US" sz="2400" dirty="0">
                <a:solidFill>
                  <a:srgbClr val="FF0000"/>
                </a:solidFill>
                <a:latin typeface="Times New Roman" pitchFamily="16" charset="0"/>
                <a:sym typeface="Symbol" pitchFamily="16" charset="2"/>
              </a:rPr>
              <a:t>[0]</a:t>
            </a:r>
            <a:r>
              <a:rPr lang="en-US" sz="2400" dirty="0">
                <a:solidFill>
                  <a:schemeClr val="accent2"/>
                </a:solidFill>
                <a:latin typeface="Times New Roman" pitchFamily="16" charset="0"/>
                <a:sym typeface="Symbol" pitchFamily="16" charset="2"/>
              </a:rPr>
              <a:t>												</a:t>
            </a:r>
            <a:r>
              <a:rPr lang="en-US" sz="2400" dirty="0">
                <a:latin typeface="Times New Roman" pitchFamily="16" charset="0"/>
                <a:sym typeface="Symbol" pitchFamily="16" charset="2"/>
              </a:rPr>
              <a:t>1</a:t>
            </a:r>
            <a:endParaRPr lang="en-US" sz="2400" dirty="0">
              <a:latin typeface="Times New Roman" pitchFamily="16" charset="0"/>
            </a:endParaRPr>
          </a:p>
          <a:p>
            <a:pPr defTabSz="228600"/>
            <a:r>
              <a:rPr lang="en-US" sz="2400" dirty="0">
                <a:latin typeface="Times New Roman" pitchFamily="16" charset="0"/>
              </a:rPr>
              <a:t>	</a:t>
            </a:r>
            <a:r>
              <a:rPr lang="en-US" sz="2400" b="1" dirty="0">
                <a:solidFill>
                  <a:srgbClr val="000000"/>
                </a:solidFill>
                <a:latin typeface="Times New Roman" pitchFamily="16" charset="0"/>
              </a:rPr>
              <a:t>for</a:t>
            </a:r>
            <a:r>
              <a:rPr lang="en-US" sz="2400" dirty="0">
                <a:latin typeface="Times New Roman" pitchFamily="16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Times New Roman" pitchFamily="16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Times New Roman" pitchFamily="16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itchFamily="16" charset="0"/>
                <a:sym typeface="Symbol" pitchFamily="16" charset="2"/>
              </a:rPr>
              <a:t></a:t>
            </a:r>
            <a:r>
              <a:rPr lang="en-US" sz="2400" dirty="0">
                <a:solidFill>
                  <a:schemeClr val="tx2"/>
                </a:solidFill>
                <a:latin typeface="Times New Roman" pitchFamily="16" charset="0"/>
                <a:sym typeface="Symbol" pitchFamily="16" charset="2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itchFamily="16" charset="0"/>
                <a:sym typeface="Symbol" pitchFamily="16" charset="2"/>
              </a:rPr>
              <a:t>1</a:t>
            </a:r>
            <a:r>
              <a:rPr lang="en-US" sz="2400" dirty="0">
                <a:latin typeface="Times New Roman" pitchFamily="16" charset="0"/>
                <a:sym typeface="Symbol" pitchFamily="16" charset="2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Times New Roman" pitchFamily="16" charset="0"/>
                <a:sym typeface="Symbol" pitchFamily="16" charset="2"/>
              </a:rPr>
              <a:t>to</a:t>
            </a:r>
            <a:r>
              <a:rPr lang="en-US" sz="2400" dirty="0">
                <a:latin typeface="Times New Roman" pitchFamily="16" charset="0"/>
                <a:sym typeface="Symbol" pitchFamily="16" charset="2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6" charset="0"/>
                <a:sym typeface="Symbol" pitchFamily="16" charset="2"/>
              </a:rPr>
              <a:t>n</a:t>
            </a:r>
            <a:r>
              <a:rPr lang="en-US" sz="2400" dirty="0">
                <a:solidFill>
                  <a:srgbClr val="FF0000"/>
                </a:solidFill>
                <a:latin typeface="Times New Roman" pitchFamily="16" charset="0"/>
                <a:sym typeface="Symbol" pitchFamily="16" charset="2"/>
              </a:rPr>
              <a:t>  1 </a:t>
            </a:r>
            <a:r>
              <a:rPr lang="en-US" sz="2400" b="1" dirty="0">
                <a:solidFill>
                  <a:srgbClr val="000000"/>
                </a:solidFill>
                <a:latin typeface="Times New Roman" pitchFamily="16" charset="0"/>
                <a:sym typeface="Symbol" pitchFamily="16" charset="2"/>
              </a:rPr>
              <a:t>do											</a:t>
            </a:r>
            <a:r>
              <a:rPr lang="en-US" sz="2400" b="1" dirty="0">
                <a:latin typeface="Times New Roman" pitchFamily="16" charset="0"/>
                <a:sym typeface="Symbol" pitchFamily="16" charset="2"/>
              </a:rPr>
              <a:t>	n</a:t>
            </a:r>
          </a:p>
          <a:p>
            <a:pPr defTabSz="228600"/>
            <a:r>
              <a:rPr lang="en-US" sz="2400" dirty="0">
                <a:latin typeface="Times New Roman" pitchFamily="16" charset="0"/>
                <a:sym typeface="Symbol" pitchFamily="16" charset="2"/>
              </a:rPr>
              <a:t>		</a:t>
            </a:r>
            <a:r>
              <a:rPr lang="en-US" sz="2400" b="1" dirty="0">
                <a:solidFill>
                  <a:srgbClr val="000000"/>
                </a:solidFill>
                <a:latin typeface="Times New Roman" pitchFamily="16" charset="0"/>
                <a:sym typeface="Symbol" pitchFamily="16" charset="2"/>
              </a:rPr>
              <a:t>if</a:t>
            </a:r>
            <a:r>
              <a:rPr lang="en-US" sz="2400" dirty="0">
                <a:latin typeface="Times New Roman" pitchFamily="16" charset="0"/>
                <a:sym typeface="Symbol" pitchFamily="16" charset="2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6" charset="0"/>
                <a:sym typeface="Symbol" pitchFamily="16" charset="2"/>
              </a:rPr>
              <a:t>A </a:t>
            </a:r>
            <a:r>
              <a:rPr lang="en-US" sz="2400" dirty="0">
                <a:solidFill>
                  <a:srgbClr val="FF0000"/>
                </a:solidFill>
                <a:latin typeface="Times New Roman" pitchFamily="16" charset="0"/>
                <a:sym typeface="Symbol" pitchFamily="16" charset="2"/>
              </a:rPr>
              <a:t>[</a:t>
            </a:r>
            <a:r>
              <a:rPr lang="en-US" sz="2400" i="1" dirty="0" err="1">
                <a:solidFill>
                  <a:srgbClr val="FF0000"/>
                </a:solidFill>
                <a:latin typeface="Times New Roman" pitchFamily="16" charset="0"/>
                <a:sym typeface="Symbol" pitchFamily="16" charset="2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Times New Roman" pitchFamily="16" charset="0"/>
                <a:sym typeface="Symbol" pitchFamily="16" charset="2"/>
              </a:rPr>
              <a:t>]  </a:t>
            </a:r>
            <a:r>
              <a:rPr lang="en-US" sz="2400" b="1" i="1" dirty="0" err="1">
                <a:solidFill>
                  <a:srgbClr val="FF0000"/>
                </a:solidFill>
                <a:latin typeface="Times New Roman" pitchFamily="16" charset="0"/>
                <a:sym typeface="Symbol" pitchFamily="16" charset="2"/>
              </a:rPr>
              <a:t>currentMax</a:t>
            </a:r>
            <a:r>
              <a:rPr lang="en-US" sz="2400" dirty="0">
                <a:solidFill>
                  <a:srgbClr val="FF0000"/>
                </a:solidFill>
                <a:latin typeface="Times New Roman" pitchFamily="16" charset="0"/>
                <a:sym typeface="Symbol" pitchFamily="16" charset="2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Times New Roman" pitchFamily="16" charset="0"/>
                <a:sym typeface="Symbol" pitchFamily="16" charset="2"/>
              </a:rPr>
              <a:t>then								</a:t>
            </a:r>
            <a:r>
              <a:rPr lang="en-US" sz="2400" b="1" dirty="0">
                <a:latin typeface="Times New Roman" pitchFamily="16" charset="0"/>
                <a:sym typeface="Symbol" pitchFamily="16" charset="2"/>
              </a:rPr>
              <a:t>n -1</a:t>
            </a:r>
          </a:p>
          <a:p>
            <a:pPr defTabSz="228600"/>
            <a:r>
              <a:rPr lang="en-US" sz="2400" dirty="0">
                <a:latin typeface="Times New Roman" pitchFamily="16" charset="0"/>
                <a:sym typeface="Symbol" pitchFamily="16" charset="2"/>
              </a:rPr>
              <a:t>			</a:t>
            </a:r>
            <a:r>
              <a:rPr lang="en-US" sz="2400" b="1" i="1" dirty="0" err="1">
                <a:solidFill>
                  <a:srgbClr val="FF0000"/>
                </a:solidFill>
                <a:latin typeface="Times New Roman" pitchFamily="16" charset="0"/>
                <a:sym typeface="Symbol" pitchFamily="16" charset="2"/>
              </a:rPr>
              <a:t>currentMax</a:t>
            </a:r>
            <a:r>
              <a:rPr lang="en-US" sz="2400" dirty="0">
                <a:solidFill>
                  <a:schemeClr val="tx2"/>
                </a:solidFill>
                <a:latin typeface="Times New Roman" pitchFamily="16" charset="0"/>
                <a:sym typeface="Symbol" pitchFamily="16" charset="2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itchFamily="16" charset="0"/>
                <a:sym typeface="Symbol" pitchFamily="16" charset="2"/>
              </a:rPr>
              <a:t></a:t>
            </a:r>
            <a:r>
              <a:rPr lang="en-US" sz="2400" dirty="0">
                <a:solidFill>
                  <a:schemeClr val="accent2"/>
                </a:solidFill>
                <a:latin typeface="Times New Roman" pitchFamily="16" charset="0"/>
                <a:sym typeface="Symbol" pitchFamily="16" charset="2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6" charset="0"/>
                <a:sym typeface="Symbol" pitchFamily="16" charset="2"/>
              </a:rPr>
              <a:t>A </a:t>
            </a:r>
            <a:r>
              <a:rPr lang="en-US" sz="2400" dirty="0">
                <a:solidFill>
                  <a:srgbClr val="FF0000"/>
                </a:solidFill>
                <a:latin typeface="Times New Roman" pitchFamily="16" charset="0"/>
                <a:sym typeface="Symbol" pitchFamily="16" charset="2"/>
              </a:rPr>
              <a:t>[</a:t>
            </a:r>
            <a:r>
              <a:rPr lang="en-US" sz="2400" b="1" i="1" dirty="0" err="1">
                <a:solidFill>
                  <a:srgbClr val="FF0000"/>
                </a:solidFill>
                <a:latin typeface="Times New Roman" pitchFamily="16" charset="0"/>
                <a:sym typeface="Symbol" pitchFamily="16" charset="2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Times New Roman" pitchFamily="16" charset="0"/>
                <a:sym typeface="Symbol" pitchFamily="16" charset="2"/>
              </a:rPr>
              <a:t>]	</a:t>
            </a:r>
            <a:r>
              <a:rPr lang="en-US" sz="2400" dirty="0">
                <a:solidFill>
                  <a:schemeClr val="accent2"/>
                </a:solidFill>
                <a:latin typeface="Times New Roman" pitchFamily="16" charset="0"/>
                <a:sym typeface="Symbol" pitchFamily="16" charset="2"/>
              </a:rPr>
              <a:t>								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6" charset="0"/>
                <a:sym typeface="Symbol" pitchFamily="16" charset="2"/>
              </a:rPr>
              <a:t>   </a:t>
            </a:r>
            <a:r>
              <a:rPr lang="en-US" sz="2400" dirty="0">
                <a:solidFill>
                  <a:schemeClr val="accent2"/>
                </a:solidFill>
                <a:latin typeface="Times New Roman" pitchFamily="16" charset="0"/>
                <a:sym typeface="Symbol" pitchFamily="16" charset="2"/>
              </a:rPr>
              <a:t>	</a:t>
            </a:r>
            <a:r>
              <a:rPr lang="en-US" sz="2400" b="1" dirty="0">
                <a:latin typeface="Times New Roman" pitchFamily="16" charset="0"/>
                <a:sym typeface="Symbol" pitchFamily="16" charset="2"/>
              </a:rPr>
              <a:t>n -1</a:t>
            </a:r>
          </a:p>
          <a:p>
            <a:pPr defTabSz="228600"/>
            <a:r>
              <a:rPr lang="en-US" sz="2400" dirty="0">
                <a:latin typeface="Times New Roman" pitchFamily="16" charset="0"/>
                <a:sym typeface="Symbol" pitchFamily="16" charset="2"/>
              </a:rPr>
              <a:t>	</a:t>
            </a:r>
            <a:r>
              <a:rPr lang="en-US" sz="2400" b="1" dirty="0">
                <a:solidFill>
                  <a:srgbClr val="000000"/>
                </a:solidFill>
                <a:latin typeface="Times New Roman" pitchFamily="16" charset="0"/>
                <a:sym typeface="Symbol" pitchFamily="16" charset="2"/>
              </a:rPr>
              <a:t>return</a:t>
            </a:r>
            <a:r>
              <a:rPr lang="en-US" sz="2400" dirty="0">
                <a:latin typeface="Times New Roman" pitchFamily="16" charset="0"/>
                <a:sym typeface="Symbol" pitchFamily="16" charset="2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Times New Roman" pitchFamily="16" charset="0"/>
                <a:sym typeface="Symbol" pitchFamily="16" charset="2"/>
              </a:rPr>
              <a:t>currentMax</a:t>
            </a:r>
            <a:r>
              <a:rPr lang="en-US" sz="2400" dirty="0">
                <a:latin typeface="Times New Roman" pitchFamily="16" charset="0"/>
                <a:sym typeface="Symbol" pitchFamily="16" charset="2"/>
              </a:rPr>
              <a:t> 													1	</a:t>
            </a:r>
            <a:endParaRPr lang="en-US" sz="2400" dirty="0">
              <a:latin typeface="Times New Roman" pitchFamily="16" charset="0"/>
            </a:endParaRPr>
          </a:p>
        </p:txBody>
      </p:sp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228600" y="152400"/>
            <a:ext cx="85344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solidFill>
                  <a:srgbClr val="FF3300"/>
                </a:solidFill>
                <a:latin typeface="Comic Sans MS" pitchFamily="66" charset="0"/>
              </a:rPr>
              <a:t>Example: Find max element of an array</a:t>
            </a:r>
          </a:p>
        </p:txBody>
      </p:sp>
      <p:sp>
        <p:nvSpPr>
          <p:cNvPr id="51206" name="Line 7"/>
          <p:cNvSpPr>
            <a:spLocks noChangeShapeType="1"/>
          </p:cNvSpPr>
          <p:nvPr/>
        </p:nvSpPr>
        <p:spPr bwMode="auto">
          <a:xfrm>
            <a:off x="5334000" y="20574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07" name="Rectangle 8"/>
          <p:cNvSpPr>
            <a:spLocks noChangeArrowheads="1"/>
          </p:cNvSpPr>
          <p:nvPr/>
        </p:nvSpPr>
        <p:spPr bwMode="auto">
          <a:xfrm>
            <a:off x="914400" y="5410200"/>
            <a:ext cx="7315200" cy="96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Clr>
                <a:schemeClr val="folHlink"/>
              </a:buClr>
              <a:buSzPct val="110000"/>
              <a:buFont typeface="Wingdings" pitchFamily="2" charset="2"/>
              <a:buChar char="§"/>
            </a:pPr>
            <a:r>
              <a:rPr lang="en-US" sz="2800" dirty="0">
                <a:latin typeface="Tahoma" pitchFamily="34" charset="0"/>
              </a:rPr>
              <a:t>  </a:t>
            </a:r>
            <a:r>
              <a:rPr lang="en-US" sz="2400" dirty="0">
                <a:latin typeface="Tahoma" pitchFamily="34" charset="0"/>
              </a:rPr>
              <a:t>Input size: n (number of array elements)</a:t>
            </a:r>
          </a:p>
          <a:p>
            <a:pPr eaLnBrk="0" hangingPunct="0">
              <a:buClr>
                <a:schemeClr val="folHlink"/>
              </a:buClr>
              <a:buSzPct val="110000"/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</a:rPr>
              <a:t>  Total number of steps: </a:t>
            </a:r>
            <a:r>
              <a:rPr lang="en-US" sz="2400" dirty="0" smtClean="0">
                <a:latin typeface="Tahoma" pitchFamily="34" charset="0"/>
              </a:rPr>
              <a:t>f(n)=3n</a:t>
            </a:r>
            <a:endParaRPr lang="en-US" sz="2400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590800" y="6248400"/>
            <a:ext cx="3962400" cy="457200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CB82-32A1-4932-AD89-9A259985CA70}" type="slidenum">
              <a:rPr lang="en-CA"/>
              <a:pPr/>
              <a:t>4</a:t>
            </a:fld>
            <a:endParaRPr lang="en-CA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 dirty="0"/>
              <a:t>Algorithms </a:t>
            </a:r>
            <a:endParaRPr lang="en-CA" sz="3600" dirty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4876800"/>
          </a:xfrm>
        </p:spPr>
        <p:txBody>
          <a:bodyPr/>
          <a:lstStyle/>
          <a:p>
            <a:r>
              <a:rPr lang="en-US" sz="2800" dirty="0">
                <a:sym typeface="Symbol" pitchFamily="18" charset="2"/>
              </a:rPr>
              <a:t>Properties of algorithms:</a:t>
            </a:r>
          </a:p>
          <a:p>
            <a:endParaRPr lang="en-US" sz="1600" dirty="0">
              <a:sym typeface="Symbol" pitchFamily="18" charset="2"/>
            </a:endParaRPr>
          </a:p>
          <a:p>
            <a:pPr>
              <a:buFontTx/>
              <a:buChar char="•"/>
            </a:pPr>
            <a:r>
              <a:rPr lang="en-US" sz="2800" b="1" dirty="0">
                <a:solidFill>
                  <a:srgbClr val="00FFFF"/>
                </a:solidFill>
                <a:sym typeface="Symbol" pitchFamily="18" charset="2"/>
              </a:rPr>
              <a:t>Input</a:t>
            </a:r>
            <a:r>
              <a:rPr lang="en-US" sz="2800" dirty="0">
                <a:sym typeface="Symbol" pitchFamily="18" charset="2"/>
              </a:rPr>
              <a:t> from a specified set,</a:t>
            </a:r>
          </a:p>
          <a:p>
            <a:pPr>
              <a:buFontTx/>
              <a:buChar char="•"/>
            </a:pPr>
            <a:r>
              <a:rPr lang="en-US" sz="2800" b="1" dirty="0">
                <a:solidFill>
                  <a:srgbClr val="00FFFF"/>
                </a:solidFill>
                <a:sym typeface="Symbol" pitchFamily="18" charset="2"/>
              </a:rPr>
              <a:t>Output</a:t>
            </a:r>
            <a:r>
              <a:rPr lang="en-US" sz="2800" dirty="0">
                <a:sym typeface="Symbol" pitchFamily="18" charset="2"/>
              </a:rPr>
              <a:t> from a specified set (solution),</a:t>
            </a:r>
          </a:p>
          <a:p>
            <a:pPr>
              <a:buFontTx/>
              <a:buChar char="•"/>
            </a:pPr>
            <a:r>
              <a:rPr lang="en-US" sz="2800" b="1" dirty="0">
                <a:solidFill>
                  <a:srgbClr val="00FFFF"/>
                </a:solidFill>
                <a:sym typeface="Symbol" pitchFamily="18" charset="2"/>
              </a:rPr>
              <a:t>Definiteness</a:t>
            </a:r>
            <a:r>
              <a:rPr lang="en-US" sz="2800" dirty="0">
                <a:sym typeface="Symbol" pitchFamily="18" charset="2"/>
              </a:rPr>
              <a:t> of every step in the computation,</a:t>
            </a:r>
          </a:p>
          <a:p>
            <a:pPr>
              <a:buFontTx/>
              <a:buChar char="•"/>
            </a:pPr>
            <a:r>
              <a:rPr lang="en-US" sz="2800" b="1" dirty="0">
                <a:solidFill>
                  <a:srgbClr val="00FFFF"/>
                </a:solidFill>
                <a:sym typeface="Symbol" pitchFamily="18" charset="2"/>
              </a:rPr>
              <a:t>Correctness</a:t>
            </a:r>
            <a:r>
              <a:rPr lang="en-US" sz="2800" dirty="0">
                <a:sym typeface="Symbol" pitchFamily="18" charset="2"/>
              </a:rPr>
              <a:t> of output for every possible input,</a:t>
            </a:r>
          </a:p>
          <a:p>
            <a:pPr>
              <a:buFontTx/>
              <a:buChar char="•"/>
            </a:pPr>
            <a:r>
              <a:rPr lang="en-US" sz="2800" b="1" dirty="0">
                <a:solidFill>
                  <a:srgbClr val="00FFFF"/>
                </a:solidFill>
                <a:sym typeface="Symbol" pitchFamily="18" charset="2"/>
              </a:rPr>
              <a:t>Finiteness</a:t>
            </a:r>
            <a:r>
              <a:rPr lang="en-US" sz="2800" dirty="0">
                <a:sym typeface="Symbol" pitchFamily="18" charset="2"/>
              </a:rPr>
              <a:t> of the number of calculation steps,</a:t>
            </a:r>
          </a:p>
          <a:p>
            <a:pPr>
              <a:buFontTx/>
              <a:buChar char="•"/>
            </a:pPr>
            <a:r>
              <a:rPr lang="en-US" sz="2800" b="1" dirty="0">
                <a:solidFill>
                  <a:srgbClr val="00FFFF"/>
                </a:solidFill>
                <a:sym typeface="Symbol" pitchFamily="18" charset="2"/>
              </a:rPr>
              <a:t>Effectiveness</a:t>
            </a:r>
            <a:r>
              <a:rPr lang="en-US" sz="2800" dirty="0">
                <a:sym typeface="Symbol" pitchFamily="18" charset="2"/>
              </a:rPr>
              <a:t> of each calculation step and</a:t>
            </a:r>
          </a:p>
          <a:p>
            <a:pPr>
              <a:buFontTx/>
              <a:buChar char="•"/>
            </a:pPr>
            <a:r>
              <a:rPr lang="en-US" sz="2800" b="1" dirty="0">
                <a:solidFill>
                  <a:srgbClr val="00FFFF"/>
                </a:solidFill>
                <a:sym typeface="Symbol" pitchFamily="18" charset="2"/>
              </a:rPr>
              <a:t>Generality</a:t>
            </a:r>
            <a:r>
              <a:rPr lang="en-US" sz="2800" dirty="0">
                <a:sym typeface="Symbol" pitchFamily="18" charset="2"/>
              </a:rPr>
              <a:t> for a class of problems.</a:t>
            </a:r>
          </a:p>
          <a:p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772400" cy="4648200"/>
          </a:xfrm>
        </p:spPr>
        <p:txBody>
          <a:bodyPr/>
          <a:lstStyle/>
          <a:p>
            <a:pPr marL="0" indent="0"/>
            <a:r>
              <a:rPr lang="en-US" sz="2800" dirty="0" smtClean="0"/>
              <a:t>Suppose computers were infinitely fast and computer memory are free</a:t>
            </a:r>
          </a:p>
          <a:p>
            <a:endParaRPr lang="en-US" sz="2800" dirty="0" smtClean="0"/>
          </a:p>
          <a:p>
            <a:r>
              <a:rPr lang="en-US" sz="2800" dirty="0" smtClean="0"/>
              <a:t>Is there any reason to study algorithm ?</a:t>
            </a:r>
          </a:p>
          <a:p>
            <a:endParaRPr lang="en-US" sz="2800" dirty="0" smtClean="0"/>
          </a:p>
          <a:p>
            <a:r>
              <a:rPr lang="en-US" sz="2800" dirty="0" smtClean="0"/>
              <a:t>Yes </a:t>
            </a:r>
          </a:p>
          <a:p>
            <a:pPr lvl="1" algn="just"/>
            <a:r>
              <a:rPr lang="en-US" dirty="0" smtClean="0"/>
              <a:t>Demonstrate that solution methods terminates and does so with correct answer.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/>
          <a:lstStyle/>
          <a:p>
            <a:r>
              <a:rPr lang="en-US" dirty="0" smtClean="0"/>
              <a:t>In reality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953000"/>
          </a:xfrm>
        </p:spPr>
        <p:txBody>
          <a:bodyPr/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dirty="0" smtClean="0"/>
              <a:t>Computers may be fast, but they are not infinitely fast and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dirty="0" smtClean="0"/>
              <a:t>Memory may be cheap but it is not free</a:t>
            </a:r>
          </a:p>
          <a:p>
            <a:endParaRPr lang="en-US" dirty="0" smtClean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dirty="0" smtClean="0"/>
              <a:t>Computing time is therefore a bounded resource and so is the space in memory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95F8-C086-436D-AB60-351B6CD1CEC4}" type="slidenum">
              <a:rPr lang="en-CA"/>
              <a:pPr/>
              <a:t>7</a:t>
            </a:fld>
            <a:endParaRPr lang="en-CA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3600"/>
              <a:t>Complexity</a:t>
            </a:r>
            <a:endParaRPr lang="en-CA" sz="360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4724400"/>
          </a:xfrm>
        </p:spPr>
        <p:txBody>
          <a:bodyPr/>
          <a:lstStyle/>
          <a:p>
            <a:pPr marL="0" indent="0">
              <a:spcBef>
                <a:spcPct val="0"/>
              </a:spcBef>
            </a:pPr>
            <a:r>
              <a:rPr lang="en-US" sz="3200" dirty="0">
                <a:sym typeface="Symbol" pitchFamily="18" charset="2"/>
              </a:rPr>
              <a:t>In general, we are not so much interested in the time and space complexity for small inputs</a:t>
            </a:r>
            <a:r>
              <a:rPr lang="en-US" sz="3200" dirty="0" smtClean="0">
                <a:sym typeface="Symbol" pitchFamily="18" charset="2"/>
              </a:rPr>
              <a:t>.</a:t>
            </a:r>
          </a:p>
          <a:p>
            <a:pPr marL="0" indent="0">
              <a:spcBef>
                <a:spcPct val="0"/>
              </a:spcBef>
            </a:pPr>
            <a:endParaRPr lang="en-US" sz="3200" dirty="0">
              <a:sym typeface="Symbol" pitchFamily="18" charset="2"/>
            </a:endParaRPr>
          </a:p>
          <a:p>
            <a:pPr marL="0" indent="0">
              <a:spcBef>
                <a:spcPct val="0"/>
              </a:spcBef>
            </a:pPr>
            <a:r>
              <a:rPr lang="en-US" sz="3200" dirty="0" smtClean="0">
                <a:sym typeface="Symbol" pitchFamily="18" charset="2"/>
              </a:rPr>
              <a:t>For example, while the difference in time complexity between linear and binary search is meaningless for a sequence with </a:t>
            </a:r>
            <a:r>
              <a:rPr lang="en-US" sz="3200" b="1" dirty="0" smtClean="0">
                <a:solidFill>
                  <a:srgbClr val="FF0000"/>
                </a:solidFill>
                <a:sym typeface="Symbol" pitchFamily="18" charset="2"/>
              </a:rPr>
              <a:t>n=10</a:t>
            </a:r>
            <a:r>
              <a:rPr lang="en-US" sz="3200" dirty="0" smtClean="0">
                <a:sym typeface="Symbol" pitchFamily="18" charset="2"/>
              </a:rPr>
              <a:t>, it is gigantic for </a:t>
            </a:r>
            <a:r>
              <a:rPr lang="en-US" sz="3200" b="1" dirty="0" smtClean="0">
                <a:solidFill>
                  <a:srgbClr val="FF0000"/>
                </a:solidFill>
                <a:sym typeface="Symbol" pitchFamily="18" charset="2"/>
              </a:rPr>
              <a:t>n=2</a:t>
            </a:r>
            <a:r>
              <a:rPr lang="en-US" sz="3200" b="1" baseline="30000" dirty="0" smtClean="0">
                <a:solidFill>
                  <a:srgbClr val="FF0000"/>
                </a:solidFill>
                <a:sym typeface="Symbol" pitchFamily="18" charset="2"/>
              </a:rPr>
              <a:t>30</a:t>
            </a:r>
            <a:r>
              <a:rPr lang="en-US" sz="3200" dirty="0" smtClean="0">
                <a:sym typeface="Symbol" pitchFamily="18" charset="2"/>
              </a:rPr>
              <a:t>.</a:t>
            </a:r>
            <a:endParaRPr lang="en-US" sz="3200" dirty="0">
              <a:sym typeface="Symbol" pitchFamily="18" charset="2"/>
            </a:endParaRPr>
          </a:p>
          <a:p>
            <a:pPr marL="0" indent="0">
              <a:spcBef>
                <a:spcPct val="0"/>
              </a:spcBef>
            </a:pPr>
            <a:endParaRPr lang="en-US" sz="2800" dirty="0">
              <a:sym typeface="Symbol" pitchFamily="18" charset="2"/>
            </a:endParaRPr>
          </a:p>
          <a:p>
            <a:pPr marL="0" indent="0">
              <a:spcBef>
                <a:spcPct val="0"/>
              </a:spcBef>
            </a:pPr>
            <a:endParaRPr lang="en-US" sz="2800" dirty="0">
              <a:sym typeface="Symbol" pitchFamily="18" charset="2"/>
            </a:endParaRPr>
          </a:p>
          <a:p>
            <a:pPr marL="0" indent="0">
              <a:spcBef>
                <a:spcPct val="0"/>
              </a:spcBef>
            </a:pPr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E149-0878-4860-B1F4-3FBCF8CB8422}" type="slidenum">
              <a:rPr lang="en-CA"/>
              <a:pPr/>
              <a:t>8</a:t>
            </a:fld>
            <a:endParaRPr lang="en-CA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3600"/>
              <a:t>Complexity</a:t>
            </a:r>
            <a:endParaRPr lang="en-CA" sz="360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4800600"/>
          </a:xfrm>
        </p:spPr>
        <p:txBody>
          <a:bodyPr/>
          <a:lstStyle/>
          <a:p>
            <a:pPr marL="0" indent="0">
              <a:spcBef>
                <a:spcPct val="0"/>
              </a:spcBef>
            </a:pPr>
            <a:r>
              <a:rPr lang="en-US" sz="2800" dirty="0">
                <a:sym typeface="Symbol" pitchFamily="18" charset="2"/>
              </a:rPr>
              <a:t>For example, let us assume two algorithms A and B that solve the same class of problems.</a:t>
            </a:r>
          </a:p>
          <a:p>
            <a:pPr marL="0" indent="0">
              <a:spcBef>
                <a:spcPct val="0"/>
              </a:spcBef>
            </a:pPr>
            <a:endParaRPr lang="en-US" sz="1600" dirty="0">
              <a:sym typeface="Symbol" pitchFamily="18" charset="2"/>
            </a:endParaRPr>
          </a:p>
          <a:p>
            <a:pPr marL="0" indent="0">
              <a:spcBef>
                <a:spcPct val="0"/>
              </a:spcBef>
            </a:pPr>
            <a:r>
              <a:rPr lang="en-US" sz="2800" dirty="0">
                <a:sym typeface="Symbol" pitchFamily="18" charset="2"/>
              </a:rPr>
              <a:t>The time complexity of A is </a:t>
            </a:r>
            <a:r>
              <a:rPr lang="en-US" sz="2800" b="1" dirty="0" smtClean="0">
                <a:solidFill>
                  <a:srgbClr val="FF0000"/>
                </a:solidFill>
                <a:sym typeface="Symbol" pitchFamily="18" charset="2"/>
              </a:rPr>
              <a:t>5000n</a:t>
            </a:r>
            <a:r>
              <a:rPr lang="en-US" sz="2800" dirty="0">
                <a:sym typeface="Symbol" pitchFamily="18" charset="2"/>
              </a:rPr>
              <a:t>, the one for B is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1.1</a:t>
            </a:r>
            <a:r>
              <a:rPr lang="en-US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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for an input with </a:t>
            </a:r>
            <a:r>
              <a:rPr lang="en-US" sz="2800" b="1" dirty="0">
                <a:solidFill>
                  <a:srgbClr val="C00000"/>
                </a:solidFill>
                <a:sym typeface="Symbol" pitchFamily="18" charset="2"/>
              </a:rPr>
              <a:t>n</a:t>
            </a:r>
            <a:r>
              <a:rPr lang="en-US" sz="2800" dirty="0">
                <a:sym typeface="Symbol" pitchFamily="18" charset="2"/>
              </a:rPr>
              <a:t> elements.</a:t>
            </a:r>
          </a:p>
          <a:p>
            <a:pPr marL="0" indent="0">
              <a:spcBef>
                <a:spcPct val="0"/>
              </a:spcBef>
            </a:pPr>
            <a:endParaRPr lang="en-US" sz="1600" dirty="0">
              <a:sym typeface="Symbol" pitchFamily="18" charset="2"/>
            </a:endParaRPr>
          </a:p>
          <a:p>
            <a:pPr marL="0" indent="0">
              <a:spcBef>
                <a:spcPct val="0"/>
              </a:spcBef>
            </a:pPr>
            <a:r>
              <a:rPr lang="en-US" sz="2800" dirty="0">
                <a:sym typeface="Symbol" pitchFamily="18" charset="2"/>
              </a:rPr>
              <a:t>For </a:t>
            </a:r>
            <a:r>
              <a:rPr lang="en-US" sz="2800" b="1" dirty="0">
                <a:solidFill>
                  <a:srgbClr val="C00000"/>
                </a:solidFill>
                <a:sym typeface="Symbol" pitchFamily="18" charset="2"/>
              </a:rPr>
              <a:t>n = 10</a:t>
            </a:r>
            <a:r>
              <a:rPr lang="en-US" sz="2800" dirty="0">
                <a:sym typeface="Symbol" pitchFamily="18" charset="2"/>
              </a:rPr>
              <a:t>, A requires </a:t>
            </a:r>
            <a:r>
              <a:rPr lang="en-US" sz="2800" b="1" dirty="0">
                <a:solidFill>
                  <a:srgbClr val="C00000"/>
                </a:solidFill>
                <a:sym typeface="Symbol" pitchFamily="18" charset="2"/>
              </a:rPr>
              <a:t>50,000</a:t>
            </a:r>
            <a:r>
              <a:rPr lang="en-US" sz="2800" dirty="0">
                <a:sym typeface="Symbol" pitchFamily="18" charset="2"/>
              </a:rPr>
              <a:t> steps, but B only </a:t>
            </a:r>
            <a:r>
              <a:rPr lang="en-US" sz="2800" b="1" dirty="0">
                <a:solidFill>
                  <a:srgbClr val="C00000"/>
                </a:solidFill>
                <a:sym typeface="Symbol" pitchFamily="18" charset="2"/>
              </a:rPr>
              <a:t>3</a:t>
            </a:r>
            <a:r>
              <a:rPr lang="en-US" sz="2800" dirty="0">
                <a:sym typeface="Symbol" pitchFamily="18" charset="2"/>
              </a:rPr>
              <a:t>, so B seems to be superior to A.</a:t>
            </a:r>
          </a:p>
          <a:p>
            <a:pPr marL="0" indent="0">
              <a:spcBef>
                <a:spcPct val="0"/>
              </a:spcBef>
            </a:pPr>
            <a:endParaRPr lang="en-US" sz="1600" dirty="0">
              <a:sym typeface="Symbol" pitchFamily="18" charset="2"/>
            </a:endParaRPr>
          </a:p>
          <a:p>
            <a:pPr marL="0" indent="0">
              <a:spcBef>
                <a:spcPct val="0"/>
              </a:spcBef>
            </a:pPr>
            <a:r>
              <a:rPr lang="en-US" sz="2800" dirty="0">
                <a:sym typeface="Symbol" pitchFamily="18" charset="2"/>
              </a:rPr>
              <a:t>For </a:t>
            </a:r>
            <a:r>
              <a:rPr lang="en-US" sz="2800" b="1" dirty="0">
                <a:solidFill>
                  <a:srgbClr val="FF0000"/>
                </a:solidFill>
                <a:sym typeface="Symbol" pitchFamily="18" charset="2"/>
              </a:rPr>
              <a:t>n = 1000</a:t>
            </a:r>
            <a:r>
              <a:rPr lang="en-US" sz="2800" dirty="0">
                <a:sym typeface="Symbol" pitchFamily="18" charset="2"/>
              </a:rPr>
              <a:t>, however, A requires </a:t>
            </a:r>
            <a:r>
              <a:rPr lang="en-US" sz="2800" dirty="0" smtClean="0">
                <a:solidFill>
                  <a:srgbClr val="FF0000"/>
                </a:solidFill>
                <a:sym typeface="Symbol" pitchFamily="18" charset="2"/>
              </a:rPr>
              <a:t>50,00,000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steps, while B requires </a:t>
            </a:r>
            <a:r>
              <a:rPr lang="en-US" sz="2800" b="1" dirty="0" smtClean="0">
                <a:solidFill>
                  <a:srgbClr val="FF0000"/>
                </a:solidFill>
                <a:sym typeface="Symbol" pitchFamily="18" charset="2"/>
              </a:rPr>
              <a:t>2.5x10</a:t>
            </a:r>
            <a:r>
              <a:rPr lang="en-US" sz="2800" b="1" baseline="30000" dirty="0" smtClean="0">
                <a:solidFill>
                  <a:srgbClr val="FF0000"/>
                </a:solidFill>
                <a:sym typeface="Symbol" pitchFamily="18" charset="2"/>
              </a:rPr>
              <a:t>41</a:t>
            </a:r>
            <a:r>
              <a:rPr lang="en-US" sz="2800" b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steps.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uiExpand="1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9AFD-F487-40EE-BCF0-E71D3A6C11B7}" type="slidenum">
              <a:rPr lang="en-CA"/>
              <a:pPr/>
              <a:t>9</a:t>
            </a:fld>
            <a:endParaRPr lang="en-CA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/>
              <a:t>Complexity</a:t>
            </a:r>
            <a:endParaRPr lang="en-CA" sz="3600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609600"/>
          </a:xfrm>
        </p:spPr>
        <p:txBody>
          <a:bodyPr/>
          <a:lstStyle/>
          <a:p>
            <a:r>
              <a:rPr lang="en-US" sz="2800">
                <a:solidFill>
                  <a:srgbClr val="00FFFF"/>
                </a:solidFill>
              </a:rPr>
              <a:t>Comparison:</a:t>
            </a:r>
            <a:r>
              <a:rPr lang="en-US" sz="2800"/>
              <a:t> time complexity of algorithms A and B</a:t>
            </a:r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3200400" y="2438400"/>
            <a:ext cx="2667000" cy="5445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Algorithm A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5867400" y="2438400"/>
            <a:ext cx="2667000" cy="5445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Algorithm B</a:t>
            </a:r>
          </a:p>
        </p:txBody>
      </p:sp>
      <p:sp>
        <p:nvSpPr>
          <p:cNvPr id="169990" name="Text Box 6"/>
          <p:cNvSpPr txBox="1">
            <a:spLocks noChangeArrowheads="1"/>
          </p:cNvSpPr>
          <p:nvPr/>
        </p:nvSpPr>
        <p:spPr bwMode="auto">
          <a:xfrm>
            <a:off x="533400" y="2438400"/>
            <a:ext cx="2667000" cy="5445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Input Size</a:t>
            </a:r>
          </a:p>
        </p:txBody>
      </p:sp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533400" y="2971800"/>
            <a:ext cx="2667000" cy="5445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</a:p>
        </p:txBody>
      </p:sp>
      <p:sp>
        <p:nvSpPr>
          <p:cNvPr id="169992" name="Text Box 8"/>
          <p:cNvSpPr txBox="1">
            <a:spLocks noChangeArrowheads="1"/>
          </p:cNvSpPr>
          <p:nvPr/>
        </p:nvSpPr>
        <p:spPr bwMode="auto">
          <a:xfrm>
            <a:off x="533400" y="3505200"/>
            <a:ext cx="2667000" cy="5445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169993" name="Text Box 9"/>
          <p:cNvSpPr txBox="1">
            <a:spLocks noChangeArrowheads="1"/>
          </p:cNvSpPr>
          <p:nvPr/>
        </p:nvSpPr>
        <p:spPr bwMode="auto">
          <a:xfrm>
            <a:off x="533400" y="4038600"/>
            <a:ext cx="2667000" cy="5445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100</a:t>
            </a:r>
          </a:p>
        </p:txBody>
      </p:sp>
      <p:sp>
        <p:nvSpPr>
          <p:cNvPr id="169994" name="Text Box 10"/>
          <p:cNvSpPr txBox="1">
            <a:spLocks noChangeArrowheads="1"/>
          </p:cNvSpPr>
          <p:nvPr/>
        </p:nvSpPr>
        <p:spPr bwMode="auto">
          <a:xfrm>
            <a:off x="533400" y="4572000"/>
            <a:ext cx="2667000" cy="5445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1,000</a:t>
            </a:r>
          </a:p>
        </p:txBody>
      </p:sp>
      <p:sp>
        <p:nvSpPr>
          <p:cNvPr id="169995" name="Text Box 11"/>
          <p:cNvSpPr txBox="1">
            <a:spLocks noChangeArrowheads="1"/>
          </p:cNvSpPr>
          <p:nvPr/>
        </p:nvSpPr>
        <p:spPr bwMode="auto">
          <a:xfrm>
            <a:off x="533400" y="5105400"/>
            <a:ext cx="2667000" cy="5445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1,000,000</a:t>
            </a:r>
          </a:p>
        </p:txBody>
      </p:sp>
      <p:sp>
        <p:nvSpPr>
          <p:cNvPr id="169996" name="Text Box 12"/>
          <p:cNvSpPr txBox="1">
            <a:spLocks noChangeArrowheads="1"/>
          </p:cNvSpPr>
          <p:nvPr/>
        </p:nvSpPr>
        <p:spPr bwMode="auto">
          <a:xfrm>
            <a:off x="3200400" y="2971800"/>
            <a:ext cx="2667000" cy="5445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5,000n</a:t>
            </a:r>
          </a:p>
        </p:txBody>
      </p:sp>
      <p:sp>
        <p:nvSpPr>
          <p:cNvPr id="169997" name="Text Box 13"/>
          <p:cNvSpPr txBox="1">
            <a:spLocks noChangeArrowheads="1"/>
          </p:cNvSpPr>
          <p:nvPr/>
        </p:nvSpPr>
        <p:spPr bwMode="auto">
          <a:xfrm>
            <a:off x="3200400" y="3505200"/>
            <a:ext cx="2667000" cy="5445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50,000</a:t>
            </a:r>
          </a:p>
        </p:txBody>
      </p:sp>
      <p:sp>
        <p:nvSpPr>
          <p:cNvPr id="169998" name="Text Box 14"/>
          <p:cNvSpPr txBox="1">
            <a:spLocks noChangeArrowheads="1"/>
          </p:cNvSpPr>
          <p:nvPr/>
        </p:nvSpPr>
        <p:spPr bwMode="auto">
          <a:xfrm>
            <a:off x="3200400" y="4038600"/>
            <a:ext cx="2667000" cy="52322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5,00,000</a:t>
            </a:r>
            <a:endParaRPr lang="en-US" dirty="0"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9999" name="Text Box 15"/>
          <p:cNvSpPr txBox="1">
            <a:spLocks noChangeArrowheads="1"/>
          </p:cNvSpPr>
          <p:nvPr/>
        </p:nvSpPr>
        <p:spPr bwMode="auto">
          <a:xfrm>
            <a:off x="3200400" y="4572000"/>
            <a:ext cx="2667000" cy="52322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50,00,000</a:t>
            </a:r>
            <a:endParaRPr lang="en-US" dirty="0"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0000" name="Text Box 16"/>
          <p:cNvSpPr txBox="1">
            <a:spLocks noChangeArrowheads="1"/>
          </p:cNvSpPr>
          <p:nvPr/>
        </p:nvSpPr>
        <p:spPr bwMode="auto">
          <a:xfrm>
            <a:off x="3200400" y="5105400"/>
            <a:ext cx="2667000" cy="52322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5x10</a:t>
            </a:r>
            <a:r>
              <a:rPr lang="en-US" baseline="30000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</a:t>
            </a:r>
            <a:endParaRPr lang="en-US" baseline="30000" dirty="0"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0001" name="Text Box 17"/>
          <p:cNvSpPr txBox="1">
            <a:spLocks noChangeArrowheads="1"/>
          </p:cNvSpPr>
          <p:nvPr/>
        </p:nvSpPr>
        <p:spPr bwMode="auto">
          <a:xfrm>
            <a:off x="5867400" y="2971800"/>
            <a:ext cx="2667000" cy="52322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1.1</a:t>
            </a:r>
            <a:r>
              <a:rPr lang="en-US" baseline="30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</a:t>
            </a:r>
          </a:p>
        </p:txBody>
      </p:sp>
      <p:sp>
        <p:nvSpPr>
          <p:cNvPr id="170002" name="Text Box 18"/>
          <p:cNvSpPr txBox="1">
            <a:spLocks noChangeArrowheads="1"/>
          </p:cNvSpPr>
          <p:nvPr/>
        </p:nvSpPr>
        <p:spPr bwMode="auto">
          <a:xfrm>
            <a:off x="5867400" y="3505200"/>
            <a:ext cx="2667000" cy="5445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170003" name="Text Box 19"/>
          <p:cNvSpPr txBox="1">
            <a:spLocks noChangeArrowheads="1"/>
          </p:cNvSpPr>
          <p:nvPr/>
        </p:nvSpPr>
        <p:spPr bwMode="auto">
          <a:xfrm>
            <a:off x="5867400" y="4572000"/>
            <a:ext cx="2667000" cy="52322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2.5x10</a:t>
            </a:r>
            <a:r>
              <a:rPr lang="en-US" baseline="30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41</a:t>
            </a:r>
            <a:endParaRPr lang="en-US" baseline="30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0004" name="Text Box 20"/>
          <p:cNvSpPr txBox="1">
            <a:spLocks noChangeArrowheads="1"/>
          </p:cNvSpPr>
          <p:nvPr/>
        </p:nvSpPr>
        <p:spPr bwMode="auto">
          <a:xfrm>
            <a:off x="5867400" y="4038600"/>
            <a:ext cx="2667000" cy="5445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13,781</a:t>
            </a:r>
          </a:p>
        </p:txBody>
      </p:sp>
      <p:sp>
        <p:nvSpPr>
          <p:cNvPr id="170005" name="Text Box 21"/>
          <p:cNvSpPr txBox="1">
            <a:spLocks noChangeArrowheads="1"/>
          </p:cNvSpPr>
          <p:nvPr/>
        </p:nvSpPr>
        <p:spPr bwMode="auto">
          <a:xfrm>
            <a:off x="5867400" y="5105400"/>
            <a:ext cx="2667000" cy="52322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4.8x10</a:t>
            </a:r>
            <a:r>
              <a:rPr lang="en-US" baseline="30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41392</a:t>
            </a:r>
            <a:endParaRPr lang="en-US" baseline="30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33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CA" sz="2800" b="0" i="0" u="none" strike="noStrike" cap="none" normalizeH="0" baseline="0" smtClean="0">
            <a:ln>
              <a:noFill/>
            </a:ln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sym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33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CA" sz="2800" b="0" i="0" u="none" strike="noStrike" cap="none" normalizeH="0" baseline="0" smtClean="0">
            <a:ln>
              <a:noFill/>
            </a:ln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sym typeface="Symbol" pitchFamily="18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4687</TotalTime>
  <Words>1311</Words>
  <Application>Microsoft Office PowerPoint</Application>
  <PresentationFormat>On-screen Show (4:3)</PresentationFormat>
  <Paragraphs>234</Paragraphs>
  <Slides>31</Slides>
  <Notes>0</Notes>
  <HiddenSlides>0</HiddenSlides>
  <MMClips>0</MMClips>
  <ScaleCrop>false</ScaleCrop>
  <HeadingPairs>
    <vt:vector size="10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  <vt:variant>
        <vt:lpstr>Custom Shows</vt:lpstr>
      </vt:variant>
      <vt:variant>
        <vt:i4>1</vt:i4>
      </vt:variant>
    </vt:vector>
  </HeadingPairs>
  <TitlesOfParts>
    <vt:vector size="42" baseType="lpstr">
      <vt:lpstr>Arial</vt:lpstr>
      <vt:lpstr>Cambria</vt:lpstr>
      <vt:lpstr>Comic Sans MS</vt:lpstr>
      <vt:lpstr>Symbol</vt:lpstr>
      <vt:lpstr>Tahoma</vt:lpstr>
      <vt:lpstr>Times New Roman</vt:lpstr>
      <vt:lpstr>Wingdings</vt:lpstr>
      <vt:lpstr>Wingdings 2</vt:lpstr>
      <vt:lpstr>Default Design</vt:lpstr>
      <vt:lpstr>Chart</vt:lpstr>
      <vt:lpstr> </vt:lpstr>
      <vt:lpstr>Definition </vt:lpstr>
      <vt:lpstr>Definition </vt:lpstr>
      <vt:lpstr>Algorithms </vt:lpstr>
      <vt:lpstr>?</vt:lpstr>
      <vt:lpstr>In reality  </vt:lpstr>
      <vt:lpstr>Complexity</vt:lpstr>
      <vt:lpstr>Complexity</vt:lpstr>
      <vt:lpstr>Complexity</vt:lpstr>
      <vt:lpstr>Complexity</vt:lpstr>
      <vt:lpstr>Asymptotic Efficiency Algorithm </vt:lpstr>
      <vt:lpstr>Asymptotic Notation</vt:lpstr>
      <vt:lpstr>Asymptotic Notation</vt:lpstr>
      <vt:lpstr>Asymptotic Notation</vt:lpstr>
      <vt:lpstr>O-Notation</vt:lpstr>
      <vt:lpstr>O-Notation</vt:lpstr>
      <vt:lpstr>Example </vt:lpstr>
      <vt:lpstr>Big-O Notation (Examples)</vt:lpstr>
      <vt:lpstr> - Notation </vt:lpstr>
      <vt:lpstr> - Notation </vt:lpstr>
      <vt:lpstr>Example </vt:lpstr>
      <vt:lpstr>  - Notation</vt:lpstr>
      <vt:lpstr> - Notation</vt:lpstr>
      <vt:lpstr>Example </vt:lpstr>
      <vt:lpstr>Example Contd ... </vt:lpstr>
      <vt:lpstr>Relations Between Q, O, W</vt:lpstr>
      <vt:lpstr>Relations Between Q, O, W</vt:lpstr>
      <vt:lpstr>The Growth of Functions</vt:lpstr>
      <vt:lpstr>Comparing Growth Rates</vt:lpstr>
      <vt:lpstr>Example: Find sum of array elements</vt:lpstr>
      <vt:lpstr>PowerPoint Presentation</vt:lpstr>
      <vt:lpstr>Custom Show 1</vt:lpstr>
    </vt:vector>
  </TitlesOfParts>
  <Company>York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Pomplun</dc:creator>
  <cp:lastModifiedBy>Suman</cp:lastModifiedBy>
  <cp:revision>191</cp:revision>
  <dcterms:created xsi:type="dcterms:W3CDTF">2001-02-24T00:16:35Z</dcterms:created>
  <dcterms:modified xsi:type="dcterms:W3CDTF">2016-01-14T03:57:25Z</dcterms:modified>
</cp:coreProperties>
</file>