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7" r:id="rId11"/>
    <p:sldId id="263" r:id="rId12"/>
    <p:sldId id="264" r:id="rId13"/>
    <p:sldId id="269" r:id="rId14"/>
    <p:sldId id="271" r:id="rId15"/>
    <p:sldId id="270" r:id="rId16"/>
    <p:sldId id="286" r:id="rId17"/>
    <p:sldId id="268" r:id="rId18"/>
    <p:sldId id="287" r:id="rId19"/>
    <p:sldId id="285" r:id="rId20"/>
    <p:sldId id="288" r:id="rId21"/>
    <p:sldId id="290" r:id="rId22"/>
    <p:sldId id="272" r:id="rId23"/>
    <p:sldId id="273" r:id="rId24"/>
    <p:sldId id="274" r:id="rId25"/>
    <p:sldId id="307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92" r:id="rId37"/>
    <p:sldId id="293" r:id="rId38"/>
    <p:sldId id="305" r:id="rId39"/>
    <p:sldId id="306" r:id="rId40"/>
    <p:sldId id="294" r:id="rId41"/>
    <p:sldId id="295" r:id="rId42"/>
    <p:sldId id="296" r:id="rId43"/>
    <p:sldId id="297" r:id="rId44"/>
    <p:sldId id="309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1BB02-4594-447E-9E91-2D2554D57CFA}" type="datetimeFigureOut">
              <a:rPr lang="en-IN" smtClean="0"/>
              <a:pPr/>
              <a:t>16-08-2019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3F06-F546-4D51-A3E9-3D313B19B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9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776A-E88B-4EB2-86B4-872E4DBFB2E4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4D08-0407-492E-BFC9-0505206C852C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4EB0-3277-4959-AC08-9E43B7AB7F82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fld id="{8D0C855D-56E1-4F4E-B6F7-3C76016901E4}" type="datetime1">
              <a:rPr lang="en-IN" smtClean="0"/>
              <a:pPr/>
              <a:t>16-08-2019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3897-C9B5-4C8E-BE9D-75BB6F0AE408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0591-B32C-409F-AAA2-13C7DC36951B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454-50F2-4180-A814-0A0867DC829F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CD-90BD-4A89-B411-2580DE6C0E70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FD1-ABAF-4E25-9306-5E8D6CD4D1F1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C81B-B349-40CE-9197-C435DD6927EA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691-4358-4CE2-8C8E-348D22370545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316D-1D0D-4916-950C-4B7F50DF547B}" type="datetime1">
              <a:rPr lang="en-IN" smtClean="0"/>
              <a:pPr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CS-102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29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Dr. </a:t>
            </a:r>
            <a:r>
              <a:rPr lang="en-US" sz="24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Sambit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Bakshi</a:t>
            </a:r>
            <a:endParaRPr lang="en-US" sz="2400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Dept. of CSE, NIT Rourkela</a:t>
            </a:r>
            <a:endParaRPr lang="en-IN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43636" y="2285992"/>
          <a:ext cx="857256" cy="22860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72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628" y="2285993"/>
          <a:ext cx="761984" cy="229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84"/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8" y="52863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Memory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442913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be a linear array in the memory of the computer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LOC(LA[K]) = address of the element LA[K] of the array LA</a:t>
            </a:r>
          </a:p>
          <a:p>
            <a:r>
              <a:rPr lang="en-US" dirty="0" smtClean="0"/>
              <a:t>The element of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are stored in the successive memory cells</a:t>
            </a:r>
          </a:p>
          <a:p>
            <a:r>
              <a:rPr lang="en-US" dirty="0" smtClean="0"/>
              <a:t>Computer does not need to keep  track of the address of every element of </a:t>
            </a:r>
            <a:r>
              <a:rPr lang="en-US" b="1" dirty="0" smtClean="0">
                <a:solidFill>
                  <a:srgbClr val="FF0000"/>
                </a:solidFill>
              </a:rPr>
              <a:t>LA,</a:t>
            </a:r>
            <a:r>
              <a:rPr lang="en-US" dirty="0" smtClean="0"/>
              <a:t> but need to track only the address of the first element of the array denoted by </a:t>
            </a:r>
            <a:r>
              <a:rPr lang="en-US" b="1" dirty="0" smtClean="0">
                <a:solidFill>
                  <a:srgbClr val="FF0000"/>
                </a:solidFill>
              </a:rPr>
              <a:t>Base(LA) </a:t>
            </a:r>
            <a:r>
              <a:rPr lang="en-US" dirty="0" smtClean="0"/>
              <a:t>called the </a:t>
            </a:r>
            <a:r>
              <a:rPr lang="en-US" b="1" dirty="0" smtClean="0">
                <a:solidFill>
                  <a:srgbClr val="FF0000"/>
                </a:solidFill>
              </a:rPr>
              <a:t>base address </a:t>
            </a:r>
            <a:r>
              <a:rPr lang="en-US" dirty="0" smtClean="0"/>
              <a:t>of LA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LOC(LA[K]) = Base(LA) + w(K – LB)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is the number of words per memory cell of the array LA [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is the size of the </a:t>
            </a:r>
            <a:r>
              <a:rPr lang="en-US" b="1" dirty="0" smtClean="0">
                <a:solidFill>
                  <a:srgbClr val="FF0000"/>
                </a:solidFill>
              </a:rPr>
              <a:t>data type</a:t>
            </a:r>
            <a:r>
              <a:rPr lang="en-US" dirty="0" smtClean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16" y="20716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28574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LA[2]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32146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LA[4]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LA[5]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42862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LA[6]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7148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LA[7]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16" y="24288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LA[1]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address for LA[6]</a:t>
            </a:r>
          </a:p>
          <a:p>
            <a:r>
              <a:rPr lang="en-US" sz="2000" dirty="0" smtClean="0"/>
              <a:t>Each element of the array occupy 1 byte 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LOC(LA[K]) = Base(LA) + w(K – lower bound)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LOC(LA[6]) = 200 + 1(6 – 0)  = 206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9454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30003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LA[1]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LA[2]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LA[3]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address for LA[15]</a:t>
            </a:r>
          </a:p>
          <a:p>
            <a:r>
              <a:rPr lang="en-US" sz="2000" dirty="0" smtClean="0"/>
              <a:t>Each element of the array occupy </a:t>
            </a:r>
            <a:r>
              <a:rPr lang="en-US" sz="2000" smtClean="0"/>
              <a:t>2 bytes 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LOC(LA[K]) = Base(LA) + w(K – lower bound)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LOC(LA[15]) = 200 + 2(15 – 0)  = 230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any value of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, time to calculate </a:t>
            </a:r>
            <a:r>
              <a:rPr lang="en-US" b="1" dirty="0" smtClean="0">
                <a:solidFill>
                  <a:srgbClr val="FF0000"/>
                </a:solidFill>
              </a:rPr>
              <a:t>LOC(LA[K]) </a:t>
            </a:r>
            <a:r>
              <a:rPr lang="en-US" dirty="0" smtClean="0"/>
              <a:t>is same</a:t>
            </a:r>
          </a:p>
          <a:p>
            <a:r>
              <a:rPr lang="en-US" dirty="0" smtClean="0"/>
              <a:t>Given any subscript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one can access and locate  the content of  </a:t>
            </a:r>
            <a:r>
              <a:rPr lang="en-US" b="1" dirty="0" smtClean="0">
                <a:solidFill>
                  <a:srgbClr val="FF0000"/>
                </a:solidFill>
              </a:rPr>
              <a:t>LA[K]</a:t>
            </a:r>
            <a:r>
              <a:rPr lang="en-US" dirty="0" smtClean="0"/>
              <a:t> without scanning any other element of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 </a:t>
            </a:r>
          </a:p>
          <a:p>
            <a:r>
              <a:rPr lang="en-US" u="sng" dirty="0" smtClean="0"/>
              <a:t>A collection </a:t>
            </a:r>
            <a:r>
              <a:rPr lang="en-US" b="1" u="sng" dirty="0" smtClean="0">
                <a:solidFill>
                  <a:srgbClr val="FF0000"/>
                </a:solidFill>
              </a:rPr>
              <a:t>A</a:t>
            </a:r>
            <a:r>
              <a:rPr lang="en-US" u="sng" dirty="0" smtClean="0"/>
              <a:t> of data element is said to be </a:t>
            </a:r>
            <a:r>
              <a:rPr lang="en-US" b="1" u="sng" dirty="0" smtClean="0">
                <a:solidFill>
                  <a:srgbClr val="FF0000"/>
                </a:solidFill>
              </a:rPr>
              <a:t>indexed</a:t>
            </a:r>
            <a:r>
              <a:rPr lang="en-US" u="sng" dirty="0" smtClean="0"/>
              <a:t> if any element of </a:t>
            </a:r>
            <a:r>
              <a:rPr lang="en-US" b="1" u="sng" dirty="0" smtClean="0">
                <a:solidFill>
                  <a:srgbClr val="FF0000"/>
                </a:solidFill>
              </a:rPr>
              <a:t>A</a:t>
            </a:r>
            <a:r>
              <a:rPr lang="en-US" u="sng" dirty="0" smtClean="0"/>
              <a:t> called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b="1" u="sng" baseline="-25000" dirty="0" err="1" smtClean="0">
                <a:solidFill>
                  <a:srgbClr val="FF0000"/>
                </a:solidFill>
              </a:rPr>
              <a:t>k</a:t>
            </a:r>
            <a:r>
              <a:rPr lang="en-US" u="sng" dirty="0" smtClean="0"/>
              <a:t> can be located and processed in time that  is independent of </a:t>
            </a:r>
            <a:r>
              <a:rPr lang="en-US" b="1" u="sng" dirty="0" smtClean="0">
                <a:solidFill>
                  <a:srgbClr val="FF0000"/>
                </a:solidFill>
              </a:rPr>
              <a:t>K</a:t>
            </a:r>
            <a:r>
              <a:rPr lang="en-US" u="sng" dirty="0" smtClean="0"/>
              <a:t> 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16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17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357290" y="4857760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18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43902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19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 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Storage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Data Structure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: The logical or mathematical model of a particular organization of data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Storage Structure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: Representation of a particular data structure in the memory of a computer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There are many possible storage structure to a particular data structur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</a:p>
          <a:p>
            <a:pPr marL="742950" lvl="2" indent="-342900"/>
            <a:r>
              <a:rPr lang="en-US" dirty="0" smtClean="0">
                <a:cs typeface="Times New Roman" pitchFamily="18" charset="0"/>
              </a:rPr>
              <a:t>Ex: there are a number of storage structure for a data structure such as array </a:t>
            </a:r>
          </a:p>
          <a:p>
            <a:pPr marL="342900" lvl="1" indent="-342900"/>
            <a:r>
              <a:rPr lang="en-US" dirty="0" smtClean="0">
                <a:cs typeface="Times New Roman" pitchFamily="18" charset="0"/>
              </a:rPr>
              <a:t>It is possible for two DS to represented by the same storage structure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20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71553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21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3571876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429918" y="4285462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0100" y="314324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442913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Repeat for K = LB to UB		for( i=0;i&lt;</a:t>
            </a:r>
            <a:r>
              <a:rPr lang="en-US" dirty="0" err="1" smtClean="0"/>
              <a:t>size;i</a:t>
            </a:r>
            <a:r>
              <a:rPr lang="en-US" dirty="0" smtClean="0"/>
              <a:t>++)	</a:t>
            </a:r>
          </a:p>
          <a:p>
            <a:pPr marL="342900" indent="-342900"/>
            <a:r>
              <a:rPr lang="en-US" dirty="0" smtClean="0"/>
              <a:t>	Apply PROCESS to LA[K]		  </a:t>
            </a: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d”,LA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342900" indent="-342900"/>
            <a:r>
              <a:rPr lang="en-US" dirty="0" smtClean="0"/>
              <a:t>	[End of Loop]</a:t>
            </a:r>
          </a:p>
          <a:p>
            <a:pPr marL="342900" indent="-342900"/>
            <a:r>
              <a:rPr lang="en-US" dirty="0" smtClean="0"/>
              <a:t>2. 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46158"/>
          </a:xfrm>
        </p:spPr>
        <p:txBody>
          <a:bodyPr/>
          <a:lstStyle/>
          <a:p>
            <a:r>
              <a:rPr lang="en-US" dirty="0" smtClean="0"/>
              <a:t>Inserting and Deleting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Insertion</a:t>
            </a:r>
            <a:r>
              <a:rPr lang="en-US" dirty="0" smtClean="0"/>
              <a:t>: Adding an element</a:t>
            </a:r>
          </a:p>
          <a:p>
            <a:pPr lvl="1"/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Middle</a:t>
            </a:r>
          </a:p>
          <a:p>
            <a:pPr lvl="1"/>
            <a:r>
              <a:rPr lang="en-US" dirty="0" smtClean="0"/>
              <a:t>End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Deletion</a:t>
            </a:r>
            <a:r>
              <a:rPr lang="en-US" dirty="0" smtClean="0"/>
              <a:t>: Removing an element </a:t>
            </a:r>
          </a:p>
          <a:p>
            <a:pPr lvl="1"/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Middle</a:t>
            </a:r>
          </a:p>
          <a:p>
            <a:pPr lvl="1"/>
            <a:r>
              <a:rPr lang="en-US" dirty="0" smtClean="0"/>
              <a:t>End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23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Ford at the  End  of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24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57173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507207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Ford as the  3</a:t>
            </a:r>
            <a:r>
              <a:rPr lang="en-US" baseline="30000" dirty="0" smtClean="0"/>
              <a:t>rd</a:t>
            </a:r>
            <a:r>
              <a:rPr lang="en-US" dirty="0" smtClean="0"/>
              <a:t> Element  of Array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143108" y="3357562"/>
            <a:ext cx="286546" cy="358778"/>
            <a:chOff x="2500298" y="3286124"/>
            <a:chExt cx="286546" cy="358778"/>
          </a:xfrm>
        </p:grpSpPr>
        <p:grpSp>
          <p:nvGrpSpPr>
            <p:cNvPr id="19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286248" y="3000372"/>
            <a:ext cx="286546" cy="358778"/>
            <a:chOff x="2500298" y="3286124"/>
            <a:chExt cx="286546" cy="358778"/>
          </a:xfrm>
        </p:grpSpPr>
        <p:grpSp>
          <p:nvGrpSpPr>
            <p:cNvPr id="22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4"/>
          <p:cNvGraphicFramePr>
            <a:graphicFrameLocks/>
          </p:cNvGraphicFramePr>
          <p:nvPr/>
        </p:nvGraphicFramePr>
        <p:xfrm>
          <a:off x="464343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357950" y="2714620"/>
            <a:ext cx="286546" cy="358778"/>
            <a:chOff x="2500298" y="3286124"/>
            <a:chExt cx="286546" cy="358778"/>
          </a:xfrm>
        </p:grpSpPr>
        <p:grpSp>
          <p:nvGrpSpPr>
            <p:cNvPr id="28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Content Placeholder 4"/>
          <p:cNvGraphicFramePr>
            <a:graphicFrameLocks/>
          </p:cNvGraphicFramePr>
          <p:nvPr/>
        </p:nvGraphicFramePr>
        <p:xfrm>
          <a:off x="6715140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500958" y="25717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43042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Insertion is not Possible without loss of data if the array is FULL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/>
          <a:lstStyle/>
          <a:p>
            <a:r>
              <a:rPr lang="en-US" dirty="0" smtClean="0"/>
              <a:t>Insertion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(LA, N , K , ITEM) </a:t>
            </a:r>
            <a:r>
              <a:rPr lang="en-US" sz="2400" dirty="0" smtClean="0"/>
              <a:t>[LA is a linear array with N elements and K is a positive integers such that K ≤ N. This algorithm inserts an element ITEM into the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position in LA ] </a:t>
            </a:r>
          </a:p>
          <a:p>
            <a:pPr>
              <a:buNone/>
            </a:pPr>
            <a:r>
              <a:rPr lang="en-US" sz="2400" dirty="0" smtClean="0"/>
              <a:t>	1. 	[Initialize Counter] Set J := N</a:t>
            </a:r>
          </a:p>
          <a:p>
            <a:pPr>
              <a:buNone/>
            </a:pPr>
            <a:r>
              <a:rPr lang="en-US" sz="2400" dirty="0" smtClean="0"/>
              <a:t>	2. 	Repeat Steps 3 and 4 while J ≥ K</a:t>
            </a:r>
          </a:p>
          <a:p>
            <a:pPr>
              <a:buNone/>
            </a:pPr>
            <a:r>
              <a:rPr lang="en-US" sz="2400" dirty="0" smtClean="0"/>
              <a:t>	3. 	[Move the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downward ] Set LA[J + 1] 	:= LA[J] </a:t>
            </a:r>
          </a:p>
          <a:p>
            <a:pPr>
              <a:buNone/>
            </a:pPr>
            <a:r>
              <a:rPr lang="en-US" sz="2400" dirty="0" smtClean="0"/>
              <a:t>	4. 	[Decrease Counter] Set J := J -1</a:t>
            </a:r>
          </a:p>
          <a:p>
            <a:pPr>
              <a:buNone/>
            </a:pPr>
            <a:r>
              <a:rPr lang="en-US" sz="2400" dirty="0" smtClean="0"/>
              <a:t>	5 	[Insert Element] Set LA[K] := ITEM</a:t>
            </a:r>
          </a:p>
          <a:p>
            <a:pPr>
              <a:buNone/>
            </a:pPr>
            <a:r>
              <a:rPr lang="en-US" sz="2400" dirty="0" smtClean="0"/>
              <a:t>	6. 	[Reset N] Set N := N +1;</a:t>
            </a:r>
          </a:p>
          <a:p>
            <a:pPr>
              <a:buNone/>
            </a:pPr>
            <a:r>
              <a:rPr lang="en-US" sz="2400" dirty="0" smtClean="0"/>
              <a:t>	7. 	Exit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26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Wagner  at the  End  of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282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27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14546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 Davis  from the  Array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00496" y="2428868"/>
            <a:ext cx="215108" cy="501654"/>
            <a:chOff x="5286380" y="2214554"/>
            <a:chExt cx="215108" cy="501654"/>
          </a:xfrm>
        </p:grpSpPr>
        <p:grpSp>
          <p:nvGrpSpPr>
            <p:cNvPr id="1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Content Placeholder 4"/>
          <p:cNvGraphicFramePr>
            <a:graphicFrameLocks/>
          </p:cNvGraphicFramePr>
          <p:nvPr/>
        </p:nvGraphicFramePr>
        <p:xfrm>
          <a:off x="428624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072198" y="2714620"/>
            <a:ext cx="215108" cy="501654"/>
            <a:chOff x="5286380" y="2214554"/>
            <a:chExt cx="215108" cy="501654"/>
          </a:xfrm>
        </p:grpSpPr>
        <p:grpSp>
          <p:nvGrpSpPr>
            <p:cNvPr id="20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4"/>
          <p:cNvGraphicFramePr>
            <a:graphicFrameLocks/>
          </p:cNvGraphicFramePr>
          <p:nvPr/>
        </p:nvGraphicFramePr>
        <p:xfrm>
          <a:off x="6429388" y="2000240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Johnson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8215338" y="3286124"/>
            <a:ext cx="215108" cy="501654"/>
            <a:chOff x="5286380" y="2214554"/>
            <a:chExt cx="215108" cy="501654"/>
          </a:xfrm>
        </p:grpSpPr>
        <p:grpSp>
          <p:nvGrpSpPr>
            <p:cNvPr id="2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143240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5072074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No data item can be deleted from an empty  array 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/>
          <a:lstStyle/>
          <a:p>
            <a:r>
              <a:rPr lang="en-US" dirty="0" smtClean="0"/>
              <a:t>Deletion 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(LA, N , K , ITEM) </a:t>
            </a:r>
            <a:r>
              <a:rPr lang="en-US" sz="2400" dirty="0" smtClean="0"/>
              <a:t>[LA is a linear array with N elements and K is a positive integers such that K ≤ N. This algorithm deletes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from  LA ] </a:t>
            </a:r>
          </a:p>
          <a:p>
            <a:pPr>
              <a:buNone/>
            </a:pPr>
            <a:r>
              <a:rPr lang="en-US" sz="2400" dirty="0" smtClean="0"/>
              <a:t>	1.   Set ITEM := LA[K]</a:t>
            </a:r>
          </a:p>
          <a:p>
            <a:pPr>
              <a:buNone/>
            </a:pPr>
            <a:r>
              <a:rPr lang="en-US" sz="2400" dirty="0" smtClean="0"/>
              <a:t>	2. 	Repeat for J = K+1 to N:</a:t>
            </a:r>
          </a:p>
          <a:p>
            <a:pPr>
              <a:buNone/>
            </a:pPr>
            <a:r>
              <a:rPr lang="en-US" sz="2400" dirty="0" smtClean="0"/>
              <a:t>	 	[Move the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upward] Set LA[J-1] 	:= LA[J] </a:t>
            </a:r>
          </a:p>
          <a:p>
            <a:pPr>
              <a:buNone/>
            </a:pPr>
            <a:r>
              <a:rPr lang="en-US" sz="2400" dirty="0" smtClean="0"/>
              <a:t>	3. 	[Reset the number N of elements] Set N := N - 1;</a:t>
            </a:r>
          </a:p>
          <a:p>
            <a:pPr>
              <a:buNone/>
            </a:pPr>
            <a:r>
              <a:rPr lang="en-US" sz="2400" dirty="0" smtClean="0"/>
              <a:t>	4. 	Exit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pPr lvl="1"/>
            <a:r>
              <a:rPr lang="en-US" dirty="0" smtClean="0"/>
              <a:t>Linear </a:t>
            </a:r>
          </a:p>
          <a:p>
            <a:pPr lvl="1"/>
            <a:r>
              <a:rPr lang="en-US" dirty="0" smtClean="0"/>
              <a:t>Non-Linear 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structure </a:t>
            </a:r>
            <a:r>
              <a:rPr lang="en-US" dirty="0" smtClean="0"/>
              <a:t>is said to be </a:t>
            </a:r>
            <a:r>
              <a:rPr lang="en-US" b="1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 if its elements form a sequence or in other words form a linear list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</a:p>
          <a:p>
            <a:r>
              <a:rPr lang="en-US" dirty="0" smtClean="0"/>
              <a:t>Two-Dimensional Array</a:t>
            </a:r>
          </a:p>
          <a:p>
            <a:r>
              <a:rPr lang="en-US" dirty="0" smtClean="0"/>
              <a:t>Three-Dimensional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4380"/>
          </a:xfrm>
        </p:spPr>
        <p:txBody>
          <a:bodyPr/>
          <a:lstStyle/>
          <a:p>
            <a:r>
              <a:rPr lang="en-US" dirty="0" smtClean="0"/>
              <a:t>Two-Dimensional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Two-Dimensional </a:t>
            </a:r>
            <a:r>
              <a:rPr lang="en-US" b="1" dirty="0" smtClean="0">
                <a:solidFill>
                  <a:srgbClr val="FF0000"/>
                </a:solidFill>
              </a:rPr>
              <a:t>m x n </a:t>
            </a:r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a collection of </a:t>
            </a:r>
            <a:r>
              <a:rPr lang="en-US" b="1" dirty="0" smtClean="0">
                <a:solidFill>
                  <a:srgbClr val="FF0000"/>
                </a:solidFill>
              </a:rPr>
              <a:t>m . n </a:t>
            </a:r>
            <a:r>
              <a:rPr lang="en-US" dirty="0" smtClean="0"/>
              <a:t>data elements such that each element is specified by a pair of integers (such as J, K) called subscripts with property that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1 ≤ J ≤ m  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1 ≤ K ≤ 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element of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with first subscript </a:t>
            </a:r>
            <a:r>
              <a:rPr lang="en-US" b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 and second subscript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will be denoted by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J,K</a:t>
            </a:r>
            <a:r>
              <a:rPr lang="en-US" baseline="-25000" dirty="0" smtClean="0"/>
              <a:t>  </a:t>
            </a:r>
            <a:r>
              <a:rPr lang="en-US" baseline="30000" dirty="0" smtClean="0"/>
              <a:t> 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A[J][K] 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2910" y="214290"/>
            <a:ext cx="7772400" cy="857256"/>
          </a:xfrm>
          <a:noFill/>
          <a:ln/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57298"/>
            <a:ext cx="8153400" cy="4714908"/>
          </a:xfrm>
          <a:noFill/>
          <a:ln/>
        </p:spPr>
        <p:txBody>
          <a:bodyPr>
            <a:normAutofit/>
          </a:bodyPr>
          <a:lstStyle/>
          <a:p>
            <a:pPr marL="342900" indent="-342900" algn="l"/>
            <a:r>
              <a:rPr lang="en-US" dirty="0"/>
              <a:t>The elements of a 2-dimensional array </a:t>
            </a:r>
            <a:r>
              <a:rPr lang="en-US" dirty="0">
                <a:solidFill>
                  <a:schemeClr val="hlink"/>
                </a:solidFill>
              </a:rPr>
              <a:t>a </a:t>
            </a:r>
            <a:r>
              <a:rPr lang="en-US" dirty="0" smtClean="0"/>
              <a:t>is shown as below </a:t>
            </a:r>
            <a:endParaRPr lang="en-US" dirty="0"/>
          </a:p>
          <a:p>
            <a:pPr marL="342900" indent="-342900"/>
            <a:endParaRPr lang="en-US" dirty="0" smtClean="0">
              <a:solidFill>
                <a:schemeClr val="hlink"/>
              </a:solidFill>
            </a:endParaRPr>
          </a:p>
          <a:p>
            <a:pPr marL="342900" indent="-342900"/>
            <a:r>
              <a:rPr lang="en-US" sz="3600" dirty="0" smtClean="0">
                <a:solidFill>
                  <a:schemeClr val="hlink"/>
                </a:solidFill>
              </a:rPr>
              <a:t>a[0</a:t>
            </a:r>
            <a:r>
              <a:rPr lang="en-US" sz="3600" dirty="0">
                <a:solidFill>
                  <a:schemeClr val="hlink"/>
                </a:solidFill>
              </a:rPr>
              <a:t>][0]     a[0][1]    a[0][2]    a[0][3]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Rows Of A 2D 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285992"/>
            <a:ext cx="8839200" cy="2428892"/>
          </a:xfrm>
          <a:noFill/>
          <a:ln/>
        </p:spPr>
        <p:txBody>
          <a:bodyPr>
            <a:normAutofit fontScale="92500"/>
          </a:bodyPr>
          <a:lstStyle/>
          <a:p>
            <a:pPr marL="342900" indent="-342900"/>
            <a:r>
              <a:rPr lang="en-US" dirty="0" smtClean="0">
                <a:solidFill>
                  <a:schemeClr val="hlink"/>
                </a:solidFill>
              </a:rPr>
              <a:t>a[0</a:t>
            </a:r>
            <a:r>
              <a:rPr lang="en-US" dirty="0">
                <a:solidFill>
                  <a:schemeClr val="hlink"/>
                </a:solidFill>
              </a:rPr>
              <a:t>][0]     a[0][1]    a[0][2]    a[0][3]       </a:t>
            </a:r>
            <a:r>
              <a:rPr lang="en-US" dirty="0"/>
              <a:t>row 0</a:t>
            </a: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a[1][0]     a[1][1]    a[1][2]    a[1][3]       </a:t>
            </a:r>
            <a:r>
              <a:rPr lang="en-US" dirty="0"/>
              <a:t>row 1</a:t>
            </a:r>
            <a:endParaRPr lang="en-US" dirty="0">
              <a:solidFill>
                <a:schemeClr val="hlink"/>
              </a:solidFill>
            </a:endParaRP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a[2][0]     a[2][1]    a[2][2]    a[2][3]       </a:t>
            </a:r>
            <a:r>
              <a:rPr lang="en-US" dirty="0"/>
              <a:t>row 2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81000" y="2590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81000" y="31242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81000" y="3733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Columns Of A 2D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0"/>
            <a:ext cx="81534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>
                <a:solidFill>
                  <a:schemeClr val="hlink"/>
                </a:solidFill>
              </a:rPr>
              <a:t>a[0][0]     a[0][1]    a[0][2]    a[0][3]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>
              <a:solidFill>
                <a:schemeClr val="hlink"/>
              </a:solidFill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2098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8100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340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71538" y="4714884"/>
            <a:ext cx="21098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928926" y="4714884"/>
            <a:ext cx="1714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714876" y="4786322"/>
            <a:ext cx="16668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286512" y="4714884"/>
            <a:ext cx="17383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be a two-dimensional array </a:t>
            </a:r>
            <a:r>
              <a:rPr lang="en-US" b="1" dirty="0" smtClean="0">
                <a:solidFill>
                  <a:srgbClr val="FF0000"/>
                </a:solidFill>
              </a:rPr>
              <a:t>m x n</a:t>
            </a:r>
          </a:p>
          <a:p>
            <a:r>
              <a:rPr lang="en-US" dirty="0" smtClean="0"/>
              <a:t>The  array 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will be represented in the memory by a block of </a:t>
            </a:r>
            <a:r>
              <a:rPr lang="en-US" b="1" dirty="0" smtClean="0">
                <a:solidFill>
                  <a:srgbClr val="FF0000"/>
                </a:solidFill>
              </a:rPr>
              <a:t>m x n </a:t>
            </a:r>
            <a:r>
              <a:rPr lang="en-US" dirty="0" smtClean="0"/>
              <a:t>sequential memory location</a:t>
            </a:r>
          </a:p>
          <a:p>
            <a:r>
              <a:rPr lang="en-US" dirty="0" smtClean="0"/>
              <a:t>Programming language will store 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either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Column by Column </a:t>
            </a:r>
            <a:r>
              <a:rPr lang="en-US" dirty="0" smtClean="0"/>
              <a:t>(Called Column-Major Order) Ex: Fortran, MATLAB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Row by Row  </a:t>
            </a:r>
            <a:r>
              <a:rPr lang="en-US" dirty="0" smtClean="0"/>
              <a:t>(Called Row-Major Order) Ex: C, C++ , Java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2D Array in Memory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/>
                <a:gridCol w="142876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Subscript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(2,1)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(3,1)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(1,2)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(2,2)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(3,2)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(1,3)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(3,3)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(1,4)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(2,4)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20002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Column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307181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Column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407194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Column 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51435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Column 4</a:t>
            </a:r>
            <a:endParaRPr lang="en-US" b="1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4857752" y="1214422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/>
                <a:gridCol w="142876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Subscript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(1,2)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(1,3)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(1,4)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(2,1)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(2,2)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(2,4)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(3,1)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(3,2)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2264" y="207167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Row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140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3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364331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Row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62150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Column-Major Order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9190" y="628652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Row-Major Order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LOC(LA[K]) = Base(LA) + w(K -1)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LOC(A[J,K]) of A[J,K]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Column-Major Order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600" b="1" dirty="0" smtClean="0"/>
              <a:t>LOC(A[J,K]) = Base(A) + w[m(K-LB) + (J-LB)]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F0"/>
                </a:solidFill>
              </a:rPr>
              <a:t>Row-Major Order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600" b="1" dirty="0" smtClean="0"/>
              <a:t>LOC(A[J,K]) = Base(A) + w[n(J-LB) + (K-LB)]</a:t>
            </a:r>
            <a:endParaRPr lang="en-IN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148064" y="3212976"/>
            <a:ext cx="1080120" cy="50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en-US" dirty="0" smtClean="0"/>
              <a:t>Array (Row Major)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103127"/>
              </p:ext>
            </p:extLst>
          </p:nvPr>
        </p:nvGraphicFramePr>
        <p:xfrm>
          <a:off x="1187622" y="2104255"/>
          <a:ext cx="7632852" cy="2764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2"/>
                <a:gridCol w="1272142"/>
                <a:gridCol w="1272142"/>
                <a:gridCol w="1272142"/>
                <a:gridCol w="1272142"/>
                <a:gridCol w="1272142"/>
              </a:tblGrid>
              <a:tr h="55298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A[J][K]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38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24959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A</a:t>
            </a:r>
            <a:r>
              <a:rPr lang="en-IN" sz="2800" b="1" baseline="-25000" dirty="0" smtClean="0"/>
              <a:t>5x6</a:t>
            </a:r>
            <a:endParaRPr lang="en-IN" sz="2800" b="1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520" y="35010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3214717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</a:t>
            </a:r>
            <a:r>
              <a:rPr lang="en-IN" baseline="30000" dirty="0" err="1" smtClean="0"/>
              <a:t>th</a:t>
            </a:r>
            <a:r>
              <a:rPr lang="en-IN" dirty="0" smtClean="0"/>
              <a:t> Row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1276349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</a:t>
            </a:r>
            <a:r>
              <a:rPr lang="en-IN" baseline="30000" dirty="0" err="1" smtClean="0"/>
              <a:t>th</a:t>
            </a:r>
            <a:r>
              <a:rPr lang="en-IN" dirty="0" smtClean="0"/>
              <a:t> Column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80112" y="1276349"/>
            <a:ext cx="0" cy="686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83668" y="2348880"/>
            <a:ext cx="65887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83668" y="2924944"/>
            <a:ext cx="65887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47664" y="350100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41376" y="5445224"/>
            <a:ext cx="73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/>
              <a:t>LOC(A[J,K]) = Base(A) + </a:t>
            </a:r>
            <a:r>
              <a:rPr lang="en-US" sz="2400" b="1" dirty="0" smtClean="0"/>
              <a:t>w[n(J-LB) </a:t>
            </a:r>
            <a:r>
              <a:rPr lang="en-US" sz="2400" b="1" dirty="0"/>
              <a:t>+ (</a:t>
            </a:r>
            <a:r>
              <a:rPr lang="en-US" sz="2400" b="1" dirty="0" smtClean="0"/>
              <a:t>K-LB)]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894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148064" y="3214717"/>
            <a:ext cx="1080120" cy="50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en-US" dirty="0" smtClean="0"/>
              <a:t>Array (Column Major)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94763"/>
              </p:ext>
            </p:extLst>
          </p:nvPr>
        </p:nvGraphicFramePr>
        <p:xfrm>
          <a:off x="1187622" y="2104255"/>
          <a:ext cx="7632852" cy="2764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2"/>
                <a:gridCol w="1272142"/>
                <a:gridCol w="1272142"/>
                <a:gridCol w="1272142"/>
                <a:gridCol w="1272142"/>
                <a:gridCol w="1272142"/>
              </a:tblGrid>
              <a:tr h="55298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A[J][K]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24959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prstClr val="black"/>
                </a:solidFill>
              </a:rPr>
              <a:t>A</a:t>
            </a:r>
            <a:r>
              <a:rPr lang="en-IN" sz="2800" b="1" baseline="-25000" dirty="0" smtClean="0">
                <a:solidFill>
                  <a:prstClr val="black"/>
                </a:solidFill>
              </a:rPr>
              <a:t>5x6</a:t>
            </a:r>
            <a:endParaRPr lang="en-IN" sz="2800" b="1" baseline="-25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520" y="35010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3214717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prstClr val="black"/>
                </a:solidFill>
              </a:rPr>
              <a:t>J</a:t>
            </a:r>
            <a:r>
              <a:rPr lang="en-IN" baseline="30000" dirty="0" err="1" smtClean="0">
                <a:solidFill>
                  <a:prstClr val="black"/>
                </a:solidFill>
              </a:rPr>
              <a:t>th</a:t>
            </a:r>
            <a:r>
              <a:rPr lang="en-IN" dirty="0" smtClean="0">
                <a:solidFill>
                  <a:prstClr val="black"/>
                </a:solidFill>
              </a:rPr>
              <a:t> Row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1276349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prstClr val="black"/>
                </a:solidFill>
              </a:rPr>
              <a:t>K</a:t>
            </a:r>
            <a:r>
              <a:rPr lang="en-IN" baseline="30000" dirty="0" err="1" smtClean="0">
                <a:solidFill>
                  <a:prstClr val="black"/>
                </a:solidFill>
              </a:rPr>
              <a:t>th</a:t>
            </a:r>
            <a:r>
              <a:rPr lang="en-IN" dirty="0" smtClean="0">
                <a:solidFill>
                  <a:prstClr val="black"/>
                </a:solidFill>
              </a:rPr>
              <a:t> Column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80112" y="1276349"/>
            <a:ext cx="0" cy="686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63688" y="2276872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59832" y="2276872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55976" y="2276872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80112" y="227687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1376" y="5445224"/>
            <a:ext cx="73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/>
              <a:t>LOC(A[J,K]) = Base(A) + </a:t>
            </a:r>
            <a:r>
              <a:rPr lang="en-US" sz="2400" b="1" dirty="0" smtClean="0"/>
              <a:t>w[m(K-LB) </a:t>
            </a:r>
            <a:r>
              <a:rPr lang="en-US" sz="2400" b="1" dirty="0"/>
              <a:t>+ (</a:t>
            </a:r>
            <a:r>
              <a:rPr lang="en-US" sz="2400" b="1" dirty="0" smtClean="0"/>
              <a:t>J-LB)]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778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representation in memory </a:t>
            </a:r>
          </a:p>
          <a:p>
            <a:pPr lvl="1"/>
            <a:r>
              <a:rPr lang="en-US" dirty="0" smtClean="0"/>
              <a:t>Have a linear relationship between the elements represented by </a:t>
            </a:r>
            <a:r>
              <a:rPr lang="en-US" b="1" dirty="0" smtClean="0">
                <a:solidFill>
                  <a:srgbClr val="FF0000"/>
                </a:solidFill>
              </a:rPr>
              <a:t>means of sequential memory locations </a:t>
            </a:r>
            <a:r>
              <a:rPr lang="en-US" dirty="0" smtClean="0"/>
              <a:t>[ Arrays]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Have the linear relationship between the elements represented by </a:t>
            </a:r>
            <a:r>
              <a:rPr lang="en-US" b="1" dirty="0" smtClean="0">
                <a:solidFill>
                  <a:srgbClr val="FF0000"/>
                </a:solidFill>
              </a:rPr>
              <a:t>means of pointer or links</a:t>
            </a:r>
            <a:r>
              <a:rPr lang="en-US" dirty="0" smtClean="0"/>
              <a:t> [ Linked List]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25 x 4 array A. Suppose the Base(A) = 200 and w =2. Suppose the programming stores 2D array using row-major. Compute LOC(A[12,3])</a:t>
            </a:r>
          </a:p>
          <a:p>
            <a:pPr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LOC(A[J,K]) = Base(A) + w[n(J-LB) + (K-LB)]</a:t>
            </a:r>
          </a:p>
          <a:p>
            <a:endParaRPr lang="en-US" dirty="0" smtClean="0"/>
          </a:p>
          <a:p>
            <a:r>
              <a:rPr lang="en-US" dirty="0" smtClean="0"/>
              <a:t>LOC(A[12,3]) = 200 + 2[4(12-1) + (3 -1)]</a:t>
            </a:r>
          </a:p>
          <a:p>
            <a:pPr lvl="1">
              <a:buNone/>
            </a:pPr>
            <a:r>
              <a:rPr lang="en-US" dirty="0" smtClean="0"/>
              <a:t>= 292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-dimensional m</a:t>
            </a:r>
            <a:r>
              <a:rPr lang="en-US" baseline="-25000" dirty="0" smtClean="0"/>
              <a:t>1</a:t>
            </a:r>
            <a:r>
              <a:rPr lang="en-US" dirty="0" smtClean="0"/>
              <a:t> x m</a:t>
            </a:r>
            <a:r>
              <a:rPr lang="en-US" baseline="-25000" dirty="0" smtClean="0"/>
              <a:t>2</a:t>
            </a:r>
            <a:r>
              <a:rPr lang="en-US" dirty="0" smtClean="0"/>
              <a:t> x …. x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n</a:t>
            </a:r>
            <a:r>
              <a:rPr lang="en-US" dirty="0" smtClean="0"/>
              <a:t>  array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is a collection of m</a:t>
            </a:r>
            <a:r>
              <a:rPr lang="en-US" baseline="-25000" dirty="0" smtClean="0"/>
              <a:t>1</a:t>
            </a:r>
            <a:r>
              <a:rPr lang="en-US" dirty="0" smtClean="0"/>
              <a:t>.m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m</a:t>
            </a:r>
            <a:r>
              <a:rPr lang="en-US" baseline="-25000" dirty="0" err="1" smtClean="0"/>
              <a:t>n</a:t>
            </a:r>
            <a:r>
              <a:rPr lang="en-US" dirty="0" smtClean="0"/>
              <a:t> data elements in which each element is specified by a list of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integers indices – such as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– called subscript with the property that</a:t>
            </a:r>
          </a:p>
          <a:p>
            <a:pPr>
              <a:buNone/>
            </a:pPr>
            <a:r>
              <a:rPr lang="en-US" dirty="0" smtClean="0"/>
              <a:t>	1≤K</a:t>
            </a:r>
            <a:r>
              <a:rPr lang="en-US" baseline="-25000" dirty="0" smtClean="0"/>
              <a:t>1</a:t>
            </a:r>
            <a:r>
              <a:rPr lang="en-US" dirty="0" smtClean="0"/>
              <a:t>≤m</a:t>
            </a:r>
            <a:r>
              <a:rPr lang="en-US" baseline="-25000" dirty="0" smtClean="0"/>
              <a:t>1</a:t>
            </a:r>
            <a:r>
              <a:rPr lang="en-US" dirty="0" smtClean="0"/>
              <a:t>,  1≤K</a:t>
            </a:r>
            <a:r>
              <a:rPr lang="en-US" baseline="-25000" dirty="0" smtClean="0"/>
              <a:t>2</a:t>
            </a:r>
            <a:r>
              <a:rPr lang="en-US" dirty="0" smtClean="0"/>
              <a:t>≤m</a:t>
            </a:r>
            <a:r>
              <a:rPr lang="en-US" baseline="-25000" dirty="0" smtClean="0"/>
              <a:t>2</a:t>
            </a:r>
            <a:r>
              <a:rPr lang="en-US" dirty="0" smtClean="0"/>
              <a:t>,  ….   1≤K</a:t>
            </a:r>
            <a:r>
              <a:rPr lang="en-US" baseline="-25000" dirty="0" smtClean="0"/>
              <a:t>n</a:t>
            </a:r>
            <a:r>
              <a:rPr lang="en-US" dirty="0" smtClean="0"/>
              <a:t>≤m</a:t>
            </a:r>
            <a:r>
              <a:rPr lang="en-US" baseline="-25000" dirty="0" smtClean="0"/>
              <a:t>n</a:t>
            </a:r>
          </a:p>
          <a:p>
            <a:pPr>
              <a:buNone/>
            </a:pPr>
            <a:r>
              <a:rPr lang="en-US" dirty="0" smtClean="0"/>
              <a:t>The Element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with subscript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…,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will be denoted by</a:t>
            </a:r>
          </a:p>
          <a:p>
            <a:pPr>
              <a:buNone/>
            </a:pPr>
            <a:r>
              <a:rPr lang="en-US" dirty="0" smtClean="0"/>
              <a:t>		B</a:t>
            </a:r>
            <a:r>
              <a:rPr lang="en-US" baseline="-25000" dirty="0" smtClean="0"/>
              <a:t>K1,K2, …,</a:t>
            </a:r>
            <a:r>
              <a:rPr lang="en-US" baseline="-25000" dirty="0" err="1" smtClean="0"/>
              <a:t>Kn</a:t>
            </a:r>
            <a:r>
              <a:rPr lang="en-US" dirty="0" smtClean="0"/>
              <a:t>      or   B[K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,….,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be a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-dimensional array</a:t>
            </a:r>
          </a:p>
          <a:p>
            <a:r>
              <a:rPr lang="en-US" dirty="0" smtClean="0"/>
              <a:t>Length 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of dimension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is the number of elements in the index set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= </a:t>
            </a:r>
            <a:r>
              <a:rPr lang="en-US" b="1" dirty="0" err="1" smtClean="0">
                <a:solidFill>
                  <a:srgbClr val="00B050"/>
                </a:solidFill>
              </a:rPr>
              <a:t>UB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– </a:t>
            </a:r>
            <a:r>
              <a:rPr lang="en-US" b="1" dirty="0" err="1" smtClean="0">
                <a:solidFill>
                  <a:srgbClr val="00B050"/>
                </a:solidFill>
              </a:rPr>
              <a:t>LB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+ 1</a:t>
            </a:r>
          </a:p>
          <a:p>
            <a:r>
              <a:rPr lang="en-US" dirty="0" smtClean="0"/>
              <a:t>For a given subscript </a:t>
            </a:r>
            <a:r>
              <a:rPr lang="en-US" b="1" dirty="0" smtClean="0">
                <a:solidFill>
                  <a:srgbClr val="00B050"/>
                </a:solidFill>
              </a:rPr>
              <a:t>K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,  the effective index </a:t>
            </a:r>
            <a:r>
              <a:rPr lang="en-US" b="1" dirty="0" err="1" smtClean="0">
                <a:solidFill>
                  <a:srgbClr val="00B050"/>
                </a:solidFill>
              </a:rPr>
              <a:t>E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K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is the number of indices preceding </a:t>
            </a:r>
            <a:r>
              <a:rPr lang="en-US" b="1" dirty="0" smtClean="0">
                <a:solidFill>
                  <a:srgbClr val="00B050"/>
                </a:solidFill>
              </a:rPr>
              <a:t>K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in the index set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= K</a:t>
            </a:r>
            <a:r>
              <a:rPr lang="en-US" b="1" baseline="-25000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</a:rPr>
              <a:t>LB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840303"/>
          </a:xfrm>
        </p:spPr>
        <p:txBody>
          <a:bodyPr>
            <a:normAutofit/>
          </a:bodyPr>
          <a:lstStyle/>
          <a:p>
            <a:r>
              <a:rPr lang="en-US" dirty="0" smtClean="0"/>
              <a:t>Address LOC(C[K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]) of an arbitrary element of C can be obtained as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Column-Major Order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Base( C) + w[((( … (E</a:t>
            </a:r>
            <a:r>
              <a:rPr lang="en-US" b="1" baseline="-25000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 + </a:t>
            </a:r>
            <a:r>
              <a:rPr lang="en-US" b="1" dirty="0" smtClean="0">
                <a:solidFill>
                  <a:srgbClr val="00B050"/>
                </a:solidFill>
              </a:rPr>
              <a:t>E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N-2 </a:t>
            </a:r>
            <a:r>
              <a:rPr lang="en-US" b="1" dirty="0" smtClean="0">
                <a:solidFill>
                  <a:srgbClr val="00B050"/>
                </a:solidFill>
              </a:rPr>
              <a:t>+ E</a:t>
            </a:r>
            <a:r>
              <a:rPr lang="en-US" b="1" baseline="-25000" dirty="0" smtClean="0">
                <a:solidFill>
                  <a:srgbClr val="00B050"/>
                </a:solidFill>
              </a:rPr>
              <a:t>N-2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+ ….. +E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+E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+E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Row-Major Order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Base( C) + w[(… ((E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+ E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+ E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+ ….. +E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 +E</a:t>
            </a:r>
            <a:r>
              <a:rPr lang="en-US" b="1" baseline="-25000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8403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Column-Major </a:t>
            </a:r>
            <a:r>
              <a:rPr lang="en-US" b="1" dirty="0" smtClean="0">
                <a:solidFill>
                  <a:srgbClr val="FF0000"/>
                </a:solidFill>
              </a:rPr>
              <a:t>Order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Row-Major Order</a:t>
            </a:r>
            <a:r>
              <a:rPr lang="en-US" dirty="0" smtClean="0"/>
              <a:t>	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44</a:t>
            </a:fld>
            <a:endParaRPr lang="en-IN" dirty="0"/>
          </a:p>
        </p:txBody>
      </p:sp>
      <p:pic>
        <p:nvPicPr>
          <p:cNvPr id="1026" name="Picture 2" descr="C:\Users\SAMBIT\Downloads\New Doc 2019-08-16 16.02.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160293" cy="14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BIT\Downloads\New Doc 2019-08-16 16.02.26 - 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71" y="4365104"/>
            <a:ext cx="572861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MAZE(2:8, -4:1, 6:10)</a:t>
            </a:r>
          </a:p>
          <a:p>
            <a:r>
              <a:rPr lang="en-US" dirty="0" smtClean="0"/>
              <a:t>Calculate the address of </a:t>
            </a:r>
            <a:r>
              <a:rPr lang="en-US" b="1" dirty="0" smtClean="0">
                <a:solidFill>
                  <a:srgbClr val="FF0000"/>
                </a:solidFill>
              </a:rPr>
              <a:t>MAZE[5,-1,8]</a:t>
            </a:r>
          </a:p>
          <a:p>
            <a:r>
              <a:rPr lang="en-US" dirty="0" smtClean="0"/>
              <a:t>Given: Base(MAZE) = 200, w = 4, MAZE is stored in Row-Major order </a:t>
            </a:r>
          </a:p>
          <a:p>
            <a:r>
              <a:rPr lang="en-US" dirty="0" smtClean="0"/>
              <a:t>L1 = 8-2+1 = 7, L2 = 6, L3 = 5</a:t>
            </a:r>
          </a:p>
          <a:p>
            <a:r>
              <a:rPr lang="en-US" dirty="0" smtClean="0"/>
              <a:t>E1 = 5 -2 = 3, E2 = 3, E3 =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Contd</a:t>
            </a:r>
            <a:r>
              <a:rPr lang="en-US" dirty="0" smtClean="0"/>
              <a:t> 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Base( C) + w[(… ((E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+ E</a:t>
            </a:r>
            <a:r>
              <a:rPr lang="en-US" baseline="-25000" dirty="0" smtClean="0"/>
              <a:t>2</a:t>
            </a:r>
            <a:r>
              <a:rPr lang="en-US" dirty="0" smtClean="0"/>
              <a:t>)L</a:t>
            </a:r>
            <a:r>
              <a:rPr lang="en-US" baseline="-25000" dirty="0" smtClean="0"/>
              <a:t>3</a:t>
            </a:r>
            <a:r>
              <a:rPr lang="en-US" dirty="0" smtClean="0"/>
              <a:t> + E</a:t>
            </a:r>
            <a:r>
              <a:rPr lang="en-US" baseline="-25000" dirty="0" smtClean="0"/>
              <a:t>3</a:t>
            </a:r>
            <a:r>
              <a:rPr lang="en-US" dirty="0" smtClean="0"/>
              <a:t>)L</a:t>
            </a:r>
            <a:r>
              <a:rPr lang="en-US" baseline="-25000" dirty="0" smtClean="0"/>
              <a:t>4</a:t>
            </a:r>
            <a:r>
              <a:rPr lang="en-US" dirty="0" smtClean="0"/>
              <a:t> + ….. +E</a:t>
            </a:r>
            <a:r>
              <a:rPr lang="en-US" baseline="-25000" dirty="0" smtClean="0"/>
              <a:t>N-1</a:t>
            </a:r>
            <a:r>
              <a:rPr lang="en-US" dirty="0" smtClean="0"/>
              <a:t>)L</a:t>
            </a:r>
            <a:r>
              <a:rPr lang="en-US" baseline="-25000" dirty="0" smtClean="0"/>
              <a:t>N</a:t>
            </a:r>
            <a:r>
              <a:rPr lang="en-US" dirty="0" smtClean="0"/>
              <a:t> +E</a:t>
            </a:r>
            <a:r>
              <a:rPr lang="en-US" baseline="-25000" dirty="0" smtClean="0"/>
              <a:t>N</a:t>
            </a:r>
            <a:r>
              <a:rPr lang="en-US" dirty="0" smtClean="0"/>
              <a:t>]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= 3 . 6 = 18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+ E</a:t>
            </a:r>
            <a:r>
              <a:rPr lang="en-US" baseline="-25000" dirty="0" smtClean="0"/>
              <a:t>2</a:t>
            </a:r>
            <a:r>
              <a:rPr lang="en-US" dirty="0" smtClean="0"/>
              <a:t> = 18 + 3 = 21</a:t>
            </a:r>
          </a:p>
          <a:p>
            <a:r>
              <a:rPr lang="en-US" dirty="0" smtClean="0"/>
              <a:t>(E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+ E</a:t>
            </a:r>
            <a:r>
              <a:rPr lang="en-US" baseline="-25000" dirty="0" smtClean="0"/>
              <a:t>2</a:t>
            </a:r>
            <a:r>
              <a:rPr lang="en-US" dirty="0" smtClean="0"/>
              <a:t>)L</a:t>
            </a:r>
            <a:r>
              <a:rPr lang="en-US" baseline="-25000" dirty="0" smtClean="0"/>
              <a:t>3</a:t>
            </a:r>
            <a:r>
              <a:rPr lang="en-US" dirty="0" smtClean="0"/>
              <a:t> = 21 . 5 = 105</a:t>
            </a:r>
          </a:p>
          <a:p>
            <a:r>
              <a:rPr lang="en-US" dirty="0" smtClean="0"/>
              <a:t>(E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+E</a:t>
            </a:r>
            <a:r>
              <a:rPr lang="en-US" baseline="-25000" dirty="0" smtClean="0"/>
              <a:t>2</a:t>
            </a:r>
            <a:r>
              <a:rPr lang="en-US" dirty="0" smtClean="0"/>
              <a:t>)L</a:t>
            </a:r>
            <a:r>
              <a:rPr lang="en-US" baseline="-25000" dirty="0" smtClean="0"/>
              <a:t>3</a:t>
            </a:r>
            <a:r>
              <a:rPr lang="en-US" dirty="0" smtClean="0"/>
              <a:t> + E</a:t>
            </a:r>
            <a:r>
              <a:rPr lang="en-US" baseline="-25000" dirty="0" smtClean="0"/>
              <a:t>3</a:t>
            </a:r>
            <a:r>
              <a:rPr lang="en-US" dirty="0" smtClean="0"/>
              <a:t> = 105 + 2 = 107</a:t>
            </a:r>
          </a:p>
          <a:p>
            <a:r>
              <a:rPr lang="en-US" dirty="0" smtClean="0"/>
              <a:t>MAZE[5,-1,8] = 200 + 4(107) = 200 + 428 = 628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Pointer, Pointer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be any array</a:t>
            </a:r>
          </a:p>
          <a:p>
            <a:r>
              <a:rPr lang="en-US" dirty="0" smtClean="0"/>
              <a:t>A variable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is called a pointer if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points to an element in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contains  the address of an element in </a:t>
            </a:r>
            <a:r>
              <a:rPr lang="en-US" b="1" dirty="0" smtClean="0">
                <a:solidFill>
                  <a:srgbClr val="FF0000"/>
                </a:solidFill>
              </a:rPr>
              <a:t>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e.g. </a:t>
            </a:r>
            <a:r>
              <a:rPr lang="en-US" b="1" dirty="0" err="1" smtClean="0"/>
              <a:t>int</a:t>
            </a:r>
            <a:r>
              <a:rPr lang="en-US" b="1" dirty="0" smtClean="0"/>
              <a:t> *p=&amp;DATA[1];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 array </a:t>
            </a:r>
            <a:r>
              <a:rPr lang="en-US" b="1" dirty="0" smtClean="0">
                <a:solidFill>
                  <a:srgbClr val="FF0000"/>
                </a:solidFill>
              </a:rPr>
              <a:t>PTR</a:t>
            </a:r>
            <a:r>
              <a:rPr lang="en-US" dirty="0" smtClean="0"/>
              <a:t> is called a pointer array if each element of </a:t>
            </a:r>
            <a:r>
              <a:rPr lang="en-US" b="1" dirty="0" smtClean="0">
                <a:solidFill>
                  <a:srgbClr val="FF0000"/>
                </a:solidFill>
              </a:rPr>
              <a:t>PTR</a:t>
            </a:r>
            <a:r>
              <a:rPr lang="en-US" dirty="0" smtClean="0"/>
              <a:t> is a pointer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*PTR[5];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ptr</a:t>
            </a:r>
            <a:r>
              <a:rPr lang="en-US" dirty="0" smtClean="0"/>
              <a:t>[1]</a:t>
            </a:r>
            <a:r>
              <a:rPr lang="en-US" b="1" dirty="0"/>
              <a:t> =&amp;DATA[1</a:t>
            </a:r>
            <a:r>
              <a:rPr lang="en-US" b="1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ptr</a:t>
            </a:r>
            <a:r>
              <a:rPr lang="en-US" dirty="0" smtClean="0"/>
              <a:t>[2]</a:t>
            </a:r>
            <a:r>
              <a:rPr lang="en-US" b="1" dirty="0" smtClean="0"/>
              <a:t> </a:t>
            </a:r>
            <a:r>
              <a:rPr lang="en-US" b="1" dirty="0"/>
              <a:t>=&amp;</a:t>
            </a:r>
            <a:r>
              <a:rPr lang="en-US" b="1" dirty="0" smtClean="0"/>
              <a:t>DATA[2];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47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Linear Structure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Traversal </a:t>
            </a:r>
            <a:r>
              <a:rPr lang="en-US" dirty="0" smtClean="0"/>
              <a:t>: Processing each element in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Search </a:t>
            </a:r>
            <a:r>
              <a:rPr lang="en-US" dirty="0" smtClean="0"/>
              <a:t>: Finding the location of the element with a given value or the record with a given key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Insertion</a:t>
            </a:r>
            <a:r>
              <a:rPr lang="en-US" dirty="0" smtClean="0"/>
              <a:t>: Adding a new element to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Deletion</a:t>
            </a:r>
            <a:r>
              <a:rPr lang="en-US" dirty="0" smtClean="0"/>
              <a:t>: Removing an element from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Sorting</a:t>
            </a:r>
            <a:r>
              <a:rPr lang="en-US" dirty="0" smtClean="0"/>
              <a:t> : Arranging the elements in some type of order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Merging</a:t>
            </a:r>
            <a:r>
              <a:rPr lang="en-US" dirty="0" smtClean="0"/>
              <a:t> : Combining two list into a single list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			</a:t>
            </a:r>
            <a:r>
              <a:rPr lang="en-US" sz="4800" b="1" dirty="0" smtClean="0">
                <a:solidFill>
                  <a:srgbClr val="FF0000"/>
                </a:solidFill>
              </a:rPr>
              <a:t>Array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linear array is a list of a finite number of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homogeneous data elements ( that is data elements of the same type) such that </a:t>
            </a:r>
          </a:p>
          <a:p>
            <a:pPr lvl="1"/>
            <a:r>
              <a:rPr lang="en-US" dirty="0" smtClean="0"/>
              <a:t>The elements of the arrays are referenced respectively by an </a:t>
            </a:r>
            <a:r>
              <a:rPr lang="en-US" b="1" dirty="0" smtClean="0">
                <a:solidFill>
                  <a:srgbClr val="FF0000"/>
                </a:solidFill>
              </a:rPr>
              <a:t>index set </a:t>
            </a:r>
            <a:r>
              <a:rPr lang="en-US" dirty="0" smtClean="0"/>
              <a:t>consisting of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consecutive numbers </a:t>
            </a:r>
          </a:p>
          <a:p>
            <a:pPr lvl="1"/>
            <a:r>
              <a:rPr lang="en-US" dirty="0" smtClean="0"/>
              <a:t>The elements of the arrays are stored respectively in </a:t>
            </a:r>
            <a:r>
              <a:rPr lang="en-US" b="1" dirty="0" smtClean="0">
                <a:solidFill>
                  <a:srgbClr val="FF0000"/>
                </a:solidFill>
              </a:rPr>
              <a:t>successive memory locations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of elements is called the length or size of the array.  </a:t>
            </a:r>
          </a:p>
          <a:p>
            <a:r>
              <a:rPr lang="en-US" dirty="0" smtClean="0"/>
              <a:t>The index set consists of the integer </a:t>
            </a:r>
            <a:r>
              <a:rPr lang="en-US" b="1" dirty="0" smtClean="0">
                <a:solidFill>
                  <a:srgbClr val="FF0000"/>
                </a:solidFill>
              </a:rPr>
              <a:t>1, 2, … 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or the number of data elements of the array can be obtained from the index set by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Length = UB – LB + 1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UB</a:t>
            </a:r>
            <a:r>
              <a:rPr lang="en-US" dirty="0" smtClean="0"/>
              <a:t> is the largest index called the </a:t>
            </a:r>
            <a:r>
              <a:rPr lang="en-US" b="1" dirty="0" smtClean="0">
                <a:solidFill>
                  <a:srgbClr val="FF0000"/>
                </a:solidFill>
              </a:rPr>
              <a:t>upper bound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LB</a:t>
            </a:r>
            <a:r>
              <a:rPr lang="en-US" dirty="0" smtClean="0"/>
              <a:t> is the smallest index called the </a:t>
            </a:r>
            <a:r>
              <a:rPr lang="en-US" b="1" dirty="0" smtClean="0">
                <a:solidFill>
                  <a:srgbClr val="FF0000"/>
                </a:solidFill>
              </a:rPr>
              <a:t>lower bound </a:t>
            </a:r>
            <a:r>
              <a:rPr lang="en-US" dirty="0" smtClean="0"/>
              <a:t>of the arrays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 of an 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may be denoted by </a:t>
            </a:r>
          </a:p>
          <a:p>
            <a:pPr lvl="1"/>
            <a:r>
              <a:rPr lang="en-US" dirty="0" smtClean="0"/>
              <a:t>Subscript notation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A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, , …. , A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dirty="0" smtClean="0"/>
              <a:t>Parenthesis notation </a:t>
            </a:r>
            <a:r>
              <a:rPr lang="en-US" b="1" dirty="0" smtClean="0">
                <a:solidFill>
                  <a:srgbClr val="FF0000"/>
                </a:solidFill>
              </a:rPr>
              <a:t>A(1), A(2), …. , A(n)</a:t>
            </a:r>
          </a:p>
          <a:p>
            <a:pPr lvl="1"/>
            <a:r>
              <a:rPr lang="en-US" dirty="0" smtClean="0"/>
              <a:t>Bracket notation </a:t>
            </a:r>
            <a:r>
              <a:rPr lang="en-US" b="1" dirty="0" smtClean="0">
                <a:solidFill>
                  <a:srgbClr val="FF0000"/>
                </a:solidFill>
              </a:rPr>
              <a:t>A[1], A[2], ….. , A[n] </a:t>
            </a:r>
          </a:p>
          <a:p>
            <a:pPr lvl="1"/>
            <a:endParaRPr lang="en-US" dirty="0"/>
          </a:p>
          <a:p>
            <a:r>
              <a:rPr lang="en-US" dirty="0" smtClean="0"/>
              <a:t>The number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in A[K] is called subscript or an index and A[K] is called a </a:t>
            </a:r>
            <a:r>
              <a:rPr lang="en-US" b="1" dirty="0" smtClean="0">
                <a:solidFill>
                  <a:srgbClr val="FF0000"/>
                </a:solidFill>
              </a:rPr>
              <a:t>subscripted variable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2060</Words>
  <Application>Microsoft Office PowerPoint</Application>
  <PresentationFormat>On-screen Show (4:3)</PresentationFormat>
  <Paragraphs>537</Paragraphs>
  <Slides>47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Data Structure and Algorithm CS-102 </vt:lpstr>
      <vt:lpstr>Data Structure   vs  Storage Structure </vt:lpstr>
      <vt:lpstr>Classification </vt:lpstr>
      <vt:lpstr>Representation in Memory</vt:lpstr>
      <vt:lpstr>Operation on Linear Structure </vt:lpstr>
      <vt:lpstr>PowerPoint Presentation</vt:lpstr>
      <vt:lpstr>Linear  Arrays</vt:lpstr>
      <vt:lpstr>Linear  Arrays</vt:lpstr>
      <vt:lpstr>Linear  Arrays</vt:lpstr>
      <vt:lpstr>Representation of Linear Array in Memory</vt:lpstr>
      <vt:lpstr>Representation of Linear Array in Memory</vt:lpstr>
      <vt:lpstr>Representation of Linear Array in Memory</vt:lpstr>
      <vt:lpstr>Example 1  </vt:lpstr>
      <vt:lpstr>Example 2</vt:lpstr>
      <vt:lpstr>Representation of Linear Array in Memory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Inserting and Deleting </vt:lpstr>
      <vt:lpstr>Insertion </vt:lpstr>
      <vt:lpstr>Insertion </vt:lpstr>
      <vt:lpstr>Insertion Algorithm  </vt:lpstr>
      <vt:lpstr>Deletion </vt:lpstr>
      <vt:lpstr>Deletion </vt:lpstr>
      <vt:lpstr>Deletion </vt:lpstr>
      <vt:lpstr>Deletion  Algorithm  </vt:lpstr>
      <vt:lpstr>Multidimensional Array </vt:lpstr>
      <vt:lpstr>Two-Dimensional Array </vt:lpstr>
      <vt:lpstr>2D Arrays</vt:lpstr>
      <vt:lpstr>Rows Of A 2D Array</vt:lpstr>
      <vt:lpstr>Columns Of A 2D Array</vt:lpstr>
      <vt:lpstr>2D Array </vt:lpstr>
      <vt:lpstr>2D Array in Memory</vt:lpstr>
      <vt:lpstr>2D Array </vt:lpstr>
      <vt:lpstr>2D Array (Row Major)</vt:lpstr>
      <vt:lpstr>2D Array (Column Major)</vt:lpstr>
      <vt:lpstr>2D Array Example</vt:lpstr>
      <vt:lpstr>Multidimensional Array </vt:lpstr>
      <vt:lpstr>Multidimensional Array </vt:lpstr>
      <vt:lpstr>Multidimensional Array </vt:lpstr>
      <vt:lpstr>Multidimensional Array </vt:lpstr>
      <vt:lpstr>Example </vt:lpstr>
      <vt:lpstr>Example Contd .. </vt:lpstr>
      <vt:lpstr>Pointer, Pointer Array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rrays</dc:title>
  <dc:creator>Ramesh Mohapatra</dc:creator>
  <cp:lastModifiedBy>SAMBIT</cp:lastModifiedBy>
  <cp:revision>129</cp:revision>
  <dcterms:created xsi:type="dcterms:W3CDTF">2011-01-09T23:32:13Z</dcterms:created>
  <dcterms:modified xsi:type="dcterms:W3CDTF">2019-08-16T10:37:23Z</dcterms:modified>
</cp:coreProperties>
</file>