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257" r:id="rId3"/>
    <p:sldId id="259" r:id="rId4"/>
    <p:sldId id="258" r:id="rId5"/>
    <p:sldId id="260" r:id="rId6"/>
    <p:sldId id="261" r:id="rId7"/>
    <p:sldId id="262" r:id="rId8"/>
    <p:sldId id="263" r:id="rId9"/>
    <p:sldId id="264" r:id="rId10"/>
    <p:sldId id="265" r:id="rId11"/>
    <p:sldId id="266" r:id="rId12"/>
    <p:sldId id="268" r:id="rId13"/>
    <p:sldId id="269" r:id="rId14"/>
    <p:sldId id="270" r:id="rId15"/>
    <p:sldId id="273"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6" r:id="rId32"/>
    <p:sldId id="299" r:id="rId33"/>
    <p:sldId id="300" r:id="rId34"/>
    <p:sldId id="301" r:id="rId35"/>
    <p:sldId id="288" r:id="rId36"/>
    <p:sldId id="289" r:id="rId37"/>
    <p:sldId id="290" r:id="rId38"/>
    <p:sldId id="298" r:id="rId39"/>
    <p:sldId id="291" r:id="rId40"/>
    <p:sldId id="292" r:id="rId41"/>
    <p:sldId id="293" r:id="rId42"/>
    <p:sldId id="294" r:id="rId43"/>
    <p:sldId id="295" r:id="rId44"/>
    <p:sldId id="296" r:id="rId45"/>
    <p:sldId id="297" r:id="rId46"/>
    <p:sldId id="3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7" d="100"/>
          <a:sy n="57" d="100"/>
        </p:scale>
        <p:origin x="-2334" y="-7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1B0926-7E97-4E92-83D7-32094158AE28}" type="datetimeFigureOut">
              <a:rPr lang="en-US" smtClean="0"/>
              <a:pPr/>
              <a:t>10-Sep-19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65C5D-E18A-4A8F-880D-F533F3BAAE55}" type="slidenum">
              <a:rPr lang="en-US" smtClean="0"/>
              <a:pPr/>
              <a:t>‹#›</a:t>
            </a:fld>
            <a:endParaRPr lang="en-US"/>
          </a:p>
        </p:txBody>
      </p:sp>
    </p:spTree>
    <p:extLst>
      <p:ext uri="{BB962C8B-B14F-4D97-AF65-F5344CB8AC3E}">
        <p14:creationId xmlns:p14="http://schemas.microsoft.com/office/powerpoint/2010/main" val="1936645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646F22C-5C89-40B8-876C-21C50B9C7C4C}" type="datetime1">
              <a:rPr lang="en-US" smtClean="0"/>
              <a:pPr/>
              <a:t>10-Sep-19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3FC11-115B-46F2-B6DF-320CF7B918D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E1E474-9E7A-4AD5-A9C1-AB120B574741}" type="datetime1">
              <a:rPr lang="en-US" smtClean="0"/>
              <a:pPr/>
              <a:t>10-Sep-19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5C6718-10F6-4A5C-81F5-CA5E4874E97E}" type="datetime1">
              <a:rPr lang="en-US" smtClean="0"/>
              <a:pPr/>
              <a:t>10-Sep-19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F0072-AD99-421A-AB1C-C84A8B51E7E5}" type="datetime1">
              <a:rPr lang="en-US" smtClean="0"/>
              <a:pPr/>
              <a:t>10-Sep-19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498DEC-F856-4EC8-8A29-CC7F69C138CF}" type="datetime1">
              <a:rPr lang="en-US" smtClean="0"/>
              <a:pPr/>
              <a:t>10-Sep-19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7255F7-D180-4467-8EB7-2FF2A5C5A179}" type="datetime1">
              <a:rPr lang="en-US" smtClean="0"/>
              <a:pPr/>
              <a:t>10-Sep-19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E74B51-0FFE-4E0F-98D5-6D35DBDB3E23}" type="datetime1">
              <a:rPr lang="en-US" smtClean="0"/>
              <a:pPr/>
              <a:t>10-Sep-19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165A43-4210-4BB8-8F17-6144678AB6AF}" type="datetime1">
              <a:rPr lang="en-US" smtClean="0"/>
              <a:pPr/>
              <a:t>10-Sep-19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FC27B-DC18-403B-A2EE-CFC3453E8AC7}" type="datetime1">
              <a:rPr lang="en-US" smtClean="0"/>
              <a:pPr/>
              <a:t>10-Sep-19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FA727-E28D-4C29-878B-837A011FD958}" type="datetime1">
              <a:rPr lang="en-US" smtClean="0"/>
              <a:pPr/>
              <a:t>10-Sep-19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4574FC-5E8F-4B76-A897-38F8D9C291F8}" type="datetime1">
              <a:rPr lang="en-US" smtClean="0"/>
              <a:pPr/>
              <a:t>10-Sep-19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22E4E-DCF2-48C9-B99A-82C0C32784FE}" type="datetime1">
              <a:rPr lang="en-US" smtClean="0"/>
              <a:pPr/>
              <a:t>10-Sep-19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3FC11-115B-46F2-B6DF-320CF7B918D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 &amp; Algorithm CS-102 </a:t>
            </a:r>
            <a:endParaRPr lang="en-US" dirty="0"/>
          </a:p>
        </p:txBody>
      </p:sp>
      <p:sp>
        <p:nvSpPr>
          <p:cNvPr id="3" name="Subtitle 2"/>
          <p:cNvSpPr>
            <a:spLocks noGrp="1"/>
          </p:cNvSpPr>
          <p:nvPr>
            <p:ph type="subTitle" idx="1"/>
          </p:nvPr>
        </p:nvSpPr>
        <p:spPr>
          <a:xfrm>
            <a:off x="2085975" y="5410200"/>
            <a:ext cx="6400800" cy="990600"/>
          </a:xfrm>
        </p:spPr>
        <p:txBody>
          <a:bodyPr>
            <a:normAutofit lnSpcReduction="10000"/>
          </a:bodyPr>
          <a:lstStyle/>
          <a:p>
            <a:pPr algn="r"/>
            <a:r>
              <a:rPr lang="en-US" sz="2800" dirty="0" smtClean="0">
                <a:solidFill>
                  <a:srgbClr val="FF0000"/>
                </a:solidFill>
                <a:latin typeface="Cambria" panose="02040503050406030204" pitchFamily="18" charset="0"/>
              </a:rPr>
              <a:t>Dr. Sambit Bakshi</a:t>
            </a:r>
          </a:p>
          <a:p>
            <a:pPr algn="r"/>
            <a:r>
              <a:rPr lang="en-US" sz="2800" dirty="0" smtClean="0">
                <a:solidFill>
                  <a:srgbClr val="FF0000"/>
                </a:solidFill>
                <a:latin typeface="Cambria" panose="02040503050406030204" pitchFamily="18" charset="0"/>
              </a:rPr>
              <a:t>Dept. of CSE, NIT Rourkela</a:t>
            </a:r>
            <a:endParaRPr lang="en-US" sz="2800" dirty="0">
              <a:solidFill>
                <a:srgbClr val="FF0000"/>
              </a:solidFill>
              <a:latin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PUSH Operation </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a:buNone/>
            </a:pPr>
            <a:r>
              <a:rPr lang="en-US" dirty="0" smtClean="0">
                <a:solidFill>
                  <a:srgbClr val="FF0000"/>
                </a:solidFill>
              </a:rPr>
              <a:t>Perform the following steps to PUSH an ITEM onto a Stack </a:t>
            </a:r>
          </a:p>
          <a:p>
            <a:pPr>
              <a:buNone/>
            </a:pPr>
            <a:r>
              <a:rPr lang="en-US" dirty="0" smtClean="0"/>
              <a:t>[1] If TOP = MAXSTK, Then print: Overflow, Exit [ Stack already filled] </a:t>
            </a:r>
          </a:p>
          <a:p>
            <a:pPr>
              <a:buNone/>
            </a:pPr>
            <a:r>
              <a:rPr lang="en-US" dirty="0" smtClean="0"/>
              <a:t>[2] Set TOP = TOP + 1</a:t>
            </a:r>
          </a:p>
          <a:p>
            <a:pPr>
              <a:buNone/>
            </a:pPr>
            <a:r>
              <a:rPr lang="en-US" dirty="0" smtClean="0"/>
              <a:t>[3] Set STACK[TOP] = ITEM [Insert Item into new TOP Position]</a:t>
            </a:r>
          </a:p>
          <a:p>
            <a:pPr>
              <a:buNone/>
            </a:pPr>
            <a:r>
              <a:rPr lang="en-US" dirty="0" smtClean="0"/>
              <a:t>[4] Exit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POP Operation </a:t>
            </a:r>
            <a:endParaRPr lang="en-US" dirty="0"/>
          </a:p>
        </p:txBody>
      </p:sp>
      <p:sp>
        <p:nvSpPr>
          <p:cNvPr id="3" name="Content Placeholder 2"/>
          <p:cNvSpPr>
            <a:spLocks noGrp="1"/>
          </p:cNvSpPr>
          <p:nvPr>
            <p:ph idx="1"/>
          </p:nvPr>
        </p:nvSpPr>
        <p:spPr>
          <a:xfrm>
            <a:off x="457200" y="1143000"/>
            <a:ext cx="8229600" cy="4983163"/>
          </a:xfrm>
        </p:spPr>
        <p:txBody>
          <a:bodyPr/>
          <a:lstStyle/>
          <a:p>
            <a:pPr>
              <a:buNone/>
            </a:pPr>
            <a:r>
              <a:rPr lang="en-US" dirty="0" smtClean="0">
                <a:solidFill>
                  <a:srgbClr val="FF0000"/>
                </a:solidFill>
              </a:rPr>
              <a:t>Delete top element of STACK and assign it to the variable ITEM </a:t>
            </a:r>
          </a:p>
          <a:p>
            <a:pPr>
              <a:buNone/>
            </a:pPr>
            <a:r>
              <a:rPr lang="en-US" dirty="0" smtClean="0"/>
              <a:t>[1] If TOP = 0, Then print Underflow and Exit</a:t>
            </a:r>
          </a:p>
          <a:p>
            <a:pPr>
              <a:buNone/>
            </a:pPr>
            <a:r>
              <a:rPr lang="en-US" dirty="0" smtClean="0"/>
              <a:t>[2] Set ITEM = STACK[TOP]</a:t>
            </a:r>
          </a:p>
          <a:p>
            <a:pPr>
              <a:buNone/>
            </a:pPr>
            <a:r>
              <a:rPr lang="en-US" dirty="0" smtClean="0"/>
              <a:t>[3] Set TOP = TOP -1 </a:t>
            </a:r>
          </a:p>
          <a:p>
            <a:pPr>
              <a:buNone/>
            </a:pPr>
            <a:r>
              <a:rPr lang="en-US" dirty="0" smtClean="0"/>
              <a:t>[4] Exit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Linked List Representation of Stack </a:t>
            </a:r>
            <a:endParaRPr lang="en-US" dirty="0"/>
          </a:p>
        </p:txBody>
      </p:sp>
      <p:grpSp>
        <p:nvGrpSpPr>
          <p:cNvPr id="25" name="Group 24"/>
          <p:cNvGrpSpPr/>
          <p:nvPr/>
        </p:nvGrpSpPr>
        <p:grpSpPr>
          <a:xfrm>
            <a:off x="228600" y="2590800"/>
            <a:ext cx="7848600" cy="1298575"/>
            <a:chOff x="228600" y="2590800"/>
            <a:chExt cx="7848600" cy="1298575"/>
          </a:xfrm>
        </p:grpSpPr>
        <p:grpSp>
          <p:nvGrpSpPr>
            <p:cNvPr id="4" name="Group 6"/>
            <p:cNvGrpSpPr/>
            <p:nvPr/>
          </p:nvGrpSpPr>
          <p:grpSpPr>
            <a:xfrm>
              <a:off x="1524000" y="3276600"/>
              <a:ext cx="1600200" cy="612775"/>
              <a:chOff x="2667000" y="3124200"/>
              <a:chExt cx="765175" cy="384175"/>
            </a:xfrm>
          </p:grpSpPr>
          <p:sp>
            <p:nvSpPr>
              <p:cNvPr id="8"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9"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CC</a:t>
                </a:r>
                <a:endParaRPr lang="en-US" sz="3200" dirty="0"/>
              </a:p>
            </p:txBody>
          </p:sp>
        </p:grpSp>
        <p:sp>
          <p:nvSpPr>
            <p:cNvPr id="18" name="Rectangle 18"/>
            <p:cNvSpPr>
              <a:spLocks noChangeArrowheads="1"/>
            </p:cNvSpPr>
            <p:nvPr/>
          </p:nvSpPr>
          <p:spPr bwMode="auto">
            <a:xfrm>
              <a:off x="762000" y="3505200"/>
              <a:ext cx="152400" cy="381000"/>
            </a:xfrm>
            <a:prstGeom prst="rect">
              <a:avLst/>
            </a:prstGeom>
            <a:solidFill>
              <a:srgbClr val="00B050"/>
            </a:solidFill>
            <a:ln w="28575">
              <a:solidFill>
                <a:schemeClr val="tx1"/>
              </a:solidFill>
              <a:miter lim="800000"/>
              <a:headEnd/>
              <a:tailEnd/>
            </a:ln>
            <a:effectLst/>
          </p:spPr>
          <p:txBody>
            <a:bodyPr wrap="none" anchor="ctr"/>
            <a:lstStyle/>
            <a:p>
              <a:endParaRPr lang="en-US" dirty="0"/>
            </a:p>
          </p:txBody>
        </p:sp>
        <p:grpSp>
          <p:nvGrpSpPr>
            <p:cNvPr id="6" name="Group 18"/>
            <p:cNvGrpSpPr/>
            <p:nvPr/>
          </p:nvGrpSpPr>
          <p:grpSpPr>
            <a:xfrm>
              <a:off x="6705600" y="3276600"/>
              <a:ext cx="1371600" cy="612775"/>
              <a:chOff x="2667000" y="3124200"/>
              <a:chExt cx="765175" cy="384175"/>
            </a:xfrm>
          </p:grpSpPr>
          <p:sp>
            <p:nvSpPr>
              <p:cNvPr id="20"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r>
                  <a:rPr lang="en-US" sz="3200" dirty="0" smtClean="0"/>
                  <a:t>X</a:t>
                </a:r>
                <a:endParaRPr lang="en-US" sz="3200" dirty="0"/>
              </a:p>
            </p:txBody>
          </p:sp>
          <p:sp>
            <p:nvSpPr>
              <p:cNvPr id="21"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AA</a:t>
                </a:r>
                <a:endParaRPr lang="en-US" sz="3200" dirty="0"/>
              </a:p>
            </p:txBody>
          </p:sp>
        </p:grpSp>
        <p:grpSp>
          <p:nvGrpSpPr>
            <p:cNvPr id="7" name="Group 21"/>
            <p:cNvGrpSpPr/>
            <p:nvPr/>
          </p:nvGrpSpPr>
          <p:grpSpPr>
            <a:xfrm>
              <a:off x="4114800" y="3276600"/>
              <a:ext cx="1447800" cy="612775"/>
              <a:chOff x="2667000" y="3124200"/>
              <a:chExt cx="765175" cy="384175"/>
            </a:xfrm>
          </p:grpSpPr>
          <p:sp>
            <p:nvSpPr>
              <p:cNvPr id="23"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24"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BB</a:t>
                </a:r>
                <a:endParaRPr lang="en-US" sz="3200" dirty="0"/>
              </a:p>
            </p:txBody>
          </p:sp>
        </p:grpSp>
        <p:sp>
          <p:nvSpPr>
            <p:cNvPr id="28" name="Line 25"/>
            <p:cNvSpPr>
              <a:spLocks noChangeShapeType="1"/>
            </p:cNvSpPr>
            <p:nvPr/>
          </p:nvSpPr>
          <p:spPr bwMode="auto">
            <a:xfrm rot="240000" flipV="1">
              <a:off x="838959" y="3681464"/>
              <a:ext cx="685800" cy="45719"/>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30" name="Line 25"/>
            <p:cNvSpPr>
              <a:spLocks noChangeShapeType="1"/>
            </p:cNvSpPr>
            <p:nvPr/>
          </p:nvSpPr>
          <p:spPr bwMode="auto">
            <a:xfrm rot="240000" flipV="1">
              <a:off x="2819207" y="3550385"/>
              <a:ext cx="1297095" cy="45719"/>
            </a:xfrm>
            <a:prstGeom prst="line">
              <a:avLst/>
            </a:prstGeom>
            <a:noFill/>
            <a:ln w="28575">
              <a:solidFill>
                <a:schemeClr val="tx1"/>
              </a:solidFill>
              <a:round/>
              <a:headEnd type="oval" w="med" len="med"/>
              <a:tailEnd type="triangle" w="med" len="med"/>
            </a:ln>
            <a:effectLst/>
          </p:spPr>
          <p:txBody>
            <a:bodyPr wrap="none"/>
            <a:lstStyle/>
            <a:p>
              <a:endParaRPr lang="en-US" dirty="0"/>
            </a:p>
          </p:txBody>
        </p:sp>
        <p:sp>
          <p:nvSpPr>
            <p:cNvPr id="32" name="Line 25"/>
            <p:cNvSpPr>
              <a:spLocks noChangeShapeType="1"/>
            </p:cNvSpPr>
            <p:nvPr/>
          </p:nvSpPr>
          <p:spPr bwMode="auto">
            <a:xfrm rot="240000" flipV="1">
              <a:off x="5336662" y="3476556"/>
              <a:ext cx="1367795" cy="124076"/>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44" name="TextBox 43"/>
            <p:cNvSpPr txBox="1"/>
            <p:nvPr/>
          </p:nvSpPr>
          <p:spPr>
            <a:xfrm>
              <a:off x="228600" y="2590800"/>
              <a:ext cx="1219200" cy="584775"/>
            </a:xfrm>
            <a:prstGeom prst="rect">
              <a:avLst/>
            </a:prstGeom>
            <a:solidFill>
              <a:srgbClr val="00B050"/>
            </a:solidFill>
          </p:spPr>
          <p:txBody>
            <a:bodyPr wrap="square" rtlCol="0">
              <a:spAutoFit/>
            </a:bodyPr>
            <a:lstStyle/>
            <a:p>
              <a:r>
                <a:rPr lang="en-US" sz="3200" dirty="0" smtClean="0"/>
                <a:t>TOP </a:t>
              </a:r>
              <a:endParaRPr lang="en-US" sz="3200" dirty="0"/>
            </a:p>
          </p:txBody>
        </p:sp>
      </p:grpSp>
      <p:sp>
        <p:nvSpPr>
          <p:cNvPr id="45" name="TextBox 44"/>
          <p:cNvSpPr txBox="1"/>
          <p:nvPr/>
        </p:nvSpPr>
        <p:spPr>
          <a:xfrm>
            <a:off x="685800" y="4114800"/>
            <a:ext cx="3505200" cy="646331"/>
          </a:xfrm>
          <a:prstGeom prst="rect">
            <a:avLst/>
          </a:prstGeom>
          <a:solidFill>
            <a:schemeClr val="bg1"/>
          </a:solidFill>
          <a:ln w="12700">
            <a:solidFill>
              <a:schemeClr val="tx1"/>
            </a:solidFill>
          </a:ln>
        </p:spPr>
        <p:txBody>
          <a:bodyPr wrap="square" rtlCol="0">
            <a:spAutoFit/>
          </a:bodyPr>
          <a:lstStyle/>
          <a:p>
            <a:r>
              <a:rPr lang="en-US" sz="3600" dirty="0" smtClean="0"/>
              <a:t>Top Of Stack </a:t>
            </a:r>
            <a:endParaRPr lang="en-US" sz="3600" dirty="0"/>
          </a:p>
        </p:txBody>
      </p:sp>
      <p:sp>
        <p:nvSpPr>
          <p:cNvPr id="34" name="Slide Number Placeholder 33"/>
          <p:cNvSpPr>
            <a:spLocks noGrp="1"/>
          </p:cNvSpPr>
          <p:nvPr>
            <p:ph type="sldNum" sz="quarter" idx="12"/>
          </p:nvPr>
        </p:nvSpPr>
        <p:spPr/>
        <p:txBody>
          <a:bodyPr/>
          <a:lstStyle/>
          <a:p>
            <a:fld id="{A6F90FCD-EF11-4534-9E0A-F42B7BB2FFDF}" type="slidenum">
              <a:rPr lang="en-US" smtClean="0"/>
              <a:pPr/>
              <a:t>12</a:t>
            </a:fld>
            <a:endParaRPr lang="en-US"/>
          </a:p>
        </p:txBody>
      </p:sp>
      <p:sp>
        <p:nvSpPr>
          <p:cNvPr id="22" name="TextBox 21"/>
          <p:cNvSpPr txBox="1"/>
          <p:nvPr/>
        </p:nvSpPr>
        <p:spPr>
          <a:xfrm>
            <a:off x="1524000" y="2590800"/>
            <a:ext cx="1219200" cy="584775"/>
          </a:xfrm>
          <a:prstGeom prst="rect">
            <a:avLst/>
          </a:prstGeom>
          <a:noFill/>
        </p:spPr>
        <p:txBody>
          <a:bodyPr wrap="square" rtlCol="0">
            <a:spAutoFit/>
          </a:bodyPr>
          <a:lstStyle/>
          <a:p>
            <a:r>
              <a:rPr lang="en-US" sz="3200" dirty="0" smtClean="0"/>
              <a:t>Head</a:t>
            </a:r>
            <a:endParaRPr lang="en-US" sz="3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Operation </a:t>
            </a:r>
            <a:endParaRPr lang="en-US" dirty="0"/>
          </a:p>
        </p:txBody>
      </p:sp>
      <p:sp>
        <p:nvSpPr>
          <p:cNvPr id="3" name="Content Placeholder 2"/>
          <p:cNvSpPr>
            <a:spLocks noGrp="1"/>
          </p:cNvSpPr>
          <p:nvPr>
            <p:ph idx="1"/>
          </p:nvPr>
        </p:nvSpPr>
        <p:spPr/>
        <p:txBody>
          <a:bodyPr/>
          <a:lstStyle/>
          <a:p>
            <a:r>
              <a:rPr lang="en-US" dirty="0" smtClean="0"/>
              <a:t>Push operation into the stack is accomplished by inserting a node into the front of the list [</a:t>
            </a:r>
            <a:r>
              <a:rPr lang="en-US" b="1" dirty="0" smtClean="0">
                <a:solidFill>
                  <a:srgbClr val="FF0000"/>
                </a:solidFill>
              </a:rPr>
              <a:t>Insert it as the first node in the list</a:t>
            </a:r>
            <a:r>
              <a:rPr lang="en-US" dirty="0" smtClean="0"/>
              <a:t>]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13</a:t>
            </a:fld>
            <a:endParaRPr lang="en-US"/>
          </a:p>
        </p:txBody>
      </p:sp>
      <p:grpSp>
        <p:nvGrpSpPr>
          <p:cNvPr id="5" name="Group 4"/>
          <p:cNvGrpSpPr/>
          <p:nvPr/>
        </p:nvGrpSpPr>
        <p:grpSpPr>
          <a:xfrm>
            <a:off x="457200" y="4038600"/>
            <a:ext cx="7848600" cy="1298575"/>
            <a:chOff x="228600" y="2590800"/>
            <a:chExt cx="7848600" cy="1298575"/>
          </a:xfrm>
        </p:grpSpPr>
        <p:grpSp>
          <p:nvGrpSpPr>
            <p:cNvPr id="6" name="Group 6"/>
            <p:cNvGrpSpPr/>
            <p:nvPr/>
          </p:nvGrpSpPr>
          <p:grpSpPr>
            <a:xfrm>
              <a:off x="1524000" y="3276600"/>
              <a:ext cx="1600200" cy="612775"/>
              <a:chOff x="2667000" y="3124200"/>
              <a:chExt cx="765175" cy="384175"/>
            </a:xfrm>
          </p:grpSpPr>
          <p:sp>
            <p:nvSpPr>
              <p:cNvPr id="18"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19"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CC</a:t>
                </a:r>
                <a:endParaRPr lang="en-US" sz="3200" dirty="0"/>
              </a:p>
            </p:txBody>
          </p:sp>
        </p:grpSp>
        <p:sp>
          <p:nvSpPr>
            <p:cNvPr id="7" name="Rectangle 18"/>
            <p:cNvSpPr>
              <a:spLocks noChangeArrowheads="1"/>
            </p:cNvSpPr>
            <p:nvPr/>
          </p:nvSpPr>
          <p:spPr bwMode="auto">
            <a:xfrm>
              <a:off x="762000" y="3505200"/>
              <a:ext cx="152400" cy="381000"/>
            </a:xfrm>
            <a:prstGeom prst="rect">
              <a:avLst/>
            </a:prstGeom>
            <a:solidFill>
              <a:srgbClr val="00B050"/>
            </a:solidFill>
            <a:ln w="28575">
              <a:solidFill>
                <a:schemeClr val="tx1"/>
              </a:solidFill>
              <a:miter lim="800000"/>
              <a:headEnd/>
              <a:tailEnd/>
            </a:ln>
            <a:effectLst/>
          </p:spPr>
          <p:txBody>
            <a:bodyPr wrap="none" anchor="ctr"/>
            <a:lstStyle/>
            <a:p>
              <a:endParaRPr lang="en-US" dirty="0"/>
            </a:p>
          </p:txBody>
        </p:sp>
        <p:grpSp>
          <p:nvGrpSpPr>
            <p:cNvPr id="8" name="Group 18"/>
            <p:cNvGrpSpPr/>
            <p:nvPr/>
          </p:nvGrpSpPr>
          <p:grpSpPr>
            <a:xfrm>
              <a:off x="6705603" y="3276600"/>
              <a:ext cx="1371601" cy="612775"/>
              <a:chOff x="2667000" y="3124200"/>
              <a:chExt cx="765175" cy="384175"/>
            </a:xfrm>
          </p:grpSpPr>
          <p:sp>
            <p:nvSpPr>
              <p:cNvPr id="16"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r>
                  <a:rPr lang="en-US" sz="3200" dirty="0" smtClean="0"/>
                  <a:t>X</a:t>
                </a:r>
                <a:endParaRPr lang="en-US" sz="3200" dirty="0"/>
              </a:p>
            </p:txBody>
          </p:sp>
          <p:sp>
            <p:nvSpPr>
              <p:cNvPr id="17"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AA</a:t>
                </a:r>
                <a:endParaRPr lang="en-US" sz="3200" dirty="0"/>
              </a:p>
            </p:txBody>
          </p:sp>
        </p:grpSp>
        <p:grpSp>
          <p:nvGrpSpPr>
            <p:cNvPr id="9" name="Group 21"/>
            <p:cNvGrpSpPr/>
            <p:nvPr/>
          </p:nvGrpSpPr>
          <p:grpSpPr>
            <a:xfrm>
              <a:off x="4114803" y="3276600"/>
              <a:ext cx="1447801" cy="612775"/>
              <a:chOff x="2667000" y="3124200"/>
              <a:chExt cx="765175" cy="384175"/>
            </a:xfrm>
          </p:grpSpPr>
          <p:sp>
            <p:nvSpPr>
              <p:cNvPr id="14"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15"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BB</a:t>
                </a:r>
                <a:endParaRPr lang="en-US" sz="3200" dirty="0"/>
              </a:p>
            </p:txBody>
          </p:sp>
        </p:grpSp>
        <p:sp>
          <p:nvSpPr>
            <p:cNvPr id="10" name="Line 25"/>
            <p:cNvSpPr>
              <a:spLocks noChangeShapeType="1"/>
            </p:cNvSpPr>
            <p:nvPr/>
          </p:nvSpPr>
          <p:spPr bwMode="auto">
            <a:xfrm rot="240000" flipV="1">
              <a:off x="838959" y="3681464"/>
              <a:ext cx="685800" cy="45719"/>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11" name="Line 25"/>
            <p:cNvSpPr>
              <a:spLocks noChangeShapeType="1"/>
            </p:cNvSpPr>
            <p:nvPr/>
          </p:nvSpPr>
          <p:spPr bwMode="auto">
            <a:xfrm rot="240000" flipV="1">
              <a:off x="2819207" y="3550385"/>
              <a:ext cx="1297095" cy="45719"/>
            </a:xfrm>
            <a:prstGeom prst="line">
              <a:avLst/>
            </a:prstGeom>
            <a:noFill/>
            <a:ln w="28575">
              <a:solidFill>
                <a:schemeClr val="tx1"/>
              </a:solidFill>
              <a:round/>
              <a:headEnd type="oval" w="med" len="med"/>
              <a:tailEnd type="triangle" w="med" len="med"/>
            </a:ln>
            <a:effectLst/>
          </p:spPr>
          <p:txBody>
            <a:bodyPr wrap="none"/>
            <a:lstStyle/>
            <a:p>
              <a:endParaRPr lang="en-US" dirty="0"/>
            </a:p>
          </p:txBody>
        </p:sp>
        <p:sp>
          <p:nvSpPr>
            <p:cNvPr id="12" name="Line 25"/>
            <p:cNvSpPr>
              <a:spLocks noChangeShapeType="1"/>
            </p:cNvSpPr>
            <p:nvPr/>
          </p:nvSpPr>
          <p:spPr bwMode="auto">
            <a:xfrm rot="240000" flipV="1">
              <a:off x="5336662" y="3476556"/>
              <a:ext cx="1367795" cy="124076"/>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13" name="TextBox 12"/>
            <p:cNvSpPr txBox="1"/>
            <p:nvPr/>
          </p:nvSpPr>
          <p:spPr>
            <a:xfrm>
              <a:off x="228600" y="2590800"/>
              <a:ext cx="1219200" cy="584775"/>
            </a:xfrm>
            <a:prstGeom prst="rect">
              <a:avLst/>
            </a:prstGeom>
            <a:solidFill>
              <a:srgbClr val="00B050"/>
            </a:solidFill>
          </p:spPr>
          <p:txBody>
            <a:bodyPr wrap="square" rtlCol="0">
              <a:spAutoFit/>
            </a:bodyPr>
            <a:lstStyle/>
            <a:p>
              <a:r>
                <a:rPr lang="en-US" sz="3200" dirty="0" smtClean="0"/>
                <a:t>TOP </a:t>
              </a:r>
              <a:endParaRPr lang="en-US" sz="3200" dirty="0"/>
            </a:p>
          </p:txBody>
        </p:sp>
      </p:grpSp>
      <p:grpSp>
        <p:nvGrpSpPr>
          <p:cNvPr id="20" name="Group 6"/>
          <p:cNvGrpSpPr/>
          <p:nvPr/>
        </p:nvGrpSpPr>
        <p:grpSpPr>
          <a:xfrm>
            <a:off x="5410200" y="5791200"/>
            <a:ext cx="1905000" cy="609600"/>
            <a:chOff x="2667000" y="3124200"/>
            <a:chExt cx="765175" cy="384175"/>
          </a:xfrm>
        </p:grpSpPr>
        <p:sp>
          <p:nvSpPr>
            <p:cNvPr id="21"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22"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DD</a:t>
              </a:r>
              <a:endParaRPr lang="en-US" sz="3200" dirty="0"/>
            </a:p>
          </p:txBody>
        </p:sp>
      </p:grpSp>
      <p:sp>
        <p:nvSpPr>
          <p:cNvPr id="23" name="TextBox 22"/>
          <p:cNvSpPr txBox="1"/>
          <p:nvPr/>
        </p:nvSpPr>
        <p:spPr>
          <a:xfrm>
            <a:off x="304800" y="5791200"/>
            <a:ext cx="4800600" cy="584775"/>
          </a:xfrm>
          <a:prstGeom prst="rect">
            <a:avLst/>
          </a:prstGeom>
          <a:noFill/>
        </p:spPr>
        <p:txBody>
          <a:bodyPr wrap="square" rtlCol="0">
            <a:spAutoFit/>
          </a:bodyPr>
          <a:lstStyle/>
          <a:p>
            <a:r>
              <a:rPr lang="en-US" sz="3200" dirty="0" smtClean="0"/>
              <a:t>PUSH DD into STACK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heckerboard(across)">
                                      <p:cBhvr>
                                        <p:cTn id="7" dur="500"/>
                                        <p:tgtEl>
                                          <p:spTgt spid="23"/>
                                        </p:tgtEl>
                                      </p:cBhvr>
                                    </p:animEffect>
                                  </p:childTnLst>
                                </p:cTn>
                              </p:par>
                              <p:par>
                                <p:cTn id="8" presetID="5"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heckerboard(across)">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Operation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14</a:t>
            </a:fld>
            <a:endParaRPr lang="en-US"/>
          </a:p>
        </p:txBody>
      </p:sp>
      <p:grpSp>
        <p:nvGrpSpPr>
          <p:cNvPr id="5" name="Group 4"/>
          <p:cNvGrpSpPr/>
          <p:nvPr/>
        </p:nvGrpSpPr>
        <p:grpSpPr>
          <a:xfrm>
            <a:off x="457200" y="2590800"/>
            <a:ext cx="7848600" cy="1298575"/>
            <a:chOff x="228600" y="2590800"/>
            <a:chExt cx="7848600" cy="1298575"/>
          </a:xfrm>
        </p:grpSpPr>
        <p:grpSp>
          <p:nvGrpSpPr>
            <p:cNvPr id="6" name="Group 6"/>
            <p:cNvGrpSpPr/>
            <p:nvPr/>
          </p:nvGrpSpPr>
          <p:grpSpPr>
            <a:xfrm>
              <a:off x="1524000" y="3276600"/>
              <a:ext cx="1600200" cy="612775"/>
              <a:chOff x="2667000" y="3124200"/>
              <a:chExt cx="765175" cy="384175"/>
            </a:xfrm>
          </p:grpSpPr>
          <p:sp>
            <p:nvSpPr>
              <p:cNvPr id="18"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19"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CC</a:t>
                </a:r>
                <a:endParaRPr lang="en-US" sz="3200" dirty="0"/>
              </a:p>
            </p:txBody>
          </p:sp>
        </p:grpSp>
        <p:sp>
          <p:nvSpPr>
            <p:cNvPr id="7" name="Rectangle 18"/>
            <p:cNvSpPr>
              <a:spLocks noChangeArrowheads="1"/>
            </p:cNvSpPr>
            <p:nvPr/>
          </p:nvSpPr>
          <p:spPr bwMode="auto">
            <a:xfrm>
              <a:off x="762000" y="3505200"/>
              <a:ext cx="152400" cy="381000"/>
            </a:xfrm>
            <a:prstGeom prst="rect">
              <a:avLst/>
            </a:prstGeom>
            <a:solidFill>
              <a:srgbClr val="00B050"/>
            </a:solidFill>
            <a:ln w="28575">
              <a:solidFill>
                <a:schemeClr val="tx1"/>
              </a:solidFill>
              <a:miter lim="800000"/>
              <a:headEnd/>
              <a:tailEnd/>
            </a:ln>
            <a:effectLst/>
          </p:spPr>
          <p:txBody>
            <a:bodyPr wrap="none" anchor="ctr"/>
            <a:lstStyle/>
            <a:p>
              <a:endParaRPr lang="en-US" dirty="0"/>
            </a:p>
          </p:txBody>
        </p:sp>
        <p:grpSp>
          <p:nvGrpSpPr>
            <p:cNvPr id="8" name="Group 18"/>
            <p:cNvGrpSpPr/>
            <p:nvPr/>
          </p:nvGrpSpPr>
          <p:grpSpPr>
            <a:xfrm>
              <a:off x="6705603" y="3276600"/>
              <a:ext cx="1371601" cy="612775"/>
              <a:chOff x="2667000" y="3124200"/>
              <a:chExt cx="765175" cy="384175"/>
            </a:xfrm>
          </p:grpSpPr>
          <p:sp>
            <p:nvSpPr>
              <p:cNvPr id="16"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r>
                  <a:rPr lang="en-US" sz="3200" dirty="0" smtClean="0"/>
                  <a:t>X</a:t>
                </a:r>
                <a:endParaRPr lang="en-US" sz="3200" dirty="0"/>
              </a:p>
            </p:txBody>
          </p:sp>
          <p:sp>
            <p:nvSpPr>
              <p:cNvPr id="17"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AA</a:t>
                </a:r>
                <a:endParaRPr lang="en-US" sz="3200" dirty="0"/>
              </a:p>
            </p:txBody>
          </p:sp>
        </p:grpSp>
        <p:grpSp>
          <p:nvGrpSpPr>
            <p:cNvPr id="9" name="Group 21"/>
            <p:cNvGrpSpPr/>
            <p:nvPr/>
          </p:nvGrpSpPr>
          <p:grpSpPr>
            <a:xfrm>
              <a:off x="4114803" y="3276600"/>
              <a:ext cx="1447801" cy="612775"/>
              <a:chOff x="2667000" y="3124200"/>
              <a:chExt cx="765175" cy="384175"/>
            </a:xfrm>
          </p:grpSpPr>
          <p:sp>
            <p:nvSpPr>
              <p:cNvPr id="14"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15"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BB</a:t>
                </a:r>
                <a:endParaRPr lang="en-US" sz="3200" dirty="0"/>
              </a:p>
            </p:txBody>
          </p:sp>
        </p:grpSp>
        <p:sp>
          <p:nvSpPr>
            <p:cNvPr id="10" name="Line 25"/>
            <p:cNvSpPr>
              <a:spLocks noChangeShapeType="1"/>
            </p:cNvSpPr>
            <p:nvPr/>
          </p:nvSpPr>
          <p:spPr bwMode="auto">
            <a:xfrm rot="240000" flipV="1">
              <a:off x="838959" y="3681464"/>
              <a:ext cx="685800" cy="45719"/>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11" name="Line 25"/>
            <p:cNvSpPr>
              <a:spLocks noChangeShapeType="1"/>
            </p:cNvSpPr>
            <p:nvPr/>
          </p:nvSpPr>
          <p:spPr bwMode="auto">
            <a:xfrm rot="240000" flipV="1">
              <a:off x="2819207" y="3550385"/>
              <a:ext cx="1297095" cy="45719"/>
            </a:xfrm>
            <a:prstGeom prst="line">
              <a:avLst/>
            </a:prstGeom>
            <a:noFill/>
            <a:ln w="28575">
              <a:solidFill>
                <a:schemeClr val="tx1"/>
              </a:solidFill>
              <a:round/>
              <a:headEnd type="oval" w="med" len="med"/>
              <a:tailEnd type="triangle" w="med" len="med"/>
            </a:ln>
            <a:effectLst/>
          </p:spPr>
          <p:txBody>
            <a:bodyPr wrap="none"/>
            <a:lstStyle/>
            <a:p>
              <a:endParaRPr lang="en-US" dirty="0"/>
            </a:p>
          </p:txBody>
        </p:sp>
        <p:sp>
          <p:nvSpPr>
            <p:cNvPr id="12" name="Line 25"/>
            <p:cNvSpPr>
              <a:spLocks noChangeShapeType="1"/>
            </p:cNvSpPr>
            <p:nvPr/>
          </p:nvSpPr>
          <p:spPr bwMode="auto">
            <a:xfrm rot="240000" flipV="1">
              <a:off x="5336662" y="3476556"/>
              <a:ext cx="1367795" cy="124076"/>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13" name="TextBox 12"/>
            <p:cNvSpPr txBox="1"/>
            <p:nvPr/>
          </p:nvSpPr>
          <p:spPr>
            <a:xfrm>
              <a:off x="228600" y="2590800"/>
              <a:ext cx="1219200" cy="584775"/>
            </a:xfrm>
            <a:prstGeom prst="rect">
              <a:avLst/>
            </a:prstGeom>
            <a:solidFill>
              <a:srgbClr val="00B050"/>
            </a:solidFill>
          </p:spPr>
          <p:txBody>
            <a:bodyPr wrap="square" rtlCol="0">
              <a:spAutoFit/>
            </a:bodyPr>
            <a:lstStyle/>
            <a:p>
              <a:r>
                <a:rPr lang="en-US" sz="3200" dirty="0" smtClean="0"/>
                <a:t>TOP </a:t>
              </a:r>
              <a:endParaRPr lang="en-US" sz="3200" dirty="0"/>
            </a:p>
          </p:txBody>
        </p:sp>
      </p:grpSp>
      <p:grpSp>
        <p:nvGrpSpPr>
          <p:cNvPr id="45" name="Group 44"/>
          <p:cNvGrpSpPr/>
          <p:nvPr/>
        </p:nvGrpSpPr>
        <p:grpSpPr>
          <a:xfrm>
            <a:off x="0" y="4648200"/>
            <a:ext cx="8458204" cy="1298575"/>
            <a:chOff x="0" y="4648200"/>
            <a:chExt cx="8458204" cy="1298575"/>
          </a:xfrm>
        </p:grpSpPr>
        <p:grpSp>
          <p:nvGrpSpPr>
            <p:cNvPr id="25" name="Group 6"/>
            <p:cNvGrpSpPr/>
            <p:nvPr/>
          </p:nvGrpSpPr>
          <p:grpSpPr>
            <a:xfrm>
              <a:off x="3276600" y="5257800"/>
              <a:ext cx="1447800" cy="612775"/>
              <a:chOff x="2667000" y="3124200"/>
              <a:chExt cx="765175" cy="384175"/>
            </a:xfrm>
          </p:grpSpPr>
          <p:sp>
            <p:nvSpPr>
              <p:cNvPr id="37" name="Rectangle 36"/>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8" name="Rectangle 37"/>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CC</a:t>
                </a:r>
                <a:endParaRPr lang="en-US" sz="3200" dirty="0"/>
              </a:p>
            </p:txBody>
          </p:sp>
        </p:grpSp>
        <p:sp>
          <p:nvSpPr>
            <p:cNvPr id="26" name="Rectangle 18"/>
            <p:cNvSpPr>
              <a:spLocks noChangeArrowheads="1"/>
            </p:cNvSpPr>
            <p:nvPr/>
          </p:nvSpPr>
          <p:spPr bwMode="auto">
            <a:xfrm>
              <a:off x="609600" y="5410200"/>
              <a:ext cx="152400" cy="381000"/>
            </a:xfrm>
            <a:prstGeom prst="rect">
              <a:avLst/>
            </a:prstGeom>
            <a:solidFill>
              <a:srgbClr val="00B050"/>
            </a:solidFill>
            <a:ln w="28575">
              <a:solidFill>
                <a:schemeClr val="tx1"/>
              </a:solidFill>
              <a:miter lim="800000"/>
              <a:headEnd/>
              <a:tailEnd/>
            </a:ln>
            <a:effectLst/>
          </p:spPr>
          <p:txBody>
            <a:bodyPr wrap="none" anchor="ctr"/>
            <a:lstStyle/>
            <a:p>
              <a:endParaRPr lang="en-US" dirty="0"/>
            </a:p>
          </p:txBody>
        </p:sp>
        <p:grpSp>
          <p:nvGrpSpPr>
            <p:cNvPr id="27" name="Group 18"/>
            <p:cNvGrpSpPr/>
            <p:nvPr/>
          </p:nvGrpSpPr>
          <p:grpSpPr>
            <a:xfrm>
              <a:off x="7239000" y="5181601"/>
              <a:ext cx="1219204" cy="609600"/>
              <a:chOff x="2667000" y="3124200"/>
              <a:chExt cx="765175" cy="384175"/>
            </a:xfrm>
          </p:grpSpPr>
          <p:sp>
            <p:nvSpPr>
              <p:cNvPr id="35"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r>
                  <a:rPr lang="en-US" sz="3200" dirty="0" smtClean="0"/>
                  <a:t>X</a:t>
                </a:r>
                <a:endParaRPr lang="en-US" sz="3200" dirty="0"/>
              </a:p>
            </p:txBody>
          </p:sp>
          <p:sp>
            <p:nvSpPr>
              <p:cNvPr id="36"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2800" dirty="0" smtClean="0"/>
                  <a:t>AA</a:t>
                </a:r>
                <a:endParaRPr lang="en-US" sz="2800" dirty="0"/>
              </a:p>
            </p:txBody>
          </p:sp>
        </p:grpSp>
        <p:grpSp>
          <p:nvGrpSpPr>
            <p:cNvPr id="28" name="Group 21"/>
            <p:cNvGrpSpPr/>
            <p:nvPr/>
          </p:nvGrpSpPr>
          <p:grpSpPr>
            <a:xfrm>
              <a:off x="5257800" y="5181600"/>
              <a:ext cx="1447801" cy="612775"/>
              <a:chOff x="2667000" y="3124200"/>
              <a:chExt cx="765175" cy="384175"/>
            </a:xfrm>
          </p:grpSpPr>
          <p:sp>
            <p:nvSpPr>
              <p:cNvPr id="33"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4"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BB</a:t>
                </a:r>
                <a:endParaRPr lang="en-US" sz="3200" dirty="0"/>
              </a:p>
            </p:txBody>
          </p:sp>
        </p:grpSp>
        <p:sp>
          <p:nvSpPr>
            <p:cNvPr id="29" name="Line 25"/>
            <p:cNvSpPr>
              <a:spLocks noChangeShapeType="1"/>
            </p:cNvSpPr>
            <p:nvPr/>
          </p:nvSpPr>
          <p:spPr bwMode="auto">
            <a:xfrm rot="240000" flipV="1">
              <a:off x="686559" y="5586463"/>
              <a:ext cx="685800" cy="45719"/>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30" name="Line 25"/>
            <p:cNvSpPr>
              <a:spLocks noChangeShapeType="1"/>
            </p:cNvSpPr>
            <p:nvPr/>
          </p:nvSpPr>
          <p:spPr bwMode="auto">
            <a:xfrm rot="240000" flipV="1">
              <a:off x="4346676" y="5468801"/>
              <a:ext cx="909574" cy="125675"/>
            </a:xfrm>
            <a:prstGeom prst="line">
              <a:avLst/>
            </a:prstGeom>
            <a:noFill/>
            <a:ln w="28575">
              <a:solidFill>
                <a:schemeClr val="tx1"/>
              </a:solidFill>
              <a:round/>
              <a:headEnd type="oval" w="med" len="med"/>
              <a:tailEnd type="triangle" w="med" len="med"/>
            </a:ln>
            <a:effectLst/>
          </p:spPr>
          <p:txBody>
            <a:bodyPr wrap="none"/>
            <a:lstStyle/>
            <a:p>
              <a:endParaRPr lang="en-US" dirty="0"/>
            </a:p>
          </p:txBody>
        </p:sp>
        <p:sp>
          <p:nvSpPr>
            <p:cNvPr id="31" name="Line 25"/>
            <p:cNvSpPr>
              <a:spLocks noChangeShapeType="1"/>
            </p:cNvSpPr>
            <p:nvPr/>
          </p:nvSpPr>
          <p:spPr bwMode="auto">
            <a:xfrm rot="240000" flipV="1">
              <a:off x="6248938" y="5444705"/>
              <a:ext cx="991042" cy="50041"/>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32" name="TextBox 31"/>
            <p:cNvSpPr txBox="1"/>
            <p:nvPr/>
          </p:nvSpPr>
          <p:spPr>
            <a:xfrm>
              <a:off x="0" y="4648200"/>
              <a:ext cx="1219200" cy="584775"/>
            </a:xfrm>
            <a:prstGeom prst="rect">
              <a:avLst/>
            </a:prstGeom>
            <a:solidFill>
              <a:srgbClr val="00B050"/>
            </a:solidFill>
          </p:spPr>
          <p:txBody>
            <a:bodyPr wrap="square" rtlCol="0">
              <a:spAutoFit/>
            </a:bodyPr>
            <a:lstStyle/>
            <a:p>
              <a:r>
                <a:rPr lang="en-US" sz="3200" dirty="0" smtClean="0"/>
                <a:t>TOP </a:t>
              </a:r>
              <a:endParaRPr lang="en-US" sz="3200" dirty="0"/>
            </a:p>
          </p:txBody>
        </p:sp>
        <p:grpSp>
          <p:nvGrpSpPr>
            <p:cNvPr id="39" name="Group 21"/>
            <p:cNvGrpSpPr/>
            <p:nvPr/>
          </p:nvGrpSpPr>
          <p:grpSpPr>
            <a:xfrm>
              <a:off x="1371601" y="5334000"/>
              <a:ext cx="1295400" cy="612775"/>
              <a:chOff x="2667000" y="3124200"/>
              <a:chExt cx="765175" cy="384175"/>
            </a:xfrm>
          </p:grpSpPr>
          <p:sp>
            <p:nvSpPr>
              <p:cNvPr id="40"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41"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DD</a:t>
                </a:r>
                <a:endParaRPr lang="en-US" sz="3200" dirty="0"/>
              </a:p>
            </p:txBody>
          </p:sp>
        </p:grpSp>
        <p:sp>
          <p:nvSpPr>
            <p:cNvPr id="42" name="Line 25"/>
            <p:cNvSpPr>
              <a:spLocks noChangeShapeType="1"/>
            </p:cNvSpPr>
            <p:nvPr/>
          </p:nvSpPr>
          <p:spPr bwMode="auto">
            <a:xfrm rot="240000" flipV="1">
              <a:off x="2591559" y="5510264"/>
              <a:ext cx="685800" cy="45719"/>
            </a:xfrm>
            <a:prstGeom prst="line">
              <a:avLst/>
            </a:prstGeom>
            <a:noFill/>
            <a:ln w="28575">
              <a:solidFill>
                <a:schemeClr val="tx1"/>
              </a:solidFill>
              <a:round/>
              <a:headEnd type="oval" w="med" len="med"/>
              <a:tailEnd type="triangle" w="med" len="med"/>
            </a:ln>
            <a:effectLst/>
          </p:spPr>
          <p:txBody>
            <a:bodyPr wrap="none"/>
            <a:lstStyle/>
            <a:p>
              <a:endParaRPr lang="en-US"/>
            </a:p>
          </p:txBody>
        </p:sp>
      </p:grpSp>
      <p:sp>
        <p:nvSpPr>
          <p:cNvPr id="43" name="TextBox 42"/>
          <p:cNvSpPr txBox="1"/>
          <p:nvPr/>
        </p:nvSpPr>
        <p:spPr>
          <a:xfrm>
            <a:off x="1447800" y="1676400"/>
            <a:ext cx="6553200" cy="584775"/>
          </a:xfrm>
          <a:prstGeom prst="rect">
            <a:avLst/>
          </a:prstGeom>
          <a:noFill/>
        </p:spPr>
        <p:txBody>
          <a:bodyPr wrap="square" rtlCol="0">
            <a:spAutoFit/>
          </a:bodyPr>
          <a:lstStyle/>
          <a:p>
            <a:r>
              <a:rPr lang="en-US" sz="3200" dirty="0" smtClean="0"/>
              <a:t>STACK before PUSH Operation </a:t>
            </a:r>
            <a:endParaRPr lang="en-US" sz="3200" dirty="0"/>
          </a:p>
        </p:txBody>
      </p:sp>
      <p:sp>
        <p:nvSpPr>
          <p:cNvPr id="44" name="TextBox 43"/>
          <p:cNvSpPr txBox="1"/>
          <p:nvPr/>
        </p:nvSpPr>
        <p:spPr>
          <a:xfrm>
            <a:off x="1447800" y="4191000"/>
            <a:ext cx="6553200" cy="584775"/>
          </a:xfrm>
          <a:prstGeom prst="rect">
            <a:avLst/>
          </a:prstGeom>
          <a:noFill/>
        </p:spPr>
        <p:txBody>
          <a:bodyPr wrap="square" rtlCol="0">
            <a:spAutoFit/>
          </a:bodyPr>
          <a:lstStyle/>
          <a:p>
            <a:r>
              <a:rPr lang="en-US" sz="3200" dirty="0" smtClean="0"/>
              <a:t>STACK After  PUSH Operation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checkerboard(across)">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checkerboard(across)">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PUSH Operation </a:t>
            </a:r>
            <a:endParaRPr lang="en-US" dirty="0"/>
          </a:p>
        </p:txBody>
      </p:sp>
      <p:sp>
        <p:nvSpPr>
          <p:cNvPr id="3" name="Content Placeholder 2"/>
          <p:cNvSpPr>
            <a:spLocks noGrp="1"/>
          </p:cNvSpPr>
          <p:nvPr>
            <p:ph idx="1"/>
          </p:nvPr>
        </p:nvSpPr>
        <p:spPr>
          <a:xfrm>
            <a:off x="457200" y="1295400"/>
            <a:ext cx="8229600" cy="4830763"/>
          </a:xfrm>
        </p:spPr>
        <p:txBody>
          <a:bodyPr/>
          <a:lstStyle/>
          <a:p>
            <a:pPr>
              <a:buNone/>
            </a:pPr>
            <a:endParaRPr lang="en-US" dirty="0" smtClean="0"/>
          </a:p>
          <a:p>
            <a:pPr>
              <a:buNone/>
            </a:pPr>
            <a:r>
              <a:rPr lang="en-US" dirty="0" smtClean="0"/>
              <a:t>[1] NEW-&gt;INFO = ITEM</a:t>
            </a:r>
          </a:p>
          <a:p>
            <a:pPr>
              <a:buNone/>
            </a:pPr>
            <a:r>
              <a:rPr lang="en-US" dirty="0" smtClean="0"/>
              <a:t>[2] NEW-&gt;LINK = TOP</a:t>
            </a:r>
          </a:p>
          <a:p>
            <a:pPr>
              <a:buNone/>
            </a:pPr>
            <a:r>
              <a:rPr lang="en-US" dirty="0" smtClean="0"/>
              <a:t>[3] TOP = NEW </a:t>
            </a:r>
          </a:p>
          <a:p>
            <a:pPr>
              <a:buNone/>
            </a:pPr>
            <a:r>
              <a:rPr lang="en-US" dirty="0" smtClean="0"/>
              <a:t>[4] Exit </a:t>
            </a:r>
          </a:p>
          <a:p>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POP Operation </a:t>
            </a:r>
            <a:endParaRPr lang="en-US" dirty="0"/>
          </a:p>
        </p:txBody>
      </p:sp>
      <p:sp>
        <p:nvSpPr>
          <p:cNvPr id="3" name="Content Placeholder 2"/>
          <p:cNvSpPr>
            <a:spLocks noGrp="1"/>
          </p:cNvSpPr>
          <p:nvPr>
            <p:ph idx="1"/>
          </p:nvPr>
        </p:nvSpPr>
        <p:spPr>
          <a:xfrm>
            <a:off x="457200" y="1219200"/>
            <a:ext cx="8229600" cy="4906963"/>
          </a:xfrm>
        </p:spPr>
        <p:txBody>
          <a:bodyPr/>
          <a:lstStyle/>
          <a:p>
            <a:endParaRPr lang="en-US" dirty="0" smtClean="0"/>
          </a:p>
          <a:p>
            <a:r>
              <a:rPr lang="en-US" dirty="0" smtClean="0"/>
              <a:t>POP operation is accomplished by deleting the  node pointed to by the TOP pointer [</a:t>
            </a:r>
            <a:r>
              <a:rPr lang="en-US" b="1" dirty="0" smtClean="0">
                <a:solidFill>
                  <a:srgbClr val="FF0000"/>
                </a:solidFill>
              </a:rPr>
              <a:t>Delete the first node in the list</a:t>
            </a:r>
            <a:r>
              <a:rPr lang="en-US" dirty="0" smtClean="0"/>
              <a:t>]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POP Operation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17</a:t>
            </a:fld>
            <a:endParaRPr lang="en-US"/>
          </a:p>
        </p:txBody>
      </p:sp>
      <p:grpSp>
        <p:nvGrpSpPr>
          <p:cNvPr id="3" name="Group 4"/>
          <p:cNvGrpSpPr/>
          <p:nvPr/>
        </p:nvGrpSpPr>
        <p:grpSpPr>
          <a:xfrm>
            <a:off x="685800" y="4648200"/>
            <a:ext cx="7848600" cy="1298575"/>
            <a:chOff x="228600" y="2590800"/>
            <a:chExt cx="7848600" cy="1298575"/>
          </a:xfrm>
        </p:grpSpPr>
        <p:grpSp>
          <p:nvGrpSpPr>
            <p:cNvPr id="5" name="Group 6"/>
            <p:cNvGrpSpPr/>
            <p:nvPr/>
          </p:nvGrpSpPr>
          <p:grpSpPr>
            <a:xfrm>
              <a:off x="1524000" y="3276600"/>
              <a:ext cx="1600200" cy="612775"/>
              <a:chOff x="2667000" y="3124200"/>
              <a:chExt cx="765175" cy="384175"/>
            </a:xfrm>
          </p:grpSpPr>
          <p:sp>
            <p:nvSpPr>
              <p:cNvPr id="18"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19"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CC</a:t>
                </a:r>
                <a:endParaRPr lang="en-US" sz="3200" dirty="0"/>
              </a:p>
            </p:txBody>
          </p:sp>
        </p:grpSp>
        <p:sp>
          <p:nvSpPr>
            <p:cNvPr id="7" name="Rectangle 18"/>
            <p:cNvSpPr>
              <a:spLocks noChangeArrowheads="1"/>
            </p:cNvSpPr>
            <p:nvPr/>
          </p:nvSpPr>
          <p:spPr bwMode="auto">
            <a:xfrm>
              <a:off x="762000" y="3505200"/>
              <a:ext cx="152400" cy="381000"/>
            </a:xfrm>
            <a:prstGeom prst="rect">
              <a:avLst/>
            </a:prstGeom>
            <a:solidFill>
              <a:srgbClr val="00B050"/>
            </a:solidFill>
            <a:ln w="28575">
              <a:solidFill>
                <a:schemeClr val="tx1"/>
              </a:solidFill>
              <a:miter lim="800000"/>
              <a:headEnd/>
              <a:tailEnd/>
            </a:ln>
            <a:effectLst/>
          </p:spPr>
          <p:txBody>
            <a:bodyPr wrap="none" anchor="ctr"/>
            <a:lstStyle/>
            <a:p>
              <a:endParaRPr lang="en-US" dirty="0"/>
            </a:p>
          </p:txBody>
        </p:sp>
        <p:grpSp>
          <p:nvGrpSpPr>
            <p:cNvPr id="6" name="Group 18"/>
            <p:cNvGrpSpPr/>
            <p:nvPr/>
          </p:nvGrpSpPr>
          <p:grpSpPr>
            <a:xfrm>
              <a:off x="6705603" y="3276600"/>
              <a:ext cx="1371601" cy="612775"/>
              <a:chOff x="2667000" y="3124200"/>
              <a:chExt cx="765175" cy="384175"/>
            </a:xfrm>
          </p:grpSpPr>
          <p:sp>
            <p:nvSpPr>
              <p:cNvPr id="16"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r>
                  <a:rPr lang="en-US" sz="3200" dirty="0" smtClean="0"/>
                  <a:t>X</a:t>
                </a:r>
                <a:endParaRPr lang="en-US" sz="3200" dirty="0"/>
              </a:p>
            </p:txBody>
          </p:sp>
          <p:sp>
            <p:nvSpPr>
              <p:cNvPr id="17"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AA</a:t>
                </a:r>
                <a:endParaRPr lang="en-US" sz="3200" dirty="0"/>
              </a:p>
            </p:txBody>
          </p:sp>
        </p:grpSp>
        <p:grpSp>
          <p:nvGrpSpPr>
            <p:cNvPr id="8" name="Group 21"/>
            <p:cNvGrpSpPr/>
            <p:nvPr/>
          </p:nvGrpSpPr>
          <p:grpSpPr>
            <a:xfrm>
              <a:off x="4114803" y="3276600"/>
              <a:ext cx="1447801" cy="612775"/>
              <a:chOff x="2667000" y="3124200"/>
              <a:chExt cx="765175" cy="384175"/>
            </a:xfrm>
          </p:grpSpPr>
          <p:sp>
            <p:nvSpPr>
              <p:cNvPr id="14"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15"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BB</a:t>
                </a:r>
                <a:endParaRPr lang="en-US" sz="3200" dirty="0"/>
              </a:p>
            </p:txBody>
          </p:sp>
        </p:grpSp>
        <p:sp>
          <p:nvSpPr>
            <p:cNvPr id="10" name="Line 25"/>
            <p:cNvSpPr>
              <a:spLocks noChangeShapeType="1"/>
            </p:cNvSpPr>
            <p:nvPr/>
          </p:nvSpPr>
          <p:spPr bwMode="auto">
            <a:xfrm rot="240000" flipV="1">
              <a:off x="838959" y="3681464"/>
              <a:ext cx="685800" cy="45719"/>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11" name="Line 25"/>
            <p:cNvSpPr>
              <a:spLocks noChangeShapeType="1"/>
            </p:cNvSpPr>
            <p:nvPr/>
          </p:nvSpPr>
          <p:spPr bwMode="auto">
            <a:xfrm rot="240000" flipV="1">
              <a:off x="2819207" y="3550385"/>
              <a:ext cx="1297095" cy="45719"/>
            </a:xfrm>
            <a:prstGeom prst="line">
              <a:avLst/>
            </a:prstGeom>
            <a:noFill/>
            <a:ln w="28575">
              <a:solidFill>
                <a:schemeClr val="tx1"/>
              </a:solidFill>
              <a:round/>
              <a:headEnd type="oval" w="med" len="med"/>
              <a:tailEnd type="triangle" w="med" len="med"/>
            </a:ln>
            <a:effectLst/>
          </p:spPr>
          <p:txBody>
            <a:bodyPr wrap="none"/>
            <a:lstStyle/>
            <a:p>
              <a:endParaRPr lang="en-US" dirty="0"/>
            </a:p>
          </p:txBody>
        </p:sp>
        <p:sp>
          <p:nvSpPr>
            <p:cNvPr id="12" name="Line 25"/>
            <p:cNvSpPr>
              <a:spLocks noChangeShapeType="1"/>
            </p:cNvSpPr>
            <p:nvPr/>
          </p:nvSpPr>
          <p:spPr bwMode="auto">
            <a:xfrm rot="240000" flipV="1">
              <a:off x="5336662" y="3476556"/>
              <a:ext cx="1367795" cy="124076"/>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13" name="TextBox 12"/>
            <p:cNvSpPr txBox="1"/>
            <p:nvPr/>
          </p:nvSpPr>
          <p:spPr>
            <a:xfrm>
              <a:off x="228600" y="2590800"/>
              <a:ext cx="1219200" cy="584775"/>
            </a:xfrm>
            <a:prstGeom prst="rect">
              <a:avLst/>
            </a:prstGeom>
            <a:solidFill>
              <a:srgbClr val="00B050"/>
            </a:solidFill>
          </p:spPr>
          <p:txBody>
            <a:bodyPr wrap="square" rtlCol="0">
              <a:spAutoFit/>
            </a:bodyPr>
            <a:lstStyle/>
            <a:p>
              <a:r>
                <a:rPr lang="en-US" sz="3200" dirty="0" smtClean="0"/>
                <a:t>TOP </a:t>
              </a:r>
              <a:endParaRPr lang="en-US" sz="3200" dirty="0"/>
            </a:p>
          </p:txBody>
        </p:sp>
      </p:grpSp>
      <p:grpSp>
        <p:nvGrpSpPr>
          <p:cNvPr id="9" name="Group 44"/>
          <p:cNvGrpSpPr/>
          <p:nvPr/>
        </p:nvGrpSpPr>
        <p:grpSpPr>
          <a:xfrm>
            <a:off x="0" y="2133600"/>
            <a:ext cx="8458204" cy="1298575"/>
            <a:chOff x="0" y="4648200"/>
            <a:chExt cx="8458204" cy="1298575"/>
          </a:xfrm>
        </p:grpSpPr>
        <p:grpSp>
          <p:nvGrpSpPr>
            <p:cNvPr id="20" name="Group 6"/>
            <p:cNvGrpSpPr/>
            <p:nvPr/>
          </p:nvGrpSpPr>
          <p:grpSpPr>
            <a:xfrm>
              <a:off x="3276600" y="5257800"/>
              <a:ext cx="1447800" cy="612775"/>
              <a:chOff x="2667000" y="3124200"/>
              <a:chExt cx="765175" cy="384175"/>
            </a:xfrm>
          </p:grpSpPr>
          <p:sp>
            <p:nvSpPr>
              <p:cNvPr id="37" name="Rectangle 36"/>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8" name="Rectangle 37"/>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CC</a:t>
                </a:r>
                <a:endParaRPr lang="en-US" sz="3200" dirty="0"/>
              </a:p>
            </p:txBody>
          </p:sp>
        </p:grpSp>
        <p:sp>
          <p:nvSpPr>
            <p:cNvPr id="26" name="Rectangle 18"/>
            <p:cNvSpPr>
              <a:spLocks noChangeArrowheads="1"/>
            </p:cNvSpPr>
            <p:nvPr/>
          </p:nvSpPr>
          <p:spPr bwMode="auto">
            <a:xfrm>
              <a:off x="609600" y="5410200"/>
              <a:ext cx="152400" cy="381000"/>
            </a:xfrm>
            <a:prstGeom prst="rect">
              <a:avLst/>
            </a:prstGeom>
            <a:solidFill>
              <a:srgbClr val="00B050"/>
            </a:solidFill>
            <a:ln w="28575">
              <a:solidFill>
                <a:schemeClr val="tx1"/>
              </a:solidFill>
              <a:miter lim="800000"/>
              <a:headEnd/>
              <a:tailEnd/>
            </a:ln>
            <a:effectLst/>
          </p:spPr>
          <p:txBody>
            <a:bodyPr wrap="none" anchor="ctr"/>
            <a:lstStyle/>
            <a:p>
              <a:endParaRPr lang="en-US" dirty="0"/>
            </a:p>
          </p:txBody>
        </p:sp>
        <p:grpSp>
          <p:nvGrpSpPr>
            <p:cNvPr id="21" name="Group 18"/>
            <p:cNvGrpSpPr/>
            <p:nvPr/>
          </p:nvGrpSpPr>
          <p:grpSpPr>
            <a:xfrm>
              <a:off x="7239000" y="5181601"/>
              <a:ext cx="1219204" cy="609600"/>
              <a:chOff x="2667000" y="3124200"/>
              <a:chExt cx="765175" cy="384175"/>
            </a:xfrm>
          </p:grpSpPr>
          <p:sp>
            <p:nvSpPr>
              <p:cNvPr id="35"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r>
                  <a:rPr lang="en-US" sz="3200" dirty="0" smtClean="0"/>
                  <a:t>X</a:t>
                </a:r>
                <a:endParaRPr lang="en-US" sz="3200" dirty="0"/>
              </a:p>
            </p:txBody>
          </p:sp>
          <p:sp>
            <p:nvSpPr>
              <p:cNvPr id="36"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2800" dirty="0" smtClean="0"/>
                  <a:t>AA</a:t>
                </a:r>
                <a:endParaRPr lang="en-US" sz="2800" dirty="0"/>
              </a:p>
            </p:txBody>
          </p:sp>
        </p:grpSp>
        <p:grpSp>
          <p:nvGrpSpPr>
            <p:cNvPr id="22" name="Group 21"/>
            <p:cNvGrpSpPr/>
            <p:nvPr/>
          </p:nvGrpSpPr>
          <p:grpSpPr>
            <a:xfrm>
              <a:off x="5257800" y="5181600"/>
              <a:ext cx="1447801" cy="612775"/>
              <a:chOff x="2667000" y="3124200"/>
              <a:chExt cx="765175" cy="384175"/>
            </a:xfrm>
          </p:grpSpPr>
          <p:sp>
            <p:nvSpPr>
              <p:cNvPr id="33"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34"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BB</a:t>
                </a:r>
                <a:endParaRPr lang="en-US" sz="3200" dirty="0"/>
              </a:p>
            </p:txBody>
          </p:sp>
        </p:grpSp>
        <p:sp>
          <p:nvSpPr>
            <p:cNvPr id="29" name="Line 25"/>
            <p:cNvSpPr>
              <a:spLocks noChangeShapeType="1"/>
            </p:cNvSpPr>
            <p:nvPr/>
          </p:nvSpPr>
          <p:spPr bwMode="auto">
            <a:xfrm rot="240000" flipV="1">
              <a:off x="686559" y="5586463"/>
              <a:ext cx="685800" cy="45719"/>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30" name="Line 25"/>
            <p:cNvSpPr>
              <a:spLocks noChangeShapeType="1"/>
            </p:cNvSpPr>
            <p:nvPr/>
          </p:nvSpPr>
          <p:spPr bwMode="auto">
            <a:xfrm rot="240000" flipV="1">
              <a:off x="4346676" y="5468801"/>
              <a:ext cx="909574" cy="125675"/>
            </a:xfrm>
            <a:prstGeom prst="line">
              <a:avLst/>
            </a:prstGeom>
            <a:noFill/>
            <a:ln w="28575">
              <a:solidFill>
                <a:schemeClr val="tx1"/>
              </a:solidFill>
              <a:round/>
              <a:headEnd type="oval" w="med" len="med"/>
              <a:tailEnd type="triangle" w="med" len="med"/>
            </a:ln>
            <a:effectLst/>
          </p:spPr>
          <p:txBody>
            <a:bodyPr wrap="none"/>
            <a:lstStyle/>
            <a:p>
              <a:endParaRPr lang="en-US" dirty="0"/>
            </a:p>
          </p:txBody>
        </p:sp>
        <p:sp>
          <p:nvSpPr>
            <p:cNvPr id="31" name="Line 25"/>
            <p:cNvSpPr>
              <a:spLocks noChangeShapeType="1"/>
            </p:cNvSpPr>
            <p:nvPr/>
          </p:nvSpPr>
          <p:spPr bwMode="auto">
            <a:xfrm rot="240000" flipV="1">
              <a:off x="6248938" y="5444705"/>
              <a:ext cx="991042" cy="50041"/>
            </a:xfrm>
            <a:prstGeom prst="line">
              <a:avLst/>
            </a:prstGeom>
            <a:noFill/>
            <a:ln w="28575">
              <a:solidFill>
                <a:schemeClr val="tx1"/>
              </a:solidFill>
              <a:round/>
              <a:headEnd type="oval" w="med" len="med"/>
              <a:tailEnd type="triangle" w="med" len="med"/>
            </a:ln>
            <a:effectLst/>
          </p:spPr>
          <p:txBody>
            <a:bodyPr wrap="none"/>
            <a:lstStyle/>
            <a:p>
              <a:endParaRPr lang="en-US"/>
            </a:p>
          </p:txBody>
        </p:sp>
        <p:sp>
          <p:nvSpPr>
            <p:cNvPr id="32" name="TextBox 31"/>
            <p:cNvSpPr txBox="1"/>
            <p:nvPr/>
          </p:nvSpPr>
          <p:spPr>
            <a:xfrm>
              <a:off x="0" y="4648200"/>
              <a:ext cx="1219200" cy="584775"/>
            </a:xfrm>
            <a:prstGeom prst="rect">
              <a:avLst/>
            </a:prstGeom>
            <a:solidFill>
              <a:srgbClr val="00B050"/>
            </a:solidFill>
          </p:spPr>
          <p:txBody>
            <a:bodyPr wrap="square" rtlCol="0">
              <a:spAutoFit/>
            </a:bodyPr>
            <a:lstStyle/>
            <a:p>
              <a:r>
                <a:rPr lang="en-US" sz="3200" dirty="0" smtClean="0"/>
                <a:t>TOP </a:t>
              </a:r>
              <a:endParaRPr lang="en-US" sz="3200" dirty="0"/>
            </a:p>
          </p:txBody>
        </p:sp>
        <p:grpSp>
          <p:nvGrpSpPr>
            <p:cNvPr id="23" name="Group 21"/>
            <p:cNvGrpSpPr/>
            <p:nvPr/>
          </p:nvGrpSpPr>
          <p:grpSpPr>
            <a:xfrm>
              <a:off x="1371601" y="5334000"/>
              <a:ext cx="1295400" cy="612775"/>
              <a:chOff x="2667000" y="3124200"/>
              <a:chExt cx="765175" cy="384175"/>
            </a:xfrm>
          </p:grpSpPr>
          <p:sp>
            <p:nvSpPr>
              <p:cNvPr id="40" name="Rectangle 17"/>
              <p:cNvSpPr>
                <a:spLocks noChangeArrowheads="1"/>
              </p:cNvSpPr>
              <p:nvPr/>
            </p:nvSpPr>
            <p:spPr bwMode="auto">
              <a:xfrm>
                <a:off x="3048000" y="3124200"/>
                <a:ext cx="384175" cy="384175"/>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41" name="Rectangle 18"/>
              <p:cNvSpPr>
                <a:spLocks noChangeArrowheads="1"/>
              </p:cNvSpPr>
              <p:nvPr/>
            </p:nvSpPr>
            <p:spPr bwMode="auto">
              <a:xfrm>
                <a:off x="2667000" y="3124200"/>
                <a:ext cx="381000" cy="381000"/>
              </a:xfrm>
              <a:prstGeom prst="rect">
                <a:avLst/>
              </a:prstGeom>
              <a:solidFill>
                <a:schemeClr val="folHlink"/>
              </a:solidFill>
              <a:ln w="28575">
                <a:solidFill>
                  <a:schemeClr val="tx1"/>
                </a:solidFill>
                <a:miter lim="800000"/>
                <a:headEnd/>
                <a:tailEnd/>
              </a:ln>
              <a:effectLst/>
            </p:spPr>
            <p:txBody>
              <a:bodyPr wrap="none" anchor="ctr"/>
              <a:lstStyle/>
              <a:p>
                <a:r>
                  <a:rPr lang="en-US" sz="3200" dirty="0" smtClean="0"/>
                  <a:t>DD</a:t>
                </a:r>
                <a:endParaRPr lang="en-US" sz="3200" dirty="0"/>
              </a:p>
            </p:txBody>
          </p:sp>
        </p:grpSp>
        <p:sp>
          <p:nvSpPr>
            <p:cNvPr id="42" name="Line 25"/>
            <p:cNvSpPr>
              <a:spLocks noChangeShapeType="1"/>
            </p:cNvSpPr>
            <p:nvPr/>
          </p:nvSpPr>
          <p:spPr bwMode="auto">
            <a:xfrm rot="240000" flipV="1">
              <a:off x="2591559" y="5510264"/>
              <a:ext cx="685800" cy="45719"/>
            </a:xfrm>
            <a:prstGeom prst="line">
              <a:avLst/>
            </a:prstGeom>
            <a:noFill/>
            <a:ln w="28575">
              <a:solidFill>
                <a:schemeClr val="tx1"/>
              </a:solidFill>
              <a:round/>
              <a:headEnd type="oval" w="med" len="med"/>
              <a:tailEnd type="triangle" w="med" len="med"/>
            </a:ln>
            <a:effectLst/>
          </p:spPr>
          <p:txBody>
            <a:bodyPr wrap="none"/>
            <a:lstStyle/>
            <a:p>
              <a:endParaRPr lang="en-US"/>
            </a:p>
          </p:txBody>
        </p:sp>
      </p:grpSp>
      <p:sp>
        <p:nvSpPr>
          <p:cNvPr id="43" name="TextBox 42"/>
          <p:cNvSpPr txBox="1"/>
          <p:nvPr/>
        </p:nvSpPr>
        <p:spPr>
          <a:xfrm>
            <a:off x="1447800" y="1371600"/>
            <a:ext cx="6553200" cy="584775"/>
          </a:xfrm>
          <a:prstGeom prst="rect">
            <a:avLst/>
          </a:prstGeom>
          <a:noFill/>
        </p:spPr>
        <p:txBody>
          <a:bodyPr wrap="square" rtlCol="0">
            <a:spAutoFit/>
          </a:bodyPr>
          <a:lstStyle/>
          <a:p>
            <a:r>
              <a:rPr lang="en-US" sz="3200" dirty="0" smtClean="0"/>
              <a:t>STACK before POP  Operation </a:t>
            </a:r>
            <a:endParaRPr lang="en-US" sz="3200" dirty="0"/>
          </a:p>
        </p:txBody>
      </p:sp>
      <p:sp>
        <p:nvSpPr>
          <p:cNvPr id="44" name="TextBox 43"/>
          <p:cNvSpPr txBox="1"/>
          <p:nvPr/>
        </p:nvSpPr>
        <p:spPr>
          <a:xfrm>
            <a:off x="1295400" y="3810000"/>
            <a:ext cx="6553200" cy="584775"/>
          </a:xfrm>
          <a:prstGeom prst="rect">
            <a:avLst/>
          </a:prstGeom>
          <a:noFill/>
        </p:spPr>
        <p:txBody>
          <a:bodyPr wrap="square" rtlCol="0">
            <a:spAutoFit/>
          </a:bodyPr>
          <a:lstStyle/>
          <a:p>
            <a:r>
              <a:rPr lang="en-US" sz="3200" dirty="0" smtClean="0"/>
              <a:t>STACK After  POP Operation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checkerboard(across)">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POP Operation </a:t>
            </a:r>
            <a:endParaRPr lang="en-US" dirty="0"/>
          </a:p>
        </p:txBody>
      </p:sp>
      <p:sp>
        <p:nvSpPr>
          <p:cNvPr id="3" name="Content Placeholder 2"/>
          <p:cNvSpPr>
            <a:spLocks noGrp="1"/>
          </p:cNvSpPr>
          <p:nvPr>
            <p:ph idx="1"/>
          </p:nvPr>
        </p:nvSpPr>
        <p:spPr>
          <a:xfrm>
            <a:off x="457200" y="1295400"/>
            <a:ext cx="8229600" cy="4830763"/>
          </a:xfrm>
        </p:spPr>
        <p:txBody>
          <a:bodyPr/>
          <a:lstStyle/>
          <a:p>
            <a:pPr>
              <a:buNone/>
            </a:pPr>
            <a:endParaRPr lang="en-US" dirty="0" smtClean="0"/>
          </a:p>
          <a:p>
            <a:pPr>
              <a:buNone/>
            </a:pPr>
            <a:r>
              <a:rPr lang="en-US" dirty="0" smtClean="0"/>
              <a:t>[1] IF TOP == NULL Then Write Underflow and Exit </a:t>
            </a:r>
          </a:p>
          <a:p>
            <a:pPr>
              <a:buNone/>
            </a:pPr>
            <a:r>
              <a:rPr lang="en-US" dirty="0" smtClean="0"/>
              <a:t>[2] Set ITEM = TOP-&gt;INFO</a:t>
            </a:r>
          </a:p>
          <a:p>
            <a:pPr>
              <a:buNone/>
            </a:pPr>
            <a:r>
              <a:rPr lang="en-US" dirty="0" smtClean="0"/>
              <a:t>[3] Set TOP = TOP-&gt;LINK</a:t>
            </a:r>
          </a:p>
          <a:p>
            <a:pPr>
              <a:buNone/>
            </a:pPr>
            <a:r>
              <a:rPr lang="en-US" dirty="0" smtClean="0"/>
              <a:t>[4] Exit </a:t>
            </a:r>
          </a:p>
          <a:p>
            <a:pPr>
              <a:buNone/>
            </a:pP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Arithmetic Expression; Polish Notation </a:t>
            </a:r>
            <a:endParaRPr lang="en-US" dirty="0"/>
          </a:p>
        </p:txBody>
      </p:sp>
      <p:sp>
        <p:nvSpPr>
          <p:cNvPr id="3" name="Content Placeholder 2"/>
          <p:cNvSpPr>
            <a:spLocks noGrp="1"/>
          </p:cNvSpPr>
          <p:nvPr>
            <p:ph idx="1"/>
          </p:nvPr>
        </p:nvSpPr>
        <p:spPr/>
        <p:txBody>
          <a:bodyPr/>
          <a:lstStyle/>
          <a:p>
            <a:r>
              <a:rPr lang="en-US" dirty="0" smtClean="0"/>
              <a:t>Let </a:t>
            </a:r>
            <a:r>
              <a:rPr lang="en-US" b="1" dirty="0" smtClean="0">
                <a:solidFill>
                  <a:srgbClr val="FF0000"/>
                </a:solidFill>
              </a:rPr>
              <a:t>Q</a:t>
            </a:r>
            <a:r>
              <a:rPr lang="en-US" dirty="0" smtClean="0"/>
              <a:t> be an arithmetic expression involving constant and operations </a:t>
            </a:r>
          </a:p>
          <a:p>
            <a:endParaRPr lang="en-US" dirty="0" smtClean="0"/>
          </a:p>
          <a:p>
            <a:r>
              <a:rPr lang="en-US" dirty="0" smtClean="0"/>
              <a:t>Find the value of </a:t>
            </a:r>
            <a:r>
              <a:rPr lang="en-US" b="1" dirty="0" smtClean="0">
                <a:solidFill>
                  <a:srgbClr val="FF0000"/>
                </a:solidFill>
              </a:rPr>
              <a:t>Q </a:t>
            </a:r>
            <a:r>
              <a:rPr lang="en-US" dirty="0" smtClean="0"/>
              <a:t>using reverse Polish (</a:t>
            </a:r>
            <a:r>
              <a:rPr lang="en-US" b="1" dirty="0" smtClean="0">
                <a:solidFill>
                  <a:srgbClr val="FF0000"/>
                </a:solidFill>
              </a:rPr>
              <a:t>Postfix</a:t>
            </a:r>
            <a:r>
              <a:rPr lang="en-US" dirty="0" smtClean="0"/>
              <a:t>) Notation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Linear Data Structures</a:t>
            </a:r>
            <a:endParaRPr lang="en-US" dirty="0"/>
          </a:p>
        </p:txBody>
      </p:sp>
      <p:sp>
        <p:nvSpPr>
          <p:cNvPr id="3" name="Content Placeholder 2"/>
          <p:cNvSpPr>
            <a:spLocks noGrp="1"/>
          </p:cNvSpPr>
          <p:nvPr>
            <p:ph idx="1"/>
          </p:nvPr>
        </p:nvSpPr>
        <p:spPr>
          <a:xfrm>
            <a:off x="457200" y="1219200"/>
            <a:ext cx="8229600" cy="4906963"/>
          </a:xfrm>
        </p:spPr>
        <p:txBody>
          <a:bodyPr/>
          <a:lstStyle/>
          <a:p>
            <a:pPr algn="just"/>
            <a:r>
              <a:rPr lang="en-US" dirty="0" smtClean="0"/>
              <a:t>There are certain frequent situations in computer science when one wants to restrict insertion and deletions so that they can take place only at the beginning or at the end not in the middle.</a:t>
            </a:r>
          </a:p>
          <a:p>
            <a:pPr lvl="1"/>
            <a:endParaRPr lang="en-US" dirty="0"/>
          </a:p>
          <a:p>
            <a:pPr lvl="1"/>
            <a:r>
              <a:rPr lang="en-US" b="1" dirty="0" smtClean="0">
                <a:solidFill>
                  <a:srgbClr val="FF0000"/>
                </a:solidFill>
              </a:rPr>
              <a:t>Stack</a:t>
            </a:r>
          </a:p>
          <a:p>
            <a:pPr lvl="1"/>
            <a:r>
              <a:rPr lang="en-US" b="1" dirty="0" smtClean="0">
                <a:solidFill>
                  <a:srgbClr val="FF0000"/>
                </a:solidFill>
              </a:rPr>
              <a:t>Queue </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26F3FC11-115B-46F2-B6DF-320CF7B918D5}"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Polish Notation </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r>
              <a:rPr lang="en-US" dirty="0" smtClean="0"/>
              <a:t>Evaluate the following parenthesis-free arithmetic expression </a:t>
            </a:r>
          </a:p>
          <a:p>
            <a:endParaRPr lang="en-US" dirty="0" smtClean="0"/>
          </a:p>
          <a:p>
            <a:pPr>
              <a:buNone/>
            </a:pPr>
            <a:r>
              <a:rPr lang="en-US" dirty="0" smtClean="0"/>
              <a:t>	</a:t>
            </a:r>
            <a:r>
              <a:rPr lang="en-US" b="1" dirty="0" smtClean="0">
                <a:solidFill>
                  <a:srgbClr val="FF0000"/>
                </a:solidFill>
              </a:rPr>
              <a:t>2 î 3 + 5 * 2 î 2 – 12 / 6 </a:t>
            </a:r>
          </a:p>
          <a:p>
            <a:pPr>
              <a:buNone/>
            </a:pPr>
            <a:r>
              <a:rPr lang="en-US" dirty="0" smtClean="0"/>
              <a:t>Evaluate the exponentiation to obtain </a:t>
            </a:r>
          </a:p>
          <a:p>
            <a:pPr>
              <a:buNone/>
            </a:pPr>
            <a:r>
              <a:rPr lang="en-US" dirty="0" smtClean="0"/>
              <a:t>		</a:t>
            </a:r>
            <a:r>
              <a:rPr lang="en-US" b="1" dirty="0" smtClean="0">
                <a:solidFill>
                  <a:srgbClr val="FF0000"/>
                </a:solidFill>
              </a:rPr>
              <a:t>8 + 5 * 4 – 12 /6 </a:t>
            </a:r>
          </a:p>
          <a:p>
            <a:pPr>
              <a:buNone/>
            </a:pPr>
            <a:r>
              <a:rPr lang="en-US" dirty="0" smtClean="0"/>
              <a:t>Evaluate Multiplication and Division </a:t>
            </a:r>
          </a:p>
          <a:p>
            <a:pPr>
              <a:buNone/>
            </a:pPr>
            <a:r>
              <a:rPr lang="en-US" dirty="0" smtClean="0"/>
              <a:t>		</a:t>
            </a:r>
            <a:r>
              <a:rPr lang="en-US" b="1" dirty="0" smtClean="0">
                <a:solidFill>
                  <a:srgbClr val="FF0000"/>
                </a:solidFill>
              </a:rPr>
              <a:t>8 + 20 – 2</a:t>
            </a:r>
          </a:p>
          <a:p>
            <a:pPr>
              <a:buNone/>
            </a:pPr>
            <a:r>
              <a:rPr lang="en-US" dirty="0" smtClean="0"/>
              <a:t>Evaluate Addition and Subtraction</a:t>
            </a:r>
          </a:p>
          <a:p>
            <a:pPr>
              <a:buNone/>
            </a:pPr>
            <a:r>
              <a:rPr lang="en-US" dirty="0" smtClean="0"/>
              <a:t>		</a:t>
            </a:r>
            <a:r>
              <a:rPr lang="en-US" b="1" dirty="0" smtClean="0">
                <a:solidFill>
                  <a:srgbClr val="FF0000"/>
                </a:solidFill>
              </a:rPr>
              <a:t>26 </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26F3FC11-115B-46F2-B6DF-320CF7B918D5}"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Polish Notation </a:t>
            </a:r>
            <a:endParaRPr lang="en-US" dirty="0"/>
          </a:p>
        </p:txBody>
      </p:sp>
      <p:sp>
        <p:nvSpPr>
          <p:cNvPr id="3" name="Content Placeholder 2"/>
          <p:cNvSpPr>
            <a:spLocks noGrp="1"/>
          </p:cNvSpPr>
          <p:nvPr>
            <p:ph idx="1"/>
          </p:nvPr>
        </p:nvSpPr>
        <p:spPr>
          <a:xfrm>
            <a:off x="457200" y="990600"/>
            <a:ext cx="8229600" cy="5135563"/>
          </a:xfrm>
        </p:spPr>
        <p:txBody>
          <a:bodyPr/>
          <a:lstStyle/>
          <a:p>
            <a:r>
              <a:rPr lang="en-US" b="1" dirty="0" smtClean="0">
                <a:solidFill>
                  <a:srgbClr val="FF0000"/>
                </a:solidFill>
              </a:rPr>
              <a:t>Infix notation </a:t>
            </a:r>
            <a:r>
              <a:rPr lang="en-US" dirty="0" smtClean="0"/>
              <a:t>[Operator symbol is placed between two Operand] </a:t>
            </a:r>
          </a:p>
          <a:p>
            <a:pPr>
              <a:buNone/>
            </a:pPr>
            <a:r>
              <a:rPr lang="en-US" dirty="0" smtClean="0"/>
              <a:t>		A + B , C – D , E * F , G /H </a:t>
            </a:r>
          </a:p>
          <a:p>
            <a:pPr>
              <a:buNone/>
            </a:pPr>
            <a:r>
              <a:rPr lang="en-US" dirty="0" smtClean="0"/>
              <a:t>	(A + B) * C  and  A + (B*C) </a:t>
            </a:r>
          </a:p>
          <a:p>
            <a:r>
              <a:rPr lang="en-US" b="1" dirty="0" smtClean="0">
                <a:solidFill>
                  <a:srgbClr val="FF0000"/>
                </a:solidFill>
              </a:rPr>
              <a:t>Polish Notation </a:t>
            </a:r>
            <a:r>
              <a:rPr lang="en-US" dirty="0" smtClean="0"/>
              <a:t>[Operator symbol is placed before its operand] </a:t>
            </a:r>
          </a:p>
          <a:p>
            <a:pPr>
              <a:buNone/>
            </a:pPr>
            <a:r>
              <a:rPr lang="en-US" dirty="0" smtClean="0"/>
              <a:t>	+AB,  -CD, *EF , /GH </a:t>
            </a:r>
          </a:p>
          <a:p>
            <a:pPr>
              <a:buNone/>
            </a:pPr>
            <a:r>
              <a:rPr lang="en-US" dirty="0" smtClean="0"/>
              <a:t>Polish Notations are frequently called </a:t>
            </a:r>
            <a:r>
              <a:rPr lang="en-US" b="1" dirty="0" smtClean="0">
                <a:solidFill>
                  <a:srgbClr val="FF0000"/>
                </a:solidFill>
              </a:rPr>
              <a:t>Prefix</a:t>
            </a:r>
            <a:r>
              <a:rPr lang="en-US" dirty="0" smtClean="0"/>
              <a:t>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heckerboard(across)">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Polish Notation</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solidFill>
                  <a:srgbClr val="FF0000"/>
                </a:solidFill>
              </a:rPr>
              <a:t>Infix expression to Polish Notation</a:t>
            </a:r>
          </a:p>
          <a:p>
            <a:pPr>
              <a:buNone/>
            </a:pPr>
            <a:r>
              <a:rPr lang="en-US" dirty="0" smtClean="0">
                <a:solidFill>
                  <a:srgbClr val="00B050"/>
                </a:solidFill>
              </a:rPr>
              <a:t>[ ] to indicate a partial translation </a:t>
            </a:r>
          </a:p>
          <a:p>
            <a:pPr>
              <a:buNone/>
            </a:pPr>
            <a:endParaRPr lang="en-US" dirty="0" smtClean="0"/>
          </a:p>
          <a:p>
            <a:pPr>
              <a:buNone/>
            </a:pPr>
            <a:r>
              <a:rPr lang="en-US" dirty="0" smtClean="0"/>
              <a:t>(A+B)*C = [+AB]*C = *+ABC  </a:t>
            </a:r>
          </a:p>
          <a:p>
            <a:pPr>
              <a:buNone/>
            </a:pPr>
            <a:endParaRPr lang="en-US" dirty="0" smtClean="0"/>
          </a:p>
          <a:p>
            <a:pPr>
              <a:buNone/>
            </a:pPr>
            <a:r>
              <a:rPr lang="en-US" dirty="0" smtClean="0"/>
              <a:t>A+(B*C) = A+[*BC] = +A*BC </a:t>
            </a:r>
          </a:p>
          <a:p>
            <a:pPr>
              <a:buNone/>
            </a:pPr>
            <a:endParaRPr lang="en-US" dirty="0" smtClean="0"/>
          </a:p>
          <a:p>
            <a:pPr>
              <a:buNone/>
            </a:pPr>
            <a:r>
              <a:rPr lang="en-US" dirty="0" smtClean="0"/>
              <a:t>(A+B)/(C-D) = [+AB]/[-CD] = /+AB-CD</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heckerboard(across)">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checkerboard(across)">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Polish Notation</a:t>
            </a:r>
            <a:endParaRPr lang="en-US" dirty="0"/>
          </a:p>
        </p:txBody>
      </p:sp>
      <p:sp>
        <p:nvSpPr>
          <p:cNvPr id="3" name="Content Placeholder 2"/>
          <p:cNvSpPr>
            <a:spLocks noGrp="1"/>
          </p:cNvSpPr>
          <p:nvPr>
            <p:ph idx="1"/>
          </p:nvPr>
        </p:nvSpPr>
        <p:spPr/>
        <p:txBody>
          <a:bodyPr/>
          <a:lstStyle/>
          <a:p>
            <a:r>
              <a:rPr lang="en-US" dirty="0" smtClean="0"/>
              <a:t>The fundamental property of Polish notation is that the order in which the operations are to be performed is completely determined by the positions of the operators and operand in the expression. </a:t>
            </a:r>
          </a:p>
          <a:p>
            <a:r>
              <a:rPr lang="en-US" b="1" dirty="0" smtClean="0">
                <a:solidFill>
                  <a:srgbClr val="FF0000"/>
                </a:solidFill>
              </a:rPr>
              <a:t>One never needs parenthesis when writing expression in Polish notations </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26F3FC11-115B-46F2-B6DF-320CF7B918D5}"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Reverse Polish Notation </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dirty="0" smtClean="0"/>
              <a:t>Operator symbol is placed after its two operand</a:t>
            </a:r>
          </a:p>
          <a:p>
            <a:pPr>
              <a:buNone/>
            </a:pPr>
            <a:r>
              <a:rPr lang="en-US" dirty="0" smtClean="0"/>
              <a:t>	  AB+,  CD-,  EF*,  GC/</a:t>
            </a:r>
          </a:p>
          <a:p>
            <a:pPr>
              <a:buNone/>
            </a:pPr>
            <a:r>
              <a:rPr lang="en-US" dirty="0" smtClean="0"/>
              <a:t>    (</a:t>
            </a:r>
            <a:r>
              <a:rPr lang="en-US" dirty="0"/>
              <a:t>A+B)/(C-D) = </a:t>
            </a:r>
            <a:r>
              <a:rPr lang="en-US" dirty="0" smtClean="0"/>
              <a:t>[AB+]/[CD-] </a:t>
            </a:r>
            <a:r>
              <a:rPr lang="en-US" dirty="0"/>
              <a:t>= </a:t>
            </a:r>
            <a:r>
              <a:rPr lang="en-US" dirty="0" smtClean="0"/>
              <a:t>AB+CD-/</a:t>
            </a:r>
          </a:p>
          <a:p>
            <a:r>
              <a:rPr lang="en-US" b="1" dirty="0" smtClean="0">
                <a:solidFill>
                  <a:srgbClr val="FF0000"/>
                </a:solidFill>
              </a:rPr>
              <a:t>One never needs parenthesis to determine the order of the operation in any arithmetic expression written in reverse Polish notation</a:t>
            </a:r>
            <a:r>
              <a:rPr lang="en-US" dirty="0" smtClean="0"/>
              <a:t>. </a:t>
            </a:r>
          </a:p>
          <a:p>
            <a:r>
              <a:rPr lang="en-US" b="1" dirty="0" smtClean="0">
                <a:solidFill>
                  <a:srgbClr val="00B050"/>
                </a:solidFill>
              </a:rPr>
              <a:t>Also known as Postfix notation </a:t>
            </a:r>
            <a:endParaRPr lang="en-US" b="1" dirty="0">
              <a:solidFill>
                <a:srgbClr val="00B050"/>
              </a:solidFill>
            </a:endParaRPr>
          </a:p>
        </p:txBody>
      </p:sp>
      <p:sp>
        <p:nvSpPr>
          <p:cNvPr id="4" name="Slide Number Placeholder 3"/>
          <p:cNvSpPr>
            <a:spLocks noGrp="1"/>
          </p:cNvSpPr>
          <p:nvPr>
            <p:ph type="sldNum" sz="quarter" idx="12"/>
          </p:nvPr>
        </p:nvSpPr>
        <p:spPr/>
        <p:txBody>
          <a:bodyPr/>
          <a:lstStyle/>
          <a:p>
            <a:fld id="{26F3FC11-115B-46F2-B6DF-320CF7B918D5}"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Computer usually evaluates an arithmetic expression written in infix notation in two steps: </a:t>
            </a:r>
          </a:p>
          <a:p>
            <a:r>
              <a:rPr lang="en-US" dirty="0" smtClean="0"/>
              <a:t>First Step: Converts the </a:t>
            </a:r>
            <a:r>
              <a:rPr lang="en-US" b="1" dirty="0" smtClean="0">
                <a:solidFill>
                  <a:srgbClr val="00B050"/>
                </a:solidFill>
              </a:rPr>
              <a:t>expression to Postfix notation</a:t>
            </a:r>
          </a:p>
          <a:p>
            <a:r>
              <a:rPr lang="en-US" dirty="0" smtClean="0"/>
              <a:t>Second Step: </a:t>
            </a:r>
            <a:r>
              <a:rPr lang="en-US" b="1" dirty="0" smtClean="0">
                <a:solidFill>
                  <a:srgbClr val="00B050"/>
                </a:solidFill>
              </a:rPr>
              <a:t>Evaluates the Postfix expression. </a:t>
            </a:r>
            <a:endParaRPr lang="en-US" b="1" dirty="0">
              <a:solidFill>
                <a:srgbClr val="00B050"/>
              </a:solidFill>
            </a:endParaRPr>
          </a:p>
        </p:txBody>
      </p:sp>
      <p:sp>
        <p:nvSpPr>
          <p:cNvPr id="4" name="Slide Number Placeholder 3"/>
          <p:cNvSpPr>
            <a:spLocks noGrp="1"/>
          </p:cNvSpPr>
          <p:nvPr>
            <p:ph type="sldNum" sz="quarter" idx="12"/>
          </p:nvPr>
        </p:nvSpPr>
        <p:spPr/>
        <p:txBody>
          <a:bodyPr/>
          <a:lstStyle/>
          <a:p>
            <a:fld id="{26F3FC11-115B-46F2-B6DF-320CF7B918D5}"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solidFill>
                  <a:srgbClr val="FF0000"/>
                </a:solidFill>
              </a:rPr>
              <a:t>Evaluation of Postfix Expression</a:t>
            </a:r>
            <a:endParaRPr lang="en-US" dirty="0">
              <a:solidFill>
                <a:srgbClr val="FF0000"/>
              </a:solidFill>
            </a:endParaRPr>
          </a:p>
        </p:txBody>
      </p:sp>
      <p:sp>
        <p:nvSpPr>
          <p:cNvPr id="3" name="Content Placeholder 2"/>
          <p:cNvSpPr>
            <a:spLocks noGrp="1"/>
          </p:cNvSpPr>
          <p:nvPr>
            <p:ph idx="1"/>
          </p:nvPr>
        </p:nvSpPr>
        <p:spPr>
          <a:xfrm>
            <a:off x="457200" y="990600"/>
            <a:ext cx="8229600" cy="5135563"/>
          </a:xfrm>
        </p:spPr>
        <p:txBody>
          <a:bodyPr/>
          <a:lstStyle/>
          <a:p>
            <a:r>
              <a:rPr lang="en-US" dirty="0" smtClean="0"/>
              <a:t>Algorithm to find the </a:t>
            </a:r>
            <a:r>
              <a:rPr lang="en-US" b="1" dirty="0" smtClean="0">
                <a:solidFill>
                  <a:srgbClr val="00B050"/>
                </a:solidFill>
              </a:rPr>
              <a:t>Value</a:t>
            </a:r>
            <a:r>
              <a:rPr lang="en-US" dirty="0" smtClean="0"/>
              <a:t> of an arithmetic expression </a:t>
            </a:r>
            <a:r>
              <a:rPr lang="en-US" b="1" dirty="0" smtClean="0">
                <a:solidFill>
                  <a:srgbClr val="00B050"/>
                </a:solidFill>
              </a:rPr>
              <a:t>P</a:t>
            </a:r>
            <a:r>
              <a:rPr lang="en-US" dirty="0" smtClean="0"/>
              <a:t> Written in </a:t>
            </a:r>
            <a:r>
              <a:rPr lang="en-US" b="1" dirty="0" smtClean="0">
                <a:solidFill>
                  <a:srgbClr val="00B050"/>
                </a:solidFill>
              </a:rPr>
              <a:t>Postfix </a:t>
            </a:r>
          </a:p>
          <a:p>
            <a:pPr>
              <a:buNone/>
            </a:pPr>
            <a:r>
              <a:rPr lang="en-US" b="1" dirty="0" smtClean="0"/>
              <a:t>[1] </a:t>
            </a:r>
            <a:r>
              <a:rPr lang="en-US" dirty="0" smtClean="0"/>
              <a:t>Add a right parenthesis ‘)” at the end of P. [This act as delimiter]</a:t>
            </a:r>
          </a:p>
          <a:p>
            <a:pPr>
              <a:buNone/>
            </a:pPr>
            <a:r>
              <a:rPr lang="en-US" b="1" dirty="0" smtClean="0"/>
              <a:t>[2] </a:t>
            </a:r>
            <a:r>
              <a:rPr lang="en-US" dirty="0" smtClean="0"/>
              <a:t>Scan P from left to right and repeat Steps 3 and 4 for each element of P until the delimiter “)” is encountered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FF0000"/>
                </a:solidFill>
              </a:rPr>
              <a:t>Evaluation of Postfix Expression</a:t>
            </a:r>
            <a:endParaRPr lang="en-US" dirty="0">
              <a:solidFill>
                <a:srgbClr val="FF0000"/>
              </a:solidFill>
            </a:endParaRPr>
          </a:p>
        </p:txBody>
      </p:sp>
      <p:sp>
        <p:nvSpPr>
          <p:cNvPr id="3" name="Content Placeholder 2"/>
          <p:cNvSpPr>
            <a:spLocks noGrp="1"/>
          </p:cNvSpPr>
          <p:nvPr>
            <p:ph idx="1"/>
          </p:nvPr>
        </p:nvSpPr>
        <p:spPr>
          <a:xfrm>
            <a:off x="457200" y="1066800"/>
            <a:ext cx="8229600" cy="5059363"/>
          </a:xfrm>
        </p:spPr>
        <p:txBody>
          <a:bodyPr/>
          <a:lstStyle/>
          <a:p>
            <a:pPr>
              <a:buNone/>
            </a:pPr>
            <a:r>
              <a:rPr lang="en-US" dirty="0" smtClean="0"/>
              <a:t>[3] If an operand is encountered, put it on STACK</a:t>
            </a:r>
          </a:p>
          <a:p>
            <a:pPr>
              <a:buNone/>
            </a:pPr>
            <a:r>
              <a:rPr lang="en-US" dirty="0" smtClean="0"/>
              <a:t>[4] If an operator 	  is encountered, then</a:t>
            </a:r>
          </a:p>
          <a:p>
            <a:pPr>
              <a:buNone/>
            </a:pPr>
            <a:r>
              <a:rPr lang="en-US" dirty="0" smtClean="0"/>
              <a:t>		</a:t>
            </a:r>
            <a:r>
              <a:rPr lang="en-US" dirty="0" smtClean="0">
                <a:solidFill>
                  <a:srgbClr val="00B050"/>
                </a:solidFill>
              </a:rPr>
              <a:t>(a) </a:t>
            </a:r>
            <a:r>
              <a:rPr lang="en-US" dirty="0" smtClean="0"/>
              <a:t>Remove the two top elements of    STACK, where A is the top element and B is the next-to-top element </a:t>
            </a:r>
          </a:p>
          <a:p>
            <a:pPr>
              <a:buNone/>
            </a:pPr>
            <a:r>
              <a:rPr lang="en-US" dirty="0" smtClean="0"/>
              <a:t>		</a:t>
            </a:r>
            <a:r>
              <a:rPr lang="en-US" dirty="0" smtClean="0">
                <a:solidFill>
                  <a:srgbClr val="00B050"/>
                </a:solidFill>
              </a:rPr>
              <a:t>(b) </a:t>
            </a:r>
            <a:r>
              <a:rPr lang="en-US" dirty="0" smtClean="0"/>
              <a:t>Evaluate B    A </a:t>
            </a:r>
          </a:p>
          <a:p>
            <a:pPr>
              <a:buNone/>
            </a:pPr>
            <a:r>
              <a:rPr lang="en-US" dirty="0" smtClean="0"/>
              <a:t>		</a:t>
            </a:r>
            <a:r>
              <a:rPr lang="en-US" dirty="0" smtClean="0">
                <a:solidFill>
                  <a:srgbClr val="00B050"/>
                </a:solidFill>
              </a:rPr>
              <a:t>(c)</a:t>
            </a:r>
            <a:r>
              <a:rPr lang="en-US" dirty="0" smtClean="0"/>
              <a:t> Place the result of (b) on STACK</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27</a:t>
            </a:fld>
            <a:endParaRPr lang="en-US"/>
          </a:p>
        </p:txBody>
      </p:sp>
      <p:cxnSp>
        <p:nvCxnSpPr>
          <p:cNvPr id="7" name="Straight Connector 6"/>
          <p:cNvCxnSpPr>
            <a:stCxn id="5" idx="1"/>
            <a:endCxn id="5" idx="5"/>
          </p:cNvCxnSpPr>
          <p:nvPr/>
        </p:nvCxnSpPr>
        <p:spPr>
          <a:xfrm rot="16200000" flipH="1">
            <a:off x="4148278" y="2395678"/>
            <a:ext cx="161644" cy="1616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114800" y="2362200"/>
            <a:ext cx="228600" cy="228600"/>
            <a:chOff x="3505200" y="3733800"/>
            <a:chExt cx="228600" cy="228600"/>
          </a:xfrm>
        </p:grpSpPr>
        <p:sp>
          <p:nvSpPr>
            <p:cNvPr id="5" name="Oval 4"/>
            <p:cNvSpPr/>
            <p:nvPr/>
          </p:nvSpPr>
          <p:spPr>
            <a:xfrm>
              <a:off x="3505200" y="3733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5" idx="7"/>
              <a:endCxn id="5" idx="3"/>
            </p:cNvCxnSpPr>
            <p:nvPr/>
          </p:nvCxnSpPr>
          <p:spPr>
            <a:xfrm rot="16200000" flipH="1" flipV="1">
              <a:off x="3538678" y="3767278"/>
              <a:ext cx="161644" cy="1616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4191000" y="4419600"/>
            <a:ext cx="228600" cy="228600"/>
            <a:chOff x="3505200" y="3733800"/>
            <a:chExt cx="228600" cy="228600"/>
          </a:xfrm>
        </p:grpSpPr>
        <p:sp>
          <p:nvSpPr>
            <p:cNvPr id="15" name="Oval 14"/>
            <p:cNvSpPr/>
            <p:nvPr/>
          </p:nvSpPr>
          <p:spPr>
            <a:xfrm>
              <a:off x="3505200" y="3733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5" idx="7"/>
              <a:endCxn id="15" idx="3"/>
            </p:cNvCxnSpPr>
            <p:nvPr/>
          </p:nvCxnSpPr>
          <p:spPr>
            <a:xfrm rot="16200000" flipH="1" flipV="1">
              <a:off x="3538678" y="3767278"/>
              <a:ext cx="161644" cy="1616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stCxn id="15" idx="1"/>
            <a:endCxn id="15" idx="5"/>
          </p:cNvCxnSpPr>
          <p:nvPr/>
        </p:nvCxnSpPr>
        <p:spPr>
          <a:xfrm rot="16200000" flipH="1">
            <a:off x="4224478" y="4453078"/>
            <a:ext cx="161644" cy="16164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Evaluation of Postfix Expression</a:t>
            </a:r>
            <a:endParaRPr lang="en-US" dirty="0"/>
          </a:p>
        </p:txBody>
      </p:sp>
      <p:sp>
        <p:nvSpPr>
          <p:cNvPr id="3" name="Content Placeholder 2"/>
          <p:cNvSpPr>
            <a:spLocks noGrp="1"/>
          </p:cNvSpPr>
          <p:nvPr>
            <p:ph idx="1"/>
          </p:nvPr>
        </p:nvSpPr>
        <p:spPr/>
        <p:txBody>
          <a:bodyPr/>
          <a:lstStyle/>
          <a:p>
            <a:pPr>
              <a:buNone/>
            </a:pPr>
            <a:r>
              <a:rPr lang="en-US" dirty="0" smtClean="0"/>
              <a:t>[5] Set </a:t>
            </a:r>
            <a:r>
              <a:rPr lang="en-US" b="1" dirty="0" smtClean="0">
                <a:solidFill>
                  <a:srgbClr val="00B050"/>
                </a:solidFill>
              </a:rPr>
              <a:t>Value</a:t>
            </a:r>
            <a:r>
              <a:rPr lang="en-US" dirty="0" smtClean="0"/>
              <a:t> equal to the top element of STACK </a:t>
            </a:r>
          </a:p>
          <a:p>
            <a:pPr>
              <a:buNone/>
            </a:pPr>
            <a:r>
              <a:rPr lang="en-US" dirty="0" smtClean="0"/>
              <a:t>[6] Exit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Example </a:t>
            </a:r>
            <a:endParaRPr lang="en-US" dirty="0"/>
          </a:p>
        </p:txBody>
      </p:sp>
      <p:sp>
        <p:nvSpPr>
          <p:cNvPr id="3" name="Content Placeholder 2"/>
          <p:cNvSpPr>
            <a:spLocks noGrp="1"/>
          </p:cNvSpPr>
          <p:nvPr>
            <p:ph idx="1"/>
          </p:nvPr>
        </p:nvSpPr>
        <p:spPr>
          <a:xfrm>
            <a:off x="457200" y="1066800"/>
            <a:ext cx="8229600" cy="5059363"/>
          </a:xfrm>
        </p:spPr>
        <p:txBody>
          <a:bodyPr/>
          <a:lstStyle/>
          <a:p>
            <a:r>
              <a:rPr lang="fr-FR" dirty="0"/>
              <a:t>Q = 5 * ( 6 + 2) – 12 / 4  [</a:t>
            </a:r>
            <a:r>
              <a:rPr lang="fr-FR" dirty="0" err="1"/>
              <a:t>Infix</a:t>
            </a:r>
            <a:r>
              <a:rPr lang="fr-FR" dirty="0"/>
              <a:t>] </a:t>
            </a:r>
            <a:endParaRPr lang="en-US" dirty="0" smtClean="0"/>
          </a:p>
          <a:p>
            <a:r>
              <a:rPr lang="en-US" dirty="0" smtClean="0"/>
              <a:t>P = 5, 6, 2, + , *, 12, 4, /, -  [Postfix]</a:t>
            </a:r>
          </a:p>
          <a:p>
            <a:endParaRPr lang="en-US" dirty="0" smtClean="0"/>
          </a:p>
          <a:p>
            <a:endParaRPr lang="en-US" dirty="0" smtClean="0"/>
          </a:p>
          <a:p>
            <a:r>
              <a:rPr lang="en-US" dirty="0" smtClean="0"/>
              <a:t>P: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29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6816869"/>
              </p:ext>
            </p:extLst>
          </p:nvPr>
        </p:nvGraphicFramePr>
        <p:xfrm>
          <a:off x="914400" y="3992880"/>
          <a:ext cx="7848600" cy="1036320"/>
        </p:xfrm>
        <a:graphic>
          <a:graphicData uri="http://schemas.openxmlformats.org/drawingml/2006/table">
            <a:tbl>
              <a:tblPr firstRow="1" bandRow="1">
                <a:tableStyleId>{5C22544A-7EE6-4342-B048-85BDC9FD1C3A}</a:tableStyleId>
              </a:tblPr>
              <a:tblGrid>
                <a:gridCol w="784860"/>
                <a:gridCol w="784860"/>
                <a:gridCol w="784860"/>
                <a:gridCol w="784860"/>
                <a:gridCol w="784860"/>
                <a:gridCol w="947245"/>
                <a:gridCol w="691055"/>
                <a:gridCol w="716280"/>
                <a:gridCol w="731520"/>
                <a:gridCol w="838200"/>
              </a:tblGrid>
              <a:tr h="370840">
                <a:tc>
                  <a:txBody>
                    <a:bodyPr/>
                    <a:lstStyle/>
                    <a:p>
                      <a:r>
                        <a:rPr lang="en-US" sz="2800" dirty="0" smtClean="0">
                          <a:solidFill>
                            <a:schemeClr val="tx1"/>
                          </a:solidFill>
                        </a:rPr>
                        <a:t>5,</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6,</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2,</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12,</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4,</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r>
                        <a:rPr lang="en-US" sz="2800" dirty="0" smtClean="0">
                          <a:solidFill>
                            <a:schemeClr val="tx1"/>
                          </a:solidFill>
                        </a:rPr>
                        <a:t>(1)</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(2)</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(3)</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(4)</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(5)</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(6)</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(7)</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(8)</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(9)</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(10)</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a:t>
            </a:r>
            <a:endParaRPr lang="en-US" dirty="0"/>
          </a:p>
        </p:txBody>
      </p:sp>
      <p:graphicFrame>
        <p:nvGraphicFramePr>
          <p:cNvPr id="1026" name="Object 2"/>
          <p:cNvGraphicFramePr>
            <a:graphicFrameLocks noGrp="1" noChangeAspect="1"/>
          </p:cNvGraphicFramePr>
          <p:nvPr>
            <p:ph idx="1"/>
          </p:nvPr>
        </p:nvGraphicFramePr>
        <p:xfrm>
          <a:off x="2749550" y="2123281"/>
          <a:ext cx="3644900" cy="3479800"/>
        </p:xfrm>
        <a:graphic>
          <a:graphicData uri="http://schemas.openxmlformats.org/presentationml/2006/ole">
            <mc:AlternateContent xmlns:mc="http://schemas.openxmlformats.org/markup-compatibility/2006">
              <mc:Choice xmlns:v="urn:schemas-microsoft-com:vml" Requires="v">
                <p:oleObj spid="_x0000_s1070" r:id="rId3" imgW="3644900" imgH="3479800" progId="">
                  <p:embed/>
                </p:oleObj>
              </mc:Choice>
              <mc:Fallback>
                <p:oleObj r:id="rId3" imgW="3644900" imgH="34798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9550" y="2123281"/>
                        <a:ext cx="3644900" cy="347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26F3FC11-115B-46F2-B6DF-320CF7B918D5}"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F3FC11-115B-46F2-B6DF-320CF7B918D5}" type="slidenum">
              <a:rPr lang="en-US" smtClean="0"/>
              <a:pPr/>
              <a:t>30</a:t>
            </a:fld>
            <a:endParaRPr lang="en-US"/>
          </a:p>
        </p:txBody>
      </p:sp>
      <p:graphicFrame>
        <p:nvGraphicFramePr>
          <p:cNvPr id="5" name="Table 4"/>
          <p:cNvGraphicFramePr>
            <a:graphicFrameLocks noGrp="1"/>
          </p:cNvGraphicFramePr>
          <p:nvPr/>
        </p:nvGraphicFramePr>
        <p:xfrm>
          <a:off x="533400" y="304800"/>
          <a:ext cx="7848600" cy="1036320"/>
        </p:xfrm>
        <a:graphic>
          <a:graphicData uri="http://schemas.openxmlformats.org/drawingml/2006/table">
            <a:tbl>
              <a:tblPr firstRow="1" bandRow="1">
                <a:tableStyleId>{5C22544A-7EE6-4342-B048-85BDC9FD1C3A}</a:tableStyleId>
              </a:tblPr>
              <a:tblGrid>
                <a:gridCol w="784860"/>
                <a:gridCol w="784860"/>
                <a:gridCol w="784860"/>
                <a:gridCol w="784860"/>
                <a:gridCol w="784860"/>
                <a:gridCol w="947245"/>
                <a:gridCol w="691055"/>
                <a:gridCol w="716280"/>
                <a:gridCol w="731520"/>
                <a:gridCol w="838200"/>
              </a:tblGrid>
              <a:tr h="370840">
                <a:tc>
                  <a:txBody>
                    <a:bodyPr/>
                    <a:lstStyle/>
                    <a:p>
                      <a:r>
                        <a:rPr lang="en-US" sz="2800" dirty="0" smtClean="0">
                          <a:solidFill>
                            <a:schemeClr val="tx1"/>
                          </a:solidFill>
                        </a:rPr>
                        <a:t>5,</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6,</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2,</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12,</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4,</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r>
                        <a:rPr lang="en-US" sz="2800" dirty="0" smtClean="0">
                          <a:solidFill>
                            <a:schemeClr val="tx1"/>
                          </a:solidFill>
                        </a:rPr>
                        <a:t>(1)</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(2)</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(3)</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(4)</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(5)</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(6)</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(7)</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(8)</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(9)</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(10)</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9915813"/>
              </p:ext>
            </p:extLst>
          </p:nvPr>
        </p:nvGraphicFramePr>
        <p:xfrm>
          <a:off x="1447800" y="1524001"/>
          <a:ext cx="6553200" cy="5029200"/>
        </p:xfrm>
        <a:graphic>
          <a:graphicData uri="http://schemas.openxmlformats.org/drawingml/2006/table">
            <a:tbl>
              <a:tblPr firstRow="1" bandRow="1">
                <a:tableStyleId>{5C22544A-7EE6-4342-B048-85BDC9FD1C3A}</a:tableStyleId>
              </a:tblPr>
              <a:tblGrid>
                <a:gridCol w="1504950"/>
                <a:gridCol w="1736481"/>
                <a:gridCol w="1101969"/>
                <a:gridCol w="1143000"/>
                <a:gridCol w="1066800"/>
              </a:tblGrid>
              <a:tr h="443345">
                <a:tc gridSpan="2">
                  <a:txBody>
                    <a:bodyPr/>
                    <a:lstStyle/>
                    <a:p>
                      <a:r>
                        <a:rPr lang="en-US" sz="2400" dirty="0" smtClean="0"/>
                        <a:t>Symbol Scanned </a:t>
                      </a:r>
                      <a:endParaRPr lang="en-US" sz="2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dirty="0"/>
                    </a:p>
                  </a:txBody>
                  <a:tcPr/>
                </a:tc>
                <a:tc gridSpan="3">
                  <a:txBody>
                    <a:bodyPr/>
                    <a:lstStyle/>
                    <a:p>
                      <a:r>
                        <a:rPr lang="en-US" sz="2400" dirty="0" smtClean="0"/>
                        <a:t>STACK </a:t>
                      </a:r>
                      <a:endParaRPr lang="en-US" sz="2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dirty="0"/>
                    </a:p>
                  </a:txBody>
                  <a:tcPr/>
                </a:tc>
                <a:tc hMerge="1">
                  <a:txBody>
                    <a:bodyPr/>
                    <a:lstStyle/>
                    <a:p>
                      <a:endParaRPr lang="en-US" dirty="0"/>
                    </a:p>
                  </a:txBody>
                  <a:tcPr/>
                </a:tc>
              </a:tr>
              <a:tr h="443345">
                <a:tc>
                  <a:txBody>
                    <a:bodyPr/>
                    <a:lstStyle/>
                    <a:p>
                      <a:r>
                        <a:rPr lang="en-US" sz="2400" dirty="0" smtClean="0"/>
                        <a:t>(1)</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5</a:t>
                      </a:r>
                      <a:endParaRPr lang="en-US" sz="2400" dirty="0"/>
                    </a:p>
                  </a:txBody>
                  <a:tcPr>
                    <a:lnR w="12700" cap="flat" cmpd="sng" algn="ctr">
                      <a:solidFill>
                        <a:schemeClr val="tx1"/>
                      </a:solidFill>
                      <a:prstDash val="solid"/>
                      <a:round/>
                      <a:headEnd type="none" w="med" len="med"/>
                      <a:tailEnd type="none" w="med" len="med"/>
                    </a:lnR>
                  </a:tcPr>
                </a:tc>
                <a:tc>
                  <a:txBody>
                    <a:bodyPr/>
                    <a:lstStyle/>
                    <a:p>
                      <a:r>
                        <a:rPr lang="en-US" sz="2400" dirty="0" smtClean="0"/>
                        <a:t>5 (T)</a:t>
                      </a:r>
                      <a:endParaRPr lang="en-US" sz="2400" dirty="0"/>
                    </a:p>
                  </a:txBody>
                  <a:tcPr>
                    <a:lnL w="12700" cap="flat" cmpd="sng" algn="ctr">
                      <a:solidFill>
                        <a:schemeClr val="tx1"/>
                      </a:solidFill>
                      <a:prstDash val="solid"/>
                      <a:round/>
                      <a:headEnd type="none" w="med" len="med"/>
                      <a:tailEnd type="none" w="med" len="med"/>
                    </a:lnL>
                  </a:tcPr>
                </a:tc>
                <a:tc>
                  <a:txBody>
                    <a:bodyPr/>
                    <a:lstStyle/>
                    <a:p>
                      <a:endParaRPr lang="en-US" sz="2400" dirty="0"/>
                    </a:p>
                  </a:txBody>
                  <a:tcPr/>
                </a:tc>
                <a:tc>
                  <a:txBody>
                    <a:bodyPr/>
                    <a:lstStyle/>
                    <a:p>
                      <a:endParaRPr lang="en-US" sz="2400" dirty="0"/>
                    </a:p>
                  </a:txBody>
                  <a:tcPr>
                    <a:lnR w="12700" cap="flat" cmpd="sng" algn="ctr">
                      <a:solidFill>
                        <a:schemeClr val="tx1"/>
                      </a:solidFill>
                      <a:prstDash val="solid"/>
                      <a:round/>
                      <a:headEnd type="none" w="med" len="med"/>
                      <a:tailEnd type="none" w="med" len="med"/>
                    </a:lnR>
                  </a:tcPr>
                </a:tc>
              </a:tr>
              <a:tr h="443345">
                <a:tc>
                  <a:txBody>
                    <a:bodyPr/>
                    <a:lstStyle/>
                    <a:p>
                      <a:r>
                        <a:rPr lang="en-US" sz="2400" dirty="0" smtClean="0"/>
                        <a:t>(2)</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6</a:t>
                      </a:r>
                      <a:endParaRPr lang="en-US" sz="2400" dirty="0"/>
                    </a:p>
                  </a:txBody>
                  <a:tcPr>
                    <a:lnR w="12700" cap="flat" cmpd="sng" algn="ctr">
                      <a:solidFill>
                        <a:schemeClr val="tx1"/>
                      </a:solidFill>
                      <a:prstDash val="solid"/>
                      <a:round/>
                      <a:headEnd type="none" w="med" len="med"/>
                      <a:tailEnd type="none" w="med" len="med"/>
                    </a:lnR>
                  </a:tcPr>
                </a:tc>
                <a:tc>
                  <a:txBody>
                    <a:bodyPr/>
                    <a:lstStyle/>
                    <a:p>
                      <a:r>
                        <a:rPr lang="en-US" sz="2400" dirty="0" smtClean="0"/>
                        <a:t>5,</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6 (T)</a:t>
                      </a:r>
                      <a:endParaRPr lang="en-US" sz="2400" dirty="0"/>
                    </a:p>
                  </a:txBody>
                  <a:tcPr/>
                </a:tc>
                <a:tc>
                  <a:txBody>
                    <a:bodyPr/>
                    <a:lstStyle/>
                    <a:p>
                      <a:endParaRPr lang="en-US" sz="2400" dirty="0"/>
                    </a:p>
                  </a:txBody>
                  <a:tcPr>
                    <a:lnR w="12700" cap="flat" cmpd="sng" algn="ctr">
                      <a:solidFill>
                        <a:schemeClr val="tx1"/>
                      </a:solidFill>
                      <a:prstDash val="solid"/>
                      <a:round/>
                      <a:headEnd type="none" w="med" len="med"/>
                      <a:tailEnd type="none" w="med" len="med"/>
                    </a:lnR>
                  </a:tcPr>
                </a:tc>
              </a:tr>
              <a:tr h="443345">
                <a:tc>
                  <a:txBody>
                    <a:bodyPr/>
                    <a:lstStyle/>
                    <a:p>
                      <a:r>
                        <a:rPr lang="en-US" sz="2400" dirty="0" smtClean="0"/>
                        <a:t>(3)</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2</a:t>
                      </a:r>
                      <a:endParaRPr lang="en-US" sz="2400" dirty="0"/>
                    </a:p>
                  </a:txBody>
                  <a:tcPr>
                    <a:lnR w="12700" cap="flat" cmpd="sng" algn="ctr">
                      <a:solidFill>
                        <a:schemeClr val="tx1"/>
                      </a:solidFill>
                      <a:prstDash val="solid"/>
                      <a:round/>
                      <a:headEnd type="none" w="med" len="med"/>
                      <a:tailEnd type="none" w="med" len="med"/>
                    </a:lnR>
                  </a:tcPr>
                </a:tc>
                <a:tc>
                  <a:txBody>
                    <a:bodyPr/>
                    <a:lstStyle/>
                    <a:p>
                      <a:r>
                        <a:rPr lang="en-US" sz="2400" dirty="0" smtClean="0"/>
                        <a:t>5,</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6,</a:t>
                      </a:r>
                      <a:endParaRPr lang="en-US" sz="2400" dirty="0"/>
                    </a:p>
                  </a:txBody>
                  <a:tcPr/>
                </a:tc>
                <a:tc>
                  <a:txBody>
                    <a:bodyPr/>
                    <a:lstStyle/>
                    <a:p>
                      <a:r>
                        <a:rPr lang="en-US" sz="2400" dirty="0" smtClean="0"/>
                        <a:t>2 (T)</a:t>
                      </a:r>
                      <a:endParaRPr lang="en-US" sz="2400" dirty="0"/>
                    </a:p>
                  </a:txBody>
                  <a:tcPr>
                    <a:lnR w="12700" cap="flat" cmpd="sng" algn="ctr">
                      <a:solidFill>
                        <a:schemeClr val="tx1"/>
                      </a:solidFill>
                      <a:prstDash val="solid"/>
                      <a:round/>
                      <a:headEnd type="none" w="med" len="med"/>
                      <a:tailEnd type="none" w="med" len="med"/>
                    </a:lnR>
                  </a:tcPr>
                </a:tc>
              </a:tr>
              <a:tr h="443345">
                <a:tc>
                  <a:txBody>
                    <a:bodyPr/>
                    <a:lstStyle/>
                    <a:p>
                      <a:r>
                        <a:rPr lang="en-US" sz="2400" dirty="0" smtClean="0"/>
                        <a:t>(4)</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a:t>
                      </a:r>
                      <a:endParaRPr lang="en-US" sz="2400" dirty="0"/>
                    </a:p>
                  </a:txBody>
                  <a:tcPr>
                    <a:lnR w="12700" cap="flat" cmpd="sng" algn="ctr">
                      <a:solidFill>
                        <a:schemeClr val="tx1"/>
                      </a:solidFill>
                      <a:prstDash val="solid"/>
                      <a:round/>
                      <a:headEnd type="none" w="med" len="med"/>
                      <a:tailEnd type="none" w="med" len="med"/>
                    </a:lnR>
                  </a:tcPr>
                </a:tc>
                <a:tc>
                  <a:txBody>
                    <a:bodyPr/>
                    <a:lstStyle/>
                    <a:p>
                      <a:r>
                        <a:rPr lang="en-US" sz="2400" dirty="0" smtClean="0"/>
                        <a:t>5,</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8 (T)</a:t>
                      </a:r>
                      <a:endParaRPr lang="en-US" sz="2400" dirty="0"/>
                    </a:p>
                  </a:txBody>
                  <a:tcPr/>
                </a:tc>
                <a:tc>
                  <a:txBody>
                    <a:bodyPr/>
                    <a:lstStyle/>
                    <a:p>
                      <a:endParaRPr lang="en-US" sz="2400" dirty="0"/>
                    </a:p>
                  </a:txBody>
                  <a:tcPr>
                    <a:lnR w="12700" cap="flat" cmpd="sng" algn="ctr">
                      <a:solidFill>
                        <a:schemeClr val="tx1"/>
                      </a:solidFill>
                      <a:prstDash val="solid"/>
                      <a:round/>
                      <a:headEnd type="none" w="med" len="med"/>
                      <a:tailEnd type="none" w="med" len="med"/>
                    </a:lnR>
                  </a:tcPr>
                </a:tc>
              </a:tr>
              <a:tr h="443345">
                <a:tc>
                  <a:txBody>
                    <a:bodyPr/>
                    <a:lstStyle/>
                    <a:p>
                      <a:r>
                        <a:rPr lang="en-US" sz="2400" dirty="0" smtClean="0"/>
                        <a:t>(5)</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a:t>
                      </a:r>
                      <a:endParaRPr lang="en-US" sz="2400" dirty="0"/>
                    </a:p>
                  </a:txBody>
                  <a:tcPr>
                    <a:lnR w="12700" cap="flat" cmpd="sng" algn="ctr">
                      <a:solidFill>
                        <a:schemeClr val="tx1"/>
                      </a:solidFill>
                      <a:prstDash val="solid"/>
                      <a:round/>
                      <a:headEnd type="none" w="med" len="med"/>
                      <a:tailEnd type="none" w="med" len="med"/>
                    </a:lnR>
                  </a:tcPr>
                </a:tc>
                <a:tc>
                  <a:txBody>
                    <a:bodyPr/>
                    <a:lstStyle/>
                    <a:p>
                      <a:r>
                        <a:rPr lang="en-US" sz="2400" dirty="0" smtClean="0"/>
                        <a:t>40 (T)</a:t>
                      </a:r>
                      <a:endParaRPr lang="en-US" sz="2400" dirty="0"/>
                    </a:p>
                  </a:txBody>
                  <a:tcPr>
                    <a:lnL w="12700" cap="flat" cmpd="sng" algn="ctr">
                      <a:solidFill>
                        <a:schemeClr val="tx1"/>
                      </a:solidFill>
                      <a:prstDash val="solid"/>
                      <a:round/>
                      <a:headEnd type="none" w="med" len="med"/>
                      <a:tailEnd type="none" w="med" len="med"/>
                    </a:lnL>
                  </a:tcPr>
                </a:tc>
                <a:tc>
                  <a:txBody>
                    <a:bodyPr/>
                    <a:lstStyle/>
                    <a:p>
                      <a:endParaRPr lang="en-US" sz="2400" dirty="0"/>
                    </a:p>
                  </a:txBody>
                  <a:tcPr/>
                </a:tc>
                <a:tc>
                  <a:txBody>
                    <a:bodyPr/>
                    <a:lstStyle/>
                    <a:p>
                      <a:endParaRPr lang="en-US" sz="2400" dirty="0"/>
                    </a:p>
                  </a:txBody>
                  <a:tcPr>
                    <a:lnR w="12700" cap="flat" cmpd="sng" algn="ctr">
                      <a:solidFill>
                        <a:schemeClr val="tx1"/>
                      </a:solidFill>
                      <a:prstDash val="solid"/>
                      <a:round/>
                      <a:headEnd type="none" w="med" len="med"/>
                      <a:tailEnd type="none" w="med" len="med"/>
                    </a:lnR>
                  </a:tcPr>
                </a:tc>
              </a:tr>
              <a:tr h="443345">
                <a:tc>
                  <a:txBody>
                    <a:bodyPr/>
                    <a:lstStyle/>
                    <a:p>
                      <a:r>
                        <a:rPr lang="en-US" sz="2400" dirty="0" smtClean="0"/>
                        <a:t>(6)</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12</a:t>
                      </a:r>
                      <a:endParaRPr lang="en-US" sz="2400" dirty="0"/>
                    </a:p>
                  </a:txBody>
                  <a:tcPr>
                    <a:lnR w="12700" cap="flat" cmpd="sng" algn="ctr">
                      <a:solidFill>
                        <a:schemeClr val="tx1"/>
                      </a:solidFill>
                      <a:prstDash val="solid"/>
                      <a:round/>
                      <a:headEnd type="none" w="med" len="med"/>
                      <a:tailEnd type="none" w="med" len="med"/>
                    </a:lnR>
                  </a:tcPr>
                </a:tc>
                <a:tc>
                  <a:txBody>
                    <a:bodyPr/>
                    <a:lstStyle/>
                    <a:p>
                      <a:r>
                        <a:rPr lang="en-US" sz="2400" dirty="0" smtClean="0"/>
                        <a:t>40,</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12 (T)</a:t>
                      </a:r>
                      <a:endParaRPr lang="en-US" sz="2400" dirty="0"/>
                    </a:p>
                  </a:txBody>
                  <a:tcPr/>
                </a:tc>
                <a:tc>
                  <a:txBody>
                    <a:bodyPr/>
                    <a:lstStyle/>
                    <a:p>
                      <a:endParaRPr lang="en-US" sz="2400" dirty="0"/>
                    </a:p>
                  </a:txBody>
                  <a:tcPr>
                    <a:lnR w="12700" cap="flat" cmpd="sng" algn="ctr">
                      <a:solidFill>
                        <a:schemeClr val="tx1"/>
                      </a:solidFill>
                      <a:prstDash val="solid"/>
                      <a:round/>
                      <a:headEnd type="none" w="med" len="med"/>
                      <a:tailEnd type="none" w="med" len="med"/>
                    </a:lnR>
                  </a:tcPr>
                </a:tc>
              </a:tr>
              <a:tr h="443345">
                <a:tc>
                  <a:txBody>
                    <a:bodyPr/>
                    <a:lstStyle/>
                    <a:p>
                      <a:r>
                        <a:rPr lang="en-US" sz="2400" dirty="0" smtClean="0"/>
                        <a:t>(7)</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4</a:t>
                      </a:r>
                      <a:endParaRPr lang="en-US" sz="2400" dirty="0"/>
                    </a:p>
                  </a:txBody>
                  <a:tcPr>
                    <a:lnR w="12700" cap="flat" cmpd="sng" algn="ctr">
                      <a:solidFill>
                        <a:schemeClr val="tx1"/>
                      </a:solidFill>
                      <a:prstDash val="solid"/>
                      <a:round/>
                      <a:headEnd type="none" w="med" len="med"/>
                      <a:tailEnd type="none" w="med" len="med"/>
                    </a:lnR>
                  </a:tcPr>
                </a:tc>
                <a:tc>
                  <a:txBody>
                    <a:bodyPr/>
                    <a:lstStyle/>
                    <a:p>
                      <a:r>
                        <a:rPr lang="en-US" sz="2400" dirty="0" smtClean="0"/>
                        <a:t>40,</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12,</a:t>
                      </a:r>
                      <a:endParaRPr lang="en-US" sz="2400" dirty="0"/>
                    </a:p>
                  </a:txBody>
                  <a:tcPr/>
                </a:tc>
                <a:tc>
                  <a:txBody>
                    <a:bodyPr/>
                    <a:lstStyle/>
                    <a:p>
                      <a:r>
                        <a:rPr lang="en-US" sz="2400" dirty="0" smtClean="0"/>
                        <a:t>4 (T)</a:t>
                      </a:r>
                      <a:endParaRPr lang="en-US" sz="2400" dirty="0"/>
                    </a:p>
                  </a:txBody>
                  <a:tcPr>
                    <a:lnR w="12700" cap="flat" cmpd="sng" algn="ctr">
                      <a:solidFill>
                        <a:schemeClr val="tx1"/>
                      </a:solidFill>
                      <a:prstDash val="solid"/>
                      <a:round/>
                      <a:headEnd type="none" w="med" len="med"/>
                      <a:tailEnd type="none" w="med" len="med"/>
                    </a:lnR>
                  </a:tcPr>
                </a:tc>
              </a:tr>
              <a:tr h="443345">
                <a:tc>
                  <a:txBody>
                    <a:bodyPr/>
                    <a:lstStyle/>
                    <a:p>
                      <a:r>
                        <a:rPr lang="en-US" sz="2400" dirty="0" smtClean="0"/>
                        <a:t>(8)</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a:t>
                      </a:r>
                      <a:endParaRPr lang="en-US" sz="2400" dirty="0"/>
                    </a:p>
                  </a:txBody>
                  <a:tcPr>
                    <a:lnR w="12700" cap="flat" cmpd="sng" algn="ctr">
                      <a:solidFill>
                        <a:schemeClr val="tx1"/>
                      </a:solidFill>
                      <a:prstDash val="solid"/>
                      <a:round/>
                      <a:headEnd type="none" w="med" len="med"/>
                      <a:tailEnd type="none" w="med" len="med"/>
                    </a:lnR>
                  </a:tcPr>
                </a:tc>
                <a:tc>
                  <a:txBody>
                    <a:bodyPr/>
                    <a:lstStyle/>
                    <a:p>
                      <a:r>
                        <a:rPr lang="en-US" sz="2400" dirty="0" smtClean="0"/>
                        <a:t>40,</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3 (T)</a:t>
                      </a:r>
                      <a:endParaRPr lang="en-US" sz="2400" dirty="0"/>
                    </a:p>
                  </a:txBody>
                  <a:tcPr/>
                </a:tc>
                <a:tc>
                  <a:txBody>
                    <a:bodyPr/>
                    <a:lstStyle/>
                    <a:p>
                      <a:endParaRPr lang="en-US" sz="2400" dirty="0"/>
                    </a:p>
                  </a:txBody>
                  <a:tcPr>
                    <a:lnR w="12700" cap="flat" cmpd="sng" algn="ctr">
                      <a:solidFill>
                        <a:schemeClr val="tx1"/>
                      </a:solidFill>
                      <a:prstDash val="solid"/>
                      <a:round/>
                      <a:headEnd type="none" w="med" len="med"/>
                      <a:tailEnd type="none" w="med" len="med"/>
                    </a:lnR>
                  </a:tcPr>
                </a:tc>
              </a:tr>
              <a:tr h="443345">
                <a:tc>
                  <a:txBody>
                    <a:bodyPr/>
                    <a:lstStyle/>
                    <a:p>
                      <a:r>
                        <a:rPr lang="en-US" sz="2400" dirty="0" smtClean="0"/>
                        <a:t>(9)</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a:t>
                      </a:r>
                      <a:endParaRPr lang="en-US" sz="2400" dirty="0"/>
                    </a:p>
                  </a:txBody>
                  <a:tcPr>
                    <a:lnR w="12700" cap="flat" cmpd="sng" algn="ctr">
                      <a:solidFill>
                        <a:schemeClr val="tx1"/>
                      </a:solidFill>
                      <a:prstDash val="solid"/>
                      <a:round/>
                      <a:headEnd type="none" w="med" len="med"/>
                      <a:tailEnd type="none" w="med" len="med"/>
                    </a:lnR>
                  </a:tcPr>
                </a:tc>
                <a:tc>
                  <a:txBody>
                    <a:bodyPr/>
                    <a:lstStyle/>
                    <a:p>
                      <a:r>
                        <a:rPr lang="en-US" sz="2400" dirty="0" smtClean="0"/>
                        <a:t>37 (T)</a:t>
                      </a:r>
                      <a:endParaRPr lang="en-US" sz="2400" dirty="0"/>
                    </a:p>
                  </a:txBody>
                  <a:tcPr>
                    <a:lnL w="12700" cap="flat" cmpd="sng" algn="ctr">
                      <a:solidFill>
                        <a:schemeClr val="tx1"/>
                      </a:solidFill>
                      <a:prstDash val="solid"/>
                      <a:round/>
                      <a:headEnd type="none" w="med" len="med"/>
                      <a:tailEnd type="none" w="med" len="med"/>
                    </a:lnL>
                  </a:tcPr>
                </a:tc>
                <a:tc>
                  <a:txBody>
                    <a:bodyPr/>
                    <a:lstStyle/>
                    <a:p>
                      <a:endParaRPr lang="en-US" sz="2400" dirty="0"/>
                    </a:p>
                  </a:txBody>
                  <a:tcPr/>
                </a:tc>
                <a:tc>
                  <a:txBody>
                    <a:bodyPr/>
                    <a:lstStyle/>
                    <a:p>
                      <a:endParaRPr lang="en-US" sz="2400" dirty="0"/>
                    </a:p>
                  </a:txBody>
                  <a:tcPr>
                    <a:lnR w="12700" cap="flat" cmpd="sng" algn="ctr">
                      <a:solidFill>
                        <a:schemeClr val="tx1"/>
                      </a:solidFill>
                      <a:prstDash val="solid"/>
                      <a:round/>
                      <a:headEnd type="none" w="med" len="med"/>
                      <a:tailEnd type="none" w="med" len="med"/>
                    </a:lnR>
                  </a:tcPr>
                </a:tc>
              </a:tr>
              <a:tr h="443345">
                <a:tc>
                  <a:txBody>
                    <a:bodyPr/>
                    <a:lstStyle/>
                    <a:p>
                      <a:r>
                        <a:rPr lang="en-US" sz="2400" dirty="0" smtClean="0"/>
                        <a:t>(10)</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US" sz="2400" dirty="0" smtClean="0"/>
                        <a:t>)</a:t>
                      </a:r>
                      <a:endParaRPr lang="en-US" sz="2400" dirty="0"/>
                    </a:p>
                  </a:txBody>
                  <a:tcPr>
                    <a:lnR w="12700" cap="flat" cmpd="sng" algn="ctr">
                      <a:solidFill>
                        <a:schemeClr val="tx1"/>
                      </a:solidFill>
                      <a:prstDash val="solid"/>
                      <a:round/>
                      <a:headEnd type="none" w="med" len="med"/>
                      <a:tailEnd type="none" w="med" len="med"/>
                    </a:lnR>
                  </a:tcPr>
                </a:tc>
                <a:tc>
                  <a:txBody>
                    <a:bodyPr/>
                    <a:lstStyle/>
                    <a:p>
                      <a:endParaRPr lang="en-US" sz="2400" dirty="0"/>
                    </a:p>
                  </a:txBody>
                  <a:tcPr>
                    <a:lnL w="12700" cap="flat" cmpd="sng" algn="ctr">
                      <a:solidFill>
                        <a:schemeClr val="tx1"/>
                      </a:solidFill>
                      <a:prstDash val="solid"/>
                      <a:round/>
                      <a:headEnd type="none" w="med" len="med"/>
                      <a:tailEnd type="none" w="med" len="med"/>
                    </a:lnL>
                  </a:tcPr>
                </a:tc>
                <a:tc>
                  <a:txBody>
                    <a:bodyPr/>
                    <a:lstStyle/>
                    <a:p>
                      <a:endParaRPr lang="en-US" sz="2400" dirty="0"/>
                    </a:p>
                  </a:txBody>
                  <a:tcPr/>
                </a:tc>
                <a:tc>
                  <a:txBody>
                    <a:bodyPr/>
                    <a:lstStyle/>
                    <a:p>
                      <a:endParaRPr lang="en-US" sz="2400" dirty="0"/>
                    </a:p>
                  </a:txBody>
                  <a:tcPr>
                    <a:lnR w="12700" cap="flat" cmpd="sng" algn="ctr">
                      <a:solidFill>
                        <a:schemeClr val="tx1"/>
                      </a:solidFill>
                      <a:prstDash val="solid"/>
                      <a:round/>
                      <a:headEnd type="none" w="med" len="med"/>
                      <a:tailEnd type="none" w="med" len="med"/>
                    </a:lnR>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Infix to Postfix </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a:solidFill>
                  <a:srgbClr val="FF0000"/>
                </a:solidFill>
              </a:rPr>
              <a:t>Q is an arithmetic expression written in infix notation. This algorithm finds the equivalent postfix notation, P </a:t>
            </a:r>
            <a:endParaRPr lang="en-US" dirty="0" smtClean="0"/>
          </a:p>
          <a:p>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Infix to Postfix </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Levels of precedence</a:t>
            </a:r>
          </a:p>
          <a:p>
            <a:endParaRPr lang="en-US" dirty="0"/>
          </a:p>
          <a:p>
            <a:endParaRPr lang="en-US" dirty="0" smtClean="0"/>
          </a:p>
          <a:p>
            <a:endParaRPr lang="en-US" dirty="0"/>
          </a:p>
          <a:p>
            <a:endParaRPr lang="en-US" dirty="0" smtClean="0"/>
          </a:p>
          <a:p>
            <a:pPr marL="0" indent="0">
              <a:buNone/>
            </a:pPr>
            <a:r>
              <a:rPr lang="en-US" dirty="0" smtClean="0"/>
              <a:t>3 – 2 * 8</a:t>
            </a:r>
          </a:p>
          <a:p>
            <a:pPr marL="0" indent="0">
              <a:buNone/>
            </a:pPr>
            <a:r>
              <a:rPr lang="en-US" dirty="0" smtClean="0"/>
              <a:t>= </a:t>
            </a:r>
            <a:r>
              <a:rPr lang="en-US" b="1" dirty="0" smtClean="0">
                <a:solidFill>
                  <a:schemeClr val="accent3">
                    <a:lumMod val="50000"/>
                  </a:schemeClr>
                </a:solidFill>
              </a:rPr>
              <a:t>-13 </a:t>
            </a:r>
            <a:r>
              <a:rPr lang="en-US" dirty="0" smtClean="0"/>
              <a:t>or </a:t>
            </a:r>
            <a:r>
              <a:rPr lang="en-US" dirty="0" smtClean="0">
                <a:solidFill>
                  <a:srgbClr val="FF0000"/>
                </a:solidFill>
              </a:rPr>
              <a:t>8 </a:t>
            </a:r>
            <a:r>
              <a:rPr lang="en-US" dirty="0" smtClean="0"/>
              <a: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32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37178617"/>
              </p:ext>
            </p:extLst>
          </p:nvPr>
        </p:nvGraphicFramePr>
        <p:xfrm>
          <a:off x="1295400" y="2133600"/>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Operators</a:t>
                      </a:r>
                      <a:endParaRPr lang="en-US" dirty="0"/>
                    </a:p>
                  </a:txBody>
                  <a:tcPr/>
                </a:tc>
                <a:tc>
                  <a:txBody>
                    <a:bodyPr/>
                    <a:lstStyle/>
                    <a:p>
                      <a:r>
                        <a:rPr lang="en-US" dirty="0" smtClean="0"/>
                        <a:t>Precedence</a:t>
                      </a:r>
                      <a:endParaRPr lang="en-US" dirty="0"/>
                    </a:p>
                  </a:txBody>
                  <a:tcPr/>
                </a:tc>
              </a:tr>
              <a:tr h="370840">
                <a:tc>
                  <a:txBody>
                    <a:bodyPr/>
                    <a:lstStyle/>
                    <a:p>
                      <a:r>
                        <a:rPr lang="en-US" dirty="0" smtClean="0"/>
                        <a:t>()</a:t>
                      </a:r>
                      <a:endParaRPr lang="en-US" dirty="0"/>
                    </a:p>
                  </a:txBody>
                  <a:tcPr/>
                </a:tc>
                <a:tc>
                  <a:txBody>
                    <a:bodyPr/>
                    <a:lstStyle/>
                    <a:p>
                      <a:r>
                        <a:rPr lang="en-US" dirty="0" smtClean="0"/>
                        <a:t>Highest</a:t>
                      </a:r>
                      <a:endParaRPr lang="en-US" dirty="0"/>
                    </a:p>
                  </a:txBody>
                  <a:tcPr/>
                </a:tc>
              </a:tr>
              <a:tr h="370840">
                <a:tc>
                  <a:txBody>
                    <a:bodyPr/>
                    <a:lstStyle/>
                    <a:p>
                      <a:r>
                        <a:rPr lang="en-US" b="1" dirty="0" smtClean="0"/>
                        <a:t>î</a:t>
                      </a:r>
                      <a:endParaRPr lang="en-US" dirty="0"/>
                    </a:p>
                  </a:txBody>
                  <a:tcPr/>
                </a:tc>
                <a:tc>
                  <a:txBody>
                    <a:bodyPr/>
                    <a:lstStyle/>
                    <a:p>
                      <a:r>
                        <a:rPr lang="en-US" dirty="0" smtClean="0"/>
                        <a:t>High</a:t>
                      </a:r>
                      <a:endParaRPr lang="en-US" dirty="0"/>
                    </a:p>
                  </a:txBody>
                  <a:tcPr/>
                </a:tc>
              </a:tr>
              <a:tr h="370840">
                <a:tc>
                  <a:txBody>
                    <a:bodyPr/>
                    <a:lstStyle/>
                    <a:p>
                      <a:r>
                        <a:rPr lang="en-US" b="1" dirty="0" smtClean="0"/>
                        <a:t>* , / </a:t>
                      </a:r>
                      <a:endParaRPr lang="en-US" dirty="0"/>
                    </a:p>
                  </a:txBody>
                  <a:tcPr/>
                </a:tc>
                <a:tc>
                  <a:txBody>
                    <a:bodyPr/>
                    <a:lstStyle/>
                    <a:p>
                      <a:r>
                        <a:rPr lang="en-US" dirty="0" smtClean="0"/>
                        <a:t>Mid</a:t>
                      </a:r>
                      <a:endParaRPr lang="en-US" dirty="0"/>
                    </a:p>
                  </a:txBody>
                  <a:tcPr/>
                </a:tc>
              </a:tr>
              <a:tr h="370840">
                <a:tc>
                  <a:txBody>
                    <a:bodyPr/>
                    <a:lstStyle/>
                    <a:p>
                      <a:r>
                        <a:rPr lang="en-US" b="1" dirty="0" smtClean="0"/>
                        <a:t>+ , - </a:t>
                      </a:r>
                      <a:endParaRPr lang="en-US" dirty="0"/>
                    </a:p>
                  </a:txBody>
                  <a:tcPr/>
                </a:tc>
                <a:tc>
                  <a:txBody>
                    <a:bodyPr/>
                    <a:lstStyle/>
                    <a:p>
                      <a:r>
                        <a:rPr lang="en-US" dirty="0" smtClean="0"/>
                        <a:t>Low</a:t>
                      </a:r>
                      <a:endParaRPr lang="en-US" dirty="0"/>
                    </a:p>
                  </a:txBody>
                  <a:tcPr/>
                </a:tc>
              </a:tr>
            </a:tbl>
          </a:graphicData>
        </a:graphic>
      </p:graphicFrame>
    </p:spTree>
    <p:extLst>
      <p:ext uri="{BB962C8B-B14F-4D97-AF65-F5344CB8AC3E}">
        <p14:creationId xmlns:p14="http://schemas.microsoft.com/office/powerpoint/2010/main" val="3340176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Infix to Postfix </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smtClean="0"/>
              <a:t>Two types of associativity: Left to right, and right to left</a:t>
            </a:r>
          </a:p>
          <a:p>
            <a:endParaRPr lang="en-US" dirty="0" smtClean="0"/>
          </a:p>
          <a:p>
            <a:endParaRPr lang="en-US" dirty="0"/>
          </a:p>
          <a:p>
            <a:endParaRPr lang="en-US" dirty="0" smtClean="0"/>
          </a:p>
          <a:p>
            <a:endParaRPr lang="en-US" dirty="0"/>
          </a:p>
          <a:p>
            <a:endParaRPr lang="en-US" dirty="0" smtClean="0"/>
          </a:p>
          <a:p>
            <a:pPr marL="0" indent="0">
              <a:buNone/>
            </a:pPr>
            <a:r>
              <a:rPr lang="en-US" dirty="0" smtClean="0"/>
              <a:t>3 * 5 / 3</a:t>
            </a:r>
          </a:p>
          <a:p>
            <a:pPr marL="0" indent="0">
              <a:buNone/>
            </a:pPr>
            <a:r>
              <a:rPr lang="en-US" dirty="0" smtClean="0"/>
              <a:t>= </a:t>
            </a:r>
            <a:r>
              <a:rPr lang="en-US" b="1" dirty="0" smtClean="0">
                <a:solidFill>
                  <a:schemeClr val="accent3">
                    <a:lumMod val="50000"/>
                  </a:schemeClr>
                </a:solidFill>
              </a:rPr>
              <a:t>5 </a:t>
            </a:r>
            <a:r>
              <a:rPr lang="en-US" dirty="0" smtClean="0"/>
              <a:t>or </a:t>
            </a:r>
            <a:r>
              <a:rPr lang="en-US" dirty="0" smtClean="0">
                <a:solidFill>
                  <a:srgbClr val="FF0000"/>
                </a:solidFill>
              </a:rPr>
              <a:t>3 </a:t>
            </a:r>
            <a:r>
              <a:rPr lang="en-US" dirty="0" smtClean="0"/>
              <a: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33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067106257"/>
              </p:ext>
            </p:extLst>
          </p:nvPr>
        </p:nvGraphicFramePr>
        <p:xfrm>
          <a:off x="1295400" y="2514600"/>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Operators</a:t>
                      </a:r>
                      <a:endParaRPr lang="en-US" dirty="0"/>
                    </a:p>
                  </a:txBody>
                  <a:tcPr/>
                </a:tc>
                <a:tc>
                  <a:txBody>
                    <a:bodyPr/>
                    <a:lstStyle/>
                    <a:p>
                      <a:r>
                        <a:rPr lang="en-US" dirty="0" smtClean="0"/>
                        <a:t>Associativity</a:t>
                      </a:r>
                      <a:endParaRPr lang="en-US" dirty="0"/>
                    </a:p>
                  </a:txBody>
                  <a:tcPr/>
                </a:tc>
              </a:tr>
              <a:tr h="370840">
                <a:tc>
                  <a:txBody>
                    <a:bodyPr/>
                    <a:lstStyle/>
                    <a:p>
                      <a:r>
                        <a:rPr lang="en-US" b="1" dirty="0" smtClean="0"/>
                        <a:t>* , / </a:t>
                      </a:r>
                      <a:endParaRPr lang="en-US" dirty="0"/>
                    </a:p>
                  </a:txBody>
                  <a:tcPr/>
                </a:tc>
                <a:tc>
                  <a:txBody>
                    <a:bodyPr/>
                    <a:lstStyle/>
                    <a:p>
                      <a:r>
                        <a:rPr lang="en-US" dirty="0" smtClean="0"/>
                        <a:t>Left to right</a:t>
                      </a:r>
                      <a:endParaRPr lang="en-US" dirty="0"/>
                    </a:p>
                  </a:txBody>
                  <a:tcPr/>
                </a:tc>
              </a:tr>
              <a:tr h="370840">
                <a:tc>
                  <a:txBody>
                    <a:bodyPr/>
                    <a:lstStyle/>
                    <a:p>
                      <a:r>
                        <a:rPr lang="en-US" b="1" dirty="0" smtClean="0"/>
                        <a:t>+ , - </a:t>
                      </a:r>
                      <a:endParaRPr lang="en-US" dirty="0"/>
                    </a:p>
                  </a:txBody>
                  <a:tcPr/>
                </a:tc>
                <a:tc>
                  <a:txBody>
                    <a:bodyPr/>
                    <a:lstStyle/>
                    <a:p>
                      <a:r>
                        <a:rPr lang="en-US" dirty="0" smtClean="0"/>
                        <a:t>Left to right</a:t>
                      </a:r>
                      <a:endParaRPr lang="en-US" dirty="0"/>
                    </a:p>
                  </a:txBody>
                  <a:tcPr/>
                </a:tc>
              </a:tr>
            </a:tbl>
          </a:graphicData>
        </a:graphic>
      </p:graphicFrame>
    </p:spTree>
    <p:extLst>
      <p:ext uri="{BB962C8B-B14F-4D97-AF65-F5344CB8AC3E}">
        <p14:creationId xmlns:p14="http://schemas.microsoft.com/office/powerpoint/2010/main" val="17733224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Infix to Postfix </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dirty="0" smtClean="0"/>
              <a:t>Refer to the complete chart of operators for knowing the precedence and associativity defined in C.</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34</a:t>
            </a:fld>
            <a:endParaRPr lang="en-US"/>
          </a:p>
        </p:txBody>
      </p:sp>
    </p:spTree>
    <p:extLst>
      <p:ext uri="{BB962C8B-B14F-4D97-AF65-F5344CB8AC3E}">
        <p14:creationId xmlns:p14="http://schemas.microsoft.com/office/powerpoint/2010/main" val="21246316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Infix to Postfix </a:t>
            </a:r>
            <a:endParaRPr lang="en-US" dirty="0"/>
          </a:p>
        </p:txBody>
      </p:sp>
      <p:sp>
        <p:nvSpPr>
          <p:cNvPr id="3" name="Content Placeholder 2"/>
          <p:cNvSpPr>
            <a:spLocks noGrp="1"/>
          </p:cNvSpPr>
          <p:nvPr>
            <p:ph idx="1"/>
          </p:nvPr>
        </p:nvSpPr>
        <p:spPr>
          <a:xfrm>
            <a:off x="457200" y="1143000"/>
            <a:ext cx="8229600" cy="4983163"/>
          </a:xfrm>
        </p:spPr>
        <p:txBody>
          <a:bodyPr/>
          <a:lstStyle/>
          <a:p>
            <a:pPr>
              <a:buNone/>
            </a:pPr>
            <a:r>
              <a:rPr lang="en-US" dirty="0" smtClean="0"/>
              <a:t>[1] Push “(“ onto STACK and “)” to the end of Q</a:t>
            </a:r>
          </a:p>
          <a:p>
            <a:pPr>
              <a:buNone/>
            </a:pPr>
            <a:r>
              <a:rPr lang="en-US" dirty="0" smtClean="0"/>
              <a:t>[2] Scan Q from Left to Right and Repeat Steps 3 to 6 for each element of Q until the STACK is empty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lnSpcReduction="10000"/>
          </a:bodyPr>
          <a:lstStyle/>
          <a:p>
            <a:pPr>
              <a:buNone/>
            </a:pPr>
            <a:r>
              <a:rPr lang="en-US" dirty="0" smtClean="0"/>
              <a:t>[3] If an operand is encountered, add it to P</a:t>
            </a:r>
          </a:p>
          <a:p>
            <a:pPr>
              <a:buNone/>
            </a:pPr>
            <a:r>
              <a:rPr lang="en-US" dirty="0" smtClean="0"/>
              <a:t>[4] If a left parenthesis is encountered, push it onto STACK</a:t>
            </a:r>
          </a:p>
          <a:p>
            <a:pPr>
              <a:buNone/>
            </a:pPr>
            <a:r>
              <a:rPr lang="en-US" dirty="0" smtClean="0"/>
              <a:t>[5] If an operator 	  is encountered, then:</a:t>
            </a:r>
          </a:p>
          <a:p>
            <a:pPr>
              <a:buNone/>
            </a:pPr>
            <a:r>
              <a:rPr lang="en-US" dirty="0" smtClean="0"/>
              <a:t>		</a:t>
            </a:r>
            <a:r>
              <a:rPr lang="en-US" dirty="0" smtClean="0">
                <a:solidFill>
                  <a:srgbClr val="FF0000"/>
                </a:solidFill>
              </a:rPr>
              <a:t>(a) </a:t>
            </a:r>
            <a:r>
              <a:rPr lang="en-US" dirty="0" smtClean="0"/>
              <a:t>Repeatedly pop from STACK and add to P each operator (on the top of STACK) which has precedence as or higher precedence than    .</a:t>
            </a:r>
          </a:p>
          <a:p>
            <a:pPr>
              <a:buNone/>
            </a:pPr>
            <a:r>
              <a:rPr lang="en-US" dirty="0" smtClean="0"/>
              <a:t>       </a:t>
            </a:r>
            <a:r>
              <a:rPr lang="en-US" dirty="0" smtClean="0">
                <a:solidFill>
                  <a:srgbClr val="FF0000"/>
                </a:solidFill>
              </a:rPr>
              <a:t>(</a:t>
            </a:r>
            <a:r>
              <a:rPr lang="en-US" dirty="0">
                <a:solidFill>
                  <a:srgbClr val="FF0000"/>
                </a:solidFill>
              </a:rPr>
              <a:t>b)  </a:t>
            </a:r>
            <a:r>
              <a:rPr lang="en-US" dirty="0"/>
              <a:t>Add     to STACK</a:t>
            </a:r>
            <a:endParaRPr lang="en-US" dirty="0" smtClean="0"/>
          </a:p>
          <a:p>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36</a:t>
            </a:fld>
            <a:endParaRPr lang="en-US"/>
          </a:p>
        </p:txBody>
      </p:sp>
      <p:grpSp>
        <p:nvGrpSpPr>
          <p:cNvPr id="10" name="Group 9"/>
          <p:cNvGrpSpPr/>
          <p:nvPr/>
        </p:nvGrpSpPr>
        <p:grpSpPr>
          <a:xfrm>
            <a:off x="4038600" y="3276600"/>
            <a:ext cx="228600" cy="228600"/>
            <a:chOff x="4114800" y="3505200"/>
            <a:chExt cx="228600" cy="228600"/>
          </a:xfrm>
        </p:grpSpPr>
        <p:grpSp>
          <p:nvGrpSpPr>
            <p:cNvPr id="5" name="Group 4"/>
            <p:cNvGrpSpPr/>
            <p:nvPr/>
          </p:nvGrpSpPr>
          <p:grpSpPr>
            <a:xfrm>
              <a:off x="4114800" y="3505200"/>
              <a:ext cx="228600" cy="228600"/>
              <a:chOff x="3505200" y="3733800"/>
              <a:chExt cx="228600" cy="228600"/>
            </a:xfrm>
          </p:grpSpPr>
          <p:sp>
            <p:nvSpPr>
              <p:cNvPr id="6" name="Oval 5"/>
              <p:cNvSpPr/>
              <p:nvPr/>
            </p:nvSpPr>
            <p:spPr>
              <a:xfrm>
                <a:off x="3505200" y="3733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6" idx="7"/>
                <a:endCxn id="6" idx="3"/>
              </p:cNvCxnSpPr>
              <p:nvPr/>
            </p:nvCxnSpPr>
            <p:spPr>
              <a:xfrm rot="16200000" flipH="1" flipV="1">
                <a:off x="3538678" y="3767278"/>
                <a:ext cx="161644" cy="1616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a:stCxn id="6" idx="1"/>
              <a:endCxn id="6" idx="5"/>
            </p:cNvCxnSpPr>
            <p:nvPr/>
          </p:nvCxnSpPr>
          <p:spPr>
            <a:xfrm rot="16200000" flipH="1">
              <a:off x="4148278" y="3538678"/>
              <a:ext cx="161644" cy="1616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5562600" y="5105400"/>
            <a:ext cx="228600" cy="228600"/>
            <a:chOff x="4114800" y="3505200"/>
            <a:chExt cx="228600" cy="228600"/>
          </a:xfrm>
        </p:grpSpPr>
        <p:grpSp>
          <p:nvGrpSpPr>
            <p:cNvPr id="15" name="Group 4"/>
            <p:cNvGrpSpPr/>
            <p:nvPr/>
          </p:nvGrpSpPr>
          <p:grpSpPr>
            <a:xfrm>
              <a:off x="4114800" y="3505200"/>
              <a:ext cx="228600" cy="228600"/>
              <a:chOff x="3505200" y="3733800"/>
              <a:chExt cx="228600" cy="228600"/>
            </a:xfrm>
          </p:grpSpPr>
          <p:sp>
            <p:nvSpPr>
              <p:cNvPr id="17" name="Oval 16"/>
              <p:cNvSpPr/>
              <p:nvPr/>
            </p:nvSpPr>
            <p:spPr>
              <a:xfrm>
                <a:off x="3505200" y="3733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7" idx="7"/>
                <a:endCxn id="17" idx="3"/>
              </p:cNvCxnSpPr>
              <p:nvPr/>
            </p:nvCxnSpPr>
            <p:spPr>
              <a:xfrm rot="16200000" flipH="1" flipV="1">
                <a:off x="3538678" y="3767278"/>
                <a:ext cx="161644" cy="1616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a:stCxn id="17" idx="1"/>
              <a:endCxn id="17" idx="5"/>
            </p:cNvCxnSpPr>
            <p:nvPr/>
          </p:nvCxnSpPr>
          <p:spPr>
            <a:xfrm rot="16200000" flipH="1">
              <a:off x="4148278" y="3538678"/>
              <a:ext cx="161644" cy="1616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124200" y="5616457"/>
            <a:ext cx="228600" cy="228600"/>
            <a:chOff x="4114800" y="3505200"/>
            <a:chExt cx="228600" cy="228600"/>
          </a:xfrm>
        </p:grpSpPr>
        <p:grpSp>
          <p:nvGrpSpPr>
            <p:cNvPr id="20" name="Group 4"/>
            <p:cNvGrpSpPr/>
            <p:nvPr/>
          </p:nvGrpSpPr>
          <p:grpSpPr>
            <a:xfrm>
              <a:off x="4114800" y="3505200"/>
              <a:ext cx="228600" cy="228600"/>
              <a:chOff x="3505200" y="3733800"/>
              <a:chExt cx="228600" cy="228600"/>
            </a:xfrm>
          </p:grpSpPr>
          <p:sp>
            <p:nvSpPr>
              <p:cNvPr id="22" name="Oval 21"/>
              <p:cNvSpPr/>
              <p:nvPr/>
            </p:nvSpPr>
            <p:spPr>
              <a:xfrm>
                <a:off x="3505200" y="3733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22" idx="7"/>
                <a:endCxn id="22" idx="3"/>
              </p:cNvCxnSpPr>
              <p:nvPr/>
            </p:nvCxnSpPr>
            <p:spPr>
              <a:xfrm rot="16200000" flipH="1" flipV="1">
                <a:off x="3538678" y="3767278"/>
                <a:ext cx="161644" cy="1616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a:stCxn id="22" idx="1"/>
              <a:endCxn id="22" idx="5"/>
            </p:cNvCxnSpPr>
            <p:nvPr/>
          </p:nvCxnSpPr>
          <p:spPr>
            <a:xfrm rot="16200000" flipH="1">
              <a:off x="4148278" y="3538678"/>
              <a:ext cx="161644" cy="1616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lnSpcReduction="10000"/>
          </a:bodyPr>
          <a:lstStyle/>
          <a:p>
            <a:pPr>
              <a:buNone/>
            </a:pPr>
            <a:r>
              <a:rPr lang="en-US" dirty="0" smtClean="0"/>
              <a:t>  		</a:t>
            </a:r>
          </a:p>
          <a:p>
            <a:pPr>
              <a:buNone/>
            </a:pPr>
            <a:r>
              <a:rPr lang="en-US" dirty="0" smtClean="0"/>
              <a:t>[6] If  a right parenthesis is encountered, then </a:t>
            </a:r>
          </a:p>
          <a:p>
            <a:pPr>
              <a:buNone/>
            </a:pPr>
            <a:r>
              <a:rPr lang="en-US" dirty="0" smtClean="0"/>
              <a:t>		</a:t>
            </a:r>
            <a:r>
              <a:rPr lang="en-US" dirty="0" smtClean="0">
                <a:solidFill>
                  <a:srgbClr val="FF0000"/>
                </a:solidFill>
              </a:rPr>
              <a:t>(a) </a:t>
            </a:r>
            <a:r>
              <a:rPr lang="en-US" dirty="0" smtClean="0"/>
              <a:t>Repeatedly pop from the STACK and add to P each operator (on top of STACK) until a left parenthesis is encountered.</a:t>
            </a:r>
          </a:p>
          <a:p>
            <a:pPr>
              <a:buNone/>
            </a:pPr>
            <a:r>
              <a:rPr lang="en-US" dirty="0" smtClean="0"/>
              <a:t>		</a:t>
            </a:r>
            <a:r>
              <a:rPr lang="en-US" dirty="0" smtClean="0">
                <a:solidFill>
                  <a:srgbClr val="FF0000"/>
                </a:solidFill>
              </a:rPr>
              <a:t>(b)  </a:t>
            </a:r>
            <a:r>
              <a:rPr lang="en-US" dirty="0" smtClean="0"/>
              <a:t>Remove the left parenthesis. [Do not add it to P]</a:t>
            </a:r>
          </a:p>
          <a:p>
            <a:pPr>
              <a:buNone/>
            </a:pPr>
            <a:r>
              <a:rPr lang="en-US" dirty="0" smtClean="0"/>
              <a:t>[7] Exit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2237"/>
            <a:ext cx="8839200" cy="1020763"/>
          </a:xfrm>
        </p:spPr>
        <p:txBody>
          <a:bodyPr>
            <a:normAutofit fontScale="92500"/>
          </a:bodyPr>
          <a:lstStyle/>
          <a:p>
            <a:pPr marL="0" indent="0" algn="ctr">
              <a:buNone/>
            </a:pPr>
            <a:r>
              <a:rPr lang="en-US" sz="1800" b="1" u="sng" dirty="0" smtClean="0"/>
              <a:t>INFIX TO POSTFIX CONVERSION</a:t>
            </a:r>
          </a:p>
          <a:p>
            <a:pPr marL="0" indent="0">
              <a:buNone/>
            </a:pPr>
            <a:r>
              <a:rPr lang="en-US" sz="1800" b="1" dirty="0" smtClean="0"/>
              <a:t>Input: </a:t>
            </a:r>
            <a:r>
              <a:rPr lang="en-US" sz="1800" dirty="0" smtClean="0"/>
              <a:t>Infix notation of an expression       </a:t>
            </a:r>
            <a:r>
              <a:rPr lang="en-US" sz="1800" b="1" dirty="0" smtClean="0"/>
              <a:t> Output: </a:t>
            </a:r>
            <a:r>
              <a:rPr lang="en-US" sz="1800" dirty="0" smtClean="0"/>
              <a:t>Postfix string (initially blank)</a:t>
            </a:r>
            <a:endParaRPr lang="en-US" sz="1800" dirty="0"/>
          </a:p>
          <a:p>
            <a:pPr marL="0" indent="0">
              <a:buNone/>
            </a:pPr>
            <a:r>
              <a:rPr lang="en-US" sz="1800" dirty="0" smtClean="0"/>
              <a:t>Read infix notation from left to right</a:t>
            </a:r>
          </a:p>
        </p:txBody>
      </p:sp>
      <p:sp>
        <p:nvSpPr>
          <p:cNvPr id="4" name="Slide Number Placeholder 3"/>
          <p:cNvSpPr>
            <a:spLocks noGrp="1"/>
          </p:cNvSpPr>
          <p:nvPr>
            <p:ph type="sldNum" sz="quarter" idx="12"/>
          </p:nvPr>
        </p:nvSpPr>
        <p:spPr/>
        <p:txBody>
          <a:bodyPr/>
          <a:lstStyle/>
          <a:p>
            <a:fld id="{26F3FC11-115B-46F2-B6DF-320CF7B918D5}" type="slidenum">
              <a:rPr lang="en-US" smtClean="0"/>
              <a:pPr/>
              <a:t>38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81627261"/>
              </p:ext>
            </p:extLst>
          </p:nvPr>
        </p:nvGraphicFramePr>
        <p:xfrm>
          <a:off x="228600" y="1143000"/>
          <a:ext cx="8686800" cy="5593080"/>
        </p:xfrm>
        <a:graphic>
          <a:graphicData uri="http://schemas.openxmlformats.org/drawingml/2006/table">
            <a:tbl>
              <a:tblPr firstRow="1" bandRow="1">
                <a:tableStyleId>{5940675A-B579-460E-94D1-54222C63F5DA}</a:tableStyleId>
              </a:tblPr>
              <a:tblGrid>
                <a:gridCol w="3505200"/>
                <a:gridCol w="5181600"/>
              </a:tblGrid>
              <a:tr h="370840">
                <a:tc>
                  <a:txBody>
                    <a:bodyPr/>
                    <a:lstStyle/>
                    <a:p>
                      <a:r>
                        <a:rPr lang="en-US" b="1" dirty="0" smtClean="0"/>
                        <a:t>Type of input</a:t>
                      </a:r>
                      <a:r>
                        <a:rPr lang="en-US" b="1" baseline="0" dirty="0" smtClean="0"/>
                        <a:t> symbol</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What</a:t>
                      </a:r>
                      <a:r>
                        <a:rPr lang="en-US" b="1" baseline="0" dirty="0" smtClean="0"/>
                        <a:t> to do</a:t>
                      </a:r>
                      <a:endParaRPr lang="en-US" b="1" dirty="0" smtClean="0"/>
                    </a:p>
                  </a:txBody>
                  <a:tcPr/>
                </a:tc>
              </a:tr>
              <a:tr h="370840">
                <a:tc>
                  <a:txBody>
                    <a:bodyPr/>
                    <a:lstStyle/>
                    <a:p>
                      <a:r>
                        <a:rPr lang="en-US" sz="1800" b="0" dirty="0" smtClean="0"/>
                        <a:t>1. Operand</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Append into postfix string</a:t>
                      </a:r>
                    </a:p>
                  </a:txBody>
                  <a:tcPr/>
                </a:tc>
              </a:tr>
              <a:tr h="370840">
                <a:tc>
                  <a:txBody>
                    <a:bodyPr/>
                    <a:lstStyle/>
                    <a:p>
                      <a:r>
                        <a:rPr lang="en-US" sz="1800" dirty="0" smtClean="0"/>
                        <a:t>2. Operator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dirty="0" smtClean="0"/>
                    </a:p>
                  </a:txBody>
                  <a:tcPr/>
                </a:tc>
              </a:tr>
              <a:tr h="370840">
                <a:tc>
                  <a:txBody>
                    <a:bodyPr/>
                    <a:lstStyle/>
                    <a:p>
                      <a:r>
                        <a:rPr lang="en-US" sz="1800" dirty="0" smtClean="0"/>
                        <a:t>2.1 Current operator has equal or higher precedence than existing operator in TOS </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000" dirty="0" smtClean="0"/>
                        <a:t>push this new operator into stack</a:t>
                      </a:r>
                    </a:p>
                    <a:p>
                      <a:endParaRPr lang="en-US" dirty="0"/>
                    </a:p>
                  </a:txBody>
                  <a:tcPr/>
                </a:tc>
              </a:tr>
              <a:tr h="370840">
                <a:tc>
                  <a:txBody>
                    <a:bodyPr/>
                    <a:lstStyle/>
                    <a:p>
                      <a:r>
                        <a:rPr lang="en-US" sz="1800" dirty="0" smtClean="0"/>
                        <a:t>2.2. Current operator has lower precedence than existing operator in TOS</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000" dirty="0" smtClean="0"/>
                        <a:t>pop all elements in stack one by one and keep appending in postfix string until encountering an</a:t>
                      </a:r>
                      <a:r>
                        <a:rPr lang="en-US" sz="2000" baseline="0" dirty="0" smtClean="0"/>
                        <a:t> opening </a:t>
                      </a:r>
                      <a:r>
                        <a:rPr lang="en-US" sz="2000" dirty="0" smtClean="0"/>
                        <a:t>parenthesis or the stack is empty</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2000" dirty="0" smtClean="0"/>
                        <a:t>The current operator is pushed in stack</a:t>
                      </a:r>
                    </a:p>
                  </a:txBody>
                  <a:tcPr/>
                </a:tc>
              </a:tr>
              <a:tr h="370840">
                <a:tc>
                  <a:txBody>
                    <a:bodyPr/>
                    <a:lstStyle/>
                    <a:p>
                      <a:r>
                        <a:rPr lang="en-US" sz="1800" dirty="0" smtClean="0"/>
                        <a:t>2.3. Current operator is opening parenthesis</a:t>
                      </a:r>
                      <a:endParaRPr lang="en-US" dirty="0"/>
                    </a:p>
                  </a:txBody>
                  <a:tcPr/>
                </a:tc>
                <a:tc>
                  <a:txBody>
                    <a:bodyPr/>
                    <a:lstStyle/>
                    <a:p>
                      <a:r>
                        <a:rPr lang="en-US" sz="1800" dirty="0" smtClean="0"/>
                        <a:t>push opening parenthesis into stack</a:t>
                      </a:r>
                      <a:endParaRPr lang="en-US" dirty="0"/>
                    </a:p>
                  </a:txBody>
                  <a:tcPr/>
                </a:tc>
              </a:tr>
              <a:tr h="370840">
                <a:tc>
                  <a:txBody>
                    <a:bodyPr/>
                    <a:lstStyle/>
                    <a:p>
                      <a:r>
                        <a:rPr lang="en-US" sz="1800" dirty="0" smtClean="0"/>
                        <a:t>2.4.</a:t>
                      </a:r>
                      <a:r>
                        <a:rPr lang="en-US" sz="1800" baseline="0" dirty="0" smtClean="0"/>
                        <a:t> </a:t>
                      </a:r>
                      <a:r>
                        <a:rPr lang="en-US" sz="1800" dirty="0" smtClean="0"/>
                        <a:t>Current operator is closing parenthesis</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pop all operators from stack occurring before latest opening parenthesis </a:t>
                      </a:r>
                      <a:r>
                        <a:rPr lang="en-US" sz="2000" smtClean="0"/>
                        <a:t>and append </a:t>
                      </a:r>
                      <a:r>
                        <a:rPr lang="en-US" sz="2000" dirty="0" smtClean="0"/>
                        <a:t>into postfix string, then pop the latest opening parenthesis</a:t>
                      </a:r>
                    </a:p>
                  </a:txBody>
                  <a:tcPr/>
                </a:tc>
              </a:tr>
            </a:tbl>
          </a:graphicData>
        </a:graphic>
      </p:graphicFrame>
    </p:spTree>
    <p:extLst>
      <p:ext uri="{BB962C8B-B14F-4D97-AF65-F5344CB8AC3E}">
        <p14:creationId xmlns:p14="http://schemas.microsoft.com/office/powerpoint/2010/main" val="665517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Example </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Q : A + ( B * C – ( D / E  î F ) * G ) * H</a:t>
            </a:r>
          </a:p>
          <a:p>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39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02155271"/>
              </p:ext>
            </p:extLst>
          </p:nvPr>
        </p:nvGraphicFramePr>
        <p:xfrm>
          <a:off x="228600" y="2514600"/>
          <a:ext cx="8534397" cy="1036320"/>
        </p:xfrm>
        <a:graphic>
          <a:graphicData uri="http://schemas.openxmlformats.org/drawingml/2006/table">
            <a:tbl>
              <a:tblPr firstRow="1" bandRow="1">
                <a:tableStyleId>{5C22544A-7EE6-4342-B048-85BDC9FD1C3A}</a:tableStyleId>
              </a:tblPr>
              <a:tblGrid>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375145"/>
                <a:gridCol w="446120"/>
                <a:gridCol w="620681"/>
              </a:tblGrid>
              <a:tr h="370840">
                <a:tc>
                  <a:txBody>
                    <a:bodyPr/>
                    <a:lstStyle/>
                    <a:p>
                      <a:r>
                        <a:rPr lang="en-US" sz="2800" dirty="0" smtClean="0"/>
                        <a:t>A</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B</a:t>
                      </a:r>
                      <a:endParaRPr lang="en-US" sz="2800" dirty="0"/>
                    </a:p>
                  </a:txBody>
                  <a:tcPr/>
                </a:tc>
                <a:tc>
                  <a:txBody>
                    <a:bodyPr/>
                    <a:lstStyle/>
                    <a:p>
                      <a:r>
                        <a:rPr lang="en-US" sz="2800" dirty="0" smtClean="0"/>
                        <a:t>*</a:t>
                      </a:r>
                      <a:endParaRPr lang="en-US" sz="2800" dirty="0"/>
                    </a:p>
                  </a:txBody>
                  <a:tcPr/>
                </a:tc>
                <a:tc>
                  <a:txBody>
                    <a:bodyPr/>
                    <a:lstStyle/>
                    <a:p>
                      <a:r>
                        <a:rPr lang="en-US" sz="2800" dirty="0" smtClean="0"/>
                        <a:t>C</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D</a:t>
                      </a:r>
                      <a:endParaRPr lang="en-US" sz="2800" dirty="0"/>
                    </a:p>
                  </a:txBody>
                  <a:tcPr/>
                </a:tc>
                <a:tc>
                  <a:txBody>
                    <a:bodyPr/>
                    <a:lstStyle/>
                    <a:p>
                      <a:r>
                        <a:rPr lang="en-US" sz="2800" dirty="0" smtClean="0"/>
                        <a:t>/</a:t>
                      </a:r>
                      <a:endParaRPr lang="en-US" sz="2800" dirty="0"/>
                    </a:p>
                  </a:txBody>
                  <a:tcPr/>
                </a:tc>
                <a:tc>
                  <a:txBody>
                    <a:bodyPr/>
                    <a:lstStyle/>
                    <a:p>
                      <a:r>
                        <a:rPr lang="en-US" sz="2800" dirty="0" smtClean="0"/>
                        <a:t>E</a:t>
                      </a:r>
                      <a:endParaRPr lang="en-US" sz="2800" dirty="0"/>
                    </a:p>
                  </a:txBody>
                  <a:tcPr/>
                </a:tc>
                <a:tc>
                  <a:txBody>
                    <a:bodyPr/>
                    <a:lstStyle/>
                    <a:p>
                      <a:r>
                        <a:rPr lang="en-US" sz="2800" dirty="0" smtClean="0"/>
                        <a:t>î</a:t>
                      </a:r>
                      <a:endParaRPr lang="en-US" sz="2800" dirty="0"/>
                    </a:p>
                  </a:txBody>
                  <a:tcPr/>
                </a:tc>
                <a:tc>
                  <a:txBody>
                    <a:bodyPr/>
                    <a:lstStyle/>
                    <a:p>
                      <a:r>
                        <a:rPr lang="en-US" sz="2800" dirty="0" smtClean="0"/>
                        <a:t>F</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G</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H</a:t>
                      </a:r>
                      <a:endParaRPr lang="en-US" sz="2800" dirty="0"/>
                    </a:p>
                  </a:txBody>
                  <a:tcPr/>
                </a:tc>
                <a:tc>
                  <a:txBody>
                    <a:bodyPr/>
                    <a:lstStyle/>
                    <a:p>
                      <a:r>
                        <a:rPr lang="en-US" sz="2800" dirty="0" smtClean="0">
                          <a:solidFill>
                            <a:srgbClr val="FFFF00"/>
                          </a:solidFill>
                        </a:rPr>
                        <a:t>)</a:t>
                      </a:r>
                      <a:endParaRPr lang="en-US" sz="2800" dirty="0">
                        <a:solidFill>
                          <a:srgbClr val="FFFF00"/>
                        </a:solidFill>
                      </a:endParaRPr>
                    </a:p>
                  </a:txBody>
                  <a:tcPr/>
                </a:tc>
              </a:tr>
              <a:tr h="370840">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tc>
                  <a:txBody>
                    <a:bodyPr/>
                    <a:lstStyle/>
                    <a:p>
                      <a:r>
                        <a:rPr lang="en-US" sz="2800" dirty="0" smtClean="0"/>
                        <a:t>3</a:t>
                      </a:r>
                      <a:endParaRPr lang="en-US" sz="2800" dirty="0"/>
                    </a:p>
                  </a:txBody>
                  <a:tcPr/>
                </a:tc>
                <a:tc>
                  <a:txBody>
                    <a:bodyPr/>
                    <a:lstStyle/>
                    <a:p>
                      <a:r>
                        <a:rPr lang="en-US" sz="2800" dirty="0" smtClean="0"/>
                        <a:t>4</a:t>
                      </a:r>
                      <a:endParaRPr lang="en-US" sz="2800" dirty="0"/>
                    </a:p>
                  </a:txBody>
                  <a:tcPr/>
                </a:tc>
                <a:tc>
                  <a:txBody>
                    <a:bodyPr/>
                    <a:lstStyle/>
                    <a:p>
                      <a:r>
                        <a:rPr lang="en-US" sz="2800" dirty="0" smtClean="0"/>
                        <a:t>5</a:t>
                      </a:r>
                      <a:endParaRPr lang="en-US" sz="2800" dirty="0"/>
                    </a:p>
                  </a:txBody>
                  <a:tcPr/>
                </a:tc>
                <a:tc>
                  <a:txBody>
                    <a:bodyPr/>
                    <a:lstStyle/>
                    <a:p>
                      <a:r>
                        <a:rPr lang="en-US" sz="2800" dirty="0" smtClean="0"/>
                        <a:t>6</a:t>
                      </a:r>
                      <a:endParaRPr lang="en-US" sz="2800" dirty="0"/>
                    </a:p>
                  </a:txBody>
                  <a:tcPr/>
                </a:tc>
                <a:tc>
                  <a:txBody>
                    <a:bodyPr/>
                    <a:lstStyle/>
                    <a:p>
                      <a:r>
                        <a:rPr lang="en-US" sz="2800" dirty="0" smtClean="0"/>
                        <a:t>7</a:t>
                      </a:r>
                      <a:endParaRPr lang="en-US" sz="2800" dirty="0"/>
                    </a:p>
                  </a:txBody>
                  <a:tcPr/>
                </a:tc>
                <a:tc>
                  <a:txBody>
                    <a:bodyPr/>
                    <a:lstStyle/>
                    <a:p>
                      <a:r>
                        <a:rPr lang="en-US" sz="2800" dirty="0" smtClean="0"/>
                        <a:t>8</a:t>
                      </a:r>
                      <a:endParaRPr lang="en-US" sz="2800" dirty="0"/>
                    </a:p>
                  </a:txBody>
                  <a:tcPr/>
                </a:tc>
                <a:tc>
                  <a:txBody>
                    <a:bodyPr/>
                    <a:lstStyle/>
                    <a:p>
                      <a:r>
                        <a:rPr lang="en-US" sz="2800" dirty="0" smtClean="0"/>
                        <a:t>9</a:t>
                      </a:r>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sz="2800" dirty="0" smtClean="0"/>
                        <a:t>20</a:t>
                      </a:r>
                      <a:endParaRPr lang="en-US" sz="280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Stack </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A Stack is a list of elements in which an element may be inserted or deleted only at one end, call top of the Stack </a:t>
            </a:r>
          </a:p>
          <a:p>
            <a:endParaRPr lang="en-US" dirty="0"/>
          </a:p>
          <a:p>
            <a:r>
              <a:rPr lang="en-US" dirty="0" smtClean="0"/>
              <a:t>Two basic operations are associated with Stack</a:t>
            </a:r>
          </a:p>
          <a:p>
            <a:pPr lvl="1"/>
            <a:r>
              <a:rPr lang="en-US" dirty="0" smtClean="0"/>
              <a:t>Push : Insert an element into a stack</a:t>
            </a:r>
          </a:p>
          <a:p>
            <a:pPr lvl="1"/>
            <a:r>
              <a:rPr lang="en-US" dirty="0" smtClean="0"/>
              <a:t>Pop : Delete an element from a stack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F3FC11-115B-46F2-B6DF-320CF7B918D5}" type="slidenum">
              <a:rPr lang="en-US" smtClean="0"/>
              <a:pPr/>
              <a:t>40</a:t>
            </a:fld>
            <a:endParaRPr lang="en-US"/>
          </a:p>
        </p:txBody>
      </p:sp>
      <p:graphicFrame>
        <p:nvGraphicFramePr>
          <p:cNvPr id="5" name="Table 4"/>
          <p:cNvGraphicFramePr>
            <a:graphicFrameLocks noGrp="1"/>
          </p:cNvGraphicFramePr>
          <p:nvPr/>
        </p:nvGraphicFramePr>
        <p:xfrm>
          <a:off x="381000" y="228600"/>
          <a:ext cx="8534397" cy="1036320"/>
        </p:xfrm>
        <a:graphic>
          <a:graphicData uri="http://schemas.openxmlformats.org/drawingml/2006/table">
            <a:tbl>
              <a:tblPr firstRow="1" bandRow="1">
                <a:tableStyleId>{5C22544A-7EE6-4342-B048-85BDC9FD1C3A}</a:tableStyleId>
              </a:tblPr>
              <a:tblGrid>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375145"/>
                <a:gridCol w="446120"/>
                <a:gridCol w="620681"/>
              </a:tblGrid>
              <a:tr h="370840">
                <a:tc>
                  <a:txBody>
                    <a:bodyPr/>
                    <a:lstStyle/>
                    <a:p>
                      <a:r>
                        <a:rPr lang="en-US" sz="2800" dirty="0" smtClean="0"/>
                        <a:t>A</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B</a:t>
                      </a:r>
                      <a:endParaRPr lang="en-US" sz="2800" dirty="0"/>
                    </a:p>
                  </a:txBody>
                  <a:tcPr/>
                </a:tc>
                <a:tc>
                  <a:txBody>
                    <a:bodyPr/>
                    <a:lstStyle/>
                    <a:p>
                      <a:r>
                        <a:rPr lang="en-US" sz="2800" dirty="0" smtClean="0"/>
                        <a:t>*</a:t>
                      </a:r>
                      <a:endParaRPr lang="en-US" sz="2800" dirty="0"/>
                    </a:p>
                  </a:txBody>
                  <a:tcPr/>
                </a:tc>
                <a:tc>
                  <a:txBody>
                    <a:bodyPr/>
                    <a:lstStyle/>
                    <a:p>
                      <a:r>
                        <a:rPr lang="en-US" sz="2800" dirty="0" smtClean="0"/>
                        <a:t>C</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D</a:t>
                      </a:r>
                      <a:endParaRPr lang="en-US" sz="2800" dirty="0"/>
                    </a:p>
                  </a:txBody>
                  <a:tcPr/>
                </a:tc>
                <a:tc>
                  <a:txBody>
                    <a:bodyPr/>
                    <a:lstStyle/>
                    <a:p>
                      <a:r>
                        <a:rPr lang="en-US" sz="2800" dirty="0" smtClean="0"/>
                        <a:t>/</a:t>
                      </a:r>
                      <a:endParaRPr lang="en-US" sz="2800" dirty="0"/>
                    </a:p>
                  </a:txBody>
                  <a:tcPr/>
                </a:tc>
                <a:tc>
                  <a:txBody>
                    <a:bodyPr/>
                    <a:lstStyle/>
                    <a:p>
                      <a:r>
                        <a:rPr lang="en-US" sz="2800" dirty="0" smtClean="0"/>
                        <a:t>E</a:t>
                      </a:r>
                      <a:endParaRPr lang="en-US" sz="2800" dirty="0"/>
                    </a:p>
                  </a:txBody>
                  <a:tcPr/>
                </a:tc>
                <a:tc>
                  <a:txBody>
                    <a:bodyPr/>
                    <a:lstStyle/>
                    <a:p>
                      <a:r>
                        <a:rPr lang="en-US" sz="2800" dirty="0" smtClean="0"/>
                        <a:t>î</a:t>
                      </a:r>
                      <a:endParaRPr lang="en-US" sz="2800" dirty="0"/>
                    </a:p>
                  </a:txBody>
                  <a:tcPr/>
                </a:tc>
                <a:tc>
                  <a:txBody>
                    <a:bodyPr/>
                    <a:lstStyle/>
                    <a:p>
                      <a:r>
                        <a:rPr lang="en-US" sz="2800" dirty="0" smtClean="0"/>
                        <a:t>F</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G</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H</a:t>
                      </a:r>
                      <a:endParaRPr lang="en-US" sz="2800" dirty="0"/>
                    </a:p>
                  </a:txBody>
                  <a:tcPr/>
                </a:tc>
                <a:tc>
                  <a:txBody>
                    <a:bodyPr/>
                    <a:lstStyle/>
                    <a:p>
                      <a:r>
                        <a:rPr lang="en-US" sz="2800" dirty="0" smtClean="0"/>
                        <a:t>)</a:t>
                      </a:r>
                      <a:endParaRPr lang="en-US" sz="2800" dirty="0"/>
                    </a:p>
                  </a:txBody>
                  <a:tcPr/>
                </a:tc>
              </a:tr>
              <a:tr h="370840">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tc>
                  <a:txBody>
                    <a:bodyPr/>
                    <a:lstStyle/>
                    <a:p>
                      <a:r>
                        <a:rPr lang="en-US" sz="2800" dirty="0" smtClean="0"/>
                        <a:t>3</a:t>
                      </a:r>
                      <a:endParaRPr lang="en-US" sz="2800" dirty="0"/>
                    </a:p>
                  </a:txBody>
                  <a:tcPr/>
                </a:tc>
                <a:tc>
                  <a:txBody>
                    <a:bodyPr/>
                    <a:lstStyle/>
                    <a:p>
                      <a:r>
                        <a:rPr lang="en-US" sz="2800" dirty="0" smtClean="0"/>
                        <a:t>4</a:t>
                      </a:r>
                      <a:endParaRPr lang="en-US" sz="2800" dirty="0"/>
                    </a:p>
                  </a:txBody>
                  <a:tcPr/>
                </a:tc>
                <a:tc>
                  <a:txBody>
                    <a:bodyPr/>
                    <a:lstStyle/>
                    <a:p>
                      <a:r>
                        <a:rPr lang="en-US" sz="2800" dirty="0" smtClean="0"/>
                        <a:t>5</a:t>
                      </a:r>
                      <a:endParaRPr lang="en-US" sz="2800" dirty="0"/>
                    </a:p>
                  </a:txBody>
                  <a:tcPr/>
                </a:tc>
                <a:tc>
                  <a:txBody>
                    <a:bodyPr/>
                    <a:lstStyle/>
                    <a:p>
                      <a:r>
                        <a:rPr lang="en-US" sz="2800" dirty="0" smtClean="0"/>
                        <a:t>6</a:t>
                      </a:r>
                      <a:endParaRPr lang="en-US" sz="2800" dirty="0"/>
                    </a:p>
                  </a:txBody>
                  <a:tcPr/>
                </a:tc>
                <a:tc>
                  <a:txBody>
                    <a:bodyPr/>
                    <a:lstStyle/>
                    <a:p>
                      <a:r>
                        <a:rPr lang="en-US" sz="2800" dirty="0" smtClean="0"/>
                        <a:t>7</a:t>
                      </a:r>
                      <a:endParaRPr lang="en-US" sz="2800" dirty="0"/>
                    </a:p>
                  </a:txBody>
                  <a:tcPr/>
                </a:tc>
                <a:tc>
                  <a:txBody>
                    <a:bodyPr/>
                    <a:lstStyle/>
                    <a:p>
                      <a:r>
                        <a:rPr lang="en-US" sz="2800" dirty="0" smtClean="0"/>
                        <a:t>8</a:t>
                      </a:r>
                      <a:endParaRPr lang="en-US" sz="2800" dirty="0"/>
                    </a:p>
                  </a:txBody>
                  <a:tcPr/>
                </a:tc>
                <a:tc>
                  <a:txBody>
                    <a:bodyPr/>
                    <a:lstStyle/>
                    <a:p>
                      <a:r>
                        <a:rPr lang="en-US" sz="2800" dirty="0" smtClean="0"/>
                        <a:t>9</a:t>
                      </a:r>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sz="2800" dirty="0" smtClean="0"/>
                        <a:t>20</a:t>
                      </a:r>
                      <a:endParaRPr lang="en-US" sz="2800" dirty="0"/>
                    </a:p>
                  </a:txBody>
                  <a:tcPr/>
                </a:tc>
              </a:tr>
            </a:tbl>
          </a:graphicData>
        </a:graphic>
      </p:graphicFrame>
      <p:sp>
        <p:nvSpPr>
          <p:cNvPr id="7" name="TextBox 6"/>
          <p:cNvSpPr txBox="1"/>
          <p:nvPr/>
        </p:nvSpPr>
        <p:spPr>
          <a:xfrm>
            <a:off x="533400" y="1600200"/>
            <a:ext cx="8001000" cy="4832092"/>
          </a:xfrm>
          <a:prstGeom prst="rect">
            <a:avLst/>
          </a:prstGeom>
          <a:noFill/>
        </p:spPr>
        <p:txBody>
          <a:bodyPr wrap="square" rtlCol="0">
            <a:spAutoFit/>
          </a:bodyPr>
          <a:lstStyle/>
          <a:p>
            <a:r>
              <a:rPr lang="en-US" sz="2800" b="1" dirty="0" smtClean="0">
                <a:solidFill>
                  <a:srgbClr val="FF0000"/>
                </a:solidFill>
              </a:rPr>
              <a:t>Symbol 	STACK      Expression P</a:t>
            </a:r>
          </a:p>
          <a:p>
            <a:r>
              <a:rPr lang="en-US" sz="2800" b="1" dirty="0" smtClean="0">
                <a:solidFill>
                  <a:srgbClr val="FF0000"/>
                </a:solidFill>
              </a:rPr>
              <a:t>Scanned</a:t>
            </a:r>
          </a:p>
          <a:p>
            <a:endParaRPr lang="en-US" sz="2800" b="1" dirty="0" smtClean="0">
              <a:solidFill>
                <a:srgbClr val="FF0000"/>
              </a:solidFill>
            </a:endParaRPr>
          </a:p>
          <a:p>
            <a:r>
              <a:rPr lang="en-US" sz="2800" dirty="0" smtClean="0"/>
              <a:t>1	A	(		   A</a:t>
            </a:r>
          </a:p>
          <a:p>
            <a:r>
              <a:rPr lang="en-US" sz="2800" dirty="0" smtClean="0"/>
              <a:t>2	+	( +		   A </a:t>
            </a:r>
          </a:p>
          <a:p>
            <a:r>
              <a:rPr lang="en-US" sz="2800" dirty="0" smtClean="0"/>
              <a:t>3	(	( + (		   A</a:t>
            </a:r>
          </a:p>
          <a:p>
            <a:pPr marL="514350" indent="-514350">
              <a:buAutoNum type="arabicPlain" startAt="4"/>
            </a:pPr>
            <a:r>
              <a:rPr lang="en-US" sz="2800" dirty="0" smtClean="0"/>
              <a:t>    B	( + ( 		   A B </a:t>
            </a:r>
          </a:p>
          <a:p>
            <a:pPr marL="514350" indent="-514350">
              <a:buAutoNum type="arabicPlain" startAt="4"/>
            </a:pPr>
            <a:r>
              <a:rPr lang="en-US" sz="2800" dirty="0" smtClean="0"/>
              <a:t>    *	( + ( *	   A B</a:t>
            </a:r>
          </a:p>
          <a:p>
            <a:pPr marL="514350" indent="-514350">
              <a:buAutoNum type="arabicPlain" startAt="4"/>
            </a:pPr>
            <a:r>
              <a:rPr lang="en-US" sz="2800" dirty="0" smtClean="0"/>
              <a:t>    C	( + ( *	   A B C</a:t>
            </a:r>
          </a:p>
          <a:p>
            <a:pPr marL="514350" indent="-514350">
              <a:buAutoNum type="arabicPlain" startAt="4"/>
            </a:pPr>
            <a:r>
              <a:rPr lang="en-US" sz="2800" dirty="0" smtClean="0"/>
              <a:t>    -	( + ( -		   A B C *</a:t>
            </a:r>
          </a:p>
          <a:p>
            <a:pPr marL="514350" indent="-514350">
              <a:buAutoNum type="arabicPlain" startAt="4"/>
            </a:pPr>
            <a:r>
              <a:rPr lang="en-US" sz="2800" dirty="0" smtClean="0"/>
              <a:t>    ( 	( + ( - ( 	   A B C *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F3FC11-115B-46F2-B6DF-320CF7B918D5}" type="slidenum">
              <a:rPr lang="en-US" smtClean="0"/>
              <a:pPr/>
              <a:t>41</a:t>
            </a:fld>
            <a:endParaRPr lang="en-US"/>
          </a:p>
        </p:txBody>
      </p:sp>
      <p:graphicFrame>
        <p:nvGraphicFramePr>
          <p:cNvPr id="5" name="Table 4"/>
          <p:cNvGraphicFramePr>
            <a:graphicFrameLocks noGrp="1"/>
          </p:cNvGraphicFramePr>
          <p:nvPr/>
        </p:nvGraphicFramePr>
        <p:xfrm>
          <a:off x="381000" y="228600"/>
          <a:ext cx="8534397" cy="1036320"/>
        </p:xfrm>
        <a:graphic>
          <a:graphicData uri="http://schemas.openxmlformats.org/drawingml/2006/table">
            <a:tbl>
              <a:tblPr firstRow="1" bandRow="1">
                <a:tableStyleId>{5C22544A-7EE6-4342-B048-85BDC9FD1C3A}</a:tableStyleId>
              </a:tblPr>
              <a:tblGrid>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375145"/>
                <a:gridCol w="446120"/>
                <a:gridCol w="620681"/>
              </a:tblGrid>
              <a:tr h="370840">
                <a:tc>
                  <a:txBody>
                    <a:bodyPr/>
                    <a:lstStyle/>
                    <a:p>
                      <a:r>
                        <a:rPr lang="en-US" sz="2800" dirty="0" smtClean="0"/>
                        <a:t>A</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B</a:t>
                      </a:r>
                      <a:endParaRPr lang="en-US" sz="2800" dirty="0"/>
                    </a:p>
                  </a:txBody>
                  <a:tcPr/>
                </a:tc>
                <a:tc>
                  <a:txBody>
                    <a:bodyPr/>
                    <a:lstStyle/>
                    <a:p>
                      <a:r>
                        <a:rPr lang="en-US" sz="2800" dirty="0" smtClean="0"/>
                        <a:t>*</a:t>
                      </a:r>
                      <a:endParaRPr lang="en-US" sz="2800" dirty="0"/>
                    </a:p>
                  </a:txBody>
                  <a:tcPr/>
                </a:tc>
                <a:tc>
                  <a:txBody>
                    <a:bodyPr/>
                    <a:lstStyle/>
                    <a:p>
                      <a:r>
                        <a:rPr lang="en-US" sz="2800" dirty="0" smtClean="0"/>
                        <a:t>C</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D</a:t>
                      </a:r>
                      <a:endParaRPr lang="en-US" sz="2800" dirty="0"/>
                    </a:p>
                  </a:txBody>
                  <a:tcPr/>
                </a:tc>
                <a:tc>
                  <a:txBody>
                    <a:bodyPr/>
                    <a:lstStyle/>
                    <a:p>
                      <a:r>
                        <a:rPr lang="en-US" sz="2800" dirty="0" smtClean="0"/>
                        <a:t>/</a:t>
                      </a:r>
                      <a:endParaRPr lang="en-US" sz="2800" dirty="0"/>
                    </a:p>
                  </a:txBody>
                  <a:tcPr/>
                </a:tc>
                <a:tc>
                  <a:txBody>
                    <a:bodyPr/>
                    <a:lstStyle/>
                    <a:p>
                      <a:r>
                        <a:rPr lang="en-US" sz="2800" dirty="0" smtClean="0"/>
                        <a:t>E</a:t>
                      </a:r>
                      <a:endParaRPr lang="en-US" sz="2800" dirty="0"/>
                    </a:p>
                  </a:txBody>
                  <a:tcPr/>
                </a:tc>
                <a:tc>
                  <a:txBody>
                    <a:bodyPr/>
                    <a:lstStyle/>
                    <a:p>
                      <a:r>
                        <a:rPr lang="en-US" sz="2800" dirty="0" smtClean="0"/>
                        <a:t>î</a:t>
                      </a:r>
                      <a:endParaRPr lang="en-US" sz="2800" dirty="0"/>
                    </a:p>
                  </a:txBody>
                  <a:tcPr/>
                </a:tc>
                <a:tc>
                  <a:txBody>
                    <a:bodyPr/>
                    <a:lstStyle/>
                    <a:p>
                      <a:r>
                        <a:rPr lang="en-US" sz="2800" dirty="0" smtClean="0"/>
                        <a:t>F</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G</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H</a:t>
                      </a:r>
                      <a:endParaRPr lang="en-US" sz="2800" dirty="0"/>
                    </a:p>
                  </a:txBody>
                  <a:tcPr/>
                </a:tc>
                <a:tc>
                  <a:txBody>
                    <a:bodyPr/>
                    <a:lstStyle/>
                    <a:p>
                      <a:r>
                        <a:rPr lang="en-US" sz="2800" dirty="0" smtClean="0"/>
                        <a:t>)</a:t>
                      </a:r>
                      <a:endParaRPr lang="en-US" sz="2800" dirty="0"/>
                    </a:p>
                  </a:txBody>
                  <a:tcPr/>
                </a:tc>
              </a:tr>
              <a:tr h="370840">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tc>
                  <a:txBody>
                    <a:bodyPr/>
                    <a:lstStyle/>
                    <a:p>
                      <a:r>
                        <a:rPr lang="en-US" sz="2800" dirty="0" smtClean="0"/>
                        <a:t>3</a:t>
                      </a:r>
                      <a:endParaRPr lang="en-US" sz="2800" dirty="0"/>
                    </a:p>
                  </a:txBody>
                  <a:tcPr/>
                </a:tc>
                <a:tc>
                  <a:txBody>
                    <a:bodyPr/>
                    <a:lstStyle/>
                    <a:p>
                      <a:r>
                        <a:rPr lang="en-US" sz="2800" dirty="0" smtClean="0"/>
                        <a:t>4</a:t>
                      </a:r>
                      <a:endParaRPr lang="en-US" sz="2800" dirty="0"/>
                    </a:p>
                  </a:txBody>
                  <a:tcPr/>
                </a:tc>
                <a:tc>
                  <a:txBody>
                    <a:bodyPr/>
                    <a:lstStyle/>
                    <a:p>
                      <a:r>
                        <a:rPr lang="en-US" sz="2800" dirty="0" smtClean="0"/>
                        <a:t>5</a:t>
                      </a:r>
                      <a:endParaRPr lang="en-US" sz="2800" dirty="0"/>
                    </a:p>
                  </a:txBody>
                  <a:tcPr/>
                </a:tc>
                <a:tc>
                  <a:txBody>
                    <a:bodyPr/>
                    <a:lstStyle/>
                    <a:p>
                      <a:r>
                        <a:rPr lang="en-US" sz="2800" dirty="0" smtClean="0"/>
                        <a:t>6</a:t>
                      </a:r>
                      <a:endParaRPr lang="en-US" sz="2800" dirty="0"/>
                    </a:p>
                  </a:txBody>
                  <a:tcPr/>
                </a:tc>
                <a:tc>
                  <a:txBody>
                    <a:bodyPr/>
                    <a:lstStyle/>
                    <a:p>
                      <a:r>
                        <a:rPr lang="en-US" sz="2800" dirty="0" smtClean="0"/>
                        <a:t>7</a:t>
                      </a:r>
                      <a:endParaRPr lang="en-US" sz="2800" dirty="0"/>
                    </a:p>
                  </a:txBody>
                  <a:tcPr/>
                </a:tc>
                <a:tc>
                  <a:txBody>
                    <a:bodyPr/>
                    <a:lstStyle/>
                    <a:p>
                      <a:r>
                        <a:rPr lang="en-US" sz="2800" dirty="0" smtClean="0"/>
                        <a:t>8</a:t>
                      </a:r>
                      <a:endParaRPr lang="en-US" sz="2800" dirty="0"/>
                    </a:p>
                  </a:txBody>
                  <a:tcPr/>
                </a:tc>
                <a:tc>
                  <a:txBody>
                    <a:bodyPr/>
                    <a:lstStyle/>
                    <a:p>
                      <a:r>
                        <a:rPr lang="en-US" sz="2800" dirty="0" smtClean="0"/>
                        <a:t>9</a:t>
                      </a:r>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sz="2800" dirty="0" smtClean="0"/>
                        <a:t>20</a:t>
                      </a:r>
                      <a:endParaRPr lang="en-US" sz="2800" dirty="0"/>
                    </a:p>
                  </a:txBody>
                  <a:tcPr/>
                </a:tc>
              </a:tr>
            </a:tbl>
          </a:graphicData>
        </a:graphic>
      </p:graphicFrame>
      <p:sp>
        <p:nvSpPr>
          <p:cNvPr id="7" name="TextBox 6"/>
          <p:cNvSpPr txBox="1"/>
          <p:nvPr/>
        </p:nvSpPr>
        <p:spPr>
          <a:xfrm>
            <a:off x="533400" y="1579418"/>
            <a:ext cx="8001000" cy="4832092"/>
          </a:xfrm>
          <a:prstGeom prst="rect">
            <a:avLst/>
          </a:prstGeom>
          <a:noFill/>
        </p:spPr>
        <p:txBody>
          <a:bodyPr wrap="square" rtlCol="0">
            <a:spAutoFit/>
          </a:bodyPr>
          <a:lstStyle/>
          <a:p>
            <a:r>
              <a:rPr lang="en-US" sz="2800" b="1" dirty="0" smtClean="0">
                <a:solidFill>
                  <a:srgbClr val="FF0000"/>
                </a:solidFill>
              </a:rPr>
              <a:t>Symbol 	STACK      Expression P</a:t>
            </a:r>
          </a:p>
          <a:p>
            <a:r>
              <a:rPr lang="en-US" sz="2800" b="1" dirty="0" smtClean="0">
                <a:solidFill>
                  <a:srgbClr val="FF0000"/>
                </a:solidFill>
              </a:rPr>
              <a:t>Scanned</a:t>
            </a:r>
          </a:p>
          <a:p>
            <a:endParaRPr lang="en-US" sz="2800" b="1" dirty="0" smtClean="0">
              <a:solidFill>
                <a:srgbClr val="FF0000"/>
              </a:solidFill>
            </a:endParaRPr>
          </a:p>
          <a:p>
            <a:pPr marL="514350" indent="-514350">
              <a:buAutoNum type="arabicPlain" startAt="8"/>
            </a:pPr>
            <a:r>
              <a:rPr lang="en-US" sz="2800" dirty="0" smtClean="0"/>
              <a:t>( 		( + ( - ( 	   A B C *</a:t>
            </a:r>
          </a:p>
          <a:p>
            <a:pPr marL="514350" indent="-514350">
              <a:buAutoNum type="arabicPlain" startAt="8"/>
            </a:pPr>
            <a:r>
              <a:rPr lang="en-US" sz="2800" dirty="0" smtClean="0"/>
              <a:t>D		( + ( - (	   A B C * D</a:t>
            </a:r>
          </a:p>
          <a:p>
            <a:pPr marL="514350" indent="-514350">
              <a:buAutoNum type="arabicPlain" startAt="8"/>
            </a:pPr>
            <a:r>
              <a:rPr lang="en-US" sz="2800" dirty="0" smtClean="0"/>
              <a:t>/		( + ( - ( /	   A B C * D</a:t>
            </a:r>
          </a:p>
          <a:p>
            <a:pPr marL="514350" indent="-514350">
              <a:buAutoNum type="arabicPlain" startAt="8"/>
            </a:pPr>
            <a:r>
              <a:rPr lang="en-US" sz="2800" dirty="0" smtClean="0"/>
              <a:t>E		( + ( - ( /	   A B C * D E</a:t>
            </a:r>
          </a:p>
          <a:p>
            <a:pPr marL="514350" indent="-514350">
              <a:buAutoNum type="arabicPlain" startAt="8"/>
            </a:pPr>
            <a:r>
              <a:rPr lang="en-US" sz="2800" dirty="0" smtClean="0"/>
              <a:t>î		( + ( - ( / î	   A B C * D E </a:t>
            </a:r>
          </a:p>
          <a:p>
            <a:pPr marL="514350" indent="-514350">
              <a:buAutoNum type="arabicPlain" startAt="8"/>
            </a:pPr>
            <a:r>
              <a:rPr lang="en-US" sz="2800" dirty="0" smtClean="0"/>
              <a:t>F		( + ( - ( / î	   A B C * D E F</a:t>
            </a:r>
          </a:p>
          <a:p>
            <a:pPr marL="514350" indent="-514350">
              <a:buAutoNum type="arabicPlain" startAt="8"/>
            </a:pPr>
            <a:r>
              <a:rPr lang="en-US" sz="2800" dirty="0" smtClean="0"/>
              <a:t>)		( + ( - 	   A B C * D E F î /</a:t>
            </a:r>
          </a:p>
          <a:p>
            <a:pPr marL="514350" indent="-514350">
              <a:buAutoNum type="arabicPlain" startAt="8"/>
            </a:pPr>
            <a:r>
              <a:rPr lang="en-US" sz="2800" dirty="0" smtClean="0"/>
              <a:t>*		( + ( - *	   A B C * D E F î /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F3FC11-115B-46F2-B6DF-320CF7B918D5}" type="slidenum">
              <a:rPr lang="en-US" smtClean="0"/>
              <a:pPr/>
              <a:t>42</a:t>
            </a:fld>
            <a:endParaRPr lang="en-US"/>
          </a:p>
        </p:txBody>
      </p:sp>
      <p:graphicFrame>
        <p:nvGraphicFramePr>
          <p:cNvPr id="5" name="Table 4"/>
          <p:cNvGraphicFramePr>
            <a:graphicFrameLocks noGrp="1"/>
          </p:cNvGraphicFramePr>
          <p:nvPr/>
        </p:nvGraphicFramePr>
        <p:xfrm>
          <a:off x="381000" y="228600"/>
          <a:ext cx="8534397" cy="1036320"/>
        </p:xfrm>
        <a:graphic>
          <a:graphicData uri="http://schemas.openxmlformats.org/drawingml/2006/table">
            <a:tbl>
              <a:tblPr firstRow="1" bandRow="1">
                <a:tableStyleId>{5C22544A-7EE6-4342-B048-85BDC9FD1C3A}</a:tableStyleId>
              </a:tblPr>
              <a:tblGrid>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375145"/>
                <a:gridCol w="446120"/>
                <a:gridCol w="620681"/>
              </a:tblGrid>
              <a:tr h="370840">
                <a:tc>
                  <a:txBody>
                    <a:bodyPr/>
                    <a:lstStyle/>
                    <a:p>
                      <a:r>
                        <a:rPr lang="en-US" sz="2800" dirty="0" smtClean="0"/>
                        <a:t>A</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B</a:t>
                      </a:r>
                      <a:endParaRPr lang="en-US" sz="2800" dirty="0"/>
                    </a:p>
                  </a:txBody>
                  <a:tcPr/>
                </a:tc>
                <a:tc>
                  <a:txBody>
                    <a:bodyPr/>
                    <a:lstStyle/>
                    <a:p>
                      <a:r>
                        <a:rPr lang="en-US" sz="2800" dirty="0" smtClean="0"/>
                        <a:t>*</a:t>
                      </a:r>
                      <a:endParaRPr lang="en-US" sz="2800" dirty="0"/>
                    </a:p>
                  </a:txBody>
                  <a:tcPr/>
                </a:tc>
                <a:tc>
                  <a:txBody>
                    <a:bodyPr/>
                    <a:lstStyle/>
                    <a:p>
                      <a:r>
                        <a:rPr lang="en-US" sz="2800" dirty="0" smtClean="0"/>
                        <a:t>C</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D</a:t>
                      </a:r>
                      <a:endParaRPr lang="en-US" sz="2800" dirty="0"/>
                    </a:p>
                  </a:txBody>
                  <a:tcPr/>
                </a:tc>
                <a:tc>
                  <a:txBody>
                    <a:bodyPr/>
                    <a:lstStyle/>
                    <a:p>
                      <a:r>
                        <a:rPr lang="en-US" sz="2800" dirty="0" smtClean="0"/>
                        <a:t>/</a:t>
                      </a:r>
                      <a:endParaRPr lang="en-US" sz="2800" dirty="0"/>
                    </a:p>
                  </a:txBody>
                  <a:tcPr/>
                </a:tc>
                <a:tc>
                  <a:txBody>
                    <a:bodyPr/>
                    <a:lstStyle/>
                    <a:p>
                      <a:r>
                        <a:rPr lang="en-US" sz="2800" dirty="0" smtClean="0"/>
                        <a:t>E</a:t>
                      </a:r>
                      <a:endParaRPr lang="en-US" sz="2800" dirty="0"/>
                    </a:p>
                  </a:txBody>
                  <a:tcPr/>
                </a:tc>
                <a:tc>
                  <a:txBody>
                    <a:bodyPr/>
                    <a:lstStyle/>
                    <a:p>
                      <a:r>
                        <a:rPr lang="en-US" sz="2800" dirty="0" smtClean="0"/>
                        <a:t>î</a:t>
                      </a:r>
                      <a:endParaRPr lang="en-US" sz="2800" dirty="0"/>
                    </a:p>
                  </a:txBody>
                  <a:tcPr/>
                </a:tc>
                <a:tc>
                  <a:txBody>
                    <a:bodyPr/>
                    <a:lstStyle/>
                    <a:p>
                      <a:r>
                        <a:rPr lang="en-US" sz="2800" dirty="0" smtClean="0"/>
                        <a:t>F</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G</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H</a:t>
                      </a:r>
                      <a:endParaRPr lang="en-US" sz="2800" dirty="0"/>
                    </a:p>
                  </a:txBody>
                  <a:tcPr/>
                </a:tc>
                <a:tc>
                  <a:txBody>
                    <a:bodyPr/>
                    <a:lstStyle/>
                    <a:p>
                      <a:r>
                        <a:rPr lang="en-US" sz="2800" dirty="0" smtClean="0"/>
                        <a:t>)</a:t>
                      </a:r>
                      <a:endParaRPr lang="en-US" sz="2800" dirty="0"/>
                    </a:p>
                  </a:txBody>
                  <a:tcPr/>
                </a:tc>
              </a:tr>
              <a:tr h="370840">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tc>
                  <a:txBody>
                    <a:bodyPr/>
                    <a:lstStyle/>
                    <a:p>
                      <a:r>
                        <a:rPr lang="en-US" sz="2800" dirty="0" smtClean="0"/>
                        <a:t>3</a:t>
                      </a:r>
                      <a:endParaRPr lang="en-US" sz="2800" dirty="0"/>
                    </a:p>
                  </a:txBody>
                  <a:tcPr/>
                </a:tc>
                <a:tc>
                  <a:txBody>
                    <a:bodyPr/>
                    <a:lstStyle/>
                    <a:p>
                      <a:r>
                        <a:rPr lang="en-US" sz="2800" dirty="0" smtClean="0"/>
                        <a:t>4</a:t>
                      </a:r>
                      <a:endParaRPr lang="en-US" sz="2800" dirty="0"/>
                    </a:p>
                  </a:txBody>
                  <a:tcPr/>
                </a:tc>
                <a:tc>
                  <a:txBody>
                    <a:bodyPr/>
                    <a:lstStyle/>
                    <a:p>
                      <a:r>
                        <a:rPr lang="en-US" sz="2800" dirty="0" smtClean="0"/>
                        <a:t>5</a:t>
                      </a:r>
                      <a:endParaRPr lang="en-US" sz="2800" dirty="0"/>
                    </a:p>
                  </a:txBody>
                  <a:tcPr/>
                </a:tc>
                <a:tc>
                  <a:txBody>
                    <a:bodyPr/>
                    <a:lstStyle/>
                    <a:p>
                      <a:r>
                        <a:rPr lang="en-US" sz="2800" dirty="0" smtClean="0"/>
                        <a:t>6</a:t>
                      </a:r>
                      <a:endParaRPr lang="en-US" sz="2800" dirty="0"/>
                    </a:p>
                  </a:txBody>
                  <a:tcPr/>
                </a:tc>
                <a:tc>
                  <a:txBody>
                    <a:bodyPr/>
                    <a:lstStyle/>
                    <a:p>
                      <a:r>
                        <a:rPr lang="en-US" sz="2800" dirty="0" smtClean="0"/>
                        <a:t>7</a:t>
                      </a:r>
                      <a:endParaRPr lang="en-US" sz="2800" dirty="0"/>
                    </a:p>
                  </a:txBody>
                  <a:tcPr/>
                </a:tc>
                <a:tc>
                  <a:txBody>
                    <a:bodyPr/>
                    <a:lstStyle/>
                    <a:p>
                      <a:r>
                        <a:rPr lang="en-US" sz="2800" dirty="0" smtClean="0"/>
                        <a:t>8</a:t>
                      </a:r>
                      <a:endParaRPr lang="en-US" sz="2800" dirty="0"/>
                    </a:p>
                  </a:txBody>
                  <a:tcPr/>
                </a:tc>
                <a:tc>
                  <a:txBody>
                    <a:bodyPr/>
                    <a:lstStyle/>
                    <a:p>
                      <a:r>
                        <a:rPr lang="en-US" sz="2800" dirty="0" smtClean="0"/>
                        <a:t>9</a:t>
                      </a:r>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sz="2800" dirty="0" smtClean="0"/>
                        <a:t>20</a:t>
                      </a:r>
                      <a:endParaRPr lang="en-US" sz="2800" dirty="0"/>
                    </a:p>
                  </a:txBody>
                  <a:tcPr/>
                </a:tc>
              </a:tr>
            </a:tbl>
          </a:graphicData>
        </a:graphic>
      </p:graphicFrame>
      <p:sp>
        <p:nvSpPr>
          <p:cNvPr id="7" name="TextBox 6"/>
          <p:cNvSpPr txBox="1"/>
          <p:nvPr/>
        </p:nvSpPr>
        <p:spPr>
          <a:xfrm>
            <a:off x="533400" y="1600200"/>
            <a:ext cx="8382000" cy="4832092"/>
          </a:xfrm>
          <a:prstGeom prst="rect">
            <a:avLst/>
          </a:prstGeom>
          <a:noFill/>
        </p:spPr>
        <p:txBody>
          <a:bodyPr wrap="square" rtlCol="0">
            <a:spAutoFit/>
          </a:bodyPr>
          <a:lstStyle/>
          <a:p>
            <a:r>
              <a:rPr lang="en-US" sz="2800" b="1" dirty="0" smtClean="0">
                <a:solidFill>
                  <a:srgbClr val="FF0000"/>
                </a:solidFill>
              </a:rPr>
              <a:t>Symbol 	STACK      Expression P</a:t>
            </a:r>
          </a:p>
          <a:p>
            <a:r>
              <a:rPr lang="en-US" sz="2800" b="1" dirty="0" smtClean="0">
                <a:solidFill>
                  <a:srgbClr val="FF0000"/>
                </a:solidFill>
              </a:rPr>
              <a:t>Scanned</a:t>
            </a:r>
          </a:p>
          <a:p>
            <a:endParaRPr lang="en-US" sz="2800" b="1" dirty="0" smtClean="0">
              <a:solidFill>
                <a:srgbClr val="FF0000"/>
              </a:solidFill>
            </a:endParaRPr>
          </a:p>
          <a:p>
            <a:pPr marL="514350" indent="-514350">
              <a:buAutoNum type="arabicPlain" startAt="15"/>
            </a:pPr>
            <a:r>
              <a:rPr lang="en-US" sz="2800" dirty="0" smtClean="0"/>
              <a:t>*		( + ( - *	   A B C * D E F î /</a:t>
            </a:r>
          </a:p>
          <a:p>
            <a:pPr marL="514350" indent="-514350">
              <a:buAutoNum type="arabicPlain" startAt="15"/>
            </a:pPr>
            <a:r>
              <a:rPr lang="en-US" sz="2800" dirty="0" smtClean="0"/>
              <a:t>G		( + ( - * 	   A B C * D E F î /G</a:t>
            </a:r>
          </a:p>
          <a:p>
            <a:pPr marL="514350" indent="-514350">
              <a:buAutoNum type="arabicPlain" startAt="15"/>
            </a:pPr>
            <a:r>
              <a:rPr lang="en-US" sz="2800" dirty="0" smtClean="0"/>
              <a:t>)		( +		   A B C * D E F î / G * - </a:t>
            </a:r>
          </a:p>
          <a:p>
            <a:pPr marL="514350" indent="-514350">
              <a:buAutoNum type="arabicPlain" startAt="15"/>
            </a:pPr>
            <a:r>
              <a:rPr lang="en-US" sz="2800" dirty="0" smtClean="0"/>
              <a:t>*		( + * 		   A B C * D E F î / G * -</a:t>
            </a:r>
          </a:p>
          <a:p>
            <a:pPr marL="514350" indent="-514350">
              <a:buAutoNum type="arabicPlain" startAt="15"/>
            </a:pPr>
            <a:r>
              <a:rPr lang="en-US" sz="2800" dirty="0" smtClean="0"/>
              <a:t>H		( + * 		  A B C * D E F î / G * - H</a:t>
            </a:r>
          </a:p>
          <a:p>
            <a:pPr marL="514350" indent="-514350">
              <a:buAutoNum type="arabicPlain" startAt="15"/>
            </a:pPr>
            <a:r>
              <a:rPr lang="en-US" sz="2800" dirty="0" smtClean="0"/>
              <a:t>)		 	</a:t>
            </a:r>
            <a:r>
              <a:rPr lang="en-US" sz="2800" b="1" dirty="0" smtClean="0">
                <a:solidFill>
                  <a:srgbClr val="FF0000"/>
                </a:solidFill>
              </a:rPr>
              <a:t>A B C * D E F î / G * - H * +</a:t>
            </a:r>
          </a:p>
          <a:p>
            <a:endParaRPr lang="en-US" sz="2800" b="1" dirty="0">
              <a:solidFill>
                <a:srgbClr val="FF0000"/>
              </a:solidFill>
            </a:endParaRPr>
          </a:p>
          <a:p>
            <a:r>
              <a:rPr lang="en-US" sz="2800" b="1" dirty="0" smtClean="0">
                <a:solidFill>
                  <a:srgbClr val="FF0000"/>
                </a:solidFill>
              </a:rPr>
              <a:t>The algorithm halts as stack is empty.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629400" y="6340475"/>
            <a:ext cx="2133600" cy="365125"/>
          </a:xfrm>
        </p:spPr>
        <p:txBody>
          <a:bodyPr/>
          <a:lstStyle/>
          <a:p>
            <a:fld id="{26F3FC11-115B-46F2-B6DF-320CF7B918D5}" type="slidenum">
              <a:rPr lang="en-US" smtClean="0"/>
              <a:pPr/>
              <a:t>43</a:t>
            </a:fld>
            <a:endParaRPr lang="en-US" dirty="0"/>
          </a:p>
        </p:txBody>
      </p:sp>
      <p:graphicFrame>
        <p:nvGraphicFramePr>
          <p:cNvPr id="5" name="Table 4"/>
          <p:cNvGraphicFramePr>
            <a:graphicFrameLocks noGrp="1"/>
          </p:cNvGraphicFramePr>
          <p:nvPr/>
        </p:nvGraphicFramePr>
        <p:xfrm>
          <a:off x="381000" y="228600"/>
          <a:ext cx="8534397" cy="1036320"/>
        </p:xfrm>
        <a:graphic>
          <a:graphicData uri="http://schemas.openxmlformats.org/drawingml/2006/table">
            <a:tbl>
              <a:tblPr firstRow="1" bandRow="1">
                <a:tableStyleId>{5C22544A-7EE6-4342-B048-85BDC9FD1C3A}</a:tableStyleId>
              </a:tblPr>
              <a:tblGrid>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375145"/>
                <a:gridCol w="446120"/>
                <a:gridCol w="620681"/>
              </a:tblGrid>
              <a:tr h="370840">
                <a:tc>
                  <a:txBody>
                    <a:bodyPr/>
                    <a:lstStyle/>
                    <a:p>
                      <a:r>
                        <a:rPr lang="en-US" sz="2800" dirty="0" smtClean="0"/>
                        <a:t>A</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B</a:t>
                      </a:r>
                      <a:endParaRPr lang="en-US" sz="2800" dirty="0"/>
                    </a:p>
                  </a:txBody>
                  <a:tcPr/>
                </a:tc>
                <a:tc>
                  <a:txBody>
                    <a:bodyPr/>
                    <a:lstStyle/>
                    <a:p>
                      <a:r>
                        <a:rPr lang="en-US" sz="2800" dirty="0" smtClean="0"/>
                        <a:t>*</a:t>
                      </a:r>
                      <a:endParaRPr lang="en-US" sz="2800" dirty="0"/>
                    </a:p>
                  </a:txBody>
                  <a:tcPr/>
                </a:tc>
                <a:tc>
                  <a:txBody>
                    <a:bodyPr/>
                    <a:lstStyle/>
                    <a:p>
                      <a:r>
                        <a:rPr lang="en-US" sz="2800" dirty="0" smtClean="0"/>
                        <a:t>C</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D</a:t>
                      </a:r>
                      <a:endParaRPr lang="en-US" sz="2800" dirty="0"/>
                    </a:p>
                  </a:txBody>
                  <a:tcPr/>
                </a:tc>
                <a:tc>
                  <a:txBody>
                    <a:bodyPr/>
                    <a:lstStyle/>
                    <a:p>
                      <a:r>
                        <a:rPr lang="en-US" sz="2800" dirty="0" smtClean="0"/>
                        <a:t>/</a:t>
                      </a:r>
                      <a:endParaRPr lang="en-US" sz="2800" dirty="0"/>
                    </a:p>
                  </a:txBody>
                  <a:tcPr/>
                </a:tc>
                <a:tc>
                  <a:txBody>
                    <a:bodyPr/>
                    <a:lstStyle/>
                    <a:p>
                      <a:r>
                        <a:rPr lang="en-US" sz="2800" dirty="0" smtClean="0"/>
                        <a:t>E</a:t>
                      </a:r>
                      <a:endParaRPr lang="en-US" sz="2800" dirty="0"/>
                    </a:p>
                  </a:txBody>
                  <a:tcPr/>
                </a:tc>
                <a:tc>
                  <a:txBody>
                    <a:bodyPr/>
                    <a:lstStyle/>
                    <a:p>
                      <a:r>
                        <a:rPr lang="en-US" sz="2800" dirty="0" smtClean="0"/>
                        <a:t>î</a:t>
                      </a:r>
                      <a:endParaRPr lang="en-US" sz="2800" dirty="0"/>
                    </a:p>
                  </a:txBody>
                  <a:tcPr/>
                </a:tc>
                <a:tc>
                  <a:txBody>
                    <a:bodyPr/>
                    <a:lstStyle/>
                    <a:p>
                      <a:r>
                        <a:rPr lang="en-US" sz="2800" dirty="0" smtClean="0"/>
                        <a:t>F</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G</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H</a:t>
                      </a:r>
                      <a:endParaRPr lang="en-US" sz="2800" dirty="0"/>
                    </a:p>
                  </a:txBody>
                  <a:tcPr/>
                </a:tc>
                <a:tc>
                  <a:txBody>
                    <a:bodyPr/>
                    <a:lstStyle/>
                    <a:p>
                      <a:r>
                        <a:rPr lang="en-US" sz="2800" dirty="0" smtClean="0"/>
                        <a:t>)</a:t>
                      </a:r>
                      <a:endParaRPr lang="en-US" sz="2800" dirty="0"/>
                    </a:p>
                  </a:txBody>
                  <a:tcPr/>
                </a:tc>
              </a:tr>
              <a:tr h="370840">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tc>
                  <a:txBody>
                    <a:bodyPr/>
                    <a:lstStyle/>
                    <a:p>
                      <a:r>
                        <a:rPr lang="en-US" sz="2800" dirty="0" smtClean="0"/>
                        <a:t>3</a:t>
                      </a:r>
                      <a:endParaRPr lang="en-US" sz="2800" dirty="0"/>
                    </a:p>
                  </a:txBody>
                  <a:tcPr/>
                </a:tc>
                <a:tc>
                  <a:txBody>
                    <a:bodyPr/>
                    <a:lstStyle/>
                    <a:p>
                      <a:r>
                        <a:rPr lang="en-US" sz="2800" dirty="0" smtClean="0"/>
                        <a:t>4</a:t>
                      </a:r>
                      <a:endParaRPr lang="en-US" sz="2800" dirty="0"/>
                    </a:p>
                  </a:txBody>
                  <a:tcPr/>
                </a:tc>
                <a:tc>
                  <a:txBody>
                    <a:bodyPr/>
                    <a:lstStyle/>
                    <a:p>
                      <a:r>
                        <a:rPr lang="en-US" sz="2800" dirty="0" smtClean="0"/>
                        <a:t>5</a:t>
                      </a:r>
                      <a:endParaRPr lang="en-US" sz="2800" dirty="0"/>
                    </a:p>
                  </a:txBody>
                  <a:tcPr/>
                </a:tc>
                <a:tc>
                  <a:txBody>
                    <a:bodyPr/>
                    <a:lstStyle/>
                    <a:p>
                      <a:r>
                        <a:rPr lang="en-US" sz="2800" dirty="0" smtClean="0"/>
                        <a:t>6</a:t>
                      </a:r>
                      <a:endParaRPr lang="en-US" sz="2800" dirty="0"/>
                    </a:p>
                  </a:txBody>
                  <a:tcPr/>
                </a:tc>
                <a:tc>
                  <a:txBody>
                    <a:bodyPr/>
                    <a:lstStyle/>
                    <a:p>
                      <a:r>
                        <a:rPr lang="en-US" sz="2800" dirty="0" smtClean="0"/>
                        <a:t>7</a:t>
                      </a:r>
                      <a:endParaRPr lang="en-US" sz="2800" dirty="0"/>
                    </a:p>
                  </a:txBody>
                  <a:tcPr/>
                </a:tc>
                <a:tc>
                  <a:txBody>
                    <a:bodyPr/>
                    <a:lstStyle/>
                    <a:p>
                      <a:r>
                        <a:rPr lang="en-US" sz="2800" dirty="0" smtClean="0"/>
                        <a:t>8</a:t>
                      </a:r>
                      <a:endParaRPr lang="en-US" sz="2800" dirty="0"/>
                    </a:p>
                  </a:txBody>
                  <a:tcPr/>
                </a:tc>
                <a:tc>
                  <a:txBody>
                    <a:bodyPr/>
                    <a:lstStyle/>
                    <a:p>
                      <a:r>
                        <a:rPr lang="en-US" sz="2800" dirty="0" smtClean="0"/>
                        <a:t>9</a:t>
                      </a:r>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sz="2800" dirty="0" smtClean="0"/>
                        <a:t>20</a:t>
                      </a:r>
                      <a:endParaRPr lang="en-US" sz="2800" dirty="0"/>
                    </a:p>
                  </a:txBody>
                  <a:tcPr/>
                </a:tc>
              </a:tr>
            </a:tbl>
          </a:graphicData>
        </a:graphic>
      </p:graphicFrame>
      <p:sp>
        <p:nvSpPr>
          <p:cNvPr id="7" name="TextBox 6"/>
          <p:cNvSpPr txBox="1"/>
          <p:nvPr/>
        </p:nvSpPr>
        <p:spPr>
          <a:xfrm>
            <a:off x="533400" y="1600200"/>
            <a:ext cx="8001000" cy="954107"/>
          </a:xfrm>
          <a:prstGeom prst="rect">
            <a:avLst/>
          </a:prstGeom>
          <a:noFill/>
        </p:spPr>
        <p:txBody>
          <a:bodyPr wrap="square" rtlCol="0">
            <a:spAutoFit/>
          </a:bodyPr>
          <a:lstStyle/>
          <a:p>
            <a:r>
              <a:rPr lang="en-US" sz="2800" b="1" dirty="0" smtClean="0">
                <a:solidFill>
                  <a:srgbClr val="FF0000"/>
                </a:solidFill>
              </a:rPr>
              <a:t>Symbol 		STACK      Expression P</a:t>
            </a:r>
          </a:p>
          <a:p>
            <a:r>
              <a:rPr lang="en-US" sz="2800" b="1" dirty="0" smtClean="0">
                <a:solidFill>
                  <a:srgbClr val="FF0000"/>
                </a:solidFill>
              </a:rPr>
              <a:t>Scanned</a:t>
            </a:r>
          </a:p>
        </p:txBody>
      </p:sp>
      <p:sp>
        <p:nvSpPr>
          <p:cNvPr id="2" name="TextBox 1"/>
          <p:cNvSpPr txBox="1"/>
          <p:nvPr/>
        </p:nvSpPr>
        <p:spPr>
          <a:xfrm>
            <a:off x="685800" y="2677180"/>
            <a:ext cx="6324600" cy="523220"/>
          </a:xfrm>
          <a:prstGeom prst="rect">
            <a:avLst/>
          </a:prstGeom>
          <a:noFill/>
        </p:spPr>
        <p:txBody>
          <a:bodyPr wrap="square" rtlCol="0">
            <a:spAutoFit/>
          </a:bodyPr>
          <a:lstStyle/>
          <a:p>
            <a:pPr lvl="0"/>
            <a:r>
              <a:rPr lang="en-US" sz="2800" dirty="0">
                <a:solidFill>
                  <a:prstClr val="black"/>
                </a:solidFill>
              </a:rPr>
              <a:t>1	A	</a:t>
            </a:r>
            <a:r>
              <a:rPr lang="en-US" sz="2800" dirty="0" smtClean="0">
                <a:solidFill>
                  <a:prstClr val="black"/>
                </a:solidFill>
              </a:rPr>
              <a:t>	(</a:t>
            </a:r>
            <a:r>
              <a:rPr lang="en-US" sz="2800" dirty="0">
                <a:solidFill>
                  <a:prstClr val="black"/>
                </a:solidFill>
              </a:rPr>
              <a:t>		   </a:t>
            </a:r>
            <a:r>
              <a:rPr lang="en-US" sz="2800" dirty="0" smtClean="0">
                <a:solidFill>
                  <a:prstClr val="black"/>
                </a:solidFill>
              </a:rPr>
              <a:t>A</a:t>
            </a:r>
            <a:endParaRPr lang="en-US" sz="2800" dirty="0">
              <a:solidFill>
                <a:prstClr val="black"/>
              </a:solidFill>
            </a:endParaRPr>
          </a:p>
        </p:txBody>
      </p:sp>
      <p:sp>
        <p:nvSpPr>
          <p:cNvPr id="6" name="TextBox 5"/>
          <p:cNvSpPr txBox="1"/>
          <p:nvPr/>
        </p:nvSpPr>
        <p:spPr>
          <a:xfrm>
            <a:off x="685800" y="2209800"/>
            <a:ext cx="6324600" cy="523220"/>
          </a:xfrm>
          <a:prstGeom prst="rect">
            <a:avLst/>
          </a:prstGeom>
          <a:noFill/>
        </p:spPr>
        <p:txBody>
          <a:bodyPr wrap="square" rtlCol="0">
            <a:spAutoFit/>
          </a:bodyPr>
          <a:lstStyle/>
          <a:p>
            <a:pPr lvl="0"/>
            <a:r>
              <a:rPr lang="en-US" sz="2800" dirty="0">
                <a:solidFill>
                  <a:prstClr val="black"/>
                </a:solidFill>
              </a:rPr>
              <a:t>		</a:t>
            </a:r>
            <a:r>
              <a:rPr lang="en-US" sz="2800" dirty="0" smtClean="0">
                <a:solidFill>
                  <a:prstClr val="black"/>
                </a:solidFill>
              </a:rPr>
              <a:t>	(</a:t>
            </a:r>
            <a:r>
              <a:rPr lang="en-US" sz="2800" dirty="0">
                <a:solidFill>
                  <a:prstClr val="black"/>
                </a:solidFill>
              </a:rPr>
              <a:t>		   </a:t>
            </a:r>
          </a:p>
        </p:txBody>
      </p:sp>
      <p:sp>
        <p:nvSpPr>
          <p:cNvPr id="8" name="TextBox 7"/>
          <p:cNvSpPr txBox="1"/>
          <p:nvPr/>
        </p:nvSpPr>
        <p:spPr>
          <a:xfrm>
            <a:off x="685800" y="3134380"/>
            <a:ext cx="6324600" cy="523220"/>
          </a:xfrm>
          <a:prstGeom prst="rect">
            <a:avLst/>
          </a:prstGeom>
          <a:noFill/>
        </p:spPr>
        <p:txBody>
          <a:bodyPr wrap="square" rtlCol="0">
            <a:spAutoFit/>
          </a:bodyPr>
          <a:lstStyle/>
          <a:p>
            <a:r>
              <a:rPr lang="en-US" sz="2800" dirty="0"/>
              <a:t>2	+	</a:t>
            </a:r>
            <a:r>
              <a:rPr lang="en-US" sz="2800" dirty="0" smtClean="0"/>
              <a:t>	( </a:t>
            </a:r>
            <a:r>
              <a:rPr lang="en-US" sz="2800" dirty="0"/>
              <a:t>+		   A </a:t>
            </a:r>
          </a:p>
        </p:txBody>
      </p:sp>
      <p:sp>
        <p:nvSpPr>
          <p:cNvPr id="9" name="TextBox 8"/>
          <p:cNvSpPr txBox="1"/>
          <p:nvPr/>
        </p:nvSpPr>
        <p:spPr>
          <a:xfrm>
            <a:off x="685800" y="3591580"/>
            <a:ext cx="6324600" cy="523220"/>
          </a:xfrm>
          <a:prstGeom prst="rect">
            <a:avLst/>
          </a:prstGeom>
          <a:noFill/>
        </p:spPr>
        <p:txBody>
          <a:bodyPr wrap="square" rtlCol="0">
            <a:spAutoFit/>
          </a:bodyPr>
          <a:lstStyle/>
          <a:p>
            <a:r>
              <a:rPr lang="en-US" sz="2800" dirty="0"/>
              <a:t>3	(	</a:t>
            </a:r>
            <a:r>
              <a:rPr lang="en-US" sz="2800" dirty="0" smtClean="0"/>
              <a:t>	( </a:t>
            </a:r>
            <a:r>
              <a:rPr lang="en-US" sz="2800" dirty="0"/>
              <a:t>+ (		   A</a:t>
            </a:r>
          </a:p>
        </p:txBody>
      </p:sp>
      <p:sp>
        <p:nvSpPr>
          <p:cNvPr id="10" name="TextBox 9"/>
          <p:cNvSpPr txBox="1"/>
          <p:nvPr/>
        </p:nvSpPr>
        <p:spPr>
          <a:xfrm>
            <a:off x="685800" y="4048780"/>
            <a:ext cx="6324600" cy="523220"/>
          </a:xfrm>
          <a:prstGeom prst="rect">
            <a:avLst/>
          </a:prstGeom>
          <a:noFill/>
        </p:spPr>
        <p:txBody>
          <a:bodyPr wrap="square" rtlCol="0">
            <a:spAutoFit/>
          </a:bodyPr>
          <a:lstStyle/>
          <a:p>
            <a:pPr marL="514350" indent="-514350">
              <a:buAutoNum type="arabicPlain" startAt="4"/>
            </a:pPr>
            <a:r>
              <a:rPr lang="en-US" sz="2800" dirty="0" smtClean="0"/>
              <a:t>    </a:t>
            </a:r>
            <a:r>
              <a:rPr lang="en-US" sz="2800" dirty="0"/>
              <a:t>B	</a:t>
            </a:r>
            <a:r>
              <a:rPr lang="en-US" sz="2800" dirty="0" smtClean="0"/>
              <a:t>	( </a:t>
            </a:r>
            <a:r>
              <a:rPr lang="en-US" sz="2800" dirty="0"/>
              <a:t>+ ( 		   A B</a:t>
            </a:r>
          </a:p>
        </p:txBody>
      </p:sp>
      <p:sp>
        <p:nvSpPr>
          <p:cNvPr id="11" name="TextBox 10"/>
          <p:cNvSpPr txBox="1"/>
          <p:nvPr/>
        </p:nvSpPr>
        <p:spPr>
          <a:xfrm>
            <a:off x="685800" y="4582180"/>
            <a:ext cx="6324600" cy="523220"/>
          </a:xfrm>
          <a:prstGeom prst="rect">
            <a:avLst/>
          </a:prstGeom>
          <a:noFill/>
        </p:spPr>
        <p:txBody>
          <a:bodyPr wrap="square" rtlCol="0">
            <a:spAutoFit/>
          </a:bodyPr>
          <a:lstStyle/>
          <a:p>
            <a:r>
              <a:rPr lang="en-US" sz="2800" dirty="0" smtClean="0"/>
              <a:t>5       *</a:t>
            </a:r>
            <a:r>
              <a:rPr lang="en-US" sz="2800" dirty="0"/>
              <a:t>	</a:t>
            </a:r>
            <a:r>
              <a:rPr lang="en-US" sz="2800" dirty="0" smtClean="0"/>
              <a:t>	( </a:t>
            </a:r>
            <a:r>
              <a:rPr lang="en-US" sz="2800" dirty="0"/>
              <a:t>+ ( *	   A B</a:t>
            </a:r>
          </a:p>
        </p:txBody>
      </p:sp>
      <p:sp>
        <p:nvSpPr>
          <p:cNvPr id="12" name="TextBox 11"/>
          <p:cNvSpPr txBox="1"/>
          <p:nvPr/>
        </p:nvSpPr>
        <p:spPr>
          <a:xfrm>
            <a:off x="685800" y="5115580"/>
            <a:ext cx="6324600" cy="523220"/>
          </a:xfrm>
          <a:prstGeom prst="rect">
            <a:avLst/>
          </a:prstGeom>
          <a:noFill/>
        </p:spPr>
        <p:txBody>
          <a:bodyPr wrap="square" rtlCol="0">
            <a:spAutoFit/>
          </a:bodyPr>
          <a:lstStyle/>
          <a:p>
            <a:r>
              <a:rPr lang="en-US" sz="2800" dirty="0"/>
              <a:t>6</a:t>
            </a:r>
            <a:r>
              <a:rPr lang="en-US" sz="2800" dirty="0" smtClean="0"/>
              <a:t>       </a:t>
            </a:r>
            <a:r>
              <a:rPr lang="en-US" sz="2800" dirty="0"/>
              <a:t>C	</a:t>
            </a:r>
            <a:r>
              <a:rPr lang="en-US" sz="2800" dirty="0" smtClean="0"/>
              <a:t>	( </a:t>
            </a:r>
            <a:r>
              <a:rPr lang="en-US" sz="2800" dirty="0"/>
              <a:t>+ ( *	   A </a:t>
            </a:r>
            <a:r>
              <a:rPr lang="en-US" sz="2800" dirty="0" smtClean="0"/>
              <a:t>B C</a:t>
            </a:r>
            <a:endParaRPr lang="en-US" sz="2800" dirty="0"/>
          </a:p>
        </p:txBody>
      </p:sp>
      <p:sp>
        <p:nvSpPr>
          <p:cNvPr id="13" name="TextBox 12"/>
          <p:cNvSpPr txBox="1"/>
          <p:nvPr/>
        </p:nvSpPr>
        <p:spPr>
          <a:xfrm>
            <a:off x="685800" y="5648980"/>
            <a:ext cx="6324600" cy="523220"/>
          </a:xfrm>
          <a:prstGeom prst="rect">
            <a:avLst/>
          </a:prstGeom>
          <a:noFill/>
        </p:spPr>
        <p:txBody>
          <a:bodyPr wrap="square" rtlCol="0">
            <a:spAutoFit/>
          </a:bodyPr>
          <a:lstStyle/>
          <a:p>
            <a:r>
              <a:rPr lang="en-US" sz="2800" dirty="0" smtClean="0"/>
              <a:t>7       -</a:t>
            </a:r>
            <a:r>
              <a:rPr lang="en-US" sz="2800" dirty="0"/>
              <a:t>	</a:t>
            </a:r>
            <a:r>
              <a:rPr lang="en-US" sz="2800" dirty="0" smtClean="0"/>
              <a:t>	( </a:t>
            </a:r>
            <a:r>
              <a:rPr lang="en-US" sz="2800" dirty="0"/>
              <a:t>+ ( </a:t>
            </a:r>
            <a:r>
              <a:rPr lang="en-US" sz="2800" dirty="0" smtClean="0"/>
              <a:t>-	</a:t>
            </a:r>
            <a:r>
              <a:rPr lang="en-US" sz="2800" dirty="0"/>
              <a:t>	   A </a:t>
            </a:r>
            <a:r>
              <a:rPr lang="en-US" sz="2800" dirty="0" smtClean="0"/>
              <a:t>B C *</a:t>
            </a:r>
            <a:endParaRPr lang="en-US" sz="2800" dirty="0"/>
          </a:p>
        </p:txBody>
      </p:sp>
      <p:sp>
        <p:nvSpPr>
          <p:cNvPr id="14" name="TextBox 13"/>
          <p:cNvSpPr txBox="1"/>
          <p:nvPr/>
        </p:nvSpPr>
        <p:spPr>
          <a:xfrm>
            <a:off x="685800" y="6172200"/>
            <a:ext cx="6324600" cy="523220"/>
          </a:xfrm>
          <a:prstGeom prst="rect">
            <a:avLst/>
          </a:prstGeom>
          <a:noFill/>
        </p:spPr>
        <p:txBody>
          <a:bodyPr wrap="square" rtlCol="0">
            <a:spAutoFit/>
          </a:bodyPr>
          <a:lstStyle/>
          <a:p>
            <a:r>
              <a:rPr lang="en-US" sz="2800" dirty="0"/>
              <a:t>8</a:t>
            </a:r>
            <a:r>
              <a:rPr lang="en-US" sz="2800" dirty="0" smtClean="0"/>
              <a:t>       </a:t>
            </a:r>
            <a:r>
              <a:rPr lang="en-US" sz="2800" dirty="0"/>
              <a:t>(	</a:t>
            </a:r>
            <a:r>
              <a:rPr lang="en-US" sz="2800" dirty="0" smtClean="0"/>
              <a:t>	( </a:t>
            </a:r>
            <a:r>
              <a:rPr lang="en-US" sz="2800" dirty="0"/>
              <a:t>+ ( </a:t>
            </a:r>
            <a:r>
              <a:rPr lang="en-US" sz="2800" dirty="0" smtClean="0"/>
              <a:t>- (	   </a:t>
            </a:r>
            <a:r>
              <a:rPr lang="en-US" sz="2800" dirty="0"/>
              <a:t>A </a:t>
            </a:r>
            <a:r>
              <a:rPr lang="en-US" sz="2800" dirty="0" smtClean="0"/>
              <a:t>B C *</a:t>
            </a:r>
            <a:endParaRPr lang="en-US" sz="2800" dirty="0"/>
          </a:p>
        </p:txBody>
      </p:sp>
    </p:spTree>
    <p:extLst>
      <p:ext uri="{BB962C8B-B14F-4D97-AF65-F5344CB8AC3E}">
        <p14:creationId xmlns:p14="http://schemas.microsoft.com/office/powerpoint/2010/main" val="214608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P spid="11" grpId="0"/>
      <p:bldP spid="12" grpId="0"/>
      <p:bldP spid="13" grpId="0"/>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F3FC11-115B-46F2-B6DF-320CF7B918D5}" type="slidenum">
              <a:rPr lang="en-US" smtClean="0"/>
              <a:pPr/>
              <a:t>44</a:t>
            </a:fld>
            <a:endParaRPr lang="en-US"/>
          </a:p>
        </p:txBody>
      </p:sp>
      <p:graphicFrame>
        <p:nvGraphicFramePr>
          <p:cNvPr id="5" name="Table 4"/>
          <p:cNvGraphicFramePr>
            <a:graphicFrameLocks noGrp="1"/>
          </p:cNvGraphicFramePr>
          <p:nvPr/>
        </p:nvGraphicFramePr>
        <p:xfrm>
          <a:off x="381000" y="228600"/>
          <a:ext cx="8534397" cy="1036320"/>
        </p:xfrm>
        <a:graphic>
          <a:graphicData uri="http://schemas.openxmlformats.org/drawingml/2006/table">
            <a:tbl>
              <a:tblPr firstRow="1" bandRow="1">
                <a:tableStyleId>{5C22544A-7EE6-4342-B048-85BDC9FD1C3A}</a:tableStyleId>
              </a:tblPr>
              <a:tblGrid>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375145"/>
                <a:gridCol w="446120"/>
                <a:gridCol w="620681"/>
              </a:tblGrid>
              <a:tr h="370840">
                <a:tc>
                  <a:txBody>
                    <a:bodyPr/>
                    <a:lstStyle/>
                    <a:p>
                      <a:r>
                        <a:rPr lang="en-US" sz="2800" dirty="0" smtClean="0"/>
                        <a:t>A</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B</a:t>
                      </a:r>
                      <a:endParaRPr lang="en-US" sz="2800" dirty="0"/>
                    </a:p>
                  </a:txBody>
                  <a:tcPr/>
                </a:tc>
                <a:tc>
                  <a:txBody>
                    <a:bodyPr/>
                    <a:lstStyle/>
                    <a:p>
                      <a:r>
                        <a:rPr lang="en-US" sz="2800" dirty="0" smtClean="0"/>
                        <a:t>*</a:t>
                      </a:r>
                      <a:endParaRPr lang="en-US" sz="2800" dirty="0"/>
                    </a:p>
                  </a:txBody>
                  <a:tcPr/>
                </a:tc>
                <a:tc>
                  <a:txBody>
                    <a:bodyPr/>
                    <a:lstStyle/>
                    <a:p>
                      <a:r>
                        <a:rPr lang="en-US" sz="2800" dirty="0" smtClean="0"/>
                        <a:t>C</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D</a:t>
                      </a:r>
                      <a:endParaRPr lang="en-US" sz="2800" dirty="0"/>
                    </a:p>
                  </a:txBody>
                  <a:tcPr/>
                </a:tc>
                <a:tc>
                  <a:txBody>
                    <a:bodyPr/>
                    <a:lstStyle/>
                    <a:p>
                      <a:r>
                        <a:rPr lang="en-US" sz="2800" dirty="0" smtClean="0"/>
                        <a:t>/</a:t>
                      </a:r>
                      <a:endParaRPr lang="en-US" sz="2800" dirty="0"/>
                    </a:p>
                  </a:txBody>
                  <a:tcPr/>
                </a:tc>
                <a:tc>
                  <a:txBody>
                    <a:bodyPr/>
                    <a:lstStyle/>
                    <a:p>
                      <a:r>
                        <a:rPr lang="en-US" sz="2800" dirty="0" smtClean="0"/>
                        <a:t>E</a:t>
                      </a:r>
                      <a:endParaRPr lang="en-US" sz="2800" dirty="0"/>
                    </a:p>
                  </a:txBody>
                  <a:tcPr/>
                </a:tc>
                <a:tc>
                  <a:txBody>
                    <a:bodyPr/>
                    <a:lstStyle/>
                    <a:p>
                      <a:r>
                        <a:rPr lang="en-US" sz="2800" dirty="0" smtClean="0"/>
                        <a:t>î</a:t>
                      </a:r>
                      <a:endParaRPr lang="en-US" sz="2800" dirty="0"/>
                    </a:p>
                  </a:txBody>
                  <a:tcPr/>
                </a:tc>
                <a:tc>
                  <a:txBody>
                    <a:bodyPr/>
                    <a:lstStyle/>
                    <a:p>
                      <a:r>
                        <a:rPr lang="en-US" sz="2800" dirty="0" smtClean="0"/>
                        <a:t>F</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G</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H</a:t>
                      </a:r>
                      <a:endParaRPr lang="en-US" sz="2800" dirty="0"/>
                    </a:p>
                  </a:txBody>
                  <a:tcPr/>
                </a:tc>
                <a:tc>
                  <a:txBody>
                    <a:bodyPr/>
                    <a:lstStyle/>
                    <a:p>
                      <a:r>
                        <a:rPr lang="en-US" sz="2800" dirty="0" smtClean="0"/>
                        <a:t>)</a:t>
                      </a:r>
                      <a:endParaRPr lang="en-US" sz="2800" dirty="0"/>
                    </a:p>
                  </a:txBody>
                  <a:tcPr/>
                </a:tc>
              </a:tr>
              <a:tr h="370840">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tc>
                  <a:txBody>
                    <a:bodyPr/>
                    <a:lstStyle/>
                    <a:p>
                      <a:r>
                        <a:rPr lang="en-US" sz="2800" dirty="0" smtClean="0"/>
                        <a:t>3</a:t>
                      </a:r>
                      <a:endParaRPr lang="en-US" sz="2800" dirty="0"/>
                    </a:p>
                  </a:txBody>
                  <a:tcPr/>
                </a:tc>
                <a:tc>
                  <a:txBody>
                    <a:bodyPr/>
                    <a:lstStyle/>
                    <a:p>
                      <a:r>
                        <a:rPr lang="en-US" sz="2800" dirty="0" smtClean="0"/>
                        <a:t>4</a:t>
                      </a:r>
                      <a:endParaRPr lang="en-US" sz="2800" dirty="0"/>
                    </a:p>
                  </a:txBody>
                  <a:tcPr/>
                </a:tc>
                <a:tc>
                  <a:txBody>
                    <a:bodyPr/>
                    <a:lstStyle/>
                    <a:p>
                      <a:r>
                        <a:rPr lang="en-US" sz="2800" dirty="0" smtClean="0"/>
                        <a:t>5</a:t>
                      </a:r>
                      <a:endParaRPr lang="en-US" sz="2800" dirty="0"/>
                    </a:p>
                  </a:txBody>
                  <a:tcPr/>
                </a:tc>
                <a:tc>
                  <a:txBody>
                    <a:bodyPr/>
                    <a:lstStyle/>
                    <a:p>
                      <a:r>
                        <a:rPr lang="en-US" sz="2800" dirty="0" smtClean="0"/>
                        <a:t>6</a:t>
                      </a:r>
                      <a:endParaRPr lang="en-US" sz="2800" dirty="0"/>
                    </a:p>
                  </a:txBody>
                  <a:tcPr/>
                </a:tc>
                <a:tc>
                  <a:txBody>
                    <a:bodyPr/>
                    <a:lstStyle/>
                    <a:p>
                      <a:r>
                        <a:rPr lang="en-US" sz="2800" dirty="0" smtClean="0"/>
                        <a:t>7</a:t>
                      </a:r>
                      <a:endParaRPr lang="en-US" sz="2800" dirty="0"/>
                    </a:p>
                  </a:txBody>
                  <a:tcPr/>
                </a:tc>
                <a:tc>
                  <a:txBody>
                    <a:bodyPr/>
                    <a:lstStyle/>
                    <a:p>
                      <a:r>
                        <a:rPr lang="en-US" sz="2800" dirty="0" smtClean="0"/>
                        <a:t>8</a:t>
                      </a:r>
                      <a:endParaRPr lang="en-US" sz="2800" dirty="0"/>
                    </a:p>
                  </a:txBody>
                  <a:tcPr/>
                </a:tc>
                <a:tc>
                  <a:txBody>
                    <a:bodyPr/>
                    <a:lstStyle/>
                    <a:p>
                      <a:r>
                        <a:rPr lang="en-US" sz="2800" dirty="0" smtClean="0"/>
                        <a:t>9</a:t>
                      </a:r>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sz="2800" dirty="0" smtClean="0"/>
                        <a:t>20</a:t>
                      </a:r>
                      <a:endParaRPr lang="en-US" sz="2800" dirty="0"/>
                    </a:p>
                  </a:txBody>
                  <a:tcPr/>
                </a:tc>
              </a:tr>
            </a:tbl>
          </a:graphicData>
        </a:graphic>
      </p:graphicFrame>
      <p:sp>
        <p:nvSpPr>
          <p:cNvPr id="7" name="TextBox 6"/>
          <p:cNvSpPr txBox="1"/>
          <p:nvPr/>
        </p:nvSpPr>
        <p:spPr>
          <a:xfrm>
            <a:off x="533400" y="1600200"/>
            <a:ext cx="8001000" cy="954107"/>
          </a:xfrm>
          <a:prstGeom prst="rect">
            <a:avLst/>
          </a:prstGeom>
          <a:noFill/>
        </p:spPr>
        <p:txBody>
          <a:bodyPr wrap="square" rtlCol="0">
            <a:spAutoFit/>
          </a:bodyPr>
          <a:lstStyle/>
          <a:p>
            <a:r>
              <a:rPr lang="en-US" sz="2800" b="1" dirty="0" smtClean="0">
                <a:solidFill>
                  <a:srgbClr val="FF0000"/>
                </a:solidFill>
              </a:rPr>
              <a:t>Symbol 		STACK      	Expression P</a:t>
            </a:r>
          </a:p>
          <a:p>
            <a:r>
              <a:rPr lang="en-US" sz="2800" b="1" dirty="0" smtClean="0">
                <a:solidFill>
                  <a:srgbClr val="FF0000"/>
                </a:solidFill>
              </a:rPr>
              <a:t>Scanned</a:t>
            </a:r>
          </a:p>
        </p:txBody>
      </p:sp>
      <p:sp>
        <p:nvSpPr>
          <p:cNvPr id="6" name="TextBox 5"/>
          <p:cNvSpPr txBox="1"/>
          <p:nvPr/>
        </p:nvSpPr>
        <p:spPr>
          <a:xfrm>
            <a:off x="609600" y="3439180"/>
            <a:ext cx="8229600" cy="523220"/>
          </a:xfrm>
          <a:prstGeom prst="rect">
            <a:avLst/>
          </a:prstGeom>
          <a:noFill/>
        </p:spPr>
        <p:txBody>
          <a:bodyPr wrap="square" rtlCol="0">
            <a:spAutoFit/>
          </a:bodyPr>
          <a:lstStyle/>
          <a:p>
            <a:r>
              <a:rPr lang="en-US" sz="2800" dirty="0" smtClean="0"/>
              <a:t>10      /</a:t>
            </a:r>
            <a:r>
              <a:rPr lang="en-US" sz="2800" dirty="0"/>
              <a:t>	</a:t>
            </a:r>
            <a:r>
              <a:rPr lang="en-US" sz="2800" dirty="0" smtClean="0"/>
              <a:t>	( </a:t>
            </a:r>
            <a:r>
              <a:rPr lang="en-US" sz="2800" dirty="0"/>
              <a:t>+ ( </a:t>
            </a:r>
            <a:r>
              <a:rPr lang="en-US" sz="2800" dirty="0" smtClean="0"/>
              <a:t>- ( /	  	A B C * D</a:t>
            </a:r>
            <a:endParaRPr lang="en-US" sz="2800" dirty="0"/>
          </a:p>
        </p:txBody>
      </p:sp>
      <p:sp>
        <p:nvSpPr>
          <p:cNvPr id="8" name="TextBox 7"/>
          <p:cNvSpPr txBox="1"/>
          <p:nvPr/>
        </p:nvSpPr>
        <p:spPr>
          <a:xfrm>
            <a:off x="609600" y="2458760"/>
            <a:ext cx="8077200" cy="523220"/>
          </a:xfrm>
          <a:prstGeom prst="rect">
            <a:avLst/>
          </a:prstGeom>
          <a:noFill/>
        </p:spPr>
        <p:txBody>
          <a:bodyPr wrap="square" rtlCol="0">
            <a:spAutoFit/>
          </a:bodyPr>
          <a:lstStyle/>
          <a:p>
            <a:r>
              <a:rPr lang="en-US" sz="2800" dirty="0"/>
              <a:t>8</a:t>
            </a:r>
            <a:r>
              <a:rPr lang="en-US" sz="2800" dirty="0" smtClean="0"/>
              <a:t>       </a:t>
            </a:r>
            <a:r>
              <a:rPr lang="en-US" sz="2800" dirty="0"/>
              <a:t>(	</a:t>
            </a:r>
            <a:r>
              <a:rPr lang="en-US" sz="2800" dirty="0" smtClean="0"/>
              <a:t>	( </a:t>
            </a:r>
            <a:r>
              <a:rPr lang="en-US" sz="2800" dirty="0"/>
              <a:t>+ ( </a:t>
            </a:r>
            <a:r>
              <a:rPr lang="en-US" sz="2800" dirty="0" smtClean="0"/>
              <a:t>- (	   	A B C *</a:t>
            </a:r>
            <a:endParaRPr lang="en-US" sz="2800" dirty="0"/>
          </a:p>
        </p:txBody>
      </p:sp>
      <p:sp>
        <p:nvSpPr>
          <p:cNvPr id="9" name="TextBox 8"/>
          <p:cNvSpPr txBox="1"/>
          <p:nvPr/>
        </p:nvSpPr>
        <p:spPr>
          <a:xfrm>
            <a:off x="609600" y="2981980"/>
            <a:ext cx="8534400" cy="523220"/>
          </a:xfrm>
          <a:prstGeom prst="rect">
            <a:avLst/>
          </a:prstGeom>
          <a:noFill/>
        </p:spPr>
        <p:txBody>
          <a:bodyPr wrap="square" rtlCol="0">
            <a:spAutoFit/>
          </a:bodyPr>
          <a:lstStyle/>
          <a:p>
            <a:r>
              <a:rPr lang="en-US" sz="2800" dirty="0" smtClean="0"/>
              <a:t>9       </a:t>
            </a:r>
            <a:r>
              <a:rPr lang="en-US" sz="2800" dirty="0"/>
              <a:t>D	</a:t>
            </a:r>
            <a:r>
              <a:rPr lang="en-US" sz="2800" dirty="0" smtClean="0"/>
              <a:t>	( </a:t>
            </a:r>
            <a:r>
              <a:rPr lang="en-US" sz="2800" dirty="0"/>
              <a:t>+ ( </a:t>
            </a:r>
            <a:r>
              <a:rPr lang="en-US" sz="2800" dirty="0" smtClean="0"/>
              <a:t>- (	   	A B C * D</a:t>
            </a:r>
            <a:endParaRPr lang="en-US" sz="2800" dirty="0"/>
          </a:p>
        </p:txBody>
      </p:sp>
      <p:sp>
        <p:nvSpPr>
          <p:cNvPr id="10" name="TextBox 9"/>
          <p:cNvSpPr txBox="1"/>
          <p:nvPr/>
        </p:nvSpPr>
        <p:spPr>
          <a:xfrm>
            <a:off x="609600" y="3896380"/>
            <a:ext cx="8229600" cy="523220"/>
          </a:xfrm>
          <a:prstGeom prst="rect">
            <a:avLst/>
          </a:prstGeom>
          <a:noFill/>
        </p:spPr>
        <p:txBody>
          <a:bodyPr wrap="square" rtlCol="0">
            <a:spAutoFit/>
          </a:bodyPr>
          <a:lstStyle/>
          <a:p>
            <a:r>
              <a:rPr lang="en-US" sz="2800" dirty="0" smtClean="0"/>
              <a:t>11      </a:t>
            </a:r>
            <a:r>
              <a:rPr lang="en-US" sz="2800" dirty="0"/>
              <a:t>E	</a:t>
            </a:r>
            <a:r>
              <a:rPr lang="en-US" sz="2800" dirty="0" smtClean="0"/>
              <a:t>	( </a:t>
            </a:r>
            <a:r>
              <a:rPr lang="en-US" sz="2800" dirty="0"/>
              <a:t>+ ( </a:t>
            </a:r>
            <a:r>
              <a:rPr lang="en-US" sz="2800" dirty="0" smtClean="0"/>
              <a:t>- ( /	  	A B C * D E</a:t>
            </a:r>
            <a:endParaRPr lang="en-US" sz="2800" dirty="0"/>
          </a:p>
        </p:txBody>
      </p:sp>
      <p:sp>
        <p:nvSpPr>
          <p:cNvPr id="11" name="TextBox 10"/>
          <p:cNvSpPr txBox="1"/>
          <p:nvPr/>
        </p:nvSpPr>
        <p:spPr>
          <a:xfrm>
            <a:off x="609600" y="4353580"/>
            <a:ext cx="8534400" cy="523220"/>
          </a:xfrm>
          <a:prstGeom prst="rect">
            <a:avLst/>
          </a:prstGeom>
          <a:noFill/>
        </p:spPr>
        <p:txBody>
          <a:bodyPr wrap="square" rtlCol="0">
            <a:spAutoFit/>
          </a:bodyPr>
          <a:lstStyle/>
          <a:p>
            <a:r>
              <a:rPr lang="en-US" sz="2800" dirty="0" smtClean="0"/>
              <a:t>12	 î </a:t>
            </a:r>
            <a:r>
              <a:rPr lang="en-US" sz="2800" dirty="0"/>
              <a:t>	</a:t>
            </a:r>
            <a:r>
              <a:rPr lang="en-US" sz="2800" dirty="0" smtClean="0"/>
              <a:t>	( </a:t>
            </a:r>
            <a:r>
              <a:rPr lang="en-US" sz="2800" dirty="0"/>
              <a:t>+ ( </a:t>
            </a:r>
            <a:r>
              <a:rPr lang="en-US" sz="2800" dirty="0" smtClean="0"/>
              <a:t>- ( /</a:t>
            </a:r>
            <a:r>
              <a:rPr lang="en-US" sz="2800" dirty="0"/>
              <a:t> î </a:t>
            </a:r>
            <a:r>
              <a:rPr lang="en-US" sz="2800" dirty="0" smtClean="0"/>
              <a:t>	   	A B C * D E</a:t>
            </a:r>
            <a:endParaRPr lang="en-US" sz="2800" dirty="0"/>
          </a:p>
        </p:txBody>
      </p:sp>
      <p:sp>
        <p:nvSpPr>
          <p:cNvPr id="12" name="TextBox 11"/>
          <p:cNvSpPr txBox="1"/>
          <p:nvPr/>
        </p:nvSpPr>
        <p:spPr>
          <a:xfrm>
            <a:off x="609600" y="4886980"/>
            <a:ext cx="8839200" cy="523220"/>
          </a:xfrm>
          <a:prstGeom prst="rect">
            <a:avLst/>
          </a:prstGeom>
          <a:noFill/>
        </p:spPr>
        <p:txBody>
          <a:bodyPr wrap="square" rtlCol="0">
            <a:spAutoFit/>
          </a:bodyPr>
          <a:lstStyle/>
          <a:p>
            <a:r>
              <a:rPr lang="en-US" sz="2800" dirty="0" smtClean="0"/>
              <a:t>13	 F</a:t>
            </a:r>
            <a:r>
              <a:rPr lang="en-US" sz="2800" dirty="0"/>
              <a:t>	</a:t>
            </a:r>
            <a:r>
              <a:rPr lang="en-US" sz="2800" dirty="0" smtClean="0"/>
              <a:t>	( </a:t>
            </a:r>
            <a:r>
              <a:rPr lang="en-US" sz="2800" dirty="0"/>
              <a:t>+ ( </a:t>
            </a:r>
            <a:r>
              <a:rPr lang="en-US" sz="2800" dirty="0" smtClean="0"/>
              <a:t>- ( /</a:t>
            </a:r>
            <a:r>
              <a:rPr lang="en-US" sz="2800" dirty="0"/>
              <a:t> î </a:t>
            </a:r>
            <a:r>
              <a:rPr lang="en-US" sz="2800" dirty="0" smtClean="0"/>
              <a:t>	   	A B C * D E F</a:t>
            </a:r>
            <a:endParaRPr lang="en-US" sz="2800" dirty="0"/>
          </a:p>
        </p:txBody>
      </p:sp>
      <p:sp>
        <p:nvSpPr>
          <p:cNvPr id="13" name="TextBox 12"/>
          <p:cNvSpPr txBox="1"/>
          <p:nvPr/>
        </p:nvSpPr>
        <p:spPr>
          <a:xfrm>
            <a:off x="609600" y="5344180"/>
            <a:ext cx="9067800" cy="523220"/>
          </a:xfrm>
          <a:prstGeom prst="rect">
            <a:avLst/>
          </a:prstGeom>
          <a:noFill/>
        </p:spPr>
        <p:txBody>
          <a:bodyPr wrap="square" rtlCol="0">
            <a:spAutoFit/>
          </a:bodyPr>
          <a:lstStyle/>
          <a:p>
            <a:r>
              <a:rPr lang="en-US" sz="2800" dirty="0" smtClean="0"/>
              <a:t>14	 )</a:t>
            </a:r>
            <a:r>
              <a:rPr lang="en-US" sz="2800" dirty="0"/>
              <a:t>	</a:t>
            </a:r>
            <a:r>
              <a:rPr lang="en-US" sz="2800" dirty="0" smtClean="0"/>
              <a:t>	( </a:t>
            </a:r>
            <a:r>
              <a:rPr lang="en-US" sz="2800" dirty="0"/>
              <a:t>+ ( </a:t>
            </a:r>
            <a:r>
              <a:rPr lang="en-US" sz="2800" dirty="0" smtClean="0"/>
              <a:t>-  	   	A B C * D E F î /</a:t>
            </a:r>
            <a:endParaRPr lang="en-US" sz="2800" dirty="0"/>
          </a:p>
        </p:txBody>
      </p:sp>
      <p:sp>
        <p:nvSpPr>
          <p:cNvPr id="14" name="TextBox 13"/>
          <p:cNvSpPr txBox="1"/>
          <p:nvPr/>
        </p:nvSpPr>
        <p:spPr>
          <a:xfrm>
            <a:off x="609600" y="5877580"/>
            <a:ext cx="9067800" cy="523220"/>
          </a:xfrm>
          <a:prstGeom prst="rect">
            <a:avLst/>
          </a:prstGeom>
          <a:noFill/>
        </p:spPr>
        <p:txBody>
          <a:bodyPr wrap="square" rtlCol="0">
            <a:spAutoFit/>
          </a:bodyPr>
          <a:lstStyle/>
          <a:p>
            <a:r>
              <a:rPr lang="en-US" sz="2800" dirty="0" smtClean="0"/>
              <a:t>15	 *</a:t>
            </a:r>
            <a:r>
              <a:rPr lang="en-US" sz="2800" dirty="0"/>
              <a:t>	</a:t>
            </a:r>
            <a:r>
              <a:rPr lang="en-US" sz="2800" dirty="0" smtClean="0"/>
              <a:t>	( </a:t>
            </a:r>
            <a:r>
              <a:rPr lang="en-US" sz="2800" dirty="0"/>
              <a:t>+ ( </a:t>
            </a:r>
            <a:r>
              <a:rPr lang="en-US" sz="2800" dirty="0" smtClean="0"/>
              <a:t>- * 	   	A B C * D E F î /</a:t>
            </a:r>
            <a:endParaRPr lang="en-US" sz="2800" dirty="0"/>
          </a:p>
        </p:txBody>
      </p:sp>
    </p:spTree>
    <p:extLst>
      <p:ext uri="{BB962C8B-B14F-4D97-AF65-F5344CB8AC3E}">
        <p14:creationId xmlns:p14="http://schemas.microsoft.com/office/powerpoint/2010/main" val="315769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2" grpId="0"/>
      <p:bldP spid="13"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F3FC11-115B-46F2-B6DF-320CF7B918D5}" type="slidenum">
              <a:rPr lang="en-US" smtClean="0"/>
              <a:pPr/>
              <a:t>45</a:t>
            </a:fld>
            <a:endParaRPr lang="en-US"/>
          </a:p>
        </p:txBody>
      </p:sp>
      <p:graphicFrame>
        <p:nvGraphicFramePr>
          <p:cNvPr id="5" name="Table 4"/>
          <p:cNvGraphicFramePr>
            <a:graphicFrameLocks noGrp="1"/>
          </p:cNvGraphicFramePr>
          <p:nvPr/>
        </p:nvGraphicFramePr>
        <p:xfrm>
          <a:off x="381000" y="228600"/>
          <a:ext cx="8534397" cy="1036320"/>
        </p:xfrm>
        <a:graphic>
          <a:graphicData uri="http://schemas.openxmlformats.org/drawingml/2006/table">
            <a:tbl>
              <a:tblPr firstRow="1" bandRow="1">
                <a:tableStyleId>{5C22544A-7EE6-4342-B048-85BDC9FD1C3A}</a:tableStyleId>
              </a:tblPr>
              <a:tblGrid>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375145"/>
                <a:gridCol w="446120"/>
                <a:gridCol w="620681"/>
              </a:tblGrid>
              <a:tr h="370840">
                <a:tc>
                  <a:txBody>
                    <a:bodyPr/>
                    <a:lstStyle/>
                    <a:p>
                      <a:r>
                        <a:rPr lang="en-US" sz="2800" dirty="0" smtClean="0"/>
                        <a:t>A</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B</a:t>
                      </a:r>
                      <a:endParaRPr lang="en-US" sz="2800" dirty="0"/>
                    </a:p>
                  </a:txBody>
                  <a:tcPr/>
                </a:tc>
                <a:tc>
                  <a:txBody>
                    <a:bodyPr/>
                    <a:lstStyle/>
                    <a:p>
                      <a:r>
                        <a:rPr lang="en-US" sz="2800" dirty="0" smtClean="0"/>
                        <a:t>*</a:t>
                      </a:r>
                      <a:endParaRPr lang="en-US" sz="2800" dirty="0"/>
                    </a:p>
                  </a:txBody>
                  <a:tcPr/>
                </a:tc>
                <a:tc>
                  <a:txBody>
                    <a:bodyPr/>
                    <a:lstStyle/>
                    <a:p>
                      <a:r>
                        <a:rPr lang="en-US" sz="2800" dirty="0" smtClean="0"/>
                        <a:t>C</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D</a:t>
                      </a:r>
                      <a:endParaRPr lang="en-US" sz="2800" dirty="0"/>
                    </a:p>
                  </a:txBody>
                  <a:tcPr/>
                </a:tc>
                <a:tc>
                  <a:txBody>
                    <a:bodyPr/>
                    <a:lstStyle/>
                    <a:p>
                      <a:r>
                        <a:rPr lang="en-US" sz="2800" dirty="0" smtClean="0"/>
                        <a:t>/</a:t>
                      </a:r>
                      <a:endParaRPr lang="en-US" sz="2800" dirty="0"/>
                    </a:p>
                  </a:txBody>
                  <a:tcPr/>
                </a:tc>
                <a:tc>
                  <a:txBody>
                    <a:bodyPr/>
                    <a:lstStyle/>
                    <a:p>
                      <a:r>
                        <a:rPr lang="en-US" sz="2800" dirty="0" smtClean="0"/>
                        <a:t>E</a:t>
                      </a:r>
                      <a:endParaRPr lang="en-US" sz="2800" dirty="0"/>
                    </a:p>
                  </a:txBody>
                  <a:tcPr/>
                </a:tc>
                <a:tc>
                  <a:txBody>
                    <a:bodyPr/>
                    <a:lstStyle/>
                    <a:p>
                      <a:r>
                        <a:rPr lang="en-US" sz="2800" dirty="0" smtClean="0"/>
                        <a:t>î</a:t>
                      </a:r>
                      <a:endParaRPr lang="en-US" sz="2800" dirty="0"/>
                    </a:p>
                  </a:txBody>
                  <a:tcPr/>
                </a:tc>
                <a:tc>
                  <a:txBody>
                    <a:bodyPr/>
                    <a:lstStyle/>
                    <a:p>
                      <a:r>
                        <a:rPr lang="en-US" sz="2800" dirty="0" smtClean="0"/>
                        <a:t>F</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G</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H</a:t>
                      </a:r>
                      <a:endParaRPr lang="en-US" sz="2800" dirty="0"/>
                    </a:p>
                  </a:txBody>
                  <a:tcPr/>
                </a:tc>
                <a:tc>
                  <a:txBody>
                    <a:bodyPr/>
                    <a:lstStyle/>
                    <a:p>
                      <a:r>
                        <a:rPr lang="en-US" sz="2800" dirty="0" smtClean="0"/>
                        <a:t>)</a:t>
                      </a:r>
                      <a:endParaRPr lang="en-US" sz="2800" dirty="0"/>
                    </a:p>
                  </a:txBody>
                  <a:tcPr/>
                </a:tc>
              </a:tr>
              <a:tr h="370840">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tc>
                  <a:txBody>
                    <a:bodyPr/>
                    <a:lstStyle/>
                    <a:p>
                      <a:r>
                        <a:rPr lang="en-US" sz="2800" dirty="0" smtClean="0"/>
                        <a:t>3</a:t>
                      </a:r>
                      <a:endParaRPr lang="en-US" sz="2800" dirty="0"/>
                    </a:p>
                  </a:txBody>
                  <a:tcPr/>
                </a:tc>
                <a:tc>
                  <a:txBody>
                    <a:bodyPr/>
                    <a:lstStyle/>
                    <a:p>
                      <a:r>
                        <a:rPr lang="en-US" sz="2800" dirty="0" smtClean="0"/>
                        <a:t>4</a:t>
                      </a:r>
                      <a:endParaRPr lang="en-US" sz="2800" dirty="0"/>
                    </a:p>
                  </a:txBody>
                  <a:tcPr/>
                </a:tc>
                <a:tc>
                  <a:txBody>
                    <a:bodyPr/>
                    <a:lstStyle/>
                    <a:p>
                      <a:r>
                        <a:rPr lang="en-US" sz="2800" dirty="0" smtClean="0"/>
                        <a:t>5</a:t>
                      </a:r>
                      <a:endParaRPr lang="en-US" sz="2800" dirty="0"/>
                    </a:p>
                  </a:txBody>
                  <a:tcPr/>
                </a:tc>
                <a:tc>
                  <a:txBody>
                    <a:bodyPr/>
                    <a:lstStyle/>
                    <a:p>
                      <a:r>
                        <a:rPr lang="en-US" sz="2800" dirty="0" smtClean="0"/>
                        <a:t>6</a:t>
                      </a:r>
                      <a:endParaRPr lang="en-US" sz="2800" dirty="0"/>
                    </a:p>
                  </a:txBody>
                  <a:tcPr/>
                </a:tc>
                <a:tc>
                  <a:txBody>
                    <a:bodyPr/>
                    <a:lstStyle/>
                    <a:p>
                      <a:r>
                        <a:rPr lang="en-US" sz="2800" dirty="0" smtClean="0"/>
                        <a:t>7</a:t>
                      </a:r>
                      <a:endParaRPr lang="en-US" sz="2800" dirty="0"/>
                    </a:p>
                  </a:txBody>
                  <a:tcPr/>
                </a:tc>
                <a:tc>
                  <a:txBody>
                    <a:bodyPr/>
                    <a:lstStyle/>
                    <a:p>
                      <a:r>
                        <a:rPr lang="en-US" sz="2800" dirty="0" smtClean="0"/>
                        <a:t>8</a:t>
                      </a:r>
                      <a:endParaRPr lang="en-US" sz="2800" dirty="0"/>
                    </a:p>
                  </a:txBody>
                  <a:tcPr/>
                </a:tc>
                <a:tc>
                  <a:txBody>
                    <a:bodyPr/>
                    <a:lstStyle/>
                    <a:p>
                      <a:r>
                        <a:rPr lang="en-US" sz="2800" dirty="0" smtClean="0"/>
                        <a:t>9</a:t>
                      </a:r>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sz="2800" dirty="0" smtClean="0"/>
                        <a:t>20</a:t>
                      </a:r>
                      <a:endParaRPr lang="en-US" sz="2800" dirty="0"/>
                    </a:p>
                  </a:txBody>
                  <a:tcPr/>
                </a:tc>
              </a:tr>
            </a:tbl>
          </a:graphicData>
        </a:graphic>
      </p:graphicFrame>
      <p:sp>
        <p:nvSpPr>
          <p:cNvPr id="7" name="TextBox 6"/>
          <p:cNvSpPr txBox="1"/>
          <p:nvPr/>
        </p:nvSpPr>
        <p:spPr>
          <a:xfrm>
            <a:off x="228600" y="1600200"/>
            <a:ext cx="8686800" cy="1169551"/>
          </a:xfrm>
          <a:prstGeom prst="rect">
            <a:avLst/>
          </a:prstGeom>
          <a:noFill/>
        </p:spPr>
        <p:txBody>
          <a:bodyPr wrap="square" rtlCol="0">
            <a:spAutoFit/>
          </a:bodyPr>
          <a:lstStyle/>
          <a:p>
            <a:r>
              <a:rPr lang="en-US" sz="2800" b="1" dirty="0" smtClean="0">
                <a:solidFill>
                  <a:srgbClr val="FF0000"/>
                </a:solidFill>
              </a:rPr>
              <a:t>Symbol 		STACK      Expression P</a:t>
            </a:r>
          </a:p>
          <a:p>
            <a:r>
              <a:rPr lang="en-US" sz="2800" b="1" dirty="0" smtClean="0">
                <a:solidFill>
                  <a:srgbClr val="FF0000"/>
                </a:solidFill>
              </a:rPr>
              <a:t>Scanned</a:t>
            </a:r>
          </a:p>
          <a:p>
            <a:endParaRPr lang="en-US" sz="1400" b="1" dirty="0" smtClean="0">
              <a:solidFill>
                <a:srgbClr val="FF0000"/>
              </a:solidFill>
            </a:endParaRPr>
          </a:p>
        </p:txBody>
      </p:sp>
      <p:sp>
        <p:nvSpPr>
          <p:cNvPr id="6" name="TextBox 5"/>
          <p:cNvSpPr txBox="1"/>
          <p:nvPr/>
        </p:nvSpPr>
        <p:spPr>
          <a:xfrm>
            <a:off x="228600" y="2667000"/>
            <a:ext cx="9067800" cy="461665"/>
          </a:xfrm>
          <a:prstGeom prst="rect">
            <a:avLst/>
          </a:prstGeom>
          <a:noFill/>
        </p:spPr>
        <p:txBody>
          <a:bodyPr wrap="square" rtlCol="0">
            <a:spAutoFit/>
          </a:bodyPr>
          <a:lstStyle/>
          <a:p>
            <a:r>
              <a:rPr lang="en-US" sz="2400" dirty="0" smtClean="0"/>
              <a:t>15	 *</a:t>
            </a:r>
            <a:r>
              <a:rPr lang="en-US" sz="2400" dirty="0"/>
              <a:t>	</a:t>
            </a:r>
            <a:r>
              <a:rPr lang="en-US" sz="2400" dirty="0" smtClean="0"/>
              <a:t>	( </a:t>
            </a:r>
            <a:r>
              <a:rPr lang="en-US" sz="2400" dirty="0"/>
              <a:t>+ ( </a:t>
            </a:r>
            <a:r>
              <a:rPr lang="en-US" sz="2400" dirty="0" smtClean="0"/>
              <a:t>- * 	   A B C * D E F î /</a:t>
            </a:r>
            <a:endParaRPr lang="en-US" sz="2400" dirty="0"/>
          </a:p>
        </p:txBody>
      </p:sp>
      <p:sp>
        <p:nvSpPr>
          <p:cNvPr id="8" name="TextBox 7"/>
          <p:cNvSpPr txBox="1"/>
          <p:nvPr/>
        </p:nvSpPr>
        <p:spPr>
          <a:xfrm>
            <a:off x="228600" y="3195935"/>
            <a:ext cx="9067800" cy="461665"/>
          </a:xfrm>
          <a:prstGeom prst="rect">
            <a:avLst/>
          </a:prstGeom>
          <a:noFill/>
        </p:spPr>
        <p:txBody>
          <a:bodyPr wrap="square" rtlCol="0">
            <a:spAutoFit/>
          </a:bodyPr>
          <a:lstStyle/>
          <a:p>
            <a:r>
              <a:rPr lang="en-US" sz="2400" dirty="0" smtClean="0"/>
              <a:t>16	 G</a:t>
            </a:r>
            <a:r>
              <a:rPr lang="en-US" sz="2400" dirty="0"/>
              <a:t>	</a:t>
            </a:r>
            <a:r>
              <a:rPr lang="en-US" sz="2400" dirty="0" smtClean="0"/>
              <a:t>	( </a:t>
            </a:r>
            <a:r>
              <a:rPr lang="en-US" sz="2400" dirty="0"/>
              <a:t>+ ( </a:t>
            </a:r>
            <a:r>
              <a:rPr lang="en-US" sz="2400" dirty="0" smtClean="0"/>
              <a:t>- * 	   A B C * D E F î / G</a:t>
            </a:r>
            <a:endParaRPr lang="en-US" sz="2400" dirty="0"/>
          </a:p>
        </p:txBody>
      </p:sp>
      <p:sp>
        <p:nvSpPr>
          <p:cNvPr id="9" name="TextBox 8"/>
          <p:cNvSpPr txBox="1"/>
          <p:nvPr/>
        </p:nvSpPr>
        <p:spPr>
          <a:xfrm>
            <a:off x="228600" y="3729335"/>
            <a:ext cx="9448800" cy="461665"/>
          </a:xfrm>
          <a:prstGeom prst="rect">
            <a:avLst/>
          </a:prstGeom>
          <a:noFill/>
        </p:spPr>
        <p:txBody>
          <a:bodyPr wrap="square" rtlCol="0">
            <a:spAutoFit/>
          </a:bodyPr>
          <a:lstStyle/>
          <a:p>
            <a:r>
              <a:rPr lang="en-US" sz="2400" dirty="0" smtClean="0"/>
              <a:t>17	 )</a:t>
            </a:r>
            <a:r>
              <a:rPr lang="en-US" sz="2400" dirty="0"/>
              <a:t>	</a:t>
            </a:r>
            <a:r>
              <a:rPr lang="en-US" sz="2400" dirty="0" smtClean="0"/>
              <a:t>	( +	   	A B C * D E F î / G * -</a:t>
            </a:r>
            <a:endParaRPr lang="en-US" sz="2400" dirty="0"/>
          </a:p>
        </p:txBody>
      </p:sp>
      <p:sp>
        <p:nvSpPr>
          <p:cNvPr id="10" name="TextBox 9"/>
          <p:cNvSpPr txBox="1"/>
          <p:nvPr/>
        </p:nvSpPr>
        <p:spPr>
          <a:xfrm>
            <a:off x="228600" y="4338935"/>
            <a:ext cx="9448800" cy="461665"/>
          </a:xfrm>
          <a:prstGeom prst="rect">
            <a:avLst/>
          </a:prstGeom>
          <a:noFill/>
        </p:spPr>
        <p:txBody>
          <a:bodyPr wrap="square" rtlCol="0">
            <a:spAutoFit/>
          </a:bodyPr>
          <a:lstStyle/>
          <a:p>
            <a:r>
              <a:rPr lang="en-US" sz="2400" dirty="0" smtClean="0"/>
              <a:t>18	 *</a:t>
            </a:r>
            <a:r>
              <a:rPr lang="en-US" sz="2400" dirty="0"/>
              <a:t>	</a:t>
            </a:r>
            <a:r>
              <a:rPr lang="en-US" sz="2400" dirty="0" smtClean="0"/>
              <a:t>	( </a:t>
            </a:r>
            <a:r>
              <a:rPr lang="en-US" sz="2400" dirty="0"/>
              <a:t>+ </a:t>
            </a:r>
            <a:r>
              <a:rPr lang="en-US" sz="2400" dirty="0" smtClean="0"/>
              <a:t>* 	   	A B C * D E F î / G * -</a:t>
            </a:r>
            <a:endParaRPr lang="en-US" sz="2400" dirty="0"/>
          </a:p>
        </p:txBody>
      </p:sp>
      <p:sp>
        <p:nvSpPr>
          <p:cNvPr id="11" name="TextBox 10"/>
          <p:cNvSpPr txBox="1"/>
          <p:nvPr/>
        </p:nvSpPr>
        <p:spPr>
          <a:xfrm>
            <a:off x="228600" y="4948535"/>
            <a:ext cx="9448800" cy="461665"/>
          </a:xfrm>
          <a:prstGeom prst="rect">
            <a:avLst/>
          </a:prstGeom>
          <a:noFill/>
        </p:spPr>
        <p:txBody>
          <a:bodyPr wrap="square" rtlCol="0">
            <a:spAutoFit/>
          </a:bodyPr>
          <a:lstStyle/>
          <a:p>
            <a:r>
              <a:rPr lang="en-US" sz="2400" dirty="0" smtClean="0"/>
              <a:t>19	 H</a:t>
            </a:r>
            <a:r>
              <a:rPr lang="en-US" sz="2400" dirty="0"/>
              <a:t>	</a:t>
            </a:r>
            <a:r>
              <a:rPr lang="en-US" sz="2400" dirty="0" smtClean="0"/>
              <a:t>	( </a:t>
            </a:r>
            <a:r>
              <a:rPr lang="en-US" sz="2400" dirty="0"/>
              <a:t>+ </a:t>
            </a:r>
            <a:r>
              <a:rPr lang="en-US" sz="2400" dirty="0" smtClean="0"/>
              <a:t>* 	   	A B C * D E F î / G * - H</a:t>
            </a:r>
            <a:endParaRPr lang="en-US" sz="2400" dirty="0"/>
          </a:p>
        </p:txBody>
      </p:sp>
      <p:sp>
        <p:nvSpPr>
          <p:cNvPr id="12" name="TextBox 11"/>
          <p:cNvSpPr txBox="1"/>
          <p:nvPr/>
        </p:nvSpPr>
        <p:spPr>
          <a:xfrm>
            <a:off x="228600" y="5481935"/>
            <a:ext cx="9448800" cy="461665"/>
          </a:xfrm>
          <a:prstGeom prst="rect">
            <a:avLst/>
          </a:prstGeom>
          <a:noFill/>
        </p:spPr>
        <p:txBody>
          <a:bodyPr wrap="square" rtlCol="0">
            <a:spAutoFit/>
          </a:bodyPr>
          <a:lstStyle/>
          <a:p>
            <a:r>
              <a:rPr lang="en-US" sz="2400" dirty="0" smtClean="0"/>
              <a:t>20	 )</a:t>
            </a:r>
            <a:r>
              <a:rPr lang="en-US" sz="2400" dirty="0"/>
              <a:t>	</a:t>
            </a:r>
            <a:r>
              <a:rPr lang="en-US" sz="2400" dirty="0" smtClean="0"/>
              <a:t>		   	</a:t>
            </a:r>
            <a:r>
              <a:rPr lang="en-US" sz="2400" dirty="0" smtClean="0">
                <a:solidFill>
                  <a:srgbClr val="FF0000"/>
                </a:solidFill>
              </a:rPr>
              <a:t>A B C * D E F î / G * - H * +</a:t>
            </a:r>
            <a:endParaRPr lang="en-US" sz="2400" dirty="0">
              <a:solidFill>
                <a:srgbClr val="FF0000"/>
              </a:solidFill>
            </a:endParaRPr>
          </a:p>
        </p:txBody>
      </p:sp>
    </p:spTree>
    <p:extLst>
      <p:ext uri="{BB962C8B-B14F-4D97-AF65-F5344CB8AC3E}">
        <p14:creationId xmlns:p14="http://schemas.microsoft.com/office/powerpoint/2010/main" val="156610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914400"/>
            <a:ext cx="7391400" cy="4832092"/>
          </a:xfrm>
          <a:prstGeom prst="rect">
            <a:avLst/>
          </a:prstGeom>
          <a:noFill/>
        </p:spPr>
        <p:txBody>
          <a:bodyPr wrap="square" rtlCol="0">
            <a:spAutoFit/>
          </a:bodyPr>
          <a:lstStyle/>
          <a:p>
            <a:pPr lvl="0"/>
            <a:r>
              <a:rPr lang="en-US" sz="2800" b="1" dirty="0" smtClean="0">
                <a:solidFill>
                  <a:srgbClr val="FF0000"/>
                </a:solidFill>
              </a:rPr>
              <a:t>DO IT NOW!</a:t>
            </a:r>
          </a:p>
          <a:p>
            <a:pPr lvl="0"/>
            <a:endParaRPr lang="en-US" sz="2800" dirty="0"/>
          </a:p>
          <a:p>
            <a:pPr marL="457200" lvl="0" indent="-457200">
              <a:buAutoNum type="alphaLcParenBoth"/>
            </a:pPr>
            <a:r>
              <a:rPr lang="en-US" sz="2800" dirty="0" smtClean="0"/>
              <a:t>Convert </a:t>
            </a:r>
            <a:r>
              <a:rPr lang="en-US" sz="2800" dirty="0"/>
              <a:t>this infix expression to postfix expression using stack (</a:t>
            </a:r>
            <a:r>
              <a:rPr lang="en-US" sz="2800" dirty="0" smtClean="0"/>
              <a:t>mention every </a:t>
            </a:r>
            <a:r>
              <a:rPr lang="en-US" sz="2800" dirty="0"/>
              <a:t>step</a:t>
            </a:r>
            <a:r>
              <a:rPr lang="en-US" sz="2800" dirty="0" smtClean="0"/>
              <a:t>)</a:t>
            </a:r>
          </a:p>
          <a:p>
            <a:pPr marL="457200" lvl="0" indent="-457200">
              <a:buAutoNum type="alphaLcParenBoth"/>
            </a:pPr>
            <a:endParaRPr lang="en-US" sz="2800" dirty="0"/>
          </a:p>
          <a:p>
            <a:r>
              <a:rPr lang="en-US" sz="2800" dirty="0"/>
              <a:t>        (2+3)↑(1+2)*5-6*20/4*(4↑4+4)-</a:t>
            </a:r>
            <a:r>
              <a:rPr lang="en-US" sz="2800" dirty="0" smtClean="0"/>
              <a:t>25</a:t>
            </a:r>
          </a:p>
          <a:p>
            <a:endParaRPr lang="en-US" sz="2800" dirty="0"/>
          </a:p>
          <a:p>
            <a:r>
              <a:rPr lang="en-US" sz="2800" dirty="0"/>
              <a:t>(b)  Evaluate the postfix expression using stack.</a:t>
            </a:r>
          </a:p>
          <a:p>
            <a:endParaRPr lang="en-US" sz="2800" dirty="0"/>
          </a:p>
        </p:txBody>
      </p:sp>
    </p:spTree>
    <p:extLst>
      <p:ext uri="{BB962C8B-B14F-4D97-AF65-F5344CB8AC3E}">
        <p14:creationId xmlns:p14="http://schemas.microsoft.com/office/powerpoint/2010/main" val="3509994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0"/>
            <a:ext cx="8229600" cy="868362"/>
          </a:xfrm>
        </p:spPr>
        <p:txBody>
          <a:bodyPr/>
          <a:lstStyle/>
          <a:p>
            <a:r>
              <a:rPr lang="en-US" dirty="0" smtClean="0"/>
              <a:t>Stack</a:t>
            </a:r>
            <a:endParaRPr lang="en-US" dirty="0"/>
          </a:p>
        </p:txBody>
      </p:sp>
      <p:sp>
        <p:nvSpPr>
          <p:cNvPr id="129027" name="Rectangle 3"/>
          <p:cNvSpPr>
            <a:spLocks noGrp="1" noChangeArrowheads="1"/>
          </p:cNvSpPr>
          <p:nvPr>
            <p:ph type="body" idx="1"/>
          </p:nvPr>
        </p:nvSpPr>
        <p:spPr>
          <a:xfrm>
            <a:off x="609600" y="838200"/>
            <a:ext cx="8001000" cy="5327650"/>
          </a:xfrm>
        </p:spPr>
        <p:txBody>
          <a:bodyPr>
            <a:normAutofit fontScale="32500" lnSpcReduction="20000"/>
          </a:bodyPr>
          <a:lstStyle/>
          <a:p>
            <a:pPr>
              <a:lnSpc>
                <a:spcPct val="90000"/>
              </a:lnSpc>
            </a:pPr>
            <a:endParaRPr lang="en-US" sz="9800" dirty="0" smtClean="0"/>
          </a:p>
          <a:p>
            <a:pPr>
              <a:lnSpc>
                <a:spcPct val="90000"/>
              </a:lnSpc>
            </a:pPr>
            <a:r>
              <a:rPr lang="en-US" sz="9800" dirty="0" smtClean="0"/>
              <a:t>Stores </a:t>
            </a:r>
            <a:r>
              <a:rPr lang="en-US" sz="9800" dirty="0"/>
              <a:t>a set of elements in </a:t>
            </a:r>
            <a:r>
              <a:rPr lang="en-US" sz="9800" dirty="0" smtClean="0"/>
              <a:t>a particular order</a:t>
            </a:r>
          </a:p>
          <a:p>
            <a:pPr>
              <a:lnSpc>
                <a:spcPct val="90000"/>
              </a:lnSpc>
            </a:pPr>
            <a:endParaRPr lang="en-US" sz="9800" dirty="0"/>
          </a:p>
          <a:p>
            <a:pPr>
              <a:lnSpc>
                <a:spcPct val="90000"/>
              </a:lnSpc>
            </a:pPr>
            <a:r>
              <a:rPr lang="en-US" sz="9800" dirty="0"/>
              <a:t>Stack principle: </a:t>
            </a:r>
            <a:r>
              <a:rPr lang="en-US" sz="9800" dirty="0">
                <a:solidFill>
                  <a:srgbClr val="FF3300"/>
                </a:solidFill>
              </a:rPr>
              <a:t>LAST  IN  FIRST  </a:t>
            </a:r>
            <a:r>
              <a:rPr lang="en-US" sz="9800" dirty="0" smtClean="0">
                <a:solidFill>
                  <a:srgbClr val="FF3300"/>
                </a:solidFill>
              </a:rPr>
              <a:t>OUT</a:t>
            </a:r>
            <a:r>
              <a:rPr lang="en-US" sz="9800" dirty="0" smtClean="0"/>
              <a:t>= </a:t>
            </a:r>
            <a:r>
              <a:rPr lang="en-US" sz="9800" dirty="0" smtClean="0">
                <a:solidFill>
                  <a:srgbClr val="006600"/>
                </a:solidFill>
              </a:rPr>
              <a:t>LIFO</a:t>
            </a:r>
          </a:p>
          <a:p>
            <a:pPr>
              <a:lnSpc>
                <a:spcPct val="90000"/>
              </a:lnSpc>
            </a:pPr>
            <a:endParaRPr lang="en-US" sz="9800" dirty="0">
              <a:solidFill>
                <a:srgbClr val="006600"/>
              </a:solidFill>
            </a:endParaRPr>
          </a:p>
          <a:p>
            <a:pPr>
              <a:lnSpc>
                <a:spcPct val="90000"/>
              </a:lnSpc>
            </a:pPr>
            <a:r>
              <a:rPr lang="en-US" sz="9800" dirty="0"/>
              <a:t>It means: the last element inserted is the first one to be </a:t>
            </a:r>
            <a:r>
              <a:rPr lang="en-US" sz="9800" dirty="0" smtClean="0"/>
              <a:t>removed</a:t>
            </a:r>
          </a:p>
          <a:p>
            <a:pPr>
              <a:lnSpc>
                <a:spcPct val="90000"/>
              </a:lnSpc>
            </a:pPr>
            <a:endParaRPr lang="en-US" sz="9800" dirty="0"/>
          </a:p>
          <a:p>
            <a:pPr>
              <a:lnSpc>
                <a:spcPct val="90000"/>
              </a:lnSpc>
            </a:pPr>
            <a:r>
              <a:rPr lang="en-US" sz="9800" dirty="0"/>
              <a:t>Which is the first element to pick up?</a:t>
            </a:r>
          </a:p>
          <a:p>
            <a:pPr>
              <a:lnSpc>
                <a:spcPct val="90000"/>
              </a:lnSpc>
              <a:buFontTx/>
              <a:buNone/>
            </a:pPr>
            <a:endParaRPr lang="en-US" sz="2000" dirty="0"/>
          </a:p>
          <a:p>
            <a:pPr>
              <a:lnSpc>
                <a:spcPct val="90000"/>
              </a:lnSpc>
              <a:buFontTx/>
              <a:buNone/>
            </a:pPr>
            <a:r>
              <a:rPr lang="en-US" sz="1800" dirty="0"/>
              <a:t>    </a:t>
            </a:r>
          </a:p>
        </p:txBody>
      </p:sp>
      <p:sp>
        <p:nvSpPr>
          <p:cNvPr id="4" name="Slide Number Placeholder 3"/>
          <p:cNvSpPr>
            <a:spLocks noGrp="1"/>
          </p:cNvSpPr>
          <p:nvPr>
            <p:ph type="sldNum" sz="quarter" idx="12"/>
          </p:nvPr>
        </p:nvSpPr>
        <p:spPr/>
        <p:txBody>
          <a:bodyPr/>
          <a:lstStyle/>
          <a:p>
            <a:fld id="{26F3FC11-115B-46F2-B6DF-320CF7B918D5}"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Last In First Out</a:t>
            </a:r>
          </a:p>
        </p:txBody>
      </p:sp>
      <p:sp>
        <p:nvSpPr>
          <p:cNvPr id="132100" name="Text Box 4"/>
          <p:cNvSpPr txBox="1">
            <a:spLocks noChangeArrowheads="1"/>
          </p:cNvSpPr>
          <p:nvPr/>
        </p:nvSpPr>
        <p:spPr bwMode="auto">
          <a:xfrm>
            <a:off x="1050925" y="4841875"/>
            <a:ext cx="946150" cy="457200"/>
          </a:xfrm>
          <a:prstGeom prst="rect">
            <a:avLst/>
          </a:prstGeom>
          <a:noFill/>
          <a:ln w="9525">
            <a:noFill/>
            <a:miter lim="800000"/>
            <a:headEnd/>
            <a:tailEnd/>
          </a:ln>
          <a:effectLst/>
        </p:spPr>
        <p:txBody>
          <a:bodyPr wrap="none">
            <a:spAutoFit/>
          </a:bodyPr>
          <a:lstStyle/>
          <a:p>
            <a:r>
              <a:rPr kumimoji="1" lang="zh-TW" altLang="zh-TW">
                <a:ea typeface="新細明體" pitchFamily="18" charset="-120"/>
              </a:rPr>
              <a:t>          </a:t>
            </a:r>
          </a:p>
        </p:txBody>
      </p:sp>
      <p:sp>
        <p:nvSpPr>
          <p:cNvPr id="132101" name="Rectangle 5"/>
          <p:cNvSpPr>
            <a:spLocks noChangeArrowheads="1"/>
          </p:cNvSpPr>
          <p:nvPr/>
        </p:nvSpPr>
        <p:spPr bwMode="auto">
          <a:xfrm>
            <a:off x="1371600" y="3733800"/>
            <a:ext cx="457200" cy="1905000"/>
          </a:xfrm>
          <a:prstGeom prst="rect">
            <a:avLst/>
          </a:prstGeom>
          <a:noFill/>
          <a:ln w="25400">
            <a:solidFill>
              <a:schemeClr val="tx1"/>
            </a:solidFill>
            <a:miter lim="800000"/>
            <a:headEnd/>
            <a:tailEnd/>
          </a:ln>
          <a:effectLst/>
        </p:spPr>
        <p:txBody>
          <a:bodyPr wrap="none" anchor="ctr"/>
          <a:lstStyle/>
          <a:p>
            <a:endParaRPr lang="en-US"/>
          </a:p>
        </p:txBody>
      </p:sp>
      <p:sp>
        <p:nvSpPr>
          <p:cNvPr id="132102" name="Rectangle 6"/>
          <p:cNvSpPr>
            <a:spLocks noChangeArrowheads="1"/>
          </p:cNvSpPr>
          <p:nvPr/>
        </p:nvSpPr>
        <p:spPr bwMode="auto">
          <a:xfrm>
            <a:off x="2743200" y="3733800"/>
            <a:ext cx="457200" cy="1905000"/>
          </a:xfrm>
          <a:prstGeom prst="rect">
            <a:avLst/>
          </a:prstGeom>
          <a:noFill/>
          <a:ln w="25400">
            <a:solidFill>
              <a:schemeClr val="tx1"/>
            </a:solidFill>
            <a:miter lim="800000"/>
            <a:headEnd/>
            <a:tailEnd/>
          </a:ln>
          <a:effectLst/>
        </p:spPr>
        <p:txBody>
          <a:bodyPr wrap="none" anchor="ctr"/>
          <a:lstStyle/>
          <a:p>
            <a:pPr algn="ctr"/>
            <a:endParaRPr kumimoji="1" lang="zh-TW" altLang="zh-TW" dirty="0">
              <a:ea typeface="新細明體" pitchFamily="18" charset="-120"/>
            </a:endParaRPr>
          </a:p>
          <a:p>
            <a:pPr algn="ctr"/>
            <a:endParaRPr kumimoji="1" lang="zh-TW" altLang="zh-TW" dirty="0">
              <a:ea typeface="新細明體" pitchFamily="18" charset="-120"/>
            </a:endParaRPr>
          </a:p>
          <a:p>
            <a:pPr algn="ctr"/>
            <a:endParaRPr kumimoji="1" lang="zh-TW" altLang="zh-TW" dirty="0">
              <a:ea typeface="新細明體" pitchFamily="18" charset="-120"/>
            </a:endParaRPr>
          </a:p>
          <a:p>
            <a:pPr algn="ctr"/>
            <a:r>
              <a:rPr kumimoji="1" lang="en-US" altLang="zh-TW" sz="3200" dirty="0">
                <a:ea typeface="新細明體" pitchFamily="18" charset="-120"/>
              </a:rPr>
              <a:t>B</a:t>
            </a:r>
          </a:p>
          <a:p>
            <a:pPr algn="ctr"/>
            <a:r>
              <a:rPr kumimoji="1" lang="en-US" altLang="zh-TW" sz="3200" dirty="0">
                <a:ea typeface="新細明體" pitchFamily="18" charset="-120"/>
              </a:rPr>
              <a:t>A</a:t>
            </a:r>
          </a:p>
        </p:txBody>
      </p:sp>
      <p:sp>
        <p:nvSpPr>
          <p:cNvPr id="132103" name="Rectangle 7"/>
          <p:cNvSpPr>
            <a:spLocks noChangeArrowheads="1"/>
          </p:cNvSpPr>
          <p:nvPr/>
        </p:nvSpPr>
        <p:spPr bwMode="auto">
          <a:xfrm>
            <a:off x="5257800" y="3733800"/>
            <a:ext cx="457200" cy="1905000"/>
          </a:xfrm>
          <a:prstGeom prst="rect">
            <a:avLst/>
          </a:prstGeom>
          <a:noFill/>
          <a:ln w="25400">
            <a:solidFill>
              <a:schemeClr val="tx1"/>
            </a:solidFill>
            <a:miter lim="800000"/>
            <a:headEnd/>
            <a:tailEnd/>
          </a:ln>
          <a:effectLst/>
        </p:spPr>
        <p:txBody>
          <a:bodyPr wrap="none" anchor="ctr"/>
          <a:lstStyle/>
          <a:p>
            <a:pPr algn="ctr"/>
            <a:endParaRPr kumimoji="1" lang="zh-TW" altLang="zh-TW" dirty="0">
              <a:ea typeface="新細明體" pitchFamily="18" charset="-120"/>
            </a:endParaRPr>
          </a:p>
          <a:p>
            <a:pPr algn="ctr"/>
            <a:r>
              <a:rPr kumimoji="1" lang="en-US" altLang="zh-TW" sz="3200" dirty="0">
                <a:ea typeface="新細明體" pitchFamily="18" charset="-120"/>
              </a:rPr>
              <a:t>D</a:t>
            </a:r>
          </a:p>
          <a:p>
            <a:pPr algn="ctr"/>
            <a:r>
              <a:rPr kumimoji="1" lang="en-US" altLang="zh-TW" sz="3200" dirty="0">
                <a:ea typeface="新細明體" pitchFamily="18" charset="-120"/>
              </a:rPr>
              <a:t>C</a:t>
            </a:r>
          </a:p>
          <a:p>
            <a:pPr algn="ctr"/>
            <a:r>
              <a:rPr kumimoji="1" lang="en-US" altLang="zh-TW" sz="3200" dirty="0">
                <a:ea typeface="新細明體" pitchFamily="18" charset="-120"/>
              </a:rPr>
              <a:t>B</a:t>
            </a:r>
          </a:p>
          <a:p>
            <a:pPr algn="ctr"/>
            <a:r>
              <a:rPr kumimoji="1" lang="en-US" altLang="zh-TW" sz="3200" dirty="0">
                <a:ea typeface="新細明體" pitchFamily="18" charset="-120"/>
              </a:rPr>
              <a:t>A</a:t>
            </a:r>
          </a:p>
        </p:txBody>
      </p:sp>
      <p:sp>
        <p:nvSpPr>
          <p:cNvPr id="132104" name="Rectangle 8"/>
          <p:cNvSpPr>
            <a:spLocks noChangeArrowheads="1"/>
          </p:cNvSpPr>
          <p:nvPr/>
        </p:nvSpPr>
        <p:spPr bwMode="auto">
          <a:xfrm>
            <a:off x="4038600" y="3733800"/>
            <a:ext cx="533400" cy="1905000"/>
          </a:xfrm>
          <a:prstGeom prst="rect">
            <a:avLst/>
          </a:prstGeom>
          <a:noFill/>
          <a:ln w="25400">
            <a:solidFill>
              <a:schemeClr val="tx1"/>
            </a:solidFill>
            <a:miter lim="800000"/>
            <a:headEnd/>
            <a:tailEnd/>
          </a:ln>
          <a:effectLst/>
        </p:spPr>
        <p:txBody>
          <a:bodyPr wrap="none" anchor="ctr"/>
          <a:lstStyle/>
          <a:p>
            <a:pPr algn="ctr"/>
            <a:endParaRPr kumimoji="1" lang="zh-TW" altLang="zh-TW" dirty="0">
              <a:ea typeface="新細明體" pitchFamily="18" charset="-120"/>
            </a:endParaRPr>
          </a:p>
          <a:p>
            <a:pPr algn="ctr"/>
            <a:endParaRPr kumimoji="1" lang="zh-TW" altLang="zh-TW" sz="3200" dirty="0">
              <a:ea typeface="新細明體" pitchFamily="18" charset="-120"/>
            </a:endParaRPr>
          </a:p>
          <a:p>
            <a:pPr algn="ctr"/>
            <a:r>
              <a:rPr kumimoji="1" lang="en-US" altLang="zh-TW" sz="3200" dirty="0">
                <a:ea typeface="新細明體" pitchFamily="18" charset="-120"/>
              </a:rPr>
              <a:t>C</a:t>
            </a:r>
          </a:p>
          <a:p>
            <a:pPr algn="ctr"/>
            <a:r>
              <a:rPr kumimoji="1" lang="en-US" altLang="zh-TW" sz="3200" dirty="0">
                <a:ea typeface="新細明體" pitchFamily="18" charset="-120"/>
              </a:rPr>
              <a:t>B</a:t>
            </a:r>
          </a:p>
          <a:p>
            <a:pPr algn="ctr"/>
            <a:r>
              <a:rPr kumimoji="1" lang="en-US" altLang="zh-TW" sz="3200" dirty="0">
                <a:ea typeface="新細明體" pitchFamily="18" charset="-120"/>
              </a:rPr>
              <a:t>A</a:t>
            </a:r>
          </a:p>
        </p:txBody>
      </p:sp>
      <p:sp>
        <p:nvSpPr>
          <p:cNvPr id="132105" name="Rectangle 9"/>
          <p:cNvSpPr>
            <a:spLocks noChangeArrowheads="1"/>
          </p:cNvSpPr>
          <p:nvPr/>
        </p:nvSpPr>
        <p:spPr bwMode="auto">
          <a:xfrm>
            <a:off x="7010400" y="3733800"/>
            <a:ext cx="457200" cy="1905000"/>
          </a:xfrm>
          <a:prstGeom prst="rect">
            <a:avLst/>
          </a:prstGeom>
          <a:noFill/>
          <a:ln w="25400">
            <a:solidFill>
              <a:schemeClr val="tx1"/>
            </a:solidFill>
            <a:miter lim="800000"/>
            <a:headEnd/>
            <a:tailEnd/>
          </a:ln>
          <a:effectLst/>
        </p:spPr>
        <p:txBody>
          <a:bodyPr wrap="none" anchor="ctr"/>
          <a:lstStyle/>
          <a:p>
            <a:pPr algn="ctr"/>
            <a:endParaRPr kumimoji="1" lang="zh-TW" altLang="zh-TW" dirty="0">
              <a:ea typeface="新細明體" pitchFamily="18" charset="-120"/>
            </a:endParaRPr>
          </a:p>
          <a:p>
            <a:pPr algn="ctr"/>
            <a:r>
              <a:rPr kumimoji="1" lang="en-US" altLang="zh-TW" sz="3200" dirty="0" smtClean="0">
                <a:ea typeface="新細明體" pitchFamily="18" charset="-120"/>
              </a:rPr>
              <a:t>C</a:t>
            </a:r>
            <a:endParaRPr kumimoji="1" lang="en-US" altLang="zh-TW" sz="3200" dirty="0">
              <a:ea typeface="新細明體" pitchFamily="18" charset="-120"/>
            </a:endParaRPr>
          </a:p>
          <a:p>
            <a:pPr algn="ctr"/>
            <a:r>
              <a:rPr kumimoji="1" lang="en-US" altLang="zh-TW" sz="3200" dirty="0">
                <a:ea typeface="新細明體" pitchFamily="18" charset="-120"/>
              </a:rPr>
              <a:t>B</a:t>
            </a:r>
          </a:p>
          <a:p>
            <a:pPr algn="ctr"/>
            <a:r>
              <a:rPr kumimoji="1" lang="en-US" altLang="zh-TW" sz="3200" dirty="0">
                <a:ea typeface="新細明體" pitchFamily="18" charset="-120"/>
              </a:rPr>
              <a:t>A</a:t>
            </a:r>
          </a:p>
        </p:txBody>
      </p:sp>
      <p:sp>
        <p:nvSpPr>
          <p:cNvPr id="132107" name="Line 11"/>
          <p:cNvSpPr>
            <a:spLocks noChangeShapeType="1"/>
          </p:cNvSpPr>
          <p:nvPr/>
        </p:nvSpPr>
        <p:spPr bwMode="auto">
          <a:xfrm flipH="1">
            <a:off x="1852353" y="54102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08" name="Text Box 12"/>
          <p:cNvSpPr txBox="1">
            <a:spLocks noChangeArrowheads="1"/>
          </p:cNvSpPr>
          <p:nvPr/>
        </p:nvSpPr>
        <p:spPr bwMode="auto">
          <a:xfrm>
            <a:off x="1852353" y="4953000"/>
            <a:ext cx="814647" cy="584775"/>
          </a:xfrm>
          <a:prstGeom prst="rect">
            <a:avLst/>
          </a:prstGeom>
          <a:noFill/>
          <a:ln w="9525">
            <a:noFill/>
            <a:miter lim="800000"/>
            <a:headEnd/>
            <a:tailEnd/>
          </a:ln>
          <a:effectLst/>
        </p:spPr>
        <p:txBody>
          <a:bodyPr wrap="none">
            <a:spAutoFit/>
          </a:bodyPr>
          <a:lstStyle/>
          <a:p>
            <a:r>
              <a:rPr kumimoji="1" lang="en-US" altLang="zh-TW" sz="3200" dirty="0">
                <a:ea typeface="新細明體" pitchFamily="18" charset="-120"/>
              </a:rPr>
              <a:t>top</a:t>
            </a:r>
          </a:p>
        </p:txBody>
      </p:sp>
      <p:sp>
        <p:nvSpPr>
          <p:cNvPr id="132114" name="Line 18"/>
          <p:cNvSpPr>
            <a:spLocks noChangeShapeType="1"/>
          </p:cNvSpPr>
          <p:nvPr/>
        </p:nvSpPr>
        <p:spPr bwMode="auto">
          <a:xfrm>
            <a:off x="7010400" y="3733800"/>
            <a:ext cx="457200" cy="0"/>
          </a:xfrm>
          <a:prstGeom prst="line">
            <a:avLst/>
          </a:prstGeom>
          <a:noFill/>
          <a:ln w="25400">
            <a:solidFill>
              <a:schemeClr val="bg1">
                <a:lumMod val="95000"/>
              </a:schemeClr>
            </a:solidFill>
            <a:round/>
            <a:headEnd/>
            <a:tailEnd/>
          </a:ln>
          <a:effectLst/>
        </p:spPr>
        <p:txBody>
          <a:bodyPr wrap="none" anchor="ctr"/>
          <a:lstStyle/>
          <a:p>
            <a:endParaRPr lang="en-US"/>
          </a:p>
        </p:txBody>
      </p:sp>
      <p:sp>
        <p:nvSpPr>
          <p:cNvPr id="132115" name="Line 19"/>
          <p:cNvSpPr>
            <a:spLocks noChangeShapeType="1"/>
          </p:cNvSpPr>
          <p:nvPr/>
        </p:nvSpPr>
        <p:spPr bwMode="auto">
          <a:xfrm flipH="1">
            <a:off x="3200400" y="48006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16" name="Line 20"/>
          <p:cNvSpPr>
            <a:spLocks noChangeShapeType="1"/>
          </p:cNvSpPr>
          <p:nvPr/>
        </p:nvSpPr>
        <p:spPr bwMode="auto">
          <a:xfrm flipH="1">
            <a:off x="4572000" y="44958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17" name="Line 21"/>
          <p:cNvSpPr>
            <a:spLocks noChangeShapeType="1"/>
          </p:cNvSpPr>
          <p:nvPr/>
        </p:nvSpPr>
        <p:spPr bwMode="auto">
          <a:xfrm flipH="1">
            <a:off x="5715000" y="41148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19" name="Line 23"/>
          <p:cNvSpPr>
            <a:spLocks noChangeShapeType="1"/>
          </p:cNvSpPr>
          <p:nvPr/>
        </p:nvSpPr>
        <p:spPr bwMode="auto">
          <a:xfrm flipH="1">
            <a:off x="7467600" y="42672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20" name="Text Box 24"/>
          <p:cNvSpPr txBox="1">
            <a:spLocks noChangeArrowheads="1"/>
          </p:cNvSpPr>
          <p:nvPr/>
        </p:nvSpPr>
        <p:spPr bwMode="auto">
          <a:xfrm>
            <a:off x="3124200" y="4267200"/>
            <a:ext cx="814647" cy="584775"/>
          </a:xfrm>
          <a:prstGeom prst="rect">
            <a:avLst/>
          </a:prstGeom>
          <a:noFill/>
          <a:ln w="9525">
            <a:noFill/>
            <a:miter lim="800000"/>
            <a:headEnd/>
            <a:tailEnd/>
          </a:ln>
          <a:effectLst/>
        </p:spPr>
        <p:txBody>
          <a:bodyPr wrap="none">
            <a:spAutoFit/>
          </a:bodyPr>
          <a:lstStyle/>
          <a:p>
            <a:r>
              <a:rPr kumimoji="1" lang="en-US" altLang="zh-TW" sz="3200" dirty="0">
                <a:ea typeface="新細明體" pitchFamily="18" charset="-120"/>
              </a:rPr>
              <a:t>top</a:t>
            </a:r>
          </a:p>
        </p:txBody>
      </p:sp>
      <p:sp>
        <p:nvSpPr>
          <p:cNvPr id="132121" name="Text Box 25"/>
          <p:cNvSpPr txBox="1">
            <a:spLocks noChangeArrowheads="1"/>
          </p:cNvSpPr>
          <p:nvPr/>
        </p:nvSpPr>
        <p:spPr bwMode="auto">
          <a:xfrm>
            <a:off x="4495800" y="3962400"/>
            <a:ext cx="814647" cy="584775"/>
          </a:xfrm>
          <a:prstGeom prst="rect">
            <a:avLst/>
          </a:prstGeom>
          <a:noFill/>
          <a:ln w="9525">
            <a:noFill/>
            <a:miter lim="800000"/>
            <a:headEnd/>
            <a:tailEnd/>
          </a:ln>
          <a:effectLst/>
        </p:spPr>
        <p:txBody>
          <a:bodyPr wrap="none">
            <a:spAutoFit/>
          </a:bodyPr>
          <a:lstStyle/>
          <a:p>
            <a:r>
              <a:rPr kumimoji="1" lang="en-US" altLang="zh-TW" sz="3200" dirty="0">
                <a:ea typeface="新細明體" pitchFamily="18" charset="-120"/>
              </a:rPr>
              <a:t>top</a:t>
            </a:r>
          </a:p>
        </p:txBody>
      </p:sp>
      <p:sp>
        <p:nvSpPr>
          <p:cNvPr id="132122" name="Text Box 26"/>
          <p:cNvSpPr txBox="1">
            <a:spLocks noChangeArrowheads="1"/>
          </p:cNvSpPr>
          <p:nvPr/>
        </p:nvSpPr>
        <p:spPr bwMode="auto">
          <a:xfrm>
            <a:off x="5791200" y="3657600"/>
            <a:ext cx="814647" cy="584775"/>
          </a:xfrm>
          <a:prstGeom prst="rect">
            <a:avLst/>
          </a:prstGeom>
          <a:noFill/>
          <a:ln w="9525">
            <a:noFill/>
            <a:miter lim="800000"/>
            <a:headEnd/>
            <a:tailEnd/>
          </a:ln>
          <a:effectLst/>
        </p:spPr>
        <p:txBody>
          <a:bodyPr wrap="none">
            <a:spAutoFit/>
          </a:bodyPr>
          <a:lstStyle/>
          <a:p>
            <a:r>
              <a:rPr kumimoji="1" lang="en-US" altLang="zh-TW" sz="3200" dirty="0">
                <a:ea typeface="新細明體" pitchFamily="18" charset="-120"/>
              </a:rPr>
              <a:t>top</a:t>
            </a:r>
          </a:p>
        </p:txBody>
      </p:sp>
      <p:sp>
        <p:nvSpPr>
          <p:cNvPr id="132125" name="Text Box 29"/>
          <p:cNvSpPr txBox="1">
            <a:spLocks noChangeArrowheads="1"/>
          </p:cNvSpPr>
          <p:nvPr/>
        </p:nvSpPr>
        <p:spPr bwMode="auto">
          <a:xfrm>
            <a:off x="1371600" y="5181600"/>
            <a:ext cx="484428" cy="584775"/>
          </a:xfrm>
          <a:prstGeom prst="rect">
            <a:avLst/>
          </a:prstGeom>
          <a:noFill/>
          <a:ln w="9525">
            <a:noFill/>
            <a:miter lim="800000"/>
            <a:headEnd/>
            <a:tailEnd/>
          </a:ln>
          <a:effectLst/>
        </p:spPr>
        <p:txBody>
          <a:bodyPr wrap="none">
            <a:spAutoFit/>
          </a:bodyPr>
          <a:lstStyle/>
          <a:p>
            <a:r>
              <a:rPr lang="en-US" sz="3200" dirty="0"/>
              <a:t>A</a:t>
            </a:r>
          </a:p>
        </p:txBody>
      </p:sp>
      <p:sp>
        <p:nvSpPr>
          <p:cNvPr id="29" name="Line 18"/>
          <p:cNvSpPr>
            <a:spLocks noChangeShapeType="1"/>
          </p:cNvSpPr>
          <p:nvPr/>
        </p:nvSpPr>
        <p:spPr bwMode="auto">
          <a:xfrm>
            <a:off x="5257800" y="3733800"/>
            <a:ext cx="457200" cy="0"/>
          </a:xfrm>
          <a:prstGeom prst="line">
            <a:avLst/>
          </a:prstGeom>
          <a:noFill/>
          <a:ln w="25400">
            <a:solidFill>
              <a:schemeClr val="bg1">
                <a:lumMod val="95000"/>
              </a:schemeClr>
            </a:solidFill>
            <a:round/>
            <a:headEnd/>
            <a:tailEnd/>
          </a:ln>
          <a:effectLst/>
        </p:spPr>
        <p:txBody>
          <a:bodyPr wrap="none" anchor="ctr"/>
          <a:lstStyle/>
          <a:p>
            <a:endParaRPr lang="en-US"/>
          </a:p>
        </p:txBody>
      </p:sp>
      <p:sp>
        <p:nvSpPr>
          <p:cNvPr id="30" name="Line 18"/>
          <p:cNvSpPr>
            <a:spLocks noChangeShapeType="1"/>
          </p:cNvSpPr>
          <p:nvPr/>
        </p:nvSpPr>
        <p:spPr bwMode="auto">
          <a:xfrm>
            <a:off x="4114800" y="37338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31" name="Line 18"/>
          <p:cNvSpPr>
            <a:spLocks noChangeShapeType="1"/>
          </p:cNvSpPr>
          <p:nvPr/>
        </p:nvSpPr>
        <p:spPr bwMode="auto">
          <a:xfrm>
            <a:off x="2743200" y="37338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32" name="Line 18"/>
          <p:cNvSpPr>
            <a:spLocks noChangeShapeType="1"/>
          </p:cNvSpPr>
          <p:nvPr/>
        </p:nvSpPr>
        <p:spPr bwMode="auto">
          <a:xfrm>
            <a:off x="1371600" y="37338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33" name="Slide Number Placeholder 32"/>
          <p:cNvSpPr>
            <a:spLocks noGrp="1"/>
          </p:cNvSpPr>
          <p:nvPr>
            <p:ph type="sldNum" sz="quarter" idx="12"/>
          </p:nvPr>
        </p:nvSpPr>
        <p:spPr/>
        <p:txBody>
          <a:bodyPr/>
          <a:lstStyle/>
          <a:p>
            <a:fld id="{26F3FC11-115B-46F2-B6DF-320CF7B918D5}" type="slidenum">
              <a:rPr lang="en-US" smtClean="0"/>
              <a:pPr/>
              <a:t>6</a:t>
            </a:fld>
            <a:endParaRPr lang="en-US"/>
          </a:p>
        </p:txBody>
      </p:sp>
      <p:sp>
        <p:nvSpPr>
          <p:cNvPr id="25" name="TextBox 24"/>
          <p:cNvSpPr txBox="1"/>
          <p:nvPr/>
        </p:nvSpPr>
        <p:spPr>
          <a:xfrm>
            <a:off x="1371600" y="5867400"/>
            <a:ext cx="533400" cy="584775"/>
          </a:xfrm>
          <a:prstGeom prst="rect">
            <a:avLst/>
          </a:prstGeom>
          <a:noFill/>
        </p:spPr>
        <p:txBody>
          <a:bodyPr wrap="square" rtlCol="0">
            <a:spAutoFit/>
          </a:bodyPr>
          <a:lstStyle/>
          <a:p>
            <a:r>
              <a:rPr lang="en-US" sz="3200" dirty="0" smtClean="0"/>
              <a:t>1</a:t>
            </a:r>
            <a:endParaRPr lang="en-US" sz="3200" dirty="0"/>
          </a:p>
        </p:txBody>
      </p:sp>
      <p:sp>
        <p:nvSpPr>
          <p:cNvPr id="26" name="TextBox 25"/>
          <p:cNvSpPr txBox="1"/>
          <p:nvPr/>
        </p:nvSpPr>
        <p:spPr>
          <a:xfrm>
            <a:off x="4038600" y="5867400"/>
            <a:ext cx="533400" cy="584775"/>
          </a:xfrm>
          <a:prstGeom prst="rect">
            <a:avLst/>
          </a:prstGeom>
          <a:noFill/>
        </p:spPr>
        <p:txBody>
          <a:bodyPr wrap="square" rtlCol="0">
            <a:spAutoFit/>
          </a:bodyPr>
          <a:lstStyle/>
          <a:p>
            <a:r>
              <a:rPr lang="en-US" sz="3200" dirty="0" smtClean="0"/>
              <a:t>3</a:t>
            </a:r>
            <a:endParaRPr lang="en-US" sz="3200" dirty="0"/>
          </a:p>
        </p:txBody>
      </p:sp>
      <p:sp>
        <p:nvSpPr>
          <p:cNvPr id="27" name="TextBox 26"/>
          <p:cNvSpPr txBox="1"/>
          <p:nvPr/>
        </p:nvSpPr>
        <p:spPr>
          <a:xfrm>
            <a:off x="5257800" y="5867400"/>
            <a:ext cx="533400" cy="584775"/>
          </a:xfrm>
          <a:prstGeom prst="rect">
            <a:avLst/>
          </a:prstGeom>
          <a:noFill/>
        </p:spPr>
        <p:txBody>
          <a:bodyPr wrap="square" rtlCol="0">
            <a:spAutoFit/>
          </a:bodyPr>
          <a:lstStyle/>
          <a:p>
            <a:r>
              <a:rPr lang="en-US" sz="3200" dirty="0" smtClean="0"/>
              <a:t>4</a:t>
            </a:r>
            <a:endParaRPr lang="en-US" sz="3200" dirty="0"/>
          </a:p>
        </p:txBody>
      </p:sp>
      <p:sp>
        <p:nvSpPr>
          <p:cNvPr id="28" name="TextBox 27"/>
          <p:cNvSpPr txBox="1"/>
          <p:nvPr/>
        </p:nvSpPr>
        <p:spPr>
          <a:xfrm>
            <a:off x="6934200" y="5791200"/>
            <a:ext cx="533400" cy="584775"/>
          </a:xfrm>
          <a:prstGeom prst="rect">
            <a:avLst/>
          </a:prstGeom>
          <a:noFill/>
        </p:spPr>
        <p:txBody>
          <a:bodyPr wrap="square" rtlCol="0">
            <a:spAutoFit/>
          </a:bodyPr>
          <a:lstStyle/>
          <a:p>
            <a:r>
              <a:rPr lang="en-US" sz="3200" dirty="0" smtClean="0"/>
              <a:t>5</a:t>
            </a:r>
            <a:endParaRPr lang="en-US" sz="3200" dirty="0"/>
          </a:p>
        </p:txBody>
      </p:sp>
      <p:sp>
        <p:nvSpPr>
          <p:cNvPr id="34" name="TextBox 33"/>
          <p:cNvSpPr txBox="1"/>
          <p:nvPr/>
        </p:nvSpPr>
        <p:spPr>
          <a:xfrm>
            <a:off x="2743200" y="5867400"/>
            <a:ext cx="533400" cy="584775"/>
          </a:xfrm>
          <a:prstGeom prst="rect">
            <a:avLst/>
          </a:prstGeom>
          <a:noFill/>
        </p:spPr>
        <p:txBody>
          <a:bodyPr wrap="square" rtlCol="0">
            <a:spAutoFit/>
          </a:bodyPr>
          <a:lstStyle/>
          <a:p>
            <a:r>
              <a:rPr lang="en-US" sz="3200" dirty="0" smtClean="0"/>
              <a:t>2</a:t>
            </a:r>
            <a:endParaRPr lang="en-US" sz="3200" dirty="0"/>
          </a:p>
        </p:txBody>
      </p:sp>
      <p:sp>
        <p:nvSpPr>
          <p:cNvPr id="35" name="Rectangle 5"/>
          <p:cNvSpPr>
            <a:spLocks noChangeArrowheads="1"/>
          </p:cNvSpPr>
          <p:nvPr/>
        </p:nvSpPr>
        <p:spPr bwMode="auto">
          <a:xfrm>
            <a:off x="533400" y="3810000"/>
            <a:ext cx="457200" cy="1905000"/>
          </a:xfrm>
          <a:prstGeom prst="rect">
            <a:avLst/>
          </a:prstGeom>
          <a:noFill/>
          <a:ln w="25400">
            <a:solidFill>
              <a:schemeClr val="tx1"/>
            </a:solidFill>
            <a:miter lim="800000"/>
            <a:headEnd/>
            <a:tailEnd/>
          </a:ln>
          <a:effectLst/>
        </p:spPr>
        <p:txBody>
          <a:bodyPr wrap="none" anchor="ctr"/>
          <a:lstStyle/>
          <a:p>
            <a:endParaRPr lang="en-US"/>
          </a:p>
        </p:txBody>
      </p:sp>
      <p:sp>
        <p:nvSpPr>
          <p:cNvPr id="36" name="Line 18"/>
          <p:cNvSpPr>
            <a:spLocks noChangeShapeType="1"/>
          </p:cNvSpPr>
          <p:nvPr/>
        </p:nvSpPr>
        <p:spPr bwMode="auto">
          <a:xfrm>
            <a:off x="533400" y="38100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37" name="TextBox 36"/>
          <p:cNvSpPr txBox="1"/>
          <p:nvPr/>
        </p:nvSpPr>
        <p:spPr>
          <a:xfrm>
            <a:off x="0" y="5867400"/>
            <a:ext cx="1524000" cy="523220"/>
          </a:xfrm>
          <a:prstGeom prst="rect">
            <a:avLst/>
          </a:prstGeom>
          <a:noFill/>
        </p:spPr>
        <p:txBody>
          <a:bodyPr wrap="square" rtlCol="0">
            <a:spAutoFit/>
          </a:bodyPr>
          <a:lstStyle/>
          <a:p>
            <a:r>
              <a:rPr lang="en-US" sz="2800" dirty="0" smtClean="0"/>
              <a:t>Initial</a:t>
            </a:r>
            <a:endParaRPr lang="en-US" sz="2800" dirty="0"/>
          </a:p>
        </p:txBody>
      </p:sp>
      <p:sp>
        <p:nvSpPr>
          <p:cNvPr id="38" name="Text Box 12"/>
          <p:cNvSpPr txBox="1">
            <a:spLocks noChangeArrowheads="1"/>
          </p:cNvSpPr>
          <p:nvPr/>
        </p:nvSpPr>
        <p:spPr bwMode="auto">
          <a:xfrm>
            <a:off x="7495309" y="3794703"/>
            <a:ext cx="814647" cy="584775"/>
          </a:xfrm>
          <a:prstGeom prst="rect">
            <a:avLst/>
          </a:prstGeom>
          <a:noFill/>
          <a:ln w="9525">
            <a:noFill/>
            <a:miter lim="800000"/>
            <a:headEnd/>
            <a:tailEnd/>
          </a:ln>
          <a:effectLst/>
        </p:spPr>
        <p:txBody>
          <a:bodyPr wrap="none">
            <a:spAutoFit/>
          </a:bodyPr>
          <a:lstStyle/>
          <a:p>
            <a:r>
              <a:rPr kumimoji="1" lang="en-US" altLang="zh-TW" sz="3200" dirty="0">
                <a:ea typeface="新細明體" pitchFamily="18" charset="-120"/>
              </a:rPr>
              <a:t>top</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Last In First Out</a:t>
            </a:r>
          </a:p>
        </p:txBody>
      </p:sp>
      <p:sp>
        <p:nvSpPr>
          <p:cNvPr id="132100" name="Text Box 4"/>
          <p:cNvSpPr txBox="1">
            <a:spLocks noChangeArrowheads="1"/>
          </p:cNvSpPr>
          <p:nvPr/>
        </p:nvSpPr>
        <p:spPr bwMode="auto">
          <a:xfrm>
            <a:off x="1050925" y="4841875"/>
            <a:ext cx="946150" cy="457200"/>
          </a:xfrm>
          <a:prstGeom prst="rect">
            <a:avLst/>
          </a:prstGeom>
          <a:noFill/>
          <a:ln w="9525">
            <a:noFill/>
            <a:miter lim="800000"/>
            <a:headEnd/>
            <a:tailEnd/>
          </a:ln>
          <a:effectLst/>
        </p:spPr>
        <p:txBody>
          <a:bodyPr wrap="none">
            <a:spAutoFit/>
          </a:bodyPr>
          <a:lstStyle/>
          <a:p>
            <a:r>
              <a:rPr kumimoji="1" lang="zh-TW" altLang="zh-TW">
                <a:ea typeface="新細明體" pitchFamily="18" charset="-120"/>
              </a:rPr>
              <a:t>          </a:t>
            </a:r>
          </a:p>
        </p:txBody>
      </p:sp>
      <p:sp>
        <p:nvSpPr>
          <p:cNvPr id="132101" name="Rectangle 5"/>
          <p:cNvSpPr>
            <a:spLocks noChangeArrowheads="1"/>
          </p:cNvSpPr>
          <p:nvPr/>
        </p:nvSpPr>
        <p:spPr bwMode="auto">
          <a:xfrm>
            <a:off x="1371600" y="3733800"/>
            <a:ext cx="457200" cy="1905000"/>
          </a:xfrm>
          <a:prstGeom prst="rect">
            <a:avLst/>
          </a:prstGeom>
          <a:noFill/>
          <a:ln w="25400">
            <a:solidFill>
              <a:schemeClr val="tx1"/>
            </a:solidFill>
            <a:miter lim="800000"/>
            <a:headEnd/>
            <a:tailEnd/>
          </a:ln>
          <a:effectLst/>
        </p:spPr>
        <p:txBody>
          <a:bodyPr wrap="none" anchor="ctr"/>
          <a:lstStyle/>
          <a:p>
            <a:endParaRPr lang="en-US"/>
          </a:p>
        </p:txBody>
      </p:sp>
      <p:sp>
        <p:nvSpPr>
          <p:cNvPr id="132102" name="Rectangle 6"/>
          <p:cNvSpPr>
            <a:spLocks noChangeArrowheads="1"/>
          </p:cNvSpPr>
          <p:nvPr/>
        </p:nvSpPr>
        <p:spPr bwMode="auto">
          <a:xfrm>
            <a:off x="2743200" y="3733800"/>
            <a:ext cx="457200" cy="1905000"/>
          </a:xfrm>
          <a:prstGeom prst="rect">
            <a:avLst/>
          </a:prstGeom>
          <a:noFill/>
          <a:ln w="25400">
            <a:solidFill>
              <a:schemeClr val="tx1"/>
            </a:solidFill>
            <a:miter lim="800000"/>
            <a:headEnd/>
            <a:tailEnd/>
          </a:ln>
          <a:effectLst/>
        </p:spPr>
        <p:txBody>
          <a:bodyPr wrap="none" anchor="ctr"/>
          <a:lstStyle/>
          <a:p>
            <a:pPr algn="ctr"/>
            <a:endParaRPr kumimoji="1" lang="zh-TW" altLang="zh-TW" dirty="0">
              <a:ea typeface="新細明體" pitchFamily="18" charset="-120"/>
            </a:endParaRPr>
          </a:p>
          <a:p>
            <a:pPr algn="ctr"/>
            <a:endParaRPr kumimoji="1" lang="zh-TW" altLang="zh-TW" dirty="0">
              <a:ea typeface="新細明體" pitchFamily="18" charset="-120"/>
            </a:endParaRPr>
          </a:p>
          <a:p>
            <a:pPr algn="ctr"/>
            <a:endParaRPr kumimoji="1" lang="zh-TW" altLang="zh-TW" dirty="0">
              <a:ea typeface="新細明體" pitchFamily="18" charset="-120"/>
            </a:endParaRPr>
          </a:p>
          <a:p>
            <a:pPr algn="ctr"/>
            <a:r>
              <a:rPr kumimoji="1" lang="en-US" altLang="zh-TW" sz="3200" dirty="0">
                <a:ea typeface="新細明體" pitchFamily="18" charset="-120"/>
              </a:rPr>
              <a:t>B</a:t>
            </a:r>
          </a:p>
          <a:p>
            <a:pPr algn="ctr"/>
            <a:r>
              <a:rPr kumimoji="1" lang="en-US" altLang="zh-TW" sz="3200" dirty="0">
                <a:ea typeface="新細明體" pitchFamily="18" charset="-120"/>
              </a:rPr>
              <a:t>A</a:t>
            </a:r>
          </a:p>
        </p:txBody>
      </p:sp>
      <p:sp>
        <p:nvSpPr>
          <p:cNvPr id="132104" name="Rectangle 8"/>
          <p:cNvSpPr>
            <a:spLocks noChangeArrowheads="1"/>
          </p:cNvSpPr>
          <p:nvPr/>
        </p:nvSpPr>
        <p:spPr bwMode="auto">
          <a:xfrm>
            <a:off x="4038600" y="3733800"/>
            <a:ext cx="533400" cy="1905000"/>
          </a:xfrm>
          <a:prstGeom prst="rect">
            <a:avLst/>
          </a:prstGeom>
          <a:noFill/>
          <a:ln w="25400">
            <a:solidFill>
              <a:schemeClr val="tx1"/>
            </a:solidFill>
            <a:miter lim="800000"/>
            <a:headEnd/>
            <a:tailEnd/>
          </a:ln>
          <a:effectLst/>
        </p:spPr>
        <p:txBody>
          <a:bodyPr wrap="none" anchor="ctr"/>
          <a:lstStyle/>
          <a:p>
            <a:pPr algn="ctr"/>
            <a:endParaRPr kumimoji="1" lang="zh-TW" altLang="zh-TW" dirty="0">
              <a:ea typeface="新細明體" pitchFamily="18" charset="-120"/>
            </a:endParaRPr>
          </a:p>
          <a:p>
            <a:pPr algn="ctr"/>
            <a:endParaRPr kumimoji="1" lang="zh-TW" altLang="zh-TW" sz="3200" dirty="0">
              <a:ea typeface="新細明體" pitchFamily="18" charset="-120"/>
            </a:endParaRPr>
          </a:p>
          <a:p>
            <a:pPr algn="ctr"/>
            <a:r>
              <a:rPr kumimoji="1" lang="en-US" altLang="zh-TW" sz="3200" dirty="0">
                <a:ea typeface="新細明體" pitchFamily="18" charset="-120"/>
              </a:rPr>
              <a:t>C</a:t>
            </a:r>
          </a:p>
          <a:p>
            <a:pPr algn="ctr"/>
            <a:r>
              <a:rPr kumimoji="1" lang="en-US" altLang="zh-TW" sz="3200" dirty="0">
                <a:ea typeface="新細明體" pitchFamily="18" charset="-120"/>
              </a:rPr>
              <a:t>B</a:t>
            </a:r>
          </a:p>
          <a:p>
            <a:pPr algn="ctr"/>
            <a:r>
              <a:rPr kumimoji="1" lang="en-US" altLang="zh-TW" sz="3200" dirty="0">
                <a:ea typeface="新細明體" pitchFamily="18" charset="-120"/>
              </a:rPr>
              <a:t>A</a:t>
            </a:r>
          </a:p>
        </p:txBody>
      </p:sp>
      <p:sp>
        <p:nvSpPr>
          <p:cNvPr id="132107" name="Line 11"/>
          <p:cNvSpPr>
            <a:spLocks noChangeShapeType="1"/>
          </p:cNvSpPr>
          <p:nvPr/>
        </p:nvSpPr>
        <p:spPr bwMode="auto">
          <a:xfrm flipH="1">
            <a:off x="1905000" y="54102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08" name="Text Box 12"/>
          <p:cNvSpPr txBox="1">
            <a:spLocks noChangeArrowheads="1"/>
          </p:cNvSpPr>
          <p:nvPr/>
        </p:nvSpPr>
        <p:spPr bwMode="auto">
          <a:xfrm>
            <a:off x="1905000" y="4953000"/>
            <a:ext cx="814647" cy="584775"/>
          </a:xfrm>
          <a:prstGeom prst="rect">
            <a:avLst/>
          </a:prstGeom>
          <a:noFill/>
          <a:ln w="9525">
            <a:noFill/>
            <a:miter lim="800000"/>
            <a:headEnd/>
            <a:tailEnd/>
          </a:ln>
          <a:effectLst/>
        </p:spPr>
        <p:txBody>
          <a:bodyPr wrap="none">
            <a:spAutoFit/>
          </a:bodyPr>
          <a:lstStyle/>
          <a:p>
            <a:r>
              <a:rPr kumimoji="1" lang="en-US" altLang="zh-TW" sz="3200" dirty="0">
                <a:ea typeface="新細明體" pitchFamily="18" charset="-120"/>
              </a:rPr>
              <a:t>top</a:t>
            </a:r>
          </a:p>
        </p:txBody>
      </p:sp>
      <p:sp>
        <p:nvSpPr>
          <p:cNvPr id="132115" name="Line 19"/>
          <p:cNvSpPr>
            <a:spLocks noChangeShapeType="1"/>
          </p:cNvSpPr>
          <p:nvPr/>
        </p:nvSpPr>
        <p:spPr bwMode="auto">
          <a:xfrm flipH="1">
            <a:off x="3200400" y="48006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16" name="Line 20"/>
          <p:cNvSpPr>
            <a:spLocks noChangeShapeType="1"/>
          </p:cNvSpPr>
          <p:nvPr/>
        </p:nvSpPr>
        <p:spPr bwMode="auto">
          <a:xfrm flipH="1">
            <a:off x="4572000" y="44958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20" name="Text Box 24"/>
          <p:cNvSpPr txBox="1">
            <a:spLocks noChangeArrowheads="1"/>
          </p:cNvSpPr>
          <p:nvPr/>
        </p:nvSpPr>
        <p:spPr bwMode="auto">
          <a:xfrm>
            <a:off x="3124200" y="4343400"/>
            <a:ext cx="814647" cy="584775"/>
          </a:xfrm>
          <a:prstGeom prst="rect">
            <a:avLst/>
          </a:prstGeom>
          <a:noFill/>
          <a:ln w="9525">
            <a:noFill/>
            <a:miter lim="800000"/>
            <a:headEnd/>
            <a:tailEnd/>
          </a:ln>
          <a:effectLst/>
        </p:spPr>
        <p:txBody>
          <a:bodyPr wrap="none">
            <a:spAutoFit/>
          </a:bodyPr>
          <a:lstStyle/>
          <a:p>
            <a:r>
              <a:rPr kumimoji="1" lang="en-US" altLang="zh-TW" sz="3200" dirty="0">
                <a:ea typeface="新細明體" pitchFamily="18" charset="-120"/>
              </a:rPr>
              <a:t>top</a:t>
            </a:r>
          </a:p>
        </p:txBody>
      </p:sp>
      <p:sp>
        <p:nvSpPr>
          <p:cNvPr id="132121" name="Text Box 25"/>
          <p:cNvSpPr txBox="1">
            <a:spLocks noChangeArrowheads="1"/>
          </p:cNvSpPr>
          <p:nvPr/>
        </p:nvSpPr>
        <p:spPr bwMode="auto">
          <a:xfrm>
            <a:off x="4495800" y="3962400"/>
            <a:ext cx="814647" cy="584775"/>
          </a:xfrm>
          <a:prstGeom prst="rect">
            <a:avLst/>
          </a:prstGeom>
          <a:noFill/>
          <a:ln w="9525">
            <a:noFill/>
            <a:miter lim="800000"/>
            <a:headEnd/>
            <a:tailEnd/>
          </a:ln>
          <a:effectLst/>
        </p:spPr>
        <p:txBody>
          <a:bodyPr wrap="none">
            <a:spAutoFit/>
          </a:bodyPr>
          <a:lstStyle/>
          <a:p>
            <a:r>
              <a:rPr kumimoji="1" lang="en-US" altLang="zh-TW" sz="3200" dirty="0">
                <a:ea typeface="新細明體" pitchFamily="18" charset="-120"/>
              </a:rPr>
              <a:t>top</a:t>
            </a:r>
          </a:p>
        </p:txBody>
      </p:sp>
      <p:sp>
        <p:nvSpPr>
          <p:cNvPr id="132125" name="Text Box 29"/>
          <p:cNvSpPr txBox="1">
            <a:spLocks noChangeArrowheads="1"/>
          </p:cNvSpPr>
          <p:nvPr/>
        </p:nvSpPr>
        <p:spPr bwMode="auto">
          <a:xfrm>
            <a:off x="1371600" y="5181600"/>
            <a:ext cx="484428" cy="584775"/>
          </a:xfrm>
          <a:prstGeom prst="rect">
            <a:avLst/>
          </a:prstGeom>
          <a:noFill/>
          <a:ln w="9525">
            <a:noFill/>
            <a:miter lim="800000"/>
            <a:headEnd/>
            <a:tailEnd/>
          </a:ln>
          <a:effectLst/>
        </p:spPr>
        <p:txBody>
          <a:bodyPr wrap="none">
            <a:spAutoFit/>
          </a:bodyPr>
          <a:lstStyle/>
          <a:p>
            <a:r>
              <a:rPr lang="en-US" sz="3200" dirty="0"/>
              <a:t>A</a:t>
            </a:r>
          </a:p>
        </p:txBody>
      </p:sp>
      <p:sp>
        <p:nvSpPr>
          <p:cNvPr id="30" name="Line 18"/>
          <p:cNvSpPr>
            <a:spLocks noChangeShapeType="1"/>
          </p:cNvSpPr>
          <p:nvPr/>
        </p:nvSpPr>
        <p:spPr bwMode="auto">
          <a:xfrm>
            <a:off x="4114800" y="37338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31" name="Line 18"/>
          <p:cNvSpPr>
            <a:spLocks noChangeShapeType="1"/>
          </p:cNvSpPr>
          <p:nvPr/>
        </p:nvSpPr>
        <p:spPr bwMode="auto">
          <a:xfrm>
            <a:off x="2743200" y="37338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32" name="Line 18"/>
          <p:cNvSpPr>
            <a:spLocks noChangeShapeType="1"/>
          </p:cNvSpPr>
          <p:nvPr/>
        </p:nvSpPr>
        <p:spPr bwMode="auto">
          <a:xfrm>
            <a:off x="1371600" y="37338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24" name="Slide Number Placeholder 23"/>
          <p:cNvSpPr>
            <a:spLocks noGrp="1"/>
          </p:cNvSpPr>
          <p:nvPr>
            <p:ph type="sldNum" sz="quarter" idx="12"/>
          </p:nvPr>
        </p:nvSpPr>
        <p:spPr/>
        <p:txBody>
          <a:bodyPr/>
          <a:lstStyle/>
          <a:p>
            <a:fld id="{26F3FC11-115B-46F2-B6DF-320CF7B918D5}" type="slidenum">
              <a:rPr lang="en-US" smtClean="0"/>
              <a:pPr/>
              <a:t>7</a:t>
            </a:fld>
            <a:endParaRPr lang="en-US"/>
          </a:p>
        </p:txBody>
      </p:sp>
      <p:sp>
        <p:nvSpPr>
          <p:cNvPr id="18" name="TextBox 17"/>
          <p:cNvSpPr txBox="1"/>
          <p:nvPr/>
        </p:nvSpPr>
        <p:spPr>
          <a:xfrm>
            <a:off x="4114800" y="5867400"/>
            <a:ext cx="533400" cy="584775"/>
          </a:xfrm>
          <a:prstGeom prst="rect">
            <a:avLst/>
          </a:prstGeom>
          <a:noFill/>
        </p:spPr>
        <p:txBody>
          <a:bodyPr wrap="square" rtlCol="0">
            <a:spAutoFit/>
          </a:bodyPr>
          <a:lstStyle/>
          <a:p>
            <a:r>
              <a:rPr lang="en-US" sz="3200" dirty="0" smtClean="0"/>
              <a:t>5</a:t>
            </a:r>
            <a:endParaRPr lang="en-US" sz="3200" dirty="0"/>
          </a:p>
        </p:txBody>
      </p:sp>
      <p:sp>
        <p:nvSpPr>
          <p:cNvPr id="19" name="TextBox 18"/>
          <p:cNvSpPr txBox="1"/>
          <p:nvPr/>
        </p:nvSpPr>
        <p:spPr>
          <a:xfrm>
            <a:off x="2743200" y="5791200"/>
            <a:ext cx="533400" cy="584775"/>
          </a:xfrm>
          <a:prstGeom prst="rect">
            <a:avLst/>
          </a:prstGeom>
          <a:noFill/>
        </p:spPr>
        <p:txBody>
          <a:bodyPr wrap="square" rtlCol="0">
            <a:spAutoFit/>
          </a:bodyPr>
          <a:lstStyle/>
          <a:p>
            <a:r>
              <a:rPr lang="en-US" sz="3200" dirty="0" smtClean="0"/>
              <a:t>6</a:t>
            </a:r>
            <a:endParaRPr lang="en-US" sz="3200" dirty="0"/>
          </a:p>
        </p:txBody>
      </p:sp>
      <p:sp>
        <p:nvSpPr>
          <p:cNvPr id="20" name="TextBox 19"/>
          <p:cNvSpPr txBox="1"/>
          <p:nvPr/>
        </p:nvSpPr>
        <p:spPr>
          <a:xfrm>
            <a:off x="1371600" y="5791200"/>
            <a:ext cx="533400" cy="584775"/>
          </a:xfrm>
          <a:prstGeom prst="rect">
            <a:avLst/>
          </a:prstGeom>
          <a:noFill/>
        </p:spPr>
        <p:txBody>
          <a:bodyPr wrap="square" rtlCol="0">
            <a:spAutoFit/>
          </a:bodyPr>
          <a:lstStyle/>
          <a:p>
            <a:r>
              <a:rPr lang="en-US" sz="3200" dirty="0" smtClean="0"/>
              <a:t>7</a:t>
            </a:r>
            <a:endParaRPr lang="en-US" sz="3200" dirty="0"/>
          </a:p>
        </p:txBody>
      </p:sp>
      <p:sp>
        <p:nvSpPr>
          <p:cNvPr id="21" name="Rectangle 5"/>
          <p:cNvSpPr>
            <a:spLocks noChangeArrowheads="1"/>
          </p:cNvSpPr>
          <p:nvPr/>
        </p:nvSpPr>
        <p:spPr bwMode="auto">
          <a:xfrm>
            <a:off x="457200" y="3810000"/>
            <a:ext cx="457200" cy="1905000"/>
          </a:xfrm>
          <a:prstGeom prst="rect">
            <a:avLst/>
          </a:prstGeom>
          <a:noFill/>
          <a:ln w="25400">
            <a:solidFill>
              <a:schemeClr val="tx1"/>
            </a:solidFill>
            <a:miter lim="800000"/>
            <a:headEnd/>
            <a:tailEnd/>
          </a:ln>
          <a:effectLst/>
        </p:spPr>
        <p:txBody>
          <a:bodyPr wrap="none" anchor="ctr"/>
          <a:lstStyle/>
          <a:p>
            <a:endParaRPr lang="en-US"/>
          </a:p>
        </p:txBody>
      </p:sp>
      <p:sp>
        <p:nvSpPr>
          <p:cNvPr id="22" name="Line 18"/>
          <p:cNvSpPr>
            <a:spLocks noChangeShapeType="1"/>
          </p:cNvSpPr>
          <p:nvPr/>
        </p:nvSpPr>
        <p:spPr bwMode="auto">
          <a:xfrm>
            <a:off x="457200" y="38100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23" name="TextBox 22"/>
          <p:cNvSpPr txBox="1"/>
          <p:nvPr/>
        </p:nvSpPr>
        <p:spPr>
          <a:xfrm>
            <a:off x="457200" y="5943600"/>
            <a:ext cx="533400" cy="584775"/>
          </a:xfrm>
          <a:prstGeom prst="rect">
            <a:avLst/>
          </a:prstGeom>
          <a:noFill/>
        </p:spPr>
        <p:txBody>
          <a:bodyPr wrap="square" rtlCol="0">
            <a:spAutoFit/>
          </a:bodyPr>
          <a:lstStyle/>
          <a:p>
            <a:r>
              <a:rPr lang="en-US" sz="3200" dirty="0" smtClean="0"/>
              <a:t>8</a:t>
            </a:r>
            <a:endParaRPr 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2"/>
          </p:nvPr>
        </p:nvSpPr>
        <p:spPr>
          <a:noFill/>
        </p:spPr>
        <p:txBody>
          <a:bodyPr/>
          <a:lstStyle/>
          <a:p>
            <a:fld id="{AC35468D-685D-4212-8BC4-BB83FA278CA5}" type="slidenum">
              <a:rPr lang="en-US" smtClean="0">
                <a:latin typeface="Arial" charset="0"/>
              </a:rPr>
              <a:pPr/>
              <a:t>8</a:t>
            </a:fld>
            <a:endParaRPr lang="en-US" smtClean="0">
              <a:latin typeface="Arial" charset="0"/>
            </a:endParaRPr>
          </a:p>
        </p:txBody>
      </p:sp>
      <p:sp>
        <p:nvSpPr>
          <p:cNvPr id="4099" name="Rectangle 2"/>
          <p:cNvSpPr>
            <a:spLocks noGrp="1" noChangeArrowheads="1"/>
          </p:cNvSpPr>
          <p:nvPr>
            <p:ph type="title" idx="4294967295"/>
          </p:nvPr>
        </p:nvSpPr>
        <p:spPr/>
        <p:txBody>
          <a:bodyPr>
            <a:normAutofit fontScale="90000"/>
          </a:bodyPr>
          <a:lstStyle/>
          <a:p>
            <a:r>
              <a:rPr lang="en-US" sz="5400" dirty="0" smtClean="0">
                <a:solidFill>
                  <a:srgbClr val="CC0000"/>
                </a:solidFill>
              </a:rPr>
              <a:t>Representation of  Stack</a:t>
            </a:r>
          </a:p>
        </p:txBody>
      </p:sp>
      <p:sp>
        <p:nvSpPr>
          <p:cNvPr id="4100" name="Rectangle 3"/>
          <p:cNvSpPr>
            <a:spLocks noGrp="1" noChangeArrowheads="1"/>
          </p:cNvSpPr>
          <p:nvPr>
            <p:ph type="body" idx="4294967295"/>
          </p:nvPr>
        </p:nvSpPr>
        <p:spPr>
          <a:xfrm>
            <a:off x="533400" y="1905000"/>
            <a:ext cx="8229600" cy="3886200"/>
          </a:xfrm>
        </p:spPr>
        <p:txBody>
          <a:bodyPr>
            <a:normAutofit/>
          </a:bodyPr>
          <a:lstStyle/>
          <a:p>
            <a:pPr>
              <a:lnSpc>
                <a:spcPct val="90000"/>
              </a:lnSpc>
              <a:buNone/>
            </a:pPr>
            <a:r>
              <a:rPr lang="en-US" sz="3600" dirty="0" smtClean="0">
                <a:solidFill>
                  <a:srgbClr val="FF0000"/>
                </a:solidFill>
              </a:rPr>
              <a:t>Stack</a:t>
            </a:r>
            <a:r>
              <a:rPr lang="en-US" sz="3600" dirty="0" smtClean="0"/>
              <a:t> can be represented in two different ways :</a:t>
            </a:r>
          </a:p>
          <a:p>
            <a:pPr>
              <a:lnSpc>
                <a:spcPct val="90000"/>
              </a:lnSpc>
            </a:pPr>
            <a:endParaRPr lang="en-US" sz="3600" dirty="0" smtClean="0"/>
          </a:p>
          <a:p>
            <a:pPr>
              <a:lnSpc>
                <a:spcPct val="90000"/>
              </a:lnSpc>
              <a:buNone/>
            </a:pPr>
            <a:r>
              <a:rPr lang="en-US" sz="3600" dirty="0" smtClean="0"/>
              <a:t>	[1] Linear </a:t>
            </a:r>
            <a:r>
              <a:rPr lang="en-US" dirty="0" smtClean="0"/>
              <a:t>ARRAY (1-D)</a:t>
            </a:r>
          </a:p>
          <a:p>
            <a:pPr>
              <a:lnSpc>
                <a:spcPct val="90000"/>
              </a:lnSpc>
            </a:pPr>
            <a:endParaRPr lang="en-US" dirty="0" smtClean="0"/>
          </a:p>
          <a:p>
            <a:pPr>
              <a:lnSpc>
                <a:spcPct val="90000"/>
              </a:lnSpc>
              <a:buNone/>
            </a:pPr>
            <a:r>
              <a:rPr lang="en-US" sz="3600" dirty="0" smtClean="0"/>
              <a:t>   [2] One-way Linked list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Array Representation of Stack</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9</a:t>
            </a:fld>
            <a:endParaRPr lang="en-US"/>
          </a:p>
        </p:txBody>
      </p:sp>
      <p:graphicFrame>
        <p:nvGraphicFramePr>
          <p:cNvPr id="29" name="Content Placeholder 28"/>
          <p:cNvGraphicFramePr>
            <a:graphicFrameLocks noGrp="1"/>
          </p:cNvGraphicFramePr>
          <p:nvPr>
            <p:ph idx="1"/>
          </p:nvPr>
        </p:nvGraphicFramePr>
        <p:xfrm>
          <a:off x="457200" y="2971800"/>
          <a:ext cx="8229600" cy="115824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gridCol w="1028700"/>
              </a:tblGrid>
              <a:tr h="121920">
                <a:tc>
                  <a:txBody>
                    <a:bodyPr/>
                    <a:lstStyle/>
                    <a:p>
                      <a:r>
                        <a:rPr lang="en-US" sz="3200" dirty="0" smtClean="0">
                          <a:solidFill>
                            <a:schemeClr val="tx1"/>
                          </a:solidFill>
                        </a:rPr>
                        <a:t>A</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B</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C</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1920">
                <a:tc>
                  <a:txBody>
                    <a:bodyPr/>
                    <a:lstStyle/>
                    <a:p>
                      <a:r>
                        <a:rPr lang="en-US" sz="3200" dirty="0" smtClean="0">
                          <a:solidFill>
                            <a:schemeClr val="tx1"/>
                          </a:solidFill>
                        </a:rPr>
                        <a:t>1</a:t>
                      </a:r>
                      <a:endParaRPr lang="en-US" sz="32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200" dirty="0" smtClean="0">
                          <a:solidFill>
                            <a:schemeClr val="tx1"/>
                          </a:solidFill>
                        </a:rPr>
                        <a:t>2</a:t>
                      </a:r>
                      <a:endParaRPr lang="en-US" sz="32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200" dirty="0" smtClean="0">
                          <a:solidFill>
                            <a:schemeClr val="tx1"/>
                          </a:solidFill>
                        </a:rPr>
                        <a:t>3</a:t>
                      </a:r>
                      <a:endParaRPr lang="en-US" sz="32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200" dirty="0" smtClean="0"/>
                        <a:t>4</a:t>
                      </a:r>
                      <a:endParaRPr lang="en-US"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200" dirty="0" smtClean="0"/>
                        <a:t>5</a:t>
                      </a:r>
                      <a:endParaRPr lang="en-US"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200" dirty="0" smtClean="0"/>
                        <a:t>6</a:t>
                      </a:r>
                      <a:endParaRPr lang="en-US"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200" dirty="0" smtClean="0"/>
                        <a:t>7</a:t>
                      </a:r>
                      <a:endParaRPr lang="en-US"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200" dirty="0" smtClean="0"/>
                        <a:t>8</a:t>
                      </a:r>
                      <a:endParaRPr lang="en-US"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
        <p:nvSpPr>
          <p:cNvPr id="30" name="TextBox 29"/>
          <p:cNvSpPr txBox="1"/>
          <p:nvPr/>
        </p:nvSpPr>
        <p:spPr>
          <a:xfrm>
            <a:off x="3276600" y="2209800"/>
            <a:ext cx="1676400" cy="584775"/>
          </a:xfrm>
          <a:prstGeom prst="rect">
            <a:avLst/>
          </a:prstGeom>
          <a:noFill/>
        </p:spPr>
        <p:txBody>
          <a:bodyPr wrap="square" rtlCol="0">
            <a:spAutoFit/>
          </a:bodyPr>
          <a:lstStyle/>
          <a:p>
            <a:r>
              <a:rPr lang="en-US" sz="3200" dirty="0" smtClean="0"/>
              <a:t>STACK </a:t>
            </a:r>
            <a:endParaRPr lang="en-US" sz="3200" dirty="0"/>
          </a:p>
        </p:txBody>
      </p:sp>
      <p:sp>
        <p:nvSpPr>
          <p:cNvPr id="31" name="TextBox 30"/>
          <p:cNvSpPr txBox="1"/>
          <p:nvPr/>
        </p:nvSpPr>
        <p:spPr>
          <a:xfrm>
            <a:off x="685800" y="4648200"/>
            <a:ext cx="1066800" cy="584775"/>
          </a:xfrm>
          <a:prstGeom prst="rect">
            <a:avLst/>
          </a:prstGeom>
          <a:noFill/>
        </p:spPr>
        <p:txBody>
          <a:bodyPr wrap="square" rtlCol="0">
            <a:spAutoFit/>
          </a:bodyPr>
          <a:lstStyle/>
          <a:p>
            <a:r>
              <a:rPr lang="en-US" sz="3200" dirty="0" smtClean="0"/>
              <a:t>TOP</a:t>
            </a:r>
            <a:endParaRPr lang="en-US" sz="3200" dirty="0"/>
          </a:p>
        </p:txBody>
      </p:sp>
      <p:sp>
        <p:nvSpPr>
          <p:cNvPr id="32" name="TextBox 31"/>
          <p:cNvSpPr txBox="1"/>
          <p:nvPr/>
        </p:nvSpPr>
        <p:spPr>
          <a:xfrm>
            <a:off x="1828800" y="4648200"/>
            <a:ext cx="533400" cy="584775"/>
          </a:xfrm>
          <a:prstGeom prst="rect">
            <a:avLst/>
          </a:prstGeom>
          <a:noFill/>
          <a:ln>
            <a:solidFill>
              <a:schemeClr val="tx1"/>
            </a:solidFill>
          </a:ln>
        </p:spPr>
        <p:txBody>
          <a:bodyPr wrap="square" rtlCol="0">
            <a:spAutoFit/>
          </a:bodyPr>
          <a:lstStyle/>
          <a:p>
            <a:r>
              <a:rPr lang="en-US" sz="3200" dirty="0" smtClean="0"/>
              <a:t>3</a:t>
            </a:r>
            <a:endParaRPr lang="en-US" sz="3200" dirty="0"/>
          </a:p>
        </p:txBody>
      </p:sp>
      <p:cxnSp>
        <p:nvCxnSpPr>
          <p:cNvPr id="34" name="Straight Connector 33"/>
          <p:cNvCxnSpPr>
            <a:stCxn id="32" idx="3"/>
          </p:cNvCxnSpPr>
          <p:nvPr/>
        </p:nvCxnSpPr>
        <p:spPr>
          <a:xfrm>
            <a:off x="2362200" y="4940588"/>
            <a:ext cx="609600" cy="124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flipH="1" flipV="1">
            <a:off x="2438400" y="4419600"/>
            <a:ext cx="1066800" cy="1588"/>
          </a:xfrm>
          <a:prstGeom prst="straightConnector1">
            <a:avLst/>
          </a:prstGeom>
          <a:ln w="38100" cap="rnd">
            <a:solidFill>
              <a:srgbClr val="FF0000"/>
            </a:solidFill>
            <a:beve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62600" y="4648200"/>
            <a:ext cx="1981200" cy="584775"/>
          </a:xfrm>
          <a:prstGeom prst="rect">
            <a:avLst/>
          </a:prstGeom>
          <a:noFill/>
        </p:spPr>
        <p:txBody>
          <a:bodyPr wrap="square" rtlCol="0">
            <a:spAutoFit/>
          </a:bodyPr>
          <a:lstStyle/>
          <a:p>
            <a:r>
              <a:rPr lang="en-US" sz="3200" dirty="0" smtClean="0"/>
              <a:t>MAXSTK</a:t>
            </a:r>
            <a:endParaRPr lang="en-US" sz="3200" dirty="0"/>
          </a:p>
        </p:txBody>
      </p:sp>
      <p:sp>
        <p:nvSpPr>
          <p:cNvPr id="38" name="TextBox 37"/>
          <p:cNvSpPr txBox="1"/>
          <p:nvPr/>
        </p:nvSpPr>
        <p:spPr>
          <a:xfrm>
            <a:off x="7696200" y="4648200"/>
            <a:ext cx="533400" cy="584775"/>
          </a:xfrm>
          <a:prstGeom prst="rect">
            <a:avLst/>
          </a:prstGeom>
          <a:noFill/>
          <a:ln>
            <a:solidFill>
              <a:schemeClr val="tx1"/>
            </a:solidFill>
          </a:ln>
        </p:spPr>
        <p:txBody>
          <a:bodyPr wrap="square" rtlCol="0">
            <a:spAutoFit/>
          </a:bodyPr>
          <a:lstStyle/>
          <a:p>
            <a:r>
              <a:rPr lang="en-US" sz="3200" dirty="0" smtClean="0"/>
              <a:t>8</a:t>
            </a:r>
            <a:endParaRPr lang="en-US" sz="3200" dirty="0"/>
          </a:p>
        </p:txBody>
      </p:sp>
      <p:cxnSp>
        <p:nvCxnSpPr>
          <p:cNvPr id="40" name="Straight Arrow Connector 39"/>
          <p:cNvCxnSpPr>
            <a:stCxn id="38" idx="0"/>
          </p:cNvCxnSpPr>
          <p:nvPr/>
        </p:nvCxnSpPr>
        <p:spPr>
          <a:xfrm rot="16200000" flipV="1">
            <a:off x="7639050" y="4324350"/>
            <a:ext cx="609600" cy="381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81000" y="5410200"/>
            <a:ext cx="7924800" cy="1077218"/>
          </a:xfrm>
          <a:prstGeom prst="rect">
            <a:avLst/>
          </a:prstGeom>
          <a:noFill/>
          <a:ln>
            <a:solidFill>
              <a:schemeClr val="tx1"/>
            </a:solidFill>
          </a:ln>
        </p:spPr>
        <p:txBody>
          <a:bodyPr wrap="square" rtlCol="0">
            <a:spAutoFit/>
          </a:bodyPr>
          <a:lstStyle/>
          <a:p>
            <a:r>
              <a:rPr lang="en-US" sz="3200" dirty="0" smtClean="0"/>
              <a:t>TOP = 0 will indicates that the stack is empty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1096</TotalTime>
  <Words>1741</Words>
  <Application>Microsoft Office PowerPoint</Application>
  <PresentationFormat>On-screen Show (4:3)</PresentationFormat>
  <Paragraphs>707</Paragraphs>
  <Slides>46</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46</vt:i4>
      </vt:variant>
    </vt:vector>
  </HeadingPairs>
  <TitlesOfParts>
    <vt:vector size="47" baseType="lpstr">
      <vt:lpstr>Office Theme</vt:lpstr>
      <vt:lpstr>Data Structure &amp; Algorithm CS-102 </vt:lpstr>
      <vt:lpstr>Linear Data Structures</vt:lpstr>
      <vt:lpstr>Stack </vt:lpstr>
      <vt:lpstr>Stack </vt:lpstr>
      <vt:lpstr>Stack</vt:lpstr>
      <vt:lpstr>Last In First Out</vt:lpstr>
      <vt:lpstr>Last In First Out</vt:lpstr>
      <vt:lpstr>Representation of  Stack</vt:lpstr>
      <vt:lpstr>Array Representation of Stack</vt:lpstr>
      <vt:lpstr>PUSH Operation </vt:lpstr>
      <vt:lpstr>POP Operation </vt:lpstr>
      <vt:lpstr>Linked List Representation of Stack </vt:lpstr>
      <vt:lpstr>PUSH Operation </vt:lpstr>
      <vt:lpstr>PUSH Operation </vt:lpstr>
      <vt:lpstr>PUSH Operation </vt:lpstr>
      <vt:lpstr>POP Operation </vt:lpstr>
      <vt:lpstr>POP Operation </vt:lpstr>
      <vt:lpstr>POP Operation </vt:lpstr>
      <vt:lpstr>Arithmetic Expression; Polish Notation </vt:lpstr>
      <vt:lpstr>Polish Notation </vt:lpstr>
      <vt:lpstr>Polish Notation </vt:lpstr>
      <vt:lpstr>Polish Notation</vt:lpstr>
      <vt:lpstr>Polish Notation</vt:lpstr>
      <vt:lpstr>Reverse Polish Notation </vt:lpstr>
      <vt:lpstr>PowerPoint Presentation</vt:lpstr>
      <vt:lpstr>Evaluation of Postfix Expression</vt:lpstr>
      <vt:lpstr>Evaluation of Postfix Expression</vt:lpstr>
      <vt:lpstr>Evaluation of Postfix Expression</vt:lpstr>
      <vt:lpstr>Example </vt:lpstr>
      <vt:lpstr>PowerPoint Presentation</vt:lpstr>
      <vt:lpstr>Infix to Postfix </vt:lpstr>
      <vt:lpstr>Infix to Postfix </vt:lpstr>
      <vt:lpstr>Infix to Postfix </vt:lpstr>
      <vt:lpstr>Infix to Postfix </vt:lpstr>
      <vt:lpstr>Infix to Postfix </vt:lpstr>
      <vt:lpstr>PowerPoint Presentation</vt:lpstr>
      <vt:lpstr>PowerPoint Presentation</vt:lpstr>
      <vt:lpstr>PowerPoint Presentation</vt:lpstr>
      <vt:lpstr>Example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NIT Rourkela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 CS-102</dc:title>
  <dc:creator>Mr. R K Mohapatra</dc:creator>
  <cp:lastModifiedBy>Sambit</cp:lastModifiedBy>
  <cp:revision>66</cp:revision>
  <dcterms:created xsi:type="dcterms:W3CDTF">2011-02-02T02:50:46Z</dcterms:created>
  <dcterms:modified xsi:type="dcterms:W3CDTF">2019-09-10T16:30:59Z</dcterms:modified>
</cp:coreProperties>
</file>