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075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53049-2CF6-4FCF-A6AB-1963BC5E2A9F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EB78C-EC18-4B09-BDE7-5A4B8E0D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EB78C-EC18-4B09-BDE7-5A4B8E0DD9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5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09-Feb-16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09-Feb-16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09-Feb-16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744DD-A053-48F8-9B62-B9266633BF6C}" type="datetimeFigureOut">
              <a:rPr lang="en-US" smtClean="0"/>
              <a:pPr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Data Structure and Algorithm (CS 102)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257800"/>
            <a:ext cx="5943600" cy="8382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800" dirty="0" smtClean="0">
                <a:solidFill>
                  <a:srgbClr val="FF0000"/>
                </a:solidFill>
                <a:latin typeface="Cambria" panose="02040503050406030204" pitchFamily="18" charset="0"/>
                <a:cs typeface="Courier New" pitchFamily="49" charset="0"/>
              </a:rPr>
              <a:t>Dr. </a:t>
            </a:r>
            <a:r>
              <a:rPr lang="en-US" sz="2800" dirty="0" err="1" smtClean="0">
                <a:solidFill>
                  <a:srgbClr val="FF0000"/>
                </a:solidFill>
                <a:latin typeface="Cambria" panose="02040503050406030204" pitchFamily="18" charset="0"/>
                <a:cs typeface="Courier New" pitchFamily="49" charset="0"/>
              </a:rPr>
              <a:t>Sambit</a:t>
            </a:r>
            <a:r>
              <a:rPr lang="en-US" sz="2800" dirty="0" smtClean="0">
                <a:solidFill>
                  <a:srgbClr val="FF0000"/>
                </a:solidFill>
                <a:latin typeface="Cambria" panose="02040503050406030204" pitchFamily="18" charset="0"/>
                <a:cs typeface="Courier New" pitchFamily="49" charset="0"/>
              </a:rPr>
              <a:t> 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  <a:cs typeface="Courier New" pitchFamily="49" charset="0"/>
              </a:rPr>
              <a:t>Bakshi</a:t>
            </a:r>
            <a:endParaRPr lang="en-US" sz="2800" dirty="0" smtClean="0">
              <a:solidFill>
                <a:srgbClr val="FF0000"/>
              </a:solidFill>
              <a:latin typeface="Cambria" panose="02040503050406030204" pitchFamily="18" charset="0"/>
              <a:cs typeface="Courier New" pitchFamily="49" charset="0"/>
            </a:endParaRPr>
          </a:p>
          <a:p>
            <a:pPr algn="r"/>
            <a:r>
              <a:rPr lang="en-US" sz="2800" dirty="0" smtClean="0">
                <a:solidFill>
                  <a:srgbClr val="FF0000"/>
                </a:solidFill>
                <a:latin typeface="Cambria" panose="02040503050406030204" pitchFamily="18" charset="0"/>
                <a:cs typeface="Courier New" pitchFamily="49" charset="0"/>
              </a:rPr>
              <a:t>Dept. of CSE, NIT Rourkela</a:t>
            </a:r>
            <a:endParaRPr lang="en-US" sz="2800" dirty="0">
              <a:solidFill>
                <a:srgbClr val="FF0000"/>
              </a:solidFill>
              <a:latin typeface="Cambria" panose="02040503050406030204" pitchFamily="18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568575"/>
            <a:ext cx="9144000" cy="147002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Queue &amp; its Applications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QUEUE contain one element</a:t>
            </a:r>
          </a:p>
          <a:p>
            <a:pPr>
              <a:buNone/>
            </a:pPr>
            <a:r>
              <a:rPr lang="en-US" dirty="0" smtClean="0"/>
              <a:t>	FRONT = REAR </a:t>
            </a:r>
            <a:r>
              <a:rPr lang="en-US" dirty="0" smtClean="0">
                <a:sym typeface="Symbol" pitchFamily="18" charset="2"/>
              </a:rPr>
              <a:t> 0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2819400"/>
          <a:ext cx="6095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667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FRONT: 7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124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REAR: 7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Algorithm to Insert in Q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[1] </a:t>
            </a:r>
            <a:r>
              <a:rPr lang="en-US" sz="3300" dirty="0" smtClean="0"/>
              <a:t>If</a:t>
            </a:r>
            <a:r>
              <a:rPr lang="en-US" sz="3300" b="1" dirty="0" smtClean="0">
                <a:solidFill>
                  <a:srgbClr val="FF0000"/>
                </a:solidFill>
              </a:rPr>
              <a:t> </a:t>
            </a:r>
            <a:r>
              <a:rPr lang="en-US" sz="3300" dirty="0" smtClean="0"/>
              <a:t>FRONT = REAR % N + 1 then  </a:t>
            </a:r>
          </a:p>
          <a:p>
            <a:pPr>
              <a:buNone/>
            </a:pPr>
            <a:r>
              <a:rPr lang="en-US" sz="3300" dirty="0"/>
              <a:t>	</a:t>
            </a:r>
            <a:r>
              <a:rPr lang="en-US" sz="3300" dirty="0" smtClean="0"/>
              <a:t>      Print: Overflow and Exit</a:t>
            </a:r>
          </a:p>
          <a:p>
            <a:pPr>
              <a:buNone/>
            </a:pPr>
            <a:r>
              <a:rPr lang="en-US" dirty="0" smtClean="0"/>
              <a:t>[2]</a:t>
            </a:r>
            <a:r>
              <a:rPr lang="en-US" sz="3300" dirty="0"/>
              <a:t> </a:t>
            </a:r>
            <a:r>
              <a:rPr lang="en-US" sz="3300" dirty="0" smtClean="0"/>
              <a:t>If REAR = </a:t>
            </a:r>
            <a:r>
              <a:rPr lang="en-US" sz="3300" dirty="0"/>
              <a:t>0</a:t>
            </a:r>
            <a:r>
              <a:rPr lang="en-US" sz="3300" dirty="0" smtClean="0"/>
              <a:t> </a:t>
            </a:r>
            <a:r>
              <a:rPr lang="en-US" sz="3300" b="1" dirty="0" smtClean="0">
                <a:solidFill>
                  <a:srgbClr val="FF0000"/>
                </a:solidFill>
              </a:rPr>
              <a:t>then</a:t>
            </a:r>
            <a:r>
              <a:rPr lang="en-US" sz="3300" dirty="0" smtClean="0"/>
              <a:t> </a:t>
            </a:r>
            <a:r>
              <a:rPr lang="en-US" sz="2800" dirty="0" smtClean="0"/>
              <a:t>//first time insertion</a:t>
            </a:r>
          </a:p>
          <a:p>
            <a:pPr>
              <a:buNone/>
            </a:pPr>
            <a:r>
              <a:rPr lang="en-US" sz="3300" dirty="0" smtClean="0"/>
              <a:t>			Set FRONT = 1 and REAR = 1</a:t>
            </a:r>
          </a:p>
          <a:p>
            <a:pPr>
              <a:buNone/>
            </a:pPr>
            <a:r>
              <a:rPr lang="en-US" sz="3300" dirty="0" smtClean="0"/>
              <a:t>	  Else Set REAR = REAR % N + 1</a:t>
            </a:r>
          </a:p>
          <a:p>
            <a:pPr>
              <a:buNone/>
            </a:pPr>
            <a:r>
              <a:rPr lang="en-US" dirty="0" smtClean="0"/>
              <a:t>[3] </a:t>
            </a:r>
            <a:r>
              <a:rPr lang="en-US" sz="3300" dirty="0" smtClean="0"/>
              <a:t>Set QUEUE[REAR] = ITEM</a:t>
            </a:r>
          </a:p>
          <a:p>
            <a:pPr>
              <a:buNone/>
            </a:pPr>
            <a:r>
              <a:rPr lang="en-US" sz="3300" dirty="0" smtClean="0"/>
              <a:t>[4] Exit </a:t>
            </a:r>
          </a:p>
          <a:p>
            <a:pPr>
              <a:buNone/>
            </a:pPr>
            <a:r>
              <a:rPr lang="en-US" dirty="0" smtClean="0"/>
              <a:t>	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Queue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2819400"/>
          <a:ext cx="6095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4267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FRONT = REAR % N + 1 [FULL QUEUE] 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Algorithm to Delete from Q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3641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sz="5900" dirty="0" smtClean="0"/>
          </a:p>
          <a:p>
            <a:pPr>
              <a:buNone/>
            </a:pPr>
            <a:r>
              <a:rPr lang="en-US" sz="5900" dirty="0" smtClean="0"/>
              <a:t>[1] </a:t>
            </a:r>
            <a:r>
              <a:rPr lang="en-US" sz="5800" dirty="0" smtClean="0"/>
              <a:t>If FRONT = </a:t>
            </a:r>
            <a:r>
              <a:rPr lang="en-US" sz="5800" dirty="0"/>
              <a:t>0</a:t>
            </a:r>
            <a:r>
              <a:rPr lang="en-US" sz="5800" dirty="0" smtClean="0"/>
              <a:t> </a:t>
            </a:r>
            <a:r>
              <a:rPr lang="en-US" sz="5800" smtClean="0"/>
              <a:t>then </a:t>
            </a:r>
          </a:p>
          <a:p>
            <a:pPr>
              <a:buNone/>
            </a:pPr>
            <a:r>
              <a:rPr lang="en-US" sz="5800" smtClean="0"/>
              <a:t>Print</a:t>
            </a:r>
            <a:r>
              <a:rPr lang="en-US" sz="5800" dirty="0" smtClean="0"/>
              <a:t>: Underflow   and Exit</a:t>
            </a:r>
          </a:p>
          <a:p>
            <a:pPr>
              <a:buNone/>
            </a:pPr>
            <a:endParaRPr lang="en-US" sz="3300" dirty="0" smtClean="0"/>
          </a:p>
          <a:p>
            <a:pPr>
              <a:buNone/>
            </a:pPr>
            <a:r>
              <a:rPr lang="en-US" sz="5900" dirty="0" smtClean="0"/>
              <a:t>[2] </a:t>
            </a:r>
            <a:r>
              <a:rPr lang="en-US" sz="5800" dirty="0" smtClean="0"/>
              <a:t>Set  ITEM = QUEUE[FRONT] </a:t>
            </a:r>
          </a:p>
          <a:p>
            <a:pPr>
              <a:buNone/>
            </a:pPr>
            <a:endParaRPr lang="en-US" sz="3300" dirty="0" smtClean="0"/>
          </a:p>
          <a:p>
            <a:pPr>
              <a:buNone/>
            </a:pPr>
            <a:r>
              <a:rPr lang="en-US" sz="5900" dirty="0" smtClean="0"/>
              <a:t>[3] </a:t>
            </a:r>
            <a:r>
              <a:rPr lang="en-US" dirty="0" smtClean="0"/>
              <a:t>	</a:t>
            </a:r>
            <a:r>
              <a:rPr lang="en-US" sz="5800" dirty="0" smtClean="0"/>
              <a:t>If FRONT = REAR  </a:t>
            </a:r>
            <a:r>
              <a:rPr lang="en-US" sz="5800" b="1" dirty="0" smtClean="0">
                <a:solidFill>
                  <a:srgbClr val="FF0000"/>
                </a:solidFill>
              </a:rPr>
              <a:t>then</a:t>
            </a:r>
            <a:r>
              <a:rPr lang="en-US" sz="5800" dirty="0" smtClean="0"/>
              <a:t>  </a:t>
            </a:r>
          </a:p>
          <a:p>
            <a:pPr>
              <a:buNone/>
            </a:pPr>
            <a:r>
              <a:rPr lang="en-US" sz="5800" dirty="0" smtClean="0"/>
              <a:t>			Set FRONT = 0  and REAR = </a:t>
            </a:r>
            <a:r>
              <a:rPr lang="en-US" sz="5800" dirty="0"/>
              <a:t>0</a:t>
            </a:r>
            <a:endParaRPr lang="en-US" sz="5800" dirty="0" smtClean="0"/>
          </a:p>
          <a:p>
            <a:pPr>
              <a:buNone/>
            </a:pPr>
            <a:r>
              <a:rPr lang="en-US" sz="5800" dirty="0" smtClean="0"/>
              <a:t>		Else 	Set FRONT  = FRONT % N  + 1</a:t>
            </a:r>
          </a:p>
          <a:p>
            <a:pPr>
              <a:buNone/>
            </a:pPr>
            <a:r>
              <a:rPr lang="en-US" sz="5900" dirty="0" smtClean="0"/>
              <a:t>[4] Exit </a:t>
            </a:r>
          </a:p>
          <a:p>
            <a:pPr>
              <a:buNone/>
            </a:pPr>
            <a:r>
              <a:rPr lang="en-US" dirty="0" smtClean="0"/>
              <a:t>	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Linked List Representation of Queue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linked queue is a queue implemented as linked list with two pointer variable FRONT and REAR pointing to the nodes which is in the FRONT and REAR of the queue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Linked List Representation of Queue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4" name="Group 24"/>
          <p:cNvGrpSpPr/>
          <p:nvPr/>
        </p:nvGrpSpPr>
        <p:grpSpPr>
          <a:xfrm>
            <a:off x="228600" y="2590800"/>
            <a:ext cx="7848600" cy="1298575"/>
            <a:chOff x="228600" y="2590800"/>
            <a:chExt cx="7848600" cy="1298575"/>
          </a:xfrm>
        </p:grpSpPr>
        <p:grpSp>
          <p:nvGrpSpPr>
            <p:cNvPr id="5" name="Group 6"/>
            <p:cNvGrpSpPr/>
            <p:nvPr/>
          </p:nvGrpSpPr>
          <p:grpSpPr>
            <a:xfrm>
              <a:off x="1524000" y="3276600"/>
              <a:ext cx="1600200" cy="612775"/>
              <a:chOff x="2667000" y="31242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AA</a:t>
                </a:r>
                <a:endParaRPr lang="en-US" sz="3200" dirty="0"/>
              </a:p>
            </p:txBody>
          </p:sp>
        </p:grp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762000" y="3505200"/>
              <a:ext cx="152400" cy="381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" name="Group 18"/>
            <p:cNvGrpSpPr/>
            <p:nvPr/>
          </p:nvGrpSpPr>
          <p:grpSpPr>
            <a:xfrm>
              <a:off x="6705600" y="3276600"/>
              <a:ext cx="1371600" cy="612775"/>
              <a:chOff x="2667000" y="3124200"/>
              <a:chExt cx="765175" cy="384175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X</a:t>
                </a:r>
                <a:endParaRPr lang="en-US" sz="3200" dirty="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CC</a:t>
                </a:r>
                <a:endParaRPr lang="en-US" sz="3200" dirty="0"/>
              </a:p>
            </p:txBody>
          </p:sp>
        </p:grpSp>
        <p:grpSp>
          <p:nvGrpSpPr>
            <p:cNvPr id="7" name="Group 21"/>
            <p:cNvGrpSpPr/>
            <p:nvPr/>
          </p:nvGrpSpPr>
          <p:grpSpPr>
            <a:xfrm>
              <a:off x="4114800" y="3276600"/>
              <a:ext cx="1447800" cy="612775"/>
              <a:chOff x="2667000" y="31242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BB</a:t>
                </a:r>
                <a:endParaRPr lang="en-US" sz="3200" dirty="0"/>
              </a:p>
            </p:txBody>
          </p:sp>
        </p:grp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rot="240000" flipV="1">
              <a:off x="8389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rot="240000" flipV="1">
              <a:off x="2819207" y="3550385"/>
              <a:ext cx="1297095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rot="240000" flipV="1">
              <a:off x="5336662" y="3476556"/>
              <a:ext cx="1367795" cy="1240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8600" y="2590800"/>
              <a:ext cx="1676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</a:rPr>
                <a:t>FRONT</a:t>
              </a:r>
              <a:endParaRPr lang="en-US" sz="32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8763000" y="33528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1040000" flipV="1">
            <a:off x="8077200" y="3543300"/>
            <a:ext cx="685800" cy="396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8600" y="39624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REAR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Insertion in a Queue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" name="Group 24"/>
          <p:cNvGrpSpPr/>
          <p:nvPr/>
        </p:nvGrpSpPr>
        <p:grpSpPr>
          <a:xfrm>
            <a:off x="228600" y="2590800"/>
            <a:ext cx="7848600" cy="1298575"/>
            <a:chOff x="228600" y="2590800"/>
            <a:chExt cx="7848600" cy="1298575"/>
          </a:xfrm>
        </p:grpSpPr>
        <p:grpSp>
          <p:nvGrpSpPr>
            <p:cNvPr id="4" name="Group 6"/>
            <p:cNvGrpSpPr/>
            <p:nvPr/>
          </p:nvGrpSpPr>
          <p:grpSpPr>
            <a:xfrm>
              <a:off x="1524000" y="3276600"/>
              <a:ext cx="1600200" cy="612775"/>
              <a:chOff x="2667000" y="31242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AA</a:t>
                </a:r>
                <a:endParaRPr lang="en-US" sz="3200" dirty="0"/>
              </a:p>
            </p:txBody>
          </p:sp>
        </p:grp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762000" y="3505200"/>
              <a:ext cx="152400" cy="381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" name="Group 18"/>
            <p:cNvGrpSpPr/>
            <p:nvPr/>
          </p:nvGrpSpPr>
          <p:grpSpPr>
            <a:xfrm>
              <a:off x="6705600" y="3276600"/>
              <a:ext cx="1371600" cy="612775"/>
              <a:chOff x="2667000" y="3124200"/>
              <a:chExt cx="765175" cy="384175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X</a:t>
                </a:r>
                <a:endParaRPr lang="en-US" sz="3200" dirty="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CC</a:t>
                </a:r>
                <a:endParaRPr lang="en-US" sz="3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4114800" y="3276600"/>
              <a:ext cx="1447800" cy="612775"/>
              <a:chOff x="2667000" y="31242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BB</a:t>
                </a:r>
                <a:endParaRPr lang="en-US" sz="3200" dirty="0"/>
              </a:p>
            </p:txBody>
          </p:sp>
        </p:grp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rot="240000" flipV="1">
              <a:off x="8389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rot="240000" flipV="1">
              <a:off x="2819207" y="3550385"/>
              <a:ext cx="1297095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rot="240000" flipV="1">
              <a:off x="5336662" y="3476556"/>
              <a:ext cx="1367795" cy="1240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8600" y="2590800"/>
              <a:ext cx="1676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</a:rPr>
                <a:t>FRONT</a:t>
              </a:r>
              <a:endParaRPr lang="en-US" sz="32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8763000" y="33528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1040000" flipV="1">
            <a:off x="8077200" y="3543300"/>
            <a:ext cx="685800" cy="396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8600" y="39624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REAR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22" name="Group 6"/>
          <p:cNvGrpSpPr/>
          <p:nvPr/>
        </p:nvGrpSpPr>
        <p:grpSpPr>
          <a:xfrm>
            <a:off x="5486400" y="4572000"/>
            <a:ext cx="1905000" cy="609600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3200" dirty="0" smtClean="0"/>
                <a:t>DD</a:t>
              </a:r>
              <a:endParaRPr lang="en-US" sz="3200" dirty="0"/>
            </a:p>
          </p:txBody>
        </p:sp>
      </p:grp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4801359" y="4824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10000" y="43434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Insertion in a Queue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" name="Group 24"/>
          <p:cNvGrpSpPr/>
          <p:nvPr/>
        </p:nvGrpSpPr>
        <p:grpSpPr>
          <a:xfrm>
            <a:off x="228600" y="2590800"/>
            <a:ext cx="7848600" cy="1298575"/>
            <a:chOff x="228600" y="2590800"/>
            <a:chExt cx="7848600" cy="1298575"/>
          </a:xfrm>
        </p:grpSpPr>
        <p:grpSp>
          <p:nvGrpSpPr>
            <p:cNvPr id="4" name="Group 6"/>
            <p:cNvGrpSpPr/>
            <p:nvPr/>
          </p:nvGrpSpPr>
          <p:grpSpPr>
            <a:xfrm>
              <a:off x="1524000" y="3276600"/>
              <a:ext cx="1600200" cy="612775"/>
              <a:chOff x="2667000" y="31242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AA</a:t>
                </a:r>
                <a:endParaRPr lang="en-US" sz="3200" dirty="0"/>
              </a:p>
            </p:txBody>
          </p:sp>
        </p:grp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762000" y="3505200"/>
              <a:ext cx="152400" cy="381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" name="Group 18"/>
            <p:cNvGrpSpPr/>
            <p:nvPr/>
          </p:nvGrpSpPr>
          <p:grpSpPr>
            <a:xfrm>
              <a:off x="6705600" y="3276600"/>
              <a:ext cx="1371600" cy="612775"/>
              <a:chOff x="2667000" y="3124200"/>
              <a:chExt cx="765175" cy="384175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X</a:t>
                </a:r>
                <a:endParaRPr lang="en-US" sz="3200" dirty="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CC</a:t>
                </a:r>
                <a:endParaRPr lang="en-US" sz="3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4114800" y="3276600"/>
              <a:ext cx="1447800" cy="612775"/>
              <a:chOff x="2667000" y="31242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BB</a:t>
                </a:r>
                <a:endParaRPr lang="en-US" sz="3200" dirty="0"/>
              </a:p>
            </p:txBody>
          </p:sp>
        </p:grp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rot="240000" flipV="1">
              <a:off x="8389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rot="240000" flipV="1">
              <a:off x="2819207" y="3550385"/>
              <a:ext cx="1297095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rot="240000" flipV="1">
              <a:off x="5336662" y="3476556"/>
              <a:ext cx="1367795" cy="1240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8600" y="2590800"/>
              <a:ext cx="1676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</a:rPr>
                <a:t>FRONT</a:t>
              </a:r>
              <a:endParaRPr lang="en-US" sz="32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8763000" y="49530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1040000" flipV="1">
            <a:off x="8153949" y="5129271"/>
            <a:ext cx="685800" cy="396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8600" y="54864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REAR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8400" y="4800600"/>
            <a:ext cx="1905000" cy="609600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3200" dirty="0" smtClean="0"/>
                <a:t>DD</a:t>
              </a:r>
              <a:endParaRPr lang="en-US" sz="3200" dirty="0"/>
            </a:p>
          </p:txBody>
        </p:sp>
      </p:grpSp>
      <p:sp>
        <p:nvSpPr>
          <p:cNvPr id="29" name="Line 25"/>
          <p:cNvSpPr>
            <a:spLocks noChangeShapeType="1"/>
          </p:cNvSpPr>
          <p:nvPr/>
        </p:nvSpPr>
        <p:spPr bwMode="auto">
          <a:xfrm rot="480000" flipV="1">
            <a:off x="5792747" y="5137272"/>
            <a:ext cx="455621" cy="602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36" name="Elbow Connector 35"/>
          <p:cNvCxnSpPr/>
          <p:nvPr/>
        </p:nvCxnSpPr>
        <p:spPr>
          <a:xfrm flipH="1">
            <a:off x="5791200" y="3581400"/>
            <a:ext cx="2286000" cy="836612"/>
          </a:xfrm>
          <a:prstGeom prst="bentConnector3">
            <a:avLst>
              <a:gd name="adj1" fmla="val -1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449094" y="4762500"/>
            <a:ext cx="6850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Delete from a Queue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" name="Group 24"/>
          <p:cNvGrpSpPr/>
          <p:nvPr/>
        </p:nvGrpSpPr>
        <p:grpSpPr>
          <a:xfrm>
            <a:off x="228600" y="2590800"/>
            <a:ext cx="7848600" cy="1298575"/>
            <a:chOff x="228600" y="2590800"/>
            <a:chExt cx="7848600" cy="1298575"/>
          </a:xfrm>
        </p:grpSpPr>
        <p:grpSp>
          <p:nvGrpSpPr>
            <p:cNvPr id="4" name="Group 6"/>
            <p:cNvGrpSpPr/>
            <p:nvPr/>
          </p:nvGrpSpPr>
          <p:grpSpPr>
            <a:xfrm>
              <a:off x="1524000" y="3276600"/>
              <a:ext cx="1600200" cy="612775"/>
              <a:chOff x="2667000" y="31242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AA</a:t>
                </a:r>
                <a:endParaRPr lang="en-US" sz="3200" dirty="0"/>
              </a:p>
            </p:txBody>
          </p:sp>
        </p:grp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762000" y="3505200"/>
              <a:ext cx="152400" cy="381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" name="Group 18"/>
            <p:cNvGrpSpPr/>
            <p:nvPr/>
          </p:nvGrpSpPr>
          <p:grpSpPr>
            <a:xfrm>
              <a:off x="6705600" y="3276600"/>
              <a:ext cx="1371600" cy="612775"/>
              <a:chOff x="2667000" y="3124200"/>
              <a:chExt cx="765175" cy="384175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X</a:t>
                </a:r>
                <a:endParaRPr lang="en-US" sz="3200" dirty="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CC</a:t>
                </a:r>
                <a:endParaRPr lang="en-US" sz="3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4114800" y="3276600"/>
              <a:ext cx="1447800" cy="612775"/>
              <a:chOff x="2667000" y="31242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BB</a:t>
                </a:r>
                <a:endParaRPr lang="en-US" sz="3200" dirty="0"/>
              </a:p>
            </p:txBody>
          </p:sp>
        </p:grp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rot="240000" flipV="1">
              <a:off x="8389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rot="240000" flipV="1">
              <a:off x="2819207" y="3550385"/>
              <a:ext cx="1297095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rot="240000" flipV="1">
              <a:off x="5336662" y="3476556"/>
              <a:ext cx="1367795" cy="1240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8600" y="2590800"/>
              <a:ext cx="1676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</a:rPr>
                <a:t>FRONT</a:t>
              </a:r>
              <a:endParaRPr lang="en-US" sz="32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8763000" y="33528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1040000" flipV="1">
            <a:off x="8077200" y="3543300"/>
            <a:ext cx="685800" cy="396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8600" y="39624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REAR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Delete from a Queue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" name="Group 24"/>
          <p:cNvGrpSpPr/>
          <p:nvPr/>
        </p:nvGrpSpPr>
        <p:grpSpPr>
          <a:xfrm>
            <a:off x="2133600" y="2667000"/>
            <a:ext cx="5943600" cy="1222375"/>
            <a:chOff x="2133600" y="2667000"/>
            <a:chExt cx="5943600" cy="1222375"/>
          </a:xfrm>
        </p:grpSpPr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276600" y="3352800"/>
              <a:ext cx="152400" cy="381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" name="Group 18"/>
            <p:cNvGrpSpPr/>
            <p:nvPr/>
          </p:nvGrpSpPr>
          <p:grpSpPr>
            <a:xfrm>
              <a:off x="6705600" y="3276600"/>
              <a:ext cx="1371600" cy="612775"/>
              <a:chOff x="2667000" y="3124200"/>
              <a:chExt cx="765175" cy="384175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X</a:t>
                </a:r>
                <a:endParaRPr lang="en-US" sz="3200" dirty="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CC</a:t>
                </a:r>
                <a:endParaRPr lang="en-US" sz="3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4114800" y="3276600"/>
              <a:ext cx="1447800" cy="612775"/>
              <a:chOff x="2667000" y="31242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BB</a:t>
                </a:r>
                <a:endParaRPr lang="en-US" sz="3200" dirty="0"/>
              </a:p>
            </p:txBody>
          </p:sp>
        </p:grp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rot="240000" flipV="1">
              <a:off x="3429760" y="35290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rot="240000" flipV="1">
              <a:off x="5336662" y="3476556"/>
              <a:ext cx="1367795" cy="1240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133600" y="2667000"/>
              <a:ext cx="1676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</a:rPr>
                <a:t>FRONT</a:t>
              </a:r>
              <a:endParaRPr lang="en-US" sz="32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8763000" y="33528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1040000" flipV="1">
            <a:off x="8077200" y="3543300"/>
            <a:ext cx="685800" cy="396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8600" y="39624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REAR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Queue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 queue is a linear list of elements in which </a:t>
            </a:r>
          </a:p>
          <a:p>
            <a:pPr lvl="1"/>
            <a:r>
              <a:rPr lang="en-US" dirty="0" smtClean="0"/>
              <a:t>deletion can take place only at one end called </a:t>
            </a:r>
            <a:r>
              <a:rPr lang="en-US" dirty="0" smtClean="0">
                <a:solidFill>
                  <a:srgbClr val="FF0000"/>
                </a:solidFill>
              </a:rPr>
              <a:t>Front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Insertion takes place at one end called </a:t>
            </a:r>
            <a:r>
              <a:rPr lang="en-US" dirty="0" smtClean="0">
                <a:solidFill>
                  <a:srgbClr val="FF0000"/>
                </a:solidFill>
              </a:rPr>
              <a:t>Rear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Queues are also known as </a:t>
            </a:r>
            <a:r>
              <a:rPr lang="en-US" dirty="0" smtClean="0">
                <a:solidFill>
                  <a:srgbClr val="FF0000"/>
                </a:solidFill>
              </a:rPr>
              <a:t>First-In-First-Out (FIFO)</a:t>
            </a:r>
            <a:r>
              <a:rPr lang="en-US" dirty="0" smtClean="0"/>
              <a:t> list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Linked Queue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 need to view it as circular for efficient management of space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Insertion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[1]   NEW -&gt; INFO = ITEM </a:t>
            </a:r>
          </a:p>
          <a:p>
            <a:pPr>
              <a:buNone/>
            </a:pPr>
            <a:r>
              <a:rPr lang="en-US" dirty="0" smtClean="0"/>
              <a:t>		NEW -&gt; LINK  = NULL </a:t>
            </a:r>
          </a:p>
          <a:p>
            <a:pPr>
              <a:buNone/>
            </a:pPr>
            <a:r>
              <a:rPr lang="en-US" dirty="0" smtClean="0"/>
              <a:t>[2] If (FRONT = NULL) then </a:t>
            </a:r>
          </a:p>
          <a:p>
            <a:pPr>
              <a:buNone/>
            </a:pPr>
            <a:r>
              <a:rPr lang="en-US" dirty="0" smtClean="0"/>
              <a:t>			FRONT = REAR = NEW</a:t>
            </a:r>
          </a:p>
          <a:p>
            <a:pPr>
              <a:buNone/>
            </a:pPr>
            <a:r>
              <a:rPr lang="en-US" dirty="0" smtClean="0"/>
              <a:t>		else </a:t>
            </a:r>
          </a:p>
          <a:p>
            <a:pPr>
              <a:buNone/>
            </a:pPr>
            <a:r>
              <a:rPr lang="en-US" dirty="0" smtClean="0"/>
              <a:t>			Set REAR -&gt; LINK = NEW</a:t>
            </a:r>
          </a:p>
          <a:p>
            <a:pPr>
              <a:buNone/>
            </a:pPr>
            <a:r>
              <a:rPr lang="en-US" dirty="0" smtClean="0"/>
              <a:t>				REAR = NEW </a:t>
            </a:r>
          </a:p>
          <a:p>
            <a:pPr>
              <a:buNone/>
            </a:pPr>
            <a:r>
              <a:rPr lang="en-US" dirty="0" smtClean="0"/>
              <a:t>[3] Exit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Deletion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[1]   If (FRONT = NULL) then</a:t>
            </a:r>
          </a:p>
          <a:p>
            <a:pPr>
              <a:buNone/>
            </a:pPr>
            <a:r>
              <a:rPr lang="en-US" dirty="0" smtClean="0"/>
              <a:t>		Print</a:t>
            </a:r>
            <a:r>
              <a:rPr lang="en-US" smtClean="0"/>
              <a:t>: Underflow</a:t>
            </a:r>
            <a:r>
              <a:rPr lang="en-US" dirty="0" smtClean="0"/>
              <a:t>, and Exit</a:t>
            </a:r>
          </a:p>
          <a:p>
            <a:pPr>
              <a:buNone/>
            </a:pPr>
            <a:r>
              <a:rPr lang="en-US" dirty="0" smtClean="0"/>
              <a:t>[2]  PTR=FRONT</a:t>
            </a:r>
          </a:p>
          <a:p>
            <a:pPr>
              <a:buNone/>
            </a:pPr>
            <a:r>
              <a:rPr lang="en-US" dirty="0" smtClean="0"/>
              <a:t>[3] FRONT = FRONT -&gt; LINK </a:t>
            </a:r>
          </a:p>
          <a:p>
            <a:pPr>
              <a:buNone/>
            </a:pPr>
            <a:r>
              <a:rPr lang="en-US" dirty="0" smtClean="0"/>
              <a:t>[4] FREE PTR</a:t>
            </a:r>
          </a:p>
          <a:p>
            <a:pPr>
              <a:buNone/>
            </a:pPr>
            <a:r>
              <a:rPr lang="en-US" dirty="0" smtClean="0"/>
              <a:t>[5] Exit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Deque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b="1" dirty="0" err="1" smtClean="0">
                <a:solidFill>
                  <a:srgbClr val="FF0000"/>
                </a:solidFill>
              </a:rPr>
              <a:t>deque</a:t>
            </a:r>
            <a:r>
              <a:rPr lang="en-US" dirty="0" smtClean="0"/>
              <a:t>  is a linear  list in which elements can be added or removed at either end but not in the middle </a:t>
            </a:r>
          </a:p>
          <a:p>
            <a:endParaRPr lang="en-US" dirty="0" smtClean="0"/>
          </a:p>
          <a:p>
            <a:pPr algn="just"/>
            <a:r>
              <a:rPr lang="en-US" dirty="0" err="1" smtClean="0"/>
              <a:t>Deque</a:t>
            </a:r>
            <a:r>
              <a:rPr lang="en-US" dirty="0" smtClean="0"/>
              <a:t> is implemented by a circular array DEQUE with pointers </a:t>
            </a:r>
            <a:r>
              <a:rPr lang="en-US" b="1" dirty="0" smtClean="0">
                <a:solidFill>
                  <a:srgbClr val="00B050"/>
                </a:solidFill>
              </a:rPr>
              <a:t>LEFT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RIGHT</a:t>
            </a:r>
            <a:r>
              <a:rPr lang="en-US" dirty="0" smtClean="0"/>
              <a:t> which points to the two end of the </a:t>
            </a:r>
            <a:r>
              <a:rPr lang="en-US" dirty="0" err="1" smtClean="0"/>
              <a:t>deque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Deque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685799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 smtClean="0"/>
              <a:t>LEFT = RIGHT = 0 indicate </a:t>
            </a:r>
            <a:r>
              <a:rPr lang="en-US" sz="8000" dirty="0" err="1" smtClean="0"/>
              <a:t>deque</a:t>
            </a:r>
            <a:r>
              <a:rPr lang="en-US" sz="8000" dirty="0" smtClean="0"/>
              <a:t> is empty 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2133600"/>
          <a:ext cx="54186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05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LEFT: 4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514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RIGHT: 7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Variation of </a:t>
            </a:r>
            <a:r>
              <a:rPr lang="en-US" dirty="0" err="1" smtClean="0">
                <a:solidFill>
                  <a:srgbClr val="FF0000"/>
                </a:solidFill>
              </a:rPr>
              <a:t>deque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There are two variation of </a:t>
            </a:r>
            <a:r>
              <a:rPr lang="en-US" dirty="0" err="1" smtClean="0"/>
              <a:t>deque</a:t>
            </a: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dirty="0" smtClean="0"/>
              <a:t>[1] </a:t>
            </a:r>
            <a:r>
              <a:rPr lang="en-US" b="1" dirty="0" smtClean="0"/>
              <a:t>Input-restricted queue</a:t>
            </a:r>
            <a:r>
              <a:rPr lang="en-US" dirty="0" smtClean="0"/>
              <a:t>: </a:t>
            </a:r>
            <a:r>
              <a:rPr lang="en-US" dirty="0" err="1" smtClean="0"/>
              <a:t>Deque</a:t>
            </a:r>
            <a:r>
              <a:rPr lang="en-US" dirty="0" smtClean="0"/>
              <a:t> which allows insertions at only one end of the list but allows deletion at both ends of the list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[2] </a:t>
            </a:r>
            <a:r>
              <a:rPr lang="en-US" b="1" dirty="0" smtClean="0"/>
              <a:t>Output-restricted queue</a:t>
            </a:r>
            <a:r>
              <a:rPr lang="en-US" dirty="0" smtClean="0"/>
              <a:t>: </a:t>
            </a:r>
            <a:r>
              <a:rPr lang="en-US" dirty="0" err="1" smtClean="0"/>
              <a:t>Deque</a:t>
            </a:r>
            <a:r>
              <a:rPr lang="en-US" dirty="0" smtClean="0"/>
              <a:t> which allows deletion at only one end of the list but allows insertion  at both ends of the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Deque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1676400"/>
          <a:ext cx="54864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4478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LEFT: 2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RIGHT: 4 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30480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 is added to the right </a:t>
            </a:r>
            <a:endParaRPr lang="en-US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124200" y="4343400"/>
          <a:ext cx="54864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8600" y="42672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LEFT: 2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49530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RIGHT: 5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Deque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1676400"/>
          <a:ext cx="54864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4478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LEFT: 2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RIGHT: 5 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30480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Two Letters on right is deleted  </a:t>
            </a:r>
            <a:endParaRPr lang="en-US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124200" y="4343400"/>
          <a:ext cx="54864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8600" y="42672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LEFT: 2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49530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RIGHT: 3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Deque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1676400"/>
          <a:ext cx="54864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4478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LEFT: 2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RIGHT: 3 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30480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K, L and M are added to the Left </a:t>
            </a:r>
            <a:endParaRPr lang="en-US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124200" y="4343400"/>
          <a:ext cx="54864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8600" y="42672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LEFT: 5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49530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RIGHT: 3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initial value of LEFT and RIGHT?</a:t>
            </a:r>
          </a:p>
          <a:p>
            <a:r>
              <a:rPr lang="en-US" dirty="0" smtClean="0"/>
              <a:t>Special first case condition</a:t>
            </a:r>
          </a:p>
          <a:p>
            <a:r>
              <a:rPr lang="en-US" dirty="0" smtClean="0"/>
              <a:t>Condition for underflow</a:t>
            </a:r>
          </a:p>
          <a:p>
            <a:r>
              <a:rPr lang="en-US" dirty="0" smtClean="0"/>
              <a:t>Condition for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1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Queue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Queue are represented in two-ways</a:t>
            </a:r>
          </a:p>
          <a:p>
            <a:pPr lvl="1"/>
            <a:r>
              <a:rPr lang="en-US" dirty="0" smtClean="0"/>
              <a:t>Linear Array</a:t>
            </a:r>
          </a:p>
          <a:p>
            <a:pPr lvl="1"/>
            <a:r>
              <a:rPr lang="en-US" dirty="0" smtClean="0"/>
              <a:t>One-way Linked List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Priority Queue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A priority queue is a collection of elements such that each element has been assigned a priority and that the order in which the elements are deleted and processed comes from the following rules: </a:t>
            </a:r>
          </a:p>
          <a:p>
            <a:pPr algn="just">
              <a:buNone/>
            </a:pPr>
            <a:r>
              <a:rPr lang="en-US" dirty="0" smtClean="0"/>
              <a:t>[1] Elements of higher priority is processed before any elements of lower priority </a:t>
            </a:r>
          </a:p>
          <a:p>
            <a:pPr algn="just">
              <a:buNone/>
            </a:pPr>
            <a:r>
              <a:rPr lang="en-US" dirty="0" smtClean="0"/>
              <a:t>[2] Two elements with the same priority are processed according to the order in which they were added to the queue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Priority 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/>
            <a:r>
              <a:rPr lang="en-US" dirty="0" smtClean="0"/>
              <a:t>There are different ways a priority queue can be represented such as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[1] One-way List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[2] Multiple queue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One-Way List Representation of a Priority Queue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[1] Each node in the list will contain three items of information: </a:t>
            </a:r>
            <a:r>
              <a:rPr lang="en-US" b="1" dirty="0" smtClean="0">
                <a:solidFill>
                  <a:srgbClr val="0070C0"/>
                </a:solidFill>
              </a:rPr>
              <a:t>an information field</a:t>
            </a:r>
            <a:r>
              <a:rPr lang="en-US" b="1" dirty="0" smtClean="0">
                <a:solidFill>
                  <a:srgbClr val="FF0000"/>
                </a:solidFill>
              </a:rPr>
              <a:t> INFO, </a:t>
            </a:r>
            <a:r>
              <a:rPr lang="en-US" b="1" dirty="0" smtClean="0">
                <a:solidFill>
                  <a:srgbClr val="0070C0"/>
                </a:solidFill>
              </a:rPr>
              <a:t>a priority number </a:t>
            </a:r>
            <a:r>
              <a:rPr lang="en-US" b="1" dirty="0" smtClean="0">
                <a:solidFill>
                  <a:srgbClr val="FF0000"/>
                </a:solidFill>
              </a:rPr>
              <a:t>PRN, </a:t>
            </a:r>
            <a:r>
              <a:rPr lang="en-US" b="1" dirty="0" smtClean="0">
                <a:solidFill>
                  <a:srgbClr val="0070C0"/>
                </a:solidFill>
              </a:rPr>
              <a:t>and a link filed </a:t>
            </a:r>
            <a:r>
              <a:rPr lang="en-US" b="1" dirty="0" smtClean="0">
                <a:solidFill>
                  <a:srgbClr val="FF0000"/>
                </a:solidFill>
              </a:rPr>
              <a:t>LINK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[2] A node X precedes a node Y in the list (a) when X has </a:t>
            </a:r>
            <a:r>
              <a:rPr lang="en-US" b="1" dirty="0" smtClean="0">
                <a:solidFill>
                  <a:srgbClr val="FF0000"/>
                </a:solidFill>
              </a:rPr>
              <a:t>higher priority </a:t>
            </a:r>
            <a:r>
              <a:rPr lang="en-US" dirty="0" smtClean="0"/>
              <a:t>than Y or (b) when both have same priority but X was </a:t>
            </a:r>
            <a:r>
              <a:rPr lang="en-US" b="1" dirty="0" smtClean="0">
                <a:solidFill>
                  <a:srgbClr val="FF0000"/>
                </a:solidFill>
              </a:rPr>
              <a:t>added to the list before </a:t>
            </a:r>
            <a:r>
              <a:rPr lang="en-US" dirty="0" smtClean="0"/>
              <a:t>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A</a:t>
                </a:r>
                <a:endParaRPr lang="en-US" sz="3200" dirty="0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B</a:t>
                </a:r>
                <a:endParaRPr lang="en-US" sz="3200" dirty="0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F</a:t>
                </a:r>
                <a:endParaRPr lang="en-US" sz="3200" dirty="0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D</a:t>
                </a:r>
                <a:endParaRPr lang="en-US" sz="3200" dirty="0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30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Head 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Insertion and Deletion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Deletion : Delete the first node in the list. </a:t>
            </a:r>
          </a:p>
          <a:p>
            <a:r>
              <a:rPr lang="en-US" dirty="0" smtClean="0"/>
              <a:t>Insertion: Find the location of Insertion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Add an ITEM with priority number N</a:t>
            </a:r>
          </a:p>
          <a:p>
            <a:pPr>
              <a:buNone/>
            </a:pPr>
            <a:r>
              <a:rPr lang="en-US" dirty="0" smtClean="0"/>
              <a:t>[a] Traverse the list until finding a node X whose priority is less than N. Insert ITEM in front  of node X</a:t>
            </a:r>
          </a:p>
          <a:p>
            <a:pPr>
              <a:buNone/>
            </a:pPr>
            <a:r>
              <a:rPr lang="en-US" dirty="0" smtClean="0"/>
              <a:t>[b] If no such node is found, insert ITEM as the last element of the list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Array representation of Priority Queue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Separate queue for each level of priority </a:t>
            </a:r>
          </a:p>
          <a:p>
            <a:pPr algn="just"/>
            <a:r>
              <a:rPr lang="en-US" dirty="0" smtClean="0"/>
              <a:t>Each queue will appear in its own circular array and must have its own pair of pointers, FRONT and REAR </a:t>
            </a:r>
          </a:p>
          <a:p>
            <a:pPr algn="just"/>
            <a:r>
              <a:rPr lang="en-US" dirty="0" smtClean="0"/>
              <a:t>If each queue is given the same amount space then a 2D queue can be used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2438400"/>
          <a:ext cx="6096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GG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49420"/>
              </p:ext>
            </p:extLst>
          </p:nvPr>
        </p:nvGraphicFramePr>
        <p:xfrm>
          <a:off x="457200" y="3048000"/>
          <a:ext cx="1066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76830"/>
              </p:ext>
            </p:extLst>
          </p:nvPr>
        </p:nvGraphicFramePr>
        <p:xfrm>
          <a:off x="1752600" y="3048000"/>
          <a:ext cx="685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8288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FRONT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18288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REAR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16764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QUEUE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Deletion Algorithm [outline]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[1] Find the smallest K such that FRONT[K] </a:t>
            </a:r>
            <a:r>
              <a:rPr lang="en-US" dirty="0" smtClean="0">
                <a:sym typeface="Symbol" pitchFamily="18" charset="2"/>
              </a:rPr>
              <a:t> 0</a:t>
            </a:r>
          </a:p>
          <a:p>
            <a:pPr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[2] Delete and process the front element in row K of QUEUE</a:t>
            </a:r>
          </a:p>
          <a:p>
            <a:pPr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[3] Exit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Insertion Algorithm [outline]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 an element with priority M</a:t>
            </a:r>
          </a:p>
          <a:p>
            <a:pPr>
              <a:buNone/>
            </a:pPr>
            <a:r>
              <a:rPr lang="en-US" dirty="0" smtClean="0"/>
              <a:t>[1] Insert ITEM as the rear element in row M of QUEUE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[2] Exit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Array representation of Queue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3600" dirty="0" smtClean="0"/>
              <a:t>A queue is maintained by a </a:t>
            </a:r>
          </a:p>
          <a:p>
            <a:pPr lvl="1"/>
            <a:r>
              <a:rPr lang="en-US" sz="3200" dirty="0" smtClean="0"/>
              <a:t>linear array QUEUE </a:t>
            </a:r>
          </a:p>
          <a:p>
            <a:pPr lvl="1"/>
            <a:r>
              <a:rPr lang="en-US" sz="2400" dirty="0" smtClean="0"/>
              <a:t>Two pointer variables </a:t>
            </a:r>
          </a:p>
          <a:p>
            <a:pPr lvl="2"/>
            <a:r>
              <a:rPr lang="en-US" dirty="0" smtClean="0"/>
              <a:t>FRONT : Containing the location of the front element of the queue</a:t>
            </a:r>
          </a:p>
          <a:p>
            <a:pPr lvl="2"/>
            <a:r>
              <a:rPr lang="en-US" dirty="0" smtClean="0"/>
              <a:t>REAR : Containing </a:t>
            </a:r>
            <a:r>
              <a:rPr lang="en-US" dirty="0"/>
              <a:t>the location of </a:t>
            </a:r>
            <a:r>
              <a:rPr lang="en-US"/>
              <a:t>the </a:t>
            </a:r>
            <a:r>
              <a:rPr lang="en-US" smtClean="0"/>
              <a:t>last element </a:t>
            </a:r>
            <a:r>
              <a:rPr lang="en-US" dirty="0"/>
              <a:t>of the queue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FRONT == </a:t>
            </a:r>
            <a:r>
              <a:rPr lang="en-US" dirty="0"/>
              <a:t>0</a:t>
            </a:r>
            <a:r>
              <a:rPr lang="en-US" dirty="0" smtClean="0"/>
              <a:t> indicates that the queue is empty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1447800"/>
          <a:ext cx="6095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657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FRONT: 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REAR: 4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3733800"/>
          <a:ext cx="6095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5029200"/>
            <a:ext cx="77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Whenever an element is deleted from the queue, the value of FRONT is increased by 1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FRONT = FRONT + 1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447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FRONT: 1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1905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REAR: 4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26670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Delete an element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Queue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1600200"/>
          <a:ext cx="6095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600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FRONT: 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133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REAR: 4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26670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Insert an element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7000" y="3657600"/>
          <a:ext cx="6095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3581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FRONT: 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3962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REAR: 5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5029200"/>
            <a:ext cx="739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Whenever an element is inserted into the  queue, the value of REAR is increased by 1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REAR = REAR + 1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43000"/>
          </a:xfrm>
        </p:spPr>
        <p:txBody>
          <a:bodyPr/>
          <a:lstStyle/>
          <a:p>
            <a:r>
              <a:rPr lang="en-US" dirty="0" smtClean="0"/>
              <a:t>REAR = N and Insert an element into queue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2819400"/>
          <a:ext cx="6095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2667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FRONT: 7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124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REAR: 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962400"/>
            <a:ext cx="868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the entire queue to the beginning of the array</a:t>
            </a:r>
          </a:p>
          <a:p>
            <a:r>
              <a:rPr lang="en-US" sz="2800" dirty="0" smtClean="0"/>
              <a:t>Change the FRONT and REAR accordingly</a:t>
            </a:r>
          </a:p>
          <a:p>
            <a:r>
              <a:rPr lang="en-US" sz="2800" dirty="0" smtClean="0"/>
              <a:t>Insert the element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This procedure is too expensive 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Queue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Queue is logically assumed to be circular </a:t>
            </a:r>
          </a:p>
          <a:p>
            <a:r>
              <a:rPr lang="en-US" dirty="0" smtClean="0"/>
              <a:t> QUEUE[1] comes after QUEUE[N]</a:t>
            </a:r>
          </a:p>
          <a:p>
            <a:r>
              <a:rPr lang="en-US" dirty="0" smtClean="0"/>
              <a:t>Instead of increasing REAR to N +1, we reset REAR = 1 and then assign</a:t>
            </a:r>
          </a:p>
          <a:p>
            <a:pPr>
              <a:buNone/>
            </a:pPr>
            <a:r>
              <a:rPr lang="en-US" dirty="0" smtClean="0"/>
              <a:t>   QUEUE[REAR] = ITEM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43000"/>
          </a:xfrm>
        </p:spPr>
        <p:txBody>
          <a:bodyPr/>
          <a:lstStyle/>
          <a:p>
            <a:r>
              <a:rPr lang="en-US" dirty="0" smtClean="0"/>
              <a:t>FRONT = N and an element of QUEUE is Deleted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46293"/>
              </p:ext>
            </p:extLst>
          </p:nvPr>
        </p:nvGraphicFramePr>
        <p:xfrm>
          <a:off x="2514600" y="2819400"/>
          <a:ext cx="6095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667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FRONT: 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124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REAR: 7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2672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reset FRONT = 1, instead of increasing FRONT to N + 1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1284</Words>
  <Application>Microsoft Office PowerPoint</Application>
  <PresentationFormat>On-screen Show (4:3)</PresentationFormat>
  <Paragraphs>445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Data Structure and Algorithm (CS 102)</vt:lpstr>
      <vt:lpstr>Queue </vt:lpstr>
      <vt:lpstr>Queue</vt:lpstr>
      <vt:lpstr>Array representation of Queue </vt:lpstr>
      <vt:lpstr>Queue </vt:lpstr>
      <vt:lpstr>Queue</vt:lpstr>
      <vt:lpstr>Queue </vt:lpstr>
      <vt:lpstr>Queue</vt:lpstr>
      <vt:lpstr>Queue </vt:lpstr>
      <vt:lpstr>Queue </vt:lpstr>
      <vt:lpstr>Algorithm to Insert in Q</vt:lpstr>
      <vt:lpstr>Queue </vt:lpstr>
      <vt:lpstr>Algorithm to Delete from Q</vt:lpstr>
      <vt:lpstr>Linked List Representation of Queue </vt:lpstr>
      <vt:lpstr>Linked List Representation of Queue </vt:lpstr>
      <vt:lpstr>Insertion in a Queue </vt:lpstr>
      <vt:lpstr>Insertion in a Queue </vt:lpstr>
      <vt:lpstr>Delete from a Queue </vt:lpstr>
      <vt:lpstr>Delete from a Queue </vt:lpstr>
      <vt:lpstr>Linked Queue </vt:lpstr>
      <vt:lpstr>Insertion </vt:lpstr>
      <vt:lpstr>Deletion  </vt:lpstr>
      <vt:lpstr>Deque</vt:lpstr>
      <vt:lpstr>Deque </vt:lpstr>
      <vt:lpstr>Variation of deque </vt:lpstr>
      <vt:lpstr>Deque </vt:lpstr>
      <vt:lpstr>Deque </vt:lpstr>
      <vt:lpstr>Deque </vt:lpstr>
      <vt:lpstr>PowerPoint Presentation</vt:lpstr>
      <vt:lpstr>Priority Queue </vt:lpstr>
      <vt:lpstr>Priority Queue</vt:lpstr>
      <vt:lpstr>One-Way List Representation of a Priority Queue </vt:lpstr>
      <vt:lpstr>Queue </vt:lpstr>
      <vt:lpstr>Insertion and Deletion</vt:lpstr>
      <vt:lpstr>Array representation of Priority Queue </vt:lpstr>
      <vt:lpstr>PowerPoint Presentation</vt:lpstr>
      <vt:lpstr>Deletion Algorithm [outline]</vt:lpstr>
      <vt:lpstr>Insertion Algorithm [outline]</vt:lpstr>
    </vt:vector>
  </TitlesOfParts>
  <Company>NIT Rourkela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(CS 102)</dc:title>
  <dc:creator>A K Turuk</dc:creator>
  <cp:lastModifiedBy>Sambit</cp:lastModifiedBy>
  <cp:revision>84</cp:revision>
  <dcterms:created xsi:type="dcterms:W3CDTF">2011-02-05T03:57:50Z</dcterms:created>
  <dcterms:modified xsi:type="dcterms:W3CDTF">2016-02-09T02:50:09Z</dcterms:modified>
</cp:coreProperties>
</file>