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83" r:id="rId17"/>
    <p:sldId id="284" r:id="rId18"/>
    <p:sldId id="285" r:id="rId19"/>
    <p:sldId id="286" r:id="rId20"/>
    <p:sldId id="288" r:id="rId21"/>
    <p:sldId id="287" r:id="rId22"/>
    <p:sldId id="270" r:id="rId23"/>
    <p:sldId id="271" r:id="rId24"/>
    <p:sldId id="272" r:id="rId25"/>
    <p:sldId id="273" r:id="rId26"/>
    <p:sldId id="274" r:id="rId27"/>
    <p:sldId id="275" r:id="rId28"/>
    <p:sldId id="276" r:id="rId29"/>
    <p:sldId id="277" r:id="rId30"/>
    <p:sldId id="294" r:id="rId31"/>
    <p:sldId id="295" r:id="rId32"/>
    <p:sldId id="296" r:id="rId33"/>
    <p:sldId id="298" r:id="rId34"/>
    <p:sldId id="297" r:id="rId35"/>
    <p:sldId id="299" r:id="rId36"/>
    <p:sldId id="303" r:id="rId37"/>
    <p:sldId id="304" r:id="rId38"/>
    <p:sldId id="289" r:id="rId39"/>
    <p:sldId id="305" r:id="rId40"/>
    <p:sldId id="290" r:id="rId41"/>
    <p:sldId id="292" r:id="rId42"/>
    <p:sldId id="293" r:id="rId43"/>
    <p:sldId id="278" r:id="rId44"/>
    <p:sldId id="279" r:id="rId45"/>
    <p:sldId id="280" r:id="rId46"/>
    <p:sldId id="281" r:id="rId47"/>
    <p:sldId id="282" r:id="rId48"/>
    <p:sldId id="301" r:id="rId49"/>
    <p:sldId id="300" r:id="rId50"/>
    <p:sldId id="302"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7" d="100"/>
          <a:sy n="57" d="100"/>
        </p:scale>
        <p:origin x="-1746" y="-3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73B127-EDB4-49DB-B3CE-79FBC79BF51E}" type="datetimeFigureOut">
              <a:rPr lang="en-US" smtClean="0"/>
              <a:t>18-Oct-19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B4A9F-E066-4287-BCA7-94FF0A9AB164}" type="slidenum">
              <a:rPr lang="en-US" smtClean="0"/>
              <a:t>‹#›</a:t>
            </a:fld>
            <a:endParaRPr lang="en-US"/>
          </a:p>
        </p:txBody>
      </p:sp>
    </p:spTree>
    <p:extLst>
      <p:ext uri="{BB962C8B-B14F-4D97-AF65-F5344CB8AC3E}">
        <p14:creationId xmlns:p14="http://schemas.microsoft.com/office/powerpoint/2010/main" val="1836043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EB4A9F-E066-4287-BCA7-94FF0A9AB164}" type="slidenum">
              <a:rPr lang="en-US" smtClean="0"/>
              <a:t>16</a:t>
            </a:fld>
            <a:endParaRPr lang="en-US"/>
          </a:p>
        </p:txBody>
      </p:sp>
    </p:spTree>
    <p:extLst>
      <p:ext uri="{BB962C8B-B14F-4D97-AF65-F5344CB8AC3E}">
        <p14:creationId xmlns:p14="http://schemas.microsoft.com/office/powerpoint/2010/main" val="1045138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1D27A8E3-10C8-4754-87B6-962E3C4610FC}" type="datetimeFigureOut">
              <a:rPr lang="en-US" smtClean="0"/>
              <a:pPr/>
              <a:t>18-Oct-19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4C052-3BAB-4856-A68C-7F9ED0B8E0B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27A8E3-10C8-4754-87B6-962E3C4610FC}" type="datetimeFigureOut">
              <a:rPr lang="en-US" smtClean="0"/>
              <a:pPr/>
              <a:t>18-Oct-19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4C052-3BAB-4856-A68C-7F9ED0B8E0B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27A8E3-10C8-4754-87B6-962E3C4610FC}" type="datetimeFigureOut">
              <a:rPr lang="en-US" smtClean="0"/>
              <a:pPr/>
              <a:t>18-Oct-19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4C052-3BAB-4856-A68C-7F9ED0B8E0B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0179F5-6750-40E4-ABFA-B13CEA94AD28}" type="datetimeFigureOut">
              <a:rPr lang="en-US" smtClean="0">
                <a:solidFill>
                  <a:prstClr val="black">
                    <a:tint val="75000"/>
                  </a:prstClr>
                </a:solidFill>
              </a:rPr>
              <a:pPr/>
              <a:t>18-Oct-19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6151AC6-F4FD-4803-8958-CD8D973D35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4191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0179F5-6750-40E4-ABFA-B13CEA94AD28}" type="datetimeFigureOut">
              <a:rPr lang="en-US" smtClean="0">
                <a:solidFill>
                  <a:prstClr val="black">
                    <a:tint val="75000"/>
                  </a:prstClr>
                </a:solidFill>
              </a:rPr>
              <a:pPr/>
              <a:t>18-Oct-19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6151AC6-F4FD-4803-8958-CD8D973D35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46186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0179F5-6750-40E4-ABFA-B13CEA94AD28}" type="datetimeFigureOut">
              <a:rPr lang="en-US" smtClean="0">
                <a:solidFill>
                  <a:prstClr val="black">
                    <a:tint val="75000"/>
                  </a:prstClr>
                </a:solidFill>
              </a:rPr>
              <a:pPr/>
              <a:t>18-Oct-19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6151AC6-F4FD-4803-8958-CD8D973D35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5206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0179F5-6750-40E4-ABFA-B13CEA94AD28}" type="datetimeFigureOut">
              <a:rPr lang="en-US" smtClean="0">
                <a:solidFill>
                  <a:prstClr val="black">
                    <a:tint val="75000"/>
                  </a:prstClr>
                </a:solidFill>
              </a:rPr>
              <a:pPr/>
              <a:t>18-Oct-19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6151AC6-F4FD-4803-8958-CD8D973D35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57611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0179F5-6750-40E4-ABFA-B13CEA94AD28}" type="datetimeFigureOut">
              <a:rPr lang="en-US" smtClean="0">
                <a:solidFill>
                  <a:prstClr val="black">
                    <a:tint val="75000"/>
                  </a:prstClr>
                </a:solidFill>
              </a:rPr>
              <a:pPr/>
              <a:t>18-Oct-19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6151AC6-F4FD-4803-8958-CD8D973D35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233270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0179F5-6750-40E4-ABFA-B13CEA94AD28}" type="datetimeFigureOut">
              <a:rPr lang="en-US" smtClean="0">
                <a:solidFill>
                  <a:prstClr val="black">
                    <a:tint val="75000"/>
                  </a:prstClr>
                </a:solidFill>
              </a:rPr>
              <a:pPr/>
              <a:t>18-Oct-19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6151AC6-F4FD-4803-8958-CD8D973D35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364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0179F5-6750-40E4-ABFA-B13CEA94AD28}" type="datetimeFigureOut">
              <a:rPr lang="en-US" smtClean="0">
                <a:solidFill>
                  <a:prstClr val="black">
                    <a:tint val="75000"/>
                  </a:prstClr>
                </a:solidFill>
              </a:rPr>
              <a:pPr/>
              <a:t>18-Oct-19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6151AC6-F4FD-4803-8958-CD8D973D35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41197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0179F5-6750-40E4-ABFA-B13CEA94AD28}" type="datetimeFigureOut">
              <a:rPr lang="en-US" smtClean="0">
                <a:solidFill>
                  <a:prstClr val="black">
                    <a:tint val="75000"/>
                  </a:prstClr>
                </a:solidFill>
              </a:rPr>
              <a:pPr/>
              <a:t>18-Oct-19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6151AC6-F4FD-4803-8958-CD8D973D35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80983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27A8E3-10C8-4754-87B6-962E3C4610FC}" type="datetimeFigureOut">
              <a:rPr lang="en-US" smtClean="0"/>
              <a:pPr/>
              <a:t>18-Oct-19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4C052-3BAB-4856-A68C-7F9ED0B8E0B9}"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0179F5-6750-40E4-ABFA-B13CEA94AD28}" type="datetimeFigureOut">
              <a:rPr lang="en-US" smtClean="0">
                <a:solidFill>
                  <a:prstClr val="black">
                    <a:tint val="75000"/>
                  </a:prstClr>
                </a:solidFill>
              </a:rPr>
              <a:pPr/>
              <a:t>18-Oct-19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6151AC6-F4FD-4803-8958-CD8D973D35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69088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0179F5-6750-40E4-ABFA-B13CEA94AD28}" type="datetimeFigureOut">
              <a:rPr lang="en-US" smtClean="0">
                <a:solidFill>
                  <a:prstClr val="black">
                    <a:tint val="75000"/>
                  </a:prstClr>
                </a:solidFill>
              </a:rPr>
              <a:pPr/>
              <a:t>18-Oct-19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6151AC6-F4FD-4803-8958-CD8D973D35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8989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0179F5-6750-40E4-ABFA-B13CEA94AD28}" type="datetimeFigureOut">
              <a:rPr lang="en-US" smtClean="0">
                <a:solidFill>
                  <a:prstClr val="black">
                    <a:tint val="75000"/>
                  </a:prstClr>
                </a:solidFill>
              </a:rPr>
              <a:pPr/>
              <a:t>18-Oct-19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6151AC6-F4FD-4803-8958-CD8D973D35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47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27A8E3-10C8-4754-87B6-962E3C4610FC}" type="datetimeFigureOut">
              <a:rPr lang="en-US" smtClean="0"/>
              <a:pPr/>
              <a:t>18-Oct-19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4C052-3BAB-4856-A68C-7F9ED0B8E0B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27A8E3-10C8-4754-87B6-962E3C4610FC}" type="datetimeFigureOut">
              <a:rPr lang="en-US" smtClean="0"/>
              <a:pPr/>
              <a:t>18-Oct-19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24C052-3BAB-4856-A68C-7F9ED0B8E0B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27A8E3-10C8-4754-87B6-962E3C4610FC}" type="datetimeFigureOut">
              <a:rPr lang="en-US" smtClean="0"/>
              <a:pPr/>
              <a:t>18-Oct-19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24C052-3BAB-4856-A68C-7F9ED0B8E0B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27A8E3-10C8-4754-87B6-962E3C4610FC}" type="datetimeFigureOut">
              <a:rPr lang="en-US" smtClean="0"/>
              <a:pPr/>
              <a:t>18-Oct-19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24C052-3BAB-4856-A68C-7F9ED0B8E0B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27A8E3-10C8-4754-87B6-962E3C4610FC}" type="datetimeFigureOut">
              <a:rPr lang="en-US" smtClean="0"/>
              <a:pPr/>
              <a:t>18-Oct-19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24C052-3BAB-4856-A68C-7F9ED0B8E0B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27A8E3-10C8-4754-87B6-962E3C4610FC}" type="datetimeFigureOut">
              <a:rPr lang="en-US" smtClean="0"/>
              <a:pPr/>
              <a:t>18-Oct-19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24C052-3BAB-4856-A68C-7F9ED0B8E0B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27A8E3-10C8-4754-87B6-962E3C4610FC}" type="datetimeFigureOut">
              <a:rPr lang="en-US" smtClean="0"/>
              <a:pPr/>
              <a:t>18-Oct-19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24C052-3BAB-4856-A68C-7F9ED0B8E0B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7A8E3-10C8-4754-87B6-962E3C4610FC}" type="datetimeFigureOut">
              <a:rPr lang="en-US" smtClean="0"/>
              <a:pPr/>
              <a:t>18-Oct-19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24C052-3BAB-4856-A68C-7F9ED0B8E0B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0179F5-6750-40E4-ABFA-B13CEA94AD28}" type="datetimeFigureOut">
              <a:rPr lang="en-US" smtClean="0">
                <a:solidFill>
                  <a:prstClr val="black">
                    <a:tint val="75000"/>
                  </a:prstClr>
                </a:solidFill>
              </a:rPr>
              <a:pPr/>
              <a:t>18-Oct-19</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151AC6-F4FD-4803-8958-CD8D973D35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173805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a:solidFill>
            <a:srgbClr val="C00000"/>
          </a:solidFill>
        </p:spPr>
        <p:txBody>
          <a:bodyPr/>
          <a:lstStyle/>
          <a:p>
            <a:pPr algn="l"/>
            <a:r>
              <a:rPr lang="en-US" dirty="0" smtClean="0">
                <a:solidFill>
                  <a:schemeClr val="bg1">
                    <a:lumMod val="95000"/>
                  </a:schemeClr>
                </a:solidFill>
              </a:rPr>
              <a:t>Searching Algorithms</a:t>
            </a:r>
            <a:endParaRPr lang="en-US" dirty="0">
              <a:solidFill>
                <a:schemeClr val="bg1">
                  <a:lumMod val="95000"/>
                </a:schemeClr>
              </a:solidFill>
            </a:endParaRPr>
          </a:p>
        </p:txBody>
      </p:sp>
      <p:sp>
        <p:nvSpPr>
          <p:cNvPr id="3" name="Subtitle 2"/>
          <p:cNvSpPr>
            <a:spLocks noGrp="1"/>
          </p:cNvSpPr>
          <p:nvPr>
            <p:ph type="subTitle" idx="1"/>
          </p:nvPr>
        </p:nvSpPr>
        <p:spPr>
          <a:xfrm>
            <a:off x="3124200" y="5845174"/>
            <a:ext cx="5715000" cy="860425"/>
          </a:xfrm>
        </p:spPr>
        <p:txBody>
          <a:bodyPr>
            <a:noAutofit/>
          </a:bodyPr>
          <a:lstStyle/>
          <a:p>
            <a:pPr algn="r"/>
            <a:r>
              <a:rPr lang="en-US" sz="2000" b="1" dirty="0" smtClean="0">
                <a:latin typeface="Cambria" panose="02040503050406030204" pitchFamily="18" charset="0"/>
                <a:cs typeface="Courier New" panose="02070309020205020404" pitchFamily="49" charset="0"/>
              </a:rPr>
              <a:t>Dr. </a:t>
            </a:r>
            <a:r>
              <a:rPr lang="en-US" sz="2000" b="1" dirty="0" err="1" smtClean="0">
                <a:latin typeface="Cambria" panose="02040503050406030204" pitchFamily="18" charset="0"/>
                <a:cs typeface="Courier New" panose="02070309020205020404" pitchFamily="49" charset="0"/>
              </a:rPr>
              <a:t>Sambit</a:t>
            </a:r>
            <a:r>
              <a:rPr lang="en-US" sz="2000" b="1" dirty="0" smtClean="0">
                <a:latin typeface="Cambria" panose="02040503050406030204" pitchFamily="18" charset="0"/>
                <a:cs typeface="Courier New" panose="02070309020205020404" pitchFamily="49" charset="0"/>
              </a:rPr>
              <a:t> </a:t>
            </a:r>
            <a:r>
              <a:rPr lang="en-US" sz="2000" b="1" dirty="0" err="1" smtClean="0">
                <a:latin typeface="Cambria" panose="02040503050406030204" pitchFamily="18" charset="0"/>
                <a:cs typeface="Courier New" panose="02070309020205020404" pitchFamily="49" charset="0"/>
              </a:rPr>
              <a:t>Bakshi</a:t>
            </a:r>
            <a:endParaRPr lang="en-US" sz="2000" b="1" dirty="0" smtClean="0">
              <a:latin typeface="Cambria" panose="02040503050406030204" pitchFamily="18" charset="0"/>
              <a:cs typeface="Courier New" panose="02070309020205020404" pitchFamily="49" charset="0"/>
            </a:endParaRPr>
          </a:p>
          <a:p>
            <a:pPr algn="r"/>
            <a:r>
              <a:rPr lang="en-US" sz="2000" b="1" dirty="0" smtClean="0">
                <a:latin typeface="Cambria" panose="02040503050406030204" pitchFamily="18" charset="0"/>
                <a:cs typeface="Courier New" panose="02070309020205020404" pitchFamily="49" charset="0"/>
              </a:rPr>
              <a:t>Dept. of CSE, NIT Rourkela</a:t>
            </a:r>
            <a:endParaRPr lang="en-US" sz="2000" b="1" dirty="0">
              <a:latin typeface="Cambria" panose="02040503050406030204" pitchFamily="18" charset="0"/>
              <a:cs typeface="Courier New" panose="02070309020205020404" pitchFamily="49" charset="0"/>
            </a:endParaRPr>
          </a:p>
        </p:txBody>
      </p:sp>
      <p:cxnSp>
        <p:nvCxnSpPr>
          <p:cNvPr id="5" name="Straight Connector 4"/>
          <p:cNvCxnSpPr/>
          <p:nvPr/>
        </p:nvCxnSpPr>
        <p:spPr>
          <a:xfrm>
            <a:off x="304800" y="3886200"/>
            <a:ext cx="8534400" cy="0"/>
          </a:xfrm>
          <a:prstGeom prst="line">
            <a:avLst/>
          </a:prstGeom>
        </p:spPr>
        <p:style>
          <a:lnRef idx="2">
            <a:schemeClr val="accent2"/>
          </a:lnRef>
          <a:fillRef idx="0">
            <a:schemeClr val="accent2"/>
          </a:fillRef>
          <a:effectRef idx="1">
            <a:schemeClr val="accent2"/>
          </a:effectRef>
          <a:fontRef idx="minor">
            <a:schemeClr val="tx1"/>
          </a:fontRef>
        </p:style>
      </p:cxnSp>
      <p:sp>
        <p:nvSpPr>
          <p:cNvPr id="6" name="Subtitle 2"/>
          <p:cNvSpPr txBox="1">
            <a:spLocks/>
          </p:cNvSpPr>
          <p:nvPr/>
        </p:nvSpPr>
        <p:spPr>
          <a:xfrm>
            <a:off x="152400" y="3124200"/>
            <a:ext cx="8229600" cy="609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b="1" dirty="0" smtClean="0">
                <a:solidFill>
                  <a:srgbClr val="C00000"/>
                </a:solidFill>
                <a:latin typeface="Courier New" panose="02070309020205020404" pitchFamily="49" charset="0"/>
                <a:cs typeface="Courier New" panose="02070309020205020404" pitchFamily="49" charset="0"/>
              </a:rPr>
              <a:t>Data Structures &amp; Algorithms</a:t>
            </a:r>
            <a:endParaRPr lang="en-US" b="1" dirty="0">
              <a:solidFill>
                <a:srgbClr val="C000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solidFill>
                  <a:srgbClr val="C00000"/>
                </a:solidFill>
              </a:rPr>
              <a:t>Binary Search </a:t>
            </a:r>
            <a:endParaRPr lang="en-US" sz="3600" dirty="0">
              <a:solidFill>
                <a:srgbClr val="C00000"/>
              </a:solidFill>
            </a:endParaRPr>
          </a:p>
        </p:txBody>
      </p:sp>
      <p:graphicFrame>
        <p:nvGraphicFramePr>
          <p:cNvPr id="4" name="Table 3"/>
          <p:cNvGraphicFramePr>
            <a:graphicFrameLocks noGrp="1"/>
          </p:cNvGraphicFramePr>
          <p:nvPr/>
        </p:nvGraphicFramePr>
        <p:xfrm>
          <a:off x="990600" y="1397000"/>
          <a:ext cx="7086600" cy="828040"/>
        </p:xfrm>
        <a:graphic>
          <a:graphicData uri="http://schemas.openxmlformats.org/drawingml/2006/table">
            <a:tbl>
              <a:tblPr firstRow="1" bandRow="1">
                <a:tableStyleId>{5C22544A-7EE6-4342-B048-85BDC9FD1C3A}</a:tableStyleId>
              </a:tblPr>
              <a:tblGrid>
                <a:gridCol w="708660"/>
                <a:gridCol w="708660"/>
                <a:gridCol w="708660"/>
                <a:gridCol w="708660"/>
                <a:gridCol w="708660"/>
                <a:gridCol w="708660"/>
                <a:gridCol w="708660"/>
                <a:gridCol w="708660"/>
                <a:gridCol w="708660"/>
                <a:gridCol w="70866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2400" b="1" dirty="0" smtClean="0">
                          <a:solidFill>
                            <a:schemeClr val="tx1"/>
                          </a:solidFill>
                        </a:rPr>
                        <a:t>l</a:t>
                      </a:r>
                      <a:endParaRPr lang="en-US" sz="2400" b="1"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sz="2400"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sz="2400"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sz="2400"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sz="2400"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sz="2400"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sz="2400"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sz="2400"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sz="2400"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2400" b="1" dirty="0" smtClean="0">
                          <a:solidFill>
                            <a:schemeClr val="tx1"/>
                          </a:solidFill>
                        </a:rPr>
                        <a:t>u</a:t>
                      </a:r>
                      <a:endParaRPr lang="en-US" sz="2400" b="1"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r>
            </a:tbl>
          </a:graphicData>
        </a:graphic>
      </p:graphicFrame>
      <p:sp>
        <p:nvSpPr>
          <p:cNvPr id="6" name="TextBox 5"/>
          <p:cNvSpPr txBox="1"/>
          <p:nvPr/>
        </p:nvSpPr>
        <p:spPr>
          <a:xfrm>
            <a:off x="2438400" y="2281535"/>
            <a:ext cx="2743200" cy="461665"/>
          </a:xfrm>
          <a:prstGeom prst="rect">
            <a:avLst/>
          </a:prstGeom>
          <a:noFill/>
        </p:spPr>
        <p:txBody>
          <a:bodyPr wrap="square" rtlCol="0">
            <a:spAutoFit/>
          </a:bodyPr>
          <a:lstStyle/>
          <a:p>
            <a:r>
              <a:rPr lang="en-US" sz="2400" b="1" dirty="0"/>
              <a:t>m</a:t>
            </a:r>
            <a:r>
              <a:rPr lang="en-US" sz="2400" b="1" dirty="0" smtClean="0"/>
              <a:t>id = (l + u) /2 </a:t>
            </a:r>
            <a:endParaRPr lang="en-US" sz="2400" b="1" dirty="0"/>
          </a:p>
        </p:txBody>
      </p:sp>
      <p:sp>
        <p:nvSpPr>
          <p:cNvPr id="7" name="TextBox 6"/>
          <p:cNvSpPr txBox="1"/>
          <p:nvPr/>
        </p:nvSpPr>
        <p:spPr>
          <a:xfrm>
            <a:off x="5181600" y="2286000"/>
            <a:ext cx="3810000" cy="461665"/>
          </a:xfrm>
          <a:prstGeom prst="rect">
            <a:avLst/>
          </a:prstGeom>
          <a:noFill/>
        </p:spPr>
        <p:txBody>
          <a:bodyPr wrap="square" rtlCol="0">
            <a:spAutoFit/>
          </a:bodyPr>
          <a:lstStyle/>
          <a:p>
            <a:r>
              <a:rPr lang="en-US" sz="2400" b="1" dirty="0" smtClean="0">
                <a:solidFill>
                  <a:srgbClr val="00B0F0"/>
                </a:solidFill>
              </a:rPr>
              <a:t>If K = A[mid] then done </a:t>
            </a:r>
            <a:endParaRPr lang="en-US" sz="2400" b="1" dirty="0">
              <a:solidFill>
                <a:srgbClr val="00B0F0"/>
              </a:solidFill>
            </a:endParaRPr>
          </a:p>
        </p:txBody>
      </p:sp>
      <p:graphicFrame>
        <p:nvGraphicFramePr>
          <p:cNvPr id="8" name="Table 7"/>
          <p:cNvGraphicFramePr>
            <a:graphicFrameLocks noGrp="1"/>
          </p:cNvGraphicFramePr>
          <p:nvPr/>
        </p:nvGraphicFramePr>
        <p:xfrm>
          <a:off x="990600" y="2971800"/>
          <a:ext cx="7086600" cy="828040"/>
        </p:xfrm>
        <a:graphic>
          <a:graphicData uri="http://schemas.openxmlformats.org/drawingml/2006/table">
            <a:tbl>
              <a:tblPr firstRow="1" bandRow="1">
                <a:tableStyleId>{5C22544A-7EE6-4342-B048-85BDC9FD1C3A}</a:tableStyleId>
              </a:tblPr>
              <a:tblGrid>
                <a:gridCol w="708660"/>
                <a:gridCol w="708660"/>
                <a:gridCol w="708660"/>
                <a:gridCol w="708660"/>
                <a:gridCol w="708660"/>
                <a:gridCol w="708660"/>
                <a:gridCol w="708660"/>
                <a:gridCol w="708660"/>
                <a:gridCol w="708660"/>
                <a:gridCol w="70866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2400" b="1" dirty="0" smtClean="0">
                          <a:solidFill>
                            <a:schemeClr val="tx1"/>
                          </a:solidFill>
                        </a:rPr>
                        <a:t>l</a:t>
                      </a:r>
                      <a:endParaRPr lang="en-US" sz="2400" b="1"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sz="2400" b="1"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sz="2400" b="1"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2400" b="1" dirty="0" smtClean="0">
                          <a:solidFill>
                            <a:schemeClr val="tx1"/>
                          </a:solidFill>
                        </a:rPr>
                        <a:t>u</a:t>
                      </a:r>
                      <a:endParaRPr lang="en-US" sz="2400" b="1"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2400" b="1" dirty="0" smtClean="0">
                          <a:solidFill>
                            <a:schemeClr val="tx1"/>
                          </a:solidFill>
                        </a:rPr>
                        <a:t>mid</a:t>
                      </a:r>
                      <a:endParaRPr lang="en-US" sz="2400" b="1"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sz="2400" b="1"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sz="2400"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sz="2400"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sz="2400"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sz="2400"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r>
            </a:tbl>
          </a:graphicData>
        </a:graphic>
      </p:graphicFrame>
      <p:graphicFrame>
        <p:nvGraphicFramePr>
          <p:cNvPr id="9" name="Table 8"/>
          <p:cNvGraphicFramePr>
            <a:graphicFrameLocks noGrp="1"/>
          </p:cNvGraphicFramePr>
          <p:nvPr/>
        </p:nvGraphicFramePr>
        <p:xfrm>
          <a:off x="762000" y="5105400"/>
          <a:ext cx="7086600" cy="828040"/>
        </p:xfrm>
        <a:graphic>
          <a:graphicData uri="http://schemas.openxmlformats.org/drawingml/2006/table">
            <a:tbl>
              <a:tblPr firstRow="1" bandRow="1">
                <a:tableStyleId>{5C22544A-7EE6-4342-B048-85BDC9FD1C3A}</a:tableStyleId>
              </a:tblPr>
              <a:tblGrid>
                <a:gridCol w="708660"/>
                <a:gridCol w="708660"/>
                <a:gridCol w="708660"/>
                <a:gridCol w="708660"/>
                <a:gridCol w="708660"/>
                <a:gridCol w="708660"/>
                <a:gridCol w="708660"/>
                <a:gridCol w="708660"/>
                <a:gridCol w="708660"/>
                <a:gridCol w="70866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sz="2400" b="1"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sz="2400" b="1"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sz="2400" b="1"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sz="2400" b="1"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2400" b="1" dirty="0" smtClean="0">
                          <a:solidFill>
                            <a:schemeClr val="tx1"/>
                          </a:solidFill>
                        </a:rPr>
                        <a:t>mid</a:t>
                      </a:r>
                      <a:endParaRPr lang="en-US" sz="2400" b="1"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solidFill>
                            <a:schemeClr val="tx1"/>
                          </a:solidFill>
                        </a:rPr>
                        <a:t>l</a:t>
                      </a: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sz="2400" b="1"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sz="2400" b="1"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sz="2400" b="1"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2400" b="1" dirty="0" smtClean="0">
                          <a:solidFill>
                            <a:schemeClr val="tx1"/>
                          </a:solidFill>
                        </a:rPr>
                        <a:t>u</a:t>
                      </a:r>
                      <a:endParaRPr lang="en-US" sz="2400" b="1"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r>
            </a:tbl>
          </a:graphicData>
        </a:graphic>
      </p:graphicFrame>
      <p:sp>
        <p:nvSpPr>
          <p:cNvPr id="10" name="TextBox 9"/>
          <p:cNvSpPr txBox="1"/>
          <p:nvPr/>
        </p:nvSpPr>
        <p:spPr>
          <a:xfrm>
            <a:off x="381000" y="3886200"/>
            <a:ext cx="2743200" cy="461665"/>
          </a:xfrm>
          <a:prstGeom prst="rect">
            <a:avLst/>
          </a:prstGeom>
          <a:noFill/>
        </p:spPr>
        <p:txBody>
          <a:bodyPr wrap="square" rtlCol="0">
            <a:spAutoFit/>
          </a:bodyPr>
          <a:lstStyle/>
          <a:p>
            <a:r>
              <a:rPr lang="en-US" sz="2400" b="1" dirty="0" smtClean="0">
                <a:solidFill>
                  <a:srgbClr val="00B0F0"/>
                </a:solidFill>
              </a:rPr>
              <a:t>If K &lt; A[mid] </a:t>
            </a:r>
            <a:endParaRPr lang="en-US" sz="2400" b="1" dirty="0">
              <a:solidFill>
                <a:srgbClr val="00B0F0"/>
              </a:solidFill>
            </a:endParaRPr>
          </a:p>
        </p:txBody>
      </p:sp>
      <p:sp>
        <p:nvSpPr>
          <p:cNvPr id="11" name="TextBox 10"/>
          <p:cNvSpPr txBox="1"/>
          <p:nvPr/>
        </p:nvSpPr>
        <p:spPr>
          <a:xfrm>
            <a:off x="3352800" y="6248400"/>
            <a:ext cx="2286000" cy="461665"/>
          </a:xfrm>
          <a:prstGeom prst="rect">
            <a:avLst/>
          </a:prstGeom>
          <a:noFill/>
        </p:spPr>
        <p:txBody>
          <a:bodyPr wrap="square" rtlCol="0">
            <a:spAutoFit/>
          </a:bodyPr>
          <a:lstStyle/>
          <a:p>
            <a:r>
              <a:rPr lang="en-US" sz="2400" b="1" dirty="0" smtClean="0">
                <a:solidFill>
                  <a:srgbClr val="00B0F0"/>
                </a:solidFill>
              </a:rPr>
              <a:t>If K &gt; A[mid] </a:t>
            </a:r>
            <a:endParaRPr lang="en-US" sz="2400" b="1" dirty="0">
              <a:solidFill>
                <a:srgbClr val="00B0F0"/>
              </a:solidFill>
            </a:endParaRPr>
          </a:p>
        </p:txBody>
      </p:sp>
      <p:sp>
        <p:nvSpPr>
          <p:cNvPr id="12" name="Rectangle 11"/>
          <p:cNvSpPr/>
          <p:nvPr/>
        </p:nvSpPr>
        <p:spPr>
          <a:xfrm>
            <a:off x="1219200" y="2819400"/>
            <a:ext cx="2286000" cy="685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971800" y="3886200"/>
            <a:ext cx="1828800" cy="461665"/>
          </a:xfrm>
          <a:prstGeom prst="rect">
            <a:avLst/>
          </a:prstGeom>
          <a:noFill/>
        </p:spPr>
        <p:txBody>
          <a:bodyPr wrap="square" rtlCol="0">
            <a:spAutoFit/>
          </a:bodyPr>
          <a:lstStyle/>
          <a:p>
            <a:r>
              <a:rPr lang="en-US" sz="2400" b="1" dirty="0" smtClean="0"/>
              <a:t>u = mid -1 </a:t>
            </a:r>
            <a:endParaRPr lang="en-US" sz="2400" b="1" dirty="0"/>
          </a:p>
        </p:txBody>
      </p:sp>
      <p:sp>
        <p:nvSpPr>
          <p:cNvPr id="14" name="TextBox 13"/>
          <p:cNvSpPr txBox="1"/>
          <p:nvPr/>
        </p:nvSpPr>
        <p:spPr>
          <a:xfrm>
            <a:off x="3886200" y="1828800"/>
            <a:ext cx="762000" cy="461665"/>
          </a:xfrm>
          <a:prstGeom prst="rect">
            <a:avLst/>
          </a:prstGeom>
          <a:noFill/>
        </p:spPr>
        <p:txBody>
          <a:bodyPr wrap="square" rtlCol="0">
            <a:spAutoFit/>
          </a:bodyPr>
          <a:lstStyle/>
          <a:p>
            <a:r>
              <a:rPr lang="en-US" sz="2400" b="1" dirty="0" smtClean="0"/>
              <a:t>mid</a:t>
            </a:r>
            <a:endParaRPr lang="en-US" sz="2400" b="1" dirty="0"/>
          </a:p>
        </p:txBody>
      </p:sp>
      <p:sp>
        <p:nvSpPr>
          <p:cNvPr id="15" name="Rectangle 14"/>
          <p:cNvSpPr/>
          <p:nvPr/>
        </p:nvSpPr>
        <p:spPr>
          <a:xfrm>
            <a:off x="4495800" y="4876800"/>
            <a:ext cx="3276600" cy="838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943600" y="6243935"/>
            <a:ext cx="1828800" cy="461665"/>
          </a:xfrm>
          <a:prstGeom prst="rect">
            <a:avLst/>
          </a:prstGeom>
          <a:noFill/>
        </p:spPr>
        <p:txBody>
          <a:bodyPr wrap="square" rtlCol="0">
            <a:spAutoFit/>
          </a:bodyPr>
          <a:lstStyle/>
          <a:p>
            <a:r>
              <a:rPr lang="en-US" sz="2400" b="1" dirty="0"/>
              <a:t>l</a:t>
            </a:r>
            <a:r>
              <a:rPr lang="en-US" sz="2400" b="1" dirty="0" smtClean="0"/>
              <a:t> = mid +1 </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heckerboard(across)">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heckerboard(across)">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checkerboard(across)">
                                      <p:cBhvr>
                                        <p:cTn id="27" dur="500"/>
                                        <p:tgtEl>
                                          <p:spTgt spid="8"/>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checkerboard(across)">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checkerboard(across)">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checkerboard(across)">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checkerboard(across)">
                                      <p:cBhvr>
                                        <p:cTn id="45" dur="500"/>
                                        <p:tgtEl>
                                          <p:spTgt spid="9"/>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checkerboard(across)">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checkerboard(across)">
                                      <p:cBhvr>
                                        <p:cTn id="5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1" grpId="0"/>
      <p:bldP spid="12" grpId="0" animBg="1"/>
      <p:bldP spid="13" grpId="0"/>
      <p:bldP spid="14" grpId="0"/>
      <p:bldP spid="15" grpId="0" animBg="1"/>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solidFill>
                  <a:srgbClr val="C00000"/>
                </a:solidFill>
              </a:rPr>
              <a:t>Algorithm</a:t>
            </a:r>
            <a:endParaRPr lang="en-US" sz="3600" dirty="0">
              <a:solidFill>
                <a:srgbClr val="C00000"/>
              </a:solidFill>
            </a:endParaRPr>
          </a:p>
        </p:txBody>
      </p:sp>
      <p:sp>
        <p:nvSpPr>
          <p:cNvPr id="3" name="Content Placeholder 2"/>
          <p:cNvSpPr>
            <a:spLocks noGrp="1"/>
          </p:cNvSpPr>
          <p:nvPr>
            <p:ph idx="1"/>
          </p:nvPr>
        </p:nvSpPr>
        <p:spPr>
          <a:xfrm>
            <a:off x="457200" y="1066800"/>
            <a:ext cx="8229600" cy="5059363"/>
          </a:xfrm>
        </p:spPr>
        <p:txBody>
          <a:bodyPr>
            <a:normAutofit lnSpcReduction="10000"/>
          </a:bodyPr>
          <a:lstStyle/>
          <a:p>
            <a:pPr>
              <a:buNone/>
            </a:pPr>
            <a:r>
              <a:rPr lang="en-US" dirty="0" smtClean="0"/>
              <a:t>[1] l =1, u =n</a:t>
            </a:r>
          </a:p>
          <a:p>
            <a:pPr>
              <a:buNone/>
            </a:pPr>
            <a:r>
              <a:rPr lang="en-US" dirty="0" smtClean="0"/>
              <a:t>[2] while (l &lt;= u) repeat steps  3 to 7</a:t>
            </a:r>
          </a:p>
          <a:p>
            <a:pPr>
              <a:buNone/>
            </a:pPr>
            <a:r>
              <a:rPr lang="en-US" dirty="0" smtClean="0"/>
              <a:t>[3] mid = (l + u) / 2</a:t>
            </a:r>
          </a:p>
          <a:p>
            <a:pPr>
              <a:buNone/>
            </a:pPr>
            <a:r>
              <a:rPr lang="en-US" dirty="0" smtClean="0"/>
              <a:t>[4] if K = A[mid] then print Successful and Stop </a:t>
            </a:r>
          </a:p>
          <a:p>
            <a:pPr>
              <a:buNone/>
            </a:pPr>
            <a:r>
              <a:rPr lang="en-US" dirty="0" smtClean="0"/>
              <a:t>[5] if K &lt; A[mid] then </a:t>
            </a:r>
          </a:p>
          <a:p>
            <a:pPr>
              <a:buNone/>
            </a:pPr>
            <a:r>
              <a:rPr lang="en-US" dirty="0" smtClean="0"/>
              <a:t>[6] 	u = mid -1</a:t>
            </a:r>
          </a:p>
          <a:p>
            <a:pPr>
              <a:buNone/>
            </a:pPr>
            <a:r>
              <a:rPr lang="en-US" dirty="0" smtClean="0"/>
              <a:t>[7] else l = mid + 1</a:t>
            </a:r>
          </a:p>
          <a:p>
            <a:pPr>
              <a:buNone/>
            </a:pPr>
            <a:r>
              <a:rPr lang="en-US" dirty="0" smtClean="0"/>
              <a:t>[8] Print Unsuccessful and Exit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solidFill>
                  <a:srgbClr val="C00000"/>
                </a:solidFill>
              </a:rPr>
              <a:t>Example </a:t>
            </a:r>
            <a:endParaRPr lang="en-US" dirty="0">
              <a:solidFill>
                <a:srgbClr val="C00000"/>
              </a:solidFill>
            </a:endParaRPr>
          </a:p>
        </p:txBody>
      </p:sp>
      <p:graphicFrame>
        <p:nvGraphicFramePr>
          <p:cNvPr id="4" name="Table 3"/>
          <p:cNvGraphicFramePr>
            <a:graphicFrameLocks noGrp="1"/>
          </p:cNvGraphicFramePr>
          <p:nvPr/>
        </p:nvGraphicFramePr>
        <p:xfrm>
          <a:off x="304800" y="1447800"/>
          <a:ext cx="6096000" cy="91440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70840">
                <a:tc>
                  <a:txBody>
                    <a:bodyPr/>
                    <a:lstStyle/>
                    <a:p>
                      <a:r>
                        <a:rPr lang="en-US" sz="2400" dirty="0" smtClean="0">
                          <a:solidFill>
                            <a:schemeClr val="tx1"/>
                          </a:solidFill>
                        </a:rPr>
                        <a:t>1</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2</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3</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4</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5</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6</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7</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8</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2400" b="1" dirty="0" smtClean="0">
                          <a:solidFill>
                            <a:schemeClr val="tx1"/>
                          </a:solidFill>
                        </a:rPr>
                        <a:t>15 </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25 </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35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45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65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75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85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95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5" name="TextBox 4"/>
          <p:cNvSpPr txBox="1"/>
          <p:nvPr/>
        </p:nvSpPr>
        <p:spPr>
          <a:xfrm>
            <a:off x="6553200" y="1295400"/>
            <a:ext cx="2057400" cy="1200329"/>
          </a:xfrm>
          <a:prstGeom prst="rect">
            <a:avLst/>
          </a:prstGeom>
          <a:noFill/>
        </p:spPr>
        <p:txBody>
          <a:bodyPr wrap="square" rtlCol="0">
            <a:spAutoFit/>
          </a:bodyPr>
          <a:lstStyle/>
          <a:p>
            <a:r>
              <a:rPr lang="en-US" sz="2400" dirty="0" smtClean="0"/>
              <a:t>K = 75</a:t>
            </a:r>
          </a:p>
          <a:p>
            <a:r>
              <a:rPr lang="en-US" sz="2400" dirty="0"/>
              <a:t>l</a:t>
            </a:r>
            <a:r>
              <a:rPr lang="en-US" sz="2400" dirty="0" smtClean="0"/>
              <a:t> = 1</a:t>
            </a:r>
          </a:p>
          <a:p>
            <a:r>
              <a:rPr lang="en-US" sz="2400" dirty="0" smtClean="0"/>
              <a:t>u =8</a:t>
            </a:r>
            <a:endParaRPr lang="en-US" sz="2400" dirty="0"/>
          </a:p>
        </p:txBody>
      </p:sp>
      <p:graphicFrame>
        <p:nvGraphicFramePr>
          <p:cNvPr id="6" name="Table 5"/>
          <p:cNvGraphicFramePr>
            <a:graphicFrameLocks noGrp="1"/>
          </p:cNvGraphicFramePr>
          <p:nvPr/>
        </p:nvGraphicFramePr>
        <p:xfrm>
          <a:off x="381000" y="2895600"/>
          <a:ext cx="6096000" cy="91440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70840">
                <a:tc>
                  <a:txBody>
                    <a:bodyPr/>
                    <a:lstStyle/>
                    <a:p>
                      <a:r>
                        <a:rPr lang="en-US" sz="2400" dirty="0" smtClean="0">
                          <a:solidFill>
                            <a:schemeClr val="tx1"/>
                          </a:solidFill>
                        </a:rPr>
                        <a:t>1</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2</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3</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4</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5</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6</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7</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8</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2400" b="1" dirty="0" smtClean="0">
                          <a:solidFill>
                            <a:schemeClr val="tx1"/>
                          </a:solidFill>
                        </a:rPr>
                        <a:t>15 </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25 </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35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45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65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75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85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95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6629400" y="2895600"/>
            <a:ext cx="2057400" cy="1938992"/>
          </a:xfrm>
          <a:prstGeom prst="rect">
            <a:avLst/>
          </a:prstGeom>
          <a:noFill/>
        </p:spPr>
        <p:txBody>
          <a:bodyPr wrap="square" rtlCol="0">
            <a:spAutoFit/>
          </a:bodyPr>
          <a:lstStyle/>
          <a:p>
            <a:r>
              <a:rPr lang="en-US" sz="2400" dirty="0" smtClean="0"/>
              <a:t>l = 1</a:t>
            </a:r>
          </a:p>
          <a:p>
            <a:r>
              <a:rPr lang="en-US" sz="2400" dirty="0" smtClean="0"/>
              <a:t>u =8</a:t>
            </a:r>
          </a:p>
          <a:p>
            <a:r>
              <a:rPr lang="en-US" sz="2400" dirty="0"/>
              <a:t>m</a:t>
            </a:r>
            <a:r>
              <a:rPr lang="en-US" sz="2400" dirty="0" smtClean="0"/>
              <a:t>id = 4</a:t>
            </a:r>
          </a:p>
          <a:p>
            <a:r>
              <a:rPr lang="en-US" sz="2400" dirty="0" smtClean="0"/>
              <a:t>K = 75 &gt; A[4]</a:t>
            </a:r>
          </a:p>
          <a:p>
            <a:endParaRPr lang="en-US" sz="2400" dirty="0"/>
          </a:p>
        </p:txBody>
      </p:sp>
      <p:sp>
        <p:nvSpPr>
          <p:cNvPr id="8" name="TextBox 7"/>
          <p:cNvSpPr txBox="1"/>
          <p:nvPr/>
        </p:nvSpPr>
        <p:spPr>
          <a:xfrm>
            <a:off x="304800" y="2514600"/>
            <a:ext cx="762000" cy="461665"/>
          </a:xfrm>
          <a:prstGeom prst="rect">
            <a:avLst/>
          </a:prstGeom>
          <a:noFill/>
        </p:spPr>
        <p:txBody>
          <a:bodyPr wrap="square" rtlCol="0">
            <a:spAutoFit/>
          </a:bodyPr>
          <a:lstStyle/>
          <a:p>
            <a:r>
              <a:rPr lang="en-US" sz="2400" dirty="0" smtClean="0"/>
              <a:t>l</a:t>
            </a:r>
            <a:endParaRPr lang="en-US" sz="2400" dirty="0"/>
          </a:p>
        </p:txBody>
      </p:sp>
      <p:sp>
        <p:nvSpPr>
          <p:cNvPr id="9" name="TextBox 8"/>
          <p:cNvSpPr txBox="1"/>
          <p:nvPr/>
        </p:nvSpPr>
        <p:spPr>
          <a:xfrm>
            <a:off x="5791200" y="2514600"/>
            <a:ext cx="609600" cy="461665"/>
          </a:xfrm>
          <a:prstGeom prst="rect">
            <a:avLst/>
          </a:prstGeom>
          <a:noFill/>
        </p:spPr>
        <p:txBody>
          <a:bodyPr wrap="square" rtlCol="0">
            <a:spAutoFit/>
          </a:bodyPr>
          <a:lstStyle/>
          <a:p>
            <a:r>
              <a:rPr lang="en-US" sz="2400" b="1" dirty="0" smtClean="0"/>
              <a:t>u</a:t>
            </a:r>
            <a:endParaRPr lang="en-US" sz="2400" b="1" dirty="0"/>
          </a:p>
        </p:txBody>
      </p:sp>
      <p:sp>
        <p:nvSpPr>
          <p:cNvPr id="10" name="TextBox 9"/>
          <p:cNvSpPr txBox="1"/>
          <p:nvPr/>
        </p:nvSpPr>
        <p:spPr>
          <a:xfrm>
            <a:off x="3505200" y="3886200"/>
            <a:ext cx="1524000" cy="461665"/>
          </a:xfrm>
          <a:prstGeom prst="rect">
            <a:avLst/>
          </a:prstGeom>
          <a:noFill/>
        </p:spPr>
        <p:txBody>
          <a:bodyPr wrap="square" rtlCol="0">
            <a:spAutoFit/>
          </a:bodyPr>
          <a:lstStyle/>
          <a:p>
            <a:r>
              <a:rPr lang="en-US" sz="2400" dirty="0" smtClean="0"/>
              <a:t>l = 4 + 1</a:t>
            </a:r>
            <a:endParaRPr lang="en-US" sz="2400" dirty="0"/>
          </a:p>
        </p:txBody>
      </p:sp>
      <p:sp>
        <p:nvSpPr>
          <p:cNvPr id="11" name="TextBox 10"/>
          <p:cNvSpPr txBox="1"/>
          <p:nvPr/>
        </p:nvSpPr>
        <p:spPr>
          <a:xfrm>
            <a:off x="5791200" y="3886200"/>
            <a:ext cx="609600" cy="461665"/>
          </a:xfrm>
          <a:prstGeom prst="rect">
            <a:avLst/>
          </a:prstGeom>
          <a:noFill/>
        </p:spPr>
        <p:txBody>
          <a:bodyPr wrap="square" rtlCol="0">
            <a:spAutoFit/>
          </a:bodyPr>
          <a:lstStyle/>
          <a:p>
            <a:r>
              <a:rPr lang="en-US" sz="2400" b="1" dirty="0" smtClean="0"/>
              <a:t>u</a:t>
            </a:r>
            <a:endParaRPr lang="en-US" sz="2400" b="1" dirty="0"/>
          </a:p>
        </p:txBody>
      </p:sp>
      <p:graphicFrame>
        <p:nvGraphicFramePr>
          <p:cNvPr id="12" name="Table 11"/>
          <p:cNvGraphicFramePr>
            <a:graphicFrameLocks noGrp="1"/>
          </p:cNvGraphicFramePr>
          <p:nvPr/>
        </p:nvGraphicFramePr>
        <p:xfrm>
          <a:off x="381000" y="4724400"/>
          <a:ext cx="6096000" cy="91440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70840">
                <a:tc>
                  <a:txBody>
                    <a:bodyPr/>
                    <a:lstStyle/>
                    <a:p>
                      <a:r>
                        <a:rPr lang="en-US" sz="2400" dirty="0" smtClean="0">
                          <a:solidFill>
                            <a:schemeClr val="tx1"/>
                          </a:solidFill>
                        </a:rPr>
                        <a:t>1</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2</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3</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4</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5</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6</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7</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8</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2400" b="1" dirty="0" smtClean="0">
                          <a:solidFill>
                            <a:schemeClr val="tx1"/>
                          </a:solidFill>
                        </a:rPr>
                        <a:t>15 </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25 </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35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45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65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75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85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95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3" name="TextBox 12"/>
          <p:cNvSpPr txBox="1"/>
          <p:nvPr/>
        </p:nvSpPr>
        <p:spPr>
          <a:xfrm>
            <a:off x="3429000" y="5715000"/>
            <a:ext cx="1524000" cy="461665"/>
          </a:xfrm>
          <a:prstGeom prst="rect">
            <a:avLst/>
          </a:prstGeom>
          <a:noFill/>
        </p:spPr>
        <p:txBody>
          <a:bodyPr wrap="square" rtlCol="0">
            <a:spAutoFit/>
          </a:bodyPr>
          <a:lstStyle/>
          <a:p>
            <a:r>
              <a:rPr lang="en-US" sz="2400" dirty="0" smtClean="0"/>
              <a:t>l = 4 + 1</a:t>
            </a:r>
            <a:endParaRPr lang="en-US" sz="2400" dirty="0"/>
          </a:p>
        </p:txBody>
      </p:sp>
      <p:sp>
        <p:nvSpPr>
          <p:cNvPr id="14" name="TextBox 13"/>
          <p:cNvSpPr txBox="1"/>
          <p:nvPr/>
        </p:nvSpPr>
        <p:spPr>
          <a:xfrm>
            <a:off x="5791200" y="5715000"/>
            <a:ext cx="609600" cy="461665"/>
          </a:xfrm>
          <a:prstGeom prst="rect">
            <a:avLst/>
          </a:prstGeom>
          <a:noFill/>
        </p:spPr>
        <p:txBody>
          <a:bodyPr wrap="square" rtlCol="0">
            <a:spAutoFit/>
          </a:bodyPr>
          <a:lstStyle/>
          <a:p>
            <a:r>
              <a:rPr lang="en-US" sz="2400" b="1" dirty="0" smtClean="0"/>
              <a:t>u</a:t>
            </a:r>
            <a:endParaRPr lang="en-US" sz="2400" b="1" dirty="0"/>
          </a:p>
        </p:txBody>
      </p:sp>
      <p:sp>
        <p:nvSpPr>
          <p:cNvPr id="15" name="TextBox 14"/>
          <p:cNvSpPr txBox="1"/>
          <p:nvPr/>
        </p:nvSpPr>
        <p:spPr>
          <a:xfrm>
            <a:off x="6705600" y="4648200"/>
            <a:ext cx="2057400" cy="1938992"/>
          </a:xfrm>
          <a:prstGeom prst="rect">
            <a:avLst/>
          </a:prstGeom>
          <a:noFill/>
        </p:spPr>
        <p:txBody>
          <a:bodyPr wrap="square" rtlCol="0">
            <a:spAutoFit/>
          </a:bodyPr>
          <a:lstStyle/>
          <a:p>
            <a:r>
              <a:rPr lang="en-US" sz="2400" dirty="0" smtClean="0"/>
              <a:t>l = 5</a:t>
            </a:r>
          </a:p>
          <a:p>
            <a:r>
              <a:rPr lang="en-US" sz="2400" dirty="0" smtClean="0"/>
              <a:t>u =8</a:t>
            </a:r>
          </a:p>
          <a:p>
            <a:r>
              <a:rPr lang="en-US" sz="2400" dirty="0"/>
              <a:t>m</a:t>
            </a:r>
            <a:r>
              <a:rPr lang="en-US" sz="2400" dirty="0" smtClean="0"/>
              <a:t>id = 6</a:t>
            </a:r>
          </a:p>
          <a:p>
            <a:r>
              <a:rPr lang="en-US" sz="2400" dirty="0" smtClean="0"/>
              <a:t>K = 75 = A[6]</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heckerboard(across)">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checkerboard(across)">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checkerboard(across)">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checkerboard(across)">
                                      <p:cBhvr>
                                        <p:cTn id="30" dur="500"/>
                                        <p:tgtEl>
                                          <p:spTgt spid="6"/>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checkerboard(across)">
                                      <p:cBhvr>
                                        <p:cTn id="33" dur="500"/>
                                        <p:tgtEl>
                                          <p:spTgt spid="10"/>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checkerboard(across)">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checkerboard(across)">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checkerboard(across)">
                                      <p:cBhvr>
                                        <p:cTn id="46" dur="500"/>
                                        <p:tgtEl>
                                          <p:spTgt spid="12"/>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checkerboard(across)">
                                      <p:cBhvr>
                                        <p:cTn id="49" dur="500"/>
                                        <p:tgtEl>
                                          <p:spTgt spid="13"/>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checkerboard(across)">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11" grpId="0"/>
      <p:bldP spid="13" grpId="0"/>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solidFill>
                  <a:srgbClr val="C00000"/>
                </a:solidFill>
              </a:rPr>
              <a:t>Example </a:t>
            </a:r>
            <a:endParaRPr lang="en-US" dirty="0">
              <a:solidFill>
                <a:srgbClr val="C00000"/>
              </a:solidFill>
            </a:endParaRPr>
          </a:p>
        </p:txBody>
      </p:sp>
      <p:graphicFrame>
        <p:nvGraphicFramePr>
          <p:cNvPr id="4" name="Table 3"/>
          <p:cNvGraphicFramePr>
            <a:graphicFrameLocks noGrp="1"/>
          </p:cNvGraphicFramePr>
          <p:nvPr/>
        </p:nvGraphicFramePr>
        <p:xfrm>
          <a:off x="304800" y="1447800"/>
          <a:ext cx="6096000" cy="91440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70840">
                <a:tc>
                  <a:txBody>
                    <a:bodyPr/>
                    <a:lstStyle/>
                    <a:p>
                      <a:r>
                        <a:rPr lang="en-US" sz="2400" dirty="0" smtClean="0">
                          <a:solidFill>
                            <a:schemeClr val="tx1"/>
                          </a:solidFill>
                        </a:rPr>
                        <a:t>1</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2</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3</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4</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5</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6</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7</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8</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2400" b="1" dirty="0" smtClean="0">
                          <a:solidFill>
                            <a:schemeClr val="tx1"/>
                          </a:solidFill>
                        </a:rPr>
                        <a:t>15 </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25 </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35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45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65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75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85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95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5" name="TextBox 4"/>
          <p:cNvSpPr txBox="1"/>
          <p:nvPr/>
        </p:nvSpPr>
        <p:spPr>
          <a:xfrm>
            <a:off x="6553200" y="1295400"/>
            <a:ext cx="2057400" cy="1200329"/>
          </a:xfrm>
          <a:prstGeom prst="rect">
            <a:avLst/>
          </a:prstGeom>
          <a:noFill/>
        </p:spPr>
        <p:txBody>
          <a:bodyPr wrap="square" rtlCol="0">
            <a:spAutoFit/>
          </a:bodyPr>
          <a:lstStyle/>
          <a:p>
            <a:r>
              <a:rPr lang="en-US" sz="2400" dirty="0" smtClean="0"/>
              <a:t>K = 55</a:t>
            </a:r>
          </a:p>
          <a:p>
            <a:r>
              <a:rPr lang="en-US" sz="2400" dirty="0"/>
              <a:t>l</a:t>
            </a:r>
            <a:r>
              <a:rPr lang="en-US" sz="2400" dirty="0" smtClean="0"/>
              <a:t> = 1</a:t>
            </a:r>
          </a:p>
          <a:p>
            <a:r>
              <a:rPr lang="en-US" sz="2400" dirty="0" smtClean="0"/>
              <a:t>u =8</a:t>
            </a:r>
            <a:endParaRPr lang="en-US" sz="2400" dirty="0"/>
          </a:p>
        </p:txBody>
      </p:sp>
      <p:graphicFrame>
        <p:nvGraphicFramePr>
          <p:cNvPr id="6" name="Table 5"/>
          <p:cNvGraphicFramePr>
            <a:graphicFrameLocks noGrp="1"/>
          </p:cNvGraphicFramePr>
          <p:nvPr/>
        </p:nvGraphicFramePr>
        <p:xfrm>
          <a:off x="381000" y="2895600"/>
          <a:ext cx="6096000" cy="91440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70840">
                <a:tc>
                  <a:txBody>
                    <a:bodyPr/>
                    <a:lstStyle/>
                    <a:p>
                      <a:r>
                        <a:rPr lang="en-US" sz="2400" dirty="0" smtClean="0">
                          <a:solidFill>
                            <a:schemeClr val="tx1"/>
                          </a:solidFill>
                        </a:rPr>
                        <a:t>1</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2</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3</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4</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5</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6</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7</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8</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2400" b="1" dirty="0" smtClean="0">
                          <a:solidFill>
                            <a:schemeClr val="tx1"/>
                          </a:solidFill>
                        </a:rPr>
                        <a:t>15 </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25 </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35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45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65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75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85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95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6629400" y="2895600"/>
            <a:ext cx="2057400" cy="1938992"/>
          </a:xfrm>
          <a:prstGeom prst="rect">
            <a:avLst/>
          </a:prstGeom>
          <a:noFill/>
        </p:spPr>
        <p:txBody>
          <a:bodyPr wrap="square" rtlCol="0">
            <a:spAutoFit/>
          </a:bodyPr>
          <a:lstStyle/>
          <a:p>
            <a:r>
              <a:rPr lang="en-US" sz="2400" dirty="0" smtClean="0"/>
              <a:t>l = 1</a:t>
            </a:r>
          </a:p>
          <a:p>
            <a:r>
              <a:rPr lang="en-US" sz="2400" dirty="0" smtClean="0"/>
              <a:t>u =8</a:t>
            </a:r>
          </a:p>
          <a:p>
            <a:r>
              <a:rPr lang="en-US" sz="2400" dirty="0"/>
              <a:t>m</a:t>
            </a:r>
            <a:r>
              <a:rPr lang="en-US" sz="2400" dirty="0" smtClean="0"/>
              <a:t>id = 4</a:t>
            </a:r>
          </a:p>
          <a:p>
            <a:r>
              <a:rPr lang="en-US" sz="2400" dirty="0" smtClean="0"/>
              <a:t>K = 55 &gt; A[4]</a:t>
            </a:r>
          </a:p>
          <a:p>
            <a:endParaRPr lang="en-US" sz="2400" dirty="0"/>
          </a:p>
        </p:txBody>
      </p:sp>
      <p:sp>
        <p:nvSpPr>
          <p:cNvPr id="8" name="TextBox 7"/>
          <p:cNvSpPr txBox="1"/>
          <p:nvPr/>
        </p:nvSpPr>
        <p:spPr>
          <a:xfrm>
            <a:off x="304800" y="2514600"/>
            <a:ext cx="762000" cy="461665"/>
          </a:xfrm>
          <a:prstGeom prst="rect">
            <a:avLst/>
          </a:prstGeom>
          <a:noFill/>
        </p:spPr>
        <p:txBody>
          <a:bodyPr wrap="square" rtlCol="0">
            <a:spAutoFit/>
          </a:bodyPr>
          <a:lstStyle/>
          <a:p>
            <a:r>
              <a:rPr lang="en-US" sz="2400" dirty="0" smtClean="0"/>
              <a:t>l</a:t>
            </a:r>
            <a:endParaRPr lang="en-US" sz="2400" dirty="0"/>
          </a:p>
        </p:txBody>
      </p:sp>
      <p:sp>
        <p:nvSpPr>
          <p:cNvPr id="9" name="TextBox 8"/>
          <p:cNvSpPr txBox="1"/>
          <p:nvPr/>
        </p:nvSpPr>
        <p:spPr>
          <a:xfrm>
            <a:off x="5791200" y="2514600"/>
            <a:ext cx="609600" cy="461665"/>
          </a:xfrm>
          <a:prstGeom prst="rect">
            <a:avLst/>
          </a:prstGeom>
          <a:noFill/>
        </p:spPr>
        <p:txBody>
          <a:bodyPr wrap="square" rtlCol="0">
            <a:spAutoFit/>
          </a:bodyPr>
          <a:lstStyle/>
          <a:p>
            <a:r>
              <a:rPr lang="en-US" sz="2400" b="1" dirty="0" smtClean="0"/>
              <a:t>u</a:t>
            </a:r>
            <a:endParaRPr lang="en-US" sz="2400" b="1" dirty="0"/>
          </a:p>
        </p:txBody>
      </p:sp>
      <p:sp>
        <p:nvSpPr>
          <p:cNvPr id="10" name="TextBox 9"/>
          <p:cNvSpPr txBox="1"/>
          <p:nvPr/>
        </p:nvSpPr>
        <p:spPr>
          <a:xfrm>
            <a:off x="3505200" y="3886200"/>
            <a:ext cx="1524000" cy="461665"/>
          </a:xfrm>
          <a:prstGeom prst="rect">
            <a:avLst/>
          </a:prstGeom>
          <a:noFill/>
        </p:spPr>
        <p:txBody>
          <a:bodyPr wrap="square" rtlCol="0">
            <a:spAutoFit/>
          </a:bodyPr>
          <a:lstStyle/>
          <a:p>
            <a:r>
              <a:rPr lang="en-US" sz="2400" dirty="0" smtClean="0"/>
              <a:t>l = 4 + 1</a:t>
            </a:r>
            <a:endParaRPr lang="en-US" sz="2400" dirty="0"/>
          </a:p>
        </p:txBody>
      </p:sp>
      <p:sp>
        <p:nvSpPr>
          <p:cNvPr id="11" name="TextBox 10"/>
          <p:cNvSpPr txBox="1"/>
          <p:nvPr/>
        </p:nvSpPr>
        <p:spPr>
          <a:xfrm>
            <a:off x="5791200" y="3886200"/>
            <a:ext cx="609600" cy="461665"/>
          </a:xfrm>
          <a:prstGeom prst="rect">
            <a:avLst/>
          </a:prstGeom>
          <a:noFill/>
        </p:spPr>
        <p:txBody>
          <a:bodyPr wrap="square" rtlCol="0">
            <a:spAutoFit/>
          </a:bodyPr>
          <a:lstStyle/>
          <a:p>
            <a:r>
              <a:rPr lang="en-US" sz="2400" b="1" dirty="0" smtClean="0"/>
              <a:t>u</a:t>
            </a:r>
            <a:endParaRPr lang="en-US" sz="2400" b="1" dirty="0"/>
          </a:p>
        </p:txBody>
      </p:sp>
      <p:graphicFrame>
        <p:nvGraphicFramePr>
          <p:cNvPr id="12" name="Table 11"/>
          <p:cNvGraphicFramePr>
            <a:graphicFrameLocks noGrp="1"/>
          </p:cNvGraphicFramePr>
          <p:nvPr/>
        </p:nvGraphicFramePr>
        <p:xfrm>
          <a:off x="381000" y="4724400"/>
          <a:ext cx="6096000" cy="91440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70840">
                <a:tc>
                  <a:txBody>
                    <a:bodyPr/>
                    <a:lstStyle/>
                    <a:p>
                      <a:r>
                        <a:rPr lang="en-US" sz="2400" dirty="0" smtClean="0">
                          <a:solidFill>
                            <a:schemeClr val="tx1"/>
                          </a:solidFill>
                        </a:rPr>
                        <a:t>1</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2</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3</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4</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5</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6</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7</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8</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2400" b="1" dirty="0" smtClean="0">
                          <a:solidFill>
                            <a:schemeClr val="tx1"/>
                          </a:solidFill>
                        </a:rPr>
                        <a:t>15 </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25 </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35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45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65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75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85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95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3" name="TextBox 12"/>
          <p:cNvSpPr txBox="1"/>
          <p:nvPr/>
        </p:nvSpPr>
        <p:spPr>
          <a:xfrm>
            <a:off x="3429000" y="5715000"/>
            <a:ext cx="1524000" cy="461665"/>
          </a:xfrm>
          <a:prstGeom prst="rect">
            <a:avLst/>
          </a:prstGeom>
          <a:noFill/>
        </p:spPr>
        <p:txBody>
          <a:bodyPr wrap="square" rtlCol="0">
            <a:spAutoFit/>
          </a:bodyPr>
          <a:lstStyle/>
          <a:p>
            <a:r>
              <a:rPr lang="en-US" sz="2400" dirty="0" smtClean="0"/>
              <a:t>l = 4 + 1</a:t>
            </a:r>
            <a:endParaRPr lang="en-US" sz="2400" dirty="0"/>
          </a:p>
        </p:txBody>
      </p:sp>
      <p:sp>
        <p:nvSpPr>
          <p:cNvPr id="14" name="TextBox 13"/>
          <p:cNvSpPr txBox="1"/>
          <p:nvPr/>
        </p:nvSpPr>
        <p:spPr>
          <a:xfrm>
            <a:off x="3505200" y="6172200"/>
            <a:ext cx="1524000" cy="461665"/>
          </a:xfrm>
          <a:prstGeom prst="rect">
            <a:avLst/>
          </a:prstGeom>
          <a:noFill/>
        </p:spPr>
        <p:txBody>
          <a:bodyPr wrap="square" rtlCol="0">
            <a:spAutoFit/>
          </a:bodyPr>
          <a:lstStyle/>
          <a:p>
            <a:r>
              <a:rPr lang="en-US" sz="2400" b="1" dirty="0"/>
              <a:t>u</a:t>
            </a:r>
            <a:r>
              <a:rPr lang="en-US" sz="2400" b="1" dirty="0" smtClean="0"/>
              <a:t>= 6-1</a:t>
            </a:r>
            <a:endParaRPr lang="en-US" sz="2400" b="1" dirty="0"/>
          </a:p>
        </p:txBody>
      </p:sp>
      <p:sp>
        <p:nvSpPr>
          <p:cNvPr id="15" name="TextBox 14"/>
          <p:cNvSpPr txBox="1"/>
          <p:nvPr/>
        </p:nvSpPr>
        <p:spPr>
          <a:xfrm>
            <a:off x="6705600" y="4648200"/>
            <a:ext cx="2057400" cy="1938992"/>
          </a:xfrm>
          <a:prstGeom prst="rect">
            <a:avLst/>
          </a:prstGeom>
          <a:noFill/>
        </p:spPr>
        <p:txBody>
          <a:bodyPr wrap="square" rtlCol="0">
            <a:spAutoFit/>
          </a:bodyPr>
          <a:lstStyle/>
          <a:p>
            <a:r>
              <a:rPr lang="en-US" sz="2400" dirty="0" smtClean="0"/>
              <a:t>l = 5</a:t>
            </a:r>
          </a:p>
          <a:p>
            <a:r>
              <a:rPr lang="en-US" sz="2400" dirty="0" smtClean="0"/>
              <a:t>u =8</a:t>
            </a:r>
          </a:p>
          <a:p>
            <a:r>
              <a:rPr lang="en-US" sz="2400" dirty="0"/>
              <a:t>m</a:t>
            </a:r>
            <a:r>
              <a:rPr lang="en-US" sz="2400" dirty="0" smtClean="0"/>
              <a:t>id = 6</a:t>
            </a:r>
          </a:p>
          <a:p>
            <a:r>
              <a:rPr lang="en-US" sz="2400" dirty="0" smtClean="0"/>
              <a:t>K = 55 </a:t>
            </a:r>
            <a:r>
              <a:rPr lang="en-US" sz="2400" dirty="0"/>
              <a:t>&lt;</a:t>
            </a:r>
            <a:r>
              <a:rPr lang="en-US" sz="2400" dirty="0" smtClean="0"/>
              <a:t> A[6]</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heckerboard(across)">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checkerboard(across)">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checkerboard(across)">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checkerboard(across)">
                                      <p:cBhvr>
                                        <p:cTn id="30" dur="500"/>
                                        <p:tgtEl>
                                          <p:spTgt spid="6"/>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checkerboard(across)">
                                      <p:cBhvr>
                                        <p:cTn id="33" dur="500"/>
                                        <p:tgtEl>
                                          <p:spTgt spid="10"/>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checkerboard(across)">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checkerboard(across)">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checkerboard(across)">
                                      <p:cBhvr>
                                        <p:cTn id="46" dur="500"/>
                                        <p:tgtEl>
                                          <p:spTgt spid="12"/>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checkerboard(across)">
                                      <p:cBhvr>
                                        <p:cTn id="49" dur="500"/>
                                        <p:tgtEl>
                                          <p:spTgt spid="13"/>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checkerboard(across)">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11" grpId="0"/>
      <p:bldP spid="13" grpId="0"/>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Table 3"/>
          <p:cNvGraphicFramePr>
            <a:graphicFrameLocks noGrp="1"/>
          </p:cNvGraphicFramePr>
          <p:nvPr/>
        </p:nvGraphicFramePr>
        <p:xfrm>
          <a:off x="228600" y="1905000"/>
          <a:ext cx="6096000" cy="91440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70840">
                <a:tc>
                  <a:txBody>
                    <a:bodyPr/>
                    <a:lstStyle/>
                    <a:p>
                      <a:r>
                        <a:rPr lang="en-US" sz="2400" dirty="0" smtClean="0">
                          <a:solidFill>
                            <a:schemeClr val="tx1"/>
                          </a:solidFill>
                        </a:rPr>
                        <a:t>1</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2</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3</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4</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5</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6</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7</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8</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2400" b="1" dirty="0" smtClean="0">
                          <a:solidFill>
                            <a:schemeClr val="tx1"/>
                          </a:solidFill>
                        </a:rPr>
                        <a:t>15 </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25 </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35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45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65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75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85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95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5" name="TextBox 4"/>
          <p:cNvSpPr txBox="1"/>
          <p:nvPr/>
        </p:nvSpPr>
        <p:spPr>
          <a:xfrm>
            <a:off x="6705600" y="1828800"/>
            <a:ext cx="2057400" cy="1938992"/>
          </a:xfrm>
          <a:prstGeom prst="rect">
            <a:avLst/>
          </a:prstGeom>
          <a:noFill/>
        </p:spPr>
        <p:txBody>
          <a:bodyPr wrap="square" rtlCol="0">
            <a:spAutoFit/>
          </a:bodyPr>
          <a:lstStyle/>
          <a:p>
            <a:r>
              <a:rPr lang="en-US" sz="2400" dirty="0" smtClean="0"/>
              <a:t>l = 5</a:t>
            </a:r>
          </a:p>
          <a:p>
            <a:r>
              <a:rPr lang="en-US" sz="2400" dirty="0" smtClean="0"/>
              <a:t>u =5</a:t>
            </a:r>
          </a:p>
          <a:p>
            <a:r>
              <a:rPr lang="en-US" sz="2400" dirty="0"/>
              <a:t>m</a:t>
            </a:r>
            <a:r>
              <a:rPr lang="en-US" sz="2400" dirty="0" smtClean="0"/>
              <a:t>id = 5</a:t>
            </a:r>
          </a:p>
          <a:p>
            <a:r>
              <a:rPr lang="en-US" sz="2400" dirty="0" smtClean="0"/>
              <a:t>K = 55 </a:t>
            </a:r>
            <a:r>
              <a:rPr lang="en-US" sz="2400" dirty="0"/>
              <a:t>&lt;</a:t>
            </a:r>
            <a:r>
              <a:rPr lang="en-US" sz="2400" dirty="0" smtClean="0"/>
              <a:t> A[5]</a:t>
            </a:r>
          </a:p>
          <a:p>
            <a:endParaRPr lang="en-US" sz="2400" dirty="0"/>
          </a:p>
        </p:txBody>
      </p:sp>
      <p:sp>
        <p:nvSpPr>
          <p:cNvPr id="6" name="TextBox 5"/>
          <p:cNvSpPr txBox="1"/>
          <p:nvPr/>
        </p:nvSpPr>
        <p:spPr>
          <a:xfrm>
            <a:off x="3352800" y="2895600"/>
            <a:ext cx="1524000" cy="461665"/>
          </a:xfrm>
          <a:prstGeom prst="rect">
            <a:avLst/>
          </a:prstGeom>
          <a:noFill/>
        </p:spPr>
        <p:txBody>
          <a:bodyPr wrap="square" rtlCol="0">
            <a:spAutoFit/>
          </a:bodyPr>
          <a:lstStyle/>
          <a:p>
            <a:r>
              <a:rPr lang="en-US" sz="2400" dirty="0" smtClean="0"/>
              <a:t>l = 5</a:t>
            </a:r>
            <a:endParaRPr lang="en-US" sz="2400" dirty="0"/>
          </a:p>
        </p:txBody>
      </p:sp>
      <p:sp>
        <p:nvSpPr>
          <p:cNvPr id="7" name="TextBox 6"/>
          <p:cNvSpPr txBox="1"/>
          <p:nvPr/>
        </p:nvSpPr>
        <p:spPr>
          <a:xfrm>
            <a:off x="2286000" y="3200400"/>
            <a:ext cx="1524000" cy="461665"/>
          </a:xfrm>
          <a:prstGeom prst="rect">
            <a:avLst/>
          </a:prstGeom>
          <a:noFill/>
        </p:spPr>
        <p:txBody>
          <a:bodyPr wrap="square" rtlCol="0">
            <a:spAutoFit/>
          </a:bodyPr>
          <a:lstStyle/>
          <a:p>
            <a:r>
              <a:rPr lang="en-US" sz="2400" b="1" dirty="0"/>
              <a:t>u</a:t>
            </a:r>
            <a:r>
              <a:rPr lang="en-US" sz="2400" b="1" dirty="0" smtClean="0"/>
              <a:t>= 5-1</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C00000"/>
                </a:solidFill>
              </a:rPr>
              <a:t>Binary Search Complexity Analysis</a:t>
            </a:r>
            <a:endParaRPr lang="en-US" sz="3600" dirty="0">
              <a:solidFill>
                <a:srgbClr val="C00000"/>
              </a:solidFill>
            </a:endParaRPr>
          </a:p>
        </p:txBody>
      </p:sp>
      <p:sp>
        <p:nvSpPr>
          <p:cNvPr id="3" name="Content Placeholder 2"/>
          <p:cNvSpPr>
            <a:spLocks noGrp="1"/>
          </p:cNvSpPr>
          <p:nvPr>
            <p:ph idx="1"/>
          </p:nvPr>
        </p:nvSpPr>
        <p:spPr>
          <a:xfrm>
            <a:off x="457200" y="1600200"/>
            <a:ext cx="8458200" cy="4525963"/>
          </a:xfrm>
        </p:spPr>
        <p:txBody>
          <a:bodyPr>
            <a:normAutofit/>
          </a:bodyPr>
          <a:lstStyle/>
          <a:p>
            <a:pPr>
              <a:buNone/>
            </a:pPr>
            <a:r>
              <a:rPr lang="en-US" dirty="0">
                <a:solidFill>
                  <a:srgbClr val="00B050"/>
                </a:solidFill>
              </a:rPr>
              <a:t>T(n) = Number of </a:t>
            </a:r>
            <a:r>
              <a:rPr lang="en-US" dirty="0" smtClean="0">
                <a:solidFill>
                  <a:srgbClr val="00B050"/>
                </a:solidFill>
              </a:rPr>
              <a:t>Comparisons</a:t>
            </a:r>
          </a:p>
          <a:p>
            <a:pPr>
              <a:buNone/>
            </a:pPr>
            <a:r>
              <a:rPr lang="en-US" dirty="0" smtClean="0"/>
              <a:t>Case </a:t>
            </a:r>
            <a:r>
              <a:rPr lang="en-US" dirty="0"/>
              <a:t>1: Key </a:t>
            </a:r>
            <a:r>
              <a:rPr lang="en-US" dirty="0" smtClean="0"/>
              <a:t>found in the first comparison </a:t>
            </a:r>
            <a:endParaRPr lang="en-US" dirty="0"/>
          </a:p>
          <a:p>
            <a:pPr>
              <a:buNone/>
            </a:pPr>
            <a:r>
              <a:rPr lang="en-US" dirty="0"/>
              <a:t>		T(n) = 1, Best Case  = O(1) </a:t>
            </a:r>
          </a:p>
          <a:p>
            <a:pPr>
              <a:buNone/>
            </a:pPr>
            <a:r>
              <a:rPr lang="en-US" dirty="0"/>
              <a:t>		</a:t>
            </a:r>
          </a:p>
        </p:txBody>
      </p:sp>
    </p:spTree>
    <p:extLst>
      <p:ext uri="{BB962C8B-B14F-4D97-AF65-F5344CB8AC3E}">
        <p14:creationId xmlns:p14="http://schemas.microsoft.com/office/powerpoint/2010/main" val="1290571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216" y="609600"/>
            <a:ext cx="882015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856" y="1595438"/>
            <a:ext cx="8893944" cy="4119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89940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843884827"/>
              </p:ext>
            </p:extLst>
          </p:nvPr>
        </p:nvGraphicFramePr>
        <p:xfrm>
          <a:off x="381000" y="457200"/>
          <a:ext cx="8229600" cy="3474720"/>
        </p:xfrm>
        <a:graphic>
          <a:graphicData uri="http://schemas.openxmlformats.org/drawingml/2006/table">
            <a:tbl>
              <a:tblPr firstRow="1" bandRow="1">
                <a:tableStyleId>{21E4AEA4-8DFA-4A89-87EB-49C32662AFE0}</a:tableStyleId>
              </a:tblPr>
              <a:tblGrid>
                <a:gridCol w="1676400"/>
                <a:gridCol w="4876800"/>
                <a:gridCol w="16764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No. of iterations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Array Elements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No of Array Elements</a:t>
                      </a:r>
                    </a:p>
                  </a:txBody>
                  <a:tcPr/>
                </a:tc>
              </a:tr>
              <a:tr h="370840">
                <a:tc>
                  <a:txBody>
                    <a:bodyPr/>
                    <a:lstStyle/>
                    <a:p>
                      <a:pPr algn="ctr"/>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A[7]</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sz="2000" dirty="0" smtClean="0">
                          <a:latin typeface="Times New Roman" panose="02020603050405020304" pitchFamily="18" charset="0"/>
                          <a:cs typeface="Times New Roman" panose="02020603050405020304" pitchFamily="18" charset="0"/>
                        </a:rPr>
                        <a:t>2</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A[3],A[11]</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2</a:t>
                      </a:r>
                      <a:endParaRPr lang="en-US" sz="200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sz="2000" dirty="0" smtClean="0">
                          <a:latin typeface="Times New Roman" panose="02020603050405020304" pitchFamily="18" charset="0"/>
                          <a:cs typeface="Times New Roman" panose="02020603050405020304" pitchFamily="18" charset="0"/>
                        </a:rPr>
                        <a:t>3</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A[1],A[5],A[9],A[13]</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4</a:t>
                      </a:r>
                      <a:endParaRPr lang="en-US" sz="200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sz="2000" dirty="0" smtClean="0">
                          <a:latin typeface="Times New Roman" panose="02020603050405020304" pitchFamily="18" charset="0"/>
                          <a:cs typeface="Times New Roman" panose="02020603050405020304" pitchFamily="18" charset="0"/>
                        </a:rPr>
                        <a:t>4</a:t>
                      </a:r>
                      <a:endParaRPr lang="en-US" sz="20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A[0],A[2],A[4],A[6],A[8],A[10],A[12],A[14]</a:t>
                      </a:r>
                    </a:p>
                  </a:txBody>
                  <a:tcPr/>
                </a:tc>
                <a:tc>
                  <a:txBody>
                    <a:bodyPr/>
                    <a:lstStyle/>
                    <a:p>
                      <a:pPr algn="ctr"/>
                      <a:r>
                        <a:rPr lang="en-US" sz="2000" dirty="0" smtClean="0">
                          <a:latin typeface="Times New Roman" panose="02020603050405020304" pitchFamily="18" charset="0"/>
                          <a:cs typeface="Times New Roman" panose="02020603050405020304" pitchFamily="18" charset="0"/>
                        </a:rPr>
                        <a:t>8</a:t>
                      </a:r>
                      <a:endParaRPr lang="en-US" sz="200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sz="2000" dirty="0" smtClean="0">
                          <a:latin typeface="Times New Roman" panose="02020603050405020304" pitchFamily="18" charset="0"/>
                          <a:cs typeface="Times New Roman" panose="02020603050405020304" pitchFamily="18" charset="0"/>
                        </a:rPr>
                        <a:t>k</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2</a:t>
                      </a:r>
                      <a:r>
                        <a:rPr lang="en-US" sz="2000" baseline="30000" dirty="0" smtClean="0">
                          <a:latin typeface="Times New Roman" panose="02020603050405020304" pitchFamily="18" charset="0"/>
                          <a:cs typeface="Times New Roman" panose="02020603050405020304" pitchFamily="18" charset="0"/>
                        </a:rPr>
                        <a:t>k-1</a:t>
                      </a:r>
                      <a:endParaRPr lang="en-US" sz="2000" baseline="30000" dirty="0">
                        <a:latin typeface="Times New Roman" panose="02020603050405020304" pitchFamily="18" charset="0"/>
                        <a:cs typeface="Times New Roman" panose="02020603050405020304" pitchFamily="18" charset="0"/>
                      </a:endParaRPr>
                    </a:p>
                  </a:txBody>
                  <a:tcPr/>
                </a:tc>
              </a:tr>
            </a:tbl>
          </a:graphicData>
        </a:graphic>
      </p:graphicFrame>
      <p:sp>
        <p:nvSpPr>
          <p:cNvPr id="9" name="TextBox 8"/>
          <p:cNvSpPr txBox="1"/>
          <p:nvPr/>
        </p:nvSpPr>
        <p:spPr>
          <a:xfrm>
            <a:off x="381000" y="4114800"/>
            <a:ext cx="8305800" cy="2246769"/>
          </a:xfrm>
          <a:prstGeom prst="rect">
            <a:avLst/>
          </a:prstGeom>
          <a:noFill/>
        </p:spPr>
        <p:txBody>
          <a:bodyPr wrap="square" rtlCol="0">
            <a:spAutoFit/>
          </a:bodyPr>
          <a:lstStyle/>
          <a:p>
            <a:r>
              <a:rPr lang="en-US" sz="2800" dirty="0" smtClean="0">
                <a:solidFill>
                  <a:srgbClr val="00B050"/>
                </a:solidFill>
                <a:latin typeface="Times New Roman" panose="02020603050405020304" pitchFamily="18" charset="0"/>
                <a:cs typeface="Times New Roman" panose="02020603050405020304" pitchFamily="18" charset="0"/>
              </a:rPr>
              <a:t>k : max no. of iterations</a:t>
            </a:r>
          </a:p>
          <a:p>
            <a:r>
              <a:rPr lang="en-US" sz="2800" dirty="0" smtClean="0">
                <a:solidFill>
                  <a:srgbClr val="00B050"/>
                </a:solidFill>
                <a:latin typeface="Times New Roman" panose="02020603050405020304" pitchFamily="18" charset="0"/>
                <a:cs typeface="Times New Roman" panose="02020603050405020304" pitchFamily="18" charset="0"/>
              </a:rPr>
              <a:t>n : size of array</a:t>
            </a:r>
          </a:p>
          <a:p>
            <a:r>
              <a:rPr lang="en-US" sz="2800" dirty="0" smtClean="0">
                <a:latin typeface="Times New Roman" panose="02020603050405020304" pitchFamily="18" charset="0"/>
                <a:cs typeface="Times New Roman" panose="02020603050405020304" pitchFamily="18" charset="0"/>
              </a:rPr>
              <a:t>⇒ 1+2+4+…+2</a:t>
            </a:r>
            <a:r>
              <a:rPr lang="en-US" sz="2800" baseline="30000" dirty="0" smtClean="0">
                <a:latin typeface="Times New Roman" panose="02020603050405020304" pitchFamily="18" charset="0"/>
                <a:cs typeface="Times New Roman" panose="02020603050405020304" pitchFamily="18" charset="0"/>
              </a:rPr>
              <a:t>k-1</a:t>
            </a:r>
            <a:r>
              <a:rPr lang="en-US" sz="2800" dirty="0" smtClean="0">
                <a:latin typeface="Times New Roman" panose="02020603050405020304" pitchFamily="18" charset="0"/>
                <a:cs typeface="Times New Roman" panose="02020603050405020304" pitchFamily="18" charset="0"/>
              </a:rPr>
              <a:t> = n</a:t>
            </a:r>
          </a:p>
          <a:p>
            <a:r>
              <a:rPr lang="en-US" sz="2800" dirty="0" smtClean="0">
                <a:latin typeface="Times New Roman" panose="02020603050405020304" pitchFamily="18" charset="0"/>
                <a:cs typeface="Times New Roman" panose="02020603050405020304" pitchFamily="18" charset="0"/>
              </a:rPr>
              <a:t>⇒ 2</a:t>
            </a:r>
            <a:r>
              <a:rPr lang="en-US" sz="2800" baseline="30000" dirty="0" smtClean="0">
                <a:latin typeface="Times New Roman" panose="02020603050405020304" pitchFamily="18" charset="0"/>
                <a:cs typeface="Times New Roman" panose="02020603050405020304" pitchFamily="18" charset="0"/>
              </a:rPr>
              <a:t>k</a:t>
            </a:r>
            <a:r>
              <a:rPr lang="en-US" sz="2800" dirty="0" smtClean="0">
                <a:latin typeface="Times New Roman" panose="02020603050405020304" pitchFamily="18" charset="0"/>
                <a:cs typeface="Times New Roman" panose="02020603050405020304" pitchFamily="18" charset="0"/>
              </a:rPr>
              <a:t>-1=n</a:t>
            </a:r>
          </a:p>
          <a:p>
            <a:r>
              <a:rPr lang="en-US" sz="2800" dirty="0" smtClean="0">
                <a:latin typeface="Times New Roman" panose="02020603050405020304" pitchFamily="18" charset="0"/>
                <a:cs typeface="Times New Roman" panose="02020603050405020304" pitchFamily="18" charset="0"/>
              </a:rPr>
              <a:t>⇒ k = log</a:t>
            </a:r>
            <a:r>
              <a:rPr lang="en-US" sz="2800" baseline="-25000" dirty="0" smtClean="0">
                <a:latin typeface="Times New Roman" panose="02020603050405020304" pitchFamily="18" charset="0"/>
                <a:cs typeface="Times New Roman" panose="02020603050405020304" pitchFamily="18" charset="0"/>
              </a:rPr>
              <a:t>2</a:t>
            </a:r>
            <a:r>
              <a:rPr lang="en-US" sz="2800" dirty="0" smtClean="0">
                <a:latin typeface="Times New Roman" panose="02020603050405020304" pitchFamily="18" charset="0"/>
                <a:cs typeface="Times New Roman" panose="02020603050405020304" pitchFamily="18" charset="0"/>
              </a:rPr>
              <a:t>(n+1)</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55070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r>
              <a:rPr lang="en-US" sz="3600" dirty="0" smtClean="0">
                <a:solidFill>
                  <a:srgbClr val="C00000"/>
                </a:solidFill>
              </a:rPr>
              <a:t>Binary Search Complexity Analysis</a:t>
            </a:r>
            <a:endParaRPr lang="en-US" sz="3600" dirty="0">
              <a:solidFill>
                <a:srgbClr val="C00000"/>
              </a:solidFill>
            </a:endParaRPr>
          </a:p>
        </p:txBody>
      </p:sp>
      <p:sp>
        <p:nvSpPr>
          <p:cNvPr id="5" name="Content Placeholder 2"/>
          <p:cNvSpPr>
            <a:spLocks noGrp="1"/>
          </p:cNvSpPr>
          <p:nvPr>
            <p:ph idx="1"/>
          </p:nvPr>
        </p:nvSpPr>
        <p:spPr>
          <a:xfrm>
            <a:off x="228600" y="1600200"/>
            <a:ext cx="8686800" cy="4525963"/>
          </a:xfrm>
        </p:spPr>
        <p:txBody>
          <a:bodyPr>
            <a:normAutofit/>
          </a:bodyPr>
          <a:lstStyle/>
          <a:p>
            <a:pPr>
              <a:buNone/>
            </a:pPr>
            <a:r>
              <a:rPr lang="en-US" dirty="0" smtClean="0"/>
              <a:t>Case </a:t>
            </a:r>
            <a:r>
              <a:rPr lang="en-US" dirty="0"/>
              <a:t>2: Key does not exist</a:t>
            </a:r>
          </a:p>
          <a:p>
            <a:pPr>
              <a:buNone/>
            </a:pPr>
            <a:r>
              <a:rPr lang="en-US" dirty="0"/>
              <a:t>		T(n) = log</a:t>
            </a:r>
            <a:r>
              <a:rPr lang="en-US" baseline="-25000" dirty="0"/>
              <a:t>2</a:t>
            </a:r>
            <a:r>
              <a:rPr lang="en-US" dirty="0"/>
              <a:t>(n+1</a:t>
            </a:r>
            <a:r>
              <a:rPr lang="en-US" dirty="0" smtClean="0"/>
              <a:t>) </a:t>
            </a:r>
          </a:p>
          <a:p>
            <a:pPr>
              <a:buNone/>
            </a:pPr>
            <a:r>
              <a:rPr lang="en-US" dirty="0"/>
              <a:t>	</a:t>
            </a:r>
            <a:r>
              <a:rPr lang="en-US" dirty="0" smtClean="0"/>
              <a:t>	Worst </a:t>
            </a:r>
            <a:r>
              <a:rPr lang="en-US" dirty="0"/>
              <a:t>Case = </a:t>
            </a:r>
            <a:r>
              <a:rPr lang="en-US" dirty="0" smtClean="0"/>
              <a:t>O(log</a:t>
            </a:r>
            <a:r>
              <a:rPr lang="en-US" baseline="-25000" dirty="0" smtClean="0"/>
              <a:t>2</a:t>
            </a:r>
            <a:r>
              <a:rPr lang="en-US" dirty="0" smtClean="0"/>
              <a:t>(n))</a:t>
            </a:r>
            <a:endParaRPr lang="en-US" dirty="0"/>
          </a:p>
        </p:txBody>
      </p:sp>
    </p:spTree>
    <p:extLst>
      <p:ext uri="{BB962C8B-B14F-4D97-AF65-F5344CB8AC3E}">
        <p14:creationId xmlns:p14="http://schemas.microsoft.com/office/powerpoint/2010/main" val="33303887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3: Key is present at any </a:t>
            </a:r>
            <a:r>
              <a:rPr lang="en-US" sz="3600" dirty="0" smtClean="0"/>
              <a:t>location</a:t>
            </a: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80609902"/>
              </p:ext>
            </p:extLst>
          </p:nvPr>
        </p:nvGraphicFramePr>
        <p:xfrm>
          <a:off x="1524000" y="1371600"/>
          <a:ext cx="7315200" cy="756639"/>
        </p:xfrm>
        <a:graphic>
          <a:graphicData uri="http://schemas.openxmlformats.org/drawingml/2006/table">
            <a:tbl>
              <a:tblPr firstRow="1" bandRow="1">
                <a:tableStyleId>{2D5ABB26-0587-4C30-8999-92F81FD0307C}</a:tableStyleId>
              </a:tblPr>
              <a:tblGrid>
                <a:gridCol w="487680"/>
                <a:gridCol w="487680"/>
                <a:gridCol w="487680"/>
                <a:gridCol w="487680"/>
                <a:gridCol w="487680"/>
                <a:gridCol w="487680"/>
                <a:gridCol w="487680"/>
                <a:gridCol w="487680"/>
                <a:gridCol w="487680"/>
                <a:gridCol w="487680"/>
                <a:gridCol w="487680"/>
                <a:gridCol w="487680"/>
                <a:gridCol w="487680"/>
                <a:gridCol w="487680"/>
                <a:gridCol w="487680"/>
              </a:tblGrid>
              <a:tr h="244121">
                <a:tc>
                  <a:txBody>
                    <a:bodyPr/>
                    <a:lstStyle/>
                    <a:p>
                      <a:r>
                        <a:rPr lang="en-US" sz="1600" dirty="0" smtClean="0">
                          <a:latin typeface="Times New Roman" panose="02020603050405020304" pitchFamily="18" charset="0"/>
                          <a:cs typeface="Times New Roman" panose="02020603050405020304" pitchFamily="18" charset="0"/>
                        </a:rPr>
                        <a:t>4</a:t>
                      </a:r>
                      <a:endParaRPr lang="en-US" sz="16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r>
                        <a:rPr lang="en-US" sz="1600" dirty="0" smtClean="0">
                          <a:latin typeface="Times New Roman" panose="02020603050405020304" pitchFamily="18" charset="0"/>
                          <a:cs typeface="Times New Roman" panose="02020603050405020304" pitchFamily="18" charset="0"/>
                        </a:rPr>
                        <a:t>3</a:t>
                      </a:r>
                      <a:endParaRPr lang="en-US" sz="16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r>
                        <a:rPr lang="en-US" sz="1600" dirty="0" smtClean="0">
                          <a:latin typeface="Times New Roman" panose="02020603050405020304" pitchFamily="18" charset="0"/>
                          <a:cs typeface="Times New Roman" panose="02020603050405020304" pitchFamily="18" charset="0"/>
                        </a:rPr>
                        <a:t>4</a:t>
                      </a:r>
                      <a:endParaRPr lang="en-US" sz="16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r>
                        <a:rPr lang="en-US" sz="1600" dirty="0" smtClean="0">
                          <a:latin typeface="Times New Roman" panose="02020603050405020304" pitchFamily="18" charset="0"/>
                          <a:cs typeface="Times New Roman" panose="02020603050405020304" pitchFamily="18" charset="0"/>
                        </a:rPr>
                        <a:t>2</a:t>
                      </a:r>
                      <a:endParaRPr lang="en-US" sz="16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r>
                        <a:rPr lang="en-US" sz="1600" dirty="0" smtClean="0">
                          <a:latin typeface="Times New Roman" panose="02020603050405020304" pitchFamily="18" charset="0"/>
                          <a:cs typeface="Times New Roman" panose="02020603050405020304" pitchFamily="18" charset="0"/>
                        </a:rPr>
                        <a:t>4</a:t>
                      </a:r>
                      <a:endParaRPr lang="en-US" sz="16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r>
                        <a:rPr lang="en-US" sz="1600" dirty="0" smtClean="0">
                          <a:latin typeface="Times New Roman" panose="02020603050405020304" pitchFamily="18" charset="0"/>
                          <a:cs typeface="Times New Roman" panose="02020603050405020304" pitchFamily="18" charset="0"/>
                        </a:rPr>
                        <a:t>3</a:t>
                      </a:r>
                      <a:endParaRPr lang="en-US" sz="16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r>
                        <a:rPr lang="en-US" sz="1600" dirty="0" smtClean="0">
                          <a:latin typeface="Times New Roman" panose="02020603050405020304" pitchFamily="18" charset="0"/>
                          <a:cs typeface="Times New Roman" panose="02020603050405020304" pitchFamily="18" charset="0"/>
                        </a:rPr>
                        <a:t>4</a:t>
                      </a:r>
                      <a:endParaRPr lang="en-US" sz="16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r>
                        <a:rPr lang="en-US" sz="1600" dirty="0" smtClean="0">
                          <a:latin typeface="Times New Roman" panose="02020603050405020304" pitchFamily="18" charset="0"/>
                          <a:cs typeface="Times New Roman" panose="02020603050405020304" pitchFamily="18" charset="0"/>
                        </a:rPr>
                        <a:t>1</a:t>
                      </a:r>
                      <a:endParaRPr lang="en-US" sz="16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r>
                        <a:rPr lang="en-US" sz="1600" dirty="0" smtClean="0">
                          <a:latin typeface="Times New Roman" panose="02020603050405020304" pitchFamily="18" charset="0"/>
                          <a:cs typeface="Times New Roman" panose="02020603050405020304" pitchFamily="18" charset="0"/>
                        </a:rPr>
                        <a:t>4</a:t>
                      </a:r>
                      <a:endParaRPr lang="en-US" sz="16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r>
                        <a:rPr lang="en-US" sz="1600" dirty="0" smtClean="0">
                          <a:latin typeface="Times New Roman" panose="02020603050405020304" pitchFamily="18" charset="0"/>
                          <a:cs typeface="Times New Roman" panose="02020603050405020304" pitchFamily="18" charset="0"/>
                        </a:rPr>
                        <a:t>3</a:t>
                      </a:r>
                      <a:endParaRPr lang="en-US" sz="16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r>
                        <a:rPr lang="en-US" sz="1600" dirty="0" smtClean="0">
                          <a:latin typeface="Times New Roman" panose="02020603050405020304" pitchFamily="18" charset="0"/>
                          <a:cs typeface="Times New Roman" panose="02020603050405020304" pitchFamily="18" charset="0"/>
                        </a:rPr>
                        <a:t>4</a:t>
                      </a:r>
                      <a:endParaRPr lang="en-US" sz="16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r>
                        <a:rPr lang="en-US" sz="1600" dirty="0" smtClean="0">
                          <a:latin typeface="Times New Roman" panose="02020603050405020304" pitchFamily="18" charset="0"/>
                          <a:cs typeface="Times New Roman" panose="02020603050405020304" pitchFamily="18" charset="0"/>
                        </a:rPr>
                        <a:t>2</a:t>
                      </a:r>
                      <a:endParaRPr lang="en-US" sz="16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r>
                        <a:rPr lang="en-US" sz="1600" dirty="0" smtClean="0">
                          <a:latin typeface="Times New Roman" panose="02020603050405020304" pitchFamily="18" charset="0"/>
                          <a:cs typeface="Times New Roman" panose="02020603050405020304" pitchFamily="18" charset="0"/>
                        </a:rPr>
                        <a:t>4</a:t>
                      </a:r>
                      <a:endParaRPr lang="en-US" sz="16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r>
                        <a:rPr lang="en-US" sz="1600" dirty="0" smtClean="0">
                          <a:latin typeface="Times New Roman" panose="02020603050405020304" pitchFamily="18" charset="0"/>
                          <a:cs typeface="Times New Roman" panose="02020603050405020304" pitchFamily="18" charset="0"/>
                        </a:rPr>
                        <a:t>3</a:t>
                      </a:r>
                      <a:endParaRPr lang="en-US" sz="16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r>
                        <a:rPr lang="en-US" sz="1600" dirty="0" smtClean="0">
                          <a:latin typeface="Times New Roman" panose="02020603050405020304" pitchFamily="18" charset="0"/>
                          <a:cs typeface="Times New Roman" panose="02020603050405020304" pitchFamily="18" charset="0"/>
                        </a:rPr>
                        <a:t>4</a:t>
                      </a:r>
                      <a:endParaRPr lang="en-US" sz="16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r>
              <a:tr h="421359">
                <a:tc>
                  <a:txBody>
                    <a:bodyPr/>
                    <a:lstStyle/>
                    <a:p>
                      <a:r>
                        <a:rPr lang="en-US" sz="1600" dirty="0" smtClean="0">
                          <a:latin typeface="Times New Roman" panose="02020603050405020304" pitchFamily="18" charset="0"/>
                          <a:cs typeface="Times New Roman" panose="02020603050405020304" pitchFamily="18" charset="0"/>
                        </a:rPr>
                        <a:t>5</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Times New Roman" panose="02020603050405020304" pitchFamily="18" charset="0"/>
                          <a:cs typeface="Times New Roman" panose="02020603050405020304" pitchFamily="18" charset="0"/>
                        </a:rPr>
                        <a:t>15</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Times New Roman" panose="02020603050405020304" pitchFamily="18" charset="0"/>
                          <a:cs typeface="Times New Roman" panose="02020603050405020304" pitchFamily="18" charset="0"/>
                        </a:rPr>
                        <a:t>25</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Times New Roman" panose="02020603050405020304" pitchFamily="18" charset="0"/>
                          <a:cs typeface="Times New Roman" panose="02020603050405020304" pitchFamily="18" charset="0"/>
                        </a:rPr>
                        <a:t>35</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Times New Roman" panose="02020603050405020304" pitchFamily="18" charset="0"/>
                          <a:cs typeface="Times New Roman" panose="02020603050405020304" pitchFamily="18" charset="0"/>
                        </a:rPr>
                        <a:t>45</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Times New Roman" panose="02020603050405020304" pitchFamily="18" charset="0"/>
                          <a:cs typeface="Times New Roman" panose="02020603050405020304" pitchFamily="18" charset="0"/>
                        </a:rPr>
                        <a:t>55</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Times New Roman" panose="02020603050405020304" pitchFamily="18" charset="0"/>
                          <a:cs typeface="Times New Roman" panose="02020603050405020304" pitchFamily="18" charset="0"/>
                        </a:rPr>
                        <a:t>65</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Times New Roman" panose="02020603050405020304" pitchFamily="18" charset="0"/>
                          <a:cs typeface="Times New Roman" panose="02020603050405020304" pitchFamily="18" charset="0"/>
                        </a:rPr>
                        <a:t>75</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Times New Roman" panose="02020603050405020304" pitchFamily="18" charset="0"/>
                          <a:cs typeface="Times New Roman" panose="02020603050405020304" pitchFamily="18" charset="0"/>
                        </a:rPr>
                        <a:t>85</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Times New Roman" panose="02020603050405020304" pitchFamily="18" charset="0"/>
                          <a:cs typeface="Times New Roman" panose="02020603050405020304" pitchFamily="18" charset="0"/>
                        </a:rPr>
                        <a:t>95</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Times New Roman" panose="02020603050405020304" pitchFamily="18" charset="0"/>
                          <a:cs typeface="Times New Roman" panose="02020603050405020304" pitchFamily="18" charset="0"/>
                        </a:rPr>
                        <a:t>105</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Times New Roman" panose="02020603050405020304" pitchFamily="18" charset="0"/>
                          <a:cs typeface="Times New Roman" panose="02020603050405020304" pitchFamily="18" charset="0"/>
                        </a:rPr>
                        <a:t>115</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Times New Roman" panose="02020603050405020304" pitchFamily="18" charset="0"/>
                          <a:cs typeface="Times New Roman" panose="02020603050405020304" pitchFamily="18" charset="0"/>
                        </a:rPr>
                        <a:t>125</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Times New Roman" panose="02020603050405020304" pitchFamily="18" charset="0"/>
                          <a:cs typeface="Times New Roman" panose="02020603050405020304" pitchFamily="18" charset="0"/>
                        </a:rPr>
                        <a:t>135</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Times New Roman" panose="02020603050405020304" pitchFamily="18" charset="0"/>
                          <a:cs typeface="Times New Roman" panose="02020603050405020304" pitchFamily="18" charset="0"/>
                        </a:rPr>
                        <a:t>145</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0" y="1219200"/>
            <a:ext cx="1447800"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No of Comparisons</a:t>
            </a:r>
            <a:endParaRPr lang="en-US" dirty="0">
              <a:latin typeface="Times New Roman" panose="02020603050405020304" pitchFamily="18" charset="0"/>
              <a:cs typeface="Times New Roman" panose="02020603050405020304" pitchFamily="18" charset="0"/>
            </a:endParaRPr>
          </a:p>
        </p:txBody>
      </p:sp>
      <p:cxnSp>
        <p:nvCxnSpPr>
          <p:cNvPr id="7" name="Straight Arrow Connector 6"/>
          <p:cNvCxnSpPr/>
          <p:nvPr/>
        </p:nvCxnSpPr>
        <p:spPr>
          <a:xfrm>
            <a:off x="723900" y="1447800"/>
            <a:ext cx="7239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 name="TextBox 7"/>
          <p:cNvSpPr txBox="1"/>
          <p:nvPr/>
        </p:nvSpPr>
        <p:spPr>
          <a:xfrm>
            <a:off x="228600" y="2438400"/>
            <a:ext cx="8458200" cy="461665"/>
          </a:xfrm>
          <a:prstGeom prst="rect">
            <a:avLst/>
          </a:prstGeom>
          <a:noFill/>
        </p:spPr>
        <p:txBody>
          <a:bodyPr wrap="square" rtlCol="0">
            <a:spAutoFit/>
          </a:bodyPr>
          <a:lstStyle/>
          <a:p>
            <a:r>
              <a:rPr lang="en-US" sz="2400" b="1" dirty="0" smtClean="0">
                <a:solidFill>
                  <a:srgbClr val="00B050"/>
                </a:solidFill>
                <a:latin typeface="Times New Roman" panose="02020603050405020304" pitchFamily="18" charset="0"/>
                <a:cs typeface="Times New Roman" panose="02020603050405020304" pitchFamily="18" charset="0"/>
              </a:rPr>
              <a:t>Total. no. of comparisons,</a:t>
            </a:r>
            <a:r>
              <a:rPr lang="en-US" sz="2400" b="1" dirty="0" smtClean="0">
                <a:latin typeface="Times New Roman" panose="02020603050405020304" pitchFamily="18" charset="0"/>
                <a:cs typeface="Times New Roman" panose="02020603050405020304" pitchFamily="18" charset="0"/>
              </a:rPr>
              <a:t> A = 1.1 + 2.2 + 3.4 + 4.8 + … + k.2</a:t>
            </a:r>
            <a:r>
              <a:rPr lang="en-US" sz="2400" b="1" baseline="30000" dirty="0" smtClean="0">
                <a:latin typeface="Times New Roman" panose="02020603050405020304" pitchFamily="18" charset="0"/>
                <a:cs typeface="Times New Roman" panose="02020603050405020304" pitchFamily="18" charset="0"/>
              </a:rPr>
              <a:t>k-1</a:t>
            </a:r>
            <a:endParaRPr lang="en-US" sz="2400" b="1" baseline="30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228600" y="2971800"/>
            <a:ext cx="8458200" cy="2723823"/>
          </a:xfrm>
          <a:prstGeom prst="rect">
            <a:avLst/>
          </a:prstGeom>
          <a:noFill/>
        </p:spPr>
        <p:txBody>
          <a:bodyPr wrap="square" rtlCol="0">
            <a:spAutoFit/>
          </a:bodyPr>
          <a:lstStyle/>
          <a:p>
            <a:r>
              <a:rPr lang="en-US" sz="2400" b="1" dirty="0" smtClean="0">
                <a:solidFill>
                  <a:srgbClr val="00B050"/>
                </a:solidFill>
                <a:latin typeface="Times New Roman" panose="02020603050405020304" pitchFamily="18" charset="0"/>
                <a:cs typeface="Times New Roman" panose="02020603050405020304" pitchFamily="18" charset="0"/>
              </a:rPr>
              <a:t>Which can be put as</a:t>
            </a:r>
          </a:p>
          <a:p>
            <a:r>
              <a:rPr lang="en-US" sz="2400" b="1" dirty="0" smtClean="0">
                <a:latin typeface="Times New Roman" panose="02020603050405020304" pitchFamily="18" charset="0"/>
                <a:cs typeface="Times New Roman" panose="02020603050405020304" pitchFamily="18" charset="0"/>
              </a:rPr>
              <a:t>1 + 2 + 4 + 8 + … + 2</a:t>
            </a:r>
            <a:r>
              <a:rPr lang="en-US" sz="2400" b="1" baseline="30000" dirty="0" smtClean="0">
                <a:latin typeface="Times New Roman" panose="02020603050405020304" pitchFamily="18" charset="0"/>
                <a:cs typeface="Times New Roman" panose="02020603050405020304" pitchFamily="18" charset="0"/>
              </a:rPr>
              <a:t>k-1</a:t>
            </a:r>
            <a:endParaRPr lang="en-US" sz="2400" b="1" dirty="0" smtClean="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 </a:t>
            </a:r>
            <a:r>
              <a:rPr lang="en-US" sz="2400" b="1" dirty="0">
                <a:latin typeface="Times New Roman" panose="02020603050405020304" pitchFamily="18" charset="0"/>
                <a:cs typeface="Times New Roman" panose="02020603050405020304" pitchFamily="18" charset="0"/>
              </a:rPr>
              <a:t>2 + 4 + 8 + … + 2</a:t>
            </a:r>
            <a:r>
              <a:rPr lang="en-US" sz="2400" b="1" baseline="30000" dirty="0">
                <a:latin typeface="Times New Roman" panose="02020603050405020304" pitchFamily="18" charset="0"/>
                <a:cs typeface="Times New Roman" panose="02020603050405020304" pitchFamily="18" charset="0"/>
              </a:rPr>
              <a:t>k-1</a:t>
            </a:r>
            <a:endParaRPr lang="en-US" sz="2400" b="1" dirty="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         + 4 </a:t>
            </a:r>
            <a:r>
              <a:rPr lang="en-US" sz="2400" b="1" dirty="0">
                <a:latin typeface="Times New Roman" panose="02020603050405020304" pitchFamily="18" charset="0"/>
                <a:cs typeface="Times New Roman" panose="02020603050405020304" pitchFamily="18" charset="0"/>
              </a:rPr>
              <a:t>+ 8 + … + 2</a:t>
            </a:r>
            <a:r>
              <a:rPr lang="en-US" sz="2400" b="1" baseline="30000" dirty="0">
                <a:latin typeface="Times New Roman" panose="02020603050405020304" pitchFamily="18" charset="0"/>
                <a:cs typeface="Times New Roman" panose="02020603050405020304" pitchFamily="18" charset="0"/>
              </a:rPr>
              <a:t>k-1</a:t>
            </a:r>
            <a:endParaRPr lang="en-US" sz="2400" b="1" dirty="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               + 8 </a:t>
            </a:r>
            <a:r>
              <a:rPr lang="en-US" sz="2400" b="1" dirty="0">
                <a:latin typeface="Times New Roman" panose="02020603050405020304" pitchFamily="18" charset="0"/>
                <a:cs typeface="Times New Roman" panose="02020603050405020304" pitchFamily="18" charset="0"/>
              </a:rPr>
              <a:t>+ … + </a:t>
            </a:r>
            <a:r>
              <a:rPr lang="en-US" sz="2400" b="1" dirty="0" smtClean="0">
                <a:latin typeface="Times New Roman" panose="02020603050405020304" pitchFamily="18" charset="0"/>
                <a:cs typeface="Times New Roman" panose="02020603050405020304" pitchFamily="18" charset="0"/>
              </a:rPr>
              <a:t>2</a:t>
            </a:r>
            <a:r>
              <a:rPr lang="en-US" sz="2400" b="1" baseline="30000" dirty="0" smtClean="0">
                <a:latin typeface="Times New Roman" panose="02020603050405020304" pitchFamily="18" charset="0"/>
                <a:cs typeface="Times New Roman" panose="02020603050405020304" pitchFamily="18" charset="0"/>
              </a:rPr>
              <a:t>k-1</a:t>
            </a:r>
            <a:endParaRPr lang="en-US" sz="2400" b="1" dirty="0" smtClean="0">
              <a:latin typeface="Times New Roman" panose="02020603050405020304" pitchFamily="18" charset="0"/>
              <a:cs typeface="Times New Roman" panose="02020603050405020304" pitchFamily="18" charset="0"/>
            </a:endParaRPr>
          </a:p>
          <a:p>
            <a:r>
              <a:rPr lang="en-US" sz="900" b="1" dirty="0" smtClean="0">
                <a:latin typeface="Times New Roman" panose="02020603050405020304" pitchFamily="18" charset="0"/>
                <a:cs typeface="Times New Roman" panose="02020603050405020304" pitchFamily="18" charset="0"/>
              </a:rPr>
              <a:t>	.</a:t>
            </a:r>
          </a:p>
          <a:p>
            <a:r>
              <a:rPr lang="en-US" sz="900" b="1" dirty="0">
                <a:latin typeface="Times New Roman" panose="02020603050405020304" pitchFamily="18" charset="0"/>
                <a:cs typeface="Times New Roman" panose="02020603050405020304" pitchFamily="18" charset="0"/>
              </a:rPr>
              <a:t>	</a:t>
            </a:r>
            <a:r>
              <a:rPr lang="en-US" sz="900" b="1" dirty="0" smtClean="0">
                <a:latin typeface="Times New Roman" panose="02020603050405020304" pitchFamily="18" charset="0"/>
                <a:cs typeface="Times New Roman" panose="02020603050405020304" pitchFamily="18" charset="0"/>
              </a:rPr>
              <a:t>.</a:t>
            </a:r>
          </a:p>
          <a:p>
            <a:r>
              <a:rPr lang="en-US" sz="900" b="1" dirty="0">
                <a:latin typeface="Times New Roman" panose="02020603050405020304" pitchFamily="18" charset="0"/>
                <a:cs typeface="Times New Roman" panose="02020603050405020304" pitchFamily="18" charset="0"/>
              </a:rPr>
              <a:t>	</a:t>
            </a:r>
            <a:r>
              <a:rPr lang="en-US" sz="900" b="1" dirty="0" smtClean="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+ 2</a:t>
            </a:r>
            <a:r>
              <a:rPr lang="en-US" sz="2400" b="1" baseline="30000" dirty="0">
                <a:latin typeface="Times New Roman" panose="02020603050405020304" pitchFamily="18" charset="0"/>
                <a:cs typeface="Times New Roman" panose="02020603050405020304" pitchFamily="18" charset="0"/>
              </a:rPr>
              <a:t>k-1</a:t>
            </a:r>
            <a:endParaRPr lang="en-US" sz="2400" b="1" dirty="0" smtClean="0">
              <a:latin typeface="Times New Roman" panose="02020603050405020304" pitchFamily="18" charset="0"/>
              <a:cs typeface="Times New Roman" panose="02020603050405020304" pitchFamily="18" charset="0"/>
            </a:endParaRPr>
          </a:p>
        </p:txBody>
      </p:sp>
      <p:sp>
        <p:nvSpPr>
          <p:cNvPr id="10" name="TextBox 9"/>
          <p:cNvSpPr txBox="1"/>
          <p:nvPr/>
        </p:nvSpPr>
        <p:spPr>
          <a:xfrm>
            <a:off x="228600" y="5786735"/>
            <a:ext cx="8458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 </a:t>
            </a:r>
            <a:r>
              <a:rPr lang="en-US" sz="2400" b="1" dirty="0" smtClean="0">
                <a:latin typeface="Times New Roman" panose="02020603050405020304" pitchFamily="18" charset="0"/>
                <a:cs typeface="Times New Roman" panose="02020603050405020304" pitchFamily="18" charset="0"/>
              </a:rPr>
              <a:t>= (2</a:t>
            </a:r>
            <a:r>
              <a:rPr lang="en-US" sz="2400" b="1" baseline="30000" dirty="0" smtClean="0">
                <a:latin typeface="Times New Roman" panose="02020603050405020304" pitchFamily="18" charset="0"/>
                <a:cs typeface="Times New Roman" panose="02020603050405020304" pitchFamily="18" charset="0"/>
              </a:rPr>
              <a:t>k</a:t>
            </a:r>
            <a:r>
              <a:rPr lang="en-US" sz="2400" b="1" dirty="0" smtClean="0">
                <a:latin typeface="Times New Roman" panose="02020603050405020304" pitchFamily="18" charset="0"/>
                <a:cs typeface="Times New Roman" panose="02020603050405020304" pitchFamily="18" charset="0"/>
              </a:rPr>
              <a:t>-1) + </a:t>
            </a:r>
            <a:r>
              <a:rPr lang="en-US" sz="2400" b="1" dirty="0">
                <a:latin typeface="Times New Roman" panose="02020603050405020304" pitchFamily="18" charset="0"/>
                <a:cs typeface="Times New Roman" panose="02020603050405020304" pitchFamily="18" charset="0"/>
              </a:rPr>
              <a:t>(</a:t>
            </a:r>
            <a:r>
              <a:rPr lang="en-US" sz="2400" b="1" dirty="0" smtClean="0">
                <a:latin typeface="Times New Roman" panose="02020603050405020304" pitchFamily="18" charset="0"/>
                <a:cs typeface="Times New Roman" panose="02020603050405020304" pitchFamily="18" charset="0"/>
              </a:rPr>
              <a:t>2</a:t>
            </a:r>
            <a:r>
              <a:rPr lang="en-US" sz="2400" b="1" baseline="30000" dirty="0" smtClean="0">
                <a:latin typeface="Times New Roman" panose="02020603050405020304" pitchFamily="18" charset="0"/>
                <a:cs typeface="Times New Roman" panose="02020603050405020304" pitchFamily="18" charset="0"/>
              </a:rPr>
              <a:t>k</a:t>
            </a:r>
            <a:r>
              <a:rPr lang="en-US" sz="2400" b="1" dirty="0" smtClean="0">
                <a:latin typeface="Times New Roman" panose="02020603050405020304" pitchFamily="18" charset="0"/>
                <a:cs typeface="Times New Roman" panose="02020603050405020304" pitchFamily="18" charset="0"/>
              </a:rPr>
              <a:t>-2) </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2</a:t>
            </a:r>
            <a:r>
              <a:rPr lang="en-US" sz="2400" b="1" baseline="30000" dirty="0" smtClean="0">
                <a:latin typeface="Times New Roman" panose="02020603050405020304" pitchFamily="18" charset="0"/>
                <a:cs typeface="Times New Roman" panose="02020603050405020304" pitchFamily="18" charset="0"/>
              </a:rPr>
              <a:t>k</a:t>
            </a:r>
            <a:r>
              <a:rPr lang="en-US" sz="2400" b="1" dirty="0" smtClean="0">
                <a:latin typeface="Times New Roman" panose="02020603050405020304" pitchFamily="18" charset="0"/>
                <a:cs typeface="Times New Roman" panose="02020603050405020304" pitchFamily="18" charset="0"/>
              </a:rPr>
              <a:t>-4) </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2</a:t>
            </a:r>
            <a:r>
              <a:rPr lang="en-US" sz="2400" b="1" baseline="30000" dirty="0" smtClean="0">
                <a:latin typeface="Times New Roman" panose="02020603050405020304" pitchFamily="18" charset="0"/>
                <a:cs typeface="Times New Roman" panose="02020603050405020304" pitchFamily="18" charset="0"/>
              </a:rPr>
              <a:t>k</a:t>
            </a:r>
            <a:r>
              <a:rPr lang="en-US" sz="2400" b="1" dirty="0" smtClean="0">
                <a:latin typeface="Times New Roman" panose="02020603050405020304" pitchFamily="18" charset="0"/>
                <a:cs typeface="Times New Roman" panose="02020603050405020304" pitchFamily="18" charset="0"/>
              </a:rPr>
              <a:t>-8) + … + </a:t>
            </a:r>
            <a:r>
              <a:rPr lang="en-US" sz="2400" b="1" dirty="0">
                <a:latin typeface="Times New Roman" panose="02020603050405020304" pitchFamily="18" charset="0"/>
                <a:cs typeface="Times New Roman" panose="02020603050405020304" pitchFamily="18" charset="0"/>
              </a:rPr>
              <a:t>(</a:t>
            </a:r>
            <a:r>
              <a:rPr lang="en-US" sz="2400" b="1" dirty="0" smtClean="0">
                <a:latin typeface="Times New Roman" panose="02020603050405020304" pitchFamily="18" charset="0"/>
                <a:cs typeface="Times New Roman" panose="02020603050405020304" pitchFamily="18" charset="0"/>
              </a:rPr>
              <a:t>2</a:t>
            </a:r>
            <a:r>
              <a:rPr lang="en-US" sz="2400" b="1" baseline="30000" dirty="0" smtClean="0">
                <a:latin typeface="Times New Roman" panose="02020603050405020304" pitchFamily="18" charset="0"/>
                <a:cs typeface="Times New Roman" panose="02020603050405020304" pitchFamily="18" charset="0"/>
              </a:rPr>
              <a:t>k</a:t>
            </a:r>
            <a:r>
              <a:rPr lang="en-US" sz="2400" b="1" dirty="0" smtClean="0">
                <a:latin typeface="Times New Roman" panose="02020603050405020304" pitchFamily="18" charset="0"/>
                <a:cs typeface="Times New Roman" panose="02020603050405020304" pitchFamily="18" charset="0"/>
              </a:rPr>
              <a:t>-2</a:t>
            </a:r>
            <a:r>
              <a:rPr lang="en-US" sz="2400" b="1" baseline="30000" dirty="0" smtClean="0">
                <a:latin typeface="Times New Roman" panose="02020603050405020304" pitchFamily="18" charset="0"/>
                <a:cs typeface="Times New Roman" panose="02020603050405020304" pitchFamily="18" charset="0"/>
              </a:rPr>
              <a:t>k-1</a:t>
            </a:r>
            <a:r>
              <a:rPr lang="en-US" sz="2400" b="1" dirty="0" smtClean="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53968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Searching </a:t>
            </a:r>
            <a:endParaRPr lang="en-US" dirty="0">
              <a:solidFill>
                <a:srgbClr val="C00000"/>
              </a:solidFill>
            </a:endParaRPr>
          </a:p>
        </p:txBody>
      </p:sp>
      <p:sp>
        <p:nvSpPr>
          <p:cNvPr id="3" name="Content Placeholder 2"/>
          <p:cNvSpPr>
            <a:spLocks noGrp="1"/>
          </p:cNvSpPr>
          <p:nvPr>
            <p:ph idx="1"/>
          </p:nvPr>
        </p:nvSpPr>
        <p:spPr/>
        <p:txBody>
          <a:bodyPr/>
          <a:lstStyle/>
          <a:p>
            <a:pPr>
              <a:buNone/>
            </a:pPr>
            <a:endParaRPr lang="en-US" dirty="0" smtClean="0"/>
          </a:p>
          <a:p>
            <a:pPr>
              <a:buNone/>
            </a:pPr>
            <a:r>
              <a:rPr lang="en-US" dirty="0" smtClean="0"/>
              <a:t>	Finding the location of an given item in a collection of item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609600" y="909935"/>
                <a:ext cx="7772400" cy="4270208"/>
              </a:xfrm>
              <a:prstGeom prst="rect">
                <a:avLst/>
              </a:prstGeom>
              <a:noFill/>
            </p:spPr>
            <p:txBody>
              <a:bodyPr wrap="square" rtlCol="0">
                <a:spAutoFit/>
              </a:bodyPr>
              <a:lstStyle/>
              <a:p>
                <a:r>
                  <a:rPr lang="en-US" sz="2800" b="1" dirty="0">
                    <a:solidFill>
                      <a:prstClr val="black"/>
                    </a:solidFill>
                    <a:latin typeface="Times New Roman" panose="02020603050405020304" pitchFamily="18" charset="0"/>
                    <a:cs typeface="Times New Roman" panose="02020603050405020304" pitchFamily="18" charset="0"/>
                  </a:rPr>
                  <a:t>A = k.2</a:t>
                </a:r>
                <a:r>
                  <a:rPr lang="en-US" sz="2800" b="1" baseline="30000" dirty="0">
                    <a:solidFill>
                      <a:prstClr val="black"/>
                    </a:solidFill>
                    <a:latin typeface="Times New Roman" panose="02020603050405020304" pitchFamily="18" charset="0"/>
                    <a:cs typeface="Times New Roman" panose="02020603050405020304" pitchFamily="18" charset="0"/>
                  </a:rPr>
                  <a:t>k</a:t>
                </a:r>
                <a:r>
                  <a:rPr lang="en-US" sz="2800" b="1" dirty="0">
                    <a:solidFill>
                      <a:prstClr val="black"/>
                    </a:solidFill>
                    <a:latin typeface="Times New Roman" panose="02020603050405020304" pitchFamily="18" charset="0"/>
                    <a:cs typeface="Times New Roman" panose="02020603050405020304" pitchFamily="18" charset="0"/>
                  </a:rPr>
                  <a:t> – (1+2+4+…+2</a:t>
                </a:r>
                <a:r>
                  <a:rPr lang="en-US" sz="2800" b="1" baseline="30000" dirty="0">
                    <a:solidFill>
                      <a:prstClr val="black"/>
                    </a:solidFill>
                    <a:latin typeface="Times New Roman" panose="02020603050405020304" pitchFamily="18" charset="0"/>
                    <a:cs typeface="Times New Roman" panose="02020603050405020304" pitchFamily="18" charset="0"/>
                  </a:rPr>
                  <a:t>k-1</a:t>
                </a:r>
                <a:r>
                  <a:rPr lang="en-US" sz="2800" b="1" dirty="0">
                    <a:solidFill>
                      <a:prstClr val="black"/>
                    </a:solidFill>
                    <a:latin typeface="Times New Roman" panose="02020603050405020304" pitchFamily="18" charset="0"/>
                    <a:cs typeface="Times New Roman" panose="02020603050405020304" pitchFamily="18" charset="0"/>
                  </a:rPr>
                  <a:t>)</a:t>
                </a:r>
              </a:p>
              <a:p>
                <a:r>
                  <a:rPr lang="en-US" sz="2800" b="1" dirty="0" smtClean="0">
                    <a:latin typeface="Times New Roman" panose="02020603050405020304" pitchFamily="18" charset="0"/>
                    <a:cs typeface="Times New Roman" panose="02020603050405020304" pitchFamily="18" charset="0"/>
                  </a:rPr>
                  <a:t>    = </a:t>
                </a:r>
                <a:r>
                  <a:rPr lang="en-US" sz="2800" b="1" dirty="0">
                    <a:latin typeface="Times New Roman" panose="02020603050405020304" pitchFamily="18" charset="0"/>
                    <a:cs typeface="Times New Roman" panose="02020603050405020304" pitchFamily="18" charset="0"/>
                  </a:rPr>
                  <a:t>k.2</a:t>
                </a:r>
                <a:r>
                  <a:rPr lang="en-US" sz="2800" b="1" baseline="30000" dirty="0">
                    <a:latin typeface="Times New Roman" panose="02020603050405020304" pitchFamily="18" charset="0"/>
                    <a:cs typeface="Times New Roman" panose="02020603050405020304" pitchFamily="18" charset="0"/>
                  </a:rPr>
                  <a:t>k</a:t>
                </a: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(2</a:t>
                </a:r>
                <a:r>
                  <a:rPr lang="en-US" sz="2800" b="1" baseline="30000" dirty="0" smtClean="0">
                    <a:latin typeface="Times New Roman" panose="02020603050405020304" pitchFamily="18" charset="0"/>
                    <a:cs typeface="Times New Roman" panose="02020603050405020304" pitchFamily="18" charset="0"/>
                  </a:rPr>
                  <a:t>k</a:t>
                </a:r>
                <a:r>
                  <a:rPr lang="en-US" sz="2800" b="1" dirty="0" smtClean="0">
                    <a:solidFill>
                      <a:prstClr val="black"/>
                    </a:solidFill>
                    <a:latin typeface="Times New Roman" panose="02020603050405020304" pitchFamily="18" charset="0"/>
                    <a:cs typeface="Times New Roman" panose="02020603050405020304" pitchFamily="18" charset="0"/>
                  </a:rPr>
                  <a:t>– 1)</a:t>
                </a:r>
              </a:p>
              <a:p>
                <a:r>
                  <a:rPr lang="en-US" sz="2800" b="1" dirty="0" smtClean="0">
                    <a:solidFill>
                      <a:prstClr val="black"/>
                    </a:solidFill>
                    <a:latin typeface="Times New Roman" panose="02020603050405020304" pitchFamily="18" charset="0"/>
                    <a:cs typeface="Times New Roman" panose="02020603050405020304" pitchFamily="18" charset="0"/>
                  </a:rPr>
                  <a:t>    = k(n+1) – n</a:t>
                </a:r>
              </a:p>
              <a:p>
                <a:endParaRPr lang="en-US" sz="2800" b="1" dirty="0">
                  <a:solidFill>
                    <a:prstClr val="black"/>
                  </a:solidFill>
                  <a:latin typeface="Times New Roman" panose="02020603050405020304" pitchFamily="18" charset="0"/>
                  <a:cs typeface="Times New Roman" panose="02020603050405020304" pitchFamily="18" charset="0"/>
                </a:endParaRPr>
              </a:p>
              <a:p>
                <a:r>
                  <a:rPr lang="en-US" sz="2800" b="1" dirty="0" smtClean="0">
                    <a:solidFill>
                      <a:prstClr val="black"/>
                    </a:solidFill>
                    <a:latin typeface="Times New Roman" panose="02020603050405020304" pitchFamily="18" charset="0"/>
                    <a:cs typeface="Times New Roman" panose="02020603050405020304" pitchFamily="18" charset="0"/>
                  </a:rPr>
                  <a:t>Avg. no of comparisons, T(n) = A/n =  </a:t>
                </a:r>
                <a14:m>
                  <m:oMath xmlns:m="http://schemas.openxmlformats.org/officeDocument/2006/math">
                    <m:r>
                      <a:rPr lang="en-US" sz="2800" b="1" i="1" smtClean="0">
                        <a:solidFill>
                          <a:prstClr val="black"/>
                        </a:solidFill>
                        <a:latin typeface="Cambria Math"/>
                        <a:cs typeface="Times New Roman" panose="02020603050405020304" pitchFamily="18" charset="0"/>
                      </a:rPr>
                      <m:t>𝒌</m:t>
                    </m:r>
                    <m:r>
                      <a:rPr lang="en-US" sz="2800" b="1" i="1" smtClean="0">
                        <a:solidFill>
                          <a:prstClr val="black"/>
                        </a:solidFill>
                        <a:latin typeface="Cambria Math"/>
                        <a:cs typeface="Times New Roman" panose="02020603050405020304" pitchFamily="18" charset="0"/>
                      </a:rPr>
                      <m:t>+ </m:t>
                    </m:r>
                    <m:f>
                      <m:fPr>
                        <m:ctrlPr>
                          <a:rPr lang="en-US" sz="2800" b="1" i="1" smtClean="0">
                            <a:solidFill>
                              <a:prstClr val="black"/>
                            </a:solidFill>
                            <a:latin typeface="Cambria Math"/>
                            <a:cs typeface="Times New Roman" panose="02020603050405020304" pitchFamily="18" charset="0"/>
                          </a:rPr>
                        </m:ctrlPr>
                      </m:fPr>
                      <m:num>
                        <m:r>
                          <a:rPr lang="en-US" sz="2800" b="1" i="1" smtClean="0">
                            <a:solidFill>
                              <a:prstClr val="black"/>
                            </a:solidFill>
                            <a:latin typeface="Cambria Math"/>
                            <a:cs typeface="Times New Roman" panose="02020603050405020304" pitchFamily="18" charset="0"/>
                          </a:rPr>
                          <m:t>𝒌</m:t>
                        </m:r>
                      </m:num>
                      <m:den>
                        <m:r>
                          <a:rPr lang="en-US" sz="2800" b="1" i="1" smtClean="0">
                            <a:solidFill>
                              <a:prstClr val="black"/>
                            </a:solidFill>
                            <a:latin typeface="Cambria Math"/>
                            <a:cs typeface="Times New Roman" panose="02020603050405020304" pitchFamily="18" charset="0"/>
                          </a:rPr>
                          <m:t>𝒏</m:t>
                        </m:r>
                      </m:den>
                    </m:f>
                    <m:r>
                      <a:rPr lang="en-US" sz="2800" b="1" i="1" smtClean="0">
                        <a:solidFill>
                          <a:prstClr val="black"/>
                        </a:solidFill>
                        <a:latin typeface="Cambria Math"/>
                        <a:cs typeface="Times New Roman" panose="02020603050405020304" pitchFamily="18" charset="0"/>
                      </a:rPr>
                      <m:t> −</m:t>
                    </m:r>
                    <m:r>
                      <a:rPr lang="en-US" sz="2800" b="1" i="1" smtClean="0">
                        <a:solidFill>
                          <a:prstClr val="black"/>
                        </a:solidFill>
                        <a:latin typeface="Cambria Math"/>
                        <a:cs typeface="Times New Roman" panose="02020603050405020304" pitchFamily="18" charset="0"/>
                      </a:rPr>
                      <m:t>𝟏</m:t>
                    </m:r>
                  </m:oMath>
                </a14:m>
                <a:endParaRPr lang="en-US" sz="2800" b="1" dirty="0" smtClean="0">
                  <a:solidFill>
                    <a:prstClr val="black"/>
                  </a:solidFill>
                  <a:latin typeface="Times New Roman" panose="02020603050405020304" pitchFamily="18" charset="0"/>
                  <a:cs typeface="Times New Roman" panose="02020603050405020304" pitchFamily="18" charset="0"/>
                </a:endParaRPr>
              </a:p>
              <a:p>
                <a:r>
                  <a:rPr lang="en-US" sz="2800" b="1" dirty="0" smtClean="0">
                    <a:solidFill>
                      <a:prstClr val="black"/>
                    </a:solidFill>
                    <a:latin typeface="Times New Roman" panose="02020603050405020304" pitchFamily="18" charset="0"/>
                    <a:cs typeface="Times New Roman" panose="02020603050405020304" pitchFamily="18" charset="0"/>
                  </a:rPr>
                  <a:t>				</a:t>
                </a:r>
              </a:p>
              <a:p>
                <a:r>
                  <a:rPr lang="en-US" sz="2800" b="1" dirty="0">
                    <a:solidFill>
                      <a:prstClr val="black"/>
                    </a:solidFill>
                    <a:latin typeface="Times New Roman" panose="02020603050405020304" pitchFamily="18" charset="0"/>
                    <a:cs typeface="Times New Roman" panose="02020603050405020304" pitchFamily="18" charset="0"/>
                  </a:rPr>
                  <a:t>	</a:t>
                </a:r>
                <a:r>
                  <a:rPr lang="en-US" sz="2800" b="1" dirty="0" smtClean="0">
                    <a:solidFill>
                      <a:prstClr val="black"/>
                    </a:solidFill>
                    <a:latin typeface="Times New Roman" panose="02020603050405020304" pitchFamily="18" charset="0"/>
                    <a:cs typeface="Times New Roman" panose="02020603050405020304" pitchFamily="18" charset="0"/>
                  </a:rPr>
                  <a:t>			= log</a:t>
                </a:r>
                <a:r>
                  <a:rPr lang="en-US" sz="2800" b="1" baseline="-25000" dirty="0" smtClean="0">
                    <a:solidFill>
                      <a:prstClr val="black"/>
                    </a:solidFill>
                    <a:latin typeface="Times New Roman" panose="02020603050405020304" pitchFamily="18" charset="0"/>
                    <a:cs typeface="Times New Roman" panose="02020603050405020304" pitchFamily="18" charset="0"/>
                  </a:rPr>
                  <a:t>2</a:t>
                </a:r>
                <a:r>
                  <a:rPr lang="en-US" sz="2800" b="1" dirty="0" smtClean="0">
                    <a:solidFill>
                      <a:prstClr val="black"/>
                    </a:solidFill>
                    <a:latin typeface="Times New Roman" panose="02020603050405020304" pitchFamily="18" charset="0"/>
                    <a:cs typeface="Times New Roman" panose="02020603050405020304" pitchFamily="18" charset="0"/>
                  </a:rPr>
                  <a:t>(n+1)</a:t>
                </a:r>
                <a14:m>
                  <m:oMath xmlns:m="http://schemas.openxmlformats.org/officeDocument/2006/math">
                    <m:r>
                      <a:rPr lang="en-US" sz="2400" b="1" i="1">
                        <a:solidFill>
                          <a:prstClr val="black"/>
                        </a:solidFill>
                        <a:latin typeface="Cambria Math"/>
                        <a:cs typeface="Times New Roman" panose="02020603050405020304" pitchFamily="18" charset="0"/>
                      </a:rPr>
                      <m:t>+ </m:t>
                    </m:r>
                    <m:f>
                      <m:fPr>
                        <m:ctrlPr>
                          <a:rPr lang="en-US" sz="2400" b="1" i="1">
                            <a:solidFill>
                              <a:prstClr val="black"/>
                            </a:solidFill>
                            <a:latin typeface="Cambria Math"/>
                            <a:cs typeface="Times New Roman" panose="02020603050405020304" pitchFamily="18" charset="0"/>
                          </a:rPr>
                        </m:ctrlPr>
                      </m:fPr>
                      <m:num>
                        <m:r>
                          <m:rPr>
                            <m:nor/>
                          </m:rPr>
                          <a:rPr lang="en-US" sz="2400" b="1" dirty="0">
                            <a:solidFill>
                              <a:prstClr val="black"/>
                            </a:solidFill>
                            <a:latin typeface="Times New Roman" panose="02020603050405020304" pitchFamily="18" charset="0"/>
                            <a:cs typeface="Times New Roman" panose="02020603050405020304" pitchFamily="18" charset="0"/>
                          </a:rPr>
                          <m:t>log</m:t>
                        </m:r>
                        <m:r>
                          <m:rPr>
                            <m:nor/>
                          </m:rPr>
                          <a:rPr lang="en-US" sz="2400" b="1" baseline="-25000" dirty="0">
                            <a:solidFill>
                              <a:prstClr val="black"/>
                            </a:solidFill>
                            <a:latin typeface="Times New Roman" panose="02020603050405020304" pitchFamily="18" charset="0"/>
                            <a:cs typeface="Times New Roman" panose="02020603050405020304" pitchFamily="18" charset="0"/>
                          </a:rPr>
                          <m:t>2</m:t>
                        </m:r>
                        <m:r>
                          <m:rPr>
                            <m:nor/>
                          </m:rPr>
                          <a:rPr lang="en-US" sz="2400" b="1" dirty="0">
                            <a:solidFill>
                              <a:prstClr val="black"/>
                            </a:solidFill>
                            <a:latin typeface="Times New Roman" panose="02020603050405020304" pitchFamily="18" charset="0"/>
                            <a:cs typeface="Times New Roman" panose="02020603050405020304" pitchFamily="18" charset="0"/>
                          </a:rPr>
                          <m:t>(</m:t>
                        </m:r>
                        <m:r>
                          <m:rPr>
                            <m:nor/>
                          </m:rPr>
                          <a:rPr lang="en-US" sz="2400" b="1" dirty="0">
                            <a:solidFill>
                              <a:prstClr val="black"/>
                            </a:solidFill>
                            <a:latin typeface="Times New Roman" panose="02020603050405020304" pitchFamily="18" charset="0"/>
                            <a:cs typeface="Times New Roman" panose="02020603050405020304" pitchFamily="18" charset="0"/>
                          </a:rPr>
                          <m:t>n</m:t>
                        </m:r>
                        <m:r>
                          <m:rPr>
                            <m:nor/>
                          </m:rPr>
                          <a:rPr lang="en-US" sz="2400" b="1" dirty="0">
                            <a:solidFill>
                              <a:prstClr val="black"/>
                            </a:solidFill>
                            <a:latin typeface="Times New Roman" panose="02020603050405020304" pitchFamily="18" charset="0"/>
                            <a:cs typeface="Times New Roman" panose="02020603050405020304" pitchFamily="18" charset="0"/>
                          </a:rPr>
                          <m:t>+1)</m:t>
                        </m:r>
                      </m:num>
                      <m:den>
                        <m:r>
                          <a:rPr lang="en-US" sz="2400" b="1" i="1">
                            <a:solidFill>
                              <a:prstClr val="black"/>
                            </a:solidFill>
                            <a:latin typeface="Cambria Math"/>
                            <a:cs typeface="Times New Roman" panose="02020603050405020304" pitchFamily="18" charset="0"/>
                          </a:rPr>
                          <m:t>𝒏</m:t>
                        </m:r>
                      </m:den>
                    </m:f>
                    <m:r>
                      <a:rPr lang="en-US" sz="2400" b="1" i="1">
                        <a:solidFill>
                          <a:prstClr val="black"/>
                        </a:solidFill>
                        <a:latin typeface="Cambria Math"/>
                        <a:cs typeface="Times New Roman" panose="02020603050405020304" pitchFamily="18" charset="0"/>
                      </a:rPr>
                      <m:t> −</m:t>
                    </m:r>
                    <m:r>
                      <a:rPr lang="en-US" sz="2400" b="1" i="1">
                        <a:solidFill>
                          <a:prstClr val="black"/>
                        </a:solidFill>
                        <a:latin typeface="Cambria Math"/>
                        <a:cs typeface="Times New Roman" panose="02020603050405020304" pitchFamily="18" charset="0"/>
                      </a:rPr>
                      <m:t>𝟏</m:t>
                    </m:r>
                  </m:oMath>
                </a14:m>
                <a:endParaRPr lang="en-US" sz="2400" b="1" dirty="0" smtClean="0">
                  <a:solidFill>
                    <a:prstClr val="black"/>
                  </a:solidFill>
                  <a:latin typeface="Times New Roman" panose="02020603050405020304" pitchFamily="18" charset="0"/>
                  <a:cs typeface="Times New Roman" panose="02020603050405020304" pitchFamily="18" charset="0"/>
                </a:endParaRPr>
              </a:p>
              <a:p>
                <a:endParaRPr lang="en-US" sz="2400" b="1" dirty="0" smtClean="0">
                  <a:latin typeface="Times New Roman" panose="02020603050405020304" pitchFamily="18" charset="0"/>
                  <a:cs typeface="Times New Roman" panose="02020603050405020304" pitchFamily="18" charset="0"/>
                </a:endParaRPr>
              </a:p>
              <a:p>
                <a:r>
                  <a:rPr lang="en-US" sz="2800" b="1" dirty="0" smtClean="0">
                    <a:solidFill>
                      <a:srgbClr val="00B050"/>
                    </a:solidFill>
                  </a:rPr>
                  <a:t>Average </a:t>
                </a:r>
                <a:r>
                  <a:rPr lang="en-US" sz="2800" b="1" dirty="0">
                    <a:solidFill>
                      <a:srgbClr val="00B050"/>
                    </a:solidFill>
                  </a:rPr>
                  <a:t>Case = O(log</a:t>
                </a:r>
                <a:r>
                  <a:rPr lang="en-US" sz="2800" b="1" baseline="-25000" dirty="0">
                    <a:solidFill>
                      <a:srgbClr val="00B050"/>
                    </a:solidFill>
                  </a:rPr>
                  <a:t>2</a:t>
                </a:r>
                <a:r>
                  <a:rPr lang="en-US" sz="2800" b="1" dirty="0">
                    <a:solidFill>
                      <a:srgbClr val="00B050"/>
                    </a:solidFill>
                  </a:rPr>
                  <a:t>(n))</a:t>
                </a:r>
                <a:endParaRPr lang="en-US" sz="2400" b="1" dirty="0">
                  <a:solidFill>
                    <a:srgbClr val="00B050"/>
                  </a:solidFill>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609600" y="909935"/>
                <a:ext cx="7772400" cy="4270208"/>
              </a:xfrm>
              <a:prstGeom prst="rect">
                <a:avLst/>
              </a:prstGeom>
              <a:blipFill rotWithShape="1">
                <a:blip r:embed="rId2"/>
                <a:stretch>
                  <a:fillRect l="-1569" t="-1427" b="-2996"/>
                </a:stretch>
              </a:blipFill>
            </p:spPr>
            <p:txBody>
              <a:bodyPr/>
              <a:lstStyle/>
              <a:p>
                <a:r>
                  <a:rPr lang="en-US">
                    <a:noFill/>
                  </a:rPr>
                  <a:t> </a:t>
                </a:r>
              </a:p>
            </p:txBody>
          </p:sp>
        </mc:Fallback>
      </mc:AlternateContent>
    </p:spTree>
    <p:extLst>
      <p:ext uri="{BB962C8B-B14F-4D97-AF65-F5344CB8AC3E}">
        <p14:creationId xmlns:p14="http://schemas.microsoft.com/office/powerpoint/2010/main" val="29113832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solidFill>
                  <a:srgbClr val="C00000"/>
                </a:solidFill>
              </a:rPr>
              <a:t>Fibonacci Search </a:t>
            </a:r>
            <a:endParaRPr lang="en-US" dirty="0">
              <a:solidFill>
                <a:srgbClr val="C00000"/>
              </a:solidFill>
            </a:endParaRPr>
          </a:p>
        </p:txBody>
      </p:sp>
      <p:sp>
        <p:nvSpPr>
          <p:cNvPr id="3" name="Content Placeholder 2"/>
          <p:cNvSpPr>
            <a:spLocks noGrp="1"/>
          </p:cNvSpPr>
          <p:nvPr>
            <p:ph idx="1"/>
          </p:nvPr>
        </p:nvSpPr>
        <p:spPr>
          <a:xfrm>
            <a:off x="457200" y="1066800"/>
            <a:ext cx="8229600" cy="5059363"/>
          </a:xfrm>
        </p:spPr>
        <p:txBody>
          <a:bodyPr/>
          <a:lstStyle/>
          <a:p>
            <a:pPr>
              <a:buNone/>
            </a:pPr>
            <a:endParaRPr lang="en-US" dirty="0" smtClean="0"/>
          </a:p>
          <a:p>
            <a:pPr>
              <a:buNone/>
            </a:pPr>
            <a:r>
              <a:rPr lang="en-US" dirty="0" smtClean="0"/>
              <a:t>F</a:t>
            </a:r>
            <a:r>
              <a:rPr lang="en-US" baseline="-25000" dirty="0" smtClean="0"/>
              <a:t>n</a:t>
            </a:r>
            <a:r>
              <a:rPr lang="en-US" dirty="0" smtClean="0"/>
              <a:t>  = F</a:t>
            </a:r>
            <a:r>
              <a:rPr lang="en-US" baseline="-25000" dirty="0" smtClean="0"/>
              <a:t>n – 1 </a:t>
            </a:r>
            <a:r>
              <a:rPr lang="en-US" dirty="0" smtClean="0"/>
              <a:t> + F</a:t>
            </a:r>
            <a:r>
              <a:rPr lang="en-US" baseline="-25000" dirty="0" smtClean="0"/>
              <a:t>n – 2    </a:t>
            </a:r>
            <a:r>
              <a:rPr lang="en-US" dirty="0" smtClean="0"/>
              <a:t>  with F</a:t>
            </a:r>
            <a:r>
              <a:rPr lang="en-US" baseline="-25000" dirty="0" smtClean="0"/>
              <a:t>0</a:t>
            </a:r>
            <a:r>
              <a:rPr lang="en-US" dirty="0" smtClean="0"/>
              <a:t>  = 0 and F</a:t>
            </a:r>
            <a:r>
              <a:rPr lang="en-US" baseline="-25000" dirty="0" smtClean="0"/>
              <a:t>1</a:t>
            </a:r>
            <a:r>
              <a:rPr lang="en-US" dirty="0" smtClean="0"/>
              <a:t>  = 1</a:t>
            </a:r>
          </a:p>
          <a:p>
            <a:pPr>
              <a:buNone/>
            </a:pPr>
            <a:endParaRPr lang="en-US" dirty="0"/>
          </a:p>
          <a:p>
            <a:pPr>
              <a:buNone/>
            </a:pPr>
            <a:r>
              <a:rPr lang="en-US" dirty="0" smtClean="0"/>
              <a:t>If we expand the nth Fibonacci number into the form of a recurrence tree</a:t>
            </a:r>
            <a:r>
              <a:rPr lang="en-US" smtClean="0"/>
              <a:t>, it results </a:t>
            </a:r>
            <a:r>
              <a:rPr lang="en-US" dirty="0" smtClean="0"/>
              <a:t>into a binary tree and we can term this as Fibonacci tree of order n.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endParaRPr lang="en-US" dirty="0"/>
          </a:p>
        </p:txBody>
      </p:sp>
      <p:sp>
        <p:nvSpPr>
          <p:cNvPr id="3" name="Content Placeholder 2"/>
          <p:cNvSpPr>
            <a:spLocks noGrp="1"/>
          </p:cNvSpPr>
          <p:nvPr>
            <p:ph idx="1"/>
          </p:nvPr>
        </p:nvSpPr>
        <p:spPr>
          <a:xfrm>
            <a:off x="457200" y="1295400"/>
            <a:ext cx="8229600" cy="4830763"/>
          </a:xfrm>
        </p:spPr>
        <p:txBody>
          <a:bodyPr/>
          <a:lstStyle/>
          <a:p>
            <a:pPr>
              <a:buNone/>
            </a:pPr>
            <a:r>
              <a:rPr lang="en-US" dirty="0" smtClean="0"/>
              <a:t>In a Fibonacci tree, a node correspond to </a:t>
            </a:r>
            <a:r>
              <a:rPr lang="en-US" dirty="0" err="1" smtClean="0"/>
              <a:t>F</a:t>
            </a:r>
            <a:r>
              <a:rPr lang="en-US" baseline="-25000" dirty="0" err="1" smtClean="0"/>
              <a:t>i</a:t>
            </a:r>
            <a:r>
              <a:rPr lang="en-US" dirty="0" smtClean="0"/>
              <a:t>  the </a:t>
            </a:r>
            <a:r>
              <a:rPr lang="en-US" dirty="0" err="1" smtClean="0"/>
              <a:t>ith</a:t>
            </a:r>
            <a:r>
              <a:rPr lang="en-US" dirty="0" smtClean="0"/>
              <a:t> Fibonacci number</a:t>
            </a:r>
          </a:p>
          <a:p>
            <a:pPr>
              <a:buNone/>
            </a:pPr>
            <a:r>
              <a:rPr lang="en-US" dirty="0" smtClean="0"/>
              <a:t>	</a:t>
            </a:r>
          </a:p>
          <a:p>
            <a:pPr>
              <a:buNone/>
            </a:pPr>
            <a:r>
              <a:rPr lang="en-US" dirty="0"/>
              <a:t>	</a:t>
            </a:r>
            <a:r>
              <a:rPr lang="en-US" dirty="0" smtClean="0"/>
              <a:t>F</a:t>
            </a:r>
            <a:r>
              <a:rPr lang="en-US" baseline="-25000" dirty="0" smtClean="0"/>
              <a:t>i-1</a:t>
            </a:r>
            <a:r>
              <a:rPr lang="en-US" dirty="0" smtClean="0"/>
              <a:t> is the left </a:t>
            </a:r>
            <a:r>
              <a:rPr lang="en-US" dirty="0" err="1" smtClean="0"/>
              <a:t>subtree</a:t>
            </a:r>
            <a:endParaRPr lang="en-US" dirty="0" smtClean="0"/>
          </a:p>
          <a:p>
            <a:pPr>
              <a:buNone/>
            </a:pPr>
            <a:r>
              <a:rPr lang="en-US" dirty="0" smtClean="0"/>
              <a:t>	F</a:t>
            </a:r>
            <a:r>
              <a:rPr lang="en-US" baseline="-25000" dirty="0" smtClean="0"/>
              <a:t>i-2</a:t>
            </a:r>
            <a:r>
              <a:rPr lang="en-US" dirty="0" smtClean="0"/>
              <a:t> is the right </a:t>
            </a:r>
            <a:r>
              <a:rPr lang="en-US" dirty="0" err="1" smtClean="0"/>
              <a:t>subtree</a:t>
            </a:r>
            <a:r>
              <a:rPr lang="en-US" dirty="0" smtClean="0"/>
              <a:t> </a:t>
            </a:r>
          </a:p>
          <a:p>
            <a:pPr>
              <a:buNone/>
            </a:pPr>
            <a:r>
              <a:rPr lang="en-US" dirty="0" smtClean="0"/>
              <a:t>F</a:t>
            </a:r>
            <a:r>
              <a:rPr lang="en-US" baseline="-25000" dirty="0" smtClean="0"/>
              <a:t>i-1</a:t>
            </a:r>
            <a:r>
              <a:rPr lang="en-US" dirty="0" smtClean="0"/>
              <a:t> and F</a:t>
            </a:r>
            <a:r>
              <a:rPr lang="en-US" baseline="-25000" dirty="0" smtClean="0"/>
              <a:t>i-2</a:t>
            </a:r>
            <a:r>
              <a:rPr lang="en-US" dirty="0" smtClean="0"/>
              <a:t> are further expanded until F</a:t>
            </a:r>
            <a:r>
              <a:rPr lang="en-US" baseline="-25000" dirty="0" smtClean="0"/>
              <a:t>0</a:t>
            </a:r>
            <a:r>
              <a:rPr lang="en-US" dirty="0" smtClean="0"/>
              <a:t> and F</a:t>
            </a:r>
            <a:r>
              <a:rPr lang="en-US" baseline="-25000" dirty="0" smtClean="0"/>
              <a:t>1.</a:t>
            </a:r>
            <a:r>
              <a:rPr lang="en-US" dirty="0" smtClean="0"/>
              <a:t>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solidFill>
                  <a:srgbClr val="C00000"/>
                </a:solidFill>
              </a:rPr>
              <a:t>Fibonacci Tree</a:t>
            </a:r>
            <a:endParaRPr lang="en-US" dirty="0">
              <a:solidFill>
                <a:srgbClr val="C00000"/>
              </a:solidFill>
            </a:endParaRPr>
          </a:p>
        </p:txBody>
      </p:sp>
      <p:grpSp>
        <p:nvGrpSpPr>
          <p:cNvPr id="139" name="Group 138"/>
          <p:cNvGrpSpPr/>
          <p:nvPr/>
        </p:nvGrpSpPr>
        <p:grpSpPr>
          <a:xfrm>
            <a:off x="533400" y="1600200"/>
            <a:ext cx="7086600" cy="3657600"/>
            <a:chOff x="0" y="990600"/>
            <a:chExt cx="8686800" cy="4114800"/>
          </a:xfrm>
        </p:grpSpPr>
        <p:sp>
          <p:nvSpPr>
            <p:cNvPr id="35" name="Oval 34"/>
            <p:cNvSpPr/>
            <p:nvPr/>
          </p:nvSpPr>
          <p:spPr>
            <a:xfrm>
              <a:off x="4343400" y="990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2819400" y="14478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68" name="Oval 67"/>
            <p:cNvSpPr/>
            <p:nvPr/>
          </p:nvSpPr>
          <p:spPr>
            <a:xfrm>
              <a:off x="4724400" y="28194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69" name="Oval 68"/>
            <p:cNvSpPr/>
            <p:nvPr/>
          </p:nvSpPr>
          <p:spPr>
            <a:xfrm>
              <a:off x="7086600" y="2133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0" name="Oval 69"/>
            <p:cNvSpPr/>
            <p:nvPr/>
          </p:nvSpPr>
          <p:spPr>
            <a:xfrm>
              <a:off x="5638800" y="25908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1" name="Oval 70"/>
            <p:cNvSpPr/>
            <p:nvPr/>
          </p:nvSpPr>
          <p:spPr>
            <a:xfrm>
              <a:off x="5791200" y="1752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2" name="Oval 71"/>
            <p:cNvSpPr/>
            <p:nvPr/>
          </p:nvSpPr>
          <p:spPr>
            <a:xfrm>
              <a:off x="3200400" y="2895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3" name="Oval 72"/>
            <p:cNvSpPr/>
            <p:nvPr/>
          </p:nvSpPr>
          <p:spPr>
            <a:xfrm>
              <a:off x="3810000" y="2133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4" name="Oval 73"/>
            <p:cNvSpPr/>
            <p:nvPr/>
          </p:nvSpPr>
          <p:spPr>
            <a:xfrm>
              <a:off x="1752600" y="2133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5" name="Oval 74"/>
            <p:cNvSpPr/>
            <p:nvPr/>
          </p:nvSpPr>
          <p:spPr>
            <a:xfrm>
              <a:off x="2286000" y="32004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6" name="Oval 75"/>
            <p:cNvSpPr/>
            <p:nvPr/>
          </p:nvSpPr>
          <p:spPr>
            <a:xfrm>
              <a:off x="838200" y="28194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7" name="Oval 76"/>
            <p:cNvSpPr/>
            <p:nvPr/>
          </p:nvSpPr>
          <p:spPr>
            <a:xfrm>
              <a:off x="1295400" y="3657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8" name="Oval 77"/>
            <p:cNvSpPr/>
            <p:nvPr/>
          </p:nvSpPr>
          <p:spPr>
            <a:xfrm>
              <a:off x="304800" y="35814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9" name="Oval 78"/>
            <p:cNvSpPr/>
            <p:nvPr/>
          </p:nvSpPr>
          <p:spPr>
            <a:xfrm>
              <a:off x="5257800" y="35052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0" name="Oval 79"/>
            <p:cNvSpPr/>
            <p:nvPr/>
          </p:nvSpPr>
          <p:spPr>
            <a:xfrm>
              <a:off x="0" y="44958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1" name="Oval 80"/>
            <p:cNvSpPr/>
            <p:nvPr/>
          </p:nvSpPr>
          <p:spPr>
            <a:xfrm>
              <a:off x="990600" y="44958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83" name="Straight Connector 82"/>
            <p:cNvCxnSpPr>
              <a:stCxn id="35" idx="2"/>
              <a:endCxn id="67" idx="7"/>
            </p:cNvCxnSpPr>
            <p:nvPr/>
          </p:nvCxnSpPr>
          <p:spPr>
            <a:xfrm rot="10800000" flipV="1">
              <a:off x="3339726" y="1295400"/>
              <a:ext cx="1003674" cy="2416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67" idx="2"/>
              <a:endCxn id="74" idx="7"/>
            </p:cNvCxnSpPr>
            <p:nvPr/>
          </p:nvCxnSpPr>
          <p:spPr>
            <a:xfrm rot="10800000" flipV="1">
              <a:off x="2272926" y="1752600"/>
              <a:ext cx="546474" cy="4702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74" idx="2"/>
            </p:cNvCxnSpPr>
            <p:nvPr/>
          </p:nvCxnSpPr>
          <p:spPr>
            <a:xfrm rot="10800000" flipV="1">
              <a:off x="1295400" y="2438400"/>
              <a:ext cx="457200" cy="38100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76" idx="3"/>
              <a:endCxn id="78" idx="0"/>
            </p:cNvCxnSpPr>
            <p:nvPr/>
          </p:nvCxnSpPr>
          <p:spPr>
            <a:xfrm rot="5400000">
              <a:off x="647700" y="3301626"/>
              <a:ext cx="241674" cy="3178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78" idx="3"/>
              <a:endCxn id="80" idx="0"/>
            </p:cNvCxnSpPr>
            <p:nvPr/>
          </p:nvCxnSpPr>
          <p:spPr>
            <a:xfrm rot="5400000">
              <a:off x="152400" y="4254126"/>
              <a:ext cx="394074" cy="892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78" idx="5"/>
              <a:endCxn id="81" idx="1"/>
            </p:cNvCxnSpPr>
            <p:nvPr/>
          </p:nvCxnSpPr>
          <p:spPr>
            <a:xfrm rot="16200000" flipH="1">
              <a:off x="710826" y="4216026"/>
              <a:ext cx="483348" cy="254748"/>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76" idx="5"/>
              <a:endCxn id="77" idx="0"/>
            </p:cNvCxnSpPr>
            <p:nvPr/>
          </p:nvCxnSpPr>
          <p:spPr>
            <a:xfrm rot="16200000" flipH="1">
              <a:off x="1320426" y="3377826"/>
              <a:ext cx="317874" cy="2416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74" idx="5"/>
              <a:endCxn id="75" idx="0"/>
            </p:cNvCxnSpPr>
            <p:nvPr/>
          </p:nvCxnSpPr>
          <p:spPr>
            <a:xfrm rot="16200000" flipH="1">
              <a:off x="2158626" y="2768226"/>
              <a:ext cx="546474" cy="317874"/>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4114800" y="35814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99" name="Oval 98"/>
            <p:cNvSpPr/>
            <p:nvPr/>
          </p:nvSpPr>
          <p:spPr>
            <a:xfrm>
              <a:off x="6477000" y="34290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00" name="Oval 99"/>
            <p:cNvSpPr/>
            <p:nvPr/>
          </p:nvSpPr>
          <p:spPr>
            <a:xfrm>
              <a:off x="3048000" y="3657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01" name="Oval 100"/>
            <p:cNvSpPr/>
            <p:nvPr/>
          </p:nvSpPr>
          <p:spPr>
            <a:xfrm>
              <a:off x="3048000" y="43434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02" name="Oval 101"/>
            <p:cNvSpPr/>
            <p:nvPr/>
          </p:nvSpPr>
          <p:spPr>
            <a:xfrm>
              <a:off x="2057400" y="42672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104" name="Straight Connector 103"/>
            <p:cNvCxnSpPr>
              <a:stCxn id="75" idx="4"/>
              <a:endCxn id="102" idx="0"/>
            </p:cNvCxnSpPr>
            <p:nvPr/>
          </p:nvCxnSpPr>
          <p:spPr>
            <a:xfrm rot="5400000">
              <a:off x="2247900" y="3924300"/>
              <a:ext cx="457200" cy="22860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75" idx="5"/>
              <a:endCxn id="101" idx="1"/>
            </p:cNvCxnSpPr>
            <p:nvPr/>
          </p:nvCxnSpPr>
          <p:spPr>
            <a:xfrm rot="16200000" flipH="1">
              <a:off x="2615826" y="3911226"/>
              <a:ext cx="711948" cy="330948"/>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67" idx="6"/>
              <a:endCxn id="73" idx="1"/>
            </p:cNvCxnSpPr>
            <p:nvPr/>
          </p:nvCxnSpPr>
          <p:spPr>
            <a:xfrm>
              <a:off x="3429000" y="1752600"/>
              <a:ext cx="470274" cy="4702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73" idx="3"/>
              <a:endCxn id="72" idx="0"/>
            </p:cNvCxnSpPr>
            <p:nvPr/>
          </p:nvCxnSpPr>
          <p:spPr>
            <a:xfrm rot="5400000">
              <a:off x="3581400" y="2577726"/>
              <a:ext cx="241674" cy="3940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73" idx="6"/>
              <a:endCxn id="68" idx="1"/>
            </p:cNvCxnSpPr>
            <p:nvPr/>
          </p:nvCxnSpPr>
          <p:spPr>
            <a:xfrm>
              <a:off x="4419600" y="2438400"/>
              <a:ext cx="394074" cy="4702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72" idx="4"/>
              <a:endCxn id="100" idx="0"/>
            </p:cNvCxnSpPr>
            <p:nvPr/>
          </p:nvCxnSpPr>
          <p:spPr>
            <a:xfrm rot="5400000">
              <a:off x="3352800" y="3505200"/>
              <a:ext cx="152400" cy="15240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72" idx="6"/>
              <a:endCxn id="98" idx="1"/>
            </p:cNvCxnSpPr>
            <p:nvPr/>
          </p:nvCxnSpPr>
          <p:spPr>
            <a:xfrm>
              <a:off x="3810000" y="3200400"/>
              <a:ext cx="394074" cy="4702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35" idx="6"/>
              <a:endCxn id="71" idx="1"/>
            </p:cNvCxnSpPr>
            <p:nvPr/>
          </p:nvCxnSpPr>
          <p:spPr>
            <a:xfrm>
              <a:off x="4953000" y="1295400"/>
              <a:ext cx="927474" cy="5464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71" idx="6"/>
            </p:cNvCxnSpPr>
            <p:nvPr/>
          </p:nvCxnSpPr>
          <p:spPr>
            <a:xfrm>
              <a:off x="6400800" y="2057400"/>
              <a:ext cx="685800" cy="22860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71" idx="4"/>
              <a:endCxn id="70" idx="0"/>
            </p:cNvCxnSpPr>
            <p:nvPr/>
          </p:nvCxnSpPr>
          <p:spPr>
            <a:xfrm rot="5400000">
              <a:off x="5905500" y="2400300"/>
              <a:ext cx="228600" cy="15240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70" idx="3"/>
              <a:endCxn id="79" idx="0"/>
            </p:cNvCxnSpPr>
            <p:nvPr/>
          </p:nvCxnSpPr>
          <p:spPr>
            <a:xfrm rot="5400000">
              <a:off x="5448300" y="3225426"/>
              <a:ext cx="394074" cy="1654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70" idx="6"/>
              <a:endCxn id="99" idx="1"/>
            </p:cNvCxnSpPr>
            <p:nvPr/>
          </p:nvCxnSpPr>
          <p:spPr>
            <a:xfrm>
              <a:off x="6248400" y="2895600"/>
              <a:ext cx="317874" cy="622674"/>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127" name="Oval 126"/>
            <p:cNvSpPr/>
            <p:nvPr/>
          </p:nvSpPr>
          <p:spPr>
            <a:xfrm>
              <a:off x="8077200" y="28194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28" name="Oval 127"/>
            <p:cNvSpPr/>
            <p:nvPr/>
          </p:nvSpPr>
          <p:spPr>
            <a:xfrm>
              <a:off x="5943600" y="4419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29" name="Oval 128"/>
            <p:cNvSpPr/>
            <p:nvPr/>
          </p:nvSpPr>
          <p:spPr>
            <a:xfrm>
              <a:off x="7162800" y="3276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30" name="Oval 129"/>
            <p:cNvSpPr/>
            <p:nvPr/>
          </p:nvSpPr>
          <p:spPr>
            <a:xfrm>
              <a:off x="4876800" y="4419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132" name="Straight Connector 131"/>
            <p:cNvCxnSpPr>
              <a:stCxn id="79" idx="3"/>
              <a:endCxn id="130" idx="0"/>
            </p:cNvCxnSpPr>
            <p:nvPr/>
          </p:nvCxnSpPr>
          <p:spPr>
            <a:xfrm rot="5400000">
              <a:off x="5067300" y="4139826"/>
              <a:ext cx="394074" cy="1654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79" idx="5"/>
              <a:endCxn id="128" idx="1"/>
            </p:cNvCxnSpPr>
            <p:nvPr/>
          </p:nvCxnSpPr>
          <p:spPr>
            <a:xfrm rot="16200000" flipH="1">
              <a:off x="5663826" y="4139826"/>
              <a:ext cx="483348" cy="254748"/>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69" idx="4"/>
              <a:endCxn id="129" idx="1"/>
            </p:cNvCxnSpPr>
            <p:nvPr/>
          </p:nvCxnSpPr>
          <p:spPr>
            <a:xfrm rot="5400000">
              <a:off x="7010400" y="2984874"/>
              <a:ext cx="622674" cy="139326"/>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69" idx="6"/>
              <a:endCxn id="127" idx="1"/>
            </p:cNvCxnSpPr>
            <p:nvPr/>
          </p:nvCxnSpPr>
          <p:spPr>
            <a:xfrm>
              <a:off x="7696200" y="2438400"/>
              <a:ext cx="470274" cy="470274"/>
            </a:xfrm>
            <a:prstGeom prst="line">
              <a:avLst/>
            </a:prstGeom>
            <a:ln w="41275"/>
          </p:spPr>
          <p:style>
            <a:lnRef idx="1">
              <a:schemeClr val="accent1"/>
            </a:lnRef>
            <a:fillRef idx="0">
              <a:schemeClr val="accent1"/>
            </a:fillRef>
            <a:effectRef idx="0">
              <a:schemeClr val="accent1"/>
            </a:effectRef>
            <a:fontRef idx="minor">
              <a:schemeClr val="tx1"/>
            </a:fontRef>
          </p:style>
        </p:cxnSp>
      </p:grpSp>
      <p:sp>
        <p:nvSpPr>
          <p:cNvPr id="140" name="TextBox 139"/>
          <p:cNvSpPr txBox="1"/>
          <p:nvPr/>
        </p:nvSpPr>
        <p:spPr>
          <a:xfrm>
            <a:off x="4038600" y="1600200"/>
            <a:ext cx="609600" cy="461665"/>
          </a:xfrm>
          <a:prstGeom prst="rect">
            <a:avLst/>
          </a:prstGeom>
          <a:noFill/>
        </p:spPr>
        <p:txBody>
          <a:bodyPr wrap="square" rtlCol="0">
            <a:spAutoFit/>
          </a:bodyPr>
          <a:lstStyle/>
          <a:p>
            <a:r>
              <a:rPr lang="en-US" sz="2400" b="1" dirty="0" smtClean="0"/>
              <a:t>F</a:t>
            </a:r>
            <a:r>
              <a:rPr lang="en-US" sz="2400" b="1" baseline="-25000" dirty="0" smtClean="0"/>
              <a:t>6</a:t>
            </a:r>
            <a:endParaRPr lang="en-US" sz="2400" b="1" dirty="0"/>
          </a:p>
        </p:txBody>
      </p:sp>
      <p:sp>
        <p:nvSpPr>
          <p:cNvPr id="141" name="TextBox 140"/>
          <p:cNvSpPr txBox="1"/>
          <p:nvPr/>
        </p:nvSpPr>
        <p:spPr>
          <a:xfrm>
            <a:off x="2819400" y="2057400"/>
            <a:ext cx="609600" cy="461665"/>
          </a:xfrm>
          <a:prstGeom prst="rect">
            <a:avLst/>
          </a:prstGeom>
          <a:noFill/>
        </p:spPr>
        <p:txBody>
          <a:bodyPr wrap="square" rtlCol="0">
            <a:spAutoFit/>
          </a:bodyPr>
          <a:lstStyle/>
          <a:p>
            <a:r>
              <a:rPr lang="en-US" sz="2400" b="1" dirty="0" smtClean="0"/>
              <a:t>F</a:t>
            </a:r>
            <a:r>
              <a:rPr lang="en-US" sz="2400" b="1" baseline="-25000" dirty="0"/>
              <a:t>5</a:t>
            </a:r>
            <a:endParaRPr lang="en-US" sz="2400" b="1" dirty="0"/>
          </a:p>
        </p:txBody>
      </p:sp>
      <p:sp>
        <p:nvSpPr>
          <p:cNvPr id="142" name="TextBox 141"/>
          <p:cNvSpPr txBox="1"/>
          <p:nvPr/>
        </p:nvSpPr>
        <p:spPr>
          <a:xfrm>
            <a:off x="5257800" y="2286000"/>
            <a:ext cx="609600" cy="461665"/>
          </a:xfrm>
          <a:prstGeom prst="rect">
            <a:avLst/>
          </a:prstGeom>
          <a:noFill/>
        </p:spPr>
        <p:txBody>
          <a:bodyPr wrap="square" rtlCol="0">
            <a:spAutoFit/>
          </a:bodyPr>
          <a:lstStyle/>
          <a:p>
            <a:r>
              <a:rPr lang="en-US" sz="2400" b="1" dirty="0" smtClean="0"/>
              <a:t>F</a:t>
            </a:r>
            <a:r>
              <a:rPr lang="en-US" sz="2400" b="1" baseline="-25000" dirty="0"/>
              <a:t>4</a:t>
            </a:r>
            <a:endParaRPr lang="en-US" sz="2400" b="1" dirty="0"/>
          </a:p>
        </p:txBody>
      </p:sp>
      <p:sp>
        <p:nvSpPr>
          <p:cNvPr id="143" name="TextBox 142"/>
          <p:cNvSpPr txBox="1"/>
          <p:nvPr/>
        </p:nvSpPr>
        <p:spPr>
          <a:xfrm>
            <a:off x="1905000" y="2667000"/>
            <a:ext cx="609600" cy="461665"/>
          </a:xfrm>
          <a:prstGeom prst="rect">
            <a:avLst/>
          </a:prstGeom>
          <a:noFill/>
        </p:spPr>
        <p:txBody>
          <a:bodyPr wrap="square" rtlCol="0">
            <a:spAutoFit/>
          </a:bodyPr>
          <a:lstStyle/>
          <a:p>
            <a:r>
              <a:rPr lang="en-US" sz="2400" b="1" dirty="0" smtClean="0"/>
              <a:t>F</a:t>
            </a:r>
            <a:r>
              <a:rPr lang="en-US" sz="2400" b="1" baseline="-25000" dirty="0"/>
              <a:t>4</a:t>
            </a:r>
            <a:endParaRPr lang="en-US" sz="2400" b="1" dirty="0"/>
          </a:p>
        </p:txBody>
      </p:sp>
      <p:sp>
        <p:nvSpPr>
          <p:cNvPr id="144" name="TextBox 143"/>
          <p:cNvSpPr txBox="1"/>
          <p:nvPr/>
        </p:nvSpPr>
        <p:spPr>
          <a:xfrm>
            <a:off x="3581400" y="2667000"/>
            <a:ext cx="609600" cy="461665"/>
          </a:xfrm>
          <a:prstGeom prst="rect">
            <a:avLst/>
          </a:prstGeom>
          <a:noFill/>
        </p:spPr>
        <p:txBody>
          <a:bodyPr wrap="square" rtlCol="0">
            <a:spAutoFit/>
          </a:bodyPr>
          <a:lstStyle/>
          <a:p>
            <a:r>
              <a:rPr lang="en-US" sz="2400" b="1" dirty="0" smtClean="0"/>
              <a:t>F</a:t>
            </a:r>
            <a:r>
              <a:rPr lang="en-US" sz="2400" b="1" baseline="-25000" dirty="0"/>
              <a:t>3</a:t>
            </a:r>
            <a:endParaRPr lang="en-US" sz="2400" b="1" dirty="0"/>
          </a:p>
        </p:txBody>
      </p:sp>
      <p:sp>
        <p:nvSpPr>
          <p:cNvPr id="145" name="TextBox 144"/>
          <p:cNvSpPr txBox="1"/>
          <p:nvPr/>
        </p:nvSpPr>
        <p:spPr>
          <a:xfrm>
            <a:off x="1143000" y="3200400"/>
            <a:ext cx="609600" cy="461665"/>
          </a:xfrm>
          <a:prstGeom prst="rect">
            <a:avLst/>
          </a:prstGeom>
          <a:noFill/>
        </p:spPr>
        <p:txBody>
          <a:bodyPr wrap="square" rtlCol="0">
            <a:spAutoFit/>
          </a:bodyPr>
          <a:lstStyle/>
          <a:p>
            <a:r>
              <a:rPr lang="en-US" sz="2400" b="1" dirty="0" smtClean="0"/>
              <a:t>F</a:t>
            </a:r>
            <a:r>
              <a:rPr lang="en-US" sz="2400" b="1" baseline="-25000" dirty="0"/>
              <a:t>3</a:t>
            </a:r>
            <a:endParaRPr lang="en-US" sz="2400" b="1" dirty="0"/>
          </a:p>
        </p:txBody>
      </p:sp>
      <p:sp>
        <p:nvSpPr>
          <p:cNvPr id="146" name="TextBox 145"/>
          <p:cNvSpPr txBox="1"/>
          <p:nvPr/>
        </p:nvSpPr>
        <p:spPr>
          <a:xfrm>
            <a:off x="2286000" y="3581400"/>
            <a:ext cx="609600" cy="461665"/>
          </a:xfrm>
          <a:prstGeom prst="rect">
            <a:avLst/>
          </a:prstGeom>
          <a:noFill/>
        </p:spPr>
        <p:txBody>
          <a:bodyPr wrap="square" rtlCol="0">
            <a:spAutoFit/>
          </a:bodyPr>
          <a:lstStyle/>
          <a:p>
            <a:r>
              <a:rPr lang="en-US" sz="2400" b="1" dirty="0" smtClean="0"/>
              <a:t>F</a:t>
            </a:r>
            <a:r>
              <a:rPr lang="en-US" sz="2400" b="1" baseline="-25000" dirty="0"/>
              <a:t>2</a:t>
            </a:r>
            <a:endParaRPr lang="en-US" sz="2400" b="1" dirty="0"/>
          </a:p>
        </p:txBody>
      </p:sp>
      <p:sp>
        <p:nvSpPr>
          <p:cNvPr id="147" name="TextBox 146"/>
          <p:cNvSpPr txBox="1"/>
          <p:nvPr/>
        </p:nvSpPr>
        <p:spPr>
          <a:xfrm>
            <a:off x="685800" y="3886200"/>
            <a:ext cx="609600" cy="461665"/>
          </a:xfrm>
          <a:prstGeom prst="rect">
            <a:avLst/>
          </a:prstGeom>
          <a:noFill/>
        </p:spPr>
        <p:txBody>
          <a:bodyPr wrap="square" rtlCol="0">
            <a:spAutoFit/>
          </a:bodyPr>
          <a:lstStyle/>
          <a:p>
            <a:r>
              <a:rPr lang="en-US" sz="2400" b="1" dirty="0" smtClean="0"/>
              <a:t>F</a:t>
            </a:r>
            <a:r>
              <a:rPr lang="en-US" sz="2400" b="1" baseline="-25000" dirty="0"/>
              <a:t>2</a:t>
            </a:r>
            <a:endParaRPr lang="en-US" sz="2400" b="1" dirty="0"/>
          </a:p>
        </p:txBody>
      </p:sp>
      <p:sp>
        <p:nvSpPr>
          <p:cNvPr id="148" name="TextBox 147"/>
          <p:cNvSpPr txBox="1"/>
          <p:nvPr/>
        </p:nvSpPr>
        <p:spPr>
          <a:xfrm>
            <a:off x="1600200" y="4038600"/>
            <a:ext cx="609600" cy="461665"/>
          </a:xfrm>
          <a:prstGeom prst="rect">
            <a:avLst/>
          </a:prstGeom>
          <a:noFill/>
        </p:spPr>
        <p:txBody>
          <a:bodyPr wrap="square" rtlCol="0">
            <a:spAutoFit/>
          </a:bodyPr>
          <a:lstStyle/>
          <a:p>
            <a:r>
              <a:rPr lang="en-US" sz="2400" b="1" dirty="0" smtClean="0"/>
              <a:t>F</a:t>
            </a:r>
            <a:r>
              <a:rPr lang="en-US" sz="2400" b="1" baseline="-25000" dirty="0"/>
              <a:t>1</a:t>
            </a:r>
            <a:endParaRPr lang="en-US" sz="2400" b="1" dirty="0"/>
          </a:p>
        </p:txBody>
      </p:sp>
      <p:sp>
        <p:nvSpPr>
          <p:cNvPr id="149" name="TextBox 148"/>
          <p:cNvSpPr txBox="1"/>
          <p:nvPr/>
        </p:nvSpPr>
        <p:spPr>
          <a:xfrm>
            <a:off x="457200" y="4724400"/>
            <a:ext cx="609600" cy="461665"/>
          </a:xfrm>
          <a:prstGeom prst="rect">
            <a:avLst/>
          </a:prstGeom>
          <a:noFill/>
        </p:spPr>
        <p:txBody>
          <a:bodyPr wrap="square" rtlCol="0">
            <a:spAutoFit/>
          </a:bodyPr>
          <a:lstStyle/>
          <a:p>
            <a:r>
              <a:rPr lang="en-US" sz="2400" b="1" dirty="0" smtClean="0"/>
              <a:t>F</a:t>
            </a:r>
            <a:r>
              <a:rPr lang="en-US" sz="2400" b="1" baseline="-25000" dirty="0"/>
              <a:t>1</a:t>
            </a:r>
            <a:endParaRPr lang="en-US" sz="2400" b="1" dirty="0"/>
          </a:p>
        </p:txBody>
      </p:sp>
      <p:sp>
        <p:nvSpPr>
          <p:cNvPr id="150" name="TextBox 149"/>
          <p:cNvSpPr txBox="1"/>
          <p:nvPr/>
        </p:nvSpPr>
        <p:spPr>
          <a:xfrm>
            <a:off x="1295400" y="4724400"/>
            <a:ext cx="609600" cy="461665"/>
          </a:xfrm>
          <a:prstGeom prst="rect">
            <a:avLst/>
          </a:prstGeom>
          <a:noFill/>
        </p:spPr>
        <p:txBody>
          <a:bodyPr wrap="square" rtlCol="0">
            <a:spAutoFit/>
          </a:bodyPr>
          <a:lstStyle/>
          <a:p>
            <a:r>
              <a:rPr lang="en-US" sz="2400" b="1" dirty="0" smtClean="0"/>
              <a:t>F</a:t>
            </a:r>
            <a:r>
              <a:rPr lang="en-US" sz="2400" b="1" baseline="-25000" dirty="0"/>
              <a:t>0</a:t>
            </a:r>
            <a:endParaRPr lang="en-US" sz="2400" b="1" dirty="0"/>
          </a:p>
        </p:txBody>
      </p:sp>
      <p:sp>
        <p:nvSpPr>
          <p:cNvPr id="151" name="TextBox 150"/>
          <p:cNvSpPr txBox="1"/>
          <p:nvPr/>
        </p:nvSpPr>
        <p:spPr>
          <a:xfrm>
            <a:off x="3124200" y="3276600"/>
            <a:ext cx="609600" cy="461665"/>
          </a:xfrm>
          <a:prstGeom prst="rect">
            <a:avLst/>
          </a:prstGeom>
          <a:noFill/>
        </p:spPr>
        <p:txBody>
          <a:bodyPr wrap="square" rtlCol="0">
            <a:spAutoFit/>
          </a:bodyPr>
          <a:lstStyle/>
          <a:p>
            <a:r>
              <a:rPr lang="en-US" sz="2400" b="1" dirty="0" smtClean="0"/>
              <a:t>F</a:t>
            </a:r>
            <a:r>
              <a:rPr lang="en-US" sz="2400" b="1" baseline="-25000" dirty="0"/>
              <a:t>2</a:t>
            </a:r>
            <a:endParaRPr lang="en-US" sz="2400" b="1" dirty="0"/>
          </a:p>
        </p:txBody>
      </p:sp>
      <p:sp>
        <p:nvSpPr>
          <p:cNvPr id="152" name="TextBox 151"/>
          <p:cNvSpPr txBox="1"/>
          <p:nvPr/>
        </p:nvSpPr>
        <p:spPr>
          <a:xfrm>
            <a:off x="2971800" y="3962400"/>
            <a:ext cx="609600" cy="461665"/>
          </a:xfrm>
          <a:prstGeom prst="rect">
            <a:avLst/>
          </a:prstGeom>
          <a:noFill/>
        </p:spPr>
        <p:txBody>
          <a:bodyPr wrap="square" rtlCol="0">
            <a:spAutoFit/>
          </a:bodyPr>
          <a:lstStyle/>
          <a:p>
            <a:r>
              <a:rPr lang="en-US" sz="2400" b="1" dirty="0" smtClean="0"/>
              <a:t>F</a:t>
            </a:r>
            <a:r>
              <a:rPr lang="en-US" sz="2400" b="1" baseline="-25000" dirty="0"/>
              <a:t>1</a:t>
            </a:r>
            <a:endParaRPr lang="en-US" sz="2400" b="1" dirty="0"/>
          </a:p>
        </p:txBody>
      </p:sp>
      <p:sp>
        <p:nvSpPr>
          <p:cNvPr id="153" name="TextBox 152"/>
          <p:cNvSpPr txBox="1"/>
          <p:nvPr/>
        </p:nvSpPr>
        <p:spPr>
          <a:xfrm>
            <a:off x="2209800" y="4572000"/>
            <a:ext cx="609600" cy="461665"/>
          </a:xfrm>
          <a:prstGeom prst="rect">
            <a:avLst/>
          </a:prstGeom>
          <a:noFill/>
        </p:spPr>
        <p:txBody>
          <a:bodyPr wrap="square" rtlCol="0">
            <a:spAutoFit/>
          </a:bodyPr>
          <a:lstStyle/>
          <a:p>
            <a:r>
              <a:rPr lang="en-US" sz="2400" b="1" dirty="0" smtClean="0"/>
              <a:t>F</a:t>
            </a:r>
            <a:r>
              <a:rPr lang="en-US" sz="2400" b="1" baseline="-25000" dirty="0"/>
              <a:t>1</a:t>
            </a:r>
            <a:endParaRPr lang="en-US" sz="2400" b="1" dirty="0"/>
          </a:p>
        </p:txBody>
      </p:sp>
      <p:sp>
        <p:nvSpPr>
          <p:cNvPr id="154" name="TextBox 153"/>
          <p:cNvSpPr txBox="1"/>
          <p:nvPr/>
        </p:nvSpPr>
        <p:spPr>
          <a:xfrm>
            <a:off x="2971800" y="4648200"/>
            <a:ext cx="609600" cy="461665"/>
          </a:xfrm>
          <a:prstGeom prst="rect">
            <a:avLst/>
          </a:prstGeom>
          <a:noFill/>
        </p:spPr>
        <p:txBody>
          <a:bodyPr wrap="square" rtlCol="0">
            <a:spAutoFit/>
          </a:bodyPr>
          <a:lstStyle/>
          <a:p>
            <a:r>
              <a:rPr lang="en-US" sz="2400" b="1" dirty="0" smtClean="0"/>
              <a:t>F</a:t>
            </a:r>
            <a:r>
              <a:rPr lang="en-US" sz="2400" b="1" baseline="-25000" dirty="0"/>
              <a:t>0</a:t>
            </a:r>
            <a:endParaRPr lang="en-US" sz="2400" b="1" dirty="0"/>
          </a:p>
        </p:txBody>
      </p:sp>
      <p:sp>
        <p:nvSpPr>
          <p:cNvPr id="155" name="TextBox 154"/>
          <p:cNvSpPr txBox="1"/>
          <p:nvPr/>
        </p:nvSpPr>
        <p:spPr>
          <a:xfrm>
            <a:off x="4419600" y="3276600"/>
            <a:ext cx="609600" cy="461665"/>
          </a:xfrm>
          <a:prstGeom prst="rect">
            <a:avLst/>
          </a:prstGeom>
          <a:noFill/>
        </p:spPr>
        <p:txBody>
          <a:bodyPr wrap="square" rtlCol="0">
            <a:spAutoFit/>
          </a:bodyPr>
          <a:lstStyle/>
          <a:p>
            <a:r>
              <a:rPr lang="en-US" sz="2400" b="1" dirty="0" smtClean="0"/>
              <a:t>F</a:t>
            </a:r>
            <a:r>
              <a:rPr lang="en-US" sz="2400" b="1" baseline="-25000" dirty="0"/>
              <a:t>1</a:t>
            </a:r>
            <a:endParaRPr lang="en-US" sz="2400" b="1" dirty="0"/>
          </a:p>
        </p:txBody>
      </p:sp>
      <p:sp>
        <p:nvSpPr>
          <p:cNvPr id="156" name="TextBox 155"/>
          <p:cNvSpPr txBox="1"/>
          <p:nvPr/>
        </p:nvSpPr>
        <p:spPr>
          <a:xfrm>
            <a:off x="3886200" y="3962400"/>
            <a:ext cx="609600" cy="461665"/>
          </a:xfrm>
          <a:prstGeom prst="rect">
            <a:avLst/>
          </a:prstGeom>
          <a:noFill/>
        </p:spPr>
        <p:txBody>
          <a:bodyPr wrap="square" rtlCol="0">
            <a:spAutoFit/>
          </a:bodyPr>
          <a:lstStyle/>
          <a:p>
            <a:r>
              <a:rPr lang="en-US" sz="2400" b="1" dirty="0" smtClean="0"/>
              <a:t>F</a:t>
            </a:r>
            <a:r>
              <a:rPr lang="en-US" sz="2400" b="1" baseline="-25000" dirty="0"/>
              <a:t>0</a:t>
            </a:r>
            <a:endParaRPr lang="en-US" sz="2400" b="1" dirty="0"/>
          </a:p>
        </p:txBody>
      </p:sp>
      <p:sp>
        <p:nvSpPr>
          <p:cNvPr id="157" name="TextBox 156"/>
          <p:cNvSpPr txBox="1"/>
          <p:nvPr/>
        </p:nvSpPr>
        <p:spPr>
          <a:xfrm>
            <a:off x="5181600" y="3048000"/>
            <a:ext cx="609600" cy="461665"/>
          </a:xfrm>
          <a:prstGeom prst="rect">
            <a:avLst/>
          </a:prstGeom>
          <a:noFill/>
        </p:spPr>
        <p:txBody>
          <a:bodyPr wrap="square" rtlCol="0">
            <a:spAutoFit/>
          </a:bodyPr>
          <a:lstStyle/>
          <a:p>
            <a:r>
              <a:rPr lang="en-US" sz="2400" b="1" dirty="0" smtClean="0"/>
              <a:t>F</a:t>
            </a:r>
            <a:r>
              <a:rPr lang="en-US" sz="2400" b="1" baseline="-25000" dirty="0"/>
              <a:t>3</a:t>
            </a:r>
            <a:endParaRPr lang="en-US" sz="2400" b="1" dirty="0"/>
          </a:p>
        </p:txBody>
      </p:sp>
      <p:sp>
        <p:nvSpPr>
          <p:cNvPr id="158" name="TextBox 157"/>
          <p:cNvSpPr txBox="1"/>
          <p:nvPr/>
        </p:nvSpPr>
        <p:spPr>
          <a:xfrm>
            <a:off x="6324600" y="2590800"/>
            <a:ext cx="609600" cy="461665"/>
          </a:xfrm>
          <a:prstGeom prst="rect">
            <a:avLst/>
          </a:prstGeom>
          <a:noFill/>
        </p:spPr>
        <p:txBody>
          <a:bodyPr wrap="square" rtlCol="0">
            <a:spAutoFit/>
          </a:bodyPr>
          <a:lstStyle/>
          <a:p>
            <a:r>
              <a:rPr lang="en-US" sz="2400" b="1" dirty="0" smtClean="0"/>
              <a:t>F</a:t>
            </a:r>
            <a:r>
              <a:rPr lang="en-US" sz="2400" b="1" baseline="-25000" dirty="0"/>
              <a:t>2</a:t>
            </a:r>
            <a:endParaRPr lang="en-US" sz="2400" b="1" dirty="0"/>
          </a:p>
        </p:txBody>
      </p:sp>
      <p:sp>
        <p:nvSpPr>
          <p:cNvPr id="159" name="TextBox 158"/>
          <p:cNvSpPr txBox="1"/>
          <p:nvPr/>
        </p:nvSpPr>
        <p:spPr>
          <a:xfrm>
            <a:off x="7162800" y="3276600"/>
            <a:ext cx="609600" cy="461665"/>
          </a:xfrm>
          <a:prstGeom prst="rect">
            <a:avLst/>
          </a:prstGeom>
          <a:noFill/>
        </p:spPr>
        <p:txBody>
          <a:bodyPr wrap="square" rtlCol="0">
            <a:spAutoFit/>
          </a:bodyPr>
          <a:lstStyle/>
          <a:p>
            <a:r>
              <a:rPr lang="en-US" sz="2400" b="1" dirty="0" smtClean="0"/>
              <a:t>F</a:t>
            </a:r>
            <a:r>
              <a:rPr lang="en-US" sz="2400" b="1" baseline="-25000" dirty="0"/>
              <a:t>0</a:t>
            </a:r>
            <a:endParaRPr lang="en-US" sz="2400" b="1" dirty="0"/>
          </a:p>
        </p:txBody>
      </p:sp>
      <p:sp>
        <p:nvSpPr>
          <p:cNvPr id="160" name="TextBox 159"/>
          <p:cNvSpPr txBox="1"/>
          <p:nvPr/>
        </p:nvSpPr>
        <p:spPr>
          <a:xfrm>
            <a:off x="6400800" y="3657600"/>
            <a:ext cx="609600" cy="461665"/>
          </a:xfrm>
          <a:prstGeom prst="rect">
            <a:avLst/>
          </a:prstGeom>
          <a:noFill/>
        </p:spPr>
        <p:txBody>
          <a:bodyPr wrap="square" rtlCol="0">
            <a:spAutoFit/>
          </a:bodyPr>
          <a:lstStyle/>
          <a:p>
            <a:r>
              <a:rPr lang="en-US" sz="2400" b="1" dirty="0" smtClean="0"/>
              <a:t>F</a:t>
            </a:r>
            <a:r>
              <a:rPr lang="en-US" sz="2400" b="1" baseline="-25000" dirty="0"/>
              <a:t>1</a:t>
            </a:r>
            <a:endParaRPr lang="en-US" sz="2400" b="1" dirty="0"/>
          </a:p>
        </p:txBody>
      </p:sp>
      <p:sp>
        <p:nvSpPr>
          <p:cNvPr id="161" name="TextBox 160"/>
          <p:cNvSpPr txBox="1"/>
          <p:nvPr/>
        </p:nvSpPr>
        <p:spPr>
          <a:xfrm>
            <a:off x="5867400" y="3810000"/>
            <a:ext cx="609600" cy="461665"/>
          </a:xfrm>
          <a:prstGeom prst="rect">
            <a:avLst/>
          </a:prstGeom>
          <a:noFill/>
        </p:spPr>
        <p:txBody>
          <a:bodyPr wrap="square" rtlCol="0">
            <a:spAutoFit/>
          </a:bodyPr>
          <a:lstStyle/>
          <a:p>
            <a:r>
              <a:rPr lang="en-US" sz="2400" b="1" dirty="0" smtClean="0"/>
              <a:t>F</a:t>
            </a:r>
            <a:r>
              <a:rPr lang="en-US" sz="2400" b="1" baseline="-25000" dirty="0"/>
              <a:t>1</a:t>
            </a:r>
            <a:endParaRPr lang="en-US" sz="2400" b="1" dirty="0"/>
          </a:p>
        </p:txBody>
      </p:sp>
      <p:sp>
        <p:nvSpPr>
          <p:cNvPr id="162" name="TextBox 161"/>
          <p:cNvSpPr txBox="1"/>
          <p:nvPr/>
        </p:nvSpPr>
        <p:spPr>
          <a:xfrm>
            <a:off x="4800600" y="3886200"/>
            <a:ext cx="609600" cy="461665"/>
          </a:xfrm>
          <a:prstGeom prst="rect">
            <a:avLst/>
          </a:prstGeom>
          <a:noFill/>
        </p:spPr>
        <p:txBody>
          <a:bodyPr wrap="square" rtlCol="0">
            <a:spAutoFit/>
          </a:bodyPr>
          <a:lstStyle/>
          <a:p>
            <a:r>
              <a:rPr lang="en-US" sz="2400" b="1" dirty="0" smtClean="0"/>
              <a:t>F</a:t>
            </a:r>
            <a:r>
              <a:rPr lang="en-US" sz="2400" b="1" baseline="-25000" dirty="0"/>
              <a:t>2</a:t>
            </a:r>
            <a:endParaRPr lang="en-US" sz="2400" b="1" dirty="0"/>
          </a:p>
        </p:txBody>
      </p:sp>
      <p:sp>
        <p:nvSpPr>
          <p:cNvPr id="163" name="TextBox 162"/>
          <p:cNvSpPr txBox="1"/>
          <p:nvPr/>
        </p:nvSpPr>
        <p:spPr>
          <a:xfrm>
            <a:off x="4495800" y="4648200"/>
            <a:ext cx="609600" cy="461665"/>
          </a:xfrm>
          <a:prstGeom prst="rect">
            <a:avLst/>
          </a:prstGeom>
          <a:noFill/>
        </p:spPr>
        <p:txBody>
          <a:bodyPr wrap="square" rtlCol="0">
            <a:spAutoFit/>
          </a:bodyPr>
          <a:lstStyle/>
          <a:p>
            <a:r>
              <a:rPr lang="en-US" sz="2400" b="1" dirty="0" smtClean="0"/>
              <a:t>F</a:t>
            </a:r>
            <a:r>
              <a:rPr lang="en-US" sz="2400" b="1" baseline="-25000" dirty="0"/>
              <a:t>1</a:t>
            </a:r>
            <a:endParaRPr lang="en-US" sz="2400" b="1" dirty="0"/>
          </a:p>
        </p:txBody>
      </p:sp>
      <p:sp>
        <p:nvSpPr>
          <p:cNvPr id="164" name="TextBox 163"/>
          <p:cNvSpPr txBox="1"/>
          <p:nvPr/>
        </p:nvSpPr>
        <p:spPr>
          <a:xfrm>
            <a:off x="5334000" y="4648200"/>
            <a:ext cx="609600" cy="461665"/>
          </a:xfrm>
          <a:prstGeom prst="rect">
            <a:avLst/>
          </a:prstGeom>
          <a:noFill/>
        </p:spPr>
        <p:txBody>
          <a:bodyPr wrap="square" rtlCol="0">
            <a:spAutoFit/>
          </a:bodyPr>
          <a:lstStyle/>
          <a:p>
            <a:r>
              <a:rPr lang="en-US" sz="2400" b="1" dirty="0" smtClean="0"/>
              <a:t>F</a:t>
            </a:r>
            <a:r>
              <a:rPr lang="en-US" sz="2400" b="1" baseline="-25000" dirty="0"/>
              <a:t>0</a:t>
            </a:r>
            <a:endParaRPr lang="en-US" sz="2400" b="1" dirty="0"/>
          </a:p>
        </p:txBody>
      </p:sp>
      <p:sp>
        <p:nvSpPr>
          <p:cNvPr id="165" name="TextBox 164"/>
          <p:cNvSpPr txBox="1"/>
          <p:nvPr/>
        </p:nvSpPr>
        <p:spPr>
          <a:xfrm>
            <a:off x="1600200" y="5638800"/>
            <a:ext cx="5867400" cy="523220"/>
          </a:xfrm>
          <a:prstGeom prst="rect">
            <a:avLst/>
          </a:prstGeom>
          <a:noFill/>
        </p:spPr>
        <p:txBody>
          <a:bodyPr wrap="square" rtlCol="0">
            <a:spAutoFit/>
          </a:bodyPr>
          <a:lstStyle/>
          <a:p>
            <a:r>
              <a:rPr lang="en-US" sz="2800" b="1" dirty="0" smtClean="0"/>
              <a:t>A Fibonacci Tree of Order 6 </a:t>
            </a:r>
            <a:endParaRPr lang="en-US" sz="28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None/>
            </a:pPr>
            <a:r>
              <a:rPr lang="en-US" dirty="0" smtClean="0"/>
              <a:t>Apply the following two rules to obtain the Fibonacci search tree of order n from a Fibonacci tree of order n </a:t>
            </a:r>
          </a:p>
          <a:p>
            <a:pPr>
              <a:buNone/>
            </a:pPr>
            <a:endParaRPr lang="en-US" dirty="0"/>
          </a:p>
          <a:p>
            <a:pPr>
              <a:buNone/>
            </a:pPr>
            <a:r>
              <a:rPr lang="en-US" dirty="0" smtClean="0"/>
              <a:t>Rule 1: For all leaf nodes corresponding to F</a:t>
            </a:r>
            <a:r>
              <a:rPr lang="en-US" baseline="-25000" dirty="0" smtClean="0"/>
              <a:t>1</a:t>
            </a:r>
            <a:r>
              <a:rPr lang="en-US" dirty="0" smtClean="0"/>
              <a:t>  and F</a:t>
            </a:r>
            <a:r>
              <a:rPr lang="en-US" baseline="-25000" dirty="0" smtClean="0"/>
              <a:t>0,</a:t>
            </a:r>
            <a:r>
              <a:rPr lang="en-US" dirty="0" smtClean="0"/>
              <a:t> we denote them as external nodes and redraw them as squares, and the value of each external node is set to zero. Value of each node is replaced by its corresponding Fibonacci number. </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a:buNone/>
            </a:pPr>
            <a:r>
              <a:rPr lang="en-US" dirty="0" smtClean="0"/>
              <a:t>Rule 2: For all nodes corresponding to </a:t>
            </a:r>
            <a:r>
              <a:rPr lang="en-US" dirty="0" err="1" smtClean="0"/>
              <a:t>F</a:t>
            </a:r>
            <a:r>
              <a:rPr lang="en-US" baseline="-25000" dirty="0" err="1" smtClean="0"/>
              <a:t>i</a:t>
            </a:r>
            <a:r>
              <a:rPr lang="en-US" baseline="-25000" dirty="0"/>
              <a:t> </a:t>
            </a:r>
            <a:r>
              <a:rPr lang="en-US" dirty="0" smtClean="0"/>
              <a:t>  (</a:t>
            </a:r>
            <a:r>
              <a:rPr lang="en-US" dirty="0" err="1" smtClean="0"/>
              <a:t>i</a:t>
            </a:r>
            <a:r>
              <a:rPr lang="en-US" dirty="0" smtClean="0"/>
              <a:t>&gt;=2), each of them as a Fibonacci search tree of order </a:t>
            </a:r>
            <a:r>
              <a:rPr lang="en-US" dirty="0" err="1" smtClean="0"/>
              <a:t>i</a:t>
            </a:r>
            <a:r>
              <a:rPr lang="en-US" dirty="0" smtClean="0"/>
              <a:t> such that </a:t>
            </a:r>
          </a:p>
          <a:p>
            <a:pPr>
              <a:buNone/>
            </a:pPr>
            <a:r>
              <a:rPr lang="en-US" dirty="0"/>
              <a:t>	</a:t>
            </a:r>
            <a:r>
              <a:rPr lang="en-US" dirty="0" smtClean="0"/>
              <a:t>	(a) the  root is </a:t>
            </a:r>
            <a:r>
              <a:rPr lang="en-US" dirty="0" err="1"/>
              <a:t>F</a:t>
            </a:r>
            <a:r>
              <a:rPr lang="en-US" baseline="-25000" dirty="0" err="1" smtClean="0"/>
              <a:t>i</a:t>
            </a:r>
            <a:r>
              <a:rPr lang="en-US" dirty="0" smtClean="0"/>
              <a:t>  </a:t>
            </a:r>
          </a:p>
          <a:p>
            <a:pPr>
              <a:buNone/>
            </a:pPr>
            <a:r>
              <a:rPr lang="en-US" baseline="-25000" dirty="0"/>
              <a:t>	 </a:t>
            </a:r>
            <a:r>
              <a:rPr lang="en-US" dirty="0" smtClean="0"/>
              <a:t>  	(b) the left-</a:t>
            </a:r>
            <a:r>
              <a:rPr lang="en-US" dirty="0" err="1" smtClean="0"/>
              <a:t>subtree</a:t>
            </a:r>
            <a:r>
              <a:rPr lang="en-US" dirty="0" smtClean="0"/>
              <a:t> is a Fibonacci search tree of order </a:t>
            </a:r>
            <a:r>
              <a:rPr lang="en-US" dirty="0" err="1" smtClean="0"/>
              <a:t>i</a:t>
            </a:r>
            <a:r>
              <a:rPr lang="en-US" dirty="0" smtClean="0"/>
              <a:t> -1 </a:t>
            </a:r>
          </a:p>
          <a:p>
            <a:pPr>
              <a:buNone/>
            </a:pPr>
            <a:r>
              <a:rPr lang="en-US" dirty="0"/>
              <a:t> </a:t>
            </a:r>
            <a:r>
              <a:rPr lang="en-US" dirty="0" smtClean="0"/>
              <a:t>        (c) the right-</a:t>
            </a:r>
            <a:r>
              <a:rPr lang="en-US" dirty="0" err="1" smtClean="0"/>
              <a:t>subtree</a:t>
            </a:r>
            <a:r>
              <a:rPr lang="en-US" dirty="0" smtClean="0"/>
              <a:t> is a Fibonacci search tree of order </a:t>
            </a:r>
            <a:r>
              <a:rPr lang="en-US" dirty="0" err="1" smtClean="0"/>
              <a:t>i</a:t>
            </a:r>
            <a:r>
              <a:rPr lang="en-US" dirty="0" smtClean="0"/>
              <a:t> -2 with all numbers increased by </a:t>
            </a:r>
            <a:r>
              <a:rPr lang="en-US" dirty="0" err="1" smtClean="0"/>
              <a:t>F</a:t>
            </a:r>
            <a:r>
              <a:rPr lang="en-US" baseline="-25000" dirty="0" err="1" smtClean="0"/>
              <a:t>i</a:t>
            </a:r>
            <a:r>
              <a:rPr lang="en-US" baseline="-25000" dirty="0" smtClean="0"/>
              <a:t>    </a:t>
            </a:r>
            <a:endParaRPr lang="en-US" dirty="0" smtClean="0"/>
          </a:p>
          <a:p>
            <a:pPr>
              <a:buNone/>
            </a:pPr>
            <a:r>
              <a:rPr lang="en-US" baseline="-25000" dirty="0"/>
              <a:t>	</a:t>
            </a:r>
            <a:r>
              <a:rPr lang="en-US" baseline="-25000" dirty="0" smtClean="0"/>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solidFill>
                  <a:srgbClr val="C00000"/>
                </a:solidFill>
              </a:rPr>
              <a:t>Fibonacci Search Tree</a:t>
            </a:r>
            <a:endParaRPr lang="en-US" dirty="0">
              <a:solidFill>
                <a:srgbClr val="C00000"/>
              </a:solidFill>
            </a:endParaRPr>
          </a:p>
        </p:txBody>
      </p:sp>
      <p:grpSp>
        <p:nvGrpSpPr>
          <p:cNvPr id="3" name="Group 138"/>
          <p:cNvGrpSpPr/>
          <p:nvPr/>
        </p:nvGrpSpPr>
        <p:grpSpPr>
          <a:xfrm>
            <a:off x="782053" y="1600200"/>
            <a:ext cx="6413471" cy="3195088"/>
            <a:chOff x="304800" y="990600"/>
            <a:chExt cx="7861674" cy="3594474"/>
          </a:xfrm>
        </p:grpSpPr>
        <p:sp>
          <p:nvSpPr>
            <p:cNvPr id="35" name="Oval 34"/>
            <p:cNvSpPr/>
            <p:nvPr/>
          </p:nvSpPr>
          <p:spPr>
            <a:xfrm>
              <a:off x="4343400" y="990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2819400" y="14478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69" name="Oval 68"/>
            <p:cNvSpPr/>
            <p:nvPr/>
          </p:nvSpPr>
          <p:spPr>
            <a:xfrm>
              <a:off x="7086600" y="2133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0" name="Oval 69"/>
            <p:cNvSpPr/>
            <p:nvPr/>
          </p:nvSpPr>
          <p:spPr>
            <a:xfrm>
              <a:off x="5638800" y="25908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1" name="Oval 70"/>
            <p:cNvSpPr/>
            <p:nvPr/>
          </p:nvSpPr>
          <p:spPr>
            <a:xfrm>
              <a:off x="5791200" y="1752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2" name="Oval 71"/>
            <p:cNvSpPr/>
            <p:nvPr/>
          </p:nvSpPr>
          <p:spPr>
            <a:xfrm>
              <a:off x="3200400" y="2895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3" name="Oval 72"/>
            <p:cNvSpPr/>
            <p:nvPr/>
          </p:nvSpPr>
          <p:spPr>
            <a:xfrm>
              <a:off x="3810000" y="2133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4" name="Oval 73"/>
            <p:cNvSpPr/>
            <p:nvPr/>
          </p:nvSpPr>
          <p:spPr>
            <a:xfrm>
              <a:off x="1752600" y="2133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5" name="Oval 74"/>
            <p:cNvSpPr/>
            <p:nvPr/>
          </p:nvSpPr>
          <p:spPr>
            <a:xfrm>
              <a:off x="2286000" y="32004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6" name="Oval 75"/>
            <p:cNvSpPr/>
            <p:nvPr/>
          </p:nvSpPr>
          <p:spPr>
            <a:xfrm>
              <a:off x="838200" y="28194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8" name="Oval 77"/>
            <p:cNvSpPr/>
            <p:nvPr/>
          </p:nvSpPr>
          <p:spPr>
            <a:xfrm>
              <a:off x="304800" y="35814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9" name="Oval 78"/>
            <p:cNvSpPr/>
            <p:nvPr/>
          </p:nvSpPr>
          <p:spPr>
            <a:xfrm>
              <a:off x="5257800" y="35052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83" name="Straight Connector 82"/>
            <p:cNvCxnSpPr>
              <a:stCxn id="35" idx="2"/>
              <a:endCxn id="67" idx="7"/>
            </p:cNvCxnSpPr>
            <p:nvPr/>
          </p:nvCxnSpPr>
          <p:spPr>
            <a:xfrm rot="10800000" flipV="1">
              <a:off x="3339726" y="1295400"/>
              <a:ext cx="1003674" cy="2416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67" idx="2"/>
              <a:endCxn id="74" idx="7"/>
            </p:cNvCxnSpPr>
            <p:nvPr/>
          </p:nvCxnSpPr>
          <p:spPr>
            <a:xfrm rot="10800000" flipV="1">
              <a:off x="2272926" y="1752600"/>
              <a:ext cx="546474" cy="4702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74" idx="2"/>
            </p:cNvCxnSpPr>
            <p:nvPr/>
          </p:nvCxnSpPr>
          <p:spPr>
            <a:xfrm rot="10800000" flipV="1">
              <a:off x="1295400" y="2438400"/>
              <a:ext cx="457200" cy="38100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76" idx="3"/>
              <a:endCxn id="78" idx="0"/>
            </p:cNvCxnSpPr>
            <p:nvPr/>
          </p:nvCxnSpPr>
          <p:spPr>
            <a:xfrm rot="5400000">
              <a:off x="647700" y="3301626"/>
              <a:ext cx="241674" cy="3178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78" idx="3"/>
            </p:cNvCxnSpPr>
            <p:nvPr/>
          </p:nvCxnSpPr>
          <p:spPr>
            <a:xfrm rot="5400000">
              <a:off x="152400" y="4254126"/>
              <a:ext cx="394074" cy="892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78" idx="5"/>
            </p:cNvCxnSpPr>
            <p:nvPr/>
          </p:nvCxnSpPr>
          <p:spPr>
            <a:xfrm rot="16200000" flipH="1">
              <a:off x="710826" y="4216026"/>
              <a:ext cx="483348" cy="254748"/>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76" idx="5"/>
            </p:cNvCxnSpPr>
            <p:nvPr/>
          </p:nvCxnSpPr>
          <p:spPr>
            <a:xfrm rot="16200000" flipH="1">
              <a:off x="1320426" y="3377826"/>
              <a:ext cx="317874" cy="2416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74" idx="5"/>
              <a:endCxn id="75" idx="0"/>
            </p:cNvCxnSpPr>
            <p:nvPr/>
          </p:nvCxnSpPr>
          <p:spPr>
            <a:xfrm rot="16200000" flipH="1">
              <a:off x="2158626" y="2768226"/>
              <a:ext cx="546474" cy="3178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75" idx="4"/>
            </p:cNvCxnSpPr>
            <p:nvPr/>
          </p:nvCxnSpPr>
          <p:spPr>
            <a:xfrm rot="5400000">
              <a:off x="2247900" y="3924300"/>
              <a:ext cx="457200" cy="22860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75" idx="5"/>
            </p:cNvCxnSpPr>
            <p:nvPr/>
          </p:nvCxnSpPr>
          <p:spPr>
            <a:xfrm rot="16200000" flipH="1">
              <a:off x="2615826" y="3911226"/>
              <a:ext cx="711948" cy="330948"/>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67" idx="6"/>
              <a:endCxn id="73" idx="1"/>
            </p:cNvCxnSpPr>
            <p:nvPr/>
          </p:nvCxnSpPr>
          <p:spPr>
            <a:xfrm>
              <a:off x="3429000" y="1752600"/>
              <a:ext cx="470274" cy="4702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73" idx="3"/>
              <a:endCxn id="72" idx="0"/>
            </p:cNvCxnSpPr>
            <p:nvPr/>
          </p:nvCxnSpPr>
          <p:spPr>
            <a:xfrm rot="5400000">
              <a:off x="3581400" y="2577726"/>
              <a:ext cx="241674" cy="3940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73" idx="6"/>
            </p:cNvCxnSpPr>
            <p:nvPr/>
          </p:nvCxnSpPr>
          <p:spPr>
            <a:xfrm>
              <a:off x="4419600" y="2438400"/>
              <a:ext cx="394074" cy="4702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72" idx="4"/>
            </p:cNvCxnSpPr>
            <p:nvPr/>
          </p:nvCxnSpPr>
          <p:spPr>
            <a:xfrm rot="5400000">
              <a:off x="3352800" y="3505200"/>
              <a:ext cx="152400" cy="15240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72" idx="6"/>
            </p:cNvCxnSpPr>
            <p:nvPr/>
          </p:nvCxnSpPr>
          <p:spPr>
            <a:xfrm>
              <a:off x="3810000" y="3200400"/>
              <a:ext cx="394074" cy="4702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35" idx="6"/>
              <a:endCxn id="71" idx="1"/>
            </p:cNvCxnSpPr>
            <p:nvPr/>
          </p:nvCxnSpPr>
          <p:spPr>
            <a:xfrm>
              <a:off x="4953000" y="1295400"/>
              <a:ext cx="927474" cy="5464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71" idx="6"/>
            </p:cNvCxnSpPr>
            <p:nvPr/>
          </p:nvCxnSpPr>
          <p:spPr>
            <a:xfrm>
              <a:off x="6400800" y="2057400"/>
              <a:ext cx="685800" cy="22860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71" idx="4"/>
              <a:endCxn id="70" idx="0"/>
            </p:cNvCxnSpPr>
            <p:nvPr/>
          </p:nvCxnSpPr>
          <p:spPr>
            <a:xfrm rot="5400000">
              <a:off x="5905500" y="2400300"/>
              <a:ext cx="228600" cy="15240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70" idx="3"/>
              <a:endCxn id="79" idx="0"/>
            </p:cNvCxnSpPr>
            <p:nvPr/>
          </p:nvCxnSpPr>
          <p:spPr>
            <a:xfrm rot="5400000">
              <a:off x="5448300" y="3225426"/>
              <a:ext cx="394074" cy="1654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70" idx="6"/>
            </p:cNvCxnSpPr>
            <p:nvPr/>
          </p:nvCxnSpPr>
          <p:spPr>
            <a:xfrm>
              <a:off x="6248400" y="2895600"/>
              <a:ext cx="317874" cy="6226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79" idx="3"/>
            </p:cNvCxnSpPr>
            <p:nvPr/>
          </p:nvCxnSpPr>
          <p:spPr>
            <a:xfrm rot="5400000">
              <a:off x="5067300" y="4139826"/>
              <a:ext cx="394074" cy="1654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79" idx="5"/>
            </p:cNvCxnSpPr>
            <p:nvPr/>
          </p:nvCxnSpPr>
          <p:spPr>
            <a:xfrm rot="16200000" flipH="1">
              <a:off x="5663826" y="4139826"/>
              <a:ext cx="483348" cy="254748"/>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69" idx="4"/>
            </p:cNvCxnSpPr>
            <p:nvPr/>
          </p:nvCxnSpPr>
          <p:spPr>
            <a:xfrm rot="5400000">
              <a:off x="7010400" y="2984874"/>
              <a:ext cx="622674" cy="139326"/>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69" idx="6"/>
            </p:cNvCxnSpPr>
            <p:nvPr/>
          </p:nvCxnSpPr>
          <p:spPr>
            <a:xfrm>
              <a:off x="7696200" y="2438400"/>
              <a:ext cx="470274" cy="470274"/>
            </a:xfrm>
            <a:prstGeom prst="line">
              <a:avLst/>
            </a:prstGeom>
            <a:ln w="41275"/>
          </p:spPr>
          <p:style>
            <a:lnRef idx="1">
              <a:schemeClr val="accent1"/>
            </a:lnRef>
            <a:fillRef idx="0">
              <a:schemeClr val="accent1"/>
            </a:fillRef>
            <a:effectRef idx="0">
              <a:schemeClr val="accent1"/>
            </a:effectRef>
            <a:fontRef idx="minor">
              <a:schemeClr val="tx1"/>
            </a:fontRef>
          </p:style>
        </p:cxnSp>
      </p:grpSp>
      <p:sp>
        <p:nvSpPr>
          <p:cNvPr id="140" name="TextBox 139"/>
          <p:cNvSpPr txBox="1"/>
          <p:nvPr/>
        </p:nvSpPr>
        <p:spPr>
          <a:xfrm>
            <a:off x="4038600" y="1600200"/>
            <a:ext cx="609600" cy="461665"/>
          </a:xfrm>
          <a:prstGeom prst="rect">
            <a:avLst/>
          </a:prstGeom>
          <a:noFill/>
        </p:spPr>
        <p:txBody>
          <a:bodyPr wrap="square" rtlCol="0">
            <a:spAutoFit/>
          </a:bodyPr>
          <a:lstStyle/>
          <a:p>
            <a:r>
              <a:rPr lang="en-US" sz="2400" b="1" dirty="0" smtClean="0"/>
              <a:t>F</a:t>
            </a:r>
            <a:r>
              <a:rPr lang="en-US" sz="2400" b="1" baseline="-25000" dirty="0" smtClean="0"/>
              <a:t>6</a:t>
            </a:r>
            <a:endParaRPr lang="en-US" sz="2400" b="1" dirty="0"/>
          </a:p>
        </p:txBody>
      </p:sp>
      <p:sp>
        <p:nvSpPr>
          <p:cNvPr id="141" name="TextBox 140"/>
          <p:cNvSpPr txBox="1"/>
          <p:nvPr/>
        </p:nvSpPr>
        <p:spPr>
          <a:xfrm>
            <a:off x="2819400" y="2057400"/>
            <a:ext cx="609600" cy="461665"/>
          </a:xfrm>
          <a:prstGeom prst="rect">
            <a:avLst/>
          </a:prstGeom>
          <a:noFill/>
        </p:spPr>
        <p:txBody>
          <a:bodyPr wrap="square" rtlCol="0">
            <a:spAutoFit/>
          </a:bodyPr>
          <a:lstStyle/>
          <a:p>
            <a:r>
              <a:rPr lang="en-US" sz="2400" b="1" dirty="0" smtClean="0"/>
              <a:t>F</a:t>
            </a:r>
            <a:r>
              <a:rPr lang="en-US" sz="2400" b="1" baseline="-25000" dirty="0"/>
              <a:t>5</a:t>
            </a:r>
            <a:endParaRPr lang="en-US" sz="2400" b="1" dirty="0"/>
          </a:p>
        </p:txBody>
      </p:sp>
      <p:sp>
        <p:nvSpPr>
          <p:cNvPr id="142" name="TextBox 141"/>
          <p:cNvSpPr txBox="1"/>
          <p:nvPr/>
        </p:nvSpPr>
        <p:spPr>
          <a:xfrm>
            <a:off x="5257800" y="2286000"/>
            <a:ext cx="609600" cy="461665"/>
          </a:xfrm>
          <a:prstGeom prst="rect">
            <a:avLst/>
          </a:prstGeom>
          <a:noFill/>
        </p:spPr>
        <p:txBody>
          <a:bodyPr wrap="square" rtlCol="0">
            <a:spAutoFit/>
          </a:bodyPr>
          <a:lstStyle/>
          <a:p>
            <a:r>
              <a:rPr lang="en-US" sz="2400" b="1" dirty="0" smtClean="0"/>
              <a:t>F</a:t>
            </a:r>
            <a:r>
              <a:rPr lang="en-US" sz="2400" b="1" baseline="-25000" dirty="0"/>
              <a:t>4</a:t>
            </a:r>
            <a:endParaRPr lang="en-US" sz="2400" b="1" dirty="0"/>
          </a:p>
        </p:txBody>
      </p:sp>
      <p:sp>
        <p:nvSpPr>
          <p:cNvPr id="143" name="TextBox 142"/>
          <p:cNvSpPr txBox="1"/>
          <p:nvPr/>
        </p:nvSpPr>
        <p:spPr>
          <a:xfrm>
            <a:off x="1905000" y="2667000"/>
            <a:ext cx="609600" cy="461665"/>
          </a:xfrm>
          <a:prstGeom prst="rect">
            <a:avLst/>
          </a:prstGeom>
          <a:noFill/>
        </p:spPr>
        <p:txBody>
          <a:bodyPr wrap="square" rtlCol="0">
            <a:spAutoFit/>
          </a:bodyPr>
          <a:lstStyle/>
          <a:p>
            <a:r>
              <a:rPr lang="en-US" sz="2400" b="1" dirty="0" smtClean="0"/>
              <a:t>F</a:t>
            </a:r>
            <a:r>
              <a:rPr lang="en-US" sz="2400" b="1" baseline="-25000" dirty="0"/>
              <a:t>4</a:t>
            </a:r>
            <a:endParaRPr lang="en-US" sz="2400" b="1" dirty="0"/>
          </a:p>
        </p:txBody>
      </p:sp>
      <p:sp>
        <p:nvSpPr>
          <p:cNvPr id="144" name="TextBox 143"/>
          <p:cNvSpPr txBox="1"/>
          <p:nvPr/>
        </p:nvSpPr>
        <p:spPr>
          <a:xfrm>
            <a:off x="3581400" y="2667000"/>
            <a:ext cx="609600" cy="461665"/>
          </a:xfrm>
          <a:prstGeom prst="rect">
            <a:avLst/>
          </a:prstGeom>
          <a:noFill/>
        </p:spPr>
        <p:txBody>
          <a:bodyPr wrap="square" rtlCol="0">
            <a:spAutoFit/>
          </a:bodyPr>
          <a:lstStyle/>
          <a:p>
            <a:r>
              <a:rPr lang="en-US" sz="2400" b="1" dirty="0" smtClean="0"/>
              <a:t>F</a:t>
            </a:r>
            <a:r>
              <a:rPr lang="en-US" sz="2400" b="1" baseline="-25000" dirty="0"/>
              <a:t>3</a:t>
            </a:r>
            <a:endParaRPr lang="en-US" sz="2400" b="1" dirty="0"/>
          </a:p>
        </p:txBody>
      </p:sp>
      <p:sp>
        <p:nvSpPr>
          <p:cNvPr id="145" name="TextBox 144"/>
          <p:cNvSpPr txBox="1"/>
          <p:nvPr/>
        </p:nvSpPr>
        <p:spPr>
          <a:xfrm>
            <a:off x="1143000" y="3200400"/>
            <a:ext cx="609600" cy="461665"/>
          </a:xfrm>
          <a:prstGeom prst="rect">
            <a:avLst/>
          </a:prstGeom>
          <a:noFill/>
        </p:spPr>
        <p:txBody>
          <a:bodyPr wrap="square" rtlCol="0">
            <a:spAutoFit/>
          </a:bodyPr>
          <a:lstStyle/>
          <a:p>
            <a:r>
              <a:rPr lang="en-US" sz="2400" b="1" dirty="0" smtClean="0"/>
              <a:t>F</a:t>
            </a:r>
            <a:r>
              <a:rPr lang="en-US" sz="2400" b="1" baseline="-25000" dirty="0"/>
              <a:t>3</a:t>
            </a:r>
            <a:endParaRPr lang="en-US" sz="2400" b="1" dirty="0"/>
          </a:p>
        </p:txBody>
      </p:sp>
      <p:sp>
        <p:nvSpPr>
          <p:cNvPr id="146" name="TextBox 145"/>
          <p:cNvSpPr txBox="1"/>
          <p:nvPr/>
        </p:nvSpPr>
        <p:spPr>
          <a:xfrm>
            <a:off x="2286000" y="3581400"/>
            <a:ext cx="609600" cy="461665"/>
          </a:xfrm>
          <a:prstGeom prst="rect">
            <a:avLst/>
          </a:prstGeom>
          <a:noFill/>
        </p:spPr>
        <p:txBody>
          <a:bodyPr wrap="square" rtlCol="0">
            <a:spAutoFit/>
          </a:bodyPr>
          <a:lstStyle/>
          <a:p>
            <a:r>
              <a:rPr lang="en-US" sz="2400" b="1" dirty="0" smtClean="0"/>
              <a:t>F</a:t>
            </a:r>
            <a:r>
              <a:rPr lang="en-US" sz="2400" b="1" baseline="-25000" dirty="0"/>
              <a:t>2</a:t>
            </a:r>
            <a:endParaRPr lang="en-US" sz="2400" b="1" dirty="0"/>
          </a:p>
        </p:txBody>
      </p:sp>
      <p:sp>
        <p:nvSpPr>
          <p:cNvPr id="147" name="TextBox 146"/>
          <p:cNvSpPr txBox="1"/>
          <p:nvPr/>
        </p:nvSpPr>
        <p:spPr>
          <a:xfrm>
            <a:off x="685800" y="3886200"/>
            <a:ext cx="609600" cy="461665"/>
          </a:xfrm>
          <a:prstGeom prst="rect">
            <a:avLst/>
          </a:prstGeom>
          <a:noFill/>
        </p:spPr>
        <p:txBody>
          <a:bodyPr wrap="square" rtlCol="0">
            <a:spAutoFit/>
          </a:bodyPr>
          <a:lstStyle/>
          <a:p>
            <a:r>
              <a:rPr lang="en-US" sz="2400" b="1" dirty="0" smtClean="0"/>
              <a:t>F</a:t>
            </a:r>
            <a:r>
              <a:rPr lang="en-US" sz="2400" b="1" baseline="-25000" dirty="0"/>
              <a:t>2</a:t>
            </a:r>
            <a:endParaRPr lang="en-US" sz="2400" b="1" dirty="0"/>
          </a:p>
        </p:txBody>
      </p:sp>
      <p:sp>
        <p:nvSpPr>
          <p:cNvPr id="151" name="TextBox 150"/>
          <p:cNvSpPr txBox="1"/>
          <p:nvPr/>
        </p:nvSpPr>
        <p:spPr>
          <a:xfrm>
            <a:off x="3124200" y="3276600"/>
            <a:ext cx="609600" cy="461665"/>
          </a:xfrm>
          <a:prstGeom prst="rect">
            <a:avLst/>
          </a:prstGeom>
          <a:noFill/>
        </p:spPr>
        <p:txBody>
          <a:bodyPr wrap="square" rtlCol="0">
            <a:spAutoFit/>
          </a:bodyPr>
          <a:lstStyle/>
          <a:p>
            <a:r>
              <a:rPr lang="en-US" sz="2400" b="1" dirty="0" smtClean="0"/>
              <a:t>F</a:t>
            </a:r>
            <a:r>
              <a:rPr lang="en-US" sz="2400" b="1" baseline="-25000" dirty="0"/>
              <a:t>2</a:t>
            </a:r>
            <a:endParaRPr lang="en-US" sz="2400" b="1" dirty="0"/>
          </a:p>
        </p:txBody>
      </p:sp>
      <p:sp>
        <p:nvSpPr>
          <p:cNvPr id="157" name="TextBox 156"/>
          <p:cNvSpPr txBox="1"/>
          <p:nvPr/>
        </p:nvSpPr>
        <p:spPr>
          <a:xfrm>
            <a:off x="5181600" y="3048000"/>
            <a:ext cx="609600" cy="461665"/>
          </a:xfrm>
          <a:prstGeom prst="rect">
            <a:avLst/>
          </a:prstGeom>
          <a:noFill/>
        </p:spPr>
        <p:txBody>
          <a:bodyPr wrap="square" rtlCol="0">
            <a:spAutoFit/>
          </a:bodyPr>
          <a:lstStyle/>
          <a:p>
            <a:r>
              <a:rPr lang="en-US" sz="2400" b="1" dirty="0" smtClean="0"/>
              <a:t>F</a:t>
            </a:r>
            <a:r>
              <a:rPr lang="en-US" sz="2400" b="1" baseline="-25000" dirty="0"/>
              <a:t>3</a:t>
            </a:r>
            <a:endParaRPr lang="en-US" sz="2400" b="1" dirty="0"/>
          </a:p>
        </p:txBody>
      </p:sp>
      <p:sp>
        <p:nvSpPr>
          <p:cNvPr id="158" name="TextBox 157"/>
          <p:cNvSpPr txBox="1"/>
          <p:nvPr/>
        </p:nvSpPr>
        <p:spPr>
          <a:xfrm>
            <a:off x="6324600" y="2590800"/>
            <a:ext cx="609600" cy="461665"/>
          </a:xfrm>
          <a:prstGeom prst="rect">
            <a:avLst/>
          </a:prstGeom>
          <a:noFill/>
        </p:spPr>
        <p:txBody>
          <a:bodyPr wrap="square" rtlCol="0">
            <a:spAutoFit/>
          </a:bodyPr>
          <a:lstStyle/>
          <a:p>
            <a:r>
              <a:rPr lang="en-US" sz="2400" b="1" dirty="0" smtClean="0"/>
              <a:t>F</a:t>
            </a:r>
            <a:r>
              <a:rPr lang="en-US" sz="2400" b="1" baseline="-25000" dirty="0"/>
              <a:t>2</a:t>
            </a:r>
            <a:endParaRPr lang="en-US" sz="2400" b="1" dirty="0"/>
          </a:p>
        </p:txBody>
      </p:sp>
      <p:sp>
        <p:nvSpPr>
          <p:cNvPr id="162" name="TextBox 161"/>
          <p:cNvSpPr txBox="1"/>
          <p:nvPr/>
        </p:nvSpPr>
        <p:spPr>
          <a:xfrm>
            <a:off x="4800600" y="3886200"/>
            <a:ext cx="609600" cy="461665"/>
          </a:xfrm>
          <a:prstGeom prst="rect">
            <a:avLst/>
          </a:prstGeom>
          <a:noFill/>
        </p:spPr>
        <p:txBody>
          <a:bodyPr wrap="square" rtlCol="0">
            <a:spAutoFit/>
          </a:bodyPr>
          <a:lstStyle/>
          <a:p>
            <a:r>
              <a:rPr lang="en-US" sz="2400" b="1" dirty="0" smtClean="0"/>
              <a:t>F</a:t>
            </a:r>
            <a:r>
              <a:rPr lang="en-US" sz="2400" b="1" baseline="-25000" dirty="0"/>
              <a:t>2</a:t>
            </a:r>
            <a:endParaRPr lang="en-US" sz="2400" b="1" dirty="0"/>
          </a:p>
        </p:txBody>
      </p:sp>
      <p:sp>
        <p:nvSpPr>
          <p:cNvPr id="165" name="TextBox 164"/>
          <p:cNvSpPr txBox="1"/>
          <p:nvPr/>
        </p:nvSpPr>
        <p:spPr>
          <a:xfrm>
            <a:off x="1600200" y="5638800"/>
            <a:ext cx="5867400" cy="954107"/>
          </a:xfrm>
          <a:prstGeom prst="rect">
            <a:avLst/>
          </a:prstGeom>
          <a:noFill/>
        </p:spPr>
        <p:txBody>
          <a:bodyPr wrap="square" rtlCol="0">
            <a:spAutoFit/>
          </a:bodyPr>
          <a:lstStyle/>
          <a:p>
            <a:r>
              <a:rPr lang="en-US" sz="2800" b="1" dirty="0" smtClean="0"/>
              <a:t>Rule 1 applied to Fibonacci Tree of Order 6 </a:t>
            </a:r>
            <a:endParaRPr lang="en-US" sz="2800" b="1" dirty="0"/>
          </a:p>
        </p:txBody>
      </p:sp>
      <p:sp>
        <p:nvSpPr>
          <p:cNvPr id="84" name="TextBox 83"/>
          <p:cNvSpPr txBox="1"/>
          <p:nvPr/>
        </p:nvSpPr>
        <p:spPr>
          <a:xfrm>
            <a:off x="609600" y="47244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86" name="TextBox 85"/>
          <p:cNvSpPr txBox="1"/>
          <p:nvPr/>
        </p:nvSpPr>
        <p:spPr>
          <a:xfrm>
            <a:off x="1219200" y="4796135"/>
            <a:ext cx="381000" cy="461665"/>
          </a:xfrm>
          <a:prstGeom prst="rect">
            <a:avLst/>
          </a:prstGeom>
          <a:noFill/>
          <a:ln w="28575">
            <a:solidFill>
              <a:schemeClr val="tx1"/>
            </a:solidFill>
          </a:ln>
        </p:spPr>
        <p:txBody>
          <a:bodyPr wrap="square" rtlCol="0">
            <a:spAutoFit/>
          </a:bodyPr>
          <a:lstStyle/>
          <a:p>
            <a:r>
              <a:rPr lang="en-US" sz="2400" dirty="0"/>
              <a:t>0</a:t>
            </a:r>
          </a:p>
        </p:txBody>
      </p:sp>
      <p:sp>
        <p:nvSpPr>
          <p:cNvPr id="88" name="TextBox 87"/>
          <p:cNvSpPr txBox="1"/>
          <p:nvPr/>
        </p:nvSpPr>
        <p:spPr>
          <a:xfrm>
            <a:off x="1676400" y="39624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90" name="TextBox 89"/>
          <p:cNvSpPr txBox="1"/>
          <p:nvPr/>
        </p:nvSpPr>
        <p:spPr>
          <a:xfrm>
            <a:off x="2286000" y="44958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92" name="TextBox 91"/>
          <p:cNvSpPr txBox="1"/>
          <p:nvPr/>
        </p:nvSpPr>
        <p:spPr>
          <a:xfrm>
            <a:off x="2971800" y="46482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94" name="TextBox 93"/>
          <p:cNvSpPr txBox="1"/>
          <p:nvPr/>
        </p:nvSpPr>
        <p:spPr>
          <a:xfrm>
            <a:off x="3124200" y="39624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96" name="TextBox 95"/>
          <p:cNvSpPr txBox="1"/>
          <p:nvPr/>
        </p:nvSpPr>
        <p:spPr>
          <a:xfrm>
            <a:off x="3810000" y="39624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103" name="TextBox 102"/>
          <p:cNvSpPr txBox="1"/>
          <p:nvPr/>
        </p:nvSpPr>
        <p:spPr>
          <a:xfrm>
            <a:off x="4343400" y="32766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105" name="TextBox 104"/>
          <p:cNvSpPr txBox="1"/>
          <p:nvPr/>
        </p:nvSpPr>
        <p:spPr>
          <a:xfrm>
            <a:off x="4572000" y="46482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107" name="TextBox 106"/>
          <p:cNvSpPr txBox="1"/>
          <p:nvPr/>
        </p:nvSpPr>
        <p:spPr>
          <a:xfrm>
            <a:off x="5334000" y="47244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109" name="TextBox 108"/>
          <p:cNvSpPr txBox="1"/>
          <p:nvPr/>
        </p:nvSpPr>
        <p:spPr>
          <a:xfrm>
            <a:off x="6324600" y="37338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111" name="TextBox 110"/>
          <p:cNvSpPr txBox="1"/>
          <p:nvPr/>
        </p:nvSpPr>
        <p:spPr>
          <a:xfrm>
            <a:off x="5715000" y="38100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113" name="TextBox 112"/>
          <p:cNvSpPr txBox="1"/>
          <p:nvPr/>
        </p:nvSpPr>
        <p:spPr>
          <a:xfrm>
            <a:off x="7010400" y="3276600"/>
            <a:ext cx="381000" cy="461665"/>
          </a:xfrm>
          <a:prstGeom prst="rect">
            <a:avLst/>
          </a:prstGeom>
          <a:noFill/>
          <a:ln w="28575">
            <a:solidFill>
              <a:schemeClr val="tx1"/>
            </a:solidFill>
          </a:ln>
        </p:spPr>
        <p:txBody>
          <a:bodyPr wrap="square" rtlCol="0">
            <a:spAutoFit/>
          </a:bodyPr>
          <a:lstStyle/>
          <a:p>
            <a:r>
              <a:rPr lang="en-US" sz="2400" dirty="0"/>
              <a:t>0</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solidFill>
                  <a:srgbClr val="C00000"/>
                </a:solidFill>
              </a:rPr>
              <a:t>Fibonacci Search Tree</a:t>
            </a:r>
            <a:endParaRPr lang="en-US" dirty="0">
              <a:solidFill>
                <a:srgbClr val="C00000"/>
              </a:solidFill>
            </a:endParaRPr>
          </a:p>
        </p:txBody>
      </p:sp>
      <p:grpSp>
        <p:nvGrpSpPr>
          <p:cNvPr id="3" name="Group 138"/>
          <p:cNvGrpSpPr/>
          <p:nvPr/>
        </p:nvGrpSpPr>
        <p:grpSpPr>
          <a:xfrm>
            <a:off x="782053" y="1600200"/>
            <a:ext cx="6413471" cy="3195088"/>
            <a:chOff x="304800" y="990600"/>
            <a:chExt cx="7861674" cy="3594474"/>
          </a:xfrm>
        </p:grpSpPr>
        <p:sp>
          <p:nvSpPr>
            <p:cNvPr id="35" name="Oval 34"/>
            <p:cNvSpPr/>
            <p:nvPr/>
          </p:nvSpPr>
          <p:spPr>
            <a:xfrm>
              <a:off x="4343400" y="990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2819400" y="14478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69" name="Oval 68"/>
            <p:cNvSpPr/>
            <p:nvPr/>
          </p:nvSpPr>
          <p:spPr>
            <a:xfrm>
              <a:off x="7086600" y="2133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0" name="Oval 69"/>
            <p:cNvSpPr/>
            <p:nvPr/>
          </p:nvSpPr>
          <p:spPr>
            <a:xfrm>
              <a:off x="5638800" y="25908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1" name="Oval 70"/>
            <p:cNvSpPr/>
            <p:nvPr/>
          </p:nvSpPr>
          <p:spPr>
            <a:xfrm>
              <a:off x="5791200" y="1752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2" name="Oval 71"/>
            <p:cNvSpPr/>
            <p:nvPr/>
          </p:nvSpPr>
          <p:spPr>
            <a:xfrm>
              <a:off x="3200400" y="2895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3" name="Oval 72"/>
            <p:cNvSpPr/>
            <p:nvPr/>
          </p:nvSpPr>
          <p:spPr>
            <a:xfrm>
              <a:off x="3810000" y="2133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4" name="Oval 73"/>
            <p:cNvSpPr/>
            <p:nvPr/>
          </p:nvSpPr>
          <p:spPr>
            <a:xfrm>
              <a:off x="1752600" y="2133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5" name="Oval 74"/>
            <p:cNvSpPr/>
            <p:nvPr/>
          </p:nvSpPr>
          <p:spPr>
            <a:xfrm>
              <a:off x="2286000" y="32004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6" name="Oval 75"/>
            <p:cNvSpPr/>
            <p:nvPr/>
          </p:nvSpPr>
          <p:spPr>
            <a:xfrm>
              <a:off x="838200" y="28194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8" name="Oval 77"/>
            <p:cNvSpPr/>
            <p:nvPr/>
          </p:nvSpPr>
          <p:spPr>
            <a:xfrm>
              <a:off x="304800" y="35814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9" name="Oval 78"/>
            <p:cNvSpPr/>
            <p:nvPr/>
          </p:nvSpPr>
          <p:spPr>
            <a:xfrm>
              <a:off x="5257800" y="35052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83" name="Straight Connector 82"/>
            <p:cNvCxnSpPr>
              <a:stCxn id="35" idx="2"/>
              <a:endCxn id="67" idx="7"/>
            </p:cNvCxnSpPr>
            <p:nvPr/>
          </p:nvCxnSpPr>
          <p:spPr>
            <a:xfrm rot="10800000" flipV="1">
              <a:off x="3339726" y="1295400"/>
              <a:ext cx="1003674" cy="2416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67" idx="2"/>
              <a:endCxn id="74" idx="7"/>
            </p:cNvCxnSpPr>
            <p:nvPr/>
          </p:nvCxnSpPr>
          <p:spPr>
            <a:xfrm rot="10800000" flipV="1">
              <a:off x="2272926" y="1752600"/>
              <a:ext cx="546474" cy="4702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74" idx="2"/>
            </p:cNvCxnSpPr>
            <p:nvPr/>
          </p:nvCxnSpPr>
          <p:spPr>
            <a:xfrm rot="10800000" flipV="1">
              <a:off x="1295400" y="2438400"/>
              <a:ext cx="457200" cy="38100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76" idx="3"/>
              <a:endCxn id="78" idx="0"/>
            </p:cNvCxnSpPr>
            <p:nvPr/>
          </p:nvCxnSpPr>
          <p:spPr>
            <a:xfrm rot="5400000">
              <a:off x="647700" y="3301626"/>
              <a:ext cx="241674" cy="3178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78" idx="3"/>
            </p:cNvCxnSpPr>
            <p:nvPr/>
          </p:nvCxnSpPr>
          <p:spPr>
            <a:xfrm rot="5400000">
              <a:off x="152400" y="4254126"/>
              <a:ext cx="394074" cy="892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78" idx="5"/>
            </p:cNvCxnSpPr>
            <p:nvPr/>
          </p:nvCxnSpPr>
          <p:spPr>
            <a:xfrm rot="16200000" flipH="1">
              <a:off x="710826" y="4216026"/>
              <a:ext cx="483348" cy="254748"/>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76" idx="5"/>
            </p:cNvCxnSpPr>
            <p:nvPr/>
          </p:nvCxnSpPr>
          <p:spPr>
            <a:xfrm rot="16200000" flipH="1">
              <a:off x="1320426" y="3377826"/>
              <a:ext cx="317874" cy="2416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74" idx="5"/>
              <a:endCxn id="75" idx="0"/>
            </p:cNvCxnSpPr>
            <p:nvPr/>
          </p:nvCxnSpPr>
          <p:spPr>
            <a:xfrm rot="16200000" flipH="1">
              <a:off x="2158626" y="2768226"/>
              <a:ext cx="546474" cy="3178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75" idx="4"/>
            </p:cNvCxnSpPr>
            <p:nvPr/>
          </p:nvCxnSpPr>
          <p:spPr>
            <a:xfrm rot="5400000">
              <a:off x="2247900" y="3924300"/>
              <a:ext cx="457200" cy="22860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75" idx="5"/>
            </p:cNvCxnSpPr>
            <p:nvPr/>
          </p:nvCxnSpPr>
          <p:spPr>
            <a:xfrm rot="16200000" flipH="1">
              <a:off x="2615826" y="3911226"/>
              <a:ext cx="711948" cy="330948"/>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67" idx="6"/>
              <a:endCxn id="73" idx="1"/>
            </p:cNvCxnSpPr>
            <p:nvPr/>
          </p:nvCxnSpPr>
          <p:spPr>
            <a:xfrm>
              <a:off x="3429000" y="1752600"/>
              <a:ext cx="470274" cy="4702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73" idx="3"/>
              <a:endCxn id="72" idx="0"/>
            </p:cNvCxnSpPr>
            <p:nvPr/>
          </p:nvCxnSpPr>
          <p:spPr>
            <a:xfrm rot="5400000">
              <a:off x="3581400" y="2577726"/>
              <a:ext cx="241674" cy="3940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73" idx="6"/>
            </p:cNvCxnSpPr>
            <p:nvPr/>
          </p:nvCxnSpPr>
          <p:spPr>
            <a:xfrm>
              <a:off x="4419600" y="2438400"/>
              <a:ext cx="394074" cy="4702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72" idx="4"/>
            </p:cNvCxnSpPr>
            <p:nvPr/>
          </p:nvCxnSpPr>
          <p:spPr>
            <a:xfrm rot="5400000">
              <a:off x="3352800" y="3505200"/>
              <a:ext cx="152400" cy="15240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72" idx="6"/>
            </p:cNvCxnSpPr>
            <p:nvPr/>
          </p:nvCxnSpPr>
          <p:spPr>
            <a:xfrm>
              <a:off x="3810000" y="3200400"/>
              <a:ext cx="394074" cy="4702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35" idx="6"/>
              <a:endCxn id="71" idx="1"/>
            </p:cNvCxnSpPr>
            <p:nvPr/>
          </p:nvCxnSpPr>
          <p:spPr>
            <a:xfrm>
              <a:off x="4953000" y="1295400"/>
              <a:ext cx="927474" cy="5464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71" idx="6"/>
            </p:cNvCxnSpPr>
            <p:nvPr/>
          </p:nvCxnSpPr>
          <p:spPr>
            <a:xfrm>
              <a:off x="6400800" y="2057400"/>
              <a:ext cx="685800" cy="22860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71" idx="4"/>
              <a:endCxn id="70" idx="0"/>
            </p:cNvCxnSpPr>
            <p:nvPr/>
          </p:nvCxnSpPr>
          <p:spPr>
            <a:xfrm rot="5400000">
              <a:off x="5905500" y="2400300"/>
              <a:ext cx="228600" cy="15240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70" idx="3"/>
              <a:endCxn id="79" idx="0"/>
            </p:cNvCxnSpPr>
            <p:nvPr/>
          </p:nvCxnSpPr>
          <p:spPr>
            <a:xfrm rot="5400000">
              <a:off x="5448300" y="3225426"/>
              <a:ext cx="394074" cy="1654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70" idx="6"/>
            </p:cNvCxnSpPr>
            <p:nvPr/>
          </p:nvCxnSpPr>
          <p:spPr>
            <a:xfrm>
              <a:off x="6248400" y="2895600"/>
              <a:ext cx="317874" cy="6226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79" idx="3"/>
            </p:cNvCxnSpPr>
            <p:nvPr/>
          </p:nvCxnSpPr>
          <p:spPr>
            <a:xfrm rot="5400000">
              <a:off x="5067300" y="4139826"/>
              <a:ext cx="394074" cy="1654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79" idx="5"/>
            </p:cNvCxnSpPr>
            <p:nvPr/>
          </p:nvCxnSpPr>
          <p:spPr>
            <a:xfrm rot="16200000" flipH="1">
              <a:off x="5663826" y="4139826"/>
              <a:ext cx="483348" cy="254748"/>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69" idx="4"/>
            </p:cNvCxnSpPr>
            <p:nvPr/>
          </p:nvCxnSpPr>
          <p:spPr>
            <a:xfrm rot="5400000">
              <a:off x="7010400" y="2984874"/>
              <a:ext cx="622674" cy="139326"/>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69" idx="6"/>
            </p:cNvCxnSpPr>
            <p:nvPr/>
          </p:nvCxnSpPr>
          <p:spPr>
            <a:xfrm>
              <a:off x="7696200" y="2438400"/>
              <a:ext cx="470274" cy="470274"/>
            </a:xfrm>
            <a:prstGeom prst="line">
              <a:avLst/>
            </a:prstGeom>
            <a:ln w="41275"/>
          </p:spPr>
          <p:style>
            <a:lnRef idx="1">
              <a:schemeClr val="accent1"/>
            </a:lnRef>
            <a:fillRef idx="0">
              <a:schemeClr val="accent1"/>
            </a:fillRef>
            <a:effectRef idx="0">
              <a:schemeClr val="accent1"/>
            </a:effectRef>
            <a:fontRef idx="minor">
              <a:schemeClr val="tx1"/>
            </a:fontRef>
          </p:style>
        </p:cxnSp>
      </p:grpSp>
      <p:sp>
        <p:nvSpPr>
          <p:cNvPr id="140" name="TextBox 139"/>
          <p:cNvSpPr txBox="1"/>
          <p:nvPr/>
        </p:nvSpPr>
        <p:spPr>
          <a:xfrm>
            <a:off x="4038600" y="1600200"/>
            <a:ext cx="609600" cy="461665"/>
          </a:xfrm>
          <a:prstGeom prst="rect">
            <a:avLst/>
          </a:prstGeom>
          <a:noFill/>
        </p:spPr>
        <p:txBody>
          <a:bodyPr wrap="square" rtlCol="0">
            <a:spAutoFit/>
          </a:bodyPr>
          <a:lstStyle/>
          <a:p>
            <a:r>
              <a:rPr lang="en-US" sz="2400" b="1" dirty="0"/>
              <a:t> </a:t>
            </a:r>
            <a:r>
              <a:rPr lang="en-US" sz="2400" b="1" dirty="0" smtClean="0"/>
              <a:t>8</a:t>
            </a:r>
            <a:endParaRPr lang="en-US" sz="2400" b="1" dirty="0"/>
          </a:p>
        </p:txBody>
      </p:sp>
      <p:sp>
        <p:nvSpPr>
          <p:cNvPr id="141" name="TextBox 140"/>
          <p:cNvSpPr txBox="1"/>
          <p:nvPr/>
        </p:nvSpPr>
        <p:spPr>
          <a:xfrm>
            <a:off x="2819400" y="2057400"/>
            <a:ext cx="609600" cy="461665"/>
          </a:xfrm>
          <a:prstGeom prst="rect">
            <a:avLst/>
          </a:prstGeom>
          <a:noFill/>
        </p:spPr>
        <p:txBody>
          <a:bodyPr wrap="square" rtlCol="0">
            <a:spAutoFit/>
          </a:bodyPr>
          <a:lstStyle/>
          <a:p>
            <a:r>
              <a:rPr lang="en-US" sz="2400" b="1" dirty="0"/>
              <a:t>5</a:t>
            </a:r>
          </a:p>
        </p:txBody>
      </p:sp>
      <p:sp>
        <p:nvSpPr>
          <p:cNvPr id="142" name="TextBox 141"/>
          <p:cNvSpPr txBox="1"/>
          <p:nvPr/>
        </p:nvSpPr>
        <p:spPr>
          <a:xfrm>
            <a:off x="5257800" y="2286000"/>
            <a:ext cx="609600" cy="461665"/>
          </a:xfrm>
          <a:prstGeom prst="rect">
            <a:avLst/>
          </a:prstGeom>
          <a:noFill/>
        </p:spPr>
        <p:txBody>
          <a:bodyPr wrap="square" rtlCol="0">
            <a:spAutoFit/>
          </a:bodyPr>
          <a:lstStyle/>
          <a:p>
            <a:r>
              <a:rPr lang="en-US" sz="2400" b="1" dirty="0"/>
              <a:t> </a:t>
            </a:r>
            <a:r>
              <a:rPr lang="en-US" sz="2400" b="1" dirty="0" smtClean="0"/>
              <a:t>3</a:t>
            </a:r>
            <a:endParaRPr lang="en-US" sz="2400" b="1" dirty="0"/>
          </a:p>
        </p:txBody>
      </p:sp>
      <p:sp>
        <p:nvSpPr>
          <p:cNvPr id="143" name="TextBox 142"/>
          <p:cNvSpPr txBox="1"/>
          <p:nvPr/>
        </p:nvSpPr>
        <p:spPr>
          <a:xfrm>
            <a:off x="1905000" y="2667000"/>
            <a:ext cx="609600" cy="461665"/>
          </a:xfrm>
          <a:prstGeom prst="rect">
            <a:avLst/>
          </a:prstGeom>
          <a:noFill/>
        </p:spPr>
        <p:txBody>
          <a:bodyPr wrap="square" rtlCol="0">
            <a:spAutoFit/>
          </a:bodyPr>
          <a:lstStyle/>
          <a:p>
            <a:r>
              <a:rPr lang="en-US" sz="2400" b="1" dirty="0"/>
              <a:t> </a:t>
            </a:r>
            <a:r>
              <a:rPr lang="en-US" sz="2400" b="1" dirty="0" smtClean="0"/>
              <a:t>3</a:t>
            </a:r>
            <a:endParaRPr lang="en-US" sz="2400" b="1" dirty="0"/>
          </a:p>
        </p:txBody>
      </p:sp>
      <p:sp>
        <p:nvSpPr>
          <p:cNvPr id="144" name="TextBox 143"/>
          <p:cNvSpPr txBox="1"/>
          <p:nvPr/>
        </p:nvSpPr>
        <p:spPr>
          <a:xfrm>
            <a:off x="3581400" y="2667000"/>
            <a:ext cx="609600" cy="461665"/>
          </a:xfrm>
          <a:prstGeom prst="rect">
            <a:avLst/>
          </a:prstGeom>
          <a:noFill/>
        </p:spPr>
        <p:txBody>
          <a:bodyPr wrap="square" rtlCol="0">
            <a:spAutoFit/>
          </a:bodyPr>
          <a:lstStyle/>
          <a:p>
            <a:r>
              <a:rPr lang="en-US" sz="2400" b="1" dirty="0"/>
              <a:t> </a:t>
            </a:r>
            <a:r>
              <a:rPr lang="en-US" sz="2400" b="1" dirty="0" smtClean="0"/>
              <a:t>2</a:t>
            </a:r>
            <a:endParaRPr lang="en-US" sz="2400" b="1" dirty="0"/>
          </a:p>
        </p:txBody>
      </p:sp>
      <p:sp>
        <p:nvSpPr>
          <p:cNvPr id="145" name="TextBox 144"/>
          <p:cNvSpPr txBox="1"/>
          <p:nvPr/>
        </p:nvSpPr>
        <p:spPr>
          <a:xfrm>
            <a:off x="1143000" y="3200400"/>
            <a:ext cx="609600" cy="461665"/>
          </a:xfrm>
          <a:prstGeom prst="rect">
            <a:avLst/>
          </a:prstGeom>
          <a:noFill/>
        </p:spPr>
        <p:txBody>
          <a:bodyPr wrap="square" rtlCol="0">
            <a:spAutoFit/>
          </a:bodyPr>
          <a:lstStyle/>
          <a:p>
            <a:r>
              <a:rPr lang="en-US" sz="2400" b="1" dirty="0"/>
              <a:t> </a:t>
            </a:r>
            <a:r>
              <a:rPr lang="en-US" sz="2400" b="1" dirty="0" smtClean="0"/>
              <a:t>2</a:t>
            </a:r>
            <a:endParaRPr lang="en-US" sz="2400" b="1" dirty="0"/>
          </a:p>
        </p:txBody>
      </p:sp>
      <p:sp>
        <p:nvSpPr>
          <p:cNvPr id="146" name="TextBox 145"/>
          <p:cNvSpPr txBox="1"/>
          <p:nvPr/>
        </p:nvSpPr>
        <p:spPr>
          <a:xfrm>
            <a:off x="2286000" y="3581400"/>
            <a:ext cx="609600" cy="461665"/>
          </a:xfrm>
          <a:prstGeom prst="rect">
            <a:avLst/>
          </a:prstGeom>
          <a:noFill/>
        </p:spPr>
        <p:txBody>
          <a:bodyPr wrap="square" rtlCol="0">
            <a:spAutoFit/>
          </a:bodyPr>
          <a:lstStyle/>
          <a:p>
            <a:r>
              <a:rPr lang="en-US" sz="2400" b="1" dirty="0"/>
              <a:t> 1</a:t>
            </a:r>
          </a:p>
        </p:txBody>
      </p:sp>
      <p:sp>
        <p:nvSpPr>
          <p:cNvPr id="147" name="TextBox 146"/>
          <p:cNvSpPr txBox="1"/>
          <p:nvPr/>
        </p:nvSpPr>
        <p:spPr>
          <a:xfrm>
            <a:off x="685800" y="3886200"/>
            <a:ext cx="609600" cy="461665"/>
          </a:xfrm>
          <a:prstGeom prst="rect">
            <a:avLst/>
          </a:prstGeom>
          <a:noFill/>
        </p:spPr>
        <p:txBody>
          <a:bodyPr wrap="square" rtlCol="0">
            <a:spAutoFit/>
          </a:bodyPr>
          <a:lstStyle/>
          <a:p>
            <a:r>
              <a:rPr lang="en-US" sz="2400" b="1" dirty="0"/>
              <a:t> </a:t>
            </a:r>
            <a:r>
              <a:rPr lang="en-US" sz="2400" b="1" dirty="0" smtClean="0"/>
              <a:t>1</a:t>
            </a:r>
            <a:endParaRPr lang="en-US" sz="2400" b="1" dirty="0"/>
          </a:p>
        </p:txBody>
      </p:sp>
      <p:sp>
        <p:nvSpPr>
          <p:cNvPr id="151" name="TextBox 150"/>
          <p:cNvSpPr txBox="1"/>
          <p:nvPr/>
        </p:nvSpPr>
        <p:spPr>
          <a:xfrm>
            <a:off x="3124200" y="3276600"/>
            <a:ext cx="609600" cy="461665"/>
          </a:xfrm>
          <a:prstGeom prst="rect">
            <a:avLst/>
          </a:prstGeom>
          <a:noFill/>
        </p:spPr>
        <p:txBody>
          <a:bodyPr wrap="square" rtlCol="0">
            <a:spAutoFit/>
          </a:bodyPr>
          <a:lstStyle/>
          <a:p>
            <a:r>
              <a:rPr lang="en-US" sz="2400" b="1" dirty="0"/>
              <a:t>1</a:t>
            </a:r>
          </a:p>
        </p:txBody>
      </p:sp>
      <p:sp>
        <p:nvSpPr>
          <p:cNvPr id="157" name="TextBox 156"/>
          <p:cNvSpPr txBox="1"/>
          <p:nvPr/>
        </p:nvSpPr>
        <p:spPr>
          <a:xfrm>
            <a:off x="5181600" y="3048000"/>
            <a:ext cx="609600" cy="461665"/>
          </a:xfrm>
          <a:prstGeom prst="rect">
            <a:avLst/>
          </a:prstGeom>
          <a:noFill/>
        </p:spPr>
        <p:txBody>
          <a:bodyPr wrap="square" rtlCol="0">
            <a:spAutoFit/>
          </a:bodyPr>
          <a:lstStyle/>
          <a:p>
            <a:r>
              <a:rPr lang="en-US" sz="2400" b="1" dirty="0"/>
              <a:t>2</a:t>
            </a:r>
          </a:p>
        </p:txBody>
      </p:sp>
      <p:sp>
        <p:nvSpPr>
          <p:cNvPr id="158" name="TextBox 157"/>
          <p:cNvSpPr txBox="1"/>
          <p:nvPr/>
        </p:nvSpPr>
        <p:spPr>
          <a:xfrm>
            <a:off x="6324600" y="2590800"/>
            <a:ext cx="609600" cy="461665"/>
          </a:xfrm>
          <a:prstGeom prst="rect">
            <a:avLst/>
          </a:prstGeom>
          <a:noFill/>
        </p:spPr>
        <p:txBody>
          <a:bodyPr wrap="square" rtlCol="0">
            <a:spAutoFit/>
          </a:bodyPr>
          <a:lstStyle/>
          <a:p>
            <a:r>
              <a:rPr lang="en-US" sz="2400" b="1" dirty="0"/>
              <a:t>1</a:t>
            </a:r>
          </a:p>
        </p:txBody>
      </p:sp>
      <p:sp>
        <p:nvSpPr>
          <p:cNvPr id="162" name="TextBox 161"/>
          <p:cNvSpPr txBox="1"/>
          <p:nvPr/>
        </p:nvSpPr>
        <p:spPr>
          <a:xfrm>
            <a:off x="4800600" y="3886200"/>
            <a:ext cx="609600" cy="461665"/>
          </a:xfrm>
          <a:prstGeom prst="rect">
            <a:avLst/>
          </a:prstGeom>
          <a:noFill/>
        </p:spPr>
        <p:txBody>
          <a:bodyPr wrap="square" rtlCol="0">
            <a:spAutoFit/>
          </a:bodyPr>
          <a:lstStyle/>
          <a:p>
            <a:r>
              <a:rPr lang="en-US" sz="2400" b="1" dirty="0"/>
              <a:t> </a:t>
            </a:r>
            <a:r>
              <a:rPr lang="en-US" sz="2400" b="1" dirty="0" smtClean="0"/>
              <a:t>1</a:t>
            </a:r>
            <a:endParaRPr lang="en-US" sz="2400" b="1" dirty="0"/>
          </a:p>
        </p:txBody>
      </p:sp>
      <p:sp>
        <p:nvSpPr>
          <p:cNvPr id="165" name="TextBox 164"/>
          <p:cNvSpPr txBox="1"/>
          <p:nvPr/>
        </p:nvSpPr>
        <p:spPr>
          <a:xfrm>
            <a:off x="1600200" y="5638800"/>
            <a:ext cx="5867400" cy="954107"/>
          </a:xfrm>
          <a:prstGeom prst="rect">
            <a:avLst/>
          </a:prstGeom>
          <a:noFill/>
        </p:spPr>
        <p:txBody>
          <a:bodyPr wrap="square" rtlCol="0">
            <a:spAutoFit/>
          </a:bodyPr>
          <a:lstStyle/>
          <a:p>
            <a:r>
              <a:rPr lang="en-US" sz="2800" b="1" dirty="0" smtClean="0"/>
              <a:t>Rule 1 applied to Fibonacci Tree of Order 6 </a:t>
            </a:r>
            <a:endParaRPr lang="en-US" sz="2800" b="1" dirty="0"/>
          </a:p>
        </p:txBody>
      </p:sp>
      <p:sp>
        <p:nvSpPr>
          <p:cNvPr id="84" name="TextBox 83"/>
          <p:cNvSpPr txBox="1"/>
          <p:nvPr/>
        </p:nvSpPr>
        <p:spPr>
          <a:xfrm>
            <a:off x="609600" y="47244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86" name="TextBox 85"/>
          <p:cNvSpPr txBox="1"/>
          <p:nvPr/>
        </p:nvSpPr>
        <p:spPr>
          <a:xfrm>
            <a:off x="1219200" y="4796135"/>
            <a:ext cx="381000" cy="461665"/>
          </a:xfrm>
          <a:prstGeom prst="rect">
            <a:avLst/>
          </a:prstGeom>
          <a:noFill/>
          <a:ln w="28575">
            <a:solidFill>
              <a:schemeClr val="tx1"/>
            </a:solidFill>
          </a:ln>
        </p:spPr>
        <p:txBody>
          <a:bodyPr wrap="square" rtlCol="0">
            <a:spAutoFit/>
          </a:bodyPr>
          <a:lstStyle/>
          <a:p>
            <a:r>
              <a:rPr lang="en-US" sz="2400" dirty="0"/>
              <a:t>0</a:t>
            </a:r>
          </a:p>
        </p:txBody>
      </p:sp>
      <p:sp>
        <p:nvSpPr>
          <p:cNvPr id="88" name="TextBox 87"/>
          <p:cNvSpPr txBox="1"/>
          <p:nvPr/>
        </p:nvSpPr>
        <p:spPr>
          <a:xfrm>
            <a:off x="1676400" y="39624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90" name="TextBox 89"/>
          <p:cNvSpPr txBox="1"/>
          <p:nvPr/>
        </p:nvSpPr>
        <p:spPr>
          <a:xfrm>
            <a:off x="2286000" y="44958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92" name="TextBox 91"/>
          <p:cNvSpPr txBox="1"/>
          <p:nvPr/>
        </p:nvSpPr>
        <p:spPr>
          <a:xfrm>
            <a:off x="2971800" y="46482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94" name="TextBox 93"/>
          <p:cNvSpPr txBox="1"/>
          <p:nvPr/>
        </p:nvSpPr>
        <p:spPr>
          <a:xfrm>
            <a:off x="3124200" y="39624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96" name="TextBox 95"/>
          <p:cNvSpPr txBox="1"/>
          <p:nvPr/>
        </p:nvSpPr>
        <p:spPr>
          <a:xfrm>
            <a:off x="3810000" y="39624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103" name="TextBox 102"/>
          <p:cNvSpPr txBox="1"/>
          <p:nvPr/>
        </p:nvSpPr>
        <p:spPr>
          <a:xfrm>
            <a:off x="4343400" y="32766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105" name="TextBox 104"/>
          <p:cNvSpPr txBox="1"/>
          <p:nvPr/>
        </p:nvSpPr>
        <p:spPr>
          <a:xfrm>
            <a:off x="4572000" y="46482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107" name="TextBox 106"/>
          <p:cNvSpPr txBox="1"/>
          <p:nvPr/>
        </p:nvSpPr>
        <p:spPr>
          <a:xfrm>
            <a:off x="5334000" y="47244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109" name="TextBox 108"/>
          <p:cNvSpPr txBox="1"/>
          <p:nvPr/>
        </p:nvSpPr>
        <p:spPr>
          <a:xfrm>
            <a:off x="6324600" y="37338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111" name="TextBox 110"/>
          <p:cNvSpPr txBox="1"/>
          <p:nvPr/>
        </p:nvSpPr>
        <p:spPr>
          <a:xfrm>
            <a:off x="5715000" y="38100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113" name="TextBox 112"/>
          <p:cNvSpPr txBox="1"/>
          <p:nvPr/>
        </p:nvSpPr>
        <p:spPr>
          <a:xfrm>
            <a:off x="7010400" y="3276600"/>
            <a:ext cx="381000" cy="461665"/>
          </a:xfrm>
          <a:prstGeom prst="rect">
            <a:avLst/>
          </a:prstGeom>
          <a:noFill/>
          <a:ln w="28575">
            <a:solidFill>
              <a:schemeClr val="tx1"/>
            </a:solidFill>
          </a:ln>
        </p:spPr>
        <p:txBody>
          <a:bodyPr wrap="square" rtlCol="0">
            <a:spAutoFit/>
          </a:bodyPr>
          <a:lstStyle/>
          <a:p>
            <a:r>
              <a:rPr lang="en-US" sz="2400" dirty="0"/>
              <a:t>0</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solidFill>
                  <a:srgbClr val="C00000"/>
                </a:solidFill>
              </a:rPr>
              <a:t>Fibonacci Search Tree</a:t>
            </a:r>
            <a:endParaRPr lang="en-US" dirty="0">
              <a:solidFill>
                <a:srgbClr val="C00000"/>
              </a:solidFill>
            </a:endParaRPr>
          </a:p>
        </p:txBody>
      </p:sp>
      <p:grpSp>
        <p:nvGrpSpPr>
          <p:cNvPr id="3" name="Group 138"/>
          <p:cNvGrpSpPr/>
          <p:nvPr/>
        </p:nvGrpSpPr>
        <p:grpSpPr>
          <a:xfrm>
            <a:off x="782053" y="1600200"/>
            <a:ext cx="6413471" cy="3195088"/>
            <a:chOff x="304800" y="990600"/>
            <a:chExt cx="7861674" cy="3594474"/>
          </a:xfrm>
        </p:grpSpPr>
        <p:sp>
          <p:nvSpPr>
            <p:cNvPr id="35" name="Oval 34"/>
            <p:cNvSpPr/>
            <p:nvPr/>
          </p:nvSpPr>
          <p:spPr>
            <a:xfrm>
              <a:off x="4343400" y="990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2819400" y="14478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69" name="Oval 68"/>
            <p:cNvSpPr/>
            <p:nvPr/>
          </p:nvSpPr>
          <p:spPr>
            <a:xfrm>
              <a:off x="7086600" y="2133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0" name="Oval 69"/>
            <p:cNvSpPr/>
            <p:nvPr/>
          </p:nvSpPr>
          <p:spPr>
            <a:xfrm>
              <a:off x="5638800" y="25908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1" name="Oval 70"/>
            <p:cNvSpPr/>
            <p:nvPr/>
          </p:nvSpPr>
          <p:spPr>
            <a:xfrm>
              <a:off x="5791200" y="1752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2" name="Oval 71"/>
            <p:cNvSpPr/>
            <p:nvPr/>
          </p:nvSpPr>
          <p:spPr>
            <a:xfrm>
              <a:off x="3200400" y="2895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3" name="Oval 72"/>
            <p:cNvSpPr/>
            <p:nvPr/>
          </p:nvSpPr>
          <p:spPr>
            <a:xfrm>
              <a:off x="3810000" y="2133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4" name="Oval 73"/>
            <p:cNvSpPr/>
            <p:nvPr/>
          </p:nvSpPr>
          <p:spPr>
            <a:xfrm>
              <a:off x="1752600" y="2133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5" name="Oval 74"/>
            <p:cNvSpPr/>
            <p:nvPr/>
          </p:nvSpPr>
          <p:spPr>
            <a:xfrm>
              <a:off x="2286000" y="32004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6" name="Oval 75"/>
            <p:cNvSpPr/>
            <p:nvPr/>
          </p:nvSpPr>
          <p:spPr>
            <a:xfrm>
              <a:off x="838200" y="28194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8" name="Oval 77"/>
            <p:cNvSpPr/>
            <p:nvPr/>
          </p:nvSpPr>
          <p:spPr>
            <a:xfrm>
              <a:off x="304800" y="35814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9" name="Oval 78"/>
            <p:cNvSpPr/>
            <p:nvPr/>
          </p:nvSpPr>
          <p:spPr>
            <a:xfrm>
              <a:off x="5257800" y="35052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83" name="Straight Connector 82"/>
            <p:cNvCxnSpPr>
              <a:stCxn id="35" idx="2"/>
              <a:endCxn id="67" idx="7"/>
            </p:cNvCxnSpPr>
            <p:nvPr/>
          </p:nvCxnSpPr>
          <p:spPr>
            <a:xfrm rot="10800000" flipV="1">
              <a:off x="3339726" y="1295400"/>
              <a:ext cx="1003674" cy="2416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67" idx="2"/>
              <a:endCxn id="74" idx="7"/>
            </p:cNvCxnSpPr>
            <p:nvPr/>
          </p:nvCxnSpPr>
          <p:spPr>
            <a:xfrm rot="10800000" flipV="1">
              <a:off x="2272926" y="1752600"/>
              <a:ext cx="546474" cy="4702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74" idx="2"/>
            </p:cNvCxnSpPr>
            <p:nvPr/>
          </p:nvCxnSpPr>
          <p:spPr>
            <a:xfrm rot="10800000" flipV="1">
              <a:off x="1295400" y="2438400"/>
              <a:ext cx="457200" cy="38100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76" idx="3"/>
              <a:endCxn id="78" idx="0"/>
            </p:cNvCxnSpPr>
            <p:nvPr/>
          </p:nvCxnSpPr>
          <p:spPr>
            <a:xfrm rot="5400000">
              <a:off x="647700" y="3301626"/>
              <a:ext cx="241674" cy="3178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78" idx="3"/>
            </p:cNvCxnSpPr>
            <p:nvPr/>
          </p:nvCxnSpPr>
          <p:spPr>
            <a:xfrm rot="5400000">
              <a:off x="152400" y="4254126"/>
              <a:ext cx="394074" cy="892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78" idx="5"/>
            </p:cNvCxnSpPr>
            <p:nvPr/>
          </p:nvCxnSpPr>
          <p:spPr>
            <a:xfrm rot="16200000" flipH="1">
              <a:off x="710826" y="4216026"/>
              <a:ext cx="483348" cy="254748"/>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76" idx="5"/>
            </p:cNvCxnSpPr>
            <p:nvPr/>
          </p:nvCxnSpPr>
          <p:spPr>
            <a:xfrm rot="16200000" flipH="1">
              <a:off x="1320426" y="3377826"/>
              <a:ext cx="317874" cy="2416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74" idx="5"/>
              <a:endCxn id="75" idx="0"/>
            </p:cNvCxnSpPr>
            <p:nvPr/>
          </p:nvCxnSpPr>
          <p:spPr>
            <a:xfrm rot="16200000" flipH="1">
              <a:off x="2158626" y="2768226"/>
              <a:ext cx="546474" cy="3178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75" idx="4"/>
            </p:cNvCxnSpPr>
            <p:nvPr/>
          </p:nvCxnSpPr>
          <p:spPr>
            <a:xfrm rot="5400000">
              <a:off x="2247900" y="3924300"/>
              <a:ext cx="457200" cy="22860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75" idx="5"/>
            </p:cNvCxnSpPr>
            <p:nvPr/>
          </p:nvCxnSpPr>
          <p:spPr>
            <a:xfrm rot="16200000" flipH="1">
              <a:off x="2615826" y="3911226"/>
              <a:ext cx="711948" cy="330948"/>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67" idx="6"/>
              <a:endCxn id="73" idx="1"/>
            </p:cNvCxnSpPr>
            <p:nvPr/>
          </p:nvCxnSpPr>
          <p:spPr>
            <a:xfrm>
              <a:off x="3429000" y="1752600"/>
              <a:ext cx="470274" cy="4702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73" idx="3"/>
              <a:endCxn id="72" idx="0"/>
            </p:cNvCxnSpPr>
            <p:nvPr/>
          </p:nvCxnSpPr>
          <p:spPr>
            <a:xfrm rot="5400000">
              <a:off x="3581400" y="2577726"/>
              <a:ext cx="241674" cy="3940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73" idx="6"/>
            </p:cNvCxnSpPr>
            <p:nvPr/>
          </p:nvCxnSpPr>
          <p:spPr>
            <a:xfrm>
              <a:off x="4419600" y="2438400"/>
              <a:ext cx="394074" cy="4702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72" idx="4"/>
            </p:cNvCxnSpPr>
            <p:nvPr/>
          </p:nvCxnSpPr>
          <p:spPr>
            <a:xfrm rot="5400000">
              <a:off x="3352800" y="3505200"/>
              <a:ext cx="152400" cy="15240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72" idx="6"/>
            </p:cNvCxnSpPr>
            <p:nvPr/>
          </p:nvCxnSpPr>
          <p:spPr>
            <a:xfrm>
              <a:off x="3810000" y="3200400"/>
              <a:ext cx="394074" cy="4702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35" idx="6"/>
              <a:endCxn id="71" idx="1"/>
            </p:cNvCxnSpPr>
            <p:nvPr/>
          </p:nvCxnSpPr>
          <p:spPr>
            <a:xfrm>
              <a:off x="4953000" y="1295400"/>
              <a:ext cx="927474" cy="5464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71" idx="6"/>
            </p:cNvCxnSpPr>
            <p:nvPr/>
          </p:nvCxnSpPr>
          <p:spPr>
            <a:xfrm>
              <a:off x="6400800" y="2057400"/>
              <a:ext cx="685800" cy="22860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71" idx="4"/>
              <a:endCxn id="70" idx="0"/>
            </p:cNvCxnSpPr>
            <p:nvPr/>
          </p:nvCxnSpPr>
          <p:spPr>
            <a:xfrm rot="5400000">
              <a:off x="5905500" y="2400300"/>
              <a:ext cx="228600" cy="15240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70" idx="3"/>
              <a:endCxn id="79" idx="0"/>
            </p:cNvCxnSpPr>
            <p:nvPr/>
          </p:nvCxnSpPr>
          <p:spPr>
            <a:xfrm rot="5400000">
              <a:off x="5448300" y="3225426"/>
              <a:ext cx="394074" cy="1654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70" idx="6"/>
            </p:cNvCxnSpPr>
            <p:nvPr/>
          </p:nvCxnSpPr>
          <p:spPr>
            <a:xfrm>
              <a:off x="6248400" y="2895600"/>
              <a:ext cx="317874" cy="6226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79" idx="3"/>
            </p:cNvCxnSpPr>
            <p:nvPr/>
          </p:nvCxnSpPr>
          <p:spPr>
            <a:xfrm rot="5400000">
              <a:off x="5067300" y="4139826"/>
              <a:ext cx="394074" cy="1654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79" idx="5"/>
            </p:cNvCxnSpPr>
            <p:nvPr/>
          </p:nvCxnSpPr>
          <p:spPr>
            <a:xfrm rot="16200000" flipH="1">
              <a:off x="5663826" y="4139826"/>
              <a:ext cx="483348" cy="254748"/>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69" idx="4"/>
            </p:cNvCxnSpPr>
            <p:nvPr/>
          </p:nvCxnSpPr>
          <p:spPr>
            <a:xfrm rot="5400000">
              <a:off x="7010400" y="2984874"/>
              <a:ext cx="622674" cy="139326"/>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69" idx="6"/>
            </p:cNvCxnSpPr>
            <p:nvPr/>
          </p:nvCxnSpPr>
          <p:spPr>
            <a:xfrm>
              <a:off x="7696200" y="2438400"/>
              <a:ext cx="470274" cy="470274"/>
            </a:xfrm>
            <a:prstGeom prst="line">
              <a:avLst/>
            </a:prstGeom>
            <a:ln w="41275"/>
          </p:spPr>
          <p:style>
            <a:lnRef idx="1">
              <a:schemeClr val="accent1"/>
            </a:lnRef>
            <a:fillRef idx="0">
              <a:schemeClr val="accent1"/>
            </a:fillRef>
            <a:effectRef idx="0">
              <a:schemeClr val="accent1"/>
            </a:effectRef>
            <a:fontRef idx="minor">
              <a:schemeClr val="tx1"/>
            </a:fontRef>
          </p:style>
        </p:cxnSp>
      </p:grpSp>
      <p:sp>
        <p:nvSpPr>
          <p:cNvPr id="140" name="TextBox 139"/>
          <p:cNvSpPr txBox="1"/>
          <p:nvPr/>
        </p:nvSpPr>
        <p:spPr>
          <a:xfrm>
            <a:off x="4038600" y="1600200"/>
            <a:ext cx="609600" cy="461665"/>
          </a:xfrm>
          <a:prstGeom prst="rect">
            <a:avLst/>
          </a:prstGeom>
          <a:noFill/>
        </p:spPr>
        <p:txBody>
          <a:bodyPr wrap="square" rtlCol="0">
            <a:spAutoFit/>
          </a:bodyPr>
          <a:lstStyle/>
          <a:p>
            <a:r>
              <a:rPr lang="en-US" sz="2400" b="1" dirty="0"/>
              <a:t> </a:t>
            </a:r>
            <a:r>
              <a:rPr lang="en-US" sz="2400" b="1" dirty="0" smtClean="0"/>
              <a:t>8</a:t>
            </a:r>
            <a:endParaRPr lang="en-US" sz="2400" b="1" dirty="0"/>
          </a:p>
        </p:txBody>
      </p:sp>
      <p:sp>
        <p:nvSpPr>
          <p:cNvPr id="141" name="TextBox 140"/>
          <p:cNvSpPr txBox="1"/>
          <p:nvPr/>
        </p:nvSpPr>
        <p:spPr>
          <a:xfrm>
            <a:off x="2819400" y="2057400"/>
            <a:ext cx="609600" cy="461665"/>
          </a:xfrm>
          <a:prstGeom prst="rect">
            <a:avLst/>
          </a:prstGeom>
          <a:noFill/>
        </p:spPr>
        <p:txBody>
          <a:bodyPr wrap="square" rtlCol="0">
            <a:spAutoFit/>
          </a:bodyPr>
          <a:lstStyle/>
          <a:p>
            <a:r>
              <a:rPr lang="en-US" sz="2400" b="1" dirty="0"/>
              <a:t>5</a:t>
            </a:r>
          </a:p>
        </p:txBody>
      </p:sp>
      <p:sp>
        <p:nvSpPr>
          <p:cNvPr id="142" name="TextBox 141"/>
          <p:cNvSpPr txBox="1"/>
          <p:nvPr/>
        </p:nvSpPr>
        <p:spPr>
          <a:xfrm>
            <a:off x="5105400" y="2286000"/>
            <a:ext cx="762000" cy="461665"/>
          </a:xfrm>
          <a:prstGeom prst="rect">
            <a:avLst/>
          </a:prstGeom>
          <a:noFill/>
        </p:spPr>
        <p:txBody>
          <a:bodyPr wrap="square" rtlCol="0">
            <a:spAutoFit/>
          </a:bodyPr>
          <a:lstStyle/>
          <a:p>
            <a:r>
              <a:rPr lang="en-US" sz="2400" b="1" dirty="0"/>
              <a:t> </a:t>
            </a:r>
            <a:r>
              <a:rPr lang="en-US" sz="2400" b="1" dirty="0" smtClean="0"/>
              <a:t>11</a:t>
            </a:r>
            <a:endParaRPr lang="en-US" sz="2400" b="1" dirty="0"/>
          </a:p>
        </p:txBody>
      </p:sp>
      <p:sp>
        <p:nvSpPr>
          <p:cNvPr id="143" name="TextBox 142"/>
          <p:cNvSpPr txBox="1"/>
          <p:nvPr/>
        </p:nvSpPr>
        <p:spPr>
          <a:xfrm>
            <a:off x="1905000" y="2667000"/>
            <a:ext cx="609600" cy="461665"/>
          </a:xfrm>
          <a:prstGeom prst="rect">
            <a:avLst/>
          </a:prstGeom>
          <a:noFill/>
        </p:spPr>
        <p:txBody>
          <a:bodyPr wrap="square" rtlCol="0">
            <a:spAutoFit/>
          </a:bodyPr>
          <a:lstStyle/>
          <a:p>
            <a:r>
              <a:rPr lang="en-US" sz="2400" b="1" dirty="0"/>
              <a:t> </a:t>
            </a:r>
            <a:r>
              <a:rPr lang="en-US" sz="2400" b="1" dirty="0" smtClean="0"/>
              <a:t>3</a:t>
            </a:r>
            <a:endParaRPr lang="en-US" sz="2400" b="1" dirty="0"/>
          </a:p>
        </p:txBody>
      </p:sp>
      <p:sp>
        <p:nvSpPr>
          <p:cNvPr id="144" name="TextBox 143"/>
          <p:cNvSpPr txBox="1"/>
          <p:nvPr/>
        </p:nvSpPr>
        <p:spPr>
          <a:xfrm>
            <a:off x="3581400" y="2667000"/>
            <a:ext cx="609600" cy="461665"/>
          </a:xfrm>
          <a:prstGeom prst="rect">
            <a:avLst/>
          </a:prstGeom>
          <a:noFill/>
        </p:spPr>
        <p:txBody>
          <a:bodyPr wrap="square" rtlCol="0">
            <a:spAutoFit/>
          </a:bodyPr>
          <a:lstStyle/>
          <a:p>
            <a:r>
              <a:rPr lang="en-US" sz="2400" b="1" dirty="0"/>
              <a:t> 7</a:t>
            </a:r>
          </a:p>
        </p:txBody>
      </p:sp>
      <p:sp>
        <p:nvSpPr>
          <p:cNvPr id="145" name="TextBox 144"/>
          <p:cNvSpPr txBox="1"/>
          <p:nvPr/>
        </p:nvSpPr>
        <p:spPr>
          <a:xfrm>
            <a:off x="1143000" y="3200400"/>
            <a:ext cx="609600" cy="461665"/>
          </a:xfrm>
          <a:prstGeom prst="rect">
            <a:avLst/>
          </a:prstGeom>
          <a:noFill/>
        </p:spPr>
        <p:txBody>
          <a:bodyPr wrap="square" rtlCol="0">
            <a:spAutoFit/>
          </a:bodyPr>
          <a:lstStyle/>
          <a:p>
            <a:r>
              <a:rPr lang="en-US" sz="2400" b="1" dirty="0"/>
              <a:t> </a:t>
            </a:r>
            <a:r>
              <a:rPr lang="en-US" sz="2400" b="1" dirty="0" smtClean="0"/>
              <a:t>2</a:t>
            </a:r>
            <a:endParaRPr lang="en-US" sz="2400" b="1" dirty="0"/>
          </a:p>
        </p:txBody>
      </p:sp>
      <p:sp>
        <p:nvSpPr>
          <p:cNvPr id="146" name="TextBox 145"/>
          <p:cNvSpPr txBox="1"/>
          <p:nvPr/>
        </p:nvSpPr>
        <p:spPr>
          <a:xfrm>
            <a:off x="2286000" y="3581400"/>
            <a:ext cx="609600" cy="461665"/>
          </a:xfrm>
          <a:prstGeom prst="rect">
            <a:avLst/>
          </a:prstGeom>
          <a:noFill/>
        </p:spPr>
        <p:txBody>
          <a:bodyPr wrap="square" rtlCol="0">
            <a:spAutoFit/>
          </a:bodyPr>
          <a:lstStyle/>
          <a:p>
            <a:r>
              <a:rPr lang="en-US" sz="2400" b="1" dirty="0"/>
              <a:t> </a:t>
            </a:r>
            <a:r>
              <a:rPr lang="en-US" sz="2400" b="1" dirty="0" smtClean="0"/>
              <a:t>4</a:t>
            </a:r>
            <a:endParaRPr lang="en-US" sz="2400" b="1" dirty="0"/>
          </a:p>
        </p:txBody>
      </p:sp>
      <p:sp>
        <p:nvSpPr>
          <p:cNvPr id="147" name="TextBox 146"/>
          <p:cNvSpPr txBox="1"/>
          <p:nvPr/>
        </p:nvSpPr>
        <p:spPr>
          <a:xfrm>
            <a:off x="685800" y="3886200"/>
            <a:ext cx="609600" cy="461665"/>
          </a:xfrm>
          <a:prstGeom prst="rect">
            <a:avLst/>
          </a:prstGeom>
          <a:noFill/>
        </p:spPr>
        <p:txBody>
          <a:bodyPr wrap="square" rtlCol="0">
            <a:spAutoFit/>
          </a:bodyPr>
          <a:lstStyle/>
          <a:p>
            <a:r>
              <a:rPr lang="en-US" sz="2400" b="1" dirty="0"/>
              <a:t> </a:t>
            </a:r>
            <a:r>
              <a:rPr lang="en-US" sz="2400" b="1" dirty="0" smtClean="0"/>
              <a:t>1</a:t>
            </a:r>
            <a:endParaRPr lang="en-US" sz="2400" b="1" dirty="0"/>
          </a:p>
        </p:txBody>
      </p:sp>
      <p:sp>
        <p:nvSpPr>
          <p:cNvPr id="151" name="TextBox 150"/>
          <p:cNvSpPr txBox="1"/>
          <p:nvPr/>
        </p:nvSpPr>
        <p:spPr>
          <a:xfrm>
            <a:off x="3124200" y="3276600"/>
            <a:ext cx="609600" cy="461665"/>
          </a:xfrm>
          <a:prstGeom prst="rect">
            <a:avLst/>
          </a:prstGeom>
          <a:noFill/>
        </p:spPr>
        <p:txBody>
          <a:bodyPr wrap="square" rtlCol="0">
            <a:spAutoFit/>
          </a:bodyPr>
          <a:lstStyle/>
          <a:p>
            <a:r>
              <a:rPr lang="en-US" sz="2400" b="1" dirty="0" smtClean="0"/>
              <a:t>6</a:t>
            </a:r>
            <a:endParaRPr lang="en-US" sz="2400" b="1" dirty="0"/>
          </a:p>
        </p:txBody>
      </p:sp>
      <p:sp>
        <p:nvSpPr>
          <p:cNvPr id="157" name="TextBox 156"/>
          <p:cNvSpPr txBox="1"/>
          <p:nvPr/>
        </p:nvSpPr>
        <p:spPr>
          <a:xfrm>
            <a:off x="5105400" y="3048000"/>
            <a:ext cx="609600" cy="461665"/>
          </a:xfrm>
          <a:prstGeom prst="rect">
            <a:avLst/>
          </a:prstGeom>
          <a:noFill/>
        </p:spPr>
        <p:txBody>
          <a:bodyPr wrap="square" rtlCol="0">
            <a:spAutoFit/>
          </a:bodyPr>
          <a:lstStyle/>
          <a:p>
            <a:r>
              <a:rPr lang="en-US" sz="2400" b="1" dirty="0" smtClean="0"/>
              <a:t>10</a:t>
            </a:r>
            <a:endParaRPr lang="en-US" sz="2400" b="1" dirty="0"/>
          </a:p>
        </p:txBody>
      </p:sp>
      <p:sp>
        <p:nvSpPr>
          <p:cNvPr id="158" name="TextBox 157"/>
          <p:cNvSpPr txBox="1"/>
          <p:nvPr/>
        </p:nvSpPr>
        <p:spPr>
          <a:xfrm>
            <a:off x="6324600" y="2590800"/>
            <a:ext cx="609600" cy="461665"/>
          </a:xfrm>
          <a:prstGeom prst="rect">
            <a:avLst/>
          </a:prstGeom>
          <a:noFill/>
        </p:spPr>
        <p:txBody>
          <a:bodyPr wrap="square" rtlCol="0">
            <a:spAutoFit/>
          </a:bodyPr>
          <a:lstStyle/>
          <a:p>
            <a:r>
              <a:rPr lang="en-US" sz="2400" b="1" dirty="0" smtClean="0"/>
              <a:t>12</a:t>
            </a:r>
            <a:endParaRPr lang="en-US" sz="2400" b="1" dirty="0"/>
          </a:p>
        </p:txBody>
      </p:sp>
      <p:sp>
        <p:nvSpPr>
          <p:cNvPr id="162" name="TextBox 161"/>
          <p:cNvSpPr txBox="1"/>
          <p:nvPr/>
        </p:nvSpPr>
        <p:spPr>
          <a:xfrm>
            <a:off x="4800600" y="3886200"/>
            <a:ext cx="609600" cy="461665"/>
          </a:xfrm>
          <a:prstGeom prst="rect">
            <a:avLst/>
          </a:prstGeom>
          <a:noFill/>
        </p:spPr>
        <p:txBody>
          <a:bodyPr wrap="square" rtlCol="0">
            <a:spAutoFit/>
          </a:bodyPr>
          <a:lstStyle/>
          <a:p>
            <a:r>
              <a:rPr lang="en-US" sz="2400" b="1" dirty="0"/>
              <a:t> 9</a:t>
            </a:r>
          </a:p>
        </p:txBody>
      </p:sp>
      <p:sp>
        <p:nvSpPr>
          <p:cNvPr id="165" name="TextBox 164"/>
          <p:cNvSpPr txBox="1"/>
          <p:nvPr/>
        </p:nvSpPr>
        <p:spPr>
          <a:xfrm>
            <a:off x="1600200" y="5638800"/>
            <a:ext cx="5867400" cy="954107"/>
          </a:xfrm>
          <a:prstGeom prst="rect">
            <a:avLst/>
          </a:prstGeom>
          <a:noFill/>
        </p:spPr>
        <p:txBody>
          <a:bodyPr wrap="square" rtlCol="0">
            <a:spAutoFit/>
          </a:bodyPr>
          <a:lstStyle/>
          <a:p>
            <a:r>
              <a:rPr lang="en-US" sz="2800" b="1" dirty="0" smtClean="0"/>
              <a:t>Rule 2 applied to Fibonacci Tree of Order 6 </a:t>
            </a:r>
            <a:endParaRPr lang="en-US" sz="2800" b="1" dirty="0"/>
          </a:p>
        </p:txBody>
      </p:sp>
      <p:sp>
        <p:nvSpPr>
          <p:cNvPr id="84" name="TextBox 83"/>
          <p:cNvSpPr txBox="1"/>
          <p:nvPr/>
        </p:nvSpPr>
        <p:spPr>
          <a:xfrm>
            <a:off x="609600" y="47244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86" name="TextBox 85"/>
          <p:cNvSpPr txBox="1"/>
          <p:nvPr/>
        </p:nvSpPr>
        <p:spPr>
          <a:xfrm>
            <a:off x="1219200" y="4796135"/>
            <a:ext cx="381000" cy="461665"/>
          </a:xfrm>
          <a:prstGeom prst="rect">
            <a:avLst/>
          </a:prstGeom>
          <a:noFill/>
          <a:ln w="28575">
            <a:solidFill>
              <a:schemeClr val="tx1"/>
            </a:solidFill>
          </a:ln>
        </p:spPr>
        <p:txBody>
          <a:bodyPr wrap="square" rtlCol="0">
            <a:spAutoFit/>
          </a:bodyPr>
          <a:lstStyle/>
          <a:p>
            <a:r>
              <a:rPr lang="en-US" sz="2400" dirty="0" smtClean="0"/>
              <a:t>1</a:t>
            </a:r>
            <a:endParaRPr lang="en-US" sz="2400" dirty="0"/>
          </a:p>
        </p:txBody>
      </p:sp>
      <p:sp>
        <p:nvSpPr>
          <p:cNvPr id="88" name="TextBox 87"/>
          <p:cNvSpPr txBox="1"/>
          <p:nvPr/>
        </p:nvSpPr>
        <p:spPr>
          <a:xfrm>
            <a:off x="1676400" y="3962400"/>
            <a:ext cx="381000" cy="461665"/>
          </a:xfrm>
          <a:prstGeom prst="rect">
            <a:avLst/>
          </a:prstGeom>
          <a:noFill/>
          <a:ln w="28575">
            <a:solidFill>
              <a:schemeClr val="tx1"/>
            </a:solidFill>
          </a:ln>
        </p:spPr>
        <p:txBody>
          <a:bodyPr wrap="square" rtlCol="0">
            <a:spAutoFit/>
          </a:bodyPr>
          <a:lstStyle/>
          <a:p>
            <a:r>
              <a:rPr lang="en-US" sz="2400" dirty="0" smtClean="0"/>
              <a:t>2</a:t>
            </a:r>
            <a:endParaRPr lang="en-US" sz="2400" dirty="0"/>
          </a:p>
        </p:txBody>
      </p:sp>
      <p:sp>
        <p:nvSpPr>
          <p:cNvPr id="90" name="TextBox 89"/>
          <p:cNvSpPr txBox="1"/>
          <p:nvPr/>
        </p:nvSpPr>
        <p:spPr>
          <a:xfrm>
            <a:off x="2286000" y="4495800"/>
            <a:ext cx="381000" cy="461665"/>
          </a:xfrm>
          <a:prstGeom prst="rect">
            <a:avLst/>
          </a:prstGeom>
          <a:noFill/>
          <a:ln w="28575">
            <a:solidFill>
              <a:schemeClr val="tx1"/>
            </a:solidFill>
          </a:ln>
        </p:spPr>
        <p:txBody>
          <a:bodyPr wrap="square" rtlCol="0">
            <a:spAutoFit/>
          </a:bodyPr>
          <a:lstStyle/>
          <a:p>
            <a:r>
              <a:rPr lang="en-US" sz="2400" dirty="0" smtClean="0"/>
              <a:t>3</a:t>
            </a:r>
            <a:endParaRPr lang="en-US" sz="2400" dirty="0"/>
          </a:p>
        </p:txBody>
      </p:sp>
      <p:sp>
        <p:nvSpPr>
          <p:cNvPr id="92" name="TextBox 91"/>
          <p:cNvSpPr txBox="1"/>
          <p:nvPr/>
        </p:nvSpPr>
        <p:spPr>
          <a:xfrm>
            <a:off x="2971800" y="4648200"/>
            <a:ext cx="381000" cy="461665"/>
          </a:xfrm>
          <a:prstGeom prst="rect">
            <a:avLst/>
          </a:prstGeom>
          <a:noFill/>
          <a:ln w="28575">
            <a:solidFill>
              <a:schemeClr val="tx1"/>
            </a:solidFill>
          </a:ln>
        </p:spPr>
        <p:txBody>
          <a:bodyPr wrap="square" rtlCol="0">
            <a:spAutoFit/>
          </a:bodyPr>
          <a:lstStyle/>
          <a:p>
            <a:r>
              <a:rPr lang="en-US" sz="2400" dirty="0" smtClean="0"/>
              <a:t>4</a:t>
            </a:r>
            <a:endParaRPr lang="en-US" sz="2400" dirty="0"/>
          </a:p>
        </p:txBody>
      </p:sp>
      <p:sp>
        <p:nvSpPr>
          <p:cNvPr id="94" name="TextBox 93"/>
          <p:cNvSpPr txBox="1"/>
          <p:nvPr/>
        </p:nvSpPr>
        <p:spPr>
          <a:xfrm>
            <a:off x="3124200" y="3962400"/>
            <a:ext cx="381000" cy="461665"/>
          </a:xfrm>
          <a:prstGeom prst="rect">
            <a:avLst/>
          </a:prstGeom>
          <a:noFill/>
          <a:ln w="28575">
            <a:solidFill>
              <a:schemeClr val="tx1"/>
            </a:solidFill>
          </a:ln>
        </p:spPr>
        <p:txBody>
          <a:bodyPr wrap="square" rtlCol="0">
            <a:spAutoFit/>
          </a:bodyPr>
          <a:lstStyle/>
          <a:p>
            <a:r>
              <a:rPr lang="en-US" sz="2400" dirty="0" smtClean="0"/>
              <a:t>5</a:t>
            </a:r>
            <a:endParaRPr lang="en-US" sz="2400" dirty="0"/>
          </a:p>
        </p:txBody>
      </p:sp>
      <p:sp>
        <p:nvSpPr>
          <p:cNvPr id="96" name="TextBox 95"/>
          <p:cNvSpPr txBox="1"/>
          <p:nvPr/>
        </p:nvSpPr>
        <p:spPr>
          <a:xfrm>
            <a:off x="3810000" y="3962400"/>
            <a:ext cx="381000" cy="461665"/>
          </a:xfrm>
          <a:prstGeom prst="rect">
            <a:avLst/>
          </a:prstGeom>
          <a:noFill/>
          <a:ln w="28575">
            <a:solidFill>
              <a:schemeClr val="tx1"/>
            </a:solidFill>
          </a:ln>
        </p:spPr>
        <p:txBody>
          <a:bodyPr wrap="square" rtlCol="0">
            <a:spAutoFit/>
          </a:bodyPr>
          <a:lstStyle/>
          <a:p>
            <a:r>
              <a:rPr lang="en-US" sz="2400" dirty="0" smtClean="0"/>
              <a:t>6</a:t>
            </a:r>
            <a:endParaRPr lang="en-US" sz="2400" dirty="0"/>
          </a:p>
        </p:txBody>
      </p:sp>
      <p:sp>
        <p:nvSpPr>
          <p:cNvPr id="103" name="TextBox 102"/>
          <p:cNvSpPr txBox="1"/>
          <p:nvPr/>
        </p:nvSpPr>
        <p:spPr>
          <a:xfrm>
            <a:off x="4343400" y="3276600"/>
            <a:ext cx="381000" cy="461665"/>
          </a:xfrm>
          <a:prstGeom prst="rect">
            <a:avLst/>
          </a:prstGeom>
          <a:noFill/>
          <a:ln w="28575">
            <a:solidFill>
              <a:schemeClr val="tx1"/>
            </a:solidFill>
          </a:ln>
        </p:spPr>
        <p:txBody>
          <a:bodyPr wrap="square" rtlCol="0">
            <a:spAutoFit/>
          </a:bodyPr>
          <a:lstStyle/>
          <a:p>
            <a:r>
              <a:rPr lang="en-US" sz="2400" dirty="0" smtClean="0"/>
              <a:t>7</a:t>
            </a:r>
            <a:endParaRPr lang="en-US" sz="2400" dirty="0"/>
          </a:p>
        </p:txBody>
      </p:sp>
      <p:sp>
        <p:nvSpPr>
          <p:cNvPr id="105" name="TextBox 104"/>
          <p:cNvSpPr txBox="1"/>
          <p:nvPr/>
        </p:nvSpPr>
        <p:spPr>
          <a:xfrm>
            <a:off x="4572000" y="4648200"/>
            <a:ext cx="381000" cy="461665"/>
          </a:xfrm>
          <a:prstGeom prst="rect">
            <a:avLst/>
          </a:prstGeom>
          <a:noFill/>
          <a:ln w="28575">
            <a:solidFill>
              <a:schemeClr val="tx1"/>
            </a:solidFill>
          </a:ln>
        </p:spPr>
        <p:txBody>
          <a:bodyPr wrap="square" rtlCol="0">
            <a:spAutoFit/>
          </a:bodyPr>
          <a:lstStyle/>
          <a:p>
            <a:r>
              <a:rPr lang="en-US" sz="2400" dirty="0" smtClean="0"/>
              <a:t>8</a:t>
            </a:r>
            <a:endParaRPr lang="en-US" sz="2400" dirty="0"/>
          </a:p>
        </p:txBody>
      </p:sp>
      <p:sp>
        <p:nvSpPr>
          <p:cNvPr id="107" name="TextBox 106"/>
          <p:cNvSpPr txBox="1"/>
          <p:nvPr/>
        </p:nvSpPr>
        <p:spPr>
          <a:xfrm>
            <a:off x="5334000" y="4724400"/>
            <a:ext cx="381000" cy="461665"/>
          </a:xfrm>
          <a:prstGeom prst="rect">
            <a:avLst/>
          </a:prstGeom>
          <a:noFill/>
          <a:ln w="28575">
            <a:solidFill>
              <a:schemeClr val="tx1"/>
            </a:solidFill>
          </a:ln>
        </p:spPr>
        <p:txBody>
          <a:bodyPr wrap="square" rtlCol="0">
            <a:spAutoFit/>
          </a:bodyPr>
          <a:lstStyle/>
          <a:p>
            <a:r>
              <a:rPr lang="en-US" sz="2400" dirty="0" smtClean="0"/>
              <a:t>9</a:t>
            </a:r>
            <a:endParaRPr lang="en-US" sz="2400" dirty="0"/>
          </a:p>
        </p:txBody>
      </p:sp>
      <p:sp>
        <p:nvSpPr>
          <p:cNvPr id="109" name="TextBox 108"/>
          <p:cNvSpPr txBox="1"/>
          <p:nvPr/>
        </p:nvSpPr>
        <p:spPr>
          <a:xfrm>
            <a:off x="6324600" y="3733800"/>
            <a:ext cx="533400" cy="461665"/>
          </a:xfrm>
          <a:prstGeom prst="rect">
            <a:avLst/>
          </a:prstGeom>
          <a:noFill/>
          <a:ln w="28575">
            <a:solidFill>
              <a:schemeClr val="tx1"/>
            </a:solidFill>
          </a:ln>
        </p:spPr>
        <p:txBody>
          <a:bodyPr wrap="square" rtlCol="0">
            <a:spAutoFit/>
          </a:bodyPr>
          <a:lstStyle/>
          <a:p>
            <a:r>
              <a:rPr lang="en-US" sz="2400" dirty="0" smtClean="0"/>
              <a:t>11</a:t>
            </a:r>
            <a:endParaRPr lang="en-US" sz="2400" dirty="0"/>
          </a:p>
        </p:txBody>
      </p:sp>
      <p:sp>
        <p:nvSpPr>
          <p:cNvPr id="111" name="TextBox 110"/>
          <p:cNvSpPr txBox="1"/>
          <p:nvPr/>
        </p:nvSpPr>
        <p:spPr>
          <a:xfrm>
            <a:off x="5638800" y="3810000"/>
            <a:ext cx="533400" cy="461665"/>
          </a:xfrm>
          <a:prstGeom prst="rect">
            <a:avLst/>
          </a:prstGeom>
          <a:noFill/>
          <a:ln w="28575">
            <a:solidFill>
              <a:schemeClr val="tx1"/>
            </a:solidFill>
          </a:ln>
        </p:spPr>
        <p:txBody>
          <a:bodyPr wrap="square" rtlCol="0">
            <a:spAutoFit/>
          </a:bodyPr>
          <a:lstStyle/>
          <a:p>
            <a:r>
              <a:rPr lang="en-US" sz="2400" dirty="0" smtClean="0"/>
              <a:t>10</a:t>
            </a:r>
            <a:endParaRPr lang="en-US" sz="2400" dirty="0"/>
          </a:p>
        </p:txBody>
      </p:sp>
      <p:sp>
        <p:nvSpPr>
          <p:cNvPr id="113" name="TextBox 112"/>
          <p:cNvSpPr txBox="1"/>
          <p:nvPr/>
        </p:nvSpPr>
        <p:spPr>
          <a:xfrm>
            <a:off x="7010400" y="3276600"/>
            <a:ext cx="533400" cy="461665"/>
          </a:xfrm>
          <a:prstGeom prst="rect">
            <a:avLst/>
          </a:prstGeom>
          <a:noFill/>
          <a:ln w="28575">
            <a:solidFill>
              <a:schemeClr val="tx1"/>
            </a:solidFill>
          </a:ln>
        </p:spPr>
        <p:txBody>
          <a:bodyPr wrap="square" rtlCol="0">
            <a:spAutoFit/>
          </a:bodyPr>
          <a:lstStyle/>
          <a:p>
            <a:r>
              <a:rPr lang="en-US" sz="2400" dirty="0" smtClean="0"/>
              <a:t>12</a:t>
            </a:r>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1266825"/>
            <a:ext cx="8039100" cy="432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52450" y="762000"/>
            <a:ext cx="3333750" cy="430887"/>
          </a:xfrm>
          <a:prstGeom prst="rect">
            <a:avLst/>
          </a:prstGeom>
          <a:noFill/>
        </p:spPr>
        <p:txBody>
          <a:bodyPr wrap="square" rtlCol="0">
            <a:spAutoFit/>
          </a:bodyPr>
          <a:lstStyle/>
          <a:p>
            <a:r>
              <a:rPr lang="en-US" sz="2200" b="1" dirty="0" smtClean="0">
                <a:solidFill>
                  <a:srgbClr val="C00000"/>
                </a:solidFill>
                <a:latin typeface="Cambria" panose="02040503050406030204" pitchFamily="18" charset="0"/>
                <a:ea typeface="Cambria" panose="02040503050406030204" pitchFamily="18" charset="0"/>
              </a:rPr>
              <a:t>Evaluation #1</a:t>
            </a:r>
            <a:endParaRPr lang="en-US" sz="2200" b="1" dirty="0">
              <a:solidFill>
                <a:srgbClr val="C0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51137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Linear Search with Array </a:t>
            </a:r>
            <a:endParaRPr lang="en-US" dirty="0">
              <a:solidFill>
                <a:srgbClr val="C00000"/>
              </a:solidFill>
            </a:endParaRPr>
          </a:p>
        </p:txBody>
      </p:sp>
      <p:graphicFrame>
        <p:nvGraphicFramePr>
          <p:cNvPr id="4" name="Content Placeholder 3"/>
          <p:cNvGraphicFramePr>
            <a:graphicFrameLocks noGrp="1"/>
          </p:cNvGraphicFramePr>
          <p:nvPr>
            <p:ph idx="1"/>
          </p:nvPr>
        </p:nvGraphicFramePr>
        <p:xfrm>
          <a:off x="1981200" y="2362200"/>
          <a:ext cx="2667000" cy="741680"/>
        </p:xfrm>
        <a:graphic>
          <a:graphicData uri="http://schemas.openxmlformats.org/drawingml/2006/table">
            <a:tbl>
              <a:tblPr firstRow="1" bandRow="1">
                <a:tableStyleId>{5C22544A-7EE6-4342-B048-85BDC9FD1C3A}</a:tableStyleId>
              </a:tblPr>
              <a:tblGrid>
                <a:gridCol w="666750"/>
                <a:gridCol w="666750"/>
                <a:gridCol w="666750"/>
                <a:gridCol w="666750"/>
              </a:tblGrid>
              <a:tr h="370840">
                <a:tc>
                  <a:txBody>
                    <a:bodyPr/>
                    <a:lstStyle/>
                    <a:p>
                      <a:r>
                        <a:rPr lang="en-US" dirty="0" smtClean="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9</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solidFill>
                            <a:schemeClr val="tx1"/>
                          </a:solidFill>
                        </a:rPr>
                        <a:t>1</a:t>
                      </a:r>
                      <a:endParaRPr lang="en-US"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solidFill>
                            <a:schemeClr val="tx1"/>
                          </a:solidFill>
                        </a:rPr>
                        <a:t>2</a:t>
                      </a:r>
                      <a:endParaRPr lang="en-US"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solidFill>
                            <a:schemeClr val="tx1"/>
                          </a:solidFill>
                        </a:rPr>
                        <a:t>3</a:t>
                      </a:r>
                      <a:endParaRPr lang="en-US"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solidFill>
                            <a:schemeClr val="tx1"/>
                          </a:solidFill>
                        </a:rPr>
                        <a:t>4</a:t>
                      </a:r>
                      <a:endParaRPr lang="en-US"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1266825"/>
            <a:ext cx="8039100" cy="432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52450" y="762000"/>
            <a:ext cx="3333750" cy="430887"/>
          </a:xfrm>
          <a:prstGeom prst="rect">
            <a:avLst/>
          </a:prstGeom>
          <a:noFill/>
        </p:spPr>
        <p:txBody>
          <a:bodyPr wrap="square" rtlCol="0">
            <a:spAutoFit/>
          </a:bodyPr>
          <a:lstStyle/>
          <a:p>
            <a:r>
              <a:rPr lang="en-US" sz="2200" b="1" dirty="0" smtClean="0">
                <a:solidFill>
                  <a:srgbClr val="C00000"/>
                </a:solidFill>
                <a:latin typeface="Cambria" panose="02040503050406030204" pitchFamily="18" charset="0"/>
                <a:ea typeface="Cambria" panose="02040503050406030204" pitchFamily="18" charset="0"/>
              </a:rPr>
              <a:t>Evaluation #2</a:t>
            </a:r>
            <a:endParaRPr lang="en-US" sz="2200" b="1" dirty="0">
              <a:solidFill>
                <a:srgbClr val="C0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577379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1266825"/>
            <a:ext cx="8039100" cy="432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52450" y="762000"/>
            <a:ext cx="3333750" cy="430887"/>
          </a:xfrm>
          <a:prstGeom prst="rect">
            <a:avLst/>
          </a:prstGeom>
          <a:noFill/>
        </p:spPr>
        <p:txBody>
          <a:bodyPr wrap="square" rtlCol="0">
            <a:spAutoFit/>
          </a:bodyPr>
          <a:lstStyle/>
          <a:p>
            <a:r>
              <a:rPr lang="en-US" sz="2200" b="1" dirty="0" smtClean="0">
                <a:solidFill>
                  <a:srgbClr val="C00000"/>
                </a:solidFill>
                <a:latin typeface="Cambria" panose="02040503050406030204" pitchFamily="18" charset="0"/>
                <a:ea typeface="Cambria" panose="02040503050406030204" pitchFamily="18" charset="0"/>
              </a:rPr>
              <a:t>Evaluation #3</a:t>
            </a:r>
            <a:endParaRPr lang="en-US" sz="2200" b="1" dirty="0">
              <a:solidFill>
                <a:srgbClr val="C0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26647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1266825"/>
            <a:ext cx="8039100" cy="432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52450" y="762000"/>
            <a:ext cx="3333750" cy="430887"/>
          </a:xfrm>
          <a:prstGeom prst="rect">
            <a:avLst/>
          </a:prstGeom>
          <a:noFill/>
        </p:spPr>
        <p:txBody>
          <a:bodyPr wrap="square" rtlCol="0">
            <a:spAutoFit/>
          </a:bodyPr>
          <a:lstStyle/>
          <a:p>
            <a:r>
              <a:rPr lang="en-US" sz="2200" b="1" dirty="0" smtClean="0">
                <a:solidFill>
                  <a:srgbClr val="C00000"/>
                </a:solidFill>
                <a:latin typeface="Cambria" panose="02040503050406030204" pitchFamily="18" charset="0"/>
                <a:ea typeface="Cambria" panose="02040503050406030204" pitchFamily="18" charset="0"/>
              </a:rPr>
              <a:t>Evaluation #4</a:t>
            </a:r>
            <a:endParaRPr lang="en-US" sz="2200" b="1" dirty="0">
              <a:solidFill>
                <a:srgbClr val="C0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833958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1266825"/>
            <a:ext cx="8039100" cy="432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52450" y="762000"/>
            <a:ext cx="3333750" cy="430887"/>
          </a:xfrm>
          <a:prstGeom prst="rect">
            <a:avLst/>
          </a:prstGeom>
          <a:noFill/>
        </p:spPr>
        <p:txBody>
          <a:bodyPr wrap="square" rtlCol="0">
            <a:spAutoFit/>
          </a:bodyPr>
          <a:lstStyle/>
          <a:p>
            <a:r>
              <a:rPr lang="en-US" sz="2200" b="1" dirty="0" smtClean="0">
                <a:solidFill>
                  <a:srgbClr val="C00000"/>
                </a:solidFill>
                <a:latin typeface="Cambria" panose="02040503050406030204" pitchFamily="18" charset="0"/>
                <a:ea typeface="Cambria" panose="02040503050406030204" pitchFamily="18" charset="0"/>
              </a:rPr>
              <a:t>Evaluation #5</a:t>
            </a:r>
            <a:endParaRPr lang="en-US" sz="2200" b="1" dirty="0">
              <a:solidFill>
                <a:srgbClr val="C0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76944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1266825"/>
            <a:ext cx="8039100" cy="432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52450" y="762000"/>
            <a:ext cx="3333750" cy="430887"/>
          </a:xfrm>
          <a:prstGeom prst="rect">
            <a:avLst/>
          </a:prstGeom>
          <a:noFill/>
        </p:spPr>
        <p:txBody>
          <a:bodyPr wrap="square" rtlCol="0">
            <a:spAutoFit/>
          </a:bodyPr>
          <a:lstStyle/>
          <a:p>
            <a:r>
              <a:rPr lang="en-US" sz="2200" b="1" dirty="0" smtClean="0">
                <a:solidFill>
                  <a:srgbClr val="C00000"/>
                </a:solidFill>
                <a:latin typeface="Cambria" panose="02040503050406030204" pitchFamily="18" charset="0"/>
                <a:ea typeface="Cambria" panose="02040503050406030204" pitchFamily="18" charset="0"/>
              </a:rPr>
              <a:t>Evaluation #6</a:t>
            </a:r>
            <a:endParaRPr lang="en-US" sz="2200" b="1" dirty="0">
              <a:solidFill>
                <a:srgbClr val="C0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260240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fontScale="92500" lnSpcReduction="20000"/>
          </a:bodyPr>
          <a:lstStyle/>
          <a:p>
            <a:pPr marL="0" indent="0" fontAlgn="base">
              <a:buNone/>
            </a:pPr>
            <a:r>
              <a:rPr lang="en-US" sz="2400" b="1" dirty="0" err="1" smtClean="0"/>
              <a:t>FibSearch</a:t>
            </a:r>
            <a:r>
              <a:rPr lang="en-US" sz="2400" b="1" dirty="0" smtClean="0"/>
              <a:t>(</a:t>
            </a:r>
            <a:r>
              <a:rPr lang="en-US" sz="2400" b="1" dirty="0" err="1" smtClean="0"/>
              <a:t>int</a:t>
            </a:r>
            <a:r>
              <a:rPr lang="en-US" sz="2400" b="1" dirty="0" smtClean="0"/>
              <a:t> </a:t>
            </a:r>
            <a:r>
              <a:rPr lang="en-US" sz="2400" b="1" dirty="0" err="1" smtClean="0"/>
              <a:t>arr</a:t>
            </a:r>
            <a:r>
              <a:rPr lang="en-US" sz="2400" b="1" dirty="0" smtClean="0"/>
              <a:t>[], </a:t>
            </a:r>
            <a:r>
              <a:rPr lang="en-US" sz="2400" b="1" dirty="0" err="1" smtClean="0"/>
              <a:t>int</a:t>
            </a:r>
            <a:r>
              <a:rPr lang="en-US" sz="2400" b="1" dirty="0"/>
              <a:t> </a:t>
            </a:r>
            <a:r>
              <a:rPr lang="en-US" sz="2400" b="1" dirty="0" smtClean="0"/>
              <a:t>x, </a:t>
            </a:r>
            <a:r>
              <a:rPr lang="en-US" sz="2400" b="1" dirty="0" err="1" smtClean="0"/>
              <a:t>int</a:t>
            </a:r>
            <a:r>
              <a:rPr lang="en-US" sz="2400" b="1" dirty="0"/>
              <a:t> </a:t>
            </a:r>
            <a:r>
              <a:rPr lang="en-US" sz="2400" b="1" dirty="0" smtClean="0"/>
              <a:t>n)</a:t>
            </a:r>
          </a:p>
          <a:p>
            <a:pPr fontAlgn="base"/>
            <a:endParaRPr lang="en-US" sz="2400" dirty="0" smtClean="0"/>
          </a:p>
          <a:p>
            <a:pPr marL="0" indent="0" fontAlgn="base">
              <a:buNone/>
            </a:pPr>
            <a:r>
              <a:rPr lang="en-US" sz="2400" b="1" dirty="0" smtClean="0"/>
              <a:t>//Initialize </a:t>
            </a:r>
            <a:r>
              <a:rPr lang="en-US" sz="2400" b="1" dirty="0" err="1"/>
              <a:t>fibonacci</a:t>
            </a:r>
            <a:r>
              <a:rPr lang="en-US" sz="2400" b="1" dirty="0"/>
              <a:t> </a:t>
            </a:r>
            <a:r>
              <a:rPr lang="en-US" sz="2400" b="1" dirty="0" smtClean="0"/>
              <a:t>numbers</a:t>
            </a:r>
          </a:p>
          <a:p>
            <a:pPr fontAlgn="base"/>
            <a:endParaRPr lang="en-US" sz="2400" dirty="0"/>
          </a:p>
          <a:p>
            <a:pPr marL="0" indent="0" fontAlgn="base">
              <a:buNone/>
            </a:pPr>
            <a:r>
              <a:rPr lang="en-US" sz="2400" dirty="0" smtClean="0"/>
              <a:t>fibMMm2 </a:t>
            </a:r>
            <a:r>
              <a:rPr lang="en-US" sz="2400" dirty="0"/>
              <a:t>= </a:t>
            </a:r>
            <a:r>
              <a:rPr lang="en-US" sz="2400" dirty="0" smtClean="0"/>
              <a:t>0</a:t>
            </a:r>
            <a:r>
              <a:rPr lang="en-US" sz="2400" dirty="0"/>
              <a:t> </a:t>
            </a:r>
            <a:r>
              <a:rPr lang="en-US" sz="2400" dirty="0" smtClean="0"/>
              <a:t>                            </a:t>
            </a:r>
            <a:r>
              <a:rPr lang="en-US" sz="2400" dirty="0"/>
              <a:t>  // (m-2)'</a:t>
            </a:r>
            <a:r>
              <a:rPr lang="en-US" sz="2400" dirty="0" err="1"/>
              <a:t>th</a:t>
            </a:r>
            <a:r>
              <a:rPr lang="en-US" sz="2400" dirty="0"/>
              <a:t> Fibonacci No. </a:t>
            </a:r>
          </a:p>
          <a:p>
            <a:pPr marL="0" indent="0" fontAlgn="base">
              <a:buNone/>
            </a:pPr>
            <a:r>
              <a:rPr lang="en-US" sz="2400" dirty="0" smtClean="0"/>
              <a:t>fibMMm1 </a:t>
            </a:r>
            <a:r>
              <a:rPr lang="en-US" sz="2400" dirty="0"/>
              <a:t>= </a:t>
            </a:r>
            <a:r>
              <a:rPr lang="en-US" sz="2400" dirty="0" smtClean="0"/>
              <a:t>1</a:t>
            </a:r>
            <a:r>
              <a:rPr lang="en-US" sz="2400" dirty="0"/>
              <a:t>   </a:t>
            </a:r>
            <a:r>
              <a:rPr lang="en-US" sz="2400" dirty="0" smtClean="0"/>
              <a:t>                           // </a:t>
            </a:r>
            <a:r>
              <a:rPr lang="en-US" sz="2400" dirty="0"/>
              <a:t>(m-1)'</a:t>
            </a:r>
            <a:r>
              <a:rPr lang="en-US" sz="2400" dirty="0" err="1"/>
              <a:t>th</a:t>
            </a:r>
            <a:r>
              <a:rPr lang="en-US" sz="2400" dirty="0"/>
              <a:t> Fibonacci No. </a:t>
            </a:r>
          </a:p>
          <a:p>
            <a:pPr marL="0" indent="0" fontAlgn="base">
              <a:buNone/>
            </a:pPr>
            <a:r>
              <a:rPr lang="en-US" sz="2400" dirty="0" err="1" smtClean="0"/>
              <a:t>fibM</a:t>
            </a:r>
            <a:r>
              <a:rPr lang="en-US" sz="2400" dirty="0" smtClean="0"/>
              <a:t> </a:t>
            </a:r>
            <a:r>
              <a:rPr lang="en-US" sz="2400" dirty="0"/>
              <a:t>= fibMMm2 + </a:t>
            </a:r>
            <a:r>
              <a:rPr lang="en-US" sz="2400" dirty="0" smtClean="0"/>
              <a:t>fibMMm1</a:t>
            </a:r>
            <a:r>
              <a:rPr lang="en-US" sz="2400" dirty="0"/>
              <a:t>  // </a:t>
            </a:r>
            <a:r>
              <a:rPr lang="en-US" sz="2400" dirty="0" err="1"/>
              <a:t>m'th</a:t>
            </a:r>
            <a:r>
              <a:rPr lang="en-US" sz="2400" dirty="0"/>
              <a:t> Fibonacci </a:t>
            </a:r>
          </a:p>
          <a:p>
            <a:pPr marL="0" indent="0">
              <a:buNone/>
            </a:pPr>
            <a:endParaRPr lang="en-US" sz="2400" dirty="0" smtClean="0"/>
          </a:p>
          <a:p>
            <a:pPr marL="0" indent="0" fontAlgn="base">
              <a:buNone/>
            </a:pPr>
            <a:r>
              <a:rPr lang="en-US" sz="2400" b="1" dirty="0" smtClean="0"/>
              <a:t>//</a:t>
            </a:r>
            <a:r>
              <a:rPr lang="en-US" sz="2400" b="1" dirty="0" err="1" smtClean="0"/>
              <a:t>fibM</a:t>
            </a:r>
            <a:r>
              <a:rPr lang="en-US" sz="2400" b="1" dirty="0" smtClean="0"/>
              <a:t> </a:t>
            </a:r>
            <a:r>
              <a:rPr lang="en-US" sz="2400" b="1" dirty="0"/>
              <a:t>is going to store the smallest Fibonacci </a:t>
            </a:r>
            <a:r>
              <a:rPr lang="en-US" sz="2400" b="1" dirty="0" smtClean="0"/>
              <a:t> Number </a:t>
            </a:r>
            <a:r>
              <a:rPr lang="en-US" sz="2400" b="1" dirty="0"/>
              <a:t>greater than or equal to n</a:t>
            </a:r>
          </a:p>
          <a:p>
            <a:pPr marL="0" indent="0">
              <a:buNone/>
            </a:pPr>
            <a:endParaRPr lang="en-US" sz="2400" dirty="0" smtClean="0"/>
          </a:p>
          <a:p>
            <a:pPr marL="0" indent="0" fontAlgn="base">
              <a:buNone/>
            </a:pPr>
            <a:r>
              <a:rPr lang="en-US" sz="2400" dirty="0"/>
              <a:t>while (</a:t>
            </a:r>
            <a:r>
              <a:rPr lang="en-US" sz="2400" dirty="0" err="1"/>
              <a:t>fibM</a:t>
            </a:r>
            <a:r>
              <a:rPr lang="en-US" sz="2400" dirty="0"/>
              <a:t> &lt; n) </a:t>
            </a:r>
          </a:p>
          <a:p>
            <a:pPr marL="0" indent="0" fontAlgn="base">
              <a:buNone/>
            </a:pPr>
            <a:r>
              <a:rPr lang="en-US" sz="2400" dirty="0"/>
              <a:t>    { </a:t>
            </a:r>
          </a:p>
          <a:p>
            <a:pPr marL="0" indent="0" fontAlgn="base">
              <a:buNone/>
            </a:pPr>
            <a:r>
              <a:rPr lang="en-US" sz="2400" dirty="0"/>
              <a:t>        fibMMm2 = fibMMm1; </a:t>
            </a:r>
          </a:p>
          <a:p>
            <a:pPr marL="0" indent="0" fontAlgn="base">
              <a:buNone/>
            </a:pPr>
            <a:r>
              <a:rPr lang="en-US" sz="2400" dirty="0"/>
              <a:t>        fibMMm1 = </a:t>
            </a:r>
            <a:r>
              <a:rPr lang="en-US" sz="2400" dirty="0" err="1"/>
              <a:t>fibM</a:t>
            </a:r>
            <a:r>
              <a:rPr lang="en-US" sz="2400" dirty="0"/>
              <a:t>; </a:t>
            </a:r>
          </a:p>
          <a:p>
            <a:pPr marL="0" indent="0" fontAlgn="base">
              <a:buNone/>
            </a:pPr>
            <a:r>
              <a:rPr lang="en-US" sz="2400" dirty="0"/>
              <a:t>        </a:t>
            </a:r>
            <a:r>
              <a:rPr lang="en-US" sz="2400" dirty="0" err="1"/>
              <a:t>fibM</a:t>
            </a:r>
            <a:r>
              <a:rPr lang="en-US" sz="2400" dirty="0"/>
              <a:t>  = fibMMm2 + fibMMm1; </a:t>
            </a:r>
          </a:p>
          <a:p>
            <a:pPr marL="0" indent="0" fontAlgn="base">
              <a:buNone/>
            </a:pPr>
            <a:r>
              <a:rPr lang="en-US" sz="2400" dirty="0"/>
              <a:t>    }</a:t>
            </a:r>
          </a:p>
          <a:p>
            <a:endParaRPr lang="en-US" dirty="0"/>
          </a:p>
        </p:txBody>
      </p:sp>
    </p:spTree>
    <p:extLst>
      <p:ext uri="{BB962C8B-B14F-4D97-AF65-F5344CB8AC3E}">
        <p14:creationId xmlns:p14="http://schemas.microsoft.com/office/powerpoint/2010/main" val="13677461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9437"/>
            <a:ext cx="8229600" cy="5668963"/>
          </a:xfrm>
        </p:spPr>
        <p:txBody>
          <a:bodyPr>
            <a:normAutofit/>
          </a:bodyPr>
          <a:lstStyle/>
          <a:p>
            <a:pPr marL="0" indent="0" fontAlgn="base">
              <a:buNone/>
            </a:pPr>
            <a:r>
              <a:rPr lang="en-US" sz="2400" b="1" dirty="0"/>
              <a:t> // Marks the eliminated range from front </a:t>
            </a:r>
          </a:p>
          <a:p>
            <a:pPr marL="0" indent="0" fontAlgn="base">
              <a:buNone/>
            </a:pPr>
            <a:r>
              <a:rPr lang="en-US" sz="2400" dirty="0" smtClean="0"/>
              <a:t>offset </a:t>
            </a:r>
            <a:r>
              <a:rPr lang="en-US" sz="2400" dirty="0"/>
              <a:t>= -1; </a:t>
            </a:r>
          </a:p>
          <a:p>
            <a:pPr marL="0" indent="0" fontAlgn="base">
              <a:buNone/>
            </a:pPr>
            <a:r>
              <a:rPr lang="en-US" sz="2200" b="1" dirty="0" smtClean="0"/>
              <a:t>// finding ‘</a:t>
            </a:r>
            <a:r>
              <a:rPr lang="en-US" sz="2200" b="1" dirty="0" err="1" smtClean="0"/>
              <a:t>i</a:t>
            </a:r>
            <a:r>
              <a:rPr lang="en-US" sz="2200" b="1" dirty="0" smtClean="0"/>
              <a:t>’ which is the comparison point</a:t>
            </a:r>
            <a:endParaRPr lang="en-US" sz="2200" b="1" dirty="0"/>
          </a:p>
          <a:p>
            <a:pPr marL="0" indent="0" fontAlgn="base">
              <a:buNone/>
            </a:pPr>
            <a:r>
              <a:rPr lang="en-US" sz="2200" dirty="0"/>
              <a:t> </a:t>
            </a:r>
            <a:r>
              <a:rPr lang="en-US" sz="2200" dirty="0" smtClean="0"/>
              <a:t> </a:t>
            </a:r>
            <a:r>
              <a:rPr lang="en-US" sz="2200" dirty="0" err="1"/>
              <a:t>i</a:t>
            </a:r>
            <a:r>
              <a:rPr lang="en-US" sz="2200" dirty="0"/>
              <a:t> = min(offset+fibMMm2, n-1</a:t>
            </a:r>
            <a:r>
              <a:rPr lang="en-US" sz="2200" dirty="0" smtClean="0"/>
              <a:t>)</a:t>
            </a:r>
          </a:p>
          <a:p>
            <a:pPr marL="0" indent="0" fontAlgn="base">
              <a:buNone/>
            </a:pPr>
            <a:endParaRPr lang="en-US" sz="2200" dirty="0"/>
          </a:p>
          <a:p>
            <a:pPr marL="0" indent="0" fontAlgn="base">
              <a:buNone/>
            </a:pPr>
            <a:endParaRPr lang="en-US" sz="2200" dirty="0" smtClean="0"/>
          </a:p>
          <a:p>
            <a:pPr marL="0" indent="0" fontAlgn="base">
              <a:buNone/>
            </a:pPr>
            <a:endParaRPr lang="en-US" sz="2200" dirty="0" smtClean="0"/>
          </a:p>
        </p:txBody>
      </p:sp>
      <p:graphicFrame>
        <p:nvGraphicFramePr>
          <p:cNvPr id="4" name="Table 3"/>
          <p:cNvGraphicFramePr>
            <a:graphicFrameLocks noGrp="1"/>
          </p:cNvGraphicFramePr>
          <p:nvPr>
            <p:extLst>
              <p:ext uri="{D42A27DB-BD31-4B8C-83A1-F6EECF244321}">
                <p14:modId xmlns:p14="http://schemas.microsoft.com/office/powerpoint/2010/main" val="41610203"/>
              </p:ext>
            </p:extLst>
          </p:nvPr>
        </p:nvGraphicFramePr>
        <p:xfrm>
          <a:off x="381000" y="2590800"/>
          <a:ext cx="8305800" cy="3810000"/>
        </p:xfrm>
        <a:graphic>
          <a:graphicData uri="http://schemas.openxmlformats.org/drawingml/2006/table">
            <a:tbl>
              <a:tblPr firstRow="1" bandRow="1">
                <a:tableStyleId>{5C22544A-7EE6-4342-B048-85BDC9FD1C3A}</a:tableStyleId>
              </a:tblPr>
              <a:tblGrid>
                <a:gridCol w="4152900"/>
                <a:gridCol w="4152900"/>
              </a:tblGrid>
              <a:tr h="370840">
                <a:tc>
                  <a:txBody>
                    <a:bodyPr/>
                    <a:lstStyle/>
                    <a:p>
                      <a:pPr marL="0" indent="0" fontAlgn="base">
                        <a:buNone/>
                      </a:pPr>
                      <a:r>
                        <a:rPr lang="en-US" sz="1800" dirty="0" smtClean="0">
                          <a:solidFill>
                            <a:schemeClr val="tx1"/>
                          </a:solidFill>
                        </a:rPr>
                        <a:t>/* If x is greater than the value at index fibMm2, </a:t>
                      </a:r>
                    </a:p>
                    <a:p>
                      <a:pPr marL="0" indent="0" fontAlgn="base">
                        <a:buNone/>
                      </a:pPr>
                      <a:r>
                        <a:rPr lang="en-US" sz="1800" dirty="0" smtClean="0">
                          <a:solidFill>
                            <a:schemeClr val="tx1"/>
                          </a:solidFill>
                        </a:rPr>
                        <a:t>Eliminate the subarray array from offset </a:t>
                      </a:r>
                      <a:r>
                        <a:rPr lang="en-US" sz="1800" dirty="0" err="1" smtClean="0">
                          <a:solidFill>
                            <a:schemeClr val="tx1"/>
                          </a:solidFill>
                        </a:rPr>
                        <a:t>upto</a:t>
                      </a:r>
                      <a:r>
                        <a:rPr lang="en-US" sz="1800" dirty="0" smtClean="0">
                          <a:solidFill>
                            <a:schemeClr val="tx1"/>
                          </a:solidFill>
                        </a:rPr>
                        <a:t> </a:t>
                      </a:r>
                      <a:r>
                        <a:rPr lang="en-US" sz="1800" dirty="0" err="1" smtClean="0">
                          <a:solidFill>
                            <a:schemeClr val="tx1"/>
                          </a:solidFill>
                        </a:rPr>
                        <a:t>i</a:t>
                      </a:r>
                      <a:r>
                        <a:rPr lang="en-US" sz="1800" dirty="0" smtClean="0">
                          <a:solidFill>
                            <a:schemeClr val="tx1"/>
                          </a:solidFill>
                        </a:rPr>
                        <a:t> */</a:t>
                      </a:r>
                    </a:p>
                    <a:p>
                      <a:pPr marL="0" indent="0" fontAlgn="base">
                        <a:buNone/>
                      </a:pPr>
                      <a:r>
                        <a:rPr lang="en-US" sz="1800" dirty="0" smtClean="0">
                          <a:solidFill>
                            <a:schemeClr val="tx1"/>
                          </a:solidFill>
                        </a:rPr>
                        <a:t>    </a:t>
                      </a:r>
                    </a:p>
                    <a:p>
                      <a:pPr marL="0" indent="0" fontAlgn="base">
                        <a:buNone/>
                      </a:pPr>
                      <a:r>
                        <a:rPr lang="en-US" sz="1800" dirty="0" smtClean="0">
                          <a:solidFill>
                            <a:schemeClr val="tx1"/>
                          </a:solidFill>
                        </a:rPr>
                        <a:t>    if (</a:t>
                      </a:r>
                      <a:r>
                        <a:rPr lang="en-US" sz="1800" dirty="0" err="1" smtClean="0">
                          <a:solidFill>
                            <a:schemeClr val="tx1"/>
                          </a:solidFill>
                        </a:rPr>
                        <a:t>arr</a:t>
                      </a:r>
                      <a:r>
                        <a:rPr lang="en-US" sz="1800" dirty="0" smtClean="0">
                          <a:solidFill>
                            <a:schemeClr val="tx1"/>
                          </a:solidFill>
                        </a:rPr>
                        <a:t>[</a:t>
                      </a:r>
                      <a:r>
                        <a:rPr lang="en-US" sz="1800" dirty="0" err="1" smtClean="0">
                          <a:solidFill>
                            <a:schemeClr val="tx1"/>
                          </a:solidFill>
                        </a:rPr>
                        <a:t>i</a:t>
                      </a:r>
                      <a:r>
                        <a:rPr lang="en-US" sz="1800" dirty="0" smtClean="0">
                          <a:solidFill>
                            <a:schemeClr val="tx1"/>
                          </a:solidFill>
                        </a:rPr>
                        <a:t>] &lt; x) </a:t>
                      </a:r>
                    </a:p>
                    <a:p>
                      <a:pPr marL="0" indent="0" fontAlgn="base">
                        <a:buNone/>
                      </a:pPr>
                      <a:r>
                        <a:rPr lang="en-US" sz="1800" dirty="0" smtClean="0">
                          <a:solidFill>
                            <a:schemeClr val="tx1"/>
                          </a:solidFill>
                        </a:rPr>
                        <a:t>        { </a:t>
                      </a:r>
                    </a:p>
                    <a:p>
                      <a:pPr marL="0" indent="0" fontAlgn="base">
                        <a:buNone/>
                      </a:pPr>
                      <a:r>
                        <a:rPr lang="en-US" sz="1800" dirty="0" smtClean="0">
                          <a:solidFill>
                            <a:schemeClr val="tx1"/>
                          </a:solidFill>
                        </a:rPr>
                        <a:t>            </a:t>
                      </a:r>
                      <a:r>
                        <a:rPr lang="en-US" sz="1800" dirty="0" err="1" smtClean="0">
                          <a:solidFill>
                            <a:schemeClr val="tx1"/>
                          </a:solidFill>
                        </a:rPr>
                        <a:t>fibM</a:t>
                      </a:r>
                      <a:r>
                        <a:rPr lang="en-US" sz="1800" dirty="0" smtClean="0">
                          <a:solidFill>
                            <a:schemeClr val="tx1"/>
                          </a:solidFill>
                        </a:rPr>
                        <a:t>  = fibMMm1; </a:t>
                      </a:r>
                    </a:p>
                    <a:p>
                      <a:pPr marL="0" indent="0" fontAlgn="base">
                        <a:buNone/>
                      </a:pPr>
                      <a:r>
                        <a:rPr lang="en-US" sz="1800" dirty="0" smtClean="0">
                          <a:solidFill>
                            <a:schemeClr val="tx1"/>
                          </a:solidFill>
                        </a:rPr>
                        <a:t>            fibMMm1 = fibMMm2; </a:t>
                      </a:r>
                    </a:p>
                    <a:p>
                      <a:pPr marL="0" indent="0" fontAlgn="base">
                        <a:buNone/>
                      </a:pPr>
                      <a:r>
                        <a:rPr lang="en-US" sz="1800" dirty="0" smtClean="0">
                          <a:solidFill>
                            <a:schemeClr val="tx1"/>
                          </a:solidFill>
                        </a:rPr>
                        <a:t>            fibMMm2 = </a:t>
                      </a:r>
                      <a:r>
                        <a:rPr lang="en-US" sz="1800" dirty="0" err="1" smtClean="0">
                          <a:solidFill>
                            <a:schemeClr val="tx1"/>
                          </a:solidFill>
                        </a:rPr>
                        <a:t>fibM</a:t>
                      </a:r>
                      <a:r>
                        <a:rPr lang="en-US" sz="1800" dirty="0" smtClean="0">
                          <a:solidFill>
                            <a:schemeClr val="tx1"/>
                          </a:solidFill>
                        </a:rPr>
                        <a:t> - fibMMm1; </a:t>
                      </a:r>
                    </a:p>
                    <a:p>
                      <a:pPr marL="0" indent="0" fontAlgn="base">
                        <a:buNone/>
                      </a:pPr>
                      <a:r>
                        <a:rPr lang="en-US" sz="1800" dirty="0" smtClean="0">
                          <a:solidFill>
                            <a:schemeClr val="tx1"/>
                          </a:solidFill>
                        </a:rPr>
                        <a:t>            offset = </a:t>
                      </a:r>
                      <a:r>
                        <a:rPr lang="en-US" sz="1800" dirty="0" err="1" smtClean="0">
                          <a:solidFill>
                            <a:schemeClr val="tx1"/>
                          </a:solidFill>
                        </a:rPr>
                        <a:t>i</a:t>
                      </a:r>
                      <a:r>
                        <a:rPr lang="en-US" sz="1800" dirty="0" smtClean="0">
                          <a:solidFill>
                            <a:schemeClr val="tx1"/>
                          </a:solidFill>
                        </a:rPr>
                        <a:t>; </a:t>
                      </a:r>
                    </a:p>
                    <a:p>
                      <a:pPr marL="0" indent="0" fontAlgn="base">
                        <a:buNone/>
                      </a:pPr>
                      <a:r>
                        <a:rPr lang="en-US" sz="1800" dirty="0" smtClean="0">
                          <a:solidFill>
                            <a:schemeClr val="tx1"/>
                          </a:solidFill>
                        </a:rPr>
                        <a:t>        } </a:t>
                      </a:r>
                    </a:p>
                  </a:txBody>
                  <a:tcPr>
                    <a:noFill/>
                  </a:tcPr>
                </a:tc>
                <a:tc>
                  <a:txBody>
                    <a:bodyPr/>
                    <a:lstStyle/>
                    <a:p>
                      <a:pPr marL="0" indent="0" fontAlgn="base">
                        <a:buNone/>
                      </a:pPr>
                      <a:r>
                        <a:rPr lang="en-US" sz="1800" dirty="0" smtClean="0">
                          <a:solidFill>
                            <a:schemeClr val="tx1"/>
                          </a:solidFill>
                        </a:rPr>
                        <a:t>/* If x is less than the value at index fibMm2, </a:t>
                      </a:r>
                    </a:p>
                    <a:p>
                      <a:pPr marL="0" indent="0" fontAlgn="base">
                        <a:buNone/>
                      </a:pPr>
                      <a:r>
                        <a:rPr lang="en-US" sz="1800" dirty="0" smtClean="0">
                          <a:solidFill>
                            <a:schemeClr val="tx1"/>
                          </a:solidFill>
                        </a:rPr>
                        <a:t>Eliminate the subarray after i+1  */</a:t>
                      </a:r>
                    </a:p>
                    <a:p>
                      <a:pPr marL="0" indent="0" fontAlgn="base">
                        <a:buNone/>
                      </a:pPr>
                      <a:endParaRPr lang="en-US" sz="1800" dirty="0" smtClean="0">
                        <a:solidFill>
                          <a:schemeClr val="tx1"/>
                        </a:solidFill>
                      </a:endParaRPr>
                    </a:p>
                    <a:p>
                      <a:pPr marL="0" indent="0" fontAlgn="base">
                        <a:buNone/>
                      </a:pPr>
                      <a:r>
                        <a:rPr lang="en-US" sz="1800" dirty="0" smtClean="0">
                          <a:solidFill>
                            <a:schemeClr val="tx1"/>
                          </a:solidFill>
                        </a:rPr>
                        <a:t>   </a:t>
                      </a:r>
                    </a:p>
                    <a:p>
                      <a:pPr marL="0" indent="0" fontAlgn="base">
                        <a:buNone/>
                      </a:pPr>
                      <a:r>
                        <a:rPr lang="en-US" sz="1800" dirty="0" smtClean="0">
                          <a:solidFill>
                            <a:schemeClr val="tx1"/>
                          </a:solidFill>
                        </a:rPr>
                        <a:t>     else if (</a:t>
                      </a:r>
                      <a:r>
                        <a:rPr lang="en-US" sz="1800" dirty="0" err="1" smtClean="0">
                          <a:solidFill>
                            <a:schemeClr val="tx1"/>
                          </a:solidFill>
                        </a:rPr>
                        <a:t>arr</a:t>
                      </a:r>
                      <a:r>
                        <a:rPr lang="en-US" sz="1800" dirty="0" smtClean="0">
                          <a:solidFill>
                            <a:schemeClr val="tx1"/>
                          </a:solidFill>
                        </a:rPr>
                        <a:t>[</a:t>
                      </a:r>
                      <a:r>
                        <a:rPr lang="en-US" sz="1800" dirty="0" err="1" smtClean="0">
                          <a:solidFill>
                            <a:schemeClr val="tx1"/>
                          </a:solidFill>
                        </a:rPr>
                        <a:t>i</a:t>
                      </a:r>
                      <a:r>
                        <a:rPr lang="en-US" sz="1800" dirty="0" smtClean="0">
                          <a:solidFill>
                            <a:schemeClr val="tx1"/>
                          </a:solidFill>
                        </a:rPr>
                        <a:t>] &gt; x) </a:t>
                      </a:r>
                    </a:p>
                    <a:p>
                      <a:pPr marL="0" indent="0" fontAlgn="base">
                        <a:buNone/>
                      </a:pPr>
                      <a:r>
                        <a:rPr lang="en-US" sz="1800" dirty="0" smtClean="0">
                          <a:solidFill>
                            <a:schemeClr val="tx1"/>
                          </a:solidFill>
                        </a:rPr>
                        <a:t>        { </a:t>
                      </a:r>
                    </a:p>
                    <a:p>
                      <a:pPr marL="0" indent="0" fontAlgn="base">
                        <a:buNone/>
                      </a:pPr>
                      <a:r>
                        <a:rPr lang="en-US" sz="1800" dirty="0" smtClean="0">
                          <a:solidFill>
                            <a:schemeClr val="tx1"/>
                          </a:solidFill>
                        </a:rPr>
                        <a:t>            </a:t>
                      </a:r>
                      <a:r>
                        <a:rPr lang="en-US" sz="1800" dirty="0" err="1" smtClean="0">
                          <a:solidFill>
                            <a:schemeClr val="tx1"/>
                          </a:solidFill>
                        </a:rPr>
                        <a:t>fibM</a:t>
                      </a:r>
                      <a:r>
                        <a:rPr lang="en-US" sz="1800" dirty="0" smtClean="0">
                          <a:solidFill>
                            <a:schemeClr val="tx1"/>
                          </a:solidFill>
                        </a:rPr>
                        <a:t>  = fibMMm2; </a:t>
                      </a:r>
                    </a:p>
                    <a:p>
                      <a:pPr marL="0" indent="0" fontAlgn="base">
                        <a:buNone/>
                      </a:pPr>
                      <a:r>
                        <a:rPr lang="en-US" sz="1800" dirty="0" smtClean="0">
                          <a:solidFill>
                            <a:schemeClr val="tx1"/>
                          </a:solidFill>
                        </a:rPr>
                        <a:t>            fibMMm1 = fibMMm1 - fibMMm2; </a:t>
                      </a:r>
                    </a:p>
                    <a:p>
                      <a:pPr marL="0" indent="0" fontAlgn="base">
                        <a:buNone/>
                      </a:pPr>
                      <a:r>
                        <a:rPr lang="en-US" sz="1800" dirty="0" smtClean="0">
                          <a:solidFill>
                            <a:schemeClr val="tx1"/>
                          </a:solidFill>
                        </a:rPr>
                        <a:t>            fibMMm2 = </a:t>
                      </a:r>
                      <a:r>
                        <a:rPr lang="en-US" sz="1800" dirty="0" err="1" smtClean="0">
                          <a:solidFill>
                            <a:schemeClr val="tx1"/>
                          </a:solidFill>
                        </a:rPr>
                        <a:t>fibM</a:t>
                      </a:r>
                      <a:r>
                        <a:rPr lang="en-US" sz="1800" dirty="0" smtClean="0">
                          <a:solidFill>
                            <a:schemeClr val="tx1"/>
                          </a:solidFill>
                        </a:rPr>
                        <a:t> - fibMMm1; </a:t>
                      </a:r>
                    </a:p>
                    <a:p>
                      <a:pPr marL="0" indent="0" fontAlgn="base">
                        <a:buNone/>
                      </a:pPr>
                      <a:r>
                        <a:rPr lang="en-US" sz="1800" dirty="0" smtClean="0">
                          <a:solidFill>
                            <a:schemeClr val="tx1"/>
                          </a:solidFill>
                        </a:rPr>
                        <a:t>        } </a:t>
                      </a:r>
                    </a:p>
                    <a:p>
                      <a:endParaRPr lang="en-US" dirty="0">
                        <a:solidFill>
                          <a:schemeClr val="tx1"/>
                        </a:solidFill>
                      </a:endParaRPr>
                    </a:p>
                  </a:txBody>
                  <a:tcPr>
                    <a:noFill/>
                  </a:tcPr>
                </a:tc>
              </a:tr>
              <a:tr h="370840">
                <a:tc gridSpan="2">
                  <a:txBody>
                    <a:bodyPr/>
                    <a:lstStyle/>
                    <a:p>
                      <a:pPr marL="0" indent="0" fontAlgn="base">
                        <a:buNone/>
                      </a:pPr>
                      <a:r>
                        <a:rPr lang="en-US" sz="2200" b="1" dirty="0" smtClean="0">
                          <a:solidFill>
                            <a:schemeClr val="tx1"/>
                          </a:solidFill>
                        </a:rPr>
                        <a:t>This goes iteratively until either </a:t>
                      </a:r>
                      <a:r>
                        <a:rPr lang="en-US" sz="2200" b="1" dirty="0" err="1" smtClean="0">
                          <a:solidFill>
                            <a:schemeClr val="tx1"/>
                          </a:solidFill>
                        </a:rPr>
                        <a:t>arr</a:t>
                      </a:r>
                      <a:r>
                        <a:rPr lang="en-US" sz="2200" b="1" dirty="0" smtClean="0">
                          <a:solidFill>
                            <a:schemeClr val="tx1"/>
                          </a:solidFill>
                        </a:rPr>
                        <a:t>[</a:t>
                      </a:r>
                      <a:r>
                        <a:rPr lang="en-US" sz="2200" b="1" dirty="0" err="1" smtClean="0">
                          <a:solidFill>
                            <a:schemeClr val="tx1"/>
                          </a:solidFill>
                        </a:rPr>
                        <a:t>i</a:t>
                      </a:r>
                      <a:r>
                        <a:rPr lang="en-US" sz="2200" b="1" dirty="0" smtClean="0">
                          <a:solidFill>
                            <a:schemeClr val="tx1"/>
                          </a:solidFill>
                        </a:rPr>
                        <a:t>] = x or </a:t>
                      </a:r>
                      <a:r>
                        <a:rPr lang="en-US" sz="2200" b="1" dirty="0" err="1" smtClean="0">
                          <a:solidFill>
                            <a:schemeClr val="tx1"/>
                          </a:solidFill>
                        </a:rPr>
                        <a:t>fibM</a:t>
                      </a:r>
                      <a:r>
                        <a:rPr lang="en-US" sz="2200" b="1" dirty="0" smtClean="0">
                          <a:solidFill>
                            <a:schemeClr val="tx1"/>
                          </a:solidFill>
                        </a:rPr>
                        <a:t>&gt;1</a:t>
                      </a:r>
                    </a:p>
                  </a:txBody>
                  <a:tcPr>
                    <a:noFill/>
                  </a:tcPr>
                </a:tc>
                <a:tc hMerge="1">
                  <a:txBody>
                    <a:bodyPr/>
                    <a:lstStyle/>
                    <a:p>
                      <a:endParaRPr lang="en-US" dirty="0">
                        <a:solidFill>
                          <a:schemeClr val="tx1"/>
                        </a:solidFill>
                      </a:endParaRPr>
                    </a:p>
                  </a:txBody>
                  <a:tcPr>
                    <a:noFill/>
                  </a:tcPr>
                </a:tc>
              </a:tr>
            </a:tbl>
          </a:graphicData>
        </a:graphic>
      </p:graphicFrame>
    </p:spTree>
    <p:extLst>
      <p:ext uri="{BB962C8B-B14F-4D97-AF65-F5344CB8AC3E}">
        <p14:creationId xmlns:p14="http://schemas.microsoft.com/office/powerpoint/2010/main" val="30578138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NITRKL\CourseMaterials\CS102-DataStructureAndAlgorithms\fibSearch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6542" y="838200"/>
            <a:ext cx="5935857" cy="5196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8906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200" b="1" dirty="0"/>
              <a:t>Illustration </a:t>
            </a:r>
            <a:r>
              <a:rPr lang="en-US" sz="2200" b="1" dirty="0" smtClean="0"/>
              <a:t>assumption:</a:t>
            </a:r>
          </a:p>
          <a:p>
            <a:pPr marL="0" indent="0">
              <a:buNone/>
            </a:pPr>
            <a:r>
              <a:rPr lang="en-US" sz="2200" dirty="0" smtClean="0"/>
              <a:t>1-based </a:t>
            </a:r>
            <a:r>
              <a:rPr lang="en-US" sz="2200" dirty="0"/>
              <a:t>indexing. Target element x is 85. Length of array n = 11.</a:t>
            </a:r>
          </a:p>
        </p:txBody>
      </p:sp>
      <p:pic>
        <p:nvPicPr>
          <p:cNvPr id="4" name="Picture 2" descr="E:\NITRKL\CourseMaterials\CS102-DataStructureAndAlgorithms\fibSearch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337" y="2971800"/>
            <a:ext cx="8983663" cy="1189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847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NITRKL\CourseMaterials\CS102-DataStructureAndAlgorithms\fibSearch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337" y="1249386"/>
            <a:ext cx="8983663" cy="118901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NITRKL\CourseMaterials\CS102-DataStructureAndAlgorithms\fibSear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297770"/>
            <a:ext cx="8686800" cy="2571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2245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solidFill>
                  <a:srgbClr val="C00000"/>
                </a:solidFill>
              </a:rPr>
              <a:t>Algorithm</a:t>
            </a:r>
            <a:endParaRPr lang="en-US" dirty="0">
              <a:solidFill>
                <a:srgbClr val="C00000"/>
              </a:solidFill>
            </a:endParaRPr>
          </a:p>
        </p:txBody>
      </p:sp>
      <p:sp>
        <p:nvSpPr>
          <p:cNvPr id="3" name="Content Placeholder 2"/>
          <p:cNvSpPr>
            <a:spLocks noGrp="1"/>
          </p:cNvSpPr>
          <p:nvPr>
            <p:ph idx="1"/>
          </p:nvPr>
        </p:nvSpPr>
        <p:spPr>
          <a:xfrm>
            <a:off x="457200" y="1066800"/>
            <a:ext cx="8229600" cy="5059363"/>
          </a:xfrm>
        </p:spPr>
        <p:txBody>
          <a:bodyPr/>
          <a:lstStyle/>
          <a:p>
            <a:pPr>
              <a:buNone/>
            </a:pPr>
            <a:r>
              <a:rPr lang="en-US" dirty="0" smtClean="0"/>
              <a:t>[1] </a:t>
            </a:r>
            <a:r>
              <a:rPr lang="en-US" dirty="0" err="1" smtClean="0"/>
              <a:t>i</a:t>
            </a:r>
            <a:r>
              <a:rPr lang="en-US" dirty="0" smtClean="0"/>
              <a:t> = 1</a:t>
            </a:r>
          </a:p>
          <a:p>
            <a:pPr>
              <a:buNone/>
            </a:pPr>
            <a:r>
              <a:rPr lang="en-US" dirty="0" smtClean="0"/>
              <a:t>[2] If K = A[</a:t>
            </a:r>
            <a:r>
              <a:rPr lang="en-US" dirty="0" err="1" smtClean="0"/>
              <a:t>i</a:t>
            </a:r>
            <a:r>
              <a:rPr lang="en-US" dirty="0" smtClean="0"/>
              <a:t>] , Print “Search is 					Successful”</a:t>
            </a:r>
            <a:r>
              <a:rPr lang="en-US" dirty="0"/>
              <a:t> </a:t>
            </a:r>
            <a:r>
              <a:rPr lang="en-US" dirty="0" smtClean="0"/>
              <a:t>and Stop </a:t>
            </a:r>
          </a:p>
          <a:p>
            <a:pPr>
              <a:buNone/>
            </a:pPr>
            <a:r>
              <a:rPr lang="en-US" dirty="0" smtClean="0"/>
              <a:t>[3] </a:t>
            </a:r>
            <a:r>
              <a:rPr lang="en-US" dirty="0" err="1" smtClean="0"/>
              <a:t>i</a:t>
            </a:r>
            <a:r>
              <a:rPr lang="en-US" dirty="0" smtClean="0"/>
              <a:t> = </a:t>
            </a:r>
            <a:r>
              <a:rPr lang="en-US" dirty="0" err="1" smtClean="0"/>
              <a:t>i</a:t>
            </a:r>
            <a:r>
              <a:rPr lang="en-US" dirty="0" smtClean="0"/>
              <a:t> + 1</a:t>
            </a:r>
          </a:p>
          <a:p>
            <a:pPr>
              <a:buNone/>
            </a:pPr>
            <a:r>
              <a:rPr lang="en-US" dirty="0" smtClean="0"/>
              <a:t>[4] If (</a:t>
            </a:r>
            <a:r>
              <a:rPr lang="en-US" dirty="0" err="1" smtClean="0"/>
              <a:t>i</a:t>
            </a:r>
            <a:r>
              <a:rPr lang="en-US" dirty="0" smtClean="0"/>
              <a:t> &lt;= n) then Go To Step [2]</a:t>
            </a:r>
          </a:p>
          <a:p>
            <a:pPr>
              <a:buNone/>
            </a:pPr>
            <a:r>
              <a:rPr lang="en-US" dirty="0" smtClean="0"/>
              <a:t>[5] Else Print </a:t>
            </a:r>
            <a:r>
              <a:rPr lang="en-US" dirty="0"/>
              <a:t> </a:t>
            </a:r>
            <a:r>
              <a:rPr lang="en-US" dirty="0" smtClean="0"/>
              <a:t>“Search is 					Unsuccessful” and Stop </a:t>
            </a:r>
          </a:p>
          <a:p>
            <a:pPr>
              <a:buNone/>
            </a:pPr>
            <a:r>
              <a:rPr lang="en-US" dirty="0" smtClean="0"/>
              <a:t>[6] Exit </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NITRKL\CourseMaterials\CS102-DataStructureAndAlgorithms\fibSearch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6542" y="838200"/>
            <a:ext cx="5935857" cy="5196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16809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NITRKL\CourseMaterials\CS102-DataStructureAndAlgorithms\fibo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26524"/>
            <a:ext cx="9012621" cy="248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0660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solidFill>
                  <a:srgbClr val="C00000"/>
                </a:solidFill>
              </a:rPr>
              <a:t>Algorithm </a:t>
            </a:r>
            <a:endParaRPr lang="en-US" dirty="0">
              <a:solidFill>
                <a:srgbClr val="C00000"/>
              </a:solidFill>
            </a:endParaRPr>
          </a:p>
        </p:txBody>
      </p:sp>
      <p:sp>
        <p:nvSpPr>
          <p:cNvPr id="3" name="Content Placeholder 2"/>
          <p:cNvSpPr>
            <a:spLocks noGrp="1"/>
          </p:cNvSpPr>
          <p:nvPr>
            <p:ph idx="1"/>
          </p:nvPr>
        </p:nvSpPr>
        <p:spPr>
          <a:xfrm>
            <a:off x="457200" y="1066800"/>
            <a:ext cx="8229600" cy="5059363"/>
          </a:xfrm>
        </p:spPr>
        <p:txBody>
          <a:bodyPr/>
          <a:lstStyle/>
          <a:p>
            <a:pPr>
              <a:buNone/>
            </a:pPr>
            <a:endParaRPr lang="en-US" dirty="0" smtClean="0"/>
          </a:p>
          <a:p>
            <a:pPr>
              <a:buNone/>
            </a:pPr>
            <a:endParaRPr lang="en-US" dirty="0" smtClean="0"/>
          </a:p>
          <a:p>
            <a:pPr>
              <a:buNone/>
            </a:pPr>
            <a:r>
              <a:rPr lang="en-US" dirty="0" smtClean="0"/>
              <a:t>Elements are in sorted order. Number of elements </a:t>
            </a:r>
            <a:r>
              <a:rPr lang="en-US" b="1" dirty="0" smtClean="0">
                <a:solidFill>
                  <a:srgbClr val="FF0000"/>
                </a:solidFill>
              </a:rPr>
              <a:t>n </a:t>
            </a:r>
            <a:r>
              <a:rPr lang="en-US" dirty="0" smtClean="0"/>
              <a:t>is related to a perfect Fibonacci number </a:t>
            </a:r>
            <a:r>
              <a:rPr lang="en-US" b="1" dirty="0" smtClean="0">
                <a:solidFill>
                  <a:srgbClr val="FF0000"/>
                </a:solidFill>
              </a:rPr>
              <a:t>F</a:t>
            </a:r>
            <a:r>
              <a:rPr lang="en-US" b="1" baseline="-25000" dirty="0" smtClean="0">
                <a:solidFill>
                  <a:srgbClr val="FF0000"/>
                </a:solidFill>
              </a:rPr>
              <a:t>k+1</a:t>
            </a:r>
            <a:r>
              <a:rPr lang="en-US" dirty="0" smtClean="0"/>
              <a:t> such that </a:t>
            </a:r>
            <a:r>
              <a:rPr lang="en-US" b="1" dirty="0" smtClean="0">
                <a:solidFill>
                  <a:srgbClr val="FF0000"/>
                </a:solidFill>
              </a:rPr>
              <a:t>F</a:t>
            </a:r>
            <a:r>
              <a:rPr lang="en-US" b="1" baseline="-25000" dirty="0" smtClean="0">
                <a:solidFill>
                  <a:srgbClr val="FF0000"/>
                </a:solidFill>
              </a:rPr>
              <a:t>k+1 </a:t>
            </a:r>
            <a:r>
              <a:rPr lang="en-US" b="1" dirty="0" smtClean="0">
                <a:solidFill>
                  <a:srgbClr val="FF0000"/>
                </a:solidFill>
              </a:rPr>
              <a:t>  = n+1</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buNone/>
            </a:pPr>
            <a:r>
              <a:rPr lang="en-US" dirty="0" smtClean="0"/>
              <a:t>[1] </a:t>
            </a:r>
            <a:r>
              <a:rPr lang="en-US" dirty="0" err="1" smtClean="0"/>
              <a:t>i</a:t>
            </a:r>
            <a:r>
              <a:rPr lang="en-US" dirty="0" smtClean="0"/>
              <a:t> = </a:t>
            </a:r>
            <a:r>
              <a:rPr lang="en-US" dirty="0" err="1" smtClean="0"/>
              <a:t>F</a:t>
            </a:r>
            <a:r>
              <a:rPr lang="en-US" baseline="-25000" dirty="0" err="1" smtClean="0"/>
              <a:t>k</a:t>
            </a:r>
            <a:r>
              <a:rPr lang="en-US" dirty="0" smtClean="0"/>
              <a:t> </a:t>
            </a:r>
          </a:p>
          <a:p>
            <a:pPr>
              <a:buNone/>
            </a:pPr>
            <a:r>
              <a:rPr lang="en-US" dirty="0" smtClean="0"/>
              <a:t>[2] p = F</a:t>
            </a:r>
            <a:r>
              <a:rPr lang="en-US" baseline="-25000" dirty="0" smtClean="0"/>
              <a:t>k-1 </a:t>
            </a:r>
            <a:r>
              <a:rPr lang="en-US" dirty="0" smtClean="0"/>
              <a:t> , q = F</a:t>
            </a:r>
            <a:r>
              <a:rPr lang="en-US" baseline="-25000" dirty="0" smtClean="0"/>
              <a:t>k-2 </a:t>
            </a:r>
            <a:r>
              <a:rPr lang="en-US" dirty="0" smtClean="0"/>
              <a:t> </a:t>
            </a:r>
          </a:p>
          <a:p>
            <a:pPr>
              <a:buNone/>
            </a:pPr>
            <a:r>
              <a:rPr lang="en-US" dirty="0" smtClean="0"/>
              <a:t>[3] If ( K &lt; </a:t>
            </a:r>
            <a:r>
              <a:rPr lang="en-US" dirty="0" err="1" smtClean="0"/>
              <a:t>K</a:t>
            </a:r>
            <a:r>
              <a:rPr lang="en-US" baseline="-25000" dirty="0" err="1" smtClean="0"/>
              <a:t>i</a:t>
            </a:r>
            <a:r>
              <a:rPr lang="en-US" dirty="0" smtClean="0"/>
              <a:t> ) then </a:t>
            </a:r>
          </a:p>
          <a:p>
            <a:pPr>
              <a:buNone/>
            </a:pPr>
            <a:r>
              <a:rPr lang="en-US" dirty="0" smtClean="0"/>
              <a:t>[4] 	</a:t>
            </a:r>
            <a:r>
              <a:rPr lang="en-US" b="1" dirty="0" smtClean="0">
                <a:solidFill>
                  <a:srgbClr val="FF0000"/>
                </a:solidFill>
              </a:rPr>
              <a:t>If (q==0) then Print “unsuccessful 				and exit”</a:t>
            </a:r>
          </a:p>
          <a:p>
            <a:pPr>
              <a:buNone/>
            </a:pPr>
            <a:r>
              <a:rPr lang="en-US" dirty="0" smtClean="0"/>
              <a:t>[5] </a:t>
            </a:r>
            <a:r>
              <a:rPr lang="en-US" b="1" dirty="0" smtClean="0">
                <a:solidFill>
                  <a:srgbClr val="FF0000"/>
                </a:solidFill>
              </a:rPr>
              <a:t>		Else </a:t>
            </a:r>
            <a:r>
              <a:rPr lang="en-US" b="1" dirty="0" err="1" smtClean="0">
                <a:solidFill>
                  <a:srgbClr val="FF0000"/>
                </a:solidFill>
              </a:rPr>
              <a:t>i</a:t>
            </a:r>
            <a:r>
              <a:rPr lang="en-US" b="1" dirty="0" smtClean="0">
                <a:solidFill>
                  <a:srgbClr val="FF0000"/>
                </a:solidFill>
              </a:rPr>
              <a:t> = </a:t>
            </a:r>
            <a:r>
              <a:rPr lang="en-US" b="1" dirty="0" err="1" smtClean="0">
                <a:solidFill>
                  <a:srgbClr val="FF0000"/>
                </a:solidFill>
              </a:rPr>
              <a:t>i</a:t>
            </a:r>
            <a:r>
              <a:rPr lang="en-US" b="1" dirty="0" smtClean="0">
                <a:solidFill>
                  <a:srgbClr val="FF0000"/>
                </a:solidFill>
              </a:rPr>
              <a:t> – q, </a:t>
            </a:r>
            <a:r>
              <a:rPr lang="en-US" b="1" dirty="0" err="1" smtClean="0">
                <a:solidFill>
                  <a:srgbClr val="FF0000"/>
                </a:solidFill>
              </a:rPr>
              <a:t>p</a:t>
            </a:r>
            <a:r>
              <a:rPr lang="en-US" b="1" baseline="-25000" dirty="0" err="1" smtClean="0">
                <a:solidFill>
                  <a:srgbClr val="FF0000"/>
                </a:solidFill>
              </a:rPr>
              <a:t>old</a:t>
            </a:r>
            <a:r>
              <a:rPr lang="en-US" b="1" dirty="0" smtClean="0">
                <a:solidFill>
                  <a:srgbClr val="FF0000"/>
                </a:solidFill>
              </a:rPr>
              <a:t> = p, p =q, 				q =</a:t>
            </a:r>
            <a:r>
              <a:rPr lang="en-US" b="1" dirty="0" err="1" smtClean="0">
                <a:solidFill>
                  <a:srgbClr val="FF0000"/>
                </a:solidFill>
              </a:rPr>
              <a:t>p</a:t>
            </a:r>
            <a:r>
              <a:rPr lang="en-US" b="1" baseline="-25000" dirty="0" err="1" smtClean="0">
                <a:solidFill>
                  <a:srgbClr val="FF0000"/>
                </a:solidFill>
              </a:rPr>
              <a:t>old</a:t>
            </a:r>
            <a:r>
              <a:rPr lang="en-US" b="1" dirty="0" smtClean="0">
                <a:solidFill>
                  <a:srgbClr val="FF0000"/>
                </a:solidFill>
              </a:rPr>
              <a:t> – q</a:t>
            </a:r>
          </a:p>
          <a:p>
            <a:pPr>
              <a:buNone/>
            </a:pPr>
            <a:r>
              <a:rPr lang="en-US" dirty="0" smtClean="0"/>
              <a:t>[6] </a:t>
            </a:r>
            <a:r>
              <a:rPr lang="en-US" b="1" dirty="0" err="1" smtClean="0">
                <a:solidFill>
                  <a:srgbClr val="FF0000"/>
                </a:solidFill>
              </a:rPr>
              <a:t>Goto</a:t>
            </a:r>
            <a:r>
              <a:rPr lang="en-US" b="1" dirty="0" smtClean="0">
                <a:solidFill>
                  <a:srgbClr val="FF0000"/>
                </a:solidFill>
              </a:rPr>
              <a:t> step 3</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r>
              <a:rPr lang="en-US" dirty="0" smtClean="0"/>
              <a:t>[7] If (K &gt; </a:t>
            </a:r>
            <a:r>
              <a:rPr lang="en-US" dirty="0" err="1" smtClean="0"/>
              <a:t>K</a:t>
            </a:r>
            <a:r>
              <a:rPr lang="en-US" baseline="-25000" dirty="0" err="1" smtClean="0"/>
              <a:t>i</a:t>
            </a:r>
            <a:r>
              <a:rPr lang="en-US" dirty="0" smtClean="0"/>
              <a:t> ) then  </a:t>
            </a:r>
          </a:p>
          <a:p>
            <a:pPr>
              <a:buNone/>
            </a:pPr>
            <a:r>
              <a:rPr lang="en-US" dirty="0" smtClean="0"/>
              <a:t>[8]   </a:t>
            </a:r>
            <a:r>
              <a:rPr lang="en-US" b="1" dirty="0" smtClean="0">
                <a:solidFill>
                  <a:srgbClr val="FF0000"/>
                </a:solidFill>
              </a:rPr>
              <a:t>If (p ==1) then Print “Unsuccessful 				and Exit”</a:t>
            </a:r>
          </a:p>
          <a:p>
            <a:pPr>
              <a:buNone/>
            </a:pPr>
            <a:r>
              <a:rPr lang="en-US" dirty="0" smtClean="0"/>
              <a:t>[9]    </a:t>
            </a:r>
            <a:r>
              <a:rPr lang="en-US" b="1" dirty="0" smtClean="0">
                <a:solidFill>
                  <a:srgbClr val="FF0000"/>
                </a:solidFill>
              </a:rPr>
              <a:t>Else </a:t>
            </a:r>
            <a:r>
              <a:rPr lang="en-US" b="1" dirty="0" err="1" smtClean="0">
                <a:solidFill>
                  <a:srgbClr val="FF0000"/>
                </a:solidFill>
              </a:rPr>
              <a:t>i</a:t>
            </a:r>
            <a:r>
              <a:rPr lang="en-US" b="1" dirty="0" smtClean="0">
                <a:solidFill>
                  <a:srgbClr val="FF0000"/>
                </a:solidFill>
              </a:rPr>
              <a:t> = </a:t>
            </a:r>
            <a:r>
              <a:rPr lang="en-US" b="1" dirty="0" err="1" smtClean="0">
                <a:solidFill>
                  <a:srgbClr val="FF0000"/>
                </a:solidFill>
              </a:rPr>
              <a:t>i</a:t>
            </a:r>
            <a:r>
              <a:rPr lang="en-US" b="1" dirty="0" smtClean="0">
                <a:solidFill>
                  <a:srgbClr val="FF0000"/>
                </a:solidFill>
              </a:rPr>
              <a:t> + q, p = p-q, q=q-p</a:t>
            </a:r>
          </a:p>
          <a:p>
            <a:pPr>
              <a:buNone/>
            </a:pPr>
            <a:r>
              <a:rPr lang="en-US" dirty="0" smtClean="0"/>
              <a:t>[10] </a:t>
            </a:r>
            <a:r>
              <a:rPr lang="en-US" b="1" dirty="0" err="1" smtClean="0">
                <a:solidFill>
                  <a:srgbClr val="FF0000"/>
                </a:solidFill>
              </a:rPr>
              <a:t>Goto</a:t>
            </a:r>
            <a:r>
              <a:rPr lang="en-US" b="1" dirty="0" smtClean="0">
                <a:solidFill>
                  <a:srgbClr val="FF0000"/>
                </a:solidFill>
              </a:rPr>
              <a:t> step 3</a:t>
            </a:r>
          </a:p>
          <a:p>
            <a:pPr>
              <a:buNone/>
            </a:pPr>
            <a:r>
              <a:rPr lang="en-US" dirty="0" smtClean="0"/>
              <a:t>[11] If ( k == </a:t>
            </a:r>
            <a:r>
              <a:rPr lang="en-US" dirty="0" err="1" smtClean="0"/>
              <a:t>K</a:t>
            </a:r>
            <a:r>
              <a:rPr lang="en-US" baseline="-25000" dirty="0" err="1" smtClean="0"/>
              <a:t>i</a:t>
            </a:r>
            <a:r>
              <a:rPr lang="en-US" baseline="-25000" dirty="0" smtClean="0"/>
              <a:t> </a:t>
            </a:r>
            <a:r>
              <a:rPr lang="en-US" dirty="0" smtClean="0"/>
              <a:t>) then Print “Successful at 				</a:t>
            </a:r>
            <a:r>
              <a:rPr lang="en-US" dirty="0" err="1" smtClean="0"/>
              <a:t>ith</a:t>
            </a:r>
            <a:r>
              <a:rPr lang="en-US" dirty="0" smtClean="0"/>
              <a:t> location”</a:t>
            </a:r>
          </a:p>
          <a:p>
            <a:pPr>
              <a:buNone/>
            </a:pPr>
            <a:r>
              <a:rPr lang="en-US" dirty="0" smtClean="0"/>
              <a:t>[12] Stop </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solidFill>
                  <a:srgbClr val="C00000"/>
                </a:solidFill>
              </a:rPr>
              <a:t>Example </a:t>
            </a:r>
            <a:endParaRPr lang="en-US" dirty="0">
              <a:solidFill>
                <a:srgbClr val="C00000"/>
              </a:solidFill>
            </a:endParaRPr>
          </a:p>
        </p:txBody>
      </p:sp>
      <p:graphicFrame>
        <p:nvGraphicFramePr>
          <p:cNvPr id="4" name="Content Placeholder 3"/>
          <p:cNvGraphicFramePr>
            <a:graphicFrameLocks noGrp="1"/>
          </p:cNvGraphicFramePr>
          <p:nvPr>
            <p:ph idx="1"/>
          </p:nvPr>
        </p:nvGraphicFramePr>
        <p:xfrm>
          <a:off x="457200" y="1066800"/>
          <a:ext cx="8229600" cy="914400"/>
        </p:xfrm>
        <a:graphic>
          <a:graphicData uri="http://schemas.openxmlformats.org/drawingml/2006/table">
            <a:tbl>
              <a:tblPr firstRow="1" bandRow="1">
                <a:tableStyleId>{5C22544A-7EE6-4342-B048-85BDC9FD1C3A}</a:tableStyleId>
              </a:tblPr>
              <a:tblGrid>
                <a:gridCol w="685800"/>
                <a:gridCol w="685800"/>
                <a:gridCol w="685800"/>
                <a:gridCol w="685800"/>
                <a:gridCol w="685800"/>
                <a:gridCol w="685800"/>
                <a:gridCol w="685800"/>
                <a:gridCol w="685800"/>
                <a:gridCol w="685800"/>
                <a:gridCol w="685800"/>
                <a:gridCol w="685800"/>
                <a:gridCol w="685800"/>
              </a:tblGrid>
              <a:tr h="370840">
                <a:tc>
                  <a:txBody>
                    <a:bodyPr/>
                    <a:lstStyle/>
                    <a:p>
                      <a:r>
                        <a:rPr lang="en-US" sz="2400" b="1" dirty="0" smtClean="0">
                          <a:solidFill>
                            <a:sysClr val="windowText" lastClr="000000"/>
                          </a:solidFill>
                        </a:rPr>
                        <a:t>1</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2</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3</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4</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5</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6</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7</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8</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9</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10</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11</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12</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2400" b="1" dirty="0" smtClean="0">
                          <a:solidFill>
                            <a:sysClr val="windowText" lastClr="000000"/>
                          </a:solidFill>
                        </a:rPr>
                        <a:t>15</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20</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25</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30</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35</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40</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45</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50</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65</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75</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85</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95</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5" name="TextBox 4"/>
          <p:cNvSpPr txBox="1"/>
          <p:nvPr/>
        </p:nvSpPr>
        <p:spPr>
          <a:xfrm>
            <a:off x="609600" y="2514600"/>
            <a:ext cx="8153400" cy="461665"/>
          </a:xfrm>
          <a:prstGeom prst="rect">
            <a:avLst/>
          </a:prstGeom>
          <a:noFill/>
        </p:spPr>
        <p:txBody>
          <a:bodyPr wrap="square" rtlCol="0">
            <a:spAutoFit/>
          </a:bodyPr>
          <a:lstStyle/>
          <a:p>
            <a:r>
              <a:rPr lang="en-US" sz="2400" b="1" dirty="0" smtClean="0"/>
              <a:t>Initialization:  </a:t>
            </a:r>
            <a:r>
              <a:rPr lang="en-US" sz="2400" b="1" dirty="0" err="1" smtClean="0"/>
              <a:t>i</a:t>
            </a:r>
            <a:r>
              <a:rPr lang="en-US" sz="2400" b="1" dirty="0" smtClean="0"/>
              <a:t> = </a:t>
            </a:r>
            <a:r>
              <a:rPr lang="en-US" sz="2400" b="1" dirty="0" err="1" smtClean="0"/>
              <a:t>F</a:t>
            </a:r>
            <a:r>
              <a:rPr lang="en-US" sz="2400" b="1" baseline="-25000" dirty="0" err="1" smtClean="0"/>
              <a:t>k</a:t>
            </a:r>
            <a:r>
              <a:rPr lang="en-US" sz="2400" b="1" dirty="0" smtClean="0"/>
              <a:t> = 8, p = F</a:t>
            </a:r>
            <a:r>
              <a:rPr lang="en-US" sz="2400" b="1" baseline="-25000" dirty="0" smtClean="0"/>
              <a:t>k-1</a:t>
            </a:r>
            <a:r>
              <a:rPr lang="en-US" sz="2400" b="1" dirty="0" smtClean="0"/>
              <a:t> = 5, q = F</a:t>
            </a:r>
            <a:r>
              <a:rPr lang="en-US" sz="2400" b="1" baseline="-25000" dirty="0" smtClean="0"/>
              <a:t>k-2</a:t>
            </a:r>
            <a:r>
              <a:rPr lang="en-US" sz="2400" b="1" dirty="0" smtClean="0"/>
              <a:t> = 3</a:t>
            </a:r>
            <a:endParaRPr lang="en-US" sz="2400" b="1" dirty="0"/>
          </a:p>
        </p:txBody>
      </p:sp>
      <p:sp>
        <p:nvSpPr>
          <p:cNvPr id="6" name="TextBox 5"/>
          <p:cNvSpPr txBox="1"/>
          <p:nvPr/>
        </p:nvSpPr>
        <p:spPr>
          <a:xfrm>
            <a:off x="685800" y="3124200"/>
            <a:ext cx="8001000" cy="1569660"/>
          </a:xfrm>
          <a:prstGeom prst="rect">
            <a:avLst/>
          </a:prstGeom>
          <a:noFill/>
        </p:spPr>
        <p:txBody>
          <a:bodyPr wrap="square" rtlCol="0">
            <a:spAutoFit/>
          </a:bodyPr>
          <a:lstStyle/>
          <a:p>
            <a:r>
              <a:rPr lang="en-US" sz="2400" b="1" dirty="0" smtClean="0"/>
              <a:t>Iteration 1;</a:t>
            </a:r>
          </a:p>
          <a:p>
            <a:r>
              <a:rPr lang="en-US" sz="2400" b="1" dirty="0" smtClean="0"/>
              <a:t>K</a:t>
            </a:r>
            <a:r>
              <a:rPr lang="en-US" sz="2400" b="1" baseline="-25000" dirty="0" smtClean="0"/>
              <a:t>8  </a:t>
            </a:r>
            <a:r>
              <a:rPr lang="en-US" sz="2400" b="1" dirty="0" smtClean="0"/>
              <a:t>= A[8] = 50,   K &lt; K</a:t>
            </a:r>
            <a:r>
              <a:rPr lang="en-US" sz="2400" b="1" baseline="-25000" dirty="0" smtClean="0"/>
              <a:t>8</a:t>
            </a:r>
            <a:r>
              <a:rPr lang="en-US" sz="2400" b="1" dirty="0" smtClean="0"/>
              <a:t> , q == 3 </a:t>
            </a:r>
          </a:p>
          <a:p>
            <a:r>
              <a:rPr lang="en-US" sz="2400" b="1" dirty="0" smtClean="0">
                <a:solidFill>
                  <a:srgbClr val="FF0000"/>
                </a:solidFill>
              </a:rPr>
              <a:t>i</a:t>
            </a:r>
            <a:r>
              <a:rPr lang="en-US" sz="2400" b="1" dirty="0" smtClean="0"/>
              <a:t> = </a:t>
            </a:r>
            <a:r>
              <a:rPr lang="en-US" sz="2400" b="1" dirty="0" err="1" smtClean="0"/>
              <a:t>i</a:t>
            </a:r>
            <a:r>
              <a:rPr lang="en-US" sz="2400" b="1" dirty="0" smtClean="0"/>
              <a:t> –q = 8 -3 = 5, </a:t>
            </a:r>
            <a:r>
              <a:rPr lang="en-US" sz="2400" b="1" dirty="0" err="1" smtClean="0"/>
              <a:t>p</a:t>
            </a:r>
            <a:r>
              <a:rPr lang="en-US" sz="2400" b="1" baseline="-25000" dirty="0" err="1" smtClean="0"/>
              <a:t>old</a:t>
            </a:r>
            <a:r>
              <a:rPr lang="en-US" sz="2400" b="1" dirty="0" smtClean="0"/>
              <a:t> = p =5</a:t>
            </a:r>
          </a:p>
          <a:p>
            <a:r>
              <a:rPr lang="en-US" sz="2400" b="1" dirty="0" smtClean="0">
                <a:solidFill>
                  <a:srgbClr val="FF0000"/>
                </a:solidFill>
              </a:rPr>
              <a:t>p</a:t>
            </a:r>
            <a:r>
              <a:rPr lang="en-US" sz="2400" b="1" dirty="0" smtClean="0"/>
              <a:t>=q= 3, </a:t>
            </a:r>
            <a:r>
              <a:rPr lang="en-US" sz="2400" b="1" dirty="0" smtClean="0">
                <a:solidFill>
                  <a:srgbClr val="FF0000"/>
                </a:solidFill>
              </a:rPr>
              <a:t>q</a:t>
            </a:r>
            <a:r>
              <a:rPr lang="en-US" sz="2400" b="1" dirty="0" smtClean="0"/>
              <a:t> = </a:t>
            </a:r>
            <a:r>
              <a:rPr lang="en-US" sz="2400" b="1" dirty="0" err="1" smtClean="0"/>
              <a:t>p</a:t>
            </a:r>
            <a:r>
              <a:rPr lang="en-US" sz="2400" b="1" baseline="-25000" dirty="0" err="1" smtClean="0"/>
              <a:t>old</a:t>
            </a:r>
            <a:r>
              <a:rPr lang="en-US" sz="2400" b="1" dirty="0" smtClean="0"/>
              <a:t> – q = 5-3 = 2 </a:t>
            </a:r>
            <a:endParaRPr lang="en-US" sz="2400" b="1" dirty="0"/>
          </a:p>
        </p:txBody>
      </p:sp>
      <p:sp>
        <p:nvSpPr>
          <p:cNvPr id="7" name="TextBox 6"/>
          <p:cNvSpPr txBox="1"/>
          <p:nvPr/>
        </p:nvSpPr>
        <p:spPr>
          <a:xfrm>
            <a:off x="762000" y="4800600"/>
            <a:ext cx="8001000" cy="1569660"/>
          </a:xfrm>
          <a:prstGeom prst="rect">
            <a:avLst/>
          </a:prstGeom>
          <a:noFill/>
        </p:spPr>
        <p:txBody>
          <a:bodyPr wrap="square" rtlCol="0">
            <a:spAutoFit/>
          </a:bodyPr>
          <a:lstStyle/>
          <a:p>
            <a:r>
              <a:rPr lang="en-US" sz="2400" b="1" dirty="0" smtClean="0"/>
              <a:t>Iteration 2;</a:t>
            </a:r>
          </a:p>
          <a:p>
            <a:r>
              <a:rPr lang="en-US" sz="2400" b="1" dirty="0" smtClean="0"/>
              <a:t>K</a:t>
            </a:r>
            <a:r>
              <a:rPr lang="en-US" sz="2400" b="1" baseline="-25000" dirty="0" smtClean="0"/>
              <a:t>5  </a:t>
            </a:r>
            <a:r>
              <a:rPr lang="en-US" sz="2400" b="1" dirty="0" smtClean="0"/>
              <a:t>= A[5] = 35,   K &lt; K</a:t>
            </a:r>
            <a:r>
              <a:rPr lang="en-US" sz="2400" b="1" baseline="-25000" dirty="0" smtClean="0"/>
              <a:t>5</a:t>
            </a:r>
            <a:r>
              <a:rPr lang="en-US" sz="2400" b="1" dirty="0" smtClean="0"/>
              <a:t> , q == 2 </a:t>
            </a:r>
          </a:p>
          <a:p>
            <a:r>
              <a:rPr lang="en-US" sz="2400" b="1" dirty="0" smtClean="0">
                <a:solidFill>
                  <a:srgbClr val="FF0000"/>
                </a:solidFill>
              </a:rPr>
              <a:t>i</a:t>
            </a:r>
            <a:r>
              <a:rPr lang="en-US" sz="2400" b="1" dirty="0" smtClean="0"/>
              <a:t> = </a:t>
            </a:r>
            <a:r>
              <a:rPr lang="en-US" sz="2400" b="1" dirty="0" err="1" smtClean="0"/>
              <a:t>i</a:t>
            </a:r>
            <a:r>
              <a:rPr lang="en-US" sz="2400" b="1" dirty="0" smtClean="0"/>
              <a:t> –q = 5 -2 = 3, </a:t>
            </a:r>
            <a:r>
              <a:rPr lang="en-US" sz="2400" b="1" dirty="0" err="1" smtClean="0"/>
              <a:t>p</a:t>
            </a:r>
            <a:r>
              <a:rPr lang="en-US" sz="2400" b="1" baseline="-25000" dirty="0" err="1" smtClean="0"/>
              <a:t>old</a:t>
            </a:r>
            <a:r>
              <a:rPr lang="en-US" sz="2400" b="1" dirty="0" smtClean="0"/>
              <a:t> = p =3</a:t>
            </a:r>
          </a:p>
          <a:p>
            <a:r>
              <a:rPr lang="en-US" sz="2400" b="1" dirty="0" smtClean="0">
                <a:solidFill>
                  <a:srgbClr val="FF0000"/>
                </a:solidFill>
              </a:rPr>
              <a:t>p</a:t>
            </a:r>
            <a:r>
              <a:rPr lang="en-US" sz="2400" b="1" dirty="0" smtClean="0"/>
              <a:t>=q= 2, </a:t>
            </a:r>
            <a:r>
              <a:rPr lang="en-US" sz="2400" b="1" dirty="0" smtClean="0">
                <a:solidFill>
                  <a:srgbClr val="FF0000"/>
                </a:solidFill>
              </a:rPr>
              <a:t>q</a:t>
            </a:r>
            <a:r>
              <a:rPr lang="en-US" sz="2400" b="1" dirty="0" smtClean="0"/>
              <a:t> = </a:t>
            </a:r>
            <a:r>
              <a:rPr lang="en-US" sz="2400" b="1" dirty="0" err="1" smtClean="0"/>
              <a:t>p</a:t>
            </a:r>
            <a:r>
              <a:rPr lang="en-US" sz="2400" b="1" baseline="-25000" dirty="0" err="1" smtClean="0"/>
              <a:t>old</a:t>
            </a:r>
            <a:r>
              <a:rPr lang="en-US" sz="2400" b="1" dirty="0" smtClean="0"/>
              <a:t> – q = 3-2 = 1 </a:t>
            </a:r>
            <a:endParaRPr lang="en-US" sz="2400" b="1" dirty="0"/>
          </a:p>
        </p:txBody>
      </p:sp>
      <p:sp>
        <p:nvSpPr>
          <p:cNvPr id="8" name="TextBox 7"/>
          <p:cNvSpPr txBox="1"/>
          <p:nvPr/>
        </p:nvSpPr>
        <p:spPr>
          <a:xfrm>
            <a:off x="609600" y="2133600"/>
            <a:ext cx="1371600" cy="461665"/>
          </a:xfrm>
          <a:prstGeom prst="rect">
            <a:avLst/>
          </a:prstGeom>
          <a:noFill/>
        </p:spPr>
        <p:txBody>
          <a:bodyPr wrap="square" rtlCol="0">
            <a:spAutoFit/>
          </a:bodyPr>
          <a:lstStyle/>
          <a:p>
            <a:r>
              <a:rPr lang="en-US" sz="2400" b="1" dirty="0" smtClean="0">
                <a:solidFill>
                  <a:srgbClr val="FF0000"/>
                </a:solidFill>
              </a:rPr>
              <a:t>K = 25</a:t>
            </a:r>
            <a:endParaRPr lang="en-US" sz="2400" b="1" dirty="0">
              <a:solidFill>
                <a:srgbClr val="FF0000"/>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4" name="TextBox 3"/>
          <p:cNvSpPr txBox="1"/>
          <p:nvPr/>
        </p:nvSpPr>
        <p:spPr>
          <a:xfrm>
            <a:off x="533400" y="3581400"/>
            <a:ext cx="8001000" cy="1610697"/>
          </a:xfrm>
          <a:prstGeom prst="rect">
            <a:avLst/>
          </a:prstGeom>
          <a:noFill/>
        </p:spPr>
        <p:txBody>
          <a:bodyPr wrap="square" rtlCol="0">
            <a:spAutoFit/>
          </a:bodyPr>
          <a:lstStyle/>
          <a:p>
            <a:r>
              <a:rPr lang="en-US" sz="2400" b="1" dirty="0" smtClean="0"/>
              <a:t>Iteration 2;</a:t>
            </a:r>
          </a:p>
          <a:p>
            <a:r>
              <a:rPr lang="en-US" sz="2400" b="1" dirty="0" smtClean="0"/>
              <a:t>K</a:t>
            </a:r>
            <a:r>
              <a:rPr lang="en-US" sz="2400" b="1" baseline="-25000" dirty="0" smtClean="0"/>
              <a:t>3  </a:t>
            </a:r>
            <a:r>
              <a:rPr lang="en-US" sz="2400" b="1" dirty="0" smtClean="0"/>
              <a:t>= A[3] = 25,   K = K</a:t>
            </a:r>
            <a:r>
              <a:rPr lang="en-US" sz="2400" b="1" baseline="-25000" dirty="0" smtClean="0"/>
              <a:t>3</a:t>
            </a:r>
            <a:endParaRPr lang="en-US" sz="2400" b="1" baseline="-25000" dirty="0" smtClean="0">
              <a:solidFill>
                <a:srgbClr val="FF0000"/>
              </a:solidFill>
            </a:endParaRPr>
          </a:p>
          <a:p>
            <a:r>
              <a:rPr lang="en-US" sz="4000" b="1" baseline="-25000" dirty="0" smtClean="0">
                <a:solidFill>
                  <a:srgbClr val="FF0000"/>
                </a:solidFill>
              </a:rPr>
              <a:t>Search is successful</a:t>
            </a:r>
          </a:p>
          <a:p>
            <a:endParaRPr lang="en-US" sz="2400" b="1" dirty="0">
              <a:solidFill>
                <a:srgbClr val="FF0000"/>
              </a:solidFill>
            </a:endParaRPr>
          </a:p>
        </p:txBody>
      </p:sp>
      <p:graphicFrame>
        <p:nvGraphicFramePr>
          <p:cNvPr id="5" name="Content Placeholder 3"/>
          <p:cNvGraphicFramePr>
            <a:graphicFrameLocks noGrp="1"/>
          </p:cNvGraphicFramePr>
          <p:nvPr>
            <p:ph idx="1"/>
          </p:nvPr>
        </p:nvGraphicFramePr>
        <p:xfrm>
          <a:off x="304800" y="1981200"/>
          <a:ext cx="8229600" cy="914400"/>
        </p:xfrm>
        <a:graphic>
          <a:graphicData uri="http://schemas.openxmlformats.org/drawingml/2006/table">
            <a:tbl>
              <a:tblPr firstRow="1" bandRow="1">
                <a:tableStyleId>{5C22544A-7EE6-4342-B048-85BDC9FD1C3A}</a:tableStyleId>
              </a:tblPr>
              <a:tblGrid>
                <a:gridCol w="685800"/>
                <a:gridCol w="685800"/>
                <a:gridCol w="685800"/>
                <a:gridCol w="685800"/>
                <a:gridCol w="685800"/>
                <a:gridCol w="685800"/>
                <a:gridCol w="685800"/>
                <a:gridCol w="685800"/>
                <a:gridCol w="685800"/>
                <a:gridCol w="685800"/>
                <a:gridCol w="685800"/>
                <a:gridCol w="685800"/>
              </a:tblGrid>
              <a:tr h="370840">
                <a:tc>
                  <a:txBody>
                    <a:bodyPr/>
                    <a:lstStyle/>
                    <a:p>
                      <a:r>
                        <a:rPr lang="en-US" sz="2400" b="1" dirty="0" smtClean="0">
                          <a:solidFill>
                            <a:sysClr val="windowText" lastClr="000000"/>
                          </a:solidFill>
                        </a:rPr>
                        <a:t>1</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2</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3</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4</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5</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6</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7</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8</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9</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10</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11</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12</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2400" b="1" dirty="0" smtClean="0">
                          <a:solidFill>
                            <a:sysClr val="windowText" lastClr="000000"/>
                          </a:solidFill>
                        </a:rPr>
                        <a:t>15</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20</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25</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30</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35</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40</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45</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50</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65</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75</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85</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95</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295400"/>
            <a:ext cx="8964317" cy="474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52450" y="228600"/>
            <a:ext cx="6915150" cy="430887"/>
          </a:xfrm>
          <a:prstGeom prst="rect">
            <a:avLst/>
          </a:prstGeom>
          <a:noFill/>
        </p:spPr>
        <p:txBody>
          <a:bodyPr wrap="square" rtlCol="0">
            <a:spAutoFit/>
          </a:bodyPr>
          <a:lstStyle/>
          <a:p>
            <a:r>
              <a:rPr lang="en-US" sz="2200" b="1" dirty="0" smtClean="0">
                <a:solidFill>
                  <a:srgbClr val="C00000"/>
                </a:solidFill>
                <a:latin typeface="Cambria" panose="02040503050406030204" pitchFamily="18" charset="0"/>
                <a:ea typeface="Cambria" panose="02040503050406030204" pitchFamily="18" charset="0"/>
              </a:rPr>
              <a:t>Finding time complexity of Fibonacci search</a:t>
            </a:r>
            <a:endParaRPr lang="en-US" sz="2200" b="1" dirty="0">
              <a:solidFill>
                <a:srgbClr val="C0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942301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723899"/>
            <a:ext cx="7048500" cy="6029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52450" y="228600"/>
            <a:ext cx="6915150" cy="430887"/>
          </a:xfrm>
          <a:prstGeom prst="rect">
            <a:avLst/>
          </a:prstGeom>
          <a:noFill/>
        </p:spPr>
        <p:txBody>
          <a:bodyPr wrap="square" rtlCol="0">
            <a:spAutoFit/>
          </a:bodyPr>
          <a:lstStyle/>
          <a:p>
            <a:r>
              <a:rPr lang="en-US" sz="2200" b="1" dirty="0" smtClean="0">
                <a:solidFill>
                  <a:srgbClr val="C00000"/>
                </a:solidFill>
                <a:latin typeface="Cambria" panose="02040503050406030204" pitchFamily="18" charset="0"/>
                <a:ea typeface="Cambria" panose="02040503050406030204" pitchFamily="18" charset="0"/>
              </a:rPr>
              <a:t>Finding time complexity of Fibonacci search</a:t>
            </a:r>
            <a:endParaRPr lang="en-US" sz="2200" b="1" dirty="0">
              <a:solidFill>
                <a:srgbClr val="C0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467215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1066800"/>
            <a:ext cx="7543800" cy="4524315"/>
          </a:xfrm>
          <a:prstGeom prst="rect">
            <a:avLst/>
          </a:prstGeom>
          <a:noFill/>
        </p:spPr>
        <p:txBody>
          <a:bodyPr wrap="square" rtlCol="0">
            <a:spAutoFit/>
          </a:bodyPr>
          <a:lstStyle/>
          <a:p>
            <a:r>
              <a:rPr lang="en-US" sz="2400" b="1" dirty="0" smtClean="0">
                <a:solidFill>
                  <a:srgbClr val="C00000"/>
                </a:solidFill>
                <a:latin typeface="Cambria" panose="02040503050406030204" pitchFamily="18" charset="0"/>
                <a:ea typeface="Cambria" panose="02040503050406030204" pitchFamily="18" charset="0"/>
              </a:rPr>
              <a:t>Comparison of Fibonacci search with binary search</a:t>
            </a:r>
          </a:p>
          <a:p>
            <a:endParaRPr lang="en-US" sz="2400" dirty="0" smtClean="0">
              <a:latin typeface="Cambria" panose="02040503050406030204" pitchFamily="18" charset="0"/>
              <a:ea typeface="Cambria" panose="02040503050406030204" pitchFamily="18" charset="0"/>
            </a:endParaRPr>
          </a:p>
          <a:p>
            <a:pPr marL="342900" indent="-342900">
              <a:buFont typeface="+mj-lt"/>
              <a:buAutoNum type="arabicPeriod"/>
            </a:pPr>
            <a:r>
              <a:rPr lang="en-US" sz="2400" dirty="0" smtClean="0">
                <a:latin typeface="Cambria" panose="02040503050406030204" pitchFamily="18" charset="0"/>
                <a:ea typeface="Cambria" panose="02040503050406030204" pitchFamily="18" charset="0"/>
              </a:rPr>
              <a:t>Fibonacci </a:t>
            </a:r>
            <a:r>
              <a:rPr lang="en-US" sz="2400" dirty="0">
                <a:latin typeface="Cambria" panose="02040503050406030204" pitchFamily="18" charset="0"/>
                <a:ea typeface="Cambria" panose="02040503050406030204" pitchFamily="18" charset="0"/>
              </a:rPr>
              <a:t>Search divides given array in unequal </a:t>
            </a:r>
            <a:r>
              <a:rPr lang="en-US" sz="2400" dirty="0" smtClean="0">
                <a:latin typeface="Cambria" panose="02040503050406030204" pitchFamily="18" charset="0"/>
                <a:ea typeface="Cambria" panose="02040503050406030204" pitchFamily="18" charset="0"/>
              </a:rPr>
              <a:t>parts</a:t>
            </a:r>
          </a:p>
          <a:p>
            <a:pPr marL="342900" indent="-342900">
              <a:buFont typeface="+mj-lt"/>
              <a:buAutoNum type="arabicPeriod"/>
            </a:pPr>
            <a:endParaRPr lang="en-US" sz="2400" dirty="0">
              <a:latin typeface="Cambria" panose="02040503050406030204" pitchFamily="18" charset="0"/>
              <a:ea typeface="Cambria" panose="02040503050406030204" pitchFamily="18" charset="0"/>
            </a:endParaRPr>
          </a:p>
          <a:p>
            <a:pPr marL="342900" indent="-342900">
              <a:buFont typeface="+mj-lt"/>
              <a:buAutoNum type="arabicPeriod"/>
            </a:pPr>
            <a:r>
              <a:rPr lang="en-US" sz="2400" dirty="0">
                <a:latin typeface="Cambria" panose="02040503050406030204" pitchFamily="18" charset="0"/>
                <a:ea typeface="Cambria" panose="02040503050406030204" pitchFamily="18" charset="0"/>
              </a:rPr>
              <a:t>Binary Search uses division operator to divide range. Fibonacci Search doesn’t use /, but uses + and -. The division operator may be costly on some CPUs</a:t>
            </a:r>
            <a:r>
              <a:rPr lang="en-US" sz="2400" dirty="0" smtClean="0">
                <a:latin typeface="Cambria" panose="02040503050406030204" pitchFamily="18" charset="0"/>
                <a:ea typeface="Cambria" panose="02040503050406030204" pitchFamily="18" charset="0"/>
              </a:rPr>
              <a:t>.</a:t>
            </a:r>
          </a:p>
          <a:p>
            <a:pPr marL="342900" indent="-342900">
              <a:buFont typeface="+mj-lt"/>
              <a:buAutoNum type="arabicPeriod"/>
            </a:pPr>
            <a:endParaRPr lang="en-US" sz="2400" dirty="0">
              <a:latin typeface="Cambria" panose="02040503050406030204" pitchFamily="18" charset="0"/>
              <a:ea typeface="Cambria" panose="02040503050406030204" pitchFamily="18" charset="0"/>
            </a:endParaRPr>
          </a:p>
          <a:p>
            <a:pPr marL="342900" indent="-342900">
              <a:buFont typeface="+mj-lt"/>
              <a:buAutoNum type="arabicPeriod"/>
            </a:pPr>
            <a:r>
              <a:rPr lang="en-US" sz="2400" dirty="0">
                <a:latin typeface="Cambria" panose="02040503050406030204" pitchFamily="18" charset="0"/>
                <a:ea typeface="Cambria" panose="02040503050406030204" pitchFamily="18" charset="0"/>
              </a:rPr>
              <a:t>Fibonacci Search examines relatively closer elements in subsequent steps. So when input array is big that cannot fit in CPU cache or even in RAM, Fibonacci Search can be useful</a:t>
            </a:r>
            <a:r>
              <a:rPr lang="en-US" sz="2400" dirty="0" smtClean="0">
                <a:latin typeface="Cambria" panose="02040503050406030204" pitchFamily="18" charset="0"/>
                <a:ea typeface="Cambria" panose="02040503050406030204" pitchFamily="18" charset="0"/>
              </a:rPr>
              <a:t>.</a:t>
            </a: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10806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solidFill>
                  <a:srgbClr val="C00000"/>
                </a:solidFill>
              </a:rPr>
              <a:t>Complexity Of Linear Search Array </a:t>
            </a:r>
            <a:endParaRPr lang="en-US" sz="3600" dirty="0">
              <a:solidFill>
                <a:srgbClr val="C00000"/>
              </a:solidFill>
            </a:endParaRPr>
          </a:p>
        </p:txBody>
      </p:sp>
      <p:sp>
        <p:nvSpPr>
          <p:cNvPr id="3" name="Content Placeholder 2"/>
          <p:cNvSpPr>
            <a:spLocks noGrp="1"/>
          </p:cNvSpPr>
          <p:nvPr>
            <p:ph idx="1"/>
          </p:nvPr>
        </p:nvSpPr>
        <p:spPr>
          <a:xfrm>
            <a:off x="457200" y="1219200"/>
            <a:ext cx="8229600" cy="4906963"/>
          </a:xfrm>
        </p:spPr>
        <p:txBody>
          <a:bodyPr>
            <a:normAutofit fontScale="92500"/>
          </a:bodyPr>
          <a:lstStyle/>
          <a:p>
            <a:pPr>
              <a:buNone/>
            </a:pPr>
            <a:r>
              <a:rPr lang="en-US" dirty="0" smtClean="0"/>
              <a:t>Case 1: Key matches with the first element </a:t>
            </a:r>
          </a:p>
          <a:p>
            <a:pPr>
              <a:buNone/>
            </a:pPr>
            <a:r>
              <a:rPr lang="en-US" dirty="0"/>
              <a:t>	</a:t>
            </a:r>
            <a:r>
              <a:rPr lang="en-US" dirty="0" smtClean="0"/>
              <a:t>	T(n) = Number of Comparison </a:t>
            </a:r>
          </a:p>
          <a:p>
            <a:pPr>
              <a:buNone/>
            </a:pPr>
            <a:r>
              <a:rPr lang="en-US" dirty="0"/>
              <a:t>	</a:t>
            </a:r>
            <a:r>
              <a:rPr lang="en-US" dirty="0" smtClean="0"/>
              <a:t>	T(n) = 1, Best Case  = O(1) </a:t>
            </a:r>
          </a:p>
          <a:p>
            <a:pPr>
              <a:buNone/>
            </a:pPr>
            <a:r>
              <a:rPr lang="en-US" dirty="0" smtClean="0"/>
              <a:t>Case 2: Key does not exist</a:t>
            </a:r>
          </a:p>
          <a:p>
            <a:pPr>
              <a:buNone/>
            </a:pPr>
            <a:r>
              <a:rPr lang="en-US" dirty="0"/>
              <a:t>	</a:t>
            </a:r>
            <a:r>
              <a:rPr lang="en-US" dirty="0" smtClean="0"/>
              <a:t>	T(n) = n, Worst Case = O(n)</a:t>
            </a:r>
          </a:p>
          <a:p>
            <a:pPr>
              <a:buNone/>
            </a:pPr>
            <a:r>
              <a:rPr lang="en-US" dirty="0" smtClean="0"/>
              <a:t>Case 3: Key is present at any location with same probability</a:t>
            </a:r>
          </a:p>
          <a:p>
            <a:pPr>
              <a:buNone/>
            </a:pPr>
            <a:r>
              <a:rPr lang="en-US" dirty="0"/>
              <a:t>	</a:t>
            </a:r>
            <a:r>
              <a:rPr lang="en-US" dirty="0" smtClean="0"/>
              <a:t>	T(n) = (1+2+3+…+n)/n =(n+1)/2, </a:t>
            </a:r>
          </a:p>
          <a:p>
            <a:pPr>
              <a:buNone/>
            </a:pPr>
            <a:r>
              <a:rPr lang="en-US" dirty="0"/>
              <a:t>	</a:t>
            </a:r>
            <a:r>
              <a:rPr lang="en-US" dirty="0" smtClean="0"/>
              <a:t>	Average Case = O(n)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Linear Search with Linked List</a:t>
            </a:r>
            <a:endParaRPr lang="en-US" dirty="0">
              <a:solidFill>
                <a:srgbClr val="C00000"/>
              </a:solidFill>
            </a:endParaRPr>
          </a:p>
        </p:txBody>
      </p:sp>
      <p:grpSp>
        <p:nvGrpSpPr>
          <p:cNvPr id="25" name="Group 24"/>
          <p:cNvGrpSpPr/>
          <p:nvPr/>
        </p:nvGrpSpPr>
        <p:grpSpPr>
          <a:xfrm>
            <a:off x="914400" y="2286000"/>
            <a:ext cx="6162675" cy="1338481"/>
            <a:chOff x="1371600" y="1828800"/>
            <a:chExt cx="6162675" cy="1338481"/>
          </a:xfrm>
        </p:grpSpPr>
        <p:sp>
          <p:nvSpPr>
            <p:cNvPr id="26" name="Text Box 34"/>
            <p:cNvSpPr txBox="1">
              <a:spLocks noChangeArrowheads="1"/>
            </p:cNvSpPr>
            <p:nvPr/>
          </p:nvSpPr>
          <p:spPr bwMode="auto">
            <a:xfrm>
              <a:off x="1371600" y="2520950"/>
              <a:ext cx="1236236" cy="646331"/>
            </a:xfrm>
            <a:prstGeom prst="rect">
              <a:avLst/>
            </a:prstGeom>
            <a:noFill/>
            <a:ln w="9525">
              <a:noFill/>
              <a:miter lim="800000"/>
              <a:headEnd/>
              <a:tailEnd/>
            </a:ln>
            <a:effectLst/>
          </p:spPr>
          <p:txBody>
            <a:bodyPr wrap="none">
              <a:spAutoFit/>
            </a:bodyPr>
            <a:lstStyle/>
            <a:p>
              <a:pPr algn="ctr" eaLnBrk="1" hangingPunct="1">
                <a:spcBef>
                  <a:spcPct val="0"/>
                </a:spcBef>
                <a:buClrTx/>
                <a:buSzTx/>
                <a:buFontTx/>
                <a:buNone/>
              </a:pPr>
              <a:r>
                <a:rPr lang="en-US" altLang="zh-CN" sz="3600" b="0" dirty="0">
                  <a:solidFill>
                    <a:schemeClr val="folHlink"/>
                  </a:solidFill>
                  <a:latin typeface="Tahoma" pitchFamily="34" charset="0"/>
                  <a:ea typeface="宋体" pitchFamily="2" charset="-122"/>
                </a:rPr>
                <a:t>Head</a:t>
              </a:r>
            </a:p>
          </p:txBody>
        </p:sp>
        <p:grpSp>
          <p:nvGrpSpPr>
            <p:cNvPr id="27" name="Group 31"/>
            <p:cNvGrpSpPr/>
            <p:nvPr/>
          </p:nvGrpSpPr>
          <p:grpSpPr>
            <a:xfrm>
              <a:off x="1438275" y="1828800"/>
              <a:ext cx="6096000" cy="666750"/>
              <a:chOff x="1438275" y="1828800"/>
              <a:chExt cx="6096000" cy="666750"/>
            </a:xfrm>
          </p:grpSpPr>
          <p:sp>
            <p:nvSpPr>
              <p:cNvPr id="28" name="Rectangle 21"/>
              <p:cNvSpPr>
                <a:spLocks noChangeArrowheads="1"/>
              </p:cNvSpPr>
              <p:nvPr/>
            </p:nvSpPr>
            <p:spPr bwMode="auto">
              <a:xfrm>
                <a:off x="6924675" y="1835150"/>
                <a:ext cx="609600" cy="60960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29" name="Text Box 29"/>
              <p:cNvSpPr txBox="1">
                <a:spLocks noChangeArrowheads="1"/>
              </p:cNvSpPr>
              <p:nvPr/>
            </p:nvSpPr>
            <p:spPr bwMode="auto">
              <a:xfrm>
                <a:off x="7050088" y="1943100"/>
                <a:ext cx="437941" cy="461665"/>
              </a:xfrm>
              <a:prstGeom prst="rect">
                <a:avLst/>
              </a:prstGeom>
              <a:noFill/>
              <a:ln w="9525">
                <a:noFill/>
                <a:miter lim="800000"/>
                <a:headEnd/>
                <a:tailEnd/>
              </a:ln>
              <a:effectLst/>
            </p:spPr>
            <p:txBody>
              <a:bodyPr wrap="none">
                <a:spAutoFit/>
              </a:bodyPr>
              <a:lstStyle/>
              <a:p>
                <a:pPr algn="ctr" eaLnBrk="1" hangingPunct="1">
                  <a:spcBef>
                    <a:spcPct val="0"/>
                  </a:spcBef>
                  <a:buClrTx/>
                  <a:buSzTx/>
                  <a:buFontTx/>
                  <a:buNone/>
                </a:pPr>
                <a:r>
                  <a:rPr lang="zh-CN" altLang="en-US" sz="2400" dirty="0">
                    <a:latin typeface="Tahoma" pitchFamily="34" charset="0"/>
                    <a:ea typeface="宋体" pitchFamily="2" charset="-122"/>
                    <a:sym typeface="Symbol" pitchFamily="18" charset="2"/>
                  </a:rPr>
                  <a:t></a:t>
                </a:r>
                <a:endParaRPr lang="zh-CN" altLang="en-US" sz="2400" dirty="0">
                  <a:latin typeface="Tahoma" pitchFamily="34" charset="0"/>
                  <a:ea typeface="宋体" pitchFamily="2" charset="-122"/>
                </a:endParaRPr>
              </a:p>
            </p:txBody>
          </p:sp>
          <p:grpSp>
            <p:nvGrpSpPr>
              <p:cNvPr id="30" name="Group 30"/>
              <p:cNvGrpSpPr/>
              <p:nvPr/>
            </p:nvGrpSpPr>
            <p:grpSpPr>
              <a:xfrm>
                <a:off x="1438275" y="1828800"/>
                <a:ext cx="5486400" cy="666750"/>
                <a:chOff x="1438275" y="1828800"/>
                <a:chExt cx="5486400" cy="666750"/>
              </a:xfrm>
            </p:grpSpPr>
            <p:sp>
              <p:nvSpPr>
                <p:cNvPr id="31" name="Rectangle 15"/>
                <p:cNvSpPr>
                  <a:spLocks noChangeArrowheads="1"/>
                </p:cNvSpPr>
                <p:nvPr/>
              </p:nvSpPr>
              <p:spPr bwMode="auto">
                <a:xfrm>
                  <a:off x="3267075" y="1835150"/>
                  <a:ext cx="609600" cy="60960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32" name="Line 16"/>
                <p:cNvSpPr>
                  <a:spLocks noChangeShapeType="1"/>
                </p:cNvSpPr>
                <p:nvPr/>
              </p:nvSpPr>
              <p:spPr bwMode="auto">
                <a:xfrm flipV="1">
                  <a:off x="3571875" y="2139950"/>
                  <a:ext cx="914400" cy="0"/>
                </a:xfrm>
                <a:prstGeom prst="line">
                  <a:avLst/>
                </a:prstGeom>
                <a:noFill/>
                <a:ln w="28575">
                  <a:solidFill>
                    <a:schemeClr val="tx1"/>
                  </a:solidFill>
                  <a:round/>
                  <a:headEnd type="oval" w="med" len="med"/>
                  <a:tailEnd type="triangle" w="med" len="med"/>
                </a:ln>
                <a:effectLst/>
              </p:spPr>
              <p:txBody>
                <a:bodyPr wrap="none"/>
                <a:lstStyle/>
                <a:p>
                  <a:endParaRPr lang="en-US"/>
                </a:p>
              </p:txBody>
            </p:sp>
            <p:sp>
              <p:nvSpPr>
                <p:cNvPr id="33" name="Rectangle 18"/>
                <p:cNvSpPr>
                  <a:spLocks noChangeArrowheads="1"/>
                </p:cNvSpPr>
                <p:nvPr/>
              </p:nvSpPr>
              <p:spPr bwMode="auto">
                <a:xfrm>
                  <a:off x="5095875" y="1835150"/>
                  <a:ext cx="609600" cy="60960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34" name="Line 19"/>
                <p:cNvSpPr>
                  <a:spLocks noChangeShapeType="1"/>
                </p:cNvSpPr>
                <p:nvPr/>
              </p:nvSpPr>
              <p:spPr bwMode="auto">
                <a:xfrm flipV="1">
                  <a:off x="5400675" y="2139950"/>
                  <a:ext cx="914400" cy="0"/>
                </a:xfrm>
                <a:prstGeom prst="line">
                  <a:avLst/>
                </a:prstGeom>
                <a:noFill/>
                <a:ln w="28575">
                  <a:solidFill>
                    <a:schemeClr val="tx1"/>
                  </a:solidFill>
                  <a:round/>
                  <a:headEnd type="oval" w="med" len="med"/>
                  <a:tailEnd type="triangle" w="med" len="med"/>
                </a:ln>
                <a:effectLst/>
              </p:spPr>
              <p:txBody>
                <a:bodyPr wrap="none"/>
                <a:lstStyle/>
                <a:p>
                  <a:endParaRPr lang="en-US"/>
                </a:p>
              </p:txBody>
            </p:sp>
            <p:grpSp>
              <p:nvGrpSpPr>
                <p:cNvPr id="35" name="Group 36"/>
                <p:cNvGrpSpPr>
                  <a:grpSpLocks/>
                </p:cNvGrpSpPr>
                <p:nvPr/>
              </p:nvGrpSpPr>
              <p:grpSpPr bwMode="auto">
                <a:xfrm>
                  <a:off x="2657475" y="1835150"/>
                  <a:ext cx="609600" cy="660400"/>
                  <a:chOff x="1728" y="2880"/>
                  <a:chExt cx="384" cy="416"/>
                </a:xfrm>
              </p:grpSpPr>
              <p:sp>
                <p:nvSpPr>
                  <p:cNvPr id="44" name="Rectangle 14"/>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p:spPr>
                <p:txBody>
                  <a:bodyPr wrap="none" anchor="ctr"/>
                  <a:lstStyle/>
                  <a:p>
                    <a:endParaRPr lang="en-US"/>
                  </a:p>
                </p:txBody>
              </p:sp>
              <p:sp>
                <p:nvSpPr>
                  <p:cNvPr id="45" name="Text Box 23"/>
                  <p:cNvSpPr txBox="1">
                    <a:spLocks noChangeArrowheads="1"/>
                  </p:cNvSpPr>
                  <p:nvPr/>
                </p:nvSpPr>
                <p:spPr bwMode="auto">
                  <a:xfrm>
                    <a:off x="1819" y="2966"/>
                    <a:ext cx="252" cy="330"/>
                  </a:xfrm>
                  <a:prstGeom prst="rect">
                    <a:avLst/>
                  </a:prstGeom>
                  <a:noFill/>
                  <a:ln w="9525">
                    <a:noFill/>
                    <a:miter lim="800000"/>
                    <a:headEnd/>
                    <a:tailEnd/>
                  </a:ln>
                  <a:effectLst/>
                </p:spPr>
                <p:txBody>
                  <a:bodyPr wrap="none">
                    <a:spAutoFit/>
                  </a:bodyPr>
                  <a:lstStyle/>
                  <a:p>
                    <a:pPr algn="ctr" eaLnBrk="1" hangingPunct="1">
                      <a:spcBef>
                        <a:spcPct val="0"/>
                      </a:spcBef>
                      <a:buClrTx/>
                      <a:buSzTx/>
                      <a:buFontTx/>
                      <a:buNone/>
                    </a:pPr>
                    <a:r>
                      <a:rPr lang="en-US" altLang="zh-CN" sz="2800" b="0" dirty="0">
                        <a:solidFill>
                          <a:schemeClr val="bg1"/>
                        </a:solidFill>
                        <a:latin typeface="Tahoma" pitchFamily="34" charset="0"/>
                        <a:ea typeface="宋体" pitchFamily="2" charset="-122"/>
                      </a:rPr>
                      <a:t>A</a:t>
                    </a:r>
                  </a:p>
                </p:txBody>
              </p:sp>
            </p:grpSp>
            <p:sp>
              <p:nvSpPr>
                <p:cNvPr id="36" name="Rectangle 31"/>
                <p:cNvSpPr>
                  <a:spLocks noChangeArrowheads="1"/>
                </p:cNvSpPr>
                <p:nvPr/>
              </p:nvSpPr>
              <p:spPr bwMode="auto">
                <a:xfrm>
                  <a:off x="1438275" y="1828800"/>
                  <a:ext cx="609600" cy="60960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37" name="Line 13"/>
                <p:cNvSpPr>
                  <a:spLocks noChangeShapeType="1"/>
                </p:cNvSpPr>
                <p:nvPr/>
              </p:nvSpPr>
              <p:spPr bwMode="auto">
                <a:xfrm flipV="1">
                  <a:off x="1743075" y="2139950"/>
                  <a:ext cx="914400" cy="0"/>
                </a:xfrm>
                <a:prstGeom prst="line">
                  <a:avLst/>
                </a:prstGeom>
                <a:noFill/>
                <a:ln w="28575">
                  <a:solidFill>
                    <a:schemeClr val="tx1"/>
                  </a:solidFill>
                  <a:round/>
                  <a:headEnd type="oval" w="med" len="med"/>
                  <a:tailEnd type="triangle" w="med" len="med"/>
                </a:ln>
                <a:effectLst/>
              </p:spPr>
              <p:txBody>
                <a:bodyPr wrap="none"/>
                <a:lstStyle/>
                <a:p>
                  <a:endParaRPr lang="en-US"/>
                </a:p>
              </p:txBody>
            </p:sp>
            <p:grpSp>
              <p:nvGrpSpPr>
                <p:cNvPr id="38" name="Group 37"/>
                <p:cNvGrpSpPr>
                  <a:grpSpLocks/>
                </p:cNvGrpSpPr>
                <p:nvPr/>
              </p:nvGrpSpPr>
              <p:grpSpPr bwMode="auto">
                <a:xfrm>
                  <a:off x="4486275" y="1835150"/>
                  <a:ext cx="609600" cy="609600"/>
                  <a:chOff x="1728" y="2880"/>
                  <a:chExt cx="384" cy="384"/>
                </a:xfrm>
              </p:grpSpPr>
              <p:sp>
                <p:nvSpPr>
                  <p:cNvPr id="42" name="Rectangle 38"/>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p:spPr>
                <p:txBody>
                  <a:bodyPr wrap="none" anchor="ctr"/>
                  <a:lstStyle/>
                  <a:p>
                    <a:endParaRPr lang="en-US"/>
                  </a:p>
                </p:txBody>
              </p:sp>
              <p:sp>
                <p:nvSpPr>
                  <p:cNvPr id="43" name="Text Box 39"/>
                  <p:cNvSpPr txBox="1">
                    <a:spLocks noChangeArrowheads="1"/>
                  </p:cNvSpPr>
                  <p:nvPr/>
                </p:nvSpPr>
                <p:spPr bwMode="auto">
                  <a:xfrm>
                    <a:off x="1820" y="2966"/>
                    <a:ext cx="230" cy="291"/>
                  </a:xfrm>
                  <a:prstGeom prst="rect">
                    <a:avLst/>
                  </a:prstGeom>
                  <a:noFill/>
                  <a:ln w="9525">
                    <a:noFill/>
                    <a:miter lim="800000"/>
                    <a:headEnd/>
                    <a:tailEnd/>
                  </a:ln>
                  <a:effectLst/>
                </p:spPr>
                <p:txBody>
                  <a:bodyPr wrap="none">
                    <a:spAutoFit/>
                  </a:bodyPr>
                  <a:lstStyle/>
                  <a:p>
                    <a:pPr algn="ctr" eaLnBrk="1" hangingPunct="1">
                      <a:spcBef>
                        <a:spcPct val="0"/>
                      </a:spcBef>
                      <a:buClrTx/>
                      <a:buSzTx/>
                      <a:buFontTx/>
                      <a:buNone/>
                    </a:pPr>
                    <a:r>
                      <a:rPr lang="en-US" altLang="zh-CN" sz="2400" b="0" dirty="0">
                        <a:solidFill>
                          <a:schemeClr val="bg1"/>
                        </a:solidFill>
                        <a:latin typeface="Tahoma" pitchFamily="34" charset="0"/>
                        <a:ea typeface="宋体" pitchFamily="2" charset="-122"/>
                      </a:rPr>
                      <a:t>B</a:t>
                    </a:r>
                  </a:p>
                </p:txBody>
              </p:sp>
            </p:grpSp>
            <p:grpSp>
              <p:nvGrpSpPr>
                <p:cNvPr id="39" name="Group 40"/>
                <p:cNvGrpSpPr>
                  <a:grpSpLocks/>
                </p:cNvGrpSpPr>
                <p:nvPr/>
              </p:nvGrpSpPr>
              <p:grpSpPr bwMode="auto">
                <a:xfrm>
                  <a:off x="6315075" y="1835150"/>
                  <a:ext cx="609600" cy="609600"/>
                  <a:chOff x="1728" y="2880"/>
                  <a:chExt cx="384" cy="384"/>
                </a:xfrm>
              </p:grpSpPr>
              <p:sp>
                <p:nvSpPr>
                  <p:cNvPr id="40" name="Rectangle 41"/>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p:spPr>
                <p:txBody>
                  <a:bodyPr wrap="none" anchor="ctr"/>
                  <a:lstStyle/>
                  <a:p>
                    <a:endParaRPr lang="en-US"/>
                  </a:p>
                </p:txBody>
              </p:sp>
              <p:sp>
                <p:nvSpPr>
                  <p:cNvPr id="41" name="Text Box 42"/>
                  <p:cNvSpPr txBox="1">
                    <a:spLocks noChangeArrowheads="1"/>
                  </p:cNvSpPr>
                  <p:nvPr/>
                </p:nvSpPr>
                <p:spPr bwMode="auto">
                  <a:xfrm>
                    <a:off x="1819" y="2966"/>
                    <a:ext cx="232" cy="291"/>
                  </a:xfrm>
                  <a:prstGeom prst="rect">
                    <a:avLst/>
                  </a:prstGeom>
                  <a:noFill/>
                  <a:ln w="9525">
                    <a:noFill/>
                    <a:miter lim="800000"/>
                    <a:headEnd/>
                    <a:tailEnd/>
                  </a:ln>
                  <a:effectLst/>
                </p:spPr>
                <p:txBody>
                  <a:bodyPr wrap="none">
                    <a:spAutoFit/>
                  </a:bodyPr>
                  <a:lstStyle/>
                  <a:p>
                    <a:pPr algn="ctr" eaLnBrk="1" hangingPunct="1">
                      <a:spcBef>
                        <a:spcPct val="0"/>
                      </a:spcBef>
                      <a:buClrTx/>
                      <a:buSzTx/>
                      <a:buFontTx/>
                      <a:buNone/>
                    </a:pPr>
                    <a:r>
                      <a:rPr lang="en-US" altLang="zh-CN" sz="2400" b="0" dirty="0">
                        <a:solidFill>
                          <a:schemeClr val="bg1"/>
                        </a:solidFill>
                        <a:latin typeface="Tahoma" pitchFamily="34" charset="0"/>
                        <a:ea typeface="宋体" pitchFamily="2" charset="-122"/>
                      </a:rPr>
                      <a:t>C</a:t>
                    </a:r>
                  </a:p>
                </p:txBody>
              </p:sp>
            </p:grpSp>
          </p:grpSp>
        </p:grpSp>
      </p:grpSp>
      <p:sp>
        <p:nvSpPr>
          <p:cNvPr id="46" name="TextBox 45"/>
          <p:cNvSpPr txBox="1"/>
          <p:nvPr/>
        </p:nvSpPr>
        <p:spPr>
          <a:xfrm>
            <a:off x="1143000" y="4114800"/>
            <a:ext cx="5181600" cy="1569660"/>
          </a:xfrm>
          <a:prstGeom prst="rect">
            <a:avLst/>
          </a:prstGeom>
          <a:noFill/>
        </p:spPr>
        <p:txBody>
          <a:bodyPr wrap="square" rtlCol="0">
            <a:spAutoFit/>
          </a:bodyPr>
          <a:lstStyle/>
          <a:p>
            <a:r>
              <a:rPr lang="en-US" sz="3200" dirty="0" smtClean="0"/>
              <a:t>Best Case </a:t>
            </a:r>
          </a:p>
          <a:p>
            <a:r>
              <a:rPr lang="en-US" sz="3200" dirty="0" smtClean="0"/>
              <a:t>Worst Case</a:t>
            </a:r>
          </a:p>
          <a:p>
            <a:r>
              <a:rPr lang="en-US" sz="3200" dirty="0" smtClean="0"/>
              <a:t>Average Case </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checkerboard(across)">
                                      <p:cBhvr>
                                        <p:cTn id="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Linear Search with Ordered List </a:t>
            </a:r>
            <a:endParaRPr lang="en-US" dirty="0">
              <a:solidFill>
                <a:srgbClr val="C00000"/>
              </a:solidFill>
            </a:endParaRPr>
          </a:p>
        </p:txBody>
      </p:sp>
      <p:graphicFrame>
        <p:nvGraphicFramePr>
          <p:cNvPr id="4" name="Content Placeholder 3"/>
          <p:cNvGraphicFramePr>
            <a:graphicFrameLocks noGrp="1"/>
          </p:cNvGraphicFramePr>
          <p:nvPr>
            <p:ph idx="1"/>
          </p:nvPr>
        </p:nvGraphicFramePr>
        <p:xfrm>
          <a:off x="457200" y="2209800"/>
          <a:ext cx="8229600" cy="741680"/>
        </p:xfrm>
        <a:graphic>
          <a:graphicData uri="http://schemas.openxmlformats.org/drawingml/2006/table">
            <a:tbl>
              <a:tblPr firstRow="1" bandRow="1">
                <a:tableStyleId>{5C22544A-7EE6-4342-B048-85BDC9FD1C3A}</a:tableStyleId>
              </a:tblPr>
              <a:tblGrid>
                <a:gridCol w="822960"/>
                <a:gridCol w="822960"/>
                <a:gridCol w="822960"/>
                <a:gridCol w="822960"/>
                <a:gridCol w="822960"/>
                <a:gridCol w="822960"/>
                <a:gridCol w="822960"/>
                <a:gridCol w="822960"/>
                <a:gridCol w="822960"/>
                <a:gridCol w="822960"/>
              </a:tblGrid>
              <a:tr h="370840">
                <a:tc>
                  <a:txBody>
                    <a:bodyPr/>
                    <a:lstStyle/>
                    <a:p>
                      <a:r>
                        <a:rPr lang="en-US" dirty="0" smtClean="0">
                          <a:solidFill>
                            <a:schemeClr val="tx1"/>
                          </a:solidFill>
                        </a:rPr>
                        <a:t>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9</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13</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56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76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82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112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solidFill>
                            <a:schemeClr val="tx1"/>
                          </a:solidFill>
                        </a:rPr>
                        <a:t>1</a:t>
                      </a:r>
                      <a:endParaRPr lang="en-US"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solidFill>
                            <a:schemeClr val="tx1"/>
                          </a:solidFill>
                        </a:rPr>
                        <a:t>2</a:t>
                      </a:r>
                      <a:endParaRPr lang="en-US"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solidFill>
                            <a:schemeClr val="tx1"/>
                          </a:solidFill>
                        </a:rPr>
                        <a:t>3</a:t>
                      </a:r>
                      <a:endParaRPr lang="en-US"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solidFill>
                            <a:schemeClr val="tx1"/>
                          </a:solidFill>
                        </a:rPr>
                        <a:t>4</a:t>
                      </a:r>
                      <a:endParaRPr lang="en-US"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solidFill>
                            <a:schemeClr val="tx1"/>
                          </a:solidFill>
                        </a:rPr>
                        <a:t>5</a:t>
                      </a:r>
                      <a:endParaRPr lang="en-US"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solidFill>
                            <a:schemeClr val="tx1"/>
                          </a:solidFill>
                        </a:rPr>
                        <a:t>6</a:t>
                      </a:r>
                      <a:endParaRPr lang="en-US"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solidFill>
                            <a:schemeClr val="tx1"/>
                          </a:solidFill>
                        </a:rPr>
                        <a:t>7</a:t>
                      </a:r>
                      <a:endParaRPr lang="en-US"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solidFill>
                            <a:schemeClr val="tx1"/>
                          </a:solidFill>
                        </a:rPr>
                        <a:t>8</a:t>
                      </a:r>
                      <a:endParaRPr lang="en-US"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solidFill>
                            <a:schemeClr val="tx1"/>
                          </a:solidFill>
                        </a:rPr>
                        <a:t>9</a:t>
                      </a:r>
                      <a:endParaRPr lang="en-US"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solidFill>
                            <a:schemeClr val="tx1"/>
                          </a:solidFill>
                        </a:rPr>
                        <a:t>10</a:t>
                      </a:r>
                      <a:endParaRPr lang="en-US"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solidFill>
                  <a:srgbClr val="C00000"/>
                </a:solidFill>
              </a:rPr>
              <a:t>Algorithm</a:t>
            </a:r>
            <a:endParaRPr lang="en-US" dirty="0">
              <a:solidFill>
                <a:srgbClr val="C00000"/>
              </a:solidFill>
            </a:endParaRPr>
          </a:p>
        </p:txBody>
      </p:sp>
      <p:sp>
        <p:nvSpPr>
          <p:cNvPr id="3" name="Content Placeholder 2"/>
          <p:cNvSpPr>
            <a:spLocks noGrp="1"/>
          </p:cNvSpPr>
          <p:nvPr>
            <p:ph idx="1"/>
          </p:nvPr>
        </p:nvSpPr>
        <p:spPr>
          <a:xfrm>
            <a:off x="457200" y="1066800"/>
            <a:ext cx="8229600" cy="5059363"/>
          </a:xfrm>
        </p:spPr>
        <p:txBody>
          <a:bodyPr/>
          <a:lstStyle/>
          <a:p>
            <a:pPr>
              <a:buNone/>
            </a:pPr>
            <a:r>
              <a:rPr lang="en-US" dirty="0" smtClean="0"/>
              <a:t>[1] </a:t>
            </a:r>
            <a:r>
              <a:rPr lang="en-US" dirty="0" err="1" smtClean="0"/>
              <a:t>i</a:t>
            </a:r>
            <a:r>
              <a:rPr lang="en-US" dirty="0" smtClean="0"/>
              <a:t> = 1</a:t>
            </a:r>
          </a:p>
          <a:p>
            <a:pPr>
              <a:buNone/>
            </a:pPr>
            <a:r>
              <a:rPr lang="en-US" dirty="0" smtClean="0"/>
              <a:t>[2] If K = A[</a:t>
            </a:r>
            <a:r>
              <a:rPr lang="en-US" dirty="0" err="1" smtClean="0"/>
              <a:t>i</a:t>
            </a:r>
            <a:r>
              <a:rPr lang="en-US" dirty="0" smtClean="0"/>
              <a:t>] , Print “Search is 					Successful”</a:t>
            </a:r>
            <a:r>
              <a:rPr lang="en-US" dirty="0"/>
              <a:t> </a:t>
            </a:r>
            <a:r>
              <a:rPr lang="en-US" dirty="0" smtClean="0"/>
              <a:t>and Stop </a:t>
            </a:r>
          </a:p>
          <a:p>
            <a:pPr>
              <a:buNone/>
            </a:pPr>
            <a:r>
              <a:rPr lang="en-US" dirty="0" smtClean="0"/>
              <a:t>[3] </a:t>
            </a:r>
            <a:r>
              <a:rPr lang="en-US" dirty="0" err="1" smtClean="0"/>
              <a:t>i</a:t>
            </a:r>
            <a:r>
              <a:rPr lang="en-US" dirty="0" smtClean="0"/>
              <a:t> = </a:t>
            </a:r>
            <a:r>
              <a:rPr lang="en-US" dirty="0" err="1" smtClean="0"/>
              <a:t>i</a:t>
            </a:r>
            <a:r>
              <a:rPr lang="en-US" dirty="0" smtClean="0"/>
              <a:t> + 1</a:t>
            </a:r>
          </a:p>
          <a:p>
            <a:pPr>
              <a:buNone/>
            </a:pPr>
            <a:r>
              <a:rPr lang="en-US" dirty="0" smtClean="0"/>
              <a:t>[4] If (</a:t>
            </a:r>
            <a:r>
              <a:rPr lang="en-US" dirty="0" err="1" smtClean="0"/>
              <a:t>i</a:t>
            </a:r>
            <a:r>
              <a:rPr lang="en-US" dirty="0" smtClean="0"/>
              <a:t> &lt;= n) and (A[</a:t>
            </a:r>
            <a:r>
              <a:rPr lang="en-US" dirty="0" err="1" smtClean="0"/>
              <a:t>i</a:t>
            </a:r>
            <a:r>
              <a:rPr lang="en-US" dirty="0" smtClean="0"/>
              <a:t>]  &lt;= K) then Go To Step [2]</a:t>
            </a:r>
          </a:p>
          <a:p>
            <a:pPr>
              <a:buNone/>
            </a:pPr>
            <a:r>
              <a:rPr lang="en-US" dirty="0" smtClean="0"/>
              <a:t>[5] Else Print </a:t>
            </a:r>
            <a:r>
              <a:rPr lang="en-US" dirty="0"/>
              <a:t> </a:t>
            </a:r>
            <a:r>
              <a:rPr lang="en-US" dirty="0" smtClean="0"/>
              <a:t>“Search is 					Unsuccessful” and Stop </a:t>
            </a:r>
          </a:p>
          <a:p>
            <a:pPr>
              <a:buNone/>
            </a:pPr>
            <a:r>
              <a:rPr lang="en-US" dirty="0" smtClean="0"/>
              <a:t>[6] Exit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solidFill>
                  <a:srgbClr val="C00000"/>
                </a:solidFill>
              </a:rPr>
              <a:t>Complexity</a:t>
            </a:r>
            <a:endParaRPr lang="en-US" sz="3600" dirty="0">
              <a:solidFill>
                <a:srgbClr val="C00000"/>
              </a:solidFill>
            </a:endParaRPr>
          </a:p>
        </p:txBody>
      </p:sp>
      <p:sp>
        <p:nvSpPr>
          <p:cNvPr id="3" name="Content Placeholder 2"/>
          <p:cNvSpPr>
            <a:spLocks noGrp="1"/>
          </p:cNvSpPr>
          <p:nvPr>
            <p:ph idx="1"/>
          </p:nvPr>
        </p:nvSpPr>
        <p:spPr>
          <a:xfrm>
            <a:off x="457200" y="1219200"/>
            <a:ext cx="8229600" cy="4906963"/>
          </a:xfrm>
        </p:spPr>
        <p:txBody>
          <a:bodyPr/>
          <a:lstStyle/>
          <a:p>
            <a:pPr>
              <a:buNone/>
            </a:pPr>
            <a:r>
              <a:rPr lang="en-US" dirty="0" smtClean="0"/>
              <a:t>Case 1: Key matches with the first element </a:t>
            </a:r>
          </a:p>
          <a:p>
            <a:pPr>
              <a:buNone/>
            </a:pPr>
            <a:r>
              <a:rPr lang="en-US" dirty="0"/>
              <a:t>	</a:t>
            </a:r>
            <a:r>
              <a:rPr lang="en-US" dirty="0" smtClean="0"/>
              <a:t>	T(n) = Number of Comparison </a:t>
            </a:r>
          </a:p>
          <a:p>
            <a:pPr>
              <a:buNone/>
            </a:pPr>
            <a:r>
              <a:rPr lang="en-US" dirty="0"/>
              <a:t>	</a:t>
            </a:r>
            <a:r>
              <a:rPr lang="en-US" dirty="0" smtClean="0"/>
              <a:t>	T(n) = 1, Best Case  = O(1) </a:t>
            </a:r>
          </a:p>
          <a:p>
            <a:pPr>
              <a:buNone/>
            </a:pPr>
            <a:r>
              <a:rPr lang="en-US" dirty="0" smtClean="0"/>
              <a:t>Case 2: Key does not exist</a:t>
            </a:r>
          </a:p>
          <a:p>
            <a:pPr>
              <a:buNone/>
            </a:pPr>
            <a:r>
              <a:rPr lang="en-US" dirty="0"/>
              <a:t>	</a:t>
            </a:r>
            <a:r>
              <a:rPr lang="en-US" dirty="0" smtClean="0"/>
              <a:t>	T(n) = n, Worst Case = O(n)</a:t>
            </a:r>
          </a:p>
          <a:p>
            <a:pPr>
              <a:buNone/>
            </a:pPr>
            <a:r>
              <a:rPr lang="en-US" dirty="0" smtClean="0"/>
              <a:t>Case 3: Key is present at any location</a:t>
            </a:r>
          </a:p>
          <a:p>
            <a:pPr>
              <a:buNone/>
            </a:pPr>
            <a:r>
              <a:rPr lang="en-US" dirty="0"/>
              <a:t>	</a:t>
            </a:r>
            <a:r>
              <a:rPr lang="en-US" dirty="0" smtClean="0"/>
              <a:t>	T(n) = (n+1)/2, Average Case = O(n)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1707</TotalTime>
  <Words>1599</Words>
  <Application>Microsoft Office PowerPoint</Application>
  <PresentationFormat>On-screen Show (4:3)</PresentationFormat>
  <Paragraphs>665</Paragraphs>
  <Slides>49</Slides>
  <Notes>1</Notes>
  <HiddenSlides>0</HiddenSlides>
  <MMClips>0</MMClips>
  <ScaleCrop>false</ScaleCrop>
  <HeadingPairs>
    <vt:vector size="4" baseType="variant">
      <vt:variant>
        <vt:lpstr>Theme</vt:lpstr>
      </vt:variant>
      <vt:variant>
        <vt:i4>2</vt:i4>
      </vt:variant>
      <vt:variant>
        <vt:lpstr>Slide Titles</vt:lpstr>
      </vt:variant>
      <vt:variant>
        <vt:i4>49</vt:i4>
      </vt:variant>
    </vt:vector>
  </HeadingPairs>
  <TitlesOfParts>
    <vt:vector size="51" baseType="lpstr">
      <vt:lpstr>Office Theme</vt:lpstr>
      <vt:lpstr>1_Office Theme</vt:lpstr>
      <vt:lpstr>Searching Algorithms</vt:lpstr>
      <vt:lpstr>Searching </vt:lpstr>
      <vt:lpstr>Linear Search with Array </vt:lpstr>
      <vt:lpstr>Algorithm</vt:lpstr>
      <vt:lpstr>Complexity Of Linear Search Array </vt:lpstr>
      <vt:lpstr>Linear Search with Linked List</vt:lpstr>
      <vt:lpstr>Linear Search with Ordered List </vt:lpstr>
      <vt:lpstr>Algorithm</vt:lpstr>
      <vt:lpstr>Complexity</vt:lpstr>
      <vt:lpstr>Binary Search </vt:lpstr>
      <vt:lpstr>Algorithm</vt:lpstr>
      <vt:lpstr>Example </vt:lpstr>
      <vt:lpstr>Example </vt:lpstr>
      <vt:lpstr>PowerPoint Presentation</vt:lpstr>
      <vt:lpstr>Binary Search Complexity Analysis</vt:lpstr>
      <vt:lpstr>PowerPoint Presentation</vt:lpstr>
      <vt:lpstr>PowerPoint Presentation</vt:lpstr>
      <vt:lpstr>Binary Search Complexity Analysis</vt:lpstr>
      <vt:lpstr>Case 3: Key is present at any location</vt:lpstr>
      <vt:lpstr>PowerPoint Presentation</vt:lpstr>
      <vt:lpstr>Fibonacci Search </vt:lpstr>
      <vt:lpstr>PowerPoint Presentation</vt:lpstr>
      <vt:lpstr>Fibonacci Tree</vt:lpstr>
      <vt:lpstr>PowerPoint Presentation</vt:lpstr>
      <vt:lpstr>PowerPoint Presentation</vt:lpstr>
      <vt:lpstr>Fibonacci Search Tree</vt:lpstr>
      <vt:lpstr>Fibonacci Search Tree</vt:lpstr>
      <vt:lpstr>Fibonacci Search 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Algorithm </vt:lpstr>
      <vt:lpstr>PowerPoint Presentation</vt:lpstr>
      <vt:lpstr>PowerPoint Presentation</vt:lpstr>
      <vt:lpstr>Example </vt:lpstr>
      <vt:lpstr> </vt:lpstr>
      <vt:lpstr>PowerPoint Presentation</vt:lpstr>
      <vt:lpstr>PowerPoint Presentation</vt:lpstr>
      <vt:lpstr>PowerPoint Presentation</vt:lpstr>
    </vt:vector>
  </TitlesOfParts>
  <Company>NIT Rourkela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and Algorithm (CS 102)</dc:title>
  <dc:creator>Ramesh Mohapatra</dc:creator>
  <cp:lastModifiedBy>SAMBIT</cp:lastModifiedBy>
  <cp:revision>45</cp:revision>
  <dcterms:created xsi:type="dcterms:W3CDTF">2011-03-29T03:15:33Z</dcterms:created>
  <dcterms:modified xsi:type="dcterms:W3CDTF">2019-10-18T09:29:51Z</dcterms:modified>
</cp:coreProperties>
</file>