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70" r:id="rId4"/>
    <p:sldId id="269" r:id="rId5"/>
    <p:sldId id="275" r:id="rId6"/>
    <p:sldId id="272" r:id="rId7"/>
    <p:sldId id="268" r:id="rId8"/>
    <p:sldId id="263" r:id="rId9"/>
    <p:sldId id="264" r:id="rId10"/>
    <p:sldId id="265" r:id="rId11"/>
    <p:sldId id="341" r:id="rId12"/>
    <p:sldId id="340" r:id="rId13"/>
    <p:sldId id="339" r:id="rId14"/>
    <p:sldId id="338" r:id="rId15"/>
    <p:sldId id="273" r:id="rId16"/>
    <p:sldId id="274" r:id="rId17"/>
    <p:sldId id="276" r:id="rId18"/>
    <p:sldId id="320" r:id="rId19"/>
    <p:sldId id="277" r:id="rId20"/>
    <p:sldId id="278" r:id="rId21"/>
    <p:sldId id="279" r:id="rId22"/>
    <p:sldId id="319" r:id="rId23"/>
    <p:sldId id="280" r:id="rId24"/>
    <p:sldId id="282" r:id="rId25"/>
    <p:sldId id="281" r:id="rId26"/>
    <p:sldId id="283" r:id="rId27"/>
    <p:sldId id="284" r:id="rId28"/>
    <p:sldId id="342" r:id="rId29"/>
    <p:sldId id="349" r:id="rId30"/>
    <p:sldId id="286" r:id="rId31"/>
    <p:sldId id="343" r:id="rId32"/>
    <p:sldId id="345" r:id="rId33"/>
    <p:sldId id="285" r:id="rId34"/>
    <p:sldId id="348" r:id="rId35"/>
    <p:sldId id="288" r:id="rId36"/>
    <p:sldId id="289" r:id="rId37"/>
    <p:sldId id="290" r:id="rId38"/>
    <p:sldId id="291" r:id="rId39"/>
    <p:sldId id="32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22" r:id="rId48"/>
    <p:sldId id="299" r:id="rId49"/>
    <p:sldId id="301" r:id="rId50"/>
    <p:sldId id="302" r:id="rId51"/>
    <p:sldId id="303" r:id="rId52"/>
    <p:sldId id="304" r:id="rId53"/>
    <p:sldId id="323" r:id="rId54"/>
    <p:sldId id="324" r:id="rId55"/>
    <p:sldId id="325" r:id="rId56"/>
    <p:sldId id="347" r:id="rId57"/>
    <p:sldId id="346" r:id="rId58"/>
    <p:sldId id="305" r:id="rId59"/>
    <p:sldId id="334" r:id="rId60"/>
    <p:sldId id="313" r:id="rId61"/>
    <p:sldId id="335" r:id="rId62"/>
    <p:sldId id="315" r:id="rId63"/>
    <p:sldId id="33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4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D88F0-7F77-494B-86EB-F08A4C531718}" type="datetimeFigureOut">
              <a:rPr lang="en-US" smtClean="0"/>
              <a:pPr/>
              <a:t>28-Oct-19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DFD1-FC69-4ADF-BDD6-707911D5D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1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1DFD1-FC69-4ADF-BDD6-707911D5D0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1DFD1-FC69-4ADF-BDD6-707911D5D07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5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37B9E5-792B-490E-9DB6-B0F6F5D9975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47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AA623C-0139-4CCD-8146-313966F93B90}" type="slidenum">
              <a:rPr lang="en-GB" altLang="en-US"/>
              <a:pPr/>
              <a:t>63</a:t>
            </a:fld>
            <a:endParaRPr lang="en-GB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3"/>
            <a:ext cx="5485805" cy="411540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97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6E85-AEE6-4F75-8992-5D63E0DD1038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7574-72DD-404C-912E-C071AEAE730D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5F0C-0FC0-4E58-BDB8-F2D2E4048B48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1510-1C20-40F3-8D4E-040F2A00E42A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1AE-F305-4282-9FE9-4E8F448834CC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A81C-2EA1-4438-8F01-4EA9DAB54F3B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E294-482A-4871-A3F2-D1D453A34F5F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24DD-FC36-4596-A4C3-6BF17E06B593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3087-E85C-462D-BECE-20BC8F124652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D836-5E8D-453B-B42A-45CF8949C4C8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CEB5-16B4-4EC5-AA31-9E9CD1134356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48D2-E552-4D87-B7C4-36F1A87A99B5}" type="datetime1">
              <a:rPr lang="en-US" smtClean="0"/>
              <a:pPr/>
              <a:t>28-Oct-19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FA6F-F6EE-4307-AFE1-4B0781A7A8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Structure and Algorithm (CS-102)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29200"/>
            <a:ext cx="6400800" cy="914400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Dr. </a:t>
            </a:r>
            <a:r>
              <a:rPr lang="en-US" sz="24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Sambit</a:t>
            </a: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Bakshi</a:t>
            </a:r>
            <a:endParaRPr lang="en-US" sz="2400" dirty="0" smtClean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Dept. of CSE, NIT Rourkela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eight</a:t>
            </a:r>
            <a:r>
              <a:rPr lang="en-US" dirty="0">
                <a:solidFill>
                  <a:srgbClr val="FF0000"/>
                </a:solidFill>
              </a:rPr>
              <a:t> of a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no of edges in the </a:t>
            </a:r>
            <a:r>
              <a:rPr lang="en-US" dirty="0">
                <a:solidFill>
                  <a:srgbClr val="00B050"/>
                </a:solidFill>
              </a:rPr>
              <a:t>longest </a:t>
            </a:r>
            <a:r>
              <a:rPr lang="en-US" dirty="0" smtClean="0">
                <a:solidFill>
                  <a:srgbClr val="00B050"/>
                </a:solidFill>
              </a:rPr>
              <a:t>path </a:t>
            </a:r>
            <a:r>
              <a:rPr lang="en-US" dirty="0">
                <a:solidFill>
                  <a:srgbClr val="00B050"/>
                </a:solidFill>
              </a:rPr>
              <a:t>to a leaf from that </a:t>
            </a:r>
            <a:r>
              <a:rPr lang="en-US" dirty="0" smtClean="0">
                <a:solidFill>
                  <a:srgbClr val="00B050"/>
                </a:solidFill>
              </a:rPr>
              <a:t>node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Depth</a:t>
            </a:r>
            <a:r>
              <a:rPr lang="en-US" dirty="0">
                <a:solidFill>
                  <a:srgbClr val="FF0000"/>
                </a:solidFill>
              </a:rPr>
              <a:t> of a node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no of </a:t>
            </a:r>
            <a:r>
              <a:rPr lang="en-US" dirty="0" smtClean="0">
                <a:solidFill>
                  <a:srgbClr val="00B050"/>
                </a:solidFill>
              </a:rPr>
              <a:t>edges in the path from root to that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09575"/>
            <a:ext cx="55816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35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eight</a:t>
            </a:r>
            <a:r>
              <a:rPr lang="en-US" dirty="0">
                <a:solidFill>
                  <a:srgbClr val="FF0000"/>
                </a:solidFill>
              </a:rPr>
              <a:t> of a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50"/>
                </a:solidFill>
              </a:rPr>
              <a:t>no of </a:t>
            </a:r>
            <a:r>
              <a:rPr lang="en-US" strike="sngStrike" dirty="0" smtClean="0">
                <a:solidFill>
                  <a:srgbClr val="00B050"/>
                </a:solidFill>
              </a:rPr>
              <a:t>edges </a:t>
            </a:r>
            <a:r>
              <a:rPr lang="en-US" dirty="0" smtClean="0">
                <a:solidFill>
                  <a:srgbClr val="00B050"/>
                </a:solidFill>
              </a:rPr>
              <a:t>nodes in the </a:t>
            </a:r>
            <a:r>
              <a:rPr lang="en-US" dirty="0">
                <a:solidFill>
                  <a:srgbClr val="00B050"/>
                </a:solidFill>
              </a:rPr>
              <a:t>longest </a:t>
            </a:r>
            <a:r>
              <a:rPr lang="en-US" dirty="0" smtClean="0">
                <a:solidFill>
                  <a:srgbClr val="00B050"/>
                </a:solidFill>
              </a:rPr>
              <a:t>path </a:t>
            </a:r>
            <a:r>
              <a:rPr lang="en-US" dirty="0">
                <a:solidFill>
                  <a:srgbClr val="00B050"/>
                </a:solidFill>
              </a:rPr>
              <a:t>to a leaf from that </a:t>
            </a:r>
            <a:r>
              <a:rPr lang="en-US" dirty="0" smtClean="0">
                <a:solidFill>
                  <a:srgbClr val="00B050"/>
                </a:solidFill>
              </a:rPr>
              <a:t>node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Depth</a:t>
            </a:r>
            <a:r>
              <a:rPr lang="en-US" dirty="0">
                <a:solidFill>
                  <a:srgbClr val="FF0000"/>
                </a:solidFill>
              </a:rPr>
              <a:t> of a node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no of </a:t>
            </a:r>
            <a:r>
              <a:rPr lang="en-US" strike="sngStrike" dirty="0" smtClean="0">
                <a:solidFill>
                  <a:srgbClr val="00B050"/>
                </a:solidFill>
              </a:rPr>
              <a:t>edges </a:t>
            </a:r>
            <a:r>
              <a:rPr lang="en-US" dirty="0" smtClean="0">
                <a:solidFill>
                  <a:srgbClr val="00B050"/>
                </a:solidFill>
              </a:rPr>
              <a:t>nodes in the path from root to that node</a:t>
            </a:r>
          </a:p>
          <a:p>
            <a:pPr algn="just"/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smtClean="0">
                <a:solidFill>
                  <a:srgbClr val="00B050"/>
                </a:solidFill>
              </a:rPr>
              <a:t>Correct definitions]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9575"/>
            <a:ext cx="55816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050" y="609600"/>
            <a:ext cx="2495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Change the values as per the last definition….</a:t>
            </a:r>
            <a:endParaRPr lang="en-US" sz="2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8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solidFill>
                  <a:srgbClr val="FF0000"/>
                </a:solidFill>
              </a:rPr>
              <a:t>Height (depth) of tree</a:t>
            </a:r>
            <a:r>
              <a:rPr lang="en-US" dirty="0" smtClean="0"/>
              <a:t>: largest </a:t>
            </a:r>
            <a:r>
              <a:rPr lang="en-US" dirty="0" smtClean="0">
                <a:solidFill>
                  <a:srgbClr val="00B050"/>
                </a:solidFill>
              </a:rPr>
              <a:t>no of </a:t>
            </a:r>
            <a:r>
              <a:rPr lang="en-US" strike="sngStrike" dirty="0" smtClean="0">
                <a:solidFill>
                  <a:srgbClr val="00B050"/>
                </a:solidFill>
              </a:rPr>
              <a:t>edges </a:t>
            </a:r>
            <a:r>
              <a:rPr lang="en-US" dirty="0" smtClean="0">
                <a:solidFill>
                  <a:srgbClr val="00B050"/>
                </a:solidFill>
              </a:rPr>
              <a:t>nodes in a path from the root node to a leaf node.</a:t>
            </a:r>
          </a:p>
          <a:p>
            <a:pPr lvl="1" algn="just"/>
            <a:r>
              <a:rPr lang="en-US" dirty="0" smtClean="0"/>
              <a:t>Height of a tree given by </a:t>
            </a:r>
            <a:r>
              <a:rPr lang="en-US" b="1" dirty="0" smtClean="0">
                <a:solidFill>
                  <a:srgbClr val="FF0000"/>
                </a:solidFill>
              </a:rPr>
              <a:t>h </a:t>
            </a:r>
            <a:r>
              <a:rPr lang="en-US" b="1" dirty="0" smtClean="0">
                <a:solidFill>
                  <a:srgbClr val="00B050"/>
                </a:solidFill>
              </a:rPr>
              <a:t>= l</a:t>
            </a:r>
            <a:r>
              <a:rPr lang="en-US" b="1" baseline="-25000" dirty="0" smtClean="0">
                <a:solidFill>
                  <a:srgbClr val="00B050"/>
                </a:solidFill>
              </a:rPr>
              <a:t>max</a:t>
            </a:r>
            <a:r>
              <a:rPr lang="en-US" b="1" dirty="0" smtClean="0">
                <a:solidFill>
                  <a:srgbClr val="00B050"/>
                </a:solidFill>
              </a:rPr>
              <a:t>+1</a:t>
            </a:r>
            <a:r>
              <a:rPr lang="en-US" dirty="0" smtClean="0"/>
              <a:t>,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max</a:t>
            </a:r>
            <a:r>
              <a:rPr lang="en-US" dirty="0" smtClean="0"/>
              <a:t> is the maximum level of the tree.</a:t>
            </a:r>
          </a:p>
          <a:p>
            <a:pPr algn="just" eaLnBrk="1" hangingPunct="1"/>
            <a:r>
              <a:rPr lang="en-US" dirty="0" smtClean="0">
                <a:solidFill>
                  <a:srgbClr val="FF0000"/>
                </a:solidFill>
              </a:rPr>
              <a:t>Degree of node</a:t>
            </a:r>
            <a:r>
              <a:rPr lang="en-US" dirty="0">
                <a:sym typeface="Wingdings" pitchFamily="2" charset="2"/>
              </a:rPr>
              <a:t>:</a:t>
            </a:r>
            <a:r>
              <a:rPr lang="en-US" dirty="0" smtClean="0">
                <a:sym typeface="Wingdings" pitchFamily="2" charset="2"/>
              </a:rPr>
              <a:t> number of children for the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Degree of a Tree</a:t>
            </a:r>
            <a:r>
              <a:rPr lang="en-US" dirty="0"/>
              <a:t>: Maximum degree of the node in the tree </a:t>
            </a:r>
            <a:endParaRPr lang="en-US" dirty="0">
              <a:sym typeface="Wingdings" pitchFamily="2" charset="2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Siblings</a:t>
            </a:r>
            <a:r>
              <a:rPr lang="en-US" dirty="0">
                <a:sym typeface="Wingdings" pitchFamily="2" charset="2"/>
              </a:rPr>
              <a:t>: nodes having the same </a:t>
            </a:r>
            <a:r>
              <a:rPr lang="en-US" dirty="0" smtClean="0">
                <a:sym typeface="Wingdings" pitchFamily="2" charset="2"/>
              </a:rPr>
              <a:t>parent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Ancestor of a Node</a:t>
            </a:r>
            <a:r>
              <a:rPr lang="en-US" dirty="0" smtClean="0"/>
              <a:t>: Those nodes that occur on the path from the root to the given node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Forest</a:t>
            </a:r>
            <a:r>
              <a:rPr lang="en-US" dirty="0" smtClean="0"/>
              <a:t> : A set of Zero or more Disjoint trees.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4800" y="304800"/>
            <a:ext cx="8610600" cy="5943600"/>
            <a:chOff x="1800" y="1440"/>
            <a:chExt cx="8640" cy="5040"/>
          </a:xfrm>
        </p:grpSpPr>
        <p:sp>
          <p:nvSpPr>
            <p:cNvPr id="717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504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5580" y="162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7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504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612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73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3015" y="411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F</a:t>
              </a: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37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G</a:t>
              </a: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41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H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94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I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699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J</a:t>
              </a: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79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7425" y="5415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414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540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94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12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3330" y="337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020" y="3405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6180" y="3420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7275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7740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H="1">
              <a:off x="7740" y="468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155" y="340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6300" y="1800"/>
              <a:ext cx="270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8681" y="1620"/>
              <a:ext cx="157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8911" y="288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8610" y="4425"/>
              <a:ext cx="3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8911" y="414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8100" y="5715"/>
              <a:ext cx="9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8834" y="5580"/>
              <a:ext cx="1426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7993" y="312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304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Degree of the tree = 4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(Max degree of A)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" y="48768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Height of the tree = </a:t>
            </a:r>
            <a:r>
              <a:rPr lang="en-US" sz="2400" b="1" dirty="0">
                <a:solidFill>
                  <a:srgbClr val="00B050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Max level+1</a:t>
            </a:r>
            <a:r>
              <a:rPr lang="en-US" sz="2400" b="1" dirty="0" smtClean="0">
                <a:solidFill>
                  <a:srgbClr val="FF0000"/>
                </a:solidFill>
              </a:rPr>
              <a:t>) 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Representation of a tree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sz="2800" dirty="0" smtClean="0"/>
              <a:t>List  Representation</a:t>
            </a:r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endParaRPr lang="en-US" sz="2800" dirty="0" smtClean="0"/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r>
              <a:rPr lang="en-US" sz="2800" dirty="0" smtClean="0"/>
              <a:t>(A (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F,G,H</a:t>
            </a:r>
            <a:r>
              <a:rPr lang="en-US" sz="2800" dirty="0" smtClean="0"/>
              <a:t>), 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I</a:t>
            </a:r>
            <a:r>
              <a:rPr lang="en-US" sz="2800" dirty="0" smtClean="0"/>
              <a:t>), 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7030A0"/>
                </a:solidFill>
              </a:rPr>
              <a:t>J,K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dirty="0" smtClean="0"/>
              <a:t>))) )  for the tree Considered in the Example 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33400" y="41910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115000"/>
              <a:buFontTx/>
              <a:buChar char="•"/>
            </a:pPr>
            <a:r>
              <a:rPr lang="en-US" sz="2800" dirty="0"/>
              <a:t>   Linked List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4800" y="304800"/>
            <a:ext cx="8610600" cy="5943600"/>
            <a:chOff x="1800" y="1440"/>
            <a:chExt cx="8640" cy="5040"/>
          </a:xfrm>
        </p:grpSpPr>
        <p:sp>
          <p:nvSpPr>
            <p:cNvPr id="717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504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5580" y="162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7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504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612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73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3015" y="411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F</a:t>
              </a: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37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G</a:t>
              </a: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41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H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94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I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699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J</a:t>
              </a: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79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7425" y="5415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414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540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94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12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3330" y="337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020" y="3405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6180" y="3420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7275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7740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H="1">
              <a:off x="7740" y="468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155" y="340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6300" y="1800"/>
              <a:ext cx="270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8681" y="1620"/>
              <a:ext cx="157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8911" y="288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8610" y="4425"/>
              <a:ext cx="3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8911" y="414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8100" y="5715"/>
              <a:ext cx="9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8834" y="5580"/>
              <a:ext cx="1426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7993" y="312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0" y="911878"/>
            <a:ext cx="8686800" cy="5715000"/>
            <a:chOff x="2040" y="3240"/>
            <a:chExt cx="10080" cy="5220"/>
          </a:xfrm>
          <a:noFill/>
        </p:grpSpPr>
        <p:sp>
          <p:nvSpPr>
            <p:cNvPr id="11267" name="AutoShape 5"/>
            <p:cNvSpPr>
              <a:spLocks noChangeAspect="1" noChangeArrowheads="1"/>
            </p:cNvSpPr>
            <p:nvPr/>
          </p:nvSpPr>
          <p:spPr bwMode="auto">
            <a:xfrm>
              <a:off x="2040" y="3240"/>
              <a:ext cx="10080" cy="5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074" y="3398"/>
              <a:ext cx="6985" cy="395"/>
              <a:chOff x="4074" y="3398"/>
              <a:chExt cx="6985" cy="395"/>
            </a:xfrm>
            <a:grpFill/>
          </p:grpSpPr>
          <p:sp>
            <p:nvSpPr>
              <p:cNvPr id="11532" name="Rectangle 7"/>
              <p:cNvSpPr>
                <a:spLocks noChangeArrowheads="1"/>
              </p:cNvSpPr>
              <p:nvPr/>
            </p:nvSpPr>
            <p:spPr bwMode="auto">
              <a:xfrm>
                <a:off x="4074" y="3420"/>
                <a:ext cx="1506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DATA</a:t>
                </a:r>
              </a:p>
            </p:txBody>
          </p:sp>
          <p:sp>
            <p:nvSpPr>
              <p:cNvPr id="11533" name="Rectangle 8"/>
              <p:cNvSpPr>
                <a:spLocks noChangeArrowheads="1"/>
              </p:cNvSpPr>
              <p:nvPr/>
            </p:nvSpPr>
            <p:spPr bwMode="auto">
              <a:xfrm>
                <a:off x="5580" y="3420"/>
                <a:ext cx="150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1</a:t>
                </a:r>
              </a:p>
            </p:txBody>
          </p:sp>
          <p:sp>
            <p:nvSpPr>
              <p:cNvPr id="11534" name="Rectangle 9"/>
              <p:cNvSpPr>
                <a:spLocks noChangeArrowheads="1"/>
              </p:cNvSpPr>
              <p:nvPr/>
            </p:nvSpPr>
            <p:spPr bwMode="auto">
              <a:xfrm>
                <a:off x="7080" y="3398"/>
                <a:ext cx="1503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2</a:t>
                </a:r>
              </a:p>
            </p:txBody>
          </p:sp>
          <p:sp>
            <p:nvSpPr>
              <p:cNvPr id="11535" name="Rectangle 10"/>
              <p:cNvSpPr>
                <a:spLocks noChangeArrowheads="1"/>
              </p:cNvSpPr>
              <p:nvPr/>
            </p:nvSpPr>
            <p:spPr bwMode="auto">
              <a:xfrm>
                <a:off x="8583" y="3398"/>
                <a:ext cx="720" cy="359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/>
                  <a:t>…</a:t>
                </a:r>
                <a:endParaRPr lang="en-US"/>
              </a:p>
            </p:txBody>
          </p:sp>
          <p:sp>
            <p:nvSpPr>
              <p:cNvPr id="11536" name="Rectangle 11"/>
              <p:cNvSpPr>
                <a:spLocks noChangeArrowheads="1"/>
              </p:cNvSpPr>
              <p:nvPr/>
            </p:nvSpPr>
            <p:spPr bwMode="auto">
              <a:xfrm>
                <a:off x="9291" y="3398"/>
                <a:ext cx="1768" cy="395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dirty="0"/>
                  <a:t>LINK  n</a:t>
                </a:r>
              </a:p>
            </p:txBody>
          </p:sp>
        </p:grpSp>
        <p:sp>
          <p:nvSpPr>
            <p:cNvPr id="11269" name="Rectangle 12"/>
            <p:cNvSpPr>
              <a:spLocks noChangeArrowheads="1"/>
            </p:cNvSpPr>
            <p:nvPr/>
          </p:nvSpPr>
          <p:spPr bwMode="auto">
            <a:xfrm>
              <a:off x="5580" y="4140"/>
              <a:ext cx="5037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dirty="0"/>
                <a:t>(a</a:t>
              </a:r>
              <a:r>
                <a:rPr lang="en-US" sz="2400" dirty="0"/>
                <a:t>) General node structure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055" y="6840"/>
              <a:ext cx="1235" cy="361"/>
              <a:chOff x="5640" y="4860"/>
              <a:chExt cx="1235" cy="361"/>
            </a:xfrm>
            <a:grpFill/>
          </p:grpSpPr>
          <p:sp>
            <p:nvSpPr>
              <p:cNvPr id="11527" name="Rectangle 14"/>
              <p:cNvSpPr>
                <a:spLocks noChangeArrowheads="1"/>
              </p:cNvSpPr>
              <p:nvPr/>
            </p:nvSpPr>
            <p:spPr bwMode="auto">
              <a:xfrm>
                <a:off x="5640" y="4860"/>
                <a:ext cx="360" cy="36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dirty="0"/>
                  <a:t>F</a:t>
                </a:r>
              </a:p>
              <a:p>
                <a:endParaRPr lang="en-US" sz="1400" dirty="0"/>
              </a:p>
            </p:txBody>
          </p:sp>
          <p:sp>
            <p:nvSpPr>
              <p:cNvPr id="11528" name="Rectangle 15"/>
              <p:cNvSpPr>
                <a:spLocks noChangeArrowheads="1"/>
              </p:cNvSpPr>
              <p:nvPr/>
            </p:nvSpPr>
            <p:spPr bwMode="auto">
              <a:xfrm>
                <a:off x="600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9" name="Rectangle 16"/>
              <p:cNvSpPr>
                <a:spLocks noChangeArrowheads="1"/>
              </p:cNvSpPr>
              <p:nvPr/>
            </p:nvSpPr>
            <p:spPr bwMode="auto">
              <a:xfrm>
                <a:off x="621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0" name="Rectangle 17"/>
              <p:cNvSpPr>
                <a:spLocks noChangeArrowheads="1"/>
              </p:cNvSpPr>
              <p:nvPr/>
            </p:nvSpPr>
            <p:spPr bwMode="auto">
              <a:xfrm>
                <a:off x="643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1" name="Rectangle 18"/>
              <p:cNvSpPr>
                <a:spLocks noChangeArrowheads="1"/>
              </p:cNvSpPr>
              <p:nvPr/>
            </p:nvSpPr>
            <p:spPr bwMode="auto">
              <a:xfrm>
                <a:off x="664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0335" y="6840"/>
              <a:ext cx="1235" cy="361"/>
              <a:chOff x="5640" y="4860"/>
              <a:chExt cx="1235" cy="361"/>
            </a:xfrm>
            <a:grpFill/>
          </p:grpSpPr>
          <p:sp>
            <p:nvSpPr>
              <p:cNvPr id="11522" name="Rectangle 20"/>
              <p:cNvSpPr>
                <a:spLocks noChangeArrowheads="1"/>
              </p:cNvSpPr>
              <p:nvPr/>
            </p:nvSpPr>
            <p:spPr bwMode="auto">
              <a:xfrm>
                <a:off x="5640" y="4860"/>
                <a:ext cx="360" cy="36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 dirty="0"/>
                  <a:t>K</a:t>
                </a:r>
              </a:p>
              <a:p>
                <a:endParaRPr lang="en-US" sz="1400" dirty="0"/>
              </a:p>
            </p:txBody>
          </p:sp>
          <p:sp>
            <p:nvSpPr>
              <p:cNvPr id="11523" name="Rectangle 21"/>
              <p:cNvSpPr>
                <a:spLocks noChangeArrowheads="1"/>
              </p:cNvSpPr>
              <p:nvPr/>
            </p:nvSpPr>
            <p:spPr bwMode="auto">
              <a:xfrm>
                <a:off x="600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4" name="Rectangle 22"/>
              <p:cNvSpPr>
                <a:spLocks noChangeArrowheads="1"/>
              </p:cNvSpPr>
              <p:nvPr/>
            </p:nvSpPr>
            <p:spPr bwMode="auto">
              <a:xfrm>
                <a:off x="6210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5" name="Rectangle 23"/>
              <p:cNvSpPr>
                <a:spLocks noChangeArrowheads="1"/>
              </p:cNvSpPr>
              <p:nvPr/>
            </p:nvSpPr>
            <p:spPr bwMode="auto">
              <a:xfrm>
                <a:off x="643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6" name="Rectangle 24"/>
              <p:cNvSpPr>
                <a:spLocks noChangeArrowheads="1"/>
              </p:cNvSpPr>
              <p:nvPr/>
            </p:nvSpPr>
            <p:spPr bwMode="auto">
              <a:xfrm>
                <a:off x="6645" y="4860"/>
                <a:ext cx="230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1385" y="6990"/>
              <a:ext cx="180" cy="421"/>
              <a:chOff x="2775" y="7035"/>
              <a:chExt cx="180" cy="421"/>
            </a:xfrm>
            <a:grpFill/>
          </p:grpSpPr>
          <p:sp>
            <p:nvSpPr>
              <p:cNvPr id="11519" name="Line 2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0" name="Line 2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1" name="Line 2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" name="Rectangle 29"/>
            <p:cNvSpPr>
              <a:spLocks noChangeArrowheads="1"/>
            </p:cNvSpPr>
            <p:nvPr/>
          </p:nvSpPr>
          <p:spPr bwMode="auto">
            <a:xfrm>
              <a:off x="4740" y="4680"/>
              <a:ext cx="540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</a:t>
              </a:r>
              <a:endParaRPr lang="en-US"/>
            </a:p>
          </p:txBody>
        </p:sp>
        <p:sp>
          <p:nvSpPr>
            <p:cNvPr id="11274" name="Line 30"/>
            <p:cNvSpPr>
              <a:spLocks noChangeShapeType="1"/>
            </p:cNvSpPr>
            <p:nvPr/>
          </p:nvSpPr>
          <p:spPr bwMode="auto">
            <a:xfrm>
              <a:off x="2250" y="6480"/>
              <a:ext cx="1164" cy="2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480" y="5130"/>
              <a:ext cx="8925" cy="3121"/>
              <a:chOff x="2655" y="5040"/>
              <a:chExt cx="8750" cy="3211"/>
            </a:xfrm>
            <a:grpFill/>
          </p:grpSpPr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3344" y="6990"/>
                <a:ext cx="181" cy="421"/>
                <a:chOff x="3674" y="7035"/>
                <a:chExt cx="181" cy="421"/>
              </a:xfrm>
              <a:grpFill/>
            </p:grpSpPr>
            <p:sp>
              <p:nvSpPr>
                <p:cNvPr id="11516" name="Line 33"/>
                <p:cNvSpPr>
                  <a:spLocks noChangeShapeType="1"/>
                </p:cNvSpPr>
                <p:nvPr/>
              </p:nvSpPr>
              <p:spPr bwMode="auto">
                <a:xfrm>
                  <a:off x="3766" y="70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7" name="Line 34"/>
                <p:cNvSpPr>
                  <a:spLocks noChangeShapeType="1"/>
                </p:cNvSpPr>
                <p:nvPr/>
              </p:nvSpPr>
              <p:spPr bwMode="auto">
                <a:xfrm>
                  <a:off x="3674" y="739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8" name="Line 35"/>
                <p:cNvSpPr>
                  <a:spLocks noChangeShapeType="1"/>
                </p:cNvSpPr>
                <p:nvPr/>
              </p:nvSpPr>
              <p:spPr bwMode="auto">
                <a:xfrm>
                  <a:off x="3675" y="745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2655" y="6990"/>
                <a:ext cx="180" cy="421"/>
                <a:chOff x="2775" y="7035"/>
                <a:chExt cx="180" cy="421"/>
              </a:xfrm>
              <a:grpFill/>
            </p:grpSpPr>
            <p:sp>
              <p:nvSpPr>
                <p:cNvPr id="11513" name="Line 37"/>
                <p:cNvSpPr>
                  <a:spLocks noChangeShapeType="1"/>
                </p:cNvSpPr>
                <p:nvPr/>
              </p:nvSpPr>
              <p:spPr bwMode="auto">
                <a:xfrm>
                  <a:off x="2865" y="70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4" name="Line 38"/>
                <p:cNvSpPr>
                  <a:spLocks noChangeShapeType="1"/>
                </p:cNvSpPr>
                <p:nvPr/>
              </p:nvSpPr>
              <p:spPr bwMode="auto">
                <a:xfrm>
                  <a:off x="2775" y="739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5" name="Line 39"/>
                <p:cNvSpPr>
                  <a:spLocks noChangeShapeType="1"/>
                </p:cNvSpPr>
                <p:nvPr/>
              </p:nvSpPr>
              <p:spPr bwMode="auto">
                <a:xfrm>
                  <a:off x="2775" y="7455"/>
                  <a:ext cx="18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0"/>
              <p:cNvGrpSpPr>
                <a:grpSpLocks/>
              </p:cNvGrpSpPr>
              <p:nvPr/>
            </p:nvGrpSpPr>
            <p:grpSpPr bwMode="auto">
              <a:xfrm>
                <a:off x="2880" y="5040"/>
                <a:ext cx="8525" cy="3211"/>
                <a:chOff x="2880" y="5040"/>
                <a:chExt cx="8525" cy="3211"/>
              </a:xfrm>
              <a:grpFill/>
            </p:grpSpPr>
            <p:grpSp>
              <p:nvGrpSpPr>
                <p:cNvPr id="11" name="Group 41"/>
                <p:cNvGrpSpPr>
                  <a:grpSpLocks/>
                </p:cNvGrpSpPr>
                <p:nvPr/>
              </p:nvGrpSpPr>
              <p:grpSpPr bwMode="auto">
                <a:xfrm>
                  <a:off x="5850" y="50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50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A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50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1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47"/>
                <p:cNvGrpSpPr>
                  <a:grpSpLocks/>
                </p:cNvGrpSpPr>
                <p:nvPr/>
              </p:nvGrpSpPr>
              <p:grpSpPr bwMode="auto">
                <a:xfrm>
                  <a:off x="309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50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B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50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5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0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83" name="Line 53"/>
                <p:cNvSpPr>
                  <a:spLocks noChangeShapeType="1"/>
                </p:cNvSpPr>
                <p:nvPr/>
              </p:nvSpPr>
              <p:spPr bwMode="auto">
                <a:xfrm>
                  <a:off x="6315" y="5220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4" name="Line 54"/>
                <p:cNvSpPr>
                  <a:spLocks noChangeShapeType="1"/>
                </p:cNvSpPr>
                <p:nvPr/>
              </p:nvSpPr>
              <p:spPr bwMode="auto">
                <a:xfrm>
                  <a:off x="3330" y="5580"/>
                  <a:ext cx="298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5" name="Line 55"/>
                <p:cNvSpPr>
                  <a:spLocks noChangeShapeType="1"/>
                </p:cNvSpPr>
                <p:nvPr/>
              </p:nvSpPr>
              <p:spPr bwMode="auto">
                <a:xfrm>
                  <a:off x="3330" y="559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6" name="Freeform 56"/>
                <p:cNvSpPr>
                  <a:spLocks/>
                </p:cNvSpPr>
                <p:nvPr/>
              </p:nvSpPr>
              <p:spPr bwMode="auto">
                <a:xfrm>
                  <a:off x="5295" y="5040"/>
                  <a:ext cx="550" cy="180"/>
                </a:xfrm>
                <a:custGeom>
                  <a:avLst/>
                  <a:gdLst>
                    <a:gd name="T0" fmla="*/ 0 w 480"/>
                    <a:gd name="T1" fmla="*/ 0 h 210"/>
                    <a:gd name="T2" fmla="*/ 480 w 480"/>
                    <a:gd name="T3" fmla="*/ 210 h 210"/>
                    <a:gd name="T4" fmla="*/ 0 60000 65536"/>
                    <a:gd name="T5" fmla="*/ 0 60000 65536"/>
                    <a:gd name="T6" fmla="*/ 0 w 480"/>
                    <a:gd name="T7" fmla="*/ 0 h 210"/>
                    <a:gd name="T8" fmla="*/ 480 w 480"/>
                    <a:gd name="T9" fmla="*/ 210 h 21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0" h="210">
                      <a:moveTo>
                        <a:pt x="0" y="0"/>
                      </a:moveTo>
                      <a:lnTo>
                        <a:pt x="480" y="210"/>
                      </a:lnTo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" name="Group 57"/>
                <p:cNvGrpSpPr>
                  <a:grpSpLocks/>
                </p:cNvGrpSpPr>
                <p:nvPr/>
              </p:nvGrpSpPr>
              <p:grpSpPr bwMode="auto">
                <a:xfrm>
                  <a:off x="351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98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  <a:p>
                      <a:endParaRPr lang="en-US" dirty="0"/>
                    </a:p>
                  </p:txBody>
                </p:sp>
                <p:sp>
                  <p:nvSpPr>
                    <p:cNvPr id="11499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0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1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02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95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6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7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92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3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4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7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89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0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9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86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87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88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" name="Group 80"/>
                <p:cNvGrpSpPr>
                  <a:grpSpLocks/>
                </p:cNvGrpSpPr>
                <p:nvPr/>
              </p:nvGrpSpPr>
              <p:grpSpPr bwMode="auto">
                <a:xfrm>
                  <a:off x="2880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7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80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84"/>
                <p:cNvGrpSpPr>
                  <a:grpSpLocks/>
                </p:cNvGrpSpPr>
                <p:nvPr/>
              </p:nvGrpSpPr>
              <p:grpSpPr bwMode="auto">
                <a:xfrm>
                  <a:off x="3105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7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88"/>
                <p:cNvGrpSpPr>
                  <a:grpSpLocks/>
                </p:cNvGrpSpPr>
                <p:nvPr/>
              </p:nvGrpSpPr>
              <p:grpSpPr bwMode="auto">
                <a:xfrm>
                  <a:off x="495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2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70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  <a:p>
                      <a:endParaRPr lang="en-US" dirty="0"/>
                    </a:p>
                  </p:txBody>
                </p:sp>
                <p:sp>
                  <p:nvSpPr>
                    <p:cNvPr id="11471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2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3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4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7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8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9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4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6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61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2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3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58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9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60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" name="Group 111"/>
                <p:cNvGrpSpPr>
                  <a:grpSpLocks/>
                </p:cNvGrpSpPr>
                <p:nvPr/>
              </p:nvGrpSpPr>
              <p:grpSpPr bwMode="auto">
                <a:xfrm>
                  <a:off x="711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2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48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449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0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1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52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45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6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7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42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3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4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3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4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1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36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7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8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432" name="Group 134"/>
                <p:cNvGrpSpPr>
                  <a:grpSpLocks/>
                </p:cNvGrpSpPr>
                <p:nvPr/>
              </p:nvGrpSpPr>
              <p:grpSpPr bwMode="auto">
                <a:xfrm>
                  <a:off x="5490" y="59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433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426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427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8" name="Rectangle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30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23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4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5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35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20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1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22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53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17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8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9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54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414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5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16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455" name="Group 157"/>
                <p:cNvGrpSpPr>
                  <a:grpSpLocks/>
                </p:cNvGrpSpPr>
                <p:nvPr/>
              </p:nvGrpSpPr>
              <p:grpSpPr bwMode="auto">
                <a:xfrm>
                  <a:off x="711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404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D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405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6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7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8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56" name="Group 163"/>
                <p:cNvGrpSpPr>
                  <a:grpSpLocks/>
                </p:cNvGrpSpPr>
                <p:nvPr/>
              </p:nvGrpSpPr>
              <p:grpSpPr bwMode="auto">
                <a:xfrm>
                  <a:off x="769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401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3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57" name="Group 167"/>
                <p:cNvGrpSpPr>
                  <a:grpSpLocks/>
                </p:cNvGrpSpPr>
                <p:nvPr/>
              </p:nvGrpSpPr>
              <p:grpSpPr bwMode="auto">
                <a:xfrm>
                  <a:off x="7920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98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9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00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1" name="Group 171"/>
                <p:cNvGrpSpPr>
                  <a:grpSpLocks/>
                </p:cNvGrpSpPr>
                <p:nvPr/>
              </p:nvGrpSpPr>
              <p:grpSpPr bwMode="auto">
                <a:xfrm>
                  <a:off x="814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95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6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7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2" name="Group 175"/>
                <p:cNvGrpSpPr>
                  <a:grpSpLocks/>
                </p:cNvGrpSpPr>
                <p:nvPr/>
              </p:nvGrpSpPr>
              <p:grpSpPr bwMode="auto">
                <a:xfrm>
                  <a:off x="9630" y="5940"/>
                  <a:ext cx="1235" cy="361"/>
                  <a:chOff x="5640" y="4860"/>
                  <a:chExt cx="1235" cy="361"/>
                </a:xfrm>
                <a:grpFill/>
              </p:grpSpPr>
              <p:sp>
                <p:nvSpPr>
                  <p:cNvPr id="1139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5640" y="4860"/>
                    <a:ext cx="360" cy="3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sz="2400" b="1" dirty="0"/>
                      <a:t>E</a:t>
                    </a:r>
                  </a:p>
                  <a:p>
                    <a:endParaRPr lang="en-US" sz="1400" dirty="0"/>
                  </a:p>
                </p:txBody>
              </p:sp>
              <p:sp>
                <p:nvSpPr>
                  <p:cNvPr id="1139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6210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643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9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6645" y="4860"/>
                    <a:ext cx="230" cy="36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3" name="Group 181"/>
                <p:cNvGrpSpPr>
                  <a:grpSpLocks/>
                </p:cNvGrpSpPr>
                <p:nvPr/>
              </p:nvGrpSpPr>
              <p:grpSpPr bwMode="auto">
                <a:xfrm>
                  <a:off x="10440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87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8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9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4" name="Group 185"/>
                <p:cNvGrpSpPr>
                  <a:grpSpLocks/>
                </p:cNvGrpSpPr>
                <p:nvPr/>
              </p:nvGrpSpPr>
              <p:grpSpPr bwMode="auto">
                <a:xfrm>
                  <a:off x="10665" y="60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84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5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6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85" name="Group 189"/>
                <p:cNvGrpSpPr>
                  <a:grpSpLocks/>
                </p:cNvGrpSpPr>
                <p:nvPr/>
              </p:nvGrpSpPr>
              <p:grpSpPr bwMode="auto">
                <a:xfrm>
                  <a:off x="10170" y="768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264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379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380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1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2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3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5" name="Group 196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6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7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8" name="Line 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6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3" name="Line 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4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5" name="Line 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68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70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1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2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0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67" name="Line 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8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9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01" name="Line 212"/>
                <p:cNvSpPr>
                  <a:spLocks noChangeShapeType="1"/>
                </p:cNvSpPr>
                <p:nvPr/>
              </p:nvSpPr>
              <p:spPr bwMode="auto">
                <a:xfrm>
                  <a:off x="6540" y="5235"/>
                  <a:ext cx="1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2" name="Line 213"/>
                <p:cNvSpPr>
                  <a:spLocks noChangeShapeType="1"/>
                </p:cNvSpPr>
                <p:nvPr/>
              </p:nvSpPr>
              <p:spPr bwMode="auto">
                <a:xfrm>
                  <a:off x="6765" y="5235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3" name="Line 214"/>
                <p:cNvSpPr>
                  <a:spLocks noChangeShapeType="1"/>
                </p:cNvSpPr>
                <p:nvPr/>
              </p:nvSpPr>
              <p:spPr bwMode="auto">
                <a:xfrm>
                  <a:off x="6990" y="5235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4" name="Line 215"/>
                <p:cNvSpPr>
                  <a:spLocks noChangeShapeType="1"/>
                </p:cNvSpPr>
                <p:nvPr/>
              </p:nvSpPr>
              <p:spPr bwMode="auto">
                <a:xfrm>
                  <a:off x="6990" y="5595"/>
                  <a:ext cx="282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5" name="Line 216"/>
                <p:cNvSpPr>
                  <a:spLocks noChangeShapeType="1"/>
                </p:cNvSpPr>
                <p:nvPr/>
              </p:nvSpPr>
              <p:spPr bwMode="auto">
                <a:xfrm>
                  <a:off x="9825" y="5580"/>
                  <a:ext cx="1" cy="36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271" name="Group 217"/>
                <p:cNvGrpSpPr>
                  <a:grpSpLocks/>
                </p:cNvGrpSpPr>
                <p:nvPr/>
              </p:nvGrpSpPr>
              <p:grpSpPr bwMode="auto">
                <a:xfrm>
                  <a:off x="8730" y="6840"/>
                  <a:ext cx="1235" cy="571"/>
                  <a:chOff x="3840" y="6840"/>
                  <a:chExt cx="1235" cy="571"/>
                </a:xfrm>
                <a:grpFill/>
              </p:grpSpPr>
              <p:grpSp>
                <p:nvGrpSpPr>
                  <p:cNvPr id="11272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3840" y="6840"/>
                    <a:ext cx="1235" cy="361"/>
                    <a:chOff x="5640" y="4860"/>
                    <a:chExt cx="1235" cy="361"/>
                  </a:xfrm>
                  <a:grpFill/>
                </p:grpSpPr>
                <p:sp>
                  <p:nvSpPr>
                    <p:cNvPr id="11357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0" y="4860"/>
                      <a:ext cx="360" cy="36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  <a:p>
                      <a:endParaRPr lang="en-US" sz="1400" dirty="0"/>
                    </a:p>
                  </p:txBody>
                </p:sp>
                <p:sp>
                  <p:nvSpPr>
                    <p:cNvPr id="11358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9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0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0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3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1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45" y="4860"/>
                      <a:ext cx="230" cy="3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5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421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54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5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6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8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442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51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2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3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79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4650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48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9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0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80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4875" y="6990"/>
                    <a:ext cx="180" cy="421"/>
                    <a:chOff x="2775" y="7035"/>
                    <a:chExt cx="180" cy="421"/>
                  </a:xfrm>
                  <a:grpFill/>
                </p:grpSpPr>
                <p:sp>
                  <p:nvSpPr>
                    <p:cNvPr id="11345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65" y="7035"/>
                      <a:ext cx="1" cy="36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6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39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7455"/>
                      <a:ext cx="180" cy="1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281" name="Group 240"/>
                <p:cNvGrpSpPr>
                  <a:grpSpLocks/>
                </p:cNvGrpSpPr>
                <p:nvPr/>
              </p:nvGrpSpPr>
              <p:grpSpPr bwMode="auto">
                <a:xfrm>
                  <a:off x="10935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7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8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9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2" name="Group 244"/>
                <p:cNvGrpSpPr>
                  <a:grpSpLocks/>
                </p:cNvGrpSpPr>
                <p:nvPr/>
              </p:nvGrpSpPr>
              <p:grpSpPr bwMode="auto">
                <a:xfrm>
                  <a:off x="11160" y="6990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4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5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6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7" name="Group 248"/>
                <p:cNvGrpSpPr>
                  <a:grpSpLocks/>
                </p:cNvGrpSpPr>
                <p:nvPr/>
              </p:nvGrpSpPr>
              <p:grpSpPr bwMode="auto">
                <a:xfrm>
                  <a:off x="4140" y="6135"/>
                  <a:ext cx="180" cy="421"/>
                  <a:chOff x="2775" y="7035"/>
                  <a:chExt cx="180" cy="421"/>
                </a:xfrm>
                <a:grpFill/>
              </p:grpSpPr>
              <p:sp>
                <p:nvSpPr>
                  <p:cNvPr id="1133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7035"/>
                    <a:ext cx="1" cy="3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2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39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3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75" y="7455"/>
                    <a:ext cx="180" cy="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10" name="Line 252"/>
                <p:cNvSpPr>
                  <a:spLocks noChangeShapeType="1"/>
                </p:cNvSpPr>
                <p:nvPr/>
              </p:nvSpPr>
              <p:spPr bwMode="auto">
                <a:xfrm>
                  <a:off x="5655" y="5760"/>
                  <a:ext cx="90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1" name="Line 253"/>
                <p:cNvSpPr>
                  <a:spLocks noChangeShapeType="1"/>
                </p:cNvSpPr>
                <p:nvPr/>
              </p:nvSpPr>
              <p:spPr bwMode="auto">
                <a:xfrm>
                  <a:off x="5655" y="576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2" name="Line 254"/>
                <p:cNvSpPr>
                  <a:spLocks noChangeShapeType="1"/>
                </p:cNvSpPr>
                <p:nvPr/>
              </p:nvSpPr>
              <p:spPr bwMode="auto">
                <a:xfrm>
                  <a:off x="6765" y="5760"/>
                  <a:ext cx="52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3" name="Line 255"/>
                <p:cNvSpPr>
                  <a:spLocks noChangeShapeType="1"/>
                </p:cNvSpPr>
                <p:nvPr/>
              </p:nvSpPr>
              <p:spPr bwMode="auto">
                <a:xfrm>
                  <a:off x="7275" y="5775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4" name="Line 256"/>
                <p:cNvSpPr>
                  <a:spLocks noChangeShapeType="1"/>
                </p:cNvSpPr>
                <p:nvPr/>
              </p:nvSpPr>
              <p:spPr bwMode="auto">
                <a:xfrm>
                  <a:off x="10109" y="612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5" name="Line 257"/>
                <p:cNvSpPr>
                  <a:spLocks noChangeShapeType="1"/>
                </p:cNvSpPr>
                <p:nvPr/>
              </p:nvSpPr>
              <p:spPr bwMode="auto">
                <a:xfrm>
                  <a:off x="8895" y="6645"/>
                  <a:ext cx="123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6" name="Line 258"/>
                <p:cNvSpPr>
                  <a:spLocks noChangeShapeType="1"/>
                </p:cNvSpPr>
                <p:nvPr/>
              </p:nvSpPr>
              <p:spPr bwMode="auto">
                <a:xfrm>
                  <a:off x="8895" y="6645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7" name="Line 259"/>
                <p:cNvSpPr>
                  <a:spLocks noChangeShapeType="1"/>
                </p:cNvSpPr>
                <p:nvPr/>
              </p:nvSpPr>
              <p:spPr bwMode="auto">
                <a:xfrm>
                  <a:off x="10335" y="612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8" name="Line 260"/>
                <p:cNvSpPr>
                  <a:spLocks noChangeShapeType="1"/>
                </p:cNvSpPr>
                <p:nvPr/>
              </p:nvSpPr>
              <p:spPr bwMode="auto">
                <a:xfrm>
                  <a:off x="10335" y="6645"/>
                  <a:ext cx="195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9" name="Line 261"/>
                <p:cNvSpPr>
                  <a:spLocks noChangeShapeType="1"/>
                </p:cNvSpPr>
                <p:nvPr/>
              </p:nvSpPr>
              <p:spPr bwMode="auto">
                <a:xfrm>
                  <a:off x="10530" y="666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0" name="Line 262"/>
                <p:cNvSpPr>
                  <a:spLocks noChangeShapeType="1"/>
                </p:cNvSpPr>
                <p:nvPr/>
              </p:nvSpPr>
              <p:spPr bwMode="auto">
                <a:xfrm>
                  <a:off x="10815" y="699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1" name="Line 263"/>
                <p:cNvSpPr>
                  <a:spLocks noChangeShapeType="1"/>
                </p:cNvSpPr>
                <p:nvPr/>
              </p:nvSpPr>
              <p:spPr bwMode="auto">
                <a:xfrm>
                  <a:off x="10350" y="7514"/>
                  <a:ext cx="465" cy="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2" name="Line 264"/>
                <p:cNvSpPr>
                  <a:spLocks noChangeShapeType="1"/>
                </p:cNvSpPr>
                <p:nvPr/>
              </p:nvSpPr>
              <p:spPr bwMode="auto">
                <a:xfrm>
                  <a:off x="10350" y="7500"/>
                  <a:ext cx="1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3" name="Line 265"/>
                <p:cNvSpPr>
                  <a:spLocks noChangeShapeType="1"/>
                </p:cNvSpPr>
                <p:nvPr/>
              </p:nvSpPr>
              <p:spPr bwMode="auto">
                <a:xfrm>
                  <a:off x="7575" y="6090"/>
                  <a:ext cx="2" cy="52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4" name="Line 266"/>
                <p:cNvSpPr>
                  <a:spLocks noChangeShapeType="1"/>
                </p:cNvSpPr>
                <p:nvPr/>
              </p:nvSpPr>
              <p:spPr bwMode="auto">
                <a:xfrm>
                  <a:off x="7230" y="6630"/>
                  <a:ext cx="36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5" name="Line 267"/>
                <p:cNvSpPr>
                  <a:spLocks noChangeShapeType="1"/>
                </p:cNvSpPr>
                <p:nvPr/>
              </p:nvSpPr>
              <p:spPr bwMode="auto">
                <a:xfrm>
                  <a:off x="7230" y="6645"/>
                  <a:ext cx="1" cy="19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6" name="Line 268"/>
                <p:cNvSpPr>
                  <a:spLocks noChangeShapeType="1"/>
                </p:cNvSpPr>
                <p:nvPr/>
              </p:nvSpPr>
              <p:spPr bwMode="auto">
                <a:xfrm>
                  <a:off x="3570" y="6135"/>
                  <a:ext cx="1" cy="34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7" name="Line 269"/>
                <p:cNvSpPr>
                  <a:spLocks noChangeShapeType="1"/>
                </p:cNvSpPr>
                <p:nvPr/>
              </p:nvSpPr>
              <p:spPr bwMode="auto">
                <a:xfrm>
                  <a:off x="3765" y="6120"/>
                  <a:ext cx="1" cy="7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8" name="Line 270"/>
                <p:cNvSpPr>
                  <a:spLocks noChangeShapeType="1"/>
                </p:cNvSpPr>
                <p:nvPr/>
              </p:nvSpPr>
              <p:spPr bwMode="auto">
                <a:xfrm>
                  <a:off x="3990" y="6120"/>
                  <a:ext cx="1" cy="54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9" name="Line 271"/>
                <p:cNvSpPr>
                  <a:spLocks noChangeShapeType="1"/>
                </p:cNvSpPr>
                <p:nvPr/>
              </p:nvSpPr>
              <p:spPr bwMode="auto">
                <a:xfrm>
                  <a:off x="3990" y="6660"/>
                  <a:ext cx="1140" cy="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0" name="Line 272"/>
                <p:cNvSpPr>
                  <a:spLocks noChangeShapeType="1"/>
                </p:cNvSpPr>
                <p:nvPr/>
              </p:nvSpPr>
              <p:spPr bwMode="auto">
                <a:xfrm>
                  <a:off x="5130" y="6660"/>
                  <a:ext cx="0" cy="1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276" name="Line 273"/>
            <p:cNvSpPr>
              <a:spLocks noChangeShapeType="1"/>
            </p:cNvSpPr>
            <p:nvPr/>
          </p:nvSpPr>
          <p:spPr bwMode="auto">
            <a:xfrm>
              <a:off x="2250" y="6480"/>
              <a:ext cx="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Rectangle 274"/>
            <p:cNvSpPr>
              <a:spLocks noChangeArrowheads="1"/>
            </p:cNvSpPr>
            <p:nvPr/>
          </p:nvSpPr>
          <p:spPr bwMode="auto">
            <a:xfrm>
              <a:off x="3120" y="8100"/>
              <a:ext cx="7020" cy="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/>
                <a:t>(b) </a:t>
              </a:r>
              <a:r>
                <a:rPr lang="en-US" sz="2400" dirty="0"/>
                <a:t>Linked list representation of the tree </a:t>
              </a:r>
            </a:p>
            <a:p>
              <a:endParaRPr lang="en-US" sz="2000" dirty="0"/>
            </a:p>
          </p:txBody>
        </p:sp>
      </p:grpSp>
      <p:sp>
        <p:nvSpPr>
          <p:cNvPr id="273" name="Slide Number Placeholder 2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Discussed So fa</a:t>
            </a:r>
            <a:r>
              <a:rPr lang="en-US" dirty="0"/>
              <a:t>r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Here are some of the data structures we have studied so far:</a:t>
            </a:r>
          </a:p>
          <a:p>
            <a:pPr lvl="1" eaLnBrk="1" hangingPunct="1"/>
            <a:r>
              <a:rPr lang="en-US" dirty="0" smtClean="0"/>
              <a:t>Arrays</a:t>
            </a:r>
          </a:p>
          <a:p>
            <a:pPr lvl="1"/>
            <a:r>
              <a:rPr lang="en-US" dirty="0"/>
              <a:t>Linked </a:t>
            </a:r>
            <a:r>
              <a:rPr lang="en-US" dirty="0" smtClean="0"/>
              <a:t>list	</a:t>
            </a:r>
          </a:p>
          <a:p>
            <a:pPr lvl="1" eaLnBrk="1" hangingPunct="1"/>
            <a:r>
              <a:rPr lang="en-US" dirty="0" smtClean="0"/>
              <a:t>Stacks, Queues, and </a:t>
            </a:r>
            <a:r>
              <a:rPr lang="en-US" dirty="0" err="1"/>
              <a:t>D</a:t>
            </a:r>
            <a:r>
              <a:rPr lang="en-US" dirty="0" err="1" smtClean="0"/>
              <a:t>eques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1000" y="609600"/>
            <a:ext cx="8382000" cy="5867400"/>
            <a:chOff x="1800" y="1440"/>
            <a:chExt cx="9720" cy="5760"/>
          </a:xfrm>
          <a:solidFill>
            <a:schemeClr val="bg1"/>
          </a:solidFill>
        </p:grpSpPr>
        <p:sp>
          <p:nvSpPr>
            <p:cNvPr id="1229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9720" cy="57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684" y="4058"/>
              <a:ext cx="8394" cy="5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AutoNum type="alphaLcParenBoth"/>
              </a:pPr>
              <a:r>
                <a:rPr lang="en-US" sz="2400" dirty="0" smtClean="0">
                  <a:solidFill>
                    <a:srgbClr val="080808"/>
                  </a:solidFill>
                </a:rPr>
                <a:t>General </a:t>
              </a:r>
              <a:r>
                <a:rPr lang="en-US" sz="2400" dirty="0">
                  <a:solidFill>
                    <a:srgbClr val="080808"/>
                  </a:solidFill>
                </a:rPr>
                <a:t>node </a:t>
              </a:r>
              <a:r>
                <a:rPr lang="en-US" sz="2400" dirty="0" smtClean="0">
                  <a:solidFill>
                    <a:srgbClr val="080808"/>
                  </a:solidFill>
                </a:rPr>
                <a:t>structure</a:t>
              </a:r>
            </a:p>
            <a:p>
              <a:pPr marL="457200" indent="-457200">
                <a:buAutoNum type="alphaLcParenBoth"/>
              </a:pPr>
              <a:endParaRPr lang="en-US" sz="2400" dirty="0">
                <a:solidFill>
                  <a:srgbClr val="080808"/>
                </a:solidFill>
              </a:endParaRPr>
            </a:p>
            <a:p>
              <a:r>
                <a:rPr lang="en-US" sz="2400" dirty="0" smtClean="0">
                  <a:solidFill>
                    <a:srgbClr val="080808"/>
                  </a:solidFill>
                </a:rPr>
                <a:t>TAG = 1 when next part contains DATA (for root of the subtree and its leaf children),</a:t>
              </a:r>
            </a:p>
            <a:p>
              <a:r>
                <a:rPr lang="en-US" sz="2400" dirty="0" smtClean="0">
                  <a:solidFill>
                    <a:srgbClr val="080808"/>
                  </a:solidFill>
                </a:rPr>
                <a:t>TAG = 0 when next part contains DOWNLINK (for non-leaf children)</a:t>
              </a:r>
            </a:p>
            <a:p>
              <a:pPr marL="457200" indent="-457200">
                <a:buAutoNum type="alphaLcParenBoth"/>
              </a:pP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12349" name="Text Box 124"/>
            <p:cNvSpPr txBox="1">
              <a:spLocks noChangeArrowheads="1"/>
            </p:cNvSpPr>
            <p:nvPr/>
          </p:nvSpPr>
          <p:spPr bwMode="auto">
            <a:xfrm>
              <a:off x="3302" y="2562"/>
              <a:ext cx="6804" cy="360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80808"/>
                  </a:solidFill>
                </a:rPr>
                <a:t> </a:t>
              </a:r>
              <a:r>
                <a:rPr lang="en-US" sz="2400" dirty="0">
                  <a:solidFill>
                    <a:srgbClr val="080808"/>
                  </a:solidFill>
                </a:rPr>
                <a:t>TAG      DATA / </a:t>
              </a:r>
              <a:r>
                <a:rPr lang="en-US" sz="2400" dirty="0" smtClean="0">
                  <a:solidFill>
                    <a:srgbClr val="080808"/>
                  </a:solidFill>
                </a:rPr>
                <a:t>DOWNLINK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12350" name="Text Box 125"/>
            <p:cNvSpPr txBox="1">
              <a:spLocks noChangeArrowheads="1"/>
            </p:cNvSpPr>
            <p:nvPr/>
          </p:nvSpPr>
          <p:spPr bwMode="auto">
            <a:xfrm>
              <a:off x="3479" y="3011"/>
              <a:ext cx="1060" cy="54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 smtClean="0">
                  <a:solidFill>
                    <a:srgbClr val="080808"/>
                  </a:solidFill>
                </a:rPr>
                <a:t>1/0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12351" name="Line 126"/>
            <p:cNvSpPr>
              <a:spLocks noChangeShapeType="1"/>
            </p:cNvSpPr>
            <p:nvPr/>
          </p:nvSpPr>
          <p:spPr bwMode="auto">
            <a:xfrm>
              <a:off x="4451" y="2562"/>
              <a:ext cx="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Line 127"/>
            <p:cNvSpPr>
              <a:spLocks noChangeShapeType="1"/>
            </p:cNvSpPr>
            <p:nvPr/>
          </p:nvSpPr>
          <p:spPr bwMode="auto">
            <a:xfrm>
              <a:off x="8604" y="2562"/>
              <a:ext cx="0" cy="3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2" name="Text Box 129"/>
          <p:cNvSpPr txBox="1">
            <a:spLocks noChangeArrowheads="1"/>
          </p:cNvSpPr>
          <p:nvPr/>
        </p:nvSpPr>
        <p:spPr bwMode="auto">
          <a:xfrm>
            <a:off x="838200" y="319087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An alternative elegant  linked representation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77000" y="1752600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80808"/>
                </a:solidFill>
              </a:rPr>
              <a:t>LINK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1000" y="609600"/>
            <a:ext cx="8534400" cy="5867400"/>
            <a:chOff x="1800" y="1440"/>
            <a:chExt cx="9720" cy="5760"/>
          </a:xfrm>
        </p:grpSpPr>
        <p:sp>
          <p:nvSpPr>
            <p:cNvPr id="1229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9720" cy="57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640" y="2130"/>
              <a:ext cx="991" cy="302"/>
              <a:chOff x="5700" y="2160"/>
              <a:chExt cx="991" cy="302"/>
            </a:xfrm>
          </p:grpSpPr>
          <p:sp>
            <p:nvSpPr>
              <p:cNvPr id="12413" name="Rectangle 8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414" name="Rectangle 9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A</a:t>
                </a:r>
              </a:p>
            </p:txBody>
          </p:sp>
          <p:sp>
            <p:nvSpPr>
              <p:cNvPr id="12415" name="Rectangle 10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780" y="2130"/>
              <a:ext cx="991" cy="302"/>
              <a:chOff x="5700" y="2160"/>
              <a:chExt cx="991" cy="302"/>
            </a:xfrm>
          </p:grpSpPr>
          <p:sp>
            <p:nvSpPr>
              <p:cNvPr id="12410" name="Rectangle 12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0</a:t>
                </a:r>
              </a:p>
            </p:txBody>
          </p:sp>
          <p:sp>
            <p:nvSpPr>
              <p:cNvPr id="12411" name="Rectangle 13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2" name="Rectangle 14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935" y="2130"/>
              <a:ext cx="991" cy="302"/>
              <a:chOff x="5700" y="2160"/>
              <a:chExt cx="991" cy="302"/>
            </a:xfrm>
          </p:grpSpPr>
          <p:sp>
            <p:nvSpPr>
              <p:cNvPr id="12407" name="Rectangle 16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408" name="Rectangle 17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C</a:t>
                </a:r>
              </a:p>
            </p:txBody>
          </p:sp>
          <p:sp>
            <p:nvSpPr>
              <p:cNvPr id="12409" name="Rectangle 18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9090" y="2130"/>
              <a:ext cx="991" cy="302"/>
              <a:chOff x="5700" y="2160"/>
              <a:chExt cx="991" cy="302"/>
            </a:xfrm>
          </p:grpSpPr>
          <p:sp>
            <p:nvSpPr>
              <p:cNvPr id="12404" name="Rectangle 20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  <a:latin typeface="Franklin Gothic Medium" pitchFamily="34" charset="0"/>
                  </a:rPr>
                  <a:t>0</a:t>
                </a:r>
              </a:p>
            </p:txBody>
          </p:sp>
          <p:sp>
            <p:nvSpPr>
              <p:cNvPr id="12405" name="Rectangle 21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6" name="Rectangle 22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0260" y="2130"/>
              <a:ext cx="991" cy="302"/>
              <a:chOff x="5700" y="2160"/>
              <a:chExt cx="991" cy="302"/>
            </a:xfrm>
          </p:grpSpPr>
          <p:sp>
            <p:nvSpPr>
              <p:cNvPr id="12401" name="Rectangle 24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0</a:t>
                </a:r>
              </a:p>
            </p:txBody>
          </p:sp>
          <p:sp>
            <p:nvSpPr>
              <p:cNvPr id="12402" name="Rectangle 25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3" name="Rectangle 26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0" name="Line 27"/>
            <p:cNvSpPr>
              <a:spLocks noChangeShapeType="1"/>
            </p:cNvSpPr>
            <p:nvPr/>
          </p:nvSpPr>
          <p:spPr bwMode="auto">
            <a:xfrm>
              <a:off x="6435" y="228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28"/>
            <p:cNvSpPr>
              <a:spLocks noChangeShapeType="1"/>
            </p:cNvSpPr>
            <p:nvPr/>
          </p:nvSpPr>
          <p:spPr bwMode="auto">
            <a:xfrm>
              <a:off x="7575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29"/>
            <p:cNvSpPr>
              <a:spLocks noChangeShapeType="1"/>
            </p:cNvSpPr>
            <p:nvPr/>
          </p:nvSpPr>
          <p:spPr bwMode="auto">
            <a:xfrm>
              <a:off x="8745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30"/>
            <p:cNvSpPr>
              <a:spLocks noChangeShapeType="1"/>
            </p:cNvSpPr>
            <p:nvPr/>
          </p:nvSpPr>
          <p:spPr bwMode="auto">
            <a:xfrm>
              <a:off x="9900" y="229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1325" y="2295"/>
              <a:ext cx="180" cy="421"/>
              <a:chOff x="2775" y="7035"/>
              <a:chExt cx="180" cy="421"/>
            </a:xfrm>
          </p:grpSpPr>
          <p:sp>
            <p:nvSpPr>
              <p:cNvPr id="12398" name="Line 32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Line 33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0" name="Line 34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5" name="Line 35"/>
            <p:cNvSpPr>
              <a:spLocks noChangeShapeType="1"/>
            </p:cNvSpPr>
            <p:nvPr/>
          </p:nvSpPr>
          <p:spPr bwMode="auto">
            <a:xfrm>
              <a:off x="11055" y="229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625" y="3255"/>
              <a:ext cx="991" cy="302"/>
              <a:chOff x="5700" y="2160"/>
              <a:chExt cx="991" cy="302"/>
            </a:xfrm>
          </p:grpSpPr>
          <p:sp>
            <p:nvSpPr>
              <p:cNvPr id="12395" name="Rectangle 3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6" name="Rectangle 3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80808"/>
                    </a:solidFill>
                  </a:rPr>
                  <a:t>B</a:t>
                </a:r>
                <a:endParaRPr lang="en-US" dirty="0"/>
              </a:p>
            </p:txBody>
          </p:sp>
          <p:sp>
            <p:nvSpPr>
              <p:cNvPr id="12397" name="Rectangle 3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6765" y="3255"/>
              <a:ext cx="991" cy="302"/>
              <a:chOff x="5700" y="2160"/>
              <a:chExt cx="991" cy="302"/>
            </a:xfrm>
          </p:grpSpPr>
          <p:sp>
            <p:nvSpPr>
              <p:cNvPr id="12392" name="Rectangle 41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3" name="Rectangle 42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F</a:t>
                </a:r>
              </a:p>
            </p:txBody>
          </p:sp>
          <p:sp>
            <p:nvSpPr>
              <p:cNvPr id="12394" name="Rectangle 43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7920" y="3255"/>
              <a:ext cx="991" cy="302"/>
              <a:chOff x="5700" y="2160"/>
              <a:chExt cx="991" cy="302"/>
            </a:xfrm>
          </p:grpSpPr>
          <p:sp>
            <p:nvSpPr>
              <p:cNvPr id="12389" name="Rectangle 45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90" name="Rectangle 46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G</a:t>
                </a:r>
              </a:p>
            </p:txBody>
          </p:sp>
          <p:sp>
            <p:nvSpPr>
              <p:cNvPr id="12391" name="Rectangle 47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9075" y="3255"/>
              <a:ext cx="991" cy="302"/>
              <a:chOff x="5700" y="2160"/>
              <a:chExt cx="991" cy="302"/>
            </a:xfrm>
          </p:grpSpPr>
          <p:sp>
            <p:nvSpPr>
              <p:cNvPr id="12386" name="Rectangle 49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87" name="Rectangle 50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rgbClr val="080808"/>
                    </a:solidFill>
                  </a:rPr>
                  <a:t>H</a:t>
                </a:r>
              </a:p>
            </p:txBody>
          </p:sp>
          <p:sp>
            <p:nvSpPr>
              <p:cNvPr id="12388" name="Rectangle 51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0" name="Line 52"/>
            <p:cNvSpPr>
              <a:spLocks noChangeShapeType="1"/>
            </p:cNvSpPr>
            <p:nvPr/>
          </p:nvSpPr>
          <p:spPr bwMode="auto">
            <a:xfrm>
              <a:off x="6420" y="340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53"/>
            <p:cNvSpPr>
              <a:spLocks noChangeShapeType="1"/>
            </p:cNvSpPr>
            <p:nvPr/>
          </p:nvSpPr>
          <p:spPr bwMode="auto">
            <a:xfrm>
              <a:off x="7560" y="342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54"/>
            <p:cNvSpPr>
              <a:spLocks noChangeShapeType="1"/>
            </p:cNvSpPr>
            <p:nvPr/>
          </p:nvSpPr>
          <p:spPr bwMode="auto">
            <a:xfrm>
              <a:off x="8730" y="342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10155" y="3405"/>
              <a:ext cx="180" cy="421"/>
              <a:chOff x="2775" y="7035"/>
              <a:chExt cx="180" cy="421"/>
            </a:xfrm>
          </p:grpSpPr>
          <p:sp>
            <p:nvSpPr>
              <p:cNvPr id="12383" name="Line 5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4" name="Line 5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Line 5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4" name="Line 59"/>
            <p:cNvSpPr>
              <a:spLocks noChangeShapeType="1"/>
            </p:cNvSpPr>
            <p:nvPr/>
          </p:nvSpPr>
          <p:spPr bwMode="auto">
            <a:xfrm>
              <a:off x="9885" y="340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60"/>
            <p:cNvSpPr>
              <a:spLocks noChangeShapeType="1"/>
            </p:cNvSpPr>
            <p:nvPr/>
          </p:nvSpPr>
          <p:spPr bwMode="auto">
            <a:xfrm>
              <a:off x="7290" y="2265"/>
              <a:ext cx="1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61"/>
            <p:cNvSpPr>
              <a:spLocks noChangeShapeType="1"/>
            </p:cNvSpPr>
            <p:nvPr/>
          </p:nvSpPr>
          <p:spPr bwMode="auto">
            <a:xfrm>
              <a:off x="6120" y="2880"/>
              <a:ext cx="11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7020" y="4320"/>
              <a:ext cx="991" cy="302"/>
              <a:chOff x="5700" y="2160"/>
              <a:chExt cx="991" cy="302"/>
            </a:xfrm>
          </p:grpSpPr>
          <p:sp>
            <p:nvSpPr>
              <p:cNvPr id="12380" name="Rectangle 6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81" name="Rectangle 6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12382" name="Rectangle 6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66"/>
            <p:cNvGrpSpPr>
              <a:grpSpLocks/>
            </p:cNvGrpSpPr>
            <p:nvPr/>
          </p:nvGrpSpPr>
          <p:grpSpPr bwMode="auto">
            <a:xfrm>
              <a:off x="8160" y="4320"/>
              <a:ext cx="991" cy="302"/>
              <a:chOff x="5700" y="2160"/>
              <a:chExt cx="991" cy="302"/>
            </a:xfrm>
          </p:grpSpPr>
          <p:sp>
            <p:nvSpPr>
              <p:cNvPr id="12377" name="Rectangle 6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Rectangle 6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12379" name="Rectangle 6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9" name="Line 70"/>
            <p:cNvSpPr>
              <a:spLocks noChangeShapeType="1"/>
            </p:cNvSpPr>
            <p:nvPr/>
          </p:nvSpPr>
          <p:spPr bwMode="auto">
            <a:xfrm>
              <a:off x="7815" y="447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9255" y="4485"/>
              <a:ext cx="180" cy="421"/>
              <a:chOff x="2775" y="7035"/>
              <a:chExt cx="180" cy="421"/>
            </a:xfrm>
          </p:grpSpPr>
          <p:sp>
            <p:nvSpPr>
              <p:cNvPr id="12374" name="Line 72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Line 73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Line 74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1" name="Line 75"/>
            <p:cNvSpPr>
              <a:spLocks noChangeShapeType="1"/>
            </p:cNvSpPr>
            <p:nvPr/>
          </p:nvSpPr>
          <p:spPr bwMode="auto">
            <a:xfrm>
              <a:off x="8985" y="448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76"/>
            <p:cNvSpPr>
              <a:spLocks noChangeShapeType="1"/>
            </p:cNvSpPr>
            <p:nvPr/>
          </p:nvSpPr>
          <p:spPr bwMode="auto">
            <a:xfrm>
              <a:off x="9600" y="2280"/>
              <a:ext cx="1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77"/>
            <p:cNvSpPr>
              <a:spLocks noChangeShapeType="1"/>
            </p:cNvSpPr>
            <p:nvPr/>
          </p:nvSpPr>
          <p:spPr bwMode="auto">
            <a:xfrm>
              <a:off x="9585" y="2895"/>
              <a:ext cx="118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78"/>
            <p:cNvSpPr>
              <a:spLocks noChangeShapeType="1"/>
            </p:cNvSpPr>
            <p:nvPr/>
          </p:nvSpPr>
          <p:spPr bwMode="auto">
            <a:xfrm>
              <a:off x="10785" y="2880"/>
              <a:ext cx="1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79"/>
            <p:cNvSpPr>
              <a:spLocks noChangeShapeType="1"/>
            </p:cNvSpPr>
            <p:nvPr/>
          </p:nvSpPr>
          <p:spPr bwMode="auto">
            <a:xfrm>
              <a:off x="7185" y="4140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80"/>
            <p:cNvSpPr>
              <a:spLocks noChangeShapeType="1"/>
            </p:cNvSpPr>
            <p:nvPr/>
          </p:nvSpPr>
          <p:spPr bwMode="auto">
            <a:xfrm>
              <a:off x="7185" y="4155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81"/>
            <p:cNvSpPr>
              <a:spLocks noChangeShapeType="1"/>
            </p:cNvSpPr>
            <p:nvPr/>
          </p:nvSpPr>
          <p:spPr bwMode="auto">
            <a:xfrm>
              <a:off x="6119" y="288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82"/>
            <p:cNvGrpSpPr>
              <a:grpSpLocks/>
            </p:cNvGrpSpPr>
            <p:nvPr/>
          </p:nvGrpSpPr>
          <p:grpSpPr bwMode="auto">
            <a:xfrm>
              <a:off x="7020" y="5220"/>
              <a:ext cx="991" cy="302"/>
              <a:chOff x="5700" y="2160"/>
              <a:chExt cx="991" cy="302"/>
            </a:xfrm>
          </p:grpSpPr>
          <p:sp>
            <p:nvSpPr>
              <p:cNvPr id="12371" name="Rectangle 8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72" name="Rectangle 8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E</a:t>
                </a:r>
              </a:p>
            </p:txBody>
          </p:sp>
          <p:sp>
            <p:nvSpPr>
              <p:cNvPr id="12373" name="Rectangle 8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86"/>
            <p:cNvGrpSpPr>
              <a:grpSpLocks/>
            </p:cNvGrpSpPr>
            <p:nvPr/>
          </p:nvGrpSpPr>
          <p:grpSpPr bwMode="auto">
            <a:xfrm>
              <a:off x="8130" y="5208"/>
              <a:ext cx="1080" cy="323"/>
              <a:chOff x="5700" y="2160"/>
              <a:chExt cx="991" cy="302"/>
            </a:xfrm>
          </p:grpSpPr>
          <p:sp>
            <p:nvSpPr>
              <p:cNvPr id="12368" name="Rectangle 8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69" name="Rectangle 8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J</a:t>
                </a:r>
              </a:p>
            </p:txBody>
          </p:sp>
          <p:sp>
            <p:nvSpPr>
              <p:cNvPr id="12370" name="Rectangle 8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0" name="Line 90"/>
            <p:cNvSpPr>
              <a:spLocks noChangeShapeType="1"/>
            </p:cNvSpPr>
            <p:nvPr/>
          </p:nvSpPr>
          <p:spPr bwMode="auto">
            <a:xfrm>
              <a:off x="7815" y="5370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Line 91"/>
            <p:cNvSpPr>
              <a:spLocks noChangeShapeType="1"/>
            </p:cNvSpPr>
            <p:nvPr/>
          </p:nvSpPr>
          <p:spPr bwMode="auto">
            <a:xfrm>
              <a:off x="9000" y="5349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92"/>
            <p:cNvGrpSpPr>
              <a:grpSpLocks/>
            </p:cNvGrpSpPr>
            <p:nvPr/>
          </p:nvGrpSpPr>
          <p:grpSpPr bwMode="auto">
            <a:xfrm>
              <a:off x="9360" y="5220"/>
              <a:ext cx="1080" cy="317"/>
              <a:chOff x="5700" y="2160"/>
              <a:chExt cx="991" cy="302"/>
            </a:xfrm>
          </p:grpSpPr>
          <p:sp>
            <p:nvSpPr>
              <p:cNvPr id="12365" name="Rectangle 93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O</a:t>
                </a:r>
              </a:p>
            </p:txBody>
          </p:sp>
          <p:sp>
            <p:nvSpPr>
              <p:cNvPr id="12366" name="Rectangle 94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Rectangle 95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96"/>
            <p:cNvGrpSpPr>
              <a:grpSpLocks/>
            </p:cNvGrpSpPr>
            <p:nvPr/>
          </p:nvGrpSpPr>
          <p:grpSpPr bwMode="auto">
            <a:xfrm>
              <a:off x="10425" y="5385"/>
              <a:ext cx="180" cy="421"/>
              <a:chOff x="2775" y="7035"/>
              <a:chExt cx="180" cy="421"/>
            </a:xfrm>
          </p:grpSpPr>
          <p:sp>
            <p:nvSpPr>
              <p:cNvPr id="12362" name="Line 97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3" name="Line 98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4" name="Line 99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34" name="Line 100"/>
            <p:cNvSpPr>
              <a:spLocks noChangeShapeType="1"/>
            </p:cNvSpPr>
            <p:nvPr/>
          </p:nvSpPr>
          <p:spPr bwMode="auto">
            <a:xfrm>
              <a:off x="10155" y="538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101"/>
            <p:cNvSpPr>
              <a:spLocks noChangeShapeType="1"/>
            </p:cNvSpPr>
            <p:nvPr/>
          </p:nvSpPr>
          <p:spPr bwMode="auto">
            <a:xfrm>
              <a:off x="10770" y="2265"/>
              <a:ext cx="1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102"/>
            <p:cNvSpPr>
              <a:spLocks noChangeShapeType="1"/>
            </p:cNvSpPr>
            <p:nvPr/>
          </p:nvSpPr>
          <p:spPr bwMode="auto">
            <a:xfrm>
              <a:off x="10785" y="2520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103"/>
            <p:cNvSpPr>
              <a:spLocks noChangeShapeType="1"/>
            </p:cNvSpPr>
            <p:nvPr/>
          </p:nvSpPr>
          <p:spPr bwMode="auto">
            <a:xfrm>
              <a:off x="11160" y="2505"/>
              <a:ext cx="2" cy="2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104"/>
            <p:cNvSpPr>
              <a:spLocks noChangeShapeType="1"/>
            </p:cNvSpPr>
            <p:nvPr/>
          </p:nvSpPr>
          <p:spPr bwMode="auto">
            <a:xfrm>
              <a:off x="7200" y="5040"/>
              <a:ext cx="39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105"/>
            <p:cNvSpPr>
              <a:spLocks noChangeShapeType="1"/>
            </p:cNvSpPr>
            <p:nvPr/>
          </p:nvSpPr>
          <p:spPr bwMode="auto">
            <a:xfrm>
              <a:off x="7200" y="5040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9000" y="6240"/>
              <a:ext cx="991" cy="302"/>
              <a:chOff x="5700" y="2160"/>
              <a:chExt cx="991" cy="302"/>
            </a:xfrm>
          </p:grpSpPr>
          <p:sp>
            <p:nvSpPr>
              <p:cNvPr id="12359" name="Rectangle 107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60" name="Rectangle 108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K</a:t>
                </a:r>
              </a:p>
            </p:txBody>
          </p:sp>
          <p:sp>
            <p:nvSpPr>
              <p:cNvPr id="12361" name="Rectangle 109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1" name="Line 110"/>
            <p:cNvSpPr>
              <a:spLocks noChangeShapeType="1"/>
            </p:cNvSpPr>
            <p:nvPr/>
          </p:nvSpPr>
          <p:spPr bwMode="auto">
            <a:xfrm>
              <a:off x="9810" y="6405"/>
              <a:ext cx="3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11"/>
            <p:cNvGrpSpPr>
              <a:grpSpLocks/>
            </p:cNvGrpSpPr>
            <p:nvPr/>
          </p:nvGrpSpPr>
          <p:grpSpPr bwMode="auto">
            <a:xfrm>
              <a:off x="10170" y="6255"/>
              <a:ext cx="991" cy="302"/>
              <a:chOff x="5700" y="2160"/>
              <a:chExt cx="991" cy="302"/>
            </a:xfrm>
          </p:grpSpPr>
          <p:sp>
            <p:nvSpPr>
              <p:cNvPr id="12356" name="Rectangle 112"/>
              <p:cNvSpPr>
                <a:spLocks noChangeArrowheads="1"/>
              </p:cNvSpPr>
              <p:nvPr/>
            </p:nvSpPr>
            <p:spPr bwMode="auto">
              <a:xfrm>
                <a:off x="570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1</a:t>
                </a:r>
              </a:p>
            </p:txBody>
          </p:sp>
          <p:sp>
            <p:nvSpPr>
              <p:cNvPr id="12357" name="Rectangle 113"/>
              <p:cNvSpPr>
                <a:spLocks noChangeArrowheads="1"/>
              </p:cNvSpPr>
              <p:nvPr/>
            </p:nvSpPr>
            <p:spPr bwMode="auto">
              <a:xfrm>
                <a:off x="603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solidFill>
                      <a:srgbClr val="080808"/>
                    </a:solidFill>
                  </a:rPr>
                  <a:t>L</a:t>
                </a:r>
              </a:p>
            </p:txBody>
          </p:sp>
          <p:sp>
            <p:nvSpPr>
              <p:cNvPr id="12358" name="Rectangle 114"/>
              <p:cNvSpPr>
                <a:spLocks noChangeArrowheads="1"/>
              </p:cNvSpPr>
              <p:nvPr/>
            </p:nvSpPr>
            <p:spPr bwMode="auto">
              <a:xfrm>
                <a:off x="6360" y="2160"/>
                <a:ext cx="331" cy="30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115"/>
            <p:cNvGrpSpPr>
              <a:grpSpLocks/>
            </p:cNvGrpSpPr>
            <p:nvPr/>
          </p:nvGrpSpPr>
          <p:grpSpPr bwMode="auto">
            <a:xfrm>
              <a:off x="11265" y="6405"/>
              <a:ext cx="180" cy="421"/>
              <a:chOff x="2775" y="7035"/>
              <a:chExt cx="180" cy="421"/>
            </a:xfrm>
          </p:grpSpPr>
          <p:sp>
            <p:nvSpPr>
              <p:cNvPr id="12353" name="Line 116"/>
              <p:cNvSpPr>
                <a:spLocks noChangeShapeType="1"/>
              </p:cNvSpPr>
              <p:nvPr/>
            </p:nvSpPr>
            <p:spPr bwMode="auto">
              <a:xfrm>
                <a:off x="2865" y="7035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4" name="Line 117"/>
              <p:cNvSpPr>
                <a:spLocks noChangeShapeType="1"/>
              </p:cNvSpPr>
              <p:nvPr/>
            </p:nvSpPr>
            <p:spPr bwMode="auto">
              <a:xfrm>
                <a:off x="2775" y="739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5" name="Line 118"/>
              <p:cNvSpPr>
                <a:spLocks noChangeShapeType="1"/>
              </p:cNvSpPr>
              <p:nvPr/>
            </p:nvSpPr>
            <p:spPr bwMode="auto">
              <a:xfrm>
                <a:off x="2775" y="7455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4" name="Line 119"/>
            <p:cNvSpPr>
              <a:spLocks noChangeShapeType="1"/>
            </p:cNvSpPr>
            <p:nvPr/>
          </p:nvSpPr>
          <p:spPr bwMode="auto">
            <a:xfrm>
              <a:off x="10995" y="640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Line 120"/>
            <p:cNvSpPr>
              <a:spLocks noChangeShapeType="1"/>
            </p:cNvSpPr>
            <p:nvPr/>
          </p:nvSpPr>
          <p:spPr bwMode="auto">
            <a:xfrm>
              <a:off x="9840" y="5355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121"/>
            <p:cNvSpPr>
              <a:spLocks noChangeShapeType="1"/>
            </p:cNvSpPr>
            <p:nvPr/>
          </p:nvSpPr>
          <p:spPr bwMode="auto">
            <a:xfrm>
              <a:off x="9180" y="5895"/>
              <a:ext cx="6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Line 122"/>
            <p:cNvSpPr>
              <a:spLocks noChangeShapeType="1"/>
            </p:cNvSpPr>
            <p:nvPr/>
          </p:nvSpPr>
          <p:spPr bwMode="auto">
            <a:xfrm>
              <a:off x="9180" y="5895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Rectangle 123"/>
            <p:cNvSpPr>
              <a:spLocks noChangeArrowheads="1"/>
            </p:cNvSpPr>
            <p:nvPr/>
          </p:nvSpPr>
          <p:spPr bwMode="auto">
            <a:xfrm>
              <a:off x="5760" y="6840"/>
              <a:ext cx="558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(b) Linked representation of the tree</a:t>
              </a:r>
            </a:p>
          </p:txBody>
        </p:sp>
      </p:grpSp>
      <p:sp>
        <p:nvSpPr>
          <p:cNvPr id="12291" name="Rectangle 128"/>
          <p:cNvSpPr>
            <a:spLocks noChangeArrowheads="1"/>
          </p:cNvSpPr>
          <p:nvPr/>
        </p:nvSpPr>
        <p:spPr bwMode="auto">
          <a:xfrm>
            <a:off x="6019800" y="3581400"/>
            <a:ext cx="22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80808"/>
                </a:solidFill>
              </a:rPr>
              <a:t>1</a:t>
            </a:r>
          </a:p>
        </p:txBody>
      </p:sp>
      <p:sp>
        <p:nvSpPr>
          <p:cNvPr id="12292" name="Text Box 129"/>
          <p:cNvSpPr txBox="1">
            <a:spLocks noChangeArrowheads="1"/>
          </p:cNvSpPr>
          <p:nvPr/>
        </p:nvSpPr>
        <p:spPr bwMode="auto">
          <a:xfrm>
            <a:off x="838200" y="152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An alternative elegant  linked representation</a:t>
            </a:r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73100" y="500062"/>
            <a:ext cx="8096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Georg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Georg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Georg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Georg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Georg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Georg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Georg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hlink"/>
                </a:solidFill>
                <a:latin typeface="Georgia" pitchFamily="18" charset="0"/>
              </a:defRPr>
            </a:lvl9pPr>
          </a:lstStyle>
          <a:p>
            <a:r>
              <a:rPr lang="en-US" altLang="zh-TW" sz="3200" b="1" i="0" dirty="0">
                <a:solidFill>
                  <a:srgbClr val="C00000"/>
                </a:solidFill>
                <a:ea typeface="新細明體" pitchFamily="18" charset="-120"/>
              </a:rPr>
              <a:t>Left Child - Right Sibling </a:t>
            </a:r>
            <a:r>
              <a:rPr lang="en-US" altLang="zh-TW" sz="3200" b="1" i="0" dirty="0" smtClean="0">
                <a:solidFill>
                  <a:srgbClr val="C00000"/>
                </a:solidFill>
                <a:ea typeface="新細明體" pitchFamily="18" charset="-120"/>
              </a:rPr>
              <a:t>representation</a:t>
            </a:r>
            <a:endParaRPr lang="en-US" altLang="zh-TW" sz="3200" b="1" i="0" dirty="0">
              <a:solidFill>
                <a:srgbClr val="C00000"/>
              </a:solidFill>
              <a:ea typeface="新細明體" pitchFamily="18" charset="-12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87750" y="2362200"/>
            <a:ext cx="571500" cy="569913"/>
            <a:chOff x="2396" y="1402"/>
            <a:chExt cx="360" cy="359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396" y="14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465" y="145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79575" y="3467100"/>
            <a:ext cx="571500" cy="568325"/>
            <a:chOff x="1194" y="1953"/>
            <a:chExt cx="360" cy="358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194" y="195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263" y="200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 dirty="0">
                  <a:ea typeface="新細明體" pitchFamily="18" charset="-120"/>
                </a:rPr>
                <a:t>B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86163" y="3435350"/>
            <a:ext cx="571500" cy="568325"/>
            <a:chOff x="2395" y="1933"/>
            <a:chExt cx="360" cy="358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395" y="193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464" y="198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C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753100" y="3403600"/>
            <a:ext cx="571500" cy="568325"/>
            <a:chOff x="3760" y="1913"/>
            <a:chExt cx="360" cy="35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760" y="191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829" y="196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D</a:t>
              </a:r>
            </a:p>
          </p:txBody>
        </p:sp>
      </p:grpSp>
      <p:sp>
        <p:nvSpPr>
          <p:cNvPr id="8" name="Line 1039"/>
          <p:cNvSpPr>
            <a:spLocks noChangeShapeType="1"/>
          </p:cNvSpPr>
          <p:nvPr/>
        </p:nvSpPr>
        <p:spPr bwMode="auto">
          <a:xfrm flipH="1">
            <a:off x="1962150" y="2819400"/>
            <a:ext cx="161290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1040"/>
          <p:cNvSpPr>
            <a:spLocks noChangeShapeType="1"/>
          </p:cNvSpPr>
          <p:nvPr/>
        </p:nvSpPr>
        <p:spPr bwMode="auto">
          <a:xfrm>
            <a:off x="2238375" y="3773487"/>
            <a:ext cx="1354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617258" y="3438525"/>
            <a:ext cx="571500" cy="569913"/>
            <a:chOff x="772" y="2678"/>
            <a:chExt cx="360" cy="359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772" y="267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841" y="27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 dirty="0">
                  <a:ea typeface="新細明體" pitchFamily="18" charset="-120"/>
                </a:rPr>
                <a:t>E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946150" y="4587875"/>
            <a:ext cx="571500" cy="568325"/>
            <a:chOff x="1553" y="2668"/>
            <a:chExt cx="360" cy="358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553" y="266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622" y="27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F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015261" y="4686443"/>
            <a:ext cx="569913" cy="569913"/>
            <a:chOff x="2406" y="2658"/>
            <a:chExt cx="359" cy="359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406" y="2658"/>
              <a:ext cx="359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474" y="27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G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86100" y="4705782"/>
            <a:ext cx="571500" cy="568325"/>
            <a:chOff x="3164" y="2648"/>
            <a:chExt cx="360" cy="358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164" y="264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233" y="270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H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721225" y="4582319"/>
            <a:ext cx="571500" cy="569912"/>
            <a:chOff x="3780" y="2637"/>
            <a:chExt cx="360" cy="359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3780" y="263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849" y="2691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I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796088" y="4538662"/>
            <a:ext cx="571500" cy="568325"/>
            <a:chOff x="4417" y="2628"/>
            <a:chExt cx="360" cy="358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417" y="262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486" y="2681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J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053389" y="4529281"/>
            <a:ext cx="571500" cy="569912"/>
            <a:chOff x="372" y="3415"/>
            <a:chExt cx="360" cy="359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72" y="341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41" y="3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K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7425531" y="5991224"/>
            <a:ext cx="569913" cy="568325"/>
            <a:chOff x="1132" y="3405"/>
            <a:chExt cx="359" cy="358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132" y="3405"/>
              <a:ext cx="359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200" y="345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L</a:t>
              </a:r>
            </a:p>
          </p:txBody>
        </p:sp>
      </p:grpSp>
      <p:sp>
        <p:nvSpPr>
          <p:cNvPr id="19" name="Line 1068"/>
          <p:cNvSpPr>
            <a:spLocks noChangeShapeType="1"/>
          </p:cNvSpPr>
          <p:nvPr/>
        </p:nvSpPr>
        <p:spPr bwMode="auto">
          <a:xfrm flipH="1">
            <a:off x="1309688" y="3968750"/>
            <a:ext cx="423862" cy="633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071"/>
          <p:cNvSpPr>
            <a:spLocks noChangeShapeType="1"/>
          </p:cNvSpPr>
          <p:nvPr/>
        </p:nvSpPr>
        <p:spPr bwMode="auto">
          <a:xfrm>
            <a:off x="7367588" y="4843605"/>
            <a:ext cx="685801" cy="284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1073"/>
          <p:cNvSpPr>
            <a:spLocks noChangeShapeType="1"/>
          </p:cNvSpPr>
          <p:nvPr/>
        </p:nvSpPr>
        <p:spPr bwMode="auto">
          <a:xfrm flipH="1">
            <a:off x="5106988" y="3951287"/>
            <a:ext cx="798512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1075"/>
          <p:cNvSpPr>
            <a:spLocks noChangeShapeType="1"/>
          </p:cNvSpPr>
          <p:nvPr/>
        </p:nvSpPr>
        <p:spPr bwMode="auto">
          <a:xfrm flipH="1">
            <a:off x="7208838" y="3976688"/>
            <a:ext cx="517957" cy="62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1076"/>
          <p:cNvSpPr>
            <a:spLocks noChangeShapeType="1"/>
          </p:cNvSpPr>
          <p:nvPr/>
        </p:nvSpPr>
        <p:spPr bwMode="auto">
          <a:xfrm flipH="1">
            <a:off x="7903008" y="5099192"/>
            <a:ext cx="429277" cy="9761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1077"/>
          <p:cNvSpPr>
            <a:spLocks noChangeShapeType="1"/>
          </p:cNvSpPr>
          <p:nvPr/>
        </p:nvSpPr>
        <p:spPr bwMode="auto">
          <a:xfrm>
            <a:off x="4162425" y="3757612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5597958" y="1662256"/>
            <a:ext cx="3136900" cy="935038"/>
            <a:chOff x="3624" y="1187"/>
            <a:chExt cx="1976" cy="589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630" y="1187"/>
              <a:ext cx="1908" cy="5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1080"/>
            <p:cNvSpPr>
              <a:spLocks noChangeShapeType="1"/>
            </p:cNvSpPr>
            <p:nvPr/>
          </p:nvSpPr>
          <p:spPr bwMode="auto">
            <a:xfrm>
              <a:off x="3624" y="1485"/>
              <a:ext cx="1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1081"/>
            <p:cNvSpPr>
              <a:spLocks noChangeShapeType="1"/>
            </p:cNvSpPr>
            <p:nvPr/>
          </p:nvSpPr>
          <p:spPr bwMode="auto">
            <a:xfrm>
              <a:off x="4579" y="1495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348" y="1198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data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695" y="1488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left child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552" y="1478"/>
              <a:ext cx="10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ea typeface="新細明體" pitchFamily="18" charset="-120"/>
                </a:rPr>
                <a:t>right sibling</a:t>
              </a:r>
            </a:p>
          </p:txBody>
        </p:sp>
      </p:grpSp>
      <p:sp>
        <p:nvSpPr>
          <p:cNvPr id="62" name="Line 1077"/>
          <p:cNvSpPr>
            <a:spLocks noChangeShapeType="1"/>
          </p:cNvSpPr>
          <p:nvPr/>
        </p:nvSpPr>
        <p:spPr bwMode="auto">
          <a:xfrm>
            <a:off x="6324601" y="3733800"/>
            <a:ext cx="1292658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Line 1075"/>
          <p:cNvSpPr>
            <a:spLocks noChangeShapeType="1"/>
          </p:cNvSpPr>
          <p:nvPr/>
        </p:nvSpPr>
        <p:spPr bwMode="auto">
          <a:xfrm>
            <a:off x="1554163" y="49006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Line 1075"/>
          <p:cNvSpPr>
            <a:spLocks noChangeShapeType="1"/>
          </p:cNvSpPr>
          <p:nvPr/>
        </p:nvSpPr>
        <p:spPr bwMode="auto">
          <a:xfrm>
            <a:off x="2590800" y="4953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binary tree T is defined as a  finite set of elements called nodes such that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 is empty or bears zero nodes (Called the Null tree or Empty tree) or </a:t>
            </a:r>
          </a:p>
          <a:p>
            <a:pPr>
              <a:buNone/>
            </a:pPr>
            <a:r>
              <a:rPr lang="en-US" dirty="0" smtClean="0"/>
              <a:t>[b] T contains a distinguished node R called the root of T and the remaining nodes of T form an ordered pair of disjoint binary trees T</a:t>
            </a:r>
            <a:r>
              <a:rPr lang="en-US" baseline="-25000" dirty="0" smtClean="0"/>
              <a:t>1 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Binary Trees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binary tree </a:t>
            </a:r>
            <a:r>
              <a:rPr lang="en-US" dirty="0" smtClean="0"/>
              <a:t>has the characteristic of all nodes having at most two branches, that is, all nodes have a </a:t>
            </a:r>
            <a:r>
              <a:rPr lang="en-US" b="1" dirty="0" smtClean="0">
                <a:solidFill>
                  <a:srgbClr val="FF0000"/>
                </a:solidFill>
              </a:rPr>
              <a:t>degree of at most 2</a:t>
            </a:r>
            <a:r>
              <a:rPr lang="en-US" i="1" dirty="0" smtClean="0"/>
              <a:t>. </a:t>
            </a:r>
          </a:p>
          <a:p>
            <a:pPr eaLnBrk="1" hangingPunct="1">
              <a:buClr>
                <a:srgbClr val="FF6600"/>
              </a:buClr>
              <a:buSzPct val="120000"/>
              <a:buFontTx/>
              <a:buNone/>
              <a:defRPr/>
            </a:pPr>
            <a:endParaRPr lang="en-US" i="1" dirty="0" smtClean="0"/>
          </a:p>
          <a:p>
            <a:pPr eaLnBrk="1" hangingPunct="1">
              <a:buClr>
                <a:srgbClr val="FF6600"/>
              </a:buClr>
              <a:buSzPct val="120000"/>
              <a:defRPr/>
            </a:pPr>
            <a:r>
              <a:rPr lang="en-US" dirty="0" smtClean="0"/>
              <a:t>A binary tree can therefore be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empty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or consist of a root node and two disjoint binary trees termed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left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right </a:t>
            </a:r>
            <a:r>
              <a:rPr lang="en-US" b="1" dirty="0" err="1" smtClean="0">
                <a:solidFill>
                  <a:srgbClr val="FF0000"/>
                </a:solidFill>
              </a:rPr>
              <a:t>subtree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-1066800" y="304800"/>
            <a:ext cx="10363200" cy="5715000"/>
            <a:chOff x="1980" y="1378"/>
            <a:chExt cx="8460" cy="3482"/>
          </a:xfrm>
        </p:grpSpPr>
        <p:sp>
          <p:nvSpPr>
            <p:cNvPr id="14340" name="AutoShape 5"/>
            <p:cNvSpPr>
              <a:spLocks noChangeAspect="1" noChangeArrowheads="1"/>
            </p:cNvSpPr>
            <p:nvPr/>
          </p:nvSpPr>
          <p:spPr bwMode="auto">
            <a:xfrm>
              <a:off x="1980" y="1378"/>
              <a:ext cx="8460" cy="3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Oval 6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7560" y="382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G</a:t>
              </a:r>
            </a:p>
          </p:txBody>
        </p:sp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510" y="2880"/>
              <a:ext cx="1260" cy="944"/>
              <a:chOff x="5640" y="2041"/>
              <a:chExt cx="1260" cy="944"/>
            </a:xfrm>
          </p:grpSpPr>
          <p:sp>
            <p:nvSpPr>
              <p:cNvPr id="14360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 dirty="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14361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12"/>
              <p:cNvSpPr>
                <a:spLocks noChangeShapeType="1"/>
              </p:cNvSpPr>
              <p:nvPr/>
            </p:nvSpPr>
            <p:spPr bwMode="auto">
              <a:xfrm>
                <a:off x="6450" y="2535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4353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14357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 dirty="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1435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56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4346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  <p:sp>
          <p:nvSpPr>
            <p:cNvPr id="14347" name="Line 22"/>
            <p:cNvSpPr>
              <a:spLocks noChangeShapeType="1"/>
            </p:cNvSpPr>
            <p:nvPr/>
          </p:nvSpPr>
          <p:spPr bwMode="auto">
            <a:xfrm>
              <a:off x="6435" y="2040"/>
              <a:ext cx="234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23"/>
            <p:cNvSpPr>
              <a:spLocks noChangeArrowheads="1"/>
            </p:cNvSpPr>
            <p:nvPr/>
          </p:nvSpPr>
          <p:spPr bwMode="auto">
            <a:xfrm>
              <a:off x="8955" y="1860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>
                  <a:latin typeface="Arial Black" pitchFamily="34" charset="0"/>
                </a:rPr>
                <a:t>Level 0</a:t>
              </a:r>
            </a:p>
          </p:txBody>
        </p:sp>
        <p:sp>
          <p:nvSpPr>
            <p:cNvPr id="14349" name="Line 24"/>
            <p:cNvSpPr>
              <a:spLocks noChangeShapeType="1"/>
            </p:cNvSpPr>
            <p:nvPr/>
          </p:nvSpPr>
          <p:spPr bwMode="auto">
            <a:xfrm>
              <a:off x="7530" y="3120"/>
              <a:ext cx="12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25"/>
            <p:cNvSpPr>
              <a:spLocks noChangeArrowheads="1"/>
            </p:cNvSpPr>
            <p:nvPr/>
          </p:nvSpPr>
          <p:spPr bwMode="auto">
            <a:xfrm>
              <a:off x="8910" y="2910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>
                  <a:latin typeface="Arial Black" pitchFamily="34" charset="0"/>
                </a:rPr>
                <a:t>Level </a:t>
              </a:r>
              <a:r>
                <a:rPr lang="en-US" dirty="0" smtClean="0">
                  <a:latin typeface="Arial Black" pitchFamily="34" charset="0"/>
                </a:rPr>
                <a:t>1</a:t>
              </a:r>
              <a:endParaRPr lang="en-US" dirty="0">
                <a:latin typeface="Arial Black" pitchFamily="34" charset="0"/>
              </a:endParaRPr>
            </a:p>
          </p:txBody>
        </p:sp>
        <p:sp>
          <p:nvSpPr>
            <p:cNvPr id="14351" name="Line 26"/>
            <p:cNvSpPr>
              <a:spLocks noChangeShapeType="1"/>
            </p:cNvSpPr>
            <p:nvPr/>
          </p:nvSpPr>
          <p:spPr bwMode="auto">
            <a:xfrm>
              <a:off x="8220" y="4066"/>
              <a:ext cx="54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Rectangle 27"/>
            <p:cNvSpPr>
              <a:spLocks noChangeArrowheads="1"/>
            </p:cNvSpPr>
            <p:nvPr/>
          </p:nvSpPr>
          <p:spPr bwMode="auto">
            <a:xfrm>
              <a:off x="8910" y="3855"/>
              <a:ext cx="108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>
                  <a:latin typeface="Arial Black" pitchFamily="34" charset="0"/>
                </a:rPr>
                <a:t>Level </a:t>
              </a:r>
              <a:r>
                <a:rPr lang="en-US" dirty="0" smtClean="0">
                  <a:latin typeface="Arial Black" pitchFamily="34" charset="0"/>
                </a:rPr>
                <a:t>2</a:t>
              </a:r>
              <a:endParaRPr lang="en-US" dirty="0">
                <a:latin typeface="Arial Black" pitchFamily="34" charset="0"/>
              </a:endParaRP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762000" y="838200"/>
            <a:ext cx="8001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1475" indent="-371475"/>
            <a:r>
              <a:rPr lang="en-US" sz="2800" dirty="0"/>
              <a:t>Important observations regarding binary trees:</a:t>
            </a:r>
          </a:p>
          <a:p>
            <a:pPr marL="371475" indent="-371475"/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maximum number of nodes on level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of a binary tree is </a:t>
            </a:r>
            <a:r>
              <a:rPr lang="en-US" sz="2800" dirty="0" smtClean="0"/>
              <a:t>2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, 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u="sng" dirty="0" smtClean="0">
                <a:solidFill>
                  <a:srgbClr val="FF0000"/>
                </a:solidFill>
              </a:rPr>
              <a:t>&gt;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maximum number of nodes in a binary tree of height 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</a:rPr>
              <a:t>h</a:t>
            </a:r>
            <a:r>
              <a:rPr lang="en-US" sz="2800" b="1" dirty="0">
                <a:solidFill>
                  <a:srgbClr val="FF0000"/>
                </a:solidFill>
              </a:rPr>
              <a:t>-1,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u="sng" dirty="0" smtClean="0">
                <a:solidFill>
                  <a:srgbClr val="FF0000"/>
                </a:solidFill>
              </a:rPr>
              <a:t>&gt;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</a:p>
          <a:p>
            <a:pPr marL="828675" lvl="1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B050"/>
                </a:solidFill>
              </a:rPr>
              <a:t>2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0</a:t>
            </a:r>
            <a:r>
              <a:rPr lang="en-US" sz="2800" b="1" dirty="0" smtClean="0">
                <a:solidFill>
                  <a:srgbClr val="00B050"/>
                </a:solidFill>
              </a:rPr>
              <a:t>+2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+2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+…+2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h-1</a:t>
            </a:r>
            <a:r>
              <a:rPr lang="en-US" sz="2800" b="1" dirty="0" smtClean="0">
                <a:solidFill>
                  <a:srgbClr val="00B050"/>
                </a:solidFill>
              </a:rPr>
              <a:t>=2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h</a:t>
            </a:r>
            <a:r>
              <a:rPr lang="en-US" sz="2800" b="1" dirty="0" smtClean="0">
                <a:solidFill>
                  <a:srgbClr val="00B050"/>
                </a:solidFill>
              </a:rPr>
              <a:t>-1</a:t>
            </a:r>
            <a:endParaRPr lang="en-US" sz="2800" b="1" dirty="0">
              <a:solidFill>
                <a:srgbClr val="00B050"/>
              </a:solidFill>
            </a:endParaRPr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15000"/>
              <a:buFont typeface="Wingdings" pitchFamily="2" charset="2"/>
              <a:buChar char="§"/>
            </a:pPr>
            <a:r>
              <a:rPr lang="en-US" sz="2800" dirty="0" smtClean="0"/>
              <a:t>For </a:t>
            </a:r>
            <a:r>
              <a:rPr lang="en-US" sz="2800" dirty="0"/>
              <a:t>any non empty binary tree, if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o </a:t>
            </a:r>
            <a:r>
              <a:rPr lang="en-US" sz="2800" dirty="0" smtClean="0"/>
              <a:t>is </a:t>
            </a:r>
            <a:r>
              <a:rPr lang="en-US" sz="2800" dirty="0"/>
              <a:t>the number of terminal nodes and </a:t>
            </a:r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i="1" baseline="-250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 is the </a:t>
            </a:r>
            <a:r>
              <a:rPr lang="en-US" sz="2800" dirty="0" smtClean="0"/>
              <a:t>number </a:t>
            </a:r>
            <a:r>
              <a:rPr lang="en-US" sz="2800" dirty="0"/>
              <a:t>of nodes of degree 2,  then 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=t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+1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dirty="0" smtClean="0"/>
              <a:t>	A binary tree of height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which has all its permissible maximum number of nodes viz., </a:t>
            </a:r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-1 </a:t>
            </a:r>
            <a:r>
              <a:rPr lang="en-US" b="1" dirty="0" smtClean="0"/>
              <a:t>i</a:t>
            </a:r>
            <a:r>
              <a:rPr lang="en-US" dirty="0" smtClean="0"/>
              <a:t>ntact is known as a  </a:t>
            </a:r>
            <a:r>
              <a:rPr lang="en-US" b="1" dirty="0" smtClean="0">
                <a:solidFill>
                  <a:srgbClr val="FF0000"/>
                </a:solidFill>
              </a:rPr>
              <a:t>perfect binary tree of height h. </a:t>
            </a:r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dirty="0" smtClean="0"/>
              <a:t>  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90600" y="3048000"/>
            <a:ext cx="4213697" cy="3340451"/>
            <a:chOff x="3960" y="1801"/>
            <a:chExt cx="4140" cy="25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560" y="382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G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6510" y="2880"/>
              <a:ext cx="1260" cy="944"/>
              <a:chOff x="5640" y="2041"/>
              <a:chExt cx="1260" cy="944"/>
            </a:xfrm>
          </p:grpSpPr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450" y="2535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23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86000" y="3048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4419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4343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5791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57400" y="586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586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dirty="0" smtClean="0"/>
              <a:t>	A binary tree of height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which has all nodes with either 0 or 2 children is known as a </a:t>
            </a:r>
            <a:r>
              <a:rPr lang="en-US" b="1" dirty="0" smtClean="0">
                <a:solidFill>
                  <a:srgbClr val="FF0000"/>
                </a:solidFill>
              </a:rPr>
              <a:t> strict / full </a:t>
            </a:r>
            <a:r>
              <a:rPr lang="en-US" dirty="0" smtClean="0"/>
              <a:t>binary tree of height h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dirty="0" smtClean="0"/>
              <a:t>  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723417" y="3048000"/>
            <a:ext cx="3480880" cy="3340451"/>
            <a:chOff x="4680" y="1801"/>
            <a:chExt cx="3420" cy="25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560" y="382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G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6510" y="2880"/>
              <a:ext cx="1260" cy="944"/>
              <a:chOff x="5640" y="2041"/>
              <a:chExt cx="1260" cy="944"/>
            </a:xfrm>
          </p:grpSpPr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450" y="2535"/>
                <a:ext cx="45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4680" y="2175"/>
              <a:ext cx="1095" cy="1231"/>
              <a:chOff x="4665" y="2175"/>
              <a:chExt cx="1095" cy="1231"/>
            </a:xfrm>
          </p:grpSpPr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4665" y="2866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B</a:t>
                </a:r>
              </a:p>
            </p:txBody>
          </p:sp>
        </p:grp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F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86000" y="3048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4419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4343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5715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586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752600"/>
            <a:ext cx="9029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2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tree</a:t>
            </a:r>
            <a:r>
              <a:rPr lang="en-US" dirty="0" smtClean="0"/>
              <a:t> is defined as a finite set of one or more nodes such that </a:t>
            </a:r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Font typeface="+mj-lt"/>
              <a:buAutoNum type="alphaLcPeriod"/>
            </a:pPr>
            <a:r>
              <a:rPr lang="en-US" dirty="0" smtClean="0"/>
              <a:t>There is a specially designated </a:t>
            </a:r>
            <a:r>
              <a:rPr lang="en-US" b="1" dirty="0" smtClean="0">
                <a:solidFill>
                  <a:srgbClr val="FF0000"/>
                </a:solidFill>
              </a:rPr>
              <a:t>node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called the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 and</a:t>
            </a:r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Font typeface="+mj-lt"/>
              <a:buAutoNum type="alphaLcPeriod"/>
            </a:pPr>
            <a:r>
              <a:rPr lang="en-US" dirty="0" smtClean="0"/>
              <a:t>The rest of the nodes could be partitioned into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disjoint sets (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u="sng" dirty="0" smtClean="0"/>
              <a:t>&gt;</a:t>
            </a:r>
            <a:r>
              <a:rPr lang="en-US" dirty="0" smtClean="0"/>
              <a:t>0) each set representing a </a:t>
            </a:r>
            <a:r>
              <a:rPr lang="en-US" b="1" dirty="0" smtClean="0">
                <a:solidFill>
                  <a:srgbClr val="FF0000"/>
                </a:solidFill>
              </a:rPr>
              <a:t>tree</a:t>
            </a:r>
            <a:r>
              <a:rPr lang="en-US" dirty="0" smtClean="0"/>
              <a:t> T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=1,2, . . .  n  known as </a:t>
            </a:r>
            <a:r>
              <a:rPr lang="en-US" b="1" dirty="0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of the tree.</a:t>
            </a:r>
          </a:p>
          <a:p>
            <a:pPr marL="0" indent="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endParaRPr lang="en-US" dirty="0"/>
          </a:p>
          <a:p>
            <a:pPr marL="0" indent="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It is a recursive definition!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344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r>
              <a:rPr lang="en-US" sz="2800" dirty="0" smtClean="0"/>
              <a:t>	A binary tree with 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’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nodes and height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complete </a:t>
            </a:r>
            <a:r>
              <a:rPr lang="en-US" sz="2800" dirty="0" smtClean="0"/>
              <a:t>if its node numbers correspond to the node numbers </a:t>
            </a:r>
            <a:r>
              <a:rPr lang="en-US" sz="2800" b="1" dirty="0" smtClean="0">
                <a:solidFill>
                  <a:srgbClr val="FF0000"/>
                </a:solidFill>
              </a:rPr>
              <a:t>1 </a:t>
            </a:r>
            <a:r>
              <a:rPr lang="en-US" sz="2800" dirty="0" smtClean="0"/>
              <a:t>to 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sz="2800" i="1" dirty="0" smtClean="0"/>
              <a:t> (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’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</a:rPr>
              <a:t> n</a:t>
            </a:r>
            <a:r>
              <a:rPr lang="en-US" sz="2800" i="1" dirty="0" smtClean="0"/>
              <a:t>)</a:t>
            </a:r>
            <a:r>
              <a:rPr lang="en-US" sz="2800" dirty="0" smtClean="0"/>
              <a:t> in a perfect binary tree of height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rgbClr val="FF6600"/>
              </a:buClr>
              <a:buSzPct val="115000"/>
              <a:defRPr/>
            </a:pPr>
            <a:endParaRPr lang="en-US" dirty="0" smtClean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838201" y="2362200"/>
            <a:ext cx="3511415" cy="3301366"/>
            <a:chOff x="3960" y="1801"/>
            <a:chExt cx="3450" cy="253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760" y="1801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300" y="2175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510" y="2880"/>
              <a:ext cx="900" cy="914"/>
              <a:chOff x="5640" y="2041"/>
              <a:chExt cx="900" cy="91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6000" y="2041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C</a:t>
                </a: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 flipV="1">
                <a:off x="5640" y="2520"/>
                <a:ext cx="435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60" y="2175"/>
              <a:ext cx="1965" cy="2160"/>
              <a:chOff x="3945" y="2175"/>
              <a:chExt cx="1965" cy="2160"/>
            </a:xfrm>
          </p:grpSpPr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3945" y="376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D</a:t>
                </a: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V="1">
                <a:off x="5055" y="2175"/>
                <a:ext cx="705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4305" y="2866"/>
                <a:ext cx="1260" cy="944"/>
                <a:chOff x="5640" y="2041"/>
                <a:chExt cx="1260" cy="944"/>
              </a:xfrm>
            </p:grpSpPr>
            <p:sp>
              <p:nvSpPr>
                <p:cNvPr id="22" name="Oval 17"/>
                <p:cNvSpPr>
                  <a:spLocks noChangeArrowheads="1"/>
                </p:cNvSpPr>
                <p:nvPr/>
              </p:nvSpPr>
              <p:spPr bwMode="auto">
                <a:xfrm>
                  <a:off x="6000" y="2041"/>
                  <a:ext cx="540" cy="540"/>
                </a:xfrm>
                <a:prstGeom prst="ellips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000">
                      <a:latin typeface="Arial Black" pitchFamily="34" charset="0"/>
                    </a:rPr>
                    <a:t>B</a:t>
                  </a:r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640" y="2520"/>
                  <a:ext cx="435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6450" y="2535"/>
                  <a:ext cx="450" cy="4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5370" y="3795"/>
                <a:ext cx="540" cy="540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latin typeface="Arial Black" pitchFamily="34" charset="0"/>
                  </a:rPr>
                  <a:t>E</a:t>
                </a:r>
              </a:p>
            </p:txBody>
          </p:sp>
        </p:grp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6240" y="3795"/>
              <a:ext cx="540" cy="54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latin typeface="Arial Black" pitchFamily="34" charset="0"/>
                </a:rPr>
                <a:t>F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0" y="2514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219200" y="3886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3733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5600" y="5105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05400" y="21336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Height of a complete binary tree with </a:t>
            </a:r>
            <a:r>
              <a:rPr lang="en-US" sz="2400" b="1" dirty="0" smtClean="0">
                <a:solidFill>
                  <a:srgbClr val="FF0000"/>
                </a:solidFill>
              </a:rPr>
              <a:t>n </a:t>
            </a:r>
            <a:r>
              <a:rPr lang="en-US" sz="2400" dirty="0" smtClean="0"/>
              <a:t>given by  </a:t>
            </a:r>
          </a:p>
          <a:p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334000" y="373380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3" imgW="1498320" imgH="291960" progId="Equation.3">
                  <p:embed/>
                </p:oleObj>
              </mc:Choice>
              <mc:Fallback>
                <p:oleObj name="Equation" r:id="rId3" imgW="149832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3352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b="1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binary tree, every </a:t>
            </a:r>
            <a:r>
              <a:rPr lang="en-US" dirty="0"/>
              <a:t>level, </a:t>
            </a:r>
            <a:r>
              <a:rPr lang="en-US" i="1" dirty="0"/>
              <a:t>except possibly the last</a:t>
            </a:r>
            <a:r>
              <a:rPr lang="en-US" dirty="0"/>
              <a:t>, is completely filled, and all nodes in the last level are as far left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22" y="533400"/>
            <a:ext cx="5546496" cy="587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60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80772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1475" indent="-371475"/>
            <a:r>
              <a:rPr lang="en-US" sz="2800" dirty="0" smtClean="0"/>
              <a:t>A complete binary tree obeys the following properties with regard to its node numbering:</a:t>
            </a:r>
          </a:p>
          <a:p>
            <a:pPr marL="371475" indent="-371475"/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 smtClean="0"/>
              <a:t>[a] If </a:t>
            </a:r>
            <a:r>
              <a:rPr lang="en-US" sz="2800" dirty="0"/>
              <a:t>a parent node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then its left child has the number 2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 (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u="sng" dirty="0" smtClean="0"/>
              <a:t>&lt; </a:t>
            </a:r>
            <a:r>
              <a:rPr lang="en-US" sz="2800" dirty="0" smtClean="0"/>
              <a:t>n</a:t>
            </a:r>
            <a:r>
              <a:rPr lang="en-US" sz="2800" dirty="0"/>
              <a:t>). </a:t>
            </a:r>
            <a:endParaRPr lang="en-US" sz="2800" dirty="0" smtClean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/>
              <a:t>	</a:t>
            </a:r>
            <a:r>
              <a:rPr lang="en-US" sz="2800" dirty="0" smtClean="0"/>
              <a:t>-- If 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&gt; n </a:t>
            </a:r>
            <a:r>
              <a:rPr lang="en-US" sz="2800" dirty="0"/>
              <a:t>then 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/>
              <a:t> has no left child.</a:t>
            </a:r>
          </a:p>
          <a:p>
            <a:pPr marL="371475" indent="-371475">
              <a:buClr>
                <a:srgbClr val="FF6600"/>
              </a:buClr>
              <a:buSzPct val="120000"/>
              <a:buFont typeface="Wingdings" pitchFamily="2" charset="2"/>
              <a:buNone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 smtClean="0"/>
              <a:t>[b] If </a:t>
            </a:r>
            <a:r>
              <a:rPr lang="en-US" sz="2800" dirty="0"/>
              <a:t>a parent node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en-US" sz="2800" dirty="0"/>
              <a:t> then its right child has the number 2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+1 (</a:t>
            </a:r>
            <a:r>
              <a:rPr lang="en-US" sz="2800" dirty="0" smtClean="0"/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+ 1 </a:t>
            </a:r>
            <a:r>
              <a:rPr lang="en-US" sz="2800" u="sng" dirty="0" smtClean="0"/>
              <a:t>&lt;</a:t>
            </a:r>
            <a:r>
              <a:rPr lang="en-US" sz="2800" dirty="0" smtClean="0"/>
              <a:t>n</a:t>
            </a:r>
            <a:r>
              <a:rPr lang="en-US" sz="2800" dirty="0"/>
              <a:t>). </a:t>
            </a:r>
            <a:endParaRPr lang="en-US" sz="2800" dirty="0" smtClean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/>
              <a:t>	</a:t>
            </a:r>
            <a:r>
              <a:rPr lang="en-US" sz="2800" dirty="0" smtClean="0"/>
              <a:t>-- If 2</a:t>
            </a:r>
            <a:r>
              <a:rPr lang="en-US" sz="2800" dirty="0" smtClean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+ 1 &gt; n </a:t>
            </a:r>
            <a:r>
              <a:rPr lang="en-US" sz="2800" dirty="0"/>
              <a:t>then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has no right child</a:t>
            </a:r>
            <a:r>
              <a:rPr lang="en-US" sz="2800" dirty="0" smtClean="0"/>
              <a:t>.</a:t>
            </a:r>
          </a:p>
          <a:p>
            <a:pPr marL="371475" indent="-371475">
              <a:buClr>
                <a:srgbClr val="FF6600"/>
              </a:buClr>
              <a:buSzPct val="120000"/>
            </a:pPr>
            <a:endParaRPr lang="en-US" sz="2800" dirty="0" smtClean="0"/>
          </a:p>
          <a:p>
            <a:pPr marL="371475" indent="-371475">
              <a:buClr>
                <a:srgbClr val="FF6600"/>
              </a:buClr>
              <a:buSzPct val="120000"/>
            </a:pPr>
            <a:r>
              <a:rPr lang="en-US" sz="2800" dirty="0"/>
              <a:t>[c] If a child node (left or right) has a number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then the parent node has the number 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/2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if  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. If </a:t>
            </a:r>
            <a:r>
              <a:rPr lang="en-US" sz="2800" i="1" dirty="0" err="1"/>
              <a:t>i</a:t>
            </a:r>
            <a:r>
              <a:rPr lang="en-US" sz="2800" i="1" dirty="0"/>
              <a:t> =1</a:t>
            </a:r>
            <a:r>
              <a:rPr lang="en-US" sz="2800" dirty="0"/>
              <a:t> then 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root and hence has no parent.</a:t>
            </a:r>
          </a:p>
          <a:p>
            <a:pPr marL="371475" indent="-371475">
              <a:buClr>
                <a:srgbClr val="FF6600"/>
              </a:buClr>
              <a:buSzPct val="120000"/>
            </a:pPr>
            <a:endParaRPr lang="en-US" sz="2800" dirty="0"/>
          </a:p>
          <a:p>
            <a:pPr marL="371475" indent="-371475">
              <a:buClr>
                <a:srgbClr val="FF6600"/>
              </a:buClr>
              <a:buSzPct val="120000"/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</a:t>
            </a:r>
            <a:r>
              <a:rPr lang="en-US" sz="3000" dirty="0" smtClean="0"/>
              <a:t>s </a:t>
            </a:r>
            <a:r>
              <a:rPr lang="en-US" sz="3000" dirty="0"/>
              <a:t>every full binary tree a complete binary </a:t>
            </a:r>
            <a:r>
              <a:rPr lang="en-US" sz="3000" dirty="0" smtClean="0"/>
              <a:t>tree?</a:t>
            </a:r>
          </a:p>
          <a:p>
            <a:endParaRPr lang="en-US" sz="3000" dirty="0" smtClean="0"/>
          </a:p>
          <a:p>
            <a:r>
              <a:rPr lang="en-US" sz="3000" dirty="0" smtClean="0"/>
              <a:t>Is </a:t>
            </a:r>
            <a:r>
              <a:rPr lang="en-US" sz="3000" dirty="0"/>
              <a:t>every </a:t>
            </a:r>
            <a:r>
              <a:rPr lang="en-US" sz="3000" dirty="0" smtClean="0"/>
              <a:t>complete </a:t>
            </a:r>
            <a:r>
              <a:rPr lang="en-US" sz="3000" dirty="0"/>
              <a:t>binary tree a </a:t>
            </a:r>
            <a:r>
              <a:rPr lang="en-US" sz="3000" dirty="0" smtClean="0"/>
              <a:t>full </a:t>
            </a:r>
            <a:r>
              <a:rPr lang="en-US" sz="3000" dirty="0"/>
              <a:t>binary </a:t>
            </a:r>
            <a:r>
              <a:rPr lang="en-US" sz="3000" dirty="0" smtClean="0"/>
              <a:t>tree?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09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3400" y="381000"/>
            <a:ext cx="8077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 binary tree which is dominated solely by left child nodes or right child nodes is called a </a:t>
            </a:r>
            <a:r>
              <a:rPr lang="en-US" sz="2800" b="1" dirty="0">
                <a:solidFill>
                  <a:srgbClr val="FF0000"/>
                </a:solidFill>
              </a:rPr>
              <a:t>skewed binary tree </a:t>
            </a:r>
            <a:r>
              <a:rPr lang="en-US" sz="2800" dirty="0"/>
              <a:t>or more specifically </a:t>
            </a:r>
            <a:r>
              <a:rPr lang="en-US" sz="2800" b="1" dirty="0">
                <a:solidFill>
                  <a:srgbClr val="FF0000"/>
                </a:solidFill>
              </a:rPr>
              <a:t>left skewed binary tree</a:t>
            </a:r>
            <a:r>
              <a:rPr lang="en-US" sz="2800" i="1" dirty="0"/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FF0000"/>
                </a:solidFill>
              </a:rPr>
              <a:t>right skewed binary tree </a:t>
            </a:r>
            <a:r>
              <a:rPr lang="en-US" sz="2800" dirty="0"/>
              <a:t>respectively. 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62000" y="2895600"/>
            <a:ext cx="7315200" cy="3467100"/>
            <a:chOff x="2160" y="1800"/>
            <a:chExt cx="7560" cy="3780"/>
          </a:xfrm>
          <a:noFill/>
        </p:grpSpPr>
        <p:sp>
          <p:nvSpPr>
            <p:cNvPr id="17414" name="AutoShape 6"/>
            <p:cNvSpPr>
              <a:spLocks noChangeAspect="1" noChangeArrowheads="1"/>
            </p:cNvSpPr>
            <p:nvPr/>
          </p:nvSpPr>
          <p:spPr bwMode="auto">
            <a:xfrm>
              <a:off x="2160" y="1800"/>
              <a:ext cx="7560" cy="378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7380" y="232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020" y="1876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a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3888" y="2415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3495" y="2940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b</a:t>
              </a: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3363" y="3479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970" y="400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c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2838" y="4544"/>
              <a:ext cx="312" cy="54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2520" y="5040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1">
                  <a:solidFill>
                    <a:srgbClr val="080808"/>
                  </a:solidFill>
                </a:rPr>
                <a:t>d</a:t>
              </a:r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6975" y="187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80808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000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8145" y="334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7740" y="289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080808"/>
                  </a:solidFill>
                </a:rPr>
                <a:t>n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8865" y="4335"/>
              <a:ext cx="54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8460" y="388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o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9060" y="4875"/>
              <a:ext cx="540" cy="539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3240" y="5040"/>
              <a:ext cx="1980" cy="36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Left skewed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6840" y="5040"/>
              <a:ext cx="1980" cy="54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80808"/>
                  </a:solidFill>
                </a:rPr>
                <a:t>Right skewed</a:t>
              </a:r>
            </a:p>
          </p:txBody>
        </p:sp>
      </p:grpSp>
      <p:sp>
        <p:nvSpPr>
          <p:cNvPr id="17412" name="Text Box 24"/>
          <p:cNvSpPr txBox="1">
            <a:spLocks noChangeArrowheads="1"/>
          </p:cNvSpPr>
          <p:nvPr/>
        </p:nvSpPr>
        <p:spPr bwMode="auto">
          <a:xfrm>
            <a:off x="5486400" y="2971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80808"/>
                </a:solidFill>
              </a:rPr>
              <a:t>m</a:t>
            </a:r>
          </a:p>
        </p:txBody>
      </p:sp>
      <p:sp>
        <p:nvSpPr>
          <p:cNvPr id="17413" name="Text Box 25"/>
          <p:cNvSpPr txBox="1">
            <a:spLocks noChangeArrowheads="1"/>
          </p:cNvSpPr>
          <p:nvPr/>
        </p:nvSpPr>
        <p:spPr bwMode="auto">
          <a:xfrm>
            <a:off x="7543800" y="5791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80808"/>
                </a:solidFill>
              </a:rPr>
              <a:t>p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Binary Tree: 2-Tree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binary tree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2-Tree or an extended binary tree if each node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either 0 or 2 children. 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Nodes with 2 children are called internal nodes and the nodes with 0 children are called external nodes.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Representation of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Binary tree can be represented by means of </a:t>
            </a:r>
          </a:p>
          <a:p>
            <a:pPr>
              <a:buNone/>
            </a:pPr>
            <a:r>
              <a:rPr lang="en-US" dirty="0" smtClean="0"/>
              <a:t>[a] Array</a:t>
            </a:r>
          </a:p>
          <a:p>
            <a:pPr>
              <a:buNone/>
            </a:pPr>
            <a:r>
              <a:rPr lang="en-US" dirty="0" smtClean="0"/>
              <a:t>[b] linked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marL="838200" indent="-838200" eaLnBrk="1" hangingPunct="1">
              <a:defRPr/>
            </a:pPr>
            <a:r>
              <a:rPr lang="en-US" sz="3200" dirty="0" smtClean="0"/>
              <a:t>Representation Of  Binary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6858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dirty="0" smtClean="0"/>
              <a:t>Array Representation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381000" y="2362200"/>
            <a:ext cx="3733800" cy="2590800"/>
            <a:chOff x="2130" y="2040"/>
            <a:chExt cx="2160" cy="3312"/>
          </a:xfrm>
        </p:grpSpPr>
        <p:sp>
          <p:nvSpPr>
            <p:cNvPr id="18439" name="Rectangle 163"/>
            <p:cNvSpPr>
              <a:spLocks noChangeArrowheads="1"/>
            </p:cNvSpPr>
            <p:nvPr/>
          </p:nvSpPr>
          <p:spPr bwMode="auto">
            <a:xfrm>
              <a:off x="2490" y="45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10</a:t>
              </a:r>
            </a:p>
          </p:txBody>
        </p:sp>
        <p:sp>
          <p:nvSpPr>
            <p:cNvPr id="18440" name="Rectangle 164"/>
            <p:cNvSpPr>
              <a:spLocks noChangeArrowheads="1"/>
            </p:cNvSpPr>
            <p:nvPr/>
          </p:nvSpPr>
          <p:spPr bwMode="auto">
            <a:xfrm>
              <a:off x="3630" y="36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5</a:t>
              </a:r>
            </a:p>
          </p:txBody>
        </p:sp>
        <p:sp>
          <p:nvSpPr>
            <p:cNvPr id="18441" name="Rectangle 165"/>
            <p:cNvSpPr>
              <a:spLocks noChangeArrowheads="1"/>
            </p:cNvSpPr>
            <p:nvPr/>
          </p:nvSpPr>
          <p:spPr bwMode="auto">
            <a:xfrm>
              <a:off x="2130" y="366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4</a:t>
              </a:r>
            </a:p>
          </p:txBody>
        </p:sp>
        <p:sp>
          <p:nvSpPr>
            <p:cNvPr id="18442" name="Rectangle 166"/>
            <p:cNvSpPr>
              <a:spLocks noChangeArrowheads="1"/>
            </p:cNvSpPr>
            <p:nvPr/>
          </p:nvSpPr>
          <p:spPr bwMode="auto">
            <a:xfrm>
              <a:off x="2505" y="279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2</a:t>
              </a:r>
            </a:p>
          </p:txBody>
        </p:sp>
        <p:sp>
          <p:nvSpPr>
            <p:cNvPr id="18443" name="Rectangle 167"/>
            <p:cNvSpPr>
              <a:spLocks noChangeArrowheads="1"/>
            </p:cNvSpPr>
            <p:nvPr/>
          </p:nvSpPr>
          <p:spPr bwMode="auto">
            <a:xfrm>
              <a:off x="2910" y="2040"/>
              <a:ext cx="660" cy="3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080808"/>
                  </a:solidFill>
                </a:rPr>
                <a:t>1</a:t>
              </a:r>
            </a:p>
          </p:txBody>
        </p:sp>
        <p:sp>
          <p:nvSpPr>
            <p:cNvPr id="18444" name="Oval 168"/>
            <p:cNvSpPr>
              <a:spLocks noChangeArrowheads="1"/>
            </p:cNvSpPr>
            <p:nvPr/>
          </p:nvSpPr>
          <p:spPr bwMode="auto">
            <a:xfrm>
              <a:off x="3240" y="2175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a</a:t>
              </a:r>
            </a:p>
          </p:txBody>
        </p:sp>
        <p:sp>
          <p:nvSpPr>
            <p:cNvPr id="18445" name="Line 169"/>
            <p:cNvSpPr>
              <a:spLocks noChangeShapeType="1"/>
            </p:cNvSpPr>
            <p:nvPr/>
          </p:nvSpPr>
          <p:spPr bwMode="auto">
            <a:xfrm flipH="1">
              <a:off x="3046" y="270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Oval 170"/>
            <p:cNvSpPr>
              <a:spLocks noChangeArrowheads="1"/>
            </p:cNvSpPr>
            <p:nvPr/>
          </p:nvSpPr>
          <p:spPr bwMode="auto">
            <a:xfrm>
              <a:off x="2355" y="39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c</a:t>
              </a:r>
            </a:p>
          </p:txBody>
        </p:sp>
        <p:sp>
          <p:nvSpPr>
            <p:cNvPr id="18447" name="Oval 171"/>
            <p:cNvSpPr>
              <a:spLocks noChangeArrowheads="1"/>
            </p:cNvSpPr>
            <p:nvPr/>
          </p:nvSpPr>
          <p:spPr bwMode="auto">
            <a:xfrm>
              <a:off x="2805" y="3016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b</a:t>
              </a:r>
            </a:p>
          </p:txBody>
        </p:sp>
        <p:sp>
          <p:nvSpPr>
            <p:cNvPr id="18448" name="Line 172"/>
            <p:cNvSpPr>
              <a:spLocks noChangeShapeType="1"/>
            </p:cNvSpPr>
            <p:nvPr/>
          </p:nvSpPr>
          <p:spPr bwMode="auto">
            <a:xfrm flipH="1">
              <a:off x="2611" y="3541"/>
              <a:ext cx="36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73"/>
            <p:cNvSpPr>
              <a:spLocks noChangeShapeType="1"/>
            </p:cNvSpPr>
            <p:nvPr/>
          </p:nvSpPr>
          <p:spPr bwMode="auto">
            <a:xfrm>
              <a:off x="3151" y="3541"/>
              <a:ext cx="36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Oval 174"/>
            <p:cNvSpPr>
              <a:spLocks noChangeArrowheads="1"/>
            </p:cNvSpPr>
            <p:nvPr/>
          </p:nvSpPr>
          <p:spPr bwMode="auto">
            <a:xfrm>
              <a:off x="2745" y="48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e</a:t>
              </a:r>
            </a:p>
          </p:txBody>
        </p:sp>
        <p:sp>
          <p:nvSpPr>
            <p:cNvPr id="18451" name="Oval 175"/>
            <p:cNvSpPr>
              <a:spLocks noChangeArrowheads="1"/>
            </p:cNvSpPr>
            <p:nvPr/>
          </p:nvSpPr>
          <p:spPr bwMode="auto">
            <a:xfrm>
              <a:off x="3180" y="3915"/>
              <a:ext cx="541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d</a:t>
              </a:r>
            </a:p>
          </p:txBody>
        </p:sp>
        <p:sp>
          <p:nvSpPr>
            <p:cNvPr id="18452" name="Oval 176"/>
            <p:cNvSpPr>
              <a:spLocks noChangeArrowheads="1"/>
            </p:cNvSpPr>
            <p:nvPr/>
          </p:nvSpPr>
          <p:spPr bwMode="auto">
            <a:xfrm>
              <a:off x="3586" y="4813"/>
              <a:ext cx="540" cy="53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80808"/>
                  </a:solidFill>
                </a:rPr>
                <a:t>f</a:t>
              </a:r>
            </a:p>
          </p:txBody>
        </p:sp>
        <p:sp>
          <p:nvSpPr>
            <p:cNvPr id="18453" name="Line 177"/>
            <p:cNvSpPr>
              <a:spLocks noChangeShapeType="1"/>
            </p:cNvSpPr>
            <p:nvPr/>
          </p:nvSpPr>
          <p:spPr bwMode="auto">
            <a:xfrm flipH="1">
              <a:off x="3000" y="44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178"/>
            <p:cNvSpPr>
              <a:spLocks noChangeShapeType="1"/>
            </p:cNvSpPr>
            <p:nvPr/>
          </p:nvSpPr>
          <p:spPr bwMode="auto">
            <a:xfrm>
              <a:off x="3540" y="4440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8" name="Text Box 179"/>
          <p:cNvSpPr txBox="1">
            <a:spLocks noChangeArrowheads="1"/>
          </p:cNvSpPr>
          <p:nvPr/>
        </p:nvSpPr>
        <p:spPr bwMode="auto">
          <a:xfrm>
            <a:off x="36576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80808"/>
                </a:solidFill>
              </a:rPr>
              <a:t>11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524000" y="5486400"/>
          <a:ext cx="67817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27"/>
                <a:gridCol w="616527"/>
                <a:gridCol w="616527"/>
                <a:gridCol w="616527"/>
                <a:gridCol w="616527"/>
                <a:gridCol w="616527"/>
                <a:gridCol w="616527"/>
                <a:gridCol w="616527"/>
                <a:gridCol w="477984"/>
                <a:gridCol w="685800"/>
                <a:gridCol w="685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114800" y="2286000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Sequential representation of a tree with depth </a:t>
            </a:r>
            <a:r>
              <a:rPr lang="en-US" sz="2800" b="1" dirty="0" smtClean="0">
                <a:solidFill>
                  <a:srgbClr val="FF0000"/>
                </a:solidFill>
              </a:rPr>
              <a:t>d </a:t>
            </a:r>
            <a:r>
              <a:rPr lang="en-US" sz="2800" dirty="0" smtClean="0"/>
              <a:t>will require an array with </a:t>
            </a:r>
            <a:r>
              <a:rPr lang="en-US" sz="2800" dirty="0" err="1" smtClean="0"/>
              <a:t>approx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</a:rPr>
              <a:t>-1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elements </a:t>
            </a:r>
            <a:endParaRPr lang="en-US" sz="28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59575" y="1371600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753225" y="1773237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753225" y="21653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753225" y="25558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753225" y="2963862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753225" y="3357562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753225" y="37465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753225" y="413702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769100" y="5462587"/>
            <a:ext cx="84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32612" y="1377950"/>
            <a:ext cx="404813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753225" y="45275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753225" y="49180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30925" y="1376362"/>
            <a:ext cx="69215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>
                <a:ea typeface="新細明體" pitchFamily="18" charset="-120"/>
              </a:rPr>
              <a:t>[16]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108575" y="1409700"/>
            <a:ext cx="571500" cy="569912"/>
            <a:chOff x="1389" y="1133"/>
            <a:chExt cx="360" cy="359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A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497387" y="2312987"/>
            <a:ext cx="571500" cy="569913"/>
            <a:chOff x="1004" y="1702"/>
            <a:chExt cx="360" cy="359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4879975" y="1968500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46487" y="5116512"/>
            <a:ext cx="571500" cy="569913"/>
            <a:chOff x="468" y="3468"/>
            <a:chExt cx="360" cy="359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E</a:t>
              </a:r>
            </a:p>
          </p:txBody>
        </p:sp>
      </p:grpSp>
      <p:sp>
        <p:nvSpPr>
          <p:cNvPr id="22" name="Line 38"/>
          <p:cNvSpPr>
            <a:spLocks noChangeShapeType="1"/>
          </p:cNvSpPr>
          <p:nvPr/>
        </p:nvSpPr>
        <p:spPr bwMode="auto">
          <a:xfrm flipH="1">
            <a:off x="3859212" y="4686300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289425" y="3244850"/>
            <a:ext cx="571500" cy="569912"/>
            <a:chOff x="873" y="2289"/>
            <a:chExt cx="360" cy="359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 dirty="0">
                  <a:solidFill>
                    <a:srgbClr val="006600"/>
                  </a:solidFill>
                  <a:ea typeface="新細明體" pitchFamily="18" charset="-120"/>
                </a:rPr>
                <a:t>C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932237" y="4110037"/>
            <a:ext cx="571500" cy="569913"/>
            <a:chOff x="648" y="2834"/>
            <a:chExt cx="360" cy="359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D</a:t>
              </a:r>
            </a:p>
          </p:txBody>
        </p:sp>
      </p:grpSp>
      <p:sp>
        <p:nvSpPr>
          <p:cNvPr id="25" name="Line 45"/>
          <p:cNvSpPr>
            <a:spLocks noChangeShapeType="1"/>
          </p:cNvSpPr>
          <p:nvPr/>
        </p:nvSpPr>
        <p:spPr bwMode="auto">
          <a:xfrm flipH="1">
            <a:off x="4554537" y="2903537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 flipH="1">
            <a:off x="4267200" y="3835400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762000" y="5867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defRPr/>
            </a:pPr>
            <a:r>
              <a:rPr lang="en-US" dirty="0" smtClean="0"/>
              <a:t>Memory wastage !! </a:t>
            </a:r>
          </a:p>
        </p:txBody>
      </p:sp>
    </p:spTree>
    <p:extLst>
      <p:ext uri="{BB962C8B-B14F-4D97-AF65-F5344CB8AC3E}">
        <p14:creationId xmlns:p14="http://schemas.microsoft.com/office/powerpoint/2010/main" val="29491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0400" indent="-660400">
              <a:lnSpc>
                <a:spcPct val="90000"/>
              </a:lnSpc>
              <a:buClr>
                <a:srgbClr val="FF6600"/>
              </a:buClr>
              <a:buSzPct val="115000"/>
            </a:pPr>
            <a:endParaRPr lang="en-US" dirty="0" smtClean="0"/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 smtClean="0"/>
              <a:t>	A </a:t>
            </a:r>
            <a:r>
              <a:rPr lang="en-US" b="1" dirty="0" smtClean="0">
                <a:solidFill>
                  <a:srgbClr val="FF0000"/>
                </a:solidFill>
              </a:rPr>
              <a:t>node </a:t>
            </a:r>
            <a:r>
              <a:rPr lang="en-US" dirty="0" smtClean="0"/>
              <a:t>in the definition of the tree represents an item of information, and</a:t>
            </a:r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60400" indent="-660400" algn="just">
              <a:lnSpc>
                <a:spcPct val="90000"/>
              </a:lnSpc>
              <a:buClr>
                <a:srgbClr val="FF6600"/>
              </a:buClr>
              <a:buSzPct val="115000"/>
              <a:buNone/>
            </a:pPr>
            <a:r>
              <a:rPr lang="en-US" dirty="0"/>
              <a:t>	</a:t>
            </a:r>
            <a:r>
              <a:rPr lang="en-US" dirty="0" smtClean="0"/>
              <a:t>the links between the nodes termed as </a:t>
            </a:r>
            <a:r>
              <a:rPr lang="en-US" b="1" dirty="0" smtClean="0">
                <a:solidFill>
                  <a:srgbClr val="FF0000"/>
                </a:solidFill>
              </a:rPr>
              <a:t>branches</a:t>
            </a:r>
            <a:r>
              <a:rPr lang="en-US" i="1" dirty="0" smtClean="0"/>
              <a:t>, </a:t>
            </a:r>
            <a:r>
              <a:rPr lang="en-US" dirty="0" smtClean="0"/>
              <a:t>represent an association between the items of information.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 smtClean="0"/>
              <a:t>Linked representation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828800"/>
            <a:ext cx="5028631" cy="800100"/>
            <a:chOff x="1553" y="11833"/>
            <a:chExt cx="3536" cy="362"/>
          </a:xfrm>
        </p:grpSpPr>
        <p:sp>
          <p:nvSpPr>
            <p:cNvPr id="19514" name="Rectangle 5"/>
            <p:cNvSpPr>
              <a:spLocks noChangeArrowheads="1"/>
            </p:cNvSpPr>
            <p:nvPr/>
          </p:nvSpPr>
          <p:spPr bwMode="auto">
            <a:xfrm>
              <a:off x="1553" y="11833"/>
              <a:ext cx="1507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800" b="1" dirty="0">
                  <a:solidFill>
                    <a:srgbClr val="080808"/>
                  </a:solidFill>
                </a:rPr>
                <a:t>LCHILD</a:t>
              </a:r>
            </a:p>
          </p:txBody>
        </p:sp>
        <p:sp>
          <p:nvSpPr>
            <p:cNvPr id="19515" name="Rectangle 6"/>
            <p:cNvSpPr>
              <a:spLocks noChangeArrowheads="1"/>
            </p:cNvSpPr>
            <p:nvPr/>
          </p:nvSpPr>
          <p:spPr bwMode="auto">
            <a:xfrm>
              <a:off x="2761" y="11833"/>
              <a:ext cx="1090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b="1" dirty="0">
                  <a:solidFill>
                    <a:srgbClr val="080808"/>
                  </a:solidFill>
                </a:rPr>
                <a:t>DATA</a:t>
              </a:r>
            </a:p>
          </p:txBody>
        </p:sp>
        <p:sp>
          <p:nvSpPr>
            <p:cNvPr id="19516" name="Rectangle 7"/>
            <p:cNvSpPr>
              <a:spLocks noChangeArrowheads="1"/>
            </p:cNvSpPr>
            <p:nvPr/>
          </p:nvSpPr>
          <p:spPr bwMode="auto">
            <a:xfrm>
              <a:off x="3851" y="11833"/>
              <a:ext cx="1238" cy="36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800" b="1" dirty="0">
                  <a:solidFill>
                    <a:srgbClr val="080808"/>
                  </a:solidFill>
                </a:rPr>
                <a:t>RCHILD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91000" y="2590800"/>
            <a:ext cx="4419600" cy="2895600"/>
            <a:chOff x="5685" y="11353"/>
            <a:chExt cx="4440" cy="243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7560" y="11353"/>
              <a:ext cx="1080" cy="360"/>
              <a:chOff x="7740" y="3348"/>
              <a:chExt cx="1080" cy="360"/>
            </a:xfrm>
          </p:grpSpPr>
          <p:sp>
            <p:nvSpPr>
              <p:cNvPr id="19511" name="Rectangle 10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12" name="Rectangle 11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444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a</a:t>
                </a:r>
              </a:p>
            </p:txBody>
          </p:sp>
          <p:sp>
            <p:nvSpPr>
              <p:cNvPr id="19513" name="Rectangle 12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62" name="Line 13"/>
            <p:cNvSpPr>
              <a:spLocks noChangeShapeType="1"/>
            </p:cNvSpPr>
            <p:nvPr/>
          </p:nvSpPr>
          <p:spPr bwMode="auto">
            <a:xfrm>
              <a:off x="8438" y="11511"/>
              <a:ext cx="33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4"/>
            <p:cNvSpPr>
              <a:spLocks noChangeShapeType="1"/>
            </p:cNvSpPr>
            <p:nvPr/>
          </p:nvSpPr>
          <p:spPr bwMode="auto">
            <a:xfrm flipV="1">
              <a:off x="8693" y="11797"/>
              <a:ext cx="18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 flipV="1">
              <a:off x="8723" y="11827"/>
              <a:ext cx="18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16"/>
            <p:cNvSpPr>
              <a:spLocks noChangeShapeType="1"/>
            </p:cNvSpPr>
            <p:nvPr/>
          </p:nvSpPr>
          <p:spPr bwMode="auto">
            <a:xfrm flipH="1">
              <a:off x="7335" y="11534"/>
              <a:ext cx="405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6780" y="11953"/>
              <a:ext cx="1080" cy="360"/>
              <a:chOff x="7740" y="3348"/>
              <a:chExt cx="1080" cy="360"/>
            </a:xfrm>
          </p:grpSpPr>
          <p:sp>
            <p:nvSpPr>
              <p:cNvPr id="19508" name="Rectangle 18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09" name="Rectangle 19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b</a:t>
                </a:r>
              </a:p>
            </p:txBody>
          </p:sp>
          <p:sp>
            <p:nvSpPr>
              <p:cNvPr id="19510" name="Rectangle 20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67" name="Line 21"/>
            <p:cNvSpPr>
              <a:spLocks noChangeShapeType="1"/>
            </p:cNvSpPr>
            <p:nvPr/>
          </p:nvSpPr>
          <p:spPr bwMode="auto">
            <a:xfrm flipH="1">
              <a:off x="6608" y="12126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22"/>
            <p:cNvSpPr>
              <a:spLocks noChangeShapeType="1"/>
            </p:cNvSpPr>
            <p:nvPr/>
          </p:nvSpPr>
          <p:spPr bwMode="auto">
            <a:xfrm>
              <a:off x="7755" y="1216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7710" y="12538"/>
              <a:ext cx="1080" cy="360"/>
              <a:chOff x="7740" y="3348"/>
              <a:chExt cx="1080" cy="360"/>
            </a:xfrm>
          </p:grpSpPr>
          <p:sp>
            <p:nvSpPr>
              <p:cNvPr id="19505" name="Rectangle 24"/>
              <p:cNvSpPr>
                <a:spLocks noChangeArrowheads="1"/>
              </p:cNvSpPr>
              <p:nvPr/>
            </p:nvSpPr>
            <p:spPr bwMode="auto">
              <a:xfrm>
                <a:off x="774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  <p:sp>
            <p:nvSpPr>
              <p:cNvPr id="19506" name="Rectangle 25"/>
              <p:cNvSpPr>
                <a:spLocks noChangeArrowheads="1"/>
              </p:cNvSpPr>
              <p:nvPr/>
            </p:nvSpPr>
            <p:spPr bwMode="auto">
              <a:xfrm>
                <a:off x="810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800" b="1" dirty="0">
                    <a:solidFill>
                      <a:srgbClr val="080808"/>
                    </a:solidFill>
                  </a:rPr>
                  <a:t>d</a:t>
                </a:r>
              </a:p>
            </p:txBody>
          </p:sp>
          <p:sp>
            <p:nvSpPr>
              <p:cNvPr id="19507" name="Rectangle 26"/>
              <p:cNvSpPr>
                <a:spLocks noChangeArrowheads="1"/>
              </p:cNvSpPr>
              <p:nvPr/>
            </p:nvSpPr>
            <p:spPr bwMode="auto">
              <a:xfrm>
                <a:off x="8460" y="3348"/>
                <a:ext cx="360" cy="360"/>
              </a:xfrm>
              <a:prstGeom prst="rect">
                <a:avLst/>
              </a:prstGeom>
              <a:solidFill>
                <a:srgbClr val="B2B2B2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470" name="Line 27"/>
            <p:cNvSpPr>
              <a:spLocks noChangeShapeType="1"/>
            </p:cNvSpPr>
            <p:nvPr/>
          </p:nvSpPr>
          <p:spPr bwMode="auto">
            <a:xfrm flipH="1">
              <a:off x="7515" y="12763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28"/>
            <p:cNvSpPr>
              <a:spLocks noChangeShapeType="1"/>
            </p:cNvSpPr>
            <p:nvPr/>
          </p:nvSpPr>
          <p:spPr bwMode="auto">
            <a:xfrm>
              <a:off x="8655" y="12748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5685" y="12493"/>
              <a:ext cx="1650" cy="645"/>
              <a:chOff x="5760" y="12448"/>
              <a:chExt cx="1650" cy="645"/>
            </a:xfrm>
          </p:grpSpPr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502" name="Rectangle 31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503" name="Rectangle 32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c</a:t>
                  </a:r>
                </a:p>
              </p:txBody>
            </p:sp>
            <p:sp>
              <p:nvSpPr>
                <p:cNvPr id="19504" name="Rectangle 33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96" name="Line 34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Line 35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Line 36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37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Line 38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Line 39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6720" y="13138"/>
              <a:ext cx="1650" cy="645"/>
              <a:chOff x="5760" y="12448"/>
              <a:chExt cx="1650" cy="645"/>
            </a:xfrm>
          </p:grpSpPr>
          <p:grpSp>
            <p:nvGrpSpPr>
              <p:cNvPr id="10" name="Group 41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492" name="Rectangle 42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493" name="Rectangle 43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e</a:t>
                  </a:r>
                </a:p>
              </p:txBody>
            </p:sp>
            <p:sp>
              <p:nvSpPr>
                <p:cNvPr id="19494" name="Rectangle 44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86" name="Line 45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46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Line 47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Line 48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Line 49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50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8475" y="13123"/>
              <a:ext cx="1650" cy="645"/>
              <a:chOff x="5760" y="12448"/>
              <a:chExt cx="1650" cy="645"/>
            </a:xfrm>
          </p:grpSpPr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6045" y="12448"/>
                <a:ext cx="1080" cy="360"/>
                <a:chOff x="7740" y="3348"/>
                <a:chExt cx="1080" cy="360"/>
              </a:xfrm>
            </p:grpSpPr>
            <p:sp>
              <p:nvSpPr>
                <p:cNvPr id="19482" name="Rectangle 53"/>
                <p:cNvSpPr>
                  <a:spLocks noChangeArrowheads="1"/>
                </p:cNvSpPr>
                <p:nvPr/>
              </p:nvSpPr>
              <p:spPr bwMode="auto">
                <a:xfrm>
                  <a:off x="774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483" name="Rectangle 54"/>
                <p:cNvSpPr>
                  <a:spLocks noChangeArrowheads="1"/>
                </p:cNvSpPr>
                <p:nvPr/>
              </p:nvSpPr>
              <p:spPr bwMode="auto">
                <a:xfrm>
                  <a:off x="810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sz="2800" b="1" dirty="0">
                      <a:solidFill>
                        <a:srgbClr val="080808"/>
                      </a:solidFill>
                    </a:rPr>
                    <a:t>f</a:t>
                  </a:r>
                </a:p>
              </p:txBody>
            </p:sp>
            <p:sp>
              <p:nvSpPr>
                <p:cNvPr id="19484" name="Rectangle 55"/>
                <p:cNvSpPr>
                  <a:spLocks noChangeArrowheads="1"/>
                </p:cNvSpPr>
                <p:nvPr/>
              </p:nvSpPr>
              <p:spPr bwMode="auto">
                <a:xfrm>
                  <a:off x="8460" y="3348"/>
                  <a:ext cx="360" cy="360"/>
                </a:xfrm>
                <a:prstGeom prst="rect">
                  <a:avLst/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b="1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476" name="Line 56"/>
              <p:cNvSpPr>
                <a:spLocks noChangeShapeType="1"/>
              </p:cNvSpPr>
              <p:nvPr/>
            </p:nvSpPr>
            <p:spPr bwMode="auto">
              <a:xfrm>
                <a:off x="6945" y="12628"/>
                <a:ext cx="33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57"/>
              <p:cNvSpPr>
                <a:spLocks noChangeShapeType="1"/>
              </p:cNvSpPr>
              <p:nvPr/>
            </p:nvSpPr>
            <p:spPr bwMode="auto">
              <a:xfrm flipV="1">
                <a:off x="7200" y="1291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58"/>
              <p:cNvSpPr>
                <a:spLocks noChangeShapeType="1"/>
              </p:cNvSpPr>
              <p:nvPr/>
            </p:nvSpPr>
            <p:spPr bwMode="auto">
              <a:xfrm flipV="1">
                <a:off x="7230" y="12944"/>
                <a:ext cx="180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59"/>
              <p:cNvSpPr>
                <a:spLocks noChangeShapeType="1"/>
              </p:cNvSpPr>
              <p:nvPr/>
            </p:nvSpPr>
            <p:spPr bwMode="auto">
              <a:xfrm flipH="1">
                <a:off x="5895" y="12643"/>
                <a:ext cx="331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Line 60"/>
              <p:cNvSpPr>
                <a:spLocks noChangeShapeType="1"/>
              </p:cNvSpPr>
              <p:nvPr/>
            </p:nvSpPr>
            <p:spPr bwMode="auto">
              <a:xfrm>
                <a:off x="5790" y="1288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1" name="Line 61"/>
              <p:cNvSpPr>
                <a:spLocks noChangeShapeType="1"/>
              </p:cNvSpPr>
              <p:nvPr/>
            </p:nvSpPr>
            <p:spPr bwMode="auto">
              <a:xfrm>
                <a:off x="5760" y="12913"/>
                <a:ext cx="1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62" name="Straight Arrow Connector 61"/>
          <p:cNvCxnSpPr/>
          <p:nvPr/>
        </p:nvCxnSpPr>
        <p:spPr>
          <a:xfrm rot="5400000">
            <a:off x="6248400" y="1752600"/>
            <a:ext cx="914400" cy="6096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10400" y="1295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Observation regarding the linked representation of Binary Tree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If a binary tree has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nodes then the number of pointers used in its linked representation is  </a:t>
            </a:r>
            <a:r>
              <a:rPr lang="en-US" b="1" dirty="0" smtClean="0">
                <a:solidFill>
                  <a:srgbClr val="FF0000"/>
                </a:solidFill>
              </a:rPr>
              <a:t>2 * n </a:t>
            </a:r>
          </a:p>
          <a:p>
            <a:pPr>
              <a:buNone/>
            </a:pPr>
            <a:r>
              <a:rPr lang="en-US" dirty="0" smtClean="0"/>
              <a:t>[b] The  number of null pointers used in the linked representation of a binary tree with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nodes is </a:t>
            </a:r>
            <a:r>
              <a:rPr lang="en-US" b="1" dirty="0" smtClean="0">
                <a:solidFill>
                  <a:srgbClr val="FF0000"/>
                </a:solidFill>
              </a:rPr>
              <a:t>n + 1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ways of traversing the binary tree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with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[a] Process the root </a:t>
            </a:r>
            <a:r>
              <a:rPr lang="en-US" b="1" dirty="0" smtClean="0">
                <a:solidFill>
                  <a:srgbClr val="FF0000"/>
                </a:solidFill>
              </a:rPr>
              <a:t>R </a:t>
            </a:r>
          </a:p>
          <a:p>
            <a:pPr>
              <a:buNone/>
            </a:pPr>
            <a:r>
              <a:rPr lang="en-US" dirty="0" smtClean="0"/>
              <a:t>[b]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preorder </a:t>
            </a:r>
          </a:p>
          <a:p>
            <a:pPr>
              <a:buNone/>
            </a:pPr>
            <a:r>
              <a:rPr lang="en-US" dirty="0" smtClean="0"/>
              <a:t>[c]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preorder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node-left-right traversal (NLR)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In-order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in-order </a:t>
            </a:r>
          </a:p>
          <a:p>
            <a:pPr>
              <a:buNone/>
            </a:pPr>
            <a:r>
              <a:rPr lang="en-US" dirty="0" smtClean="0"/>
              <a:t>[b] Process the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</a:p>
          <a:p>
            <a:pPr>
              <a:buNone/>
            </a:pPr>
            <a:r>
              <a:rPr lang="en-US" dirty="0" smtClean="0"/>
              <a:t>[c]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in-order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1816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left-node-right traversal (LNR)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Traversing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Post-order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[a] Traverse the left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post-order </a:t>
            </a:r>
          </a:p>
          <a:p>
            <a:pPr>
              <a:buNone/>
            </a:pPr>
            <a:r>
              <a:rPr lang="en-US" dirty="0" smtClean="0"/>
              <a:t>[b] Traverse the right sub-tree of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in post-order </a:t>
            </a:r>
          </a:p>
          <a:p>
            <a:pPr>
              <a:buNone/>
            </a:pPr>
            <a:r>
              <a:rPr lang="en-US" dirty="0" smtClean="0"/>
              <a:t>[c] Process the root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1816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k. a left-right-node traversal (LRN)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pPr eaLnBrk="1" hangingPunct="1"/>
            <a:r>
              <a:rPr lang="en-US" b="1" smtClean="0"/>
              <a:t>Illustrations for Traversals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Assume: visiting a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is printing its </a:t>
            </a:r>
            <a:r>
              <a:rPr lang="en-US" u="sng" dirty="0" smtClean="0"/>
              <a:t>label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1 3 5 4 6 7 8 9 10 11 12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4 5 6 3 1 8 7 9 11 10 12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Postorder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4 6 5 3 8 11 12 10 9 7 1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1600200"/>
            <a:ext cx="3365500" cy="3124200"/>
            <a:chOff x="3168" y="1008"/>
            <a:chExt cx="2120" cy="19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168" y="1008"/>
              <a:ext cx="2120" cy="1968"/>
              <a:chOff x="3168" y="1584"/>
              <a:chExt cx="2120" cy="1968"/>
            </a:xfrm>
          </p:grpSpPr>
          <p:sp>
            <p:nvSpPr>
              <p:cNvPr id="47111" name="Oval 6"/>
              <p:cNvSpPr>
                <a:spLocks noChangeArrowheads="1"/>
              </p:cNvSpPr>
              <p:nvPr/>
            </p:nvSpPr>
            <p:spPr bwMode="auto">
              <a:xfrm>
                <a:off x="4176" y="177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" name="Oval 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" name="Oval 8"/>
              <p:cNvSpPr>
                <a:spLocks noChangeArrowheads="1"/>
              </p:cNvSpPr>
              <p:nvPr/>
            </p:nvSpPr>
            <p:spPr bwMode="auto">
              <a:xfrm>
                <a:off x="4704" y="201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" name="Oval 9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" name="Oval 10"/>
              <p:cNvSpPr>
                <a:spLocks noChangeArrowheads="1"/>
              </p:cNvSpPr>
              <p:nvPr/>
            </p:nvSpPr>
            <p:spPr bwMode="auto">
              <a:xfrm>
                <a:off x="4416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6" name="Oval 11"/>
              <p:cNvSpPr>
                <a:spLocks noChangeArrowheads="1"/>
              </p:cNvSpPr>
              <p:nvPr/>
            </p:nvSpPr>
            <p:spPr bwMode="auto">
              <a:xfrm>
                <a:off x="5184" y="288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7" name="Oval 12"/>
              <p:cNvSpPr>
                <a:spLocks noChangeArrowheads="1"/>
              </p:cNvSpPr>
              <p:nvPr/>
            </p:nvSpPr>
            <p:spPr bwMode="auto">
              <a:xfrm>
                <a:off x="4944" y="2496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8" name="Oval 13"/>
              <p:cNvSpPr>
                <a:spLocks noChangeArrowheads="1"/>
              </p:cNvSpPr>
              <p:nvPr/>
            </p:nvSpPr>
            <p:spPr bwMode="auto">
              <a:xfrm>
                <a:off x="4512" y="336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9" name="Oval 14"/>
              <p:cNvSpPr>
                <a:spLocks noChangeArrowheads="1"/>
              </p:cNvSpPr>
              <p:nvPr/>
            </p:nvSpPr>
            <p:spPr bwMode="auto">
              <a:xfrm>
                <a:off x="3840" y="2928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0" name="Oval 15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1" name="Text Box 16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7122" name="Text Box 17"/>
              <p:cNvSpPr txBox="1">
                <a:spLocks noChangeArrowheads="1"/>
              </p:cNvSpPr>
              <p:nvPr/>
            </p:nvSpPr>
            <p:spPr bwMode="auto">
              <a:xfrm>
                <a:off x="3600" y="19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7123" name="Text Box 18"/>
              <p:cNvSpPr txBox="1">
                <a:spLocks noChangeArrowheads="1"/>
              </p:cNvSpPr>
              <p:nvPr/>
            </p:nvSpPr>
            <p:spPr bwMode="auto">
              <a:xfrm>
                <a:off x="4176" y="3264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11</a:t>
                </a:r>
              </a:p>
            </p:txBody>
          </p:sp>
          <p:sp>
            <p:nvSpPr>
              <p:cNvPr id="47124" name="Text Box 19"/>
              <p:cNvSpPr txBox="1">
                <a:spLocks noChangeArrowheads="1"/>
              </p:cNvSpPr>
              <p:nvPr/>
            </p:nvSpPr>
            <p:spPr bwMode="auto">
              <a:xfrm>
                <a:off x="5040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9</a:t>
                </a:r>
              </a:p>
            </p:txBody>
          </p:sp>
          <p:sp>
            <p:nvSpPr>
              <p:cNvPr id="47125" name="Text Box 20"/>
              <p:cNvSpPr txBox="1">
                <a:spLocks noChangeArrowheads="1"/>
              </p:cNvSpPr>
              <p:nvPr/>
            </p:nvSpPr>
            <p:spPr bwMode="auto">
              <a:xfrm>
                <a:off x="4224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47126" name="Text Box 21"/>
              <p:cNvSpPr txBox="1">
                <a:spLocks noChangeArrowheads="1"/>
              </p:cNvSpPr>
              <p:nvPr/>
            </p:nvSpPr>
            <p:spPr bwMode="auto">
              <a:xfrm>
                <a:off x="3168" y="28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47127" name="Text Box 22"/>
              <p:cNvSpPr txBox="1">
                <a:spLocks noChangeArrowheads="1"/>
              </p:cNvSpPr>
              <p:nvPr/>
            </p:nvSpPr>
            <p:spPr bwMode="auto">
              <a:xfrm>
                <a:off x="3936" y="28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47128" name="Text Box 23"/>
              <p:cNvSpPr txBox="1">
                <a:spLocks noChangeArrowheads="1"/>
              </p:cNvSpPr>
              <p:nvPr/>
            </p:nvSpPr>
            <p:spPr bwMode="auto">
              <a:xfrm>
                <a:off x="3408" y="24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471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920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7130" name="Oval 25"/>
              <p:cNvSpPr>
                <a:spLocks noChangeArrowheads="1"/>
              </p:cNvSpPr>
              <p:nvPr/>
            </p:nvSpPr>
            <p:spPr bwMode="auto">
              <a:xfrm>
                <a:off x="5184" y="3360"/>
                <a:ext cx="104" cy="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1" name="Text Box 26"/>
              <p:cNvSpPr txBox="1">
                <a:spLocks noChangeArrowheads="1"/>
              </p:cNvSpPr>
              <p:nvPr/>
            </p:nvSpPr>
            <p:spPr bwMode="auto">
              <a:xfrm>
                <a:off x="4896" y="3264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12</a:t>
                </a:r>
              </a:p>
            </p:txBody>
          </p:sp>
          <p:sp>
            <p:nvSpPr>
              <p:cNvPr id="47132" name="Line 27"/>
              <p:cNvSpPr>
                <a:spLocks noChangeShapeType="1"/>
              </p:cNvSpPr>
              <p:nvPr/>
            </p:nvSpPr>
            <p:spPr bwMode="auto">
              <a:xfrm flipH="1">
                <a:off x="3840" y="1776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3" name="Line 28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4" name="Line 29"/>
              <p:cNvSpPr>
                <a:spLocks noChangeShapeType="1"/>
              </p:cNvSpPr>
              <p:nvPr/>
            </p:nvSpPr>
            <p:spPr bwMode="auto">
              <a:xfrm flipH="1">
                <a:off x="3648" y="2016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Line 30"/>
              <p:cNvSpPr>
                <a:spLocks noChangeShapeType="1"/>
              </p:cNvSpPr>
              <p:nvPr/>
            </p:nvSpPr>
            <p:spPr bwMode="auto">
              <a:xfrm flipH="1">
                <a:off x="4464" y="2064"/>
                <a:ext cx="28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6" name="Line 31"/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Line 32"/>
              <p:cNvSpPr>
                <a:spLocks noChangeShapeType="1"/>
              </p:cNvSpPr>
              <p:nvPr/>
            </p:nvSpPr>
            <p:spPr bwMode="auto">
              <a:xfrm flipH="1">
                <a:off x="3408" y="24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8" name="Line 33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9" name="Line 34"/>
              <p:cNvSpPr>
                <a:spLocks noChangeShapeType="1"/>
              </p:cNvSpPr>
              <p:nvPr/>
            </p:nvSpPr>
            <p:spPr bwMode="auto">
              <a:xfrm>
                <a:off x="4992" y="254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0" name="Line 35"/>
              <p:cNvSpPr>
                <a:spLocks noChangeShapeType="1"/>
              </p:cNvSpPr>
              <p:nvPr/>
            </p:nvSpPr>
            <p:spPr bwMode="auto">
              <a:xfrm flipH="1">
                <a:off x="4560" y="2928"/>
                <a:ext cx="67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1" name="Line 36"/>
              <p:cNvSpPr>
                <a:spLocks noChangeShapeType="1"/>
              </p:cNvSpPr>
              <p:nvPr/>
            </p:nvSpPr>
            <p:spPr bwMode="auto">
              <a:xfrm>
                <a:off x="5232" y="288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0" name="Text Box 37"/>
            <p:cNvSpPr txBox="1">
              <a:spLocks noChangeArrowheads="1"/>
            </p:cNvSpPr>
            <p:nvPr/>
          </p:nvSpPr>
          <p:spPr bwMode="auto">
            <a:xfrm>
              <a:off x="4848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u="none">
                  <a:latin typeface="Times New Roman" pitchFamily="18" charset="0"/>
                  <a:cs typeface="Arial" charset="0"/>
                </a:rPr>
                <a:t>10</a:t>
              </a:r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smtClean="0"/>
              <a:t>Illustrations for Traversals (Contd.)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Assume: visiting a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is printing its </a:t>
            </a:r>
            <a:r>
              <a:rPr lang="en-US" u="sng" dirty="0" smtClean="0"/>
              <a:t>data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/>
              <a:t>: 15 8 2 6 3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11 10 12 14 20 27 22 30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/>
              <a:t>: 2 3 6 7 8 10 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12 14 15 20 22 27 30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Postorder</a:t>
            </a:r>
            <a:r>
              <a:rPr lang="en-US" dirty="0" smtClean="0"/>
              <a:t>: 3 7 6 2 10 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12 11 8 22 30 27 20 15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7225" y="1752600"/>
            <a:ext cx="3371850" cy="3482975"/>
            <a:chOff x="912" y="1056"/>
            <a:chExt cx="4244" cy="2784"/>
          </a:xfrm>
        </p:grpSpPr>
        <p:sp>
          <p:nvSpPr>
            <p:cNvPr id="48133" name="Text Box 6"/>
            <p:cNvSpPr txBox="1">
              <a:spLocks noChangeArrowheads="1"/>
            </p:cNvSpPr>
            <p:nvPr/>
          </p:nvSpPr>
          <p:spPr bwMode="auto">
            <a:xfrm>
              <a:off x="1513" y="2857"/>
              <a:ext cx="4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u="none">
                  <a:latin typeface="Times New Roman" pitchFamily="18" charset="0"/>
                  <a:cs typeface="Arial" charset="0"/>
                </a:rPr>
                <a:t>6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12" y="1056"/>
              <a:ext cx="4244" cy="2784"/>
              <a:chOff x="912" y="1056"/>
              <a:chExt cx="4244" cy="2784"/>
            </a:xfrm>
          </p:grpSpPr>
          <p:sp>
            <p:nvSpPr>
              <p:cNvPr id="48135" name="Oval 8"/>
              <p:cNvSpPr>
                <a:spLocks noChangeArrowheads="1"/>
              </p:cNvSpPr>
              <p:nvPr/>
            </p:nvSpPr>
            <p:spPr bwMode="auto">
              <a:xfrm>
                <a:off x="2544" y="1056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6" name="Text Box 9"/>
              <p:cNvSpPr txBox="1">
                <a:spLocks noChangeArrowheads="1"/>
              </p:cNvSpPr>
              <p:nvPr/>
            </p:nvSpPr>
            <p:spPr bwMode="auto">
              <a:xfrm>
                <a:off x="2530" y="1102"/>
                <a:ext cx="6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15</a:t>
                </a:r>
              </a:p>
            </p:txBody>
          </p:sp>
          <p:sp>
            <p:nvSpPr>
              <p:cNvPr id="48137" name="Oval 10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8" name="Oval 11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9" name="Oval 12"/>
              <p:cNvSpPr>
                <a:spLocks noChangeArrowheads="1"/>
              </p:cNvSpPr>
              <p:nvPr/>
            </p:nvSpPr>
            <p:spPr bwMode="auto">
              <a:xfrm>
                <a:off x="1104" y="211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0" name="Oval 13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Oval 14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Oval 15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3" name="Oval 16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4" name="Oval 1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5" name="Oval 18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6" name="Oval 19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7" name="Oval 20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8" name="Oval 21"/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9" name="Oval 22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57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0" name="Line 23"/>
              <p:cNvSpPr>
                <a:spLocks noChangeShapeType="1"/>
              </p:cNvSpPr>
              <p:nvPr/>
            </p:nvSpPr>
            <p:spPr bwMode="auto">
              <a:xfrm flipH="1">
                <a:off x="2256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1" name="Line 24"/>
              <p:cNvSpPr>
                <a:spLocks noChangeShapeType="1"/>
              </p:cNvSpPr>
              <p:nvPr/>
            </p:nvSpPr>
            <p:spPr bwMode="auto">
              <a:xfrm>
                <a:off x="3120" y="1344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Line 25"/>
              <p:cNvSpPr>
                <a:spLocks noChangeShapeType="1"/>
              </p:cNvSpPr>
              <p:nvPr/>
            </p:nvSpPr>
            <p:spPr bwMode="auto">
              <a:xfrm flipH="1">
                <a:off x="1584" y="1824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26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Line 27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5" name="Line 28"/>
              <p:cNvSpPr>
                <a:spLocks noChangeShapeType="1"/>
              </p:cNvSpPr>
              <p:nvPr/>
            </p:nvSpPr>
            <p:spPr bwMode="auto">
              <a:xfrm flipH="1">
                <a:off x="2448" y="254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Line 29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Line 30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Line 31"/>
              <p:cNvSpPr>
                <a:spLocks noChangeShapeType="1"/>
              </p:cNvSpPr>
              <p:nvPr/>
            </p:nvSpPr>
            <p:spPr bwMode="auto">
              <a:xfrm flipH="1">
                <a:off x="134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Line 32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3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Line 34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Line 35"/>
              <p:cNvSpPr>
                <a:spLocks noChangeShapeType="1"/>
              </p:cNvSpPr>
              <p:nvPr/>
            </p:nvSpPr>
            <p:spPr bwMode="auto">
              <a:xfrm>
                <a:off x="3264" y="321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3" name="Text Box 36"/>
              <p:cNvSpPr txBox="1">
                <a:spLocks noChangeArrowheads="1"/>
              </p:cNvSpPr>
              <p:nvPr/>
            </p:nvSpPr>
            <p:spPr bwMode="auto">
              <a:xfrm>
                <a:off x="1755" y="1515"/>
                <a:ext cx="4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48164" name="Text Box 37"/>
              <p:cNvSpPr txBox="1">
                <a:spLocks noChangeArrowheads="1"/>
              </p:cNvSpPr>
              <p:nvPr/>
            </p:nvSpPr>
            <p:spPr bwMode="auto">
              <a:xfrm>
                <a:off x="1228" y="2140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8165" name="Text Box 38"/>
              <p:cNvSpPr txBox="1">
                <a:spLocks noChangeArrowheads="1"/>
              </p:cNvSpPr>
              <p:nvPr/>
            </p:nvSpPr>
            <p:spPr bwMode="auto">
              <a:xfrm>
                <a:off x="939" y="3432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48166" name="Text Box 39"/>
              <p:cNvSpPr txBox="1">
                <a:spLocks noChangeArrowheads="1"/>
              </p:cNvSpPr>
              <p:nvPr/>
            </p:nvSpPr>
            <p:spPr bwMode="auto">
              <a:xfrm>
                <a:off x="1898" y="3432"/>
                <a:ext cx="42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8167" name="Text Box 40"/>
              <p:cNvSpPr txBox="1">
                <a:spLocks noChangeArrowheads="1"/>
              </p:cNvSpPr>
              <p:nvPr/>
            </p:nvSpPr>
            <p:spPr bwMode="auto">
              <a:xfrm>
                <a:off x="2247" y="2141"/>
                <a:ext cx="78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11</a:t>
                </a:r>
              </a:p>
            </p:txBody>
          </p:sp>
          <p:sp>
            <p:nvSpPr>
              <p:cNvPr id="48168" name="Text Box 41"/>
              <p:cNvSpPr txBox="1">
                <a:spLocks noChangeArrowheads="1"/>
              </p:cNvSpPr>
              <p:nvPr/>
            </p:nvSpPr>
            <p:spPr bwMode="auto">
              <a:xfrm>
                <a:off x="2088" y="2909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10</a:t>
                </a:r>
              </a:p>
            </p:txBody>
          </p:sp>
          <p:sp>
            <p:nvSpPr>
              <p:cNvPr id="48169" name="Text Box 42"/>
              <p:cNvSpPr txBox="1">
                <a:spLocks noChangeArrowheads="1"/>
              </p:cNvSpPr>
              <p:nvPr/>
            </p:nvSpPr>
            <p:spPr bwMode="auto">
              <a:xfrm>
                <a:off x="3294" y="3432"/>
                <a:ext cx="70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14</a:t>
                </a:r>
              </a:p>
            </p:txBody>
          </p:sp>
          <p:sp>
            <p:nvSpPr>
              <p:cNvPr id="48170" name="Text Box 43"/>
              <p:cNvSpPr txBox="1">
                <a:spLocks noChangeArrowheads="1"/>
              </p:cNvSpPr>
              <p:nvPr/>
            </p:nvSpPr>
            <p:spPr bwMode="auto">
              <a:xfrm>
                <a:off x="2715" y="2909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12</a:t>
                </a:r>
              </a:p>
            </p:txBody>
          </p:sp>
          <p:sp>
            <p:nvSpPr>
              <p:cNvPr id="48171" name="Text Box 44"/>
              <p:cNvSpPr txBox="1">
                <a:spLocks noChangeArrowheads="1"/>
              </p:cNvSpPr>
              <p:nvPr/>
            </p:nvSpPr>
            <p:spPr bwMode="auto">
              <a:xfrm>
                <a:off x="3290" y="1467"/>
                <a:ext cx="61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20</a:t>
                </a:r>
              </a:p>
            </p:txBody>
          </p:sp>
          <p:sp>
            <p:nvSpPr>
              <p:cNvPr id="48172" name="Text Box 45"/>
              <p:cNvSpPr txBox="1">
                <a:spLocks noChangeArrowheads="1"/>
              </p:cNvSpPr>
              <p:nvPr/>
            </p:nvSpPr>
            <p:spPr bwMode="auto">
              <a:xfrm>
                <a:off x="4057" y="2138"/>
                <a:ext cx="61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27</a:t>
                </a:r>
              </a:p>
            </p:txBody>
          </p:sp>
          <p:sp>
            <p:nvSpPr>
              <p:cNvPr id="48173" name="Text Box 46"/>
              <p:cNvSpPr txBox="1">
                <a:spLocks noChangeArrowheads="1"/>
              </p:cNvSpPr>
              <p:nvPr/>
            </p:nvSpPr>
            <p:spPr bwMode="auto">
              <a:xfrm>
                <a:off x="3722" y="2857"/>
                <a:ext cx="6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22</a:t>
                </a:r>
              </a:p>
            </p:txBody>
          </p:sp>
          <p:sp>
            <p:nvSpPr>
              <p:cNvPr id="48174" name="Text Box 47"/>
              <p:cNvSpPr txBox="1">
                <a:spLocks noChangeArrowheads="1"/>
              </p:cNvSpPr>
              <p:nvPr/>
            </p:nvSpPr>
            <p:spPr bwMode="auto">
              <a:xfrm>
                <a:off x="4541" y="2812"/>
                <a:ext cx="615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u="none">
                    <a:latin typeface="Times New Roman" pitchFamily="18" charset="0"/>
                    <a:cs typeface="Arial" charset="0"/>
                  </a:rPr>
                  <a:t>30</a:t>
                </a:r>
              </a:p>
            </p:txBody>
          </p:sp>
        </p:grpSp>
      </p:grp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 Placeholder 1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A395-98A4-48FC-80C9-CBC46B4F5CE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Euler’s Tree </a:t>
            </a:r>
            <a:r>
              <a:rPr lang="en-US" altLang="en-US" b="1" dirty="0">
                <a:solidFill>
                  <a:srgbClr val="C00000"/>
                </a:solidFill>
              </a:rPr>
              <a:t>traversals using “flags”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order in which the nodes are visited during a tree traversal can be easily determined by imagining there is a “flag” attached to each node, as follows: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810000"/>
            <a:ext cx="7848600" cy="533400"/>
          </a:xfrm>
        </p:spPr>
        <p:txBody>
          <a:bodyPr/>
          <a:lstStyle/>
          <a:p>
            <a:r>
              <a:rPr lang="en-US" altLang="en-US" sz="2400"/>
              <a:t>To traverse the tree, collect the flags:</a:t>
            </a:r>
          </a:p>
        </p:txBody>
      </p:sp>
      <p:grpSp>
        <p:nvGrpSpPr>
          <p:cNvPr id="28789" name="Group 117"/>
          <p:cNvGrpSpPr>
            <a:grpSpLocks/>
          </p:cNvGrpSpPr>
          <p:nvPr/>
        </p:nvGrpSpPr>
        <p:grpSpPr bwMode="auto">
          <a:xfrm>
            <a:off x="1676400" y="2743200"/>
            <a:ext cx="1219200" cy="976313"/>
            <a:chOff x="720" y="1728"/>
            <a:chExt cx="768" cy="615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105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H="1">
              <a:off x="91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20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AutoShape 14"/>
            <p:cNvSpPr>
              <a:spLocks noChangeArrowheads="1"/>
            </p:cNvSpPr>
            <p:nvPr/>
          </p:nvSpPr>
          <p:spPr bwMode="auto">
            <a:xfrm>
              <a:off x="912" y="179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72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itchFamily="34" charset="0"/>
                </a:rPr>
                <a:t>preorder</a:t>
              </a:r>
            </a:p>
          </p:txBody>
        </p:sp>
      </p:grpSp>
      <p:grpSp>
        <p:nvGrpSpPr>
          <p:cNvPr id="28790" name="Group 118"/>
          <p:cNvGrpSpPr>
            <a:grpSpLocks/>
          </p:cNvGrpSpPr>
          <p:nvPr/>
        </p:nvGrpSpPr>
        <p:grpSpPr bwMode="auto">
          <a:xfrm>
            <a:off x="4191000" y="2743200"/>
            <a:ext cx="1219200" cy="976313"/>
            <a:chOff x="1680" y="1728"/>
            <a:chExt cx="768" cy="615"/>
          </a:xfrm>
        </p:grpSpPr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H="1">
              <a:off x="187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216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AutoShape 16"/>
            <p:cNvSpPr>
              <a:spLocks noChangeArrowheads="1"/>
            </p:cNvSpPr>
            <p:nvPr/>
          </p:nvSpPr>
          <p:spPr bwMode="auto">
            <a:xfrm rot="-5400000">
              <a:off x="2089" y="20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rot="16200000" flipH="1">
              <a:off x="2064" y="1968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1680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itchFamily="34" charset="0"/>
                </a:rPr>
                <a:t>inorder</a:t>
              </a:r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6629400" y="2743200"/>
            <a:ext cx="1219200" cy="976313"/>
            <a:chOff x="2688" y="1728"/>
            <a:chExt cx="768" cy="615"/>
          </a:xfrm>
        </p:grpSpPr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97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H="1">
              <a:off x="283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312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92" name="Group 20"/>
            <p:cNvGrpSpPr>
              <a:grpSpLocks/>
            </p:cNvGrpSpPr>
            <p:nvPr/>
          </p:nvGrpSpPr>
          <p:grpSpPr bwMode="auto">
            <a:xfrm flipH="1">
              <a:off x="3178" y="1804"/>
              <a:ext cx="144" cy="48"/>
              <a:chOff x="1008" y="1895"/>
              <a:chExt cx="144" cy="48"/>
            </a:xfrm>
          </p:grpSpPr>
          <p:sp>
            <p:nvSpPr>
              <p:cNvPr id="28690" name="AutoShape 18"/>
              <p:cNvSpPr>
                <a:spLocks noChangeArrowheads="1"/>
              </p:cNvSpPr>
              <p:nvPr/>
            </p:nvSpPr>
            <p:spPr bwMode="auto">
              <a:xfrm>
                <a:off x="1008" y="1895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2688" y="211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Trebuchet MS" pitchFamily="34" charset="0"/>
                </a:rPr>
                <a:t>postorder</a:t>
              </a:r>
            </a:p>
          </p:txBody>
        </p:sp>
      </p:grp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985838" y="4495800"/>
            <a:ext cx="2290762" cy="1371600"/>
            <a:chOff x="621" y="2832"/>
            <a:chExt cx="1443" cy="864"/>
          </a:xfrm>
        </p:grpSpPr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28697" name="Oval 25"/>
            <p:cNvSpPr>
              <a:spLocks noChangeArrowheads="1"/>
            </p:cNvSpPr>
            <p:nvPr/>
          </p:nvSpPr>
          <p:spPr bwMode="auto">
            <a:xfrm>
              <a:off x="91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B</a:t>
              </a:r>
            </a:p>
          </p:txBody>
        </p:sp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168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28699" name="Oval 27"/>
            <p:cNvSpPr>
              <a:spLocks noChangeArrowheads="1"/>
            </p:cNvSpPr>
            <p:nvPr/>
          </p:nvSpPr>
          <p:spPr bwMode="auto">
            <a:xfrm>
              <a:off x="72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D</a:t>
              </a:r>
            </a:p>
          </p:txBody>
        </p:sp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11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E</a:t>
              </a:r>
            </a:p>
          </p:txBody>
        </p:sp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14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F</a:t>
              </a:r>
            </a:p>
          </p:txBody>
        </p:sp>
        <p:sp>
          <p:nvSpPr>
            <p:cNvPr id="28702" name="Oval 30"/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G</a:t>
              </a:r>
            </a:p>
          </p:txBody>
        </p:sp>
        <p:cxnSp>
          <p:nvCxnSpPr>
            <p:cNvPr id="28703" name="AutoShape 31"/>
            <p:cNvCxnSpPr>
              <a:cxnSpLocks noChangeShapeType="1"/>
              <a:stCxn id="28696" idx="3"/>
              <a:endCxn id="28697" idx="7"/>
            </p:cNvCxnSpPr>
            <p:nvPr/>
          </p:nvCxnSpPr>
          <p:spPr bwMode="auto">
            <a:xfrm flipH="1">
              <a:off x="107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04" name="AutoShape 32"/>
            <p:cNvCxnSpPr>
              <a:cxnSpLocks noChangeShapeType="1"/>
              <a:stCxn id="28696" idx="5"/>
              <a:endCxn id="28698" idx="1"/>
            </p:cNvCxnSpPr>
            <p:nvPr/>
          </p:nvCxnSpPr>
          <p:spPr bwMode="auto">
            <a:xfrm>
              <a:off x="150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05" name="AutoShape 33"/>
            <p:cNvCxnSpPr>
              <a:cxnSpLocks noChangeShapeType="1"/>
              <a:stCxn id="28697" idx="3"/>
              <a:endCxn id="28699" idx="0"/>
            </p:cNvCxnSpPr>
            <p:nvPr/>
          </p:nvCxnSpPr>
          <p:spPr bwMode="auto">
            <a:xfrm flipH="1">
              <a:off x="81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06" name="AutoShape 34"/>
            <p:cNvCxnSpPr>
              <a:cxnSpLocks noChangeShapeType="1"/>
              <a:stCxn id="28697" idx="5"/>
              <a:endCxn id="28700" idx="0"/>
            </p:cNvCxnSpPr>
            <p:nvPr/>
          </p:nvCxnSpPr>
          <p:spPr bwMode="auto">
            <a:xfrm>
              <a:off x="107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07" name="AutoShape 35"/>
            <p:cNvCxnSpPr>
              <a:cxnSpLocks noChangeShapeType="1"/>
              <a:stCxn id="28698" idx="3"/>
              <a:endCxn id="28701" idx="0"/>
            </p:cNvCxnSpPr>
            <p:nvPr/>
          </p:nvCxnSpPr>
          <p:spPr bwMode="auto">
            <a:xfrm flipH="1">
              <a:off x="158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08" name="AutoShape 36"/>
            <p:cNvCxnSpPr>
              <a:cxnSpLocks noChangeShapeType="1"/>
              <a:stCxn id="28698" idx="5"/>
              <a:endCxn id="28702" idx="0"/>
            </p:cNvCxnSpPr>
            <p:nvPr/>
          </p:nvCxnSpPr>
          <p:spPr bwMode="auto">
            <a:xfrm>
              <a:off x="184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09" name="AutoShape 37"/>
            <p:cNvSpPr>
              <a:spLocks noChangeArrowheads="1"/>
            </p:cNvSpPr>
            <p:nvPr/>
          </p:nvSpPr>
          <p:spPr bwMode="auto">
            <a:xfrm>
              <a:off x="998" y="357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15" name="AutoShape 43"/>
            <p:cNvCxnSpPr>
              <a:cxnSpLocks noChangeShapeType="1"/>
              <a:stCxn id="28709" idx="6"/>
              <a:endCxn id="28700" idx="2"/>
            </p:cNvCxnSpPr>
            <p:nvPr/>
          </p:nvCxnSpPr>
          <p:spPr bwMode="auto">
            <a:xfrm>
              <a:off x="1053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16" name="AutoShape 44"/>
            <p:cNvSpPr>
              <a:spLocks noChangeArrowheads="1"/>
            </p:cNvSpPr>
            <p:nvPr/>
          </p:nvSpPr>
          <p:spPr bwMode="auto">
            <a:xfrm>
              <a:off x="1387" y="3567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17" name="AutoShape 45"/>
            <p:cNvCxnSpPr>
              <a:cxnSpLocks noChangeShapeType="1"/>
              <a:stCxn id="28716" idx="6"/>
            </p:cNvCxnSpPr>
            <p:nvPr/>
          </p:nvCxnSpPr>
          <p:spPr bwMode="auto">
            <a:xfrm>
              <a:off x="1442" y="3591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18" name="AutoShape 46"/>
            <p:cNvSpPr>
              <a:spLocks noChangeArrowheads="1"/>
            </p:cNvSpPr>
            <p:nvPr/>
          </p:nvSpPr>
          <p:spPr bwMode="auto">
            <a:xfrm>
              <a:off x="1773" y="356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19" name="AutoShape 47"/>
            <p:cNvCxnSpPr>
              <a:cxnSpLocks noChangeShapeType="1"/>
              <a:stCxn id="28718" idx="6"/>
            </p:cNvCxnSpPr>
            <p:nvPr/>
          </p:nvCxnSpPr>
          <p:spPr bwMode="auto">
            <a:xfrm>
              <a:off x="1828" y="358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20" name="AutoShape 48"/>
            <p:cNvSpPr>
              <a:spLocks noChangeArrowheads="1"/>
            </p:cNvSpPr>
            <p:nvPr/>
          </p:nvSpPr>
          <p:spPr bwMode="auto">
            <a:xfrm>
              <a:off x="621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21" name="AutoShape 49"/>
            <p:cNvCxnSpPr>
              <a:cxnSpLocks noChangeShapeType="1"/>
              <a:stCxn id="28720" idx="6"/>
            </p:cNvCxnSpPr>
            <p:nvPr/>
          </p:nvCxnSpPr>
          <p:spPr bwMode="auto">
            <a:xfrm>
              <a:off x="676" y="359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22" name="AutoShape 50"/>
            <p:cNvSpPr>
              <a:spLocks noChangeArrowheads="1"/>
            </p:cNvSpPr>
            <p:nvPr/>
          </p:nvSpPr>
          <p:spPr bwMode="auto">
            <a:xfrm>
              <a:off x="1581" y="324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23" name="AutoShape 51"/>
            <p:cNvCxnSpPr>
              <a:cxnSpLocks noChangeShapeType="1"/>
              <a:stCxn id="28722" idx="6"/>
            </p:cNvCxnSpPr>
            <p:nvPr/>
          </p:nvCxnSpPr>
          <p:spPr bwMode="auto">
            <a:xfrm>
              <a:off x="1636" y="326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24" name="AutoShape 52"/>
            <p:cNvSpPr>
              <a:spLocks noChangeArrowheads="1"/>
            </p:cNvSpPr>
            <p:nvPr/>
          </p:nvSpPr>
          <p:spPr bwMode="auto">
            <a:xfrm>
              <a:off x="1245" y="2903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25" name="AutoShape 53"/>
            <p:cNvCxnSpPr>
              <a:cxnSpLocks noChangeShapeType="1"/>
              <a:stCxn id="28724" idx="6"/>
            </p:cNvCxnSpPr>
            <p:nvPr/>
          </p:nvCxnSpPr>
          <p:spPr bwMode="auto">
            <a:xfrm>
              <a:off x="1300" y="2927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26" name="AutoShape 54"/>
            <p:cNvSpPr>
              <a:spLocks noChangeArrowheads="1"/>
            </p:cNvSpPr>
            <p:nvPr/>
          </p:nvSpPr>
          <p:spPr bwMode="auto">
            <a:xfrm>
              <a:off x="808" y="324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27" name="AutoShape 55"/>
            <p:cNvCxnSpPr>
              <a:cxnSpLocks noChangeShapeType="1"/>
              <a:stCxn id="28726" idx="6"/>
            </p:cNvCxnSpPr>
            <p:nvPr/>
          </p:nvCxnSpPr>
          <p:spPr bwMode="auto">
            <a:xfrm>
              <a:off x="863" y="3268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796" name="Group 124"/>
          <p:cNvGrpSpPr>
            <a:grpSpLocks/>
          </p:cNvGrpSpPr>
          <p:nvPr/>
        </p:nvGrpSpPr>
        <p:grpSpPr bwMode="auto">
          <a:xfrm>
            <a:off x="6096000" y="4495800"/>
            <a:ext cx="2292350" cy="1371600"/>
            <a:chOff x="3840" y="2832"/>
            <a:chExt cx="1444" cy="864"/>
          </a:xfrm>
        </p:grpSpPr>
        <p:sp>
          <p:nvSpPr>
            <p:cNvPr id="28741" name="Oval 69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28742" name="Oval 70"/>
            <p:cNvSpPr>
              <a:spLocks noChangeArrowheads="1"/>
            </p:cNvSpPr>
            <p:nvPr/>
          </p:nvSpPr>
          <p:spPr bwMode="auto">
            <a:xfrm>
              <a:off x="403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B</a:t>
              </a:r>
            </a:p>
          </p:txBody>
        </p:sp>
        <p:sp>
          <p:nvSpPr>
            <p:cNvPr id="28743" name="Oval 71"/>
            <p:cNvSpPr>
              <a:spLocks noChangeArrowheads="1"/>
            </p:cNvSpPr>
            <p:nvPr/>
          </p:nvSpPr>
          <p:spPr bwMode="auto">
            <a:xfrm>
              <a:off x="480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28744" name="Oval 72"/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D</a:t>
              </a:r>
            </a:p>
          </p:txBody>
        </p:sp>
        <p:sp>
          <p:nvSpPr>
            <p:cNvPr id="28745" name="Oval 73"/>
            <p:cNvSpPr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E</a:t>
              </a:r>
            </a:p>
          </p:txBody>
        </p:sp>
        <p:sp>
          <p:nvSpPr>
            <p:cNvPr id="28746" name="Oval 74"/>
            <p:cNvSpPr>
              <a:spLocks noChangeArrowheads="1"/>
            </p:cNvSpPr>
            <p:nvPr/>
          </p:nvSpPr>
          <p:spPr bwMode="auto">
            <a:xfrm>
              <a:off x="460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F</a:t>
              </a:r>
            </a:p>
          </p:txBody>
        </p:sp>
        <p:sp>
          <p:nvSpPr>
            <p:cNvPr id="28747" name="Oval 75"/>
            <p:cNvSpPr>
              <a:spLocks noChangeArrowheads="1"/>
            </p:cNvSpPr>
            <p:nvPr/>
          </p:nvSpPr>
          <p:spPr bwMode="auto">
            <a:xfrm>
              <a:off x="499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G</a:t>
              </a:r>
            </a:p>
          </p:txBody>
        </p:sp>
        <p:cxnSp>
          <p:nvCxnSpPr>
            <p:cNvPr id="28748" name="AutoShape 76"/>
            <p:cNvCxnSpPr>
              <a:cxnSpLocks noChangeShapeType="1"/>
              <a:stCxn id="28741" idx="3"/>
              <a:endCxn id="28742" idx="7"/>
            </p:cNvCxnSpPr>
            <p:nvPr/>
          </p:nvCxnSpPr>
          <p:spPr bwMode="auto">
            <a:xfrm flipH="1">
              <a:off x="419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49" name="AutoShape 77"/>
            <p:cNvCxnSpPr>
              <a:cxnSpLocks noChangeShapeType="1"/>
              <a:stCxn id="28741" idx="5"/>
              <a:endCxn id="28743" idx="1"/>
            </p:cNvCxnSpPr>
            <p:nvPr/>
          </p:nvCxnSpPr>
          <p:spPr bwMode="auto">
            <a:xfrm>
              <a:off x="462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50" name="AutoShape 78"/>
            <p:cNvCxnSpPr>
              <a:cxnSpLocks noChangeShapeType="1"/>
              <a:stCxn id="28742" idx="3"/>
              <a:endCxn id="28744" idx="0"/>
            </p:cNvCxnSpPr>
            <p:nvPr/>
          </p:nvCxnSpPr>
          <p:spPr bwMode="auto">
            <a:xfrm flipH="1">
              <a:off x="393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51" name="AutoShape 79"/>
            <p:cNvCxnSpPr>
              <a:cxnSpLocks noChangeShapeType="1"/>
              <a:stCxn id="28742" idx="5"/>
              <a:endCxn id="28745" idx="0"/>
            </p:cNvCxnSpPr>
            <p:nvPr/>
          </p:nvCxnSpPr>
          <p:spPr bwMode="auto">
            <a:xfrm>
              <a:off x="419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52" name="AutoShape 80"/>
            <p:cNvCxnSpPr>
              <a:cxnSpLocks noChangeShapeType="1"/>
              <a:stCxn id="28743" idx="3"/>
              <a:endCxn id="28746" idx="0"/>
            </p:cNvCxnSpPr>
            <p:nvPr/>
          </p:nvCxnSpPr>
          <p:spPr bwMode="auto">
            <a:xfrm flipH="1">
              <a:off x="470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53" name="AutoShape 81"/>
            <p:cNvCxnSpPr>
              <a:cxnSpLocks noChangeShapeType="1"/>
              <a:stCxn id="28743" idx="5"/>
              <a:endCxn id="28747" idx="0"/>
            </p:cNvCxnSpPr>
            <p:nvPr/>
          </p:nvCxnSpPr>
          <p:spPr bwMode="auto">
            <a:xfrm>
              <a:off x="496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54" name="AutoShape 82"/>
            <p:cNvSpPr>
              <a:spLocks noChangeArrowheads="1"/>
            </p:cNvSpPr>
            <p:nvPr/>
          </p:nvSpPr>
          <p:spPr bwMode="auto">
            <a:xfrm flipH="1">
              <a:off x="4707" y="2900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55" name="AutoShape 83"/>
            <p:cNvCxnSpPr>
              <a:cxnSpLocks noChangeShapeType="1"/>
              <a:stCxn id="28754" idx="6"/>
            </p:cNvCxnSpPr>
            <p:nvPr/>
          </p:nvCxnSpPr>
          <p:spPr bwMode="auto">
            <a:xfrm flipH="1">
              <a:off x="4656" y="2923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56" name="AutoShape 84"/>
            <p:cNvSpPr>
              <a:spLocks noChangeArrowheads="1"/>
            </p:cNvSpPr>
            <p:nvPr/>
          </p:nvSpPr>
          <p:spPr bwMode="auto">
            <a:xfrm flipH="1">
              <a:off x="4275" y="323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57" name="AutoShape 85"/>
            <p:cNvCxnSpPr>
              <a:cxnSpLocks noChangeShapeType="1"/>
              <a:stCxn id="28756" idx="6"/>
            </p:cNvCxnSpPr>
            <p:nvPr/>
          </p:nvCxnSpPr>
          <p:spPr bwMode="auto">
            <a:xfrm flipH="1">
              <a:off x="4224" y="325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58" name="AutoShape 86"/>
            <p:cNvSpPr>
              <a:spLocks noChangeArrowheads="1"/>
            </p:cNvSpPr>
            <p:nvPr/>
          </p:nvSpPr>
          <p:spPr bwMode="auto">
            <a:xfrm flipH="1">
              <a:off x="5045" y="324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59" name="AutoShape 87"/>
            <p:cNvCxnSpPr>
              <a:cxnSpLocks noChangeShapeType="1"/>
              <a:stCxn id="28758" idx="6"/>
            </p:cNvCxnSpPr>
            <p:nvPr/>
          </p:nvCxnSpPr>
          <p:spPr bwMode="auto">
            <a:xfrm flipH="1">
              <a:off x="4994" y="3272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60" name="AutoShape 88"/>
            <p:cNvSpPr>
              <a:spLocks noChangeArrowheads="1"/>
            </p:cNvSpPr>
            <p:nvPr/>
          </p:nvSpPr>
          <p:spPr bwMode="auto">
            <a:xfrm flipH="1">
              <a:off x="4084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61" name="AutoShape 89"/>
            <p:cNvCxnSpPr>
              <a:cxnSpLocks noChangeShapeType="1"/>
              <a:stCxn id="28760" idx="6"/>
            </p:cNvCxnSpPr>
            <p:nvPr/>
          </p:nvCxnSpPr>
          <p:spPr bwMode="auto">
            <a:xfrm flipH="1">
              <a:off x="4033" y="359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62" name="AutoShape 90"/>
            <p:cNvSpPr>
              <a:spLocks noChangeArrowheads="1"/>
            </p:cNvSpPr>
            <p:nvPr/>
          </p:nvSpPr>
          <p:spPr bwMode="auto">
            <a:xfrm flipH="1">
              <a:off x="4464" y="357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63" name="AutoShape 91"/>
            <p:cNvCxnSpPr>
              <a:cxnSpLocks noChangeShapeType="1"/>
              <a:stCxn id="28762" idx="6"/>
            </p:cNvCxnSpPr>
            <p:nvPr/>
          </p:nvCxnSpPr>
          <p:spPr bwMode="auto">
            <a:xfrm flipH="1">
              <a:off x="4413" y="359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64" name="AutoShape 92"/>
            <p:cNvSpPr>
              <a:spLocks noChangeArrowheads="1"/>
            </p:cNvSpPr>
            <p:nvPr/>
          </p:nvSpPr>
          <p:spPr bwMode="auto">
            <a:xfrm flipH="1">
              <a:off x="4851" y="356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65" name="AutoShape 93"/>
            <p:cNvCxnSpPr>
              <a:cxnSpLocks noChangeShapeType="1"/>
              <a:stCxn id="28764" idx="6"/>
            </p:cNvCxnSpPr>
            <p:nvPr/>
          </p:nvCxnSpPr>
          <p:spPr bwMode="auto">
            <a:xfrm flipH="1">
              <a:off x="4800" y="358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66" name="AutoShape 94"/>
            <p:cNvSpPr>
              <a:spLocks noChangeArrowheads="1"/>
            </p:cNvSpPr>
            <p:nvPr/>
          </p:nvSpPr>
          <p:spPr bwMode="auto">
            <a:xfrm flipH="1">
              <a:off x="5236" y="357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67" name="AutoShape 95"/>
            <p:cNvCxnSpPr>
              <a:cxnSpLocks noChangeShapeType="1"/>
              <a:stCxn id="28766" idx="6"/>
            </p:cNvCxnSpPr>
            <p:nvPr/>
          </p:nvCxnSpPr>
          <p:spPr bwMode="auto">
            <a:xfrm flipH="1">
              <a:off x="5185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794" name="Group 122"/>
          <p:cNvGrpSpPr>
            <a:grpSpLocks/>
          </p:cNvGrpSpPr>
          <p:nvPr/>
        </p:nvGrpSpPr>
        <p:grpSpPr bwMode="auto">
          <a:xfrm>
            <a:off x="3657600" y="4500563"/>
            <a:ext cx="2133600" cy="1557337"/>
            <a:chOff x="2304" y="2832"/>
            <a:chExt cx="1344" cy="981"/>
          </a:xfrm>
        </p:grpSpPr>
        <p:sp>
          <p:nvSpPr>
            <p:cNvPr id="28728" name="Oval 56"/>
            <p:cNvSpPr>
              <a:spLocks noChangeArrowheads="1"/>
            </p:cNvSpPr>
            <p:nvPr/>
          </p:nvSpPr>
          <p:spPr bwMode="auto">
            <a:xfrm>
              <a:off x="2928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A</a:t>
              </a:r>
            </a:p>
          </p:txBody>
        </p:sp>
        <p:sp>
          <p:nvSpPr>
            <p:cNvPr id="28729" name="Oval 57"/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B</a:t>
              </a:r>
            </a:p>
          </p:txBody>
        </p:sp>
        <p:sp>
          <p:nvSpPr>
            <p:cNvPr id="28730" name="Oval 58"/>
            <p:cNvSpPr>
              <a:spLocks noChangeArrowheads="1"/>
            </p:cNvSpPr>
            <p:nvPr/>
          </p:nvSpPr>
          <p:spPr bwMode="auto">
            <a:xfrm>
              <a:off x="3264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C</a:t>
              </a:r>
            </a:p>
          </p:txBody>
        </p:sp>
        <p:sp>
          <p:nvSpPr>
            <p:cNvPr id="28731" name="Oval 59"/>
            <p:cNvSpPr>
              <a:spLocks noChangeArrowheads="1"/>
            </p:cNvSpPr>
            <p:nvPr/>
          </p:nvSpPr>
          <p:spPr bwMode="auto">
            <a:xfrm>
              <a:off x="23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D</a:t>
              </a:r>
            </a:p>
          </p:txBody>
        </p:sp>
        <p:sp>
          <p:nvSpPr>
            <p:cNvPr id="28732" name="Oval 60"/>
            <p:cNvSpPr>
              <a:spLocks noChangeArrowheads="1"/>
            </p:cNvSpPr>
            <p:nvPr/>
          </p:nvSpPr>
          <p:spPr bwMode="auto">
            <a:xfrm>
              <a:off x="26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E</a:t>
              </a:r>
            </a:p>
          </p:txBody>
        </p:sp>
        <p:sp>
          <p:nvSpPr>
            <p:cNvPr id="28733" name="Oval 61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F</a:t>
              </a:r>
            </a:p>
          </p:txBody>
        </p:sp>
        <p:sp>
          <p:nvSpPr>
            <p:cNvPr id="28734" name="Oval 62"/>
            <p:cNvSpPr>
              <a:spLocks noChangeArrowheads="1"/>
            </p:cNvSpPr>
            <p:nvPr/>
          </p:nvSpPr>
          <p:spPr bwMode="auto">
            <a:xfrm>
              <a:off x="3456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000">
                  <a:latin typeface="Trebuchet MS" pitchFamily="34" charset="0"/>
                </a:rPr>
                <a:t>G</a:t>
              </a:r>
            </a:p>
          </p:txBody>
        </p:sp>
        <p:cxnSp>
          <p:nvCxnSpPr>
            <p:cNvPr id="28735" name="AutoShape 63"/>
            <p:cNvCxnSpPr>
              <a:cxnSpLocks noChangeShapeType="1"/>
              <a:stCxn id="28728" idx="3"/>
              <a:endCxn id="28729" idx="7"/>
            </p:cNvCxnSpPr>
            <p:nvPr/>
          </p:nvCxnSpPr>
          <p:spPr bwMode="auto">
            <a:xfrm flipH="1">
              <a:off x="2660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36" name="AutoShape 64"/>
            <p:cNvCxnSpPr>
              <a:cxnSpLocks noChangeShapeType="1"/>
              <a:stCxn id="28728" idx="5"/>
              <a:endCxn id="28730" idx="1"/>
            </p:cNvCxnSpPr>
            <p:nvPr/>
          </p:nvCxnSpPr>
          <p:spPr bwMode="auto">
            <a:xfrm>
              <a:off x="3092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37" name="AutoShape 65"/>
            <p:cNvCxnSpPr>
              <a:cxnSpLocks noChangeShapeType="1"/>
              <a:stCxn id="28729" idx="3"/>
              <a:endCxn id="28731" idx="0"/>
            </p:cNvCxnSpPr>
            <p:nvPr/>
          </p:nvCxnSpPr>
          <p:spPr bwMode="auto">
            <a:xfrm flipH="1">
              <a:off x="240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38" name="AutoShape 66"/>
            <p:cNvCxnSpPr>
              <a:cxnSpLocks noChangeShapeType="1"/>
              <a:stCxn id="28729" idx="5"/>
              <a:endCxn id="28732" idx="0"/>
            </p:cNvCxnSpPr>
            <p:nvPr/>
          </p:nvCxnSpPr>
          <p:spPr bwMode="auto">
            <a:xfrm>
              <a:off x="266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39" name="AutoShape 67"/>
            <p:cNvCxnSpPr>
              <a:cxnSpLocks noChangeShapeType="1"/>
              <a:stCxn id="28730" idx="3"/>
              <a:endCxn id="28733" idx="0"/>
            </p:cNvCxnSpPr>
            <p:nvPr/>
          </p:nvCxnSpPr>
          <p:spPr bwMode="auto">
            <a:xfrm flipH="1">
              <a:off x="316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740" name="AutoShape 68"/>
            <p:cNvCxnSpPr>
              <a:cxnSpLocks noChangeShapeType="1"/>
              <a:stCxn id="28730" idx="5"/>
              <a:endCxn id="28734" idx="0"/>
            </p:cNvCxnSpPr>
            <p:nvPr/>
          </p:nvCxnSpPr>
          <p:spPr bwMode="auto">
            <a:xfrm>
              <a:off x="342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68" name="AutoShape 96"/>
            <p:cNvSpPr>
              <a:spLocks noChangeArrowheads="1"/>
            </p:cNvSpPr>
            <p:nvPr/>
          </p:nvSpPr>
          <p:spPr bwMode="auto">
            <a:xfrm rot="5400000" flipH="1">
              <a:off x="3000" y="309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70" name="AutoShape 98"/>
            <p:cNvCxnSpPr>
              <a:cxnSpLocks noChangeShapeType="1"/>
              <a:stCxn id="28768" idx="6"/>
              <a:endCxn id="28728" idx="4"/>
            </p:cNvCxnSpPr>
            <p:nvPr/>
          </p:nvCxnSpPr>
          <p:spPr bwMode="auto">
            <a:xfrm flipV="1">
              <a:off x="3024" y="3031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71" name="AutoShape 99"/>
            <p:cNvSpPr>
              <a:spLocks noChangeArrowheads="1"/>
            </p:cNvSpPr>
            <p:nvPr/>
          </p:nvSpPr>
          <p:spPr bwMode="auto">
            <a:xfrm rot="5400000" flipH="1">
              <a:off x="2560" y="342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72" name="AutoShape 100"/>
            <p:cNvCxnSpPr>
              <a:cxnSpLocks noChangeShapeType="1"/>
              <a:stCxn id="28771" idx="6"/>
            </p:cNvCxnSpPr>
            <p:nvPr/>
          </p:nvCxnSpPr>
          <p:spPr bwMode="auto">
            <a:xfrm flipV="1">
              <a:off x="2584" y="335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73" name="AutoShape 101"/>
            <p:cNvSpPr>
              <a:spLocks noChangeArrowheads="1"/>
            </p:cNvSpPr>
            <p:nvPr/>
          </p:nvSpPr>
          <p:spPr bwMode="auto">
            <a:xfrm rot="5400000" flipH="1">
              <a:off x="3344" y="34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74" name="AutoShape 102"/>
            <p:cNvCxnSpPr>
              <a:cxnSpLocks noChangeShapeType="1"/>
              <a:stCxn id="28773" idx="6"/>
            </p:cNvCxnSpPr>
            <p:nvPr/>
          </p:nvCxnSpPr>
          <p:spPr bwMode="auto">
            <a:xfrm flipV="1">
              <a:off x="3368" y="335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75" name="AutoShape 103"/>
            <p:cNvSpPr>
              <a:spLocks noChangeArrowheads="1"/>
            </p:cNvSpPr>
            <p:nvPr/>
          </p:nvSpPr>
          <p:spPr bwMode="auto">
            <a:xfrm rot="5400000" flipH="1">
              <a:off x="2380" y="376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76" name="AutoShape 104"/>
            <p:cNvCxnSpPr>
              <a:cxnSpLocks noChangeShapeType="1"/>
              <a:stCxn id="28775" idx="6"/>
            </p:cNvCxnSpPr>
            <p:nvPr/>
          </p:nvCxnSpPr>
          <p:spPr bwMode="auto">
            <a:xfrm flipV="1">
              <a:off x="2404" y="369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77" name="AutoShape 105"/>
            <p:cNvSpPr>
              <a:spLocks noChangeArrowheads="1"/>
            </p:cNvSpPr>
            <p:nvPr/>
          </p:nvSpPr>
          <p:spPr bwMode="auto">
            <a:xfrm rot="5400000" flipH="1">
              <a:off x="276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78" name="AutoShape 106"/>
            <p:cNvCxnSpPr>
              <a:cxnSpLocks noChangeShapeType="1"/>
              <a:stCxn id="28777" idx="6"/>
            </p:cNvCxnSpPr>
            <p:nvPr/>
          </p:nvCxnSpPr>
          <p:spPr bwMode="auto">
            <a:xfrm flipV="1">
              <a:off x="278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79" name="AutoShape 107"/>
            <p:cNvSpPr>
              <a:spLocks noChangeArrowheads="1"/>
            </p:cNvSpPr>
            <p:nvPr/>
          </p:nvSpPr>
          <p:spPr bwMode="auto">
            <a:xfrm rot="5400000" flipH="1">
              <a:off x="314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80" name="AutoShape 108"/>
            <p:cNvCxnSpPr>
              <a:cxnSpLocks noChangeShapeType="1"/>
              <a:stCxn id="28779" idx="6"/>
            </p:cNvCxnSpPr>
            <p:nvPr/>
          </p:nvCxnSpPr>
          <p:spPr bwMode="auto">
            <a:xfrm flipV="1">
              <a:off x="316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81" name="AutoShape 109"/>
            <p:cNvSpPr>
              <a:spLocks noChangeArrowheads="1"/>
            </p:cNvSpPr>
            <p:nvPr/>
          </p:nvSpPr>
          <p:spPr bwMode="auto">
            <a:xfrm rot="5400000" flipH="1">
              <a:off x="3536" y="376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82" name="AutoShape 110"/>
            <p:cNvCxnSpPr>
              <a:cxnSpLocks noChangeShapeType="1"/>
              <a:stCxn id="28781" idx="6"/>
            </p:cNvCxnSpPr>
            <p:nvPr/>
          </p:nvCxnSpPr>
          <p:spPr bwMode="auto">
            <a:xfrm flipV="1">
              <a:off x="3560" y="3700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798" name="Group 126"/>
          <p:cNvGrpSpPr>
            <a:grpSpLocks/>
          </p:cNvGrpSpPr>
          <p:nvPr/>
        </p:nvGrpSpPr>
        <p:grpSpPr bwMode="auto">
          <a:xfrm>
            <a:off x="914400" y="4391025"/>
            <a:ext cx="2438400" cy="2101850"/>
            <a:chOff x="576" y="2766"/>
            <a:chExt cx="1536" cy="1324"/>
          </a:xfrm>
        </p:grpSpPr>
        <p:sp>
          <p:nvSpPr>
            <p:cNvPr id="28783" name="Freeform 111"/>
            <p:cNvSpPr>
              <a:spLocks/>
            </p:cNvSpPr>
            <p:nvPr/>
          </p:nvSpPr>
          <p:spPr bwMode="auto">
            <a:xfrm>
              <a:off x="597" y="2766"/>
              <a:ext cx="1391" cy="1055"/>
            </a:xfrm>
            <a:custGeom>
              <a:avLst/>
              <a:gdLst>
                <a:gd name="T0" fmla="*/ 683 w 1391"/>
                <a:gd name="T1" fmla="*/ 0 h 1055"/>
                <a:gd name="T2" fmla="*/ 678 w 1391"/>
                <a:gd name="T3" fmla="*/ 70 h 1055"/>
                <a:gd name="T4" fmla="*/ 661 w 1391"/>
                <a:gd name="T5" fmla="*/ 167 h 1055"/>
                <a:gd name="T6" fmla="*/ 555 w 1391"/>
                <a:gd name="T7" fmla="*/ 242 h 1055"/>
                <a:gd name="T8" fmla="*/ 485 w 1391"/>
                <a:gd name="T9" fmla="*/ 277 h 1055"/>
                <a:gd name="T10" fmla="*/ 458 w 1391"/>
                <a:gd name="T11" fmla="*/ 285 h 1055"/>
                <a:gd name="T12" fmla="*/ 406 w 1391"/>
                <a:gd name="T13" fmla="*/ 316 h 1055"/>
                <a:gd name="T14" fmla="*/ 326 w 1391"/>
                <a:gd name="T15" fmla="*/ 391 h 1055"/>
                <a:gd name="T16" fmla="*/ 291 w 1391"/>
                <a:gd name="T17" fmla="*/ 417 h 1055"/>
                <a:gd name="T18" fmla="*/ 238 w 1391"/>
                <a:gd name="T19" fmla="*/ 457 h 1055"/>
                <a:gd name="T20" fmla="*/ 216 w 1391"/>
                <a:gd name="T21" fmla="*/ 510 h 1055"/>
                <a:gd name="T22" fmla="*/ 177 w 1391"/>
                <a:gd name="T23" fmla="*/ 576 h 1055"/>
                <a:gd name="T24" fmla="*/ 85 w 1391"/>
                <a:gd name="T25" fmla="*/ 734 h 1055"/>
                <a:gd name="T26" fmla="*/ 32 w 1391"/>
                <a:gd name="T27" fmla="*/ 822 h 1055"/>
                <a:gd name="T28" fmla="*/ 1 w 1391"/>
                <a:gd name="T29" fmla="*/ 914 h 1055"/>
                <a:gd name="T30" fmla="*/ 5 w 1391"/>
                <a:gd name="T31" fmla="*/ 998 h 1055"/>
                <a:gd name="T32" fmla="*/ 120 w 1391"/>
                <a:gd name="T33" fmla="*/ 1055 h 1055"/>
                <a:gd name="T34" fmla="*/ 247 w 1391"/>
                <a:gd name="T35" fmla="*/ 1033 h 1055"/>
                <a:gd name="T36" fmla="*/ 300 w 1391"/>
                <a:gd name="T37" fmla="*/ 1002 h 1055"/>
                <a:gd name="T38" fmla="*/ 331 w 1391"/>
                <a:gd name="T39" fmla="*/ 963 h 1055"/>
                <a:gd name="T40" fmla="*/ 401 w 1391"/>
                <a:gd name="T41" fmla="*/ 857 h 1055"/>
                <a:gd name="T42" fmla="*/ 432 w 1391"/>
                <a:gd name="T43" fmla="*/ 861 h 1055"/>
                <a:gd name="T44" fmla="*/ 449 w 1391"/>
                <a:gd name="T45" fmla="*/ 888 h 1055"/>
                <a:gd name="T46" fmla="*/ 476 w 1391"/>
                <a:gd name="T47" fmla="*/ 971 h 1055"/>
                <a:gd name="T48" fmla="*/ 489 w 1391"/>
                <a:gd name="T49" fmla="*/ 998 h 1055"/>
                <a:gd name="T50" fmla="*/ 529 w 1391"/>
                <a:gd name="T51" fmla="*/ 1011 h 1055"/>
                <a:gd name="T52" fmla="*/ 691 w 1391"/>
                <a:gd name="T53" fmla="*/ 989 h 1055"/>
                <a:gd name="T54" fmla="*/ 735 w 1391"/>
                <a:gd name="T55" fmla="*/ 923 h 1055"/>
                <a:gd name="T56" fmla="*/ 735 w 1391"/>
                <a:gd name="T57" fmla="*/ 800 h 1055"/>
                <a:gd name="T58" fmla="*/ 713 w 1391"/>
                <a:gd name="T59" fmla="*/ 760 h 1055"/>
                <a:gd name="T60" fmla="*/ 704 w 1391"/>
                <a:gd name="T61" fmla="*/ 747 h 1055"/>
                <a:gd name="T62" fmla="*/ 669 w 1391"/>
                <a:gd name="T63" fmla="*/ 668 h 1055"/>
                <a:gd name="T64" fmla="*/ 661 w 1391"/>
                <a:gd name="T65" fmla="*/ 633 h 1055"/>
                <a:gd name="T66" fmla="*/ 665 w 1391"/>
                <a:gd name="T67" fmla="*/ 541 h 1055"/>
                <a:gd name="T68" fmla="*/ 810 w 1391"/>
                <a:gd name="T69" fmla="*/ 448 h 1055"/>
                <a:gd name="T70" fmla="*/ 986 w 1391"/>
                <a:gd name="T71" fmla="*/ 483 h 1055"/>
                <a:gd name="T72" fmla="*/ 986 w 1391"/>
                <a:gd name="T73" fmla="*/ 562 h 1055"/>
                <a:gd name="T74" fmla="*/ 968 w 1391"/>
                <a:gd name="T75" fmla="*/ 589 h 1055"/>
                <a:gd name="T76" fmla="*/ 920 w 1391"/>
                <a:gd name="T77" fmla="*/ 655 h 1055"/>
                <a:gd name="T78" fmla="*/ 854 w 1391"/>
                <a:gd name="T79" fmla="*/ 725 h 1055"/>
                <a:gd name="T80" fmla="*/ 823 w 1391"/>
                <a:gd name="T81" fmla="*/ 760 h 1055"/>
                <a:gd name="T82" fmla="*/ 801 w 1391"/>
                <a:gd name="T83" fmla="*/ 800 h 1055"/>
                <a:gd name="T84" fmla="*/ 788 w 1391"/>
                <a:gd name="T85" fmla="*/ 839 h 1055"/>
                <a:gd name="T86" fmla="*/ 792 w 1391"/>
                <a:gd name="T87" fmla="*/ 897 h 1055"/>
                <a:gd name="T88" fmla="*/ 938 w 1391"/>
                <a:gd name="T89" fmla="*/ 1029 h 1055"/>
                <a:gd name="T90" fmla="*/ 1043 w 1391"/>
                <a:gd name="T91" fmla="*/ 1011 h 1055"/>
                <a:gd name="T92" fmla="*/ 1091 w 1391"/>
                <a:gd name="T93" fmla="*/ 963 h 1055"/>
                <a:gd name="T94" fmla="*/ 1105 w 1391"/>
                <a:gd name="T95" fmla="*/ 949 h 1055"/>
                <a:gd name="T96" fmla="*/ 1109 w 1391"/>
                <a:gd name="T97" fmla="*/ 787 h 1055"/>
                <a:gd name="T98" fmla="*/ 1135 w 1391"/>
                <a:gd name="T99" fmla="*/ 690 h 1055"/>
                <a:gd name="T100" fmla="*/ 1166 w 1391"/>
                <a:gd name="T101" fmla="*/ 694 h 1055"/>
                <a:gd name="T102" fmla="*/ 1184 w 1391"/>
                <a:gd name="T103" fmla="*/ 752 h 1055"/>
                <a:gd name="T104" fmla="*/ 1206 w 1391"/>
                <a:gd name="T105" fmla="*/ 839 h 1055"/>
                <a:gd name="T106" fmla="*/ 1228 w 1391"/>
                <a:gd name="T107" fmla="*/ 936 h 1055"/>
                <a:gd name="T108" fmla="*/ 1259 w 1391"/>
                <a:gd name="T109" fmla="*/ 989 h 1055"/>
                <a:gd name="T110" fmla="*/ 1324 w 1391"/>
                <a:gd name="T111" fmla="*/ 1033 h 1055"/>
                <a:gd name="T112" fmla="*/ 1382 w 1391"/>
                <a:gd name="T113" fmla="*/ 1051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91" h="1055">
                  <a:moveTo>
                    <a:pt x="683" y="0"/>
                  </a:moveTo>
                  <a:cubicBezTo>
                    <a:pt x="690" y="24"/>
                    <a:pt x="684" y="47"/>
                    <a:pt x="678" y="70"/>
                  </a:cubicBezTo>
                  <a:cubicBezTo>
                    <a:pt x="677" y="83"/>
                    <a:pt x="671" y="154"/>
                    <a:pt x="661" y="167"/>
                  </a:cubicBezTo>
                  <a:cubicBezTo>
                    <a:pt x="639" y="194"/>
                    <a:pt x="585" y="224"/>
                    <a:pt x="555" y="242"/>
                  </a:cubicBezTo>
                  <a:cubicBezTo>
                    <a:pt x="534" y="255"/>
                    <a:pt x="508" y="268"/>
                    <a:pt x="485" y="277"/>
                  </a:cubicBezTo>
                  <a:cubicBezTo>
                    <a:pt x="476" y="280"/>
                    <a:pt x="458" y="285"/>
                    <a:pt x="458" y="285"/>
                  </a:cubicBezTo>
                  <a:cubicBezTo>
                    <a:pt x="440" y="298"/>
                    <a:pt x="426" y="310"/>
                    <a:pt x="406" y="316"/>
                  </a:cubicBezTo>
                  <a:cubicBezTo>
                    <a:pt x="379" y="341"/>
                    <a:pt x="358" y="371"/>
                    <a:pt x="326" y="391"/>
                  </a:cubicBezTo>
                  <a:cubicBezTo>
                    <a:pt x="316" y="407"/>
                    <a:pt x="307" y="407"/>
                    <a:pt x="291" y="417"/>
                  </a:cubicBezTo>
                  <a:cubicBezTo>
                    <a:pt x="272" y="430"/>
                    <a:pt x="257" y="445"/>
                    <a:pt x="238" y="457"/>
                  </a:cubicBezTo>
                  <a:cubicBezTo>
                    <a:pt x="232" y="477"/>
                    <a:pt x="228" y="493"/>
                    <a:pt x="216" y="510"/>
                  </a:cubicBezTo>
                  <a:cubicBezTo>
                    <a:pt x="209" y="533"/>
                    <a:pt x="190" y="555"/>
                    <a:pt x="177" y="576"/>
                  </a:cubicBezTo>
                  <a:cubicBezTo>
                    <a:pt x="144" y="628"/>
                    <a:pt x="130" y="689"/>
                    <a:pt x="85" y="734"/>
                  </a:cubicBezTo>
                  <a:cubicBezTo>
                    <a:pt x="73" y="766"/>
                    <a:pt x="48" y="792"/>
                    <a:pt x="32" y="822"/>
                  </a:cubicBezTo>
                  <a:cubicBezTo>
                    <a:pt x="18" y="848"/>
                    <a:pt x="10" y="885"/>
                    <a:pt x="1" y="914"/>
                  </a:cubicBezTo>
                  <a:cubicBezTo>
                    <a:pt x="2" y="942"/>
                    <a:pt x="0" y="971"/>
                    <a:pt x="5" y="998"/>
                  </a:cubicBezTo>
                  <a:cubicBezTo>
                    <a:pt x="13" y="1038"/>
                    <a:pt x="89" y="1045"/>
                    <a:pt x="120" y="1055"/>
                  </a:cubicBezTo>
                  <a:cubicBezTo>
                    <a:pt x="168" y="1052"/>
                    <a:pt x="203" y="1047"/>
                    <a:pt x="247" y="1033"/>
                  </a:cubicBezTo>
                  <a:cubicBezTo>
                    <a:pt x="265" y="1021"/>
                    <a:pt x="280" y="1010"/>
                    <a:pt x="300" y="1002"/>
                  </a:cubicBezTo>
                  <a:cubicBezTo>
                    <a:pt x="312" y="990"/>
                    <a:pt x="331" y="963"/>
                    <a:pt x="331" y="963"/>
                  </a:cubicBezTo>
                  <a:cubicBezTo>
                    <a:pt x="342" y="924"/>
                    <a:pt x="360" y="870"/>
                    <a:pt x="401" y="857"/>
                  </a:cubicBezTo>
                  <a:cubicBezTo>
                    <a:pt x="411" y="858"/>
                    <a:pt x="422" y="857"/>
                    <a:pt x="432" y="861"/>
                  </a:cubicBezTo>
                  <a:cubicBezTo>
                    <a:pt x="445" y="866"/>
                    <a:pt x="445" y="877"/>
                    <a:pt x="449" y="888"/>
                  </a:cubicBezTo>
                  <a:cubicBezTo>
                    <a:pt x="458" y="915"/>
                    <a:pt x="467" y="943"/>
                    <a:pt x="476" y="971"/>
                  </a:cubicBezTo>
                  <a:cubicBezTo>
                    <a:pt x="479" y="981"/>
                    <a:pt x="479" y="991"/>
                    <a:pt x="489" y="998"/>
                  </a:cubicBezTo>
                  <a:cubicBezTo>
                    <a:pt x="497" y="1005"/>
                    <a:pt x="519" y="1008"/>
                    <a:pt x="529" y="1011"/>
                  </a:cubicBezTo>
                  <a:cubicBezTo>
                    <a:pt x="590" y="1008"/>
                    <a:pt x="635" y="1006"/>
                    <a:pt x="691" y="989"/>
                  </a:cubicBezTo>
                  <a:cubicBezTo>
                    <a:pt x="706" y="967"/>
                    <a:pt x="720" y="945"/>
                    <a:pt x="735" y="923"/>
                  </a:cubicBezTo>
                  <a:cubicBezTo>
                    <a:pt x="749" y="873"/>
                    <a:pt x="743" y="902"/>
                    <a:pt x="735" y="800"/>
                  </a:cubicBezTo>
                  <a:cubicBezTo>
                    <a:pt x="734" y="786"/>
                    <a:pt x="719" y="769"/>
                    <a:pt x="713" y="760"/>
                  </a:cubicBezTo>
                  <a:cubicBezTo>
                    <a:pt x="710" y="756"/>
                    <a:pt x="704" y="747"/>
                    <a:pt x="704" y="747"/>
                  </a:cubicBezTo>
                  <a:cubicBezTo>
                    <a:pt x="695" y="719"/>
                    <a:pt x="686" y="692"/>
                    <a:pt x="669" y="668"/>
                  </a:cubicBezTo>
                  <a:cubicBezTo>
                    <a:pt x="667" y="656"/>
                    <a:pt x="661" y="645"/>
                    <a:pt x="661" y="633"/>
                  </a:cubicBezTo>
                  <a:cubicBezTo>
                    <a:pt x="661" y="602"/>
                    <a:pt x="663" y="572"/>
                    <a:pt x="665" y="541"/>
                  </a:cubicBezTo>
                  <a:cubicBezTo>
                    <a:pt x="670" y="481"/>
                    <a:pt x="767" y="465"/>
                    <a:pt x="810" y="448"/>
                  </a:cubicBezTo>
                  <a:cubicBezTo>
                    <a:pt x="880" y="452"/>
                    <a:pt x="929" y="448"/>
                    <a:pt x="986" y="483"/>
                  </a:cubicBezTo>
                  <a:cubicBezTo>
                    <a:pt x="1005" y="512"/>
                    <a:pt x="996" y="530"/>
                    <a:pt x="986" y="562"/>
                  </a:cubicBezTo>
                  <a:cubicBezTo>
                    <a:pt x="983" y="572"/>
                    <a:pt x="968" y="589"/>
                    <a:pt x="968" y="589"/>
                  </a:cubicBezTo>
                  <a:cubicBezTo>
                    <a:pt x="960" y="614"/>
                    <a:pt x="935" y="633"/>
                    <a:pt x="920" y="655"/>
                  </a:cubicBezTo>
                  <a:cubicBezTo>
                    <a:pt x="911" y="684"/>
                    <a:pt x="878" y="708"/>
                    <a:pt x="854" y="725"/>
                  </a:cubicBezTo>
                  <a:cubicBezTo>
                    <a:pt x="833" y="756"/>
                    <a:pt x="845" y="746"/>
                    <a:pt x="823" y="760"/>
                  </a:cubicBezTo>
                  <a:cubicBezTo>
                    <a:pt x="819" y="775"/>
                    <a:pt x="801" y="800"/>
                    <a:pt x="801" y="800"/>
                  </a:cubicBezTo>
                  <a:cubicBezTo>
                    <a:pt x="797" y="813"/>
                    <a:pt x="792" y="826"/>
                    <a:pt x="788" y="839"/>
                  </a:cubicBezTo>
                  <a:cubicBezTo>
                    <a:pt x="789" y="858"/>
                    <a:pt x="790" y="878"/>
                    <a:pt x="792" y="897"/>
                  </a:cubicBezTo>
                  <a:cubicBezTo>
                    <a:pt x="802" y="994"/>
                    <a:pt x="856" y="1006"/>
                    <a:pt x="938" y="1029"/>
                  </a:cubicBezTo>
                  <a:cubicBezTo>
                    <a:pt x="978" y="1025"/>
                    <a:pt x="1007" y="1022"/>
                    <a:pt x="1043" y="1011"/>
                  </a:cubicBezTo>
                  <a:cubicBezTo>
                    <a:pt x="1061" y="998"/>
                    <a:pt x="1075" y="979"/>
                    <a:pt x="1091" y="963"/>
                  </a:cubicBezTo>
                  <a:cubicBezTo>
                    <a:pt x="1096" y="958"/>
                    <a:pt x="1105" y="949"/>
                    <a:pt x="1105" y="949"/>
                  </a:cubicBezTo>
                  <a:cubicBezTo>
                    <a:pt x="1126" y="880"/>
                    <a:pt x="1113" y="932"/>
                    <a:pt x="1109" y="787"/>
                  </a:cubicBezTo>
                  <a:cubicBezTo>
                    <a:pt x="1112" y="731"/>
                    <a:pt x="1098" y="716"/>
                    <a:pt x="1135" y="690"/>
                  </a:cubicBezTo>
                  <a:cubicBezTo>
                    <a:pt x="1145" y="691"/>
                    <a:pt x="1156" y="690"/>
                    <a:pt x="1166" y="694"/>
                  </a:cubicBezTo>
                  <a:cubicBezTo>
                    <a:pt x="1181" y="701"/>
                    <a:pt x="1180" y="738"/>
                    <a:pt x="1184" y="752"/>
                  </a:cubicBezTo>
                  <a:cubicBezTo>
                    <a:pt x="1191" y="781"/>
                    <a:pt x="1201" y="809"/>
                    <a:pt x="1206" y="839"/>
                  </a:cubicBezTo>
                  <a:cubicBezTo>
                    <a:pt x="1211" y="870"/>
                    <a:pt x="1213" y="908"/>
                    <a:pt x="1228" y="936"/>
                  </a:cubicBezTo>
                  <a:cubicBezTo>
                    <a:pt x="1236" y="950"/>
                    <a:pt x="1247" y="978"/>
                    <a:pt x="1259" y="989"/>
                  </a:cubicBezTo>
                  <a:cubicBezTo>
                    <a:pt x="1277" y="1005"/>
                    <a:pt x="1304" y="1019"/>
                    <a:pt x="1324" y="1033"/>
                  </a:cubicBezTo>
                  <a:cubicBezTo>
                    <a:pt x="1337" y="1042"/>
                    <a:pt x="1391" y="1039"/>
                    <a:pt x="1382" y="1051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114"/>
            <p:cNvSpPr txBox="1">
              <a:spLocks noChangeArrowheads="1"/>
            </p:cNvSpPr>
            <p:nvPr/>
          </p:nvSpPr>
          <p:spPr bwMode="auto">
            <a:xfrm>
              <a:off x="576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rebuchet MS" pitchFamily="34" charset="0"/>
                </a:rPr>
                <a:t>A B D E C F G</a:t>
              </a:r>
            </a:p>
          </p:txBody>
        </p:sp>
      </p:grpSp>
      <p:grpSp>
        <p:nvGrpSpPr>
          <p:cNvPr id="28799" name="Group 127"/>
          <p:cNvGrpSpPr>
            <a:grpSpLocks/>
          </p:cNvGrpSpPr>
          <p:nvPr/>
        </p:nvGrpSpPr>
        <p:grpSpPr bwMode="auto">
          <a:xfrm>
            <a:off x="3468688" y="4508500"/>
            <a:ext cx="2551112" cy="1984375"/>
            <a:chOff x="2185" y="2840"/>
            <a:chExt cx="1607" cy="1250"/>
          </a:xfrm>
        </p:grpSpPr>
        <p:sp>
          <p:nvSpPr>
            <p:cNvPr id="28784" name="Freeform 112"/>
            <p:cNvSpPr>
              <a:spLocks/>
            </p:cNvSpPr>
            <p:nvPr/>
          </p:nvSpPr>
          <p:spPr bwMode="auto">
            <a:xfrm>
              <a:off x="2185" y="2840"/>
              <a:ext cx="1517" cy="1007"/>
            </a:xfrm>
            <a:custGeom>
              <a:avLst/>
              <a:gdLst>
                <a:gd name="T0" fmla="*/ 625 w 1517"/>
                <a:gd name="T1" fmla="*/ 0 h 1007"/>
                <a:gd name="T2" fmla="*/ 589 w 1517"/>
                <a:gd name="T3" fmla="*/ 58 h 1007"/>
                <a:gd name="T4" fmla="*/ 576 w 1517"/>
                <a:gd name="T5" fmla="*/ 66 h 1007"/>
                <a:gd name="T6" fmla="*/ 537 w 1517"/>
                <a:gd name="T7" fmla="*/ 106 h 1007"/>
                <a:gd name="T8" fmla="*/ 462 w 1517"/>
                <a:gd name="T9" fmla="*/ 172 h 1007"/>
                <a:gd name="T10" fmla="*/ 374 w 1517"/>
                <a:gd name="T11" fmla="*/ 229 h 1007"/>
                <a:gd name="T12" fmla="*/ 167 w 1517"/>
                <a:gd name="T13" fmla="*/ 414 h 1007"/>
                <a:gd name="T14" fmla="*/ 141 w 1517"/>
                <a:gd name="T15" fmla="*/ 462 h 1007"/>
                <a:gd name="T16" fmla="*/ 84 w 1517"/>
                <a:gd name="T17" fmla="*/ 546 h 1007"/>
                <a:gd name="T18" fmla="*/ 71 w 1517"/>
                <a:gd name="T19" fmla="*/ 581 h 1007"/>
                <a:gd name="T20" fmla="*/ 57 w 1517"/>
                <a:gd name="T21" fmla="*/ 616 h 1007"/>
                <a:gd name="T22" fmla="*/ 5 w 1517"/>
                <a:gd name="T23" fmla="*/ 840 h 1007"/>
                <a:gd name="T24" fmla="*/ 13 w 1517"/>
                <a:gd name="T25" fmla="*/ 902 h 1007"/>
                <a:gd name="T26" fmla="*/ 57 w 1517"/>
                <a:gd name="T27" fmla="*/ 919 h 1007"/>
                <a:gd name="T28" fmla="*/ 172 w 1517"/>
                <a:gd name="T29" fmla="*/ 946 h 1007"/>
                <a:gd name="T30" fmla="*/ 304 w 1517"/>
                <a:gd name="T31" fmla="*/ 928 h 1007"/>
                <a:gd name="T32" fmla="*/ 378 w 1517"/>
                <a:gd name="T33" fmla="*/ 823 h 1007"/>
                <a:gd name="T34" fmla="*/ 356 w 1517"/>
                <a:gd name="T35" fmla="*/ 678 h 1007"/>
                <a:gd name="T36" fmla="*/ 343 w 1517"/>
                <a:gd name="T37" fmla="*/ 634 h 1007"/>
                <a:gd name="T38" fmla="*/ 392 w 1517"/>
                <a:gd name="T39" fmla="*/ 603 h 1007"/>
                <a:gd name="T40" fmla="*/ 422 w 1517"/>
                <a:gd name="T41" fmla="*/ 638 h 1007"/>
                <a:gd name="T42" fmla="*/ 418 w 1517"/>
                <a:gd name="T43" fmla="*/ 748 h 1007"/>
                <a:gd name="T44" fmla="*/ 422 w 1517"/>
                <a:gd name="T45" fmla="*/ 823 h 1007"/>
                <a:gd name="T46" fmla="*/ 559 w 1517"/>
                <a:gd name="T47" fmla="*/ 915 h 1007"/>
                <a:gd name="T48" fmla="*/ 607 w 1517"/>
                <a:gd name="T49" fmla="*/ 928 h 1007"/>
                <a:gd name="T50" fmla="*/ 691 w 1517"/>
                <a:gd name="T51" fmla="*/ 919 h 1007"/>
                <a:gd name="T52" fmla="*/ 726 w 1517"/>
                <a:gd name="T53" fmla="*/ 875 h 1007"/>
                <a:gd name="T54" fmla="*/ 735 w 1517"/>
                <a:gd name="T55" fmla="*/ 862 h 1007"/>
                <a:gd name="T56" fmla="*/ 774 w 1517"/>
                <a:gd name="T57" fmla="*/ 735 h 1007"/>
                <a:gd name="T58" fmla="*/ 664 w 1517"/>
                <a:gd name="T59" fmla="*/ 445 h 1007"/>
                <a:gd name="T60" fmla="*/ 743 w 1517"/>
                <a:gd name="T61" fmla="*/ 295 h 1007"/>
                <a:gd name="T62" fmla="*/ 853 w 1517"/>
                <a:gd name="T63" fmla="*/ 299 h 1007"/>
                <a:gd name="T64" fmla="*/ 880 w 1517"/>
                <a:gd name="T65" fmla="*/ 339 h 1007"/>
                <a:gd name="T66" fmla="*/ 902 w 1517"/>
                <a:gd name="T67" fmla="*/ 396 h 1007"/>
                <a:gd name="T68" fmla="*/ 866 w 1517"/>
                <a:gd name="T69" fmla="*/ 541 h 1007"/>
                <a:gd name="T70" fmla="*/ 805 w 1517"/>
                <a:gd name="T71" fmla="*/ 730 h 1007"/>
                <a:gd name="T72" fmla="*/ 836 w 1517"/>
                <a:gd name="T73" fmla="*/ 893 h 1007"/>
                <a:gd name="T74" fmla="*/ 915 w 1517"/>
                <a:gd name="T75" fmla="*/ 928 h 1007"/>
                <a:gd name="T76" fmla="*/ 963 w 1517"/>
                <a:gd name="T77" fmla="*/ 941 h 1007"/>
                <a:gd name="T78" fmla="*/ 1078 w 1517"/>
                <a:gd name="T79" fmla="*/ 928 h 1007"/>
                <a:gd name="T80" fmla="*/ 1152 w 1517"/>
                <a:gd name="T81" fmla="*/ 836 h 1007"/>
                <a:gd name="T82" fmla="*/ 1117 w 1517"/>
                <a:gd name="T83" fmla="*/ 673 h 1007"/>
                <a:gd name="T84" fmla="*/ 1170 w 1517"/>
                <a:gd name="T85" fmla="*/ 616 h 1007"/>
                <a:gd name="T86" fmla="*/ 1196 w 1517"/>
                <a:gd name="T87" fmla="*/ 620 h 1007"/>
                <a:gd name="T88" fmla="*/ 1201 w 1517"/>
                <a:gd name="T89" fmla="*/ 634 h 1007"/>
                <a:gd name="T90" fmla="*/ 1218 w 1517"/>
                <a:gd name="T91" fmla="*/ 695 h 1007"/>
                <a:gd name="T92" fmla="*/ 1262 w 1517"/>
                <a:gd name="T93" fmla="*/ 893 h 1007"/>
                <a:gd name="T94" fmla="*/ 1328 w 1517"/>
                <a:gd name="T95" fmla="*/ 928 h 1007"/>
                <a:gd name="T96" fmla="*/ 1372 w 1517"/>
                <a:gd name="T97" fmla="*/ 946 h 1007"/>
                <a:gd name="T98" fmla="*/ 1385 w 1517"/>
                <a:gd name="T99" fmla="*/ 950 h 1007"/>
                <a:gd name="T100" fmla="*/ 1456 w 1517"/>
                <a:gd name="T101" fmla="*/ 985 h 1007"/>
                <a:gd name="T102" fmla="*/ 1517 w 1517"/>
                <a:gd name="T103" fmla="*/ 1007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17" h="1007">
                  <a:moveTo>
                    <a:pt x="625" y="0"/>
                  </a:moveTo>
                  <a:cubicBezTo>
                    <a:pt x="612" y="20"/>
                    <a:pt x="606" y="41"/>
                    <a:pt x="589" y="58"/>
                  </a:cubicBezTo>
                  <a:cubicBezTo>
                    <a:pt x="585" y="62"/>
                    <a:pt x="580" y="63"/>
                    <a:pt x="576" y="66"/>
                  </a:cubicBezTo>
                  <a:cubicBezTo>
                    <a:pt x="562" y="79"/>
                    <a:pt x="549" y="92"/>
                    <a:pt x="537" y="106"/>
                  </a:cubicBezTo>
                  <a:cubicBezTo>
                    <a:pt x="515" y="133"/>
                    <a:pt x="497" y="161"/>
                    <a:pt x="462" y="172"/>
                  </a:cubicBezTo>
                  <a:cubicBezTo>
                    <a:pt x="438" y="196"/>
                    <a:pt x="400" y="205"/>
                    <a:pt x="374" y="229"/>
                  </a:cubicBezTo>
                  <a:cubicBezTo>
                    <a:pt x="305" y="291"/>
                    <a:pt x="227" y="343"/>
                    <a:pt x="167" y="414"/>
                  </a:cubicBezTo>
                  <a:cubicBezTo>
                    <a:pt x="155" y="428"/>
                    <a:pt x="151" y="446"/>
                    <a:pt x="141" y="462"/>
                  </a:cubicBezTo>
                  <a:cubicBezTo>
                    <a:pt x="124" y="490"/>
                    <a:pt x="102" y="517"/>
                    <a:pt x="84" y="546"/>
                  </a:cubicBezTo>
                  <a:cubicBezTo>
                    <a:pt x="77" y="557"/>
                    <a:pt x="76" y="569"/>
                    <a:pt x="71" y="581"/>
                  </a:cubicBezTo>
                  <a:cubicBezTo>
                    <a:pt x="66" y="593"/>
                    <a:pt x="57" y="616"/>
                    <a:pt x="57" y="616"/>
                  </a:cubicBezTo>
                  <a:cubicBezTo>
                    <a:pt x="45" y="692"/>
                    <a:pt x="17" y="764"/>
                    <a:pt x="5" y="840"/>
                  </a:cubicBezTo>
                  <a:cubicBezTo>
                    <a:pt x="7" y="861"/>
                    <a:pt x="0" y="886"/>
                    <a:pt x="13" y="902"/>
                  </a:cubicBezTo>
                  <a:cubicBezTo>
                    <a:pt x="23" y="914"/>
                    <a:pt x="43" y="915"/>
                    <a:pt x="57" y="919"/>
                  </a:cubicBezTo>
                  <a:cubicBezTo>
                    <a:pt x="97" y="931"/>
                    <a:pt x="130" y="941"/>
                    <a:pt x="172" y="946"/>
                  </a:cubicBezTo>
                  <a:cubicBezTo>
                    <a:pt x="220" y="943"/>
                    <a:pt x="259" y="941"/>
                    <a:pt x="304" y="928"/>
                  </a:cubicBezTo>
                  <a:cubicBezTo>
                    <a:pt x="347" y="898"/>
                    <a:pt x="369" y="874"/>
                    <a:pt x="378" y="823"/>
                  </a:cubicBezTo>
                  <a:cubicBezTo>
                    <a:pt x="376" y="777"/>
                    <a:pt x="384" y="719"/>
                    <a:pt x="356" y="678"/>
                  </a:cubicBezTo>
                  <a:cubicBezTo>
                    <a:pt x="352" y="663"/>
                    <a:pt x="349" y="648"/>
                    <a:pt x="343" y="634"/>
                  </a:cubicBezTo>
                  <a:cubicBezTo>
                    <a:pt x="351" y="611"/>
                    <a:pt x="369" y="608"/>
                    <a:pt x="392" y="603"/>
                  </a:cubicBezTo>
                  <a:cubicBezTo>
                    <a:pt x="413" y="609"/>
                    <a:pt x="417" y="617"/>
                    <a:pt x="422" y="638"/>
                  </a:cubicBezTo>
                  <a:cubicBezTo>
                    <a:pt x="421" y="675"/>
                    <a:pt x="418" y="711"/>
                    <a:pt x="418" y="748"/>
                  </a:cubicBezTo>
                  <a:cubicBezTo>
                    <a:pt x="418" y="773"/>
                    <a:pt x="420" y="798"/>
                    <a:pt x="422" y="823"/>
                  </a:cubicBezTo>
                  <a:cubicBezTo>
                    <a:pt x="430" y="908"/>
                    <a:pt x="485" y="910"/>
                    <a:pt x="559" y="915"/>
                  </a:cubicBezTo>
                  <a:cubicBezTo>
                    <a:pt x="575" y="919"/>
                    <a:pt x="591" y="923"/>
                    <a:pt x="607" y="928"/>
                  </a:cubicBezTo>
                  <a:cubicBezTo>
                    <a:pt x="635" y="926"/>
                    <a:pt x="668" y="935"/>
                    <a:pt x="691" y="919"/>
                  </a:cubicBezTo>
                  <a:cubicBezTo>
                    <a:pt x="703" y="911"/>
                    <a:pt x="721" y="882"/>
                    <a:pt x="726" y="875"/>
                  </a:cubicBezTo>
                  <a:cubicBezTo>
                    <a:pt x="729" y="871"/>
                    <a:pt x="735" y="862"/>
                    <a:pt x="735" y="862"/>
                  </a:cubicBezTo>
                  <a:cubicBezTo>
                    <a:pt x="748" y="819"/>
                    <a:pt x="764" y="779"/>
                    <a:pt x="774" y="735"/>
                  </a:cubicBezTo>
                  <a:cubicBezTo>
                    <a:pt x="764" y="628"/>
                    <a:pt x="684" y="550"/>
                    <a:pt x="664" y="445"/>
                  </a:cubicBezTo>
                  <a:cubicBezTo>
                    <a:pt x="669" y="374"/>
                    <a:pt x="661" y="310"/>
                    <a:pt x="743" y="295"/>
                  </a:cubicBezTo>
                  <a:cubicBezTo>
                    <a:pt x="780" y="296"/>
                    <a:pt x="817" y="290"/>
                    <a:pt x="853" y="299"/>
                  </a:cubicBezTo>
                  <a:cubicBezTo>
                    <a:pt x="869" y="303"/>
                    <a:pt x="880" y="339"/>
                    <a:pt x="880" y="339"/>
                  </a:cubicBezTo>
                  <a:cubicBezTo>
                    <a:pt x="886" y="358"/>
                    <a:pt x="895" y="377"/>
                    <a:pt x="902" y="396"/>
                  </a:cubicBezTo>
                  <a:cubicBezTo>
                    <a:pt x="898" y="440"/>
                    <a:pt x="893" y="502"/>
                    <a:pt x="866" y="541"/>
                  </a:cubicBezTo>
                  <a:cubicBezTo>
                    <a:pt x="847" y="604"/>
                    <a:pt x="820" y="666"/>
                    <a:pt x="805" y="730"/>
                  </a:cubicBezTo>
                  <a:cubicBezTo>
                    <a:pt x="805" y="736"/>
                    <a:pt x="793" y="880"/>
                    <a:pt x="836" y="893"/>
                  </a:cubicBezTo>
                  <a:cubicBezTo>
                    <a:pt x="859" y="909"/>
                    <a:pt x="889" y="919"/>
                    <a:pt x="915" y="928"/>
                  </a:cubicBezTo>
                  <a:cubicBezTo>
                    <a:pt x="931" y="933"/>
                    <a:pt x="963" y="941"/>
                    <a:pt x="963" y="941"/>
                  </a:cubicBezTo>
                  <a:cubicBezTo>
                    <a:pt x="1024" y="938"/>
                    <a:pt x="1035" y="943"/>
                    <a:pt x="1078" y="928"/>
                  </a:cubicBezTo>
                  <a:cubicBezTo>
                    <a:pt x="1115" y="901"/>
                    <a:pt x="1141" y="882"/>
                    <a:pt x="1152" y="836"/>
                  </a:cubicBezTo>
                  <a:cubicBezTo>
                    <a:pt x="1148" y="777"/>
                    <a:pt x="1138" y="728"/>
                    <a:pt x="1117" y="673"/>
                  </a:cubicBezTo>
                  <a:cubicBezTo>
                    <a:pt x="1124" y="641"/>
                    <a:pt x="1138" y="626"/>
                    <a:pt x="1170" y="616"/>
                  </a:cubicBezTo>
                  <a:cubicBezTo>
                    <a:pt x="1179" y="617"/>
                    <a:pt x="1188" y="616"/>
                    <a:pt x="1196" y="620"/>
                  </a:cubicBezTo>
                  <a:cubicBezTo>
                    <a:pt x="1200" y="622"/>
                    <a:pt x="1200" y="629"/>
                    <a:pt x="1201" y="634"/>
                  </a:cubicBezTo>
                  <a:cubicBezTo>
                    <a:pt x="1207" y="656"/>
                    <a:pt x="1212" y="674"/>
                    <a:pt x="1218" y="695"/>
                  </a:cubicBezTo>
                  <a:cubicBezTo>
                    <a:pt x="1215" y="748"/>
                    <a:pt x="1188" y="870"/>
                    <a:pt x="1262" y="893"/>
                  </a:cubicBezTo>
                  <a:cubicBezTo>
                    <a:pt x="1280" y="906"/>
                    <a:pt x="1307" y="921"/>
                    <a:pt x="1328" y="928"/>
                  </a:cubicBezTo>
                  <a:cubicBezTo>
                    <a:pt x="1350" y="943"/>
                    <a:pt x="1335" y="935"/>
                    <a:pt x="1372" y="946"/>
                  </a:cubicBezTo>
                  <a:cubicBezTo>
                    <a:pt x="1376" y="947"/>
                    <a:pt x="1385" y="950"/>
                    <a:pt x="1385" y="950"/>
                  </a:cubicBezTo>
                  <a:cubicBezTo>
                    <a:pt x="1406" y="964"/>
                    <a:pt x="1432" y="976"/>
                    <a:pt x="1456" y="985"/>
                  </a:cubicBezTo>
                  <a:cubicBezTo>
                    <a:pt x="1471" y="990"/>
                    <a:pt x="1505" y="995"/>
                    <a:pt x="1517" y="1007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7" name="Text Box 115"/>
            <p:cNvSpPr txBox="1">
              <a:spLocks noChangeArrowheads="1"/>
            </p:cNvSpPr>
            <p:nvPr/>
          </p:nvSpPr>
          <p:spPr bwMode="auto">
            <a:xfrm>
              <a:off x="2256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rebuchet MS" pitchFamily="34" charset="0"/>
                </a:rPr>
                <a:t>D B E A F C G</a:t>
              </a:r>
            </a:p>
          </p:txBody>
        </p:sp>
      </p:grpSp>
      <p:grpSp>
        <p:nvGrpSpPr>
          <p:cNvPr id="28800" name="Group 128"/>
          <p:cNvGrpSpPr>
            <a:grpSpLocks/>
          </p:cNvGrpSpPr>
          <p:nvPr/>
        </p:nvGrpSpPr>
        <p:grpSpPr bwMode="auto">
          <a:xfrm>
            <a:off x="5943600" y="4430713"/>
            <a:ext cx="2514600" cy="2062162"/>
            <a:chOff x="3744" y="2791"/>
            <a:chExt cx="1584" cy="1299"/>
          </a:xfrm>
        </p:grpSpPr>
        <p:sp>
          <p:nvSpPr>
            <p:cNvPr id="28785" name="Freeform 113"/>
            <p:cNvSpPr>
              <a:spLocks/>
            </p:cNvSpPr>
            <p:nvPr/>
          </p:nvSpPr>
          <p:spPr bwMode="auto">
            <a:xfrm>
              <a:off x="3744" y="2791"/>
              <a:ext cx="1559" cy="1098"/>
            </a:xfrm>
            <a:custGeom>
              <a:avLst/>
              <a:gdLst>
                <a:gd name="T0" fmla="*/ 569 w 1559"/>
                <a:gd name="T1" fmla="*/ 120 h 1098"/>
                <a:gd name="T2" fmla="*/ 341 w 1559"/>
                <a:gd name="T3" fmla="*/ 278 h 1098"/>
                <a:gd name="T4" fmla="*/ 139 w 1559"/>
                <a:gd name="T5" fmla="*/ 454 h 1098"/>
                <a:gd name="T6" fmla="*/ 59 w 1559"/>
                <a:gd name="T7" fmla="*/ 564 h 1098"/>
                <a:gd name="T8" fmla="*/ 15 w 1559"/>
                <a:gd name="T9" fmla="*/ 836 h 1098"/>
                <a:gd name="T10" fmla="*/ 191 w 1559"/>
                <a:gd name="T11" fmla="*/ 1012 h 1098"/>
                <a:gd name="T12" fmla="*/ 345 w 1559"/>
                <a:gd name="T13" fmla="*/ 933 h 1098"/>
                <a:gd name="T14" fmla="*/ 358 w 1559"/>
                <a:gd name="T15" fmla="*/ 810 h 1098"/>
                <a:gd name="T16" fmla="*/ 328 w 1559"/>
                <a:gd name="T17" fmla="*/ 696 h 1098"/>
                <a:gd name="T18" fmla="*/ 424 w 1559"/>
                <a:gd name="T19" fmla="*/ 674 h 1098"/>
                <a:gd name="T20" fmla="*/ 508 w 1559"/>
                <a:gd name="T21" fmla="*/ 1043 h 1098"/>
                <a:gd name="T22" fmla="*/ 706 w 1559"/>
                <a:gd name="T23" fmla="*/ 1039 h 1098"/>
                <a:gd name="T24" fmla="*/ 745 w 1559"/>
                <a:gd name="T25" fmla="*/ 819 h 1098"/>
                <a:gd name="T26" fmla="*/ 710 w 1559"/>
                <a:gd name="T27" fmla="*/ 766 h 1098"/>
                <a:gd name="T28" fmla="*/ 605 w 1559"/>
                <a:gd name="T29" fmla="*/ 595 h 1098"/>
                <a:gd name="T30" fmla="*/ 565 w 1559"/>
                <a:gd name="T31" fmla="*/ 498 h 1098"/>
                <a:gd name="T32" fmla="*/ 591 w 1559"/>
                <a:gd name="T33" fmla="*/ 419 h 1098"/>
                <a:gd name="T34" fmla="*/ 873 w 1559"/>
                <a:gd name="T35" fmla="*/ 379 h 1098"/>
                <a:gd name="T36" fmla="*/ 868 w 1559"/>
                <a:gd name="T37" fmla="*/ 612 h 1098"/>
                <a:gd name="T38" fmla="*/ 833 w 1559"/>
                <a:gd name="T39" fmla="*/ 709 h 1098"/>
                <a:gd name="T40" fmla="*/ 816 w 1559"/>
                <a:gd name="T41" fmla="*/ 920 h 1098"/>
                <a:gd name="T42" fmla="*/ 978 w 1559"/>
                <a:gd name="T43" fmla="*/ 1083 h 1098"/>
                <a:gd name="T44" fmla="*/ 1167 w 1559"/>
                <a:gd name="T45" fmla="*/ 973 h 1098"/>
                <a:gd name="T46" fmla="*/ 1106 w 1559"/>
                <a:gd name="T47" fmla="*/ 775 h 1098"/>
                <a:gd name="T48" fmla="*/ 1141 w 1559"/>
                <a:gd name="T49" fmla="*/ 661 h 1098"/>
                <a:gd name="T50" fmla="*/ 1181 w 1559"/>
                <a:gd name="T51" fmla="*/ 691 h 1098"/>
                <a:gd name="T52" fmla="*/ 1229 w 1559"/>
                <a:gd name="T53" fmla="*/ 964 h 1098"/>
                <a:gd name="T54" fmla="*/ 1321 w 1559"/>
                <a:gd name="T55" fmla="*/ 1043 h 1098"/>
                <a:gd name="T56" fmla="*/ 1524 w 1559"/>
                <a:gd name="T57" fmla="*/ 1004 h 1098"/>
                <a:gd name="T58" fmla="*/ 1537 w 1559"/>
                <a:gd name="T59" fmla="*/ 819 h 1098"/>
                <a:gd name="T60" fmla="*/ 1484 w 1559"/>
                <a:gd name="T61" fmla="*/ 749 h 1098"/>
                <a:gd name="T62" fmla="*/ 1330 w 1559"/>
                <a:gd name="T63" fmla="*/ 494 h 1098"/>
                <a:gd name="T64" fmla="*/ 1216 w 1559"/>
                <a:gd name="T65" fmla="*/ 353 h 1098"/>
                <a:gd name="T66" fmla="*/ 1027 w 1559"/>
                <a:gd name="T67" fmla="*/ 203 h 1098"/>
                <a:gd name="T68" fmla="*/ 974 w 1559"/>
                <a:gd name="T69" fmla="*/ 137 h 1098"/>
                <a:gd name="T70" fmla="*/ 1009 w 1559"/>
                <a:gd name="T71" fmla="*/ 1 h 1098"/>
                <a:gd name="T72" fmla="*/ 1141 w 1559"/>
                <a:gd name="T73" fmla="*/ 32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9" h="1098">
                  <a:moveTo>
                    <a:pt x="644" y="45"/>
                  </a:moveTo>
                  <a:cubicBezTo>
                    <a:pt x="634" y="76"/>
                    <a:pt x="596" y="102"/>
                    <a:pt x="569" y="120"/>
                  </a:cubicBezTo>
                  <a:cubicBezTo>
                    <a:pt x="552" y="148"/>
                    <a:pt x="513" y="163"/>
                    <a:pt x="486" y="181"/>
                  </a:cubicBezTo>
                  <a:cubicBezTo>
                    <a:pt x="438" y="214"/>
                    <a:pt x="389" y="245"/>
                    <a:pt x="341" y="278"/>
                  </a:cubicBezTo>
                  <a:cubicBezTo>
                    <a:pt x="293" y="311"/>
                    <a:pt x="254" y="357"/>
                    <a:pt x="209" y="392"/>
                  </a:cubicBezTo>
                  <a:cubicBezTo>
                    <a:pt x="186" y="410"/>
                    <a:pt x="157" y="431"/>
                    <a:pt x="139" y="454"/>
                  </a:cubicBezTo>
                  <a:cubicBezTo>
                    <a:pt x="119" y="480"/>
                    <a:pt x="100" y="514"/>
                    <a:pt x="77" y="537"/>
                  </a:cubicBezTo>
                  <a:cubicBezTo>
                    <a:pt x="68" y="569"/>
                    <a:pt x="81" y="532"/>
                    <a:pt x="59" y="564"/>
                  </a:cubicBezTo>
                  <a:cubicBezTo>
                    <a:pt x="44" y="585"/>
                    <a:pt x="35" y="612"/>
                    <a:pt x="20" y="634"/>
                  </a:cubicBezTo>
                  <a:cubicBezTo>
                    <a:pt x="0" y="707"/>
                    <a:pt x="10" y="726"/>
                    <a:pt x="15" y="836"/>
                  </a:cubicBezTo>
                  <a:cubicBezTo>
                    <a:pt x="18" y="899"/>
                    <a:pt x="58" y="937"/>
                    <a:pt x="108" y="968"/>
                  </a:cubicBezTo>
                  <a:cubicBezTo>
                    <a:pt x="148" y="993"/>
                    <a:pt x="137" y="1005"/>
                    <a:pt x="191" y="1012"/>
                  </a:cubicBezTo>
                  <a:cubicBezTo>
                    <a:pt x="242" y="1009"/>
                    <a:pt x="255" y="1013"/>
                    <a:pt x="292" y="999"/>
                  </a:cubicBezTo>
                  <a:cubicBezTo>
                    <a:pt x="316" y="976"/>
                    <a:pt x="327" y="959"/>
                    <a:pt x="345" y="933"/>
                  </a:cubicBezTo>
                  <a:cubicBezTo>
                    <a:pt x="351" y="914"/>
                    <a:pt x="356" y="895"/>
                    <a:pt x="363" y="876"/>
                  </a:cubicBezTo>
                  <a:cubicBezTo>
                    <a:pt x="361" y="854"/>
                    <a:pt x="361" y="832"/>
                    <a:pt x="358" y="810"/>
                  </a:cubicBezTo>
                  <a:cubicBezTo>
                    <a:pt x="354" y="781"/>
                    <a:pt x="333" y="758"/>
                    <a:pt x="323" y="731"/>
                  </a:cubicBezTo>
                  <a:cubicBezTo>
                    <a:pt x="325" y="719"/>
                    <a:pt x="322" y="706"/>
                    <a:pt x="328" y="696"/>
                  </a:cubicBezTo>
                  <a:cubicBezTo>
                    <a:pt x="339" y="678"/>
                    <a:pt x="371" y="673"/>
                    <a:pt x="389" y="669"/>
                  </a:cubicBezTo>
                  <a:cubicBezTo>
                    <a:pt x="401" y="671"/>
                    <a:pt x="413" y="670"/>
                    <a:pt x="424" y="674"/>
                  </a:cubicBezTo>
                  <a:cubicBezTo>
                    <a:pt x="443" y="682"/>
                    <a:pt x="444" y="740"/>
                    <a:pt x="446" y="753"/>
                  </a:cubicBezTo>
                  <a:cubicBezTo>
                    <a:pt x="447" y="797"/>
                    <a:pt x="424" y="998"/>
                    <a:pt x="508" y="1043"/>
                  </a:cubicBezTo>
                  <a:cubicBezTo>
                    <a:pt x="528" y="1054"/>
                    <a:pt x="552" y="1054"/>
                    <a:pt x="574" y="1056"/>
                  </a:cubicBezTo>
                  <a:cubicBezTo>
                    <a:pt x="635" y="1053"/>
                    <a:pt x="657" y="1054"/>
                    <a:pt x="706" y="1039"/>
                  </a:cubicBezTo>
                  <a:cubicBezTo>
                    <a:pt x="738" y="1006"/>
                    <a:pt x="756" y="975"/>
                    <a:pt x="772" y="933"/>
                  </a:cubicBezTo>
                  <a:cubicBezTo>
                    <a:pt x="765" y="899"/>
                    <a:pt x="761" y="849"/>
                    <a:pt x="745" y="819"/>
                  </a:cubicBezTo>
                  <a:cubicBezTo>
                    <a:pt x="734" y="799"/>
                    <a:pt x="738" y="812"/>
                    <a:pt x="723" y="793"/>
                  </a:cubicBezTo>
                  <a:cubicBezTo>
                    <a:pt x="684" y="743"/>
                    <a:pt x="741" y="811"/>
                    <a:pt x="710" y="766"/>
                  </a:cubicBezTo>
                  <a:cubicBezTo>
                    <a:pt x="701" y="753"/>
                    <a:pt x="686" y="738"/>
                    <a:pt x="675" y="727"/>
                  </a:cubicBezTo>
                  <a:cubicBezTo>
                    <a:pt x="662" y="680"/>
                    <a:pt x="626" y="639"/>
                    <a:pt x="605" y="595"/>
                  </a:cubicBezTo>
                  <a:cubicBezTo>
                    <a:pt x="597" y="579"/>
                    <a:pt x="597" y="566"/>
                    <a:pt x="587" y="551"/>
                  </a:cubicBezTo>
                  <a:cubicBezTo>
                    <a:pt x="582" y="532"/>
                    <a:pt x="576" y="514"/>
                    <a:pt x="565" y="498"/>
                  </a:cubicBezTo>
                  <a:cubicBezTo>
                    <a:pt x="562" y="489"/>
                    <a:pt x="556" y="481"/>
                    <a:pt x="556" y="472"/>
                  </a:cubicBezTo>
                  <a:cubicBezTo>
                    <a:pt x="556" y="449"/>
                    <a:pt x="576" y="432"/>
                    <a:pt x="591" y="419"/>
                  </a:cubicBezTo>
                  <a:cubicBezTo>
                    <a:pt x="643" y="376"/>
                    <a:pt x="696" y="362"/>
                    <a:pt x="763" y="353"/>
                  </a:cubicBezTo>
                  <a:cubicBezTo>
                    <a:pt x="812" y="356"/>
                    <a:pt x="835" y="353"/>
                    <a:pt x="873" y="379"/>
                  </a:cubicBezTo>
                  <a:cubicBezTo>
                    <a:pt x="886" y="397"/>
                    <a:pt x="895" y="418"/>
                    <a:pt x="908" y="436"/>
                  </a:cubicBezTo>
                  <a:cubicBezTo>
                    <a:pt x="924" y="492"/>
                    <a:pt x="901" y="564"/>
                    <a:pt x="868" y="612"/>
                  </a:cubicBezTo>
                  <a:cubicBezTo>
                    <a:pt x="862" y="633"/>
                    <a:pt x="853" y="645"/>
                    <a:pt x="846" y="665"/>
                  </a:cubicBezTo>
                  <a:cubicBezTo>
                    <a:pt x="841" y="680"/>
                    <a:pt x="839" y="695"/>
                    <a:pt x="833" y="709"/>
                  </a:cubicBezTo>
                  <a:cubicBezTo>
                    <a:pt x="827" y="742"/>
                    <a:pt x="817" y="773"/>
                    <a:pt x="811" y="806"/>
                  </a:cubicBezTo>
                  <a:cubicBezTo>
                    <a:pt x="813" y="844"/>
                    <a:pt x="813" y="882"/>
                    <a:pt x="816" y="920"/>
                  </a:cubicBezTo>
                  <a:cubicBezTo>
                    <a:pt x="820" y="977"/>
                    <a:pt x="870" y="1042"/>
                    <a:pt x="921" y="1065"/>
                  </a:cubicBezTo>
                  <a:cubicBezTo>
                    <a:pt x="939" y="1073"/>
                    <a:pt x="960" y="1076"/>
                    <a:pt x="978" y="1083"/>
                  </a:cubicBezTo>
                  <a:cubicBezTo>
                    <a:pt x="1101" y="1078"/>
                    <a:pt x="1091" y="1098"/>
                    <a:pt x="1150" y="1034"/>
                  </a:cubicBezTo>
                  <a:cubicBezTo>
                    <a:pt x="1156" y="1013"/>
                    <a:pt x="1163" y="995"/>
                    <a:pt x="1167" y="973"/>
                  </a:cubicBezTo>
                  <a:cubicBezTo>
                    <a:pt x="1164" y="927"/>
                    <a:pt x="1164" y="870"/>
                    <a:pt x="1141" y="828"/>
                  </a:cubicBezTo>
                  <a:cubicBezTo>
                    <a:pt x="1131" y="810"/>
                    <a:pt x="1116" y="793"/>
                    <a:pt x="1106" y="775"/>
                  </a:cubicBezTo>
                  <a:cubicBezTo>
                    <a:pt x="1097" y="759"/>
                    <a:pt x="1095" y="739"/>
                    <a:pt x="1088" y="722"/>
                  </a:cubicBezTo>
                  <a:cubicBezTo>
                    <a:pt x="1095" y="678"/>
                    <a:pt x="1099" y="670"/>
                    <a:pt x="1141" y="661"/>
                  </a:cubicBezTo>
                  <a:cubicBezTo>
                    <a:pt x="1151" y="662"/>
                    <a:pt x="1163" y="660"/>
                    <a:pt x="1172" y="665"/>
                  </a:cubicBezTo>
                  <a:cubicBezTo>
                    <a:pt x="1180" y="669"/>
                    <a:pt x="1178" y="682"/>
                    <a:pt x="1181" y="691"/>
                  </a:cubicBezTo>
                  <a:cubicBezTo>
                    <a:pt x="1188" y="712"/>
                    <a:pt x="1190" y="726"/>
                    <a:pt x="1203" y="744"/>
                  </a:cubicBezTo>
                  <a:cubicBezTo>
                    <a:pt x="1225" y="814"/>
                    <a:pt x="1208" y="892"/>
                    <a:pt x="1229" y="964"/>
                  </a:cubicBezTo>
                  <a:cubicBezTo>
                    <a:pt x="1235" y="986"/>
                    <a:pt x="1242" y="1014"/>
                    <a:pt x="1264" y="1026"/>
                  </a:cubicBezTo>
                  <a:cubicBezTo>
                    <a:pt x="1277" y="1033"/>
                    <a:pt x="1306" y="1040"/>
                    <a:pt x="1321" y="1043"/>
                  </a:cubicBezTo>
                  <a:cubicBezTo>
                    <a:pt x="1406" y="1040"/>
                    <a:pt x="1420" y="1043"/>
                    <a:pt x="1480" y="1030"/>
                  </a:cubicBezTo>
                  <a:cubicBezTo>
                    <a:pt x="1511" y="1008"/>
                    <a:pt x="1496" y="1016"/>
                    <a:pt x="1524" y="1004"/>
                  </a:cubicBezTo>
                  <a:cubicBezTo>
                    <a:pt x="1543" y="984"/>
                    <a:pt x="1550" y="971"/>
                    <a:pt x="1559" y="946"/>
                  </a:cubicBezTo>
                  <a:cubicBezTo>
                    <a:pt x="1555" y="911"/>
                    <a:pt x="1557" y="850"/>
                    <a:pt x="1537" y="819"/>
                  </a:cubicBezTo>
                  <a:cubicBezTo>
                    <a:pt x="1534" y="814"/>
                    <a:pt x="1527" y="811"/>
                    <a:pt x="1524" y="806"/>
                  </a:cubicBezTo>
                  <a:cubicBezTo>
                    <a:pt x="1508" y="781"/>
                    <a:pt x="1508" y="764"/>
                    <a:pt x="1484" y="749"/>
                  </a:cubicBezTo>
                  <a:cubicBezTo>
                    <a:pt x="1448" y="693"/>
                    <a:pt x="1417" y="632"/>
                    <a:pt x="1387" y="573"/>
                  </a:cubicBezTo>
                  <a:cubicBezTo>
                    <a:pt x="1372" y="544"/>
                    <a:pt x="1349" y="520"/>
                    <a:pt x="1330" y="494"/>
                  </a:cubicBezTo>
                  <a:cubicBezTo>
                    <a:pt x="1314" y="472"/>
                    <a:pt x="1306" y="443"/>
                    <a:pt x="1286" y="423"/>
                  </a:cubicBezTo>
                  <a:cubicBezTo>
                    <a:pt x="1268" y="405"/>
                    <a:pt x="1239" y="365"/>
                    <a:pt x="1216" y="353"/>
                  </a:cubicBezTo>
                  <a:cubicBezTo>
                    <a:pt x="1199" y="344"/>
                    <a:pt x="1182" y="333"/>
                    <a:pt x="1167" y="322"/>
                  </a:cubicBezTo>
                  <a:cubicBezTo>
                    <a:pt x="1116" y="286"/>
                    <a:pt x="1072" y="245"/>
                    <a:pt x="1027" y="203"/>
                  </a:cubicBezTo>
                  <a:cubicBezTo>
                    <a:pt x="1014" y="191"/>
                    <a:pt x="1002" y="178"/>
                    <a:pt x="992" y="164"/>
                  </a:cubicBezTo>
                  <a:cubicBezTo>
                    <a:pt x="985" y="155"/>
                    <a:pt x="980" y="146"/>
                    <a:pt x="974" y="137"/>
                  </a:cubicBezTo>
                  <a:cubicBezTo>
                    <a:pt x="971" y="133"/>
                    <a:pt x="965" y="124"/>
                    <a:pt x="965" y="124"/>
                  </a:cubicBezTo>
                  <a:cubicBezTo>
                    <a:pt x="953" y="73"/>
                    <a:pt x="953" y="11"/>
                    <a:pt x="1009" y="1"/>
                  </a:cubicBezTo>
                  <a:cubicBezTo>
                    <a:pt x="1081" y="4"/>
                    <a:pt x="1078" y="0"/>
                    <a:pt x="1123" y="14"/>
                  </a:cubicBezTo>
                  <a:cubicBezTo>
                    <a:pt x="1137" y="23"/>
                    <a:pt x="1159" y="22"/>
                    <a:pt x="1141" y="32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792" y="3840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latin typeface="Trebuchet MS" pitchFamily="34" charset="0"/>
                </a:rPr>
                <a:t>D E B F G C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1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5" autoUpdateAnimBg="0"/>
      <p:bldP spid="28676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Formulation of Binary tree from </a:t>
            </a:r>
            <a:br>
              <a:rPr lang="en-US" sz="4000" smtClean="0"/>
            </a:br>
            <a:r>
              <a:rPr lang="en-US" sz="4000" smtClean="0"/>
              <a:t>Its traversal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Easy if one given traversal sequence in </a:t>
            </a:r>
            <a:r>
              <a:rPr lang="en-US" dirty="0" err="1" smtClean="0"/>
              <a:t>inorder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1. If preorder is given=&gt;First node is the root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postorder</a:t>
            </a:r>
            <a:r>
              <a:rPr lang="en-US" dirty="0" smtClean="0"/>
              <a:t> is given=&gt;Last node is the root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2. Once the root node is identified ,all nodes in the left </a:t>
            </a:r>
            <a:r>
              <a:rPr lang="en-US" dirty="0" err="1" smtClean="0"/>
              <a:t>subtrees</a:t>
            </a:r>
            <a:r>
              <a:rPr lang="en-US" dirty="0" smtClean="0"/>
              <a:t> and right </a:t>
            </a:r>
            <a:r>
              <a:rPr lang="en-US" dirty="0" err="1" smtClean="0"/>
              <a:t>subtrees</a:t>
            </a:r>
            <a:r>
              <a:rPr lang="en-US" dirty="0" smtClean="0"/>
              <a:t> of the root node can be identified from </a:t>
            </a:r>
            <a:r>
              <a:rPr lang="en-US" dirty="0" err="1" smtClean="0"/>
              <a:t>inorder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3. Same technique can be applied repeatedly to form </a:t>
            </a:r>
            <a:r>
              <a:rPr lang="en-US" dirty="0" err="1" smtClean="0"/>
              <a:t>subtrees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For Given Inorder and Preorder</a:t>
            </a:r>
            <a:r>
              <a:rPr lang="en-US" sz="4000" smtClean="0"/>
              <a:t> 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: D B H 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 F J CG</a:t>
            </a:r>
          </a:p>
          <a:p>
            <a:pPr eaLnBrk="1" hangingPunct="1">
              <a:buFontTx/>
              <a:buNone/>
            </a:pPr>
            <a:r>
              <a:rPr lang="en-US" dirty="0" smtClean="0"/>
              <a:t>Preorder: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B D E H C F I J G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Now root is A</a:t>
            </a:r>
          </a:p>
          <a:p>
            <a:pPr eaLnBrk="1" hangingPunct="1">
              <a:buFontTx/>
              <a:buNone/>
            </a:pPr>
            <a:r>
              <a:rPr lang="en-US" dirty="0" smtClean="0"/>
              <a:t>Left </a:t>
            </a:r>
            <a:r>
              <a:rPr lang="en-US" dirty="0" err="1" smtClean="0"/>
              <a:t>subtree</a:t>
            </a:r>
            <a:r>
              <a:rPr lang="en-US" dirty="0" smtClean="0"/>
              <a:t>: D B H 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Right </a:t>
            </a:r>
            <a:r>
              <a:rPr lang="en-US" dirty="0" err="1" smtClean="0"/>
              <a:t>subtree</a:t>
            </a:r>
            <a:r>
              <a:rPr lang="en-US" dirty="0" smtClean="0"/>
              <a:t>: I F J C 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304800"/>
            <a:ext cx="8610600" cy="5943600"/>
            <a:chOff x="1800" y="1440"/>
            <a:chExt cx="8640" cy="5040"/>
          </a:xfrm>
        </p:grpSpPr>
        <p:sp>
          <p:nvSpPr>
            <p:cNvPr id="7173" name="AutoShape 5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504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5580" y="162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7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504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612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7380" y="288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3015" y="411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F</a:t>
              </a: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37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G</a:t>
              </a: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41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H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94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I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699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J</a:t>
              </a: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7920" y="4140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7425" y="5415"/>
              <a:ext cx="540" cy="5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414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540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940" y="216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120" y="1980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3330" y="337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020" y="3405"/>
              <a:ext cx="1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6180" y="3420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H="1">
              <a:off x="7275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7740" y="342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H="1">
              <a:off x="7740" y="4680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155" y="3405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6300" y="1800"/>
              <a:ext cx="270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8681" y="1620"/>
              <a:ext cx="157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8911" y="2880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8528" y="4348"/>
              <a:ext cx="3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8911" y="4182"/>
              <a:ext cx="1349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8100" y="5715"/>
              <a:ext cx="90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8834" y="5511"/>
              <a:ext cx="1426" cy="36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Level </a:t>
              </a:r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7993" y="306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4" name="Straight Arrow Connector 3"/>
          <p:cNvCxnSpPr>
            <a:endCxn id="7174" idx="2"/>
          </p:cNvCxnSpPr>
          <p:nvPr/>
        </p:nvCxnSpPr>
        <p:spPr>
          <a:xfrm>
            <a:off x="3672682" y="835478"/>
            <a:ext cx="6278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continued…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5943600" cy="45259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800" dirty="0" smtClean="0"/>
              <a:t>In: </a:t>
            </a:r>
            <a:r>
              <a:rPr lang="en-US" sz="2800" dirty="0"/>
              <a:t>D B H E </a:t>
            </a:r>
            <a:r>
              <a:rPr lang="en-US" sz="2800" u="sng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I F J CG</a:t>
            </a:r>
          </a:p>
          <a:p>
            <a:pPr algn="ctr">
              <a:buNone/>
            </a:pPr>
            <a:r>
              <a:rPr lang="en-US" sz="2800" dirty="0" smtClean="0"/>
              <a:t>Pre: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B D E H C F I J 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endParaRPr lang="en-US" sz="2800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D </a:t>
            </a:r>
            <a:r>
              <a:rPr lang="en-US" sz="2800" u="sng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H E             I F J </a:t>
            </a:r>
            <a:r>
              <a:rPr lang="en-US" sz="2800" u="sng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 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D E H             </a:t>
            </a:r>
            <a:r>
              <a:rPr lang="en-US" sz="2800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 F I J 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u="sng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D</a:t>
            </a:r>
            <a:r>
              <a:rPr lang="en-US" sz="2800" dirty="0" smtClean="0"/>
              <a:t>            H </a:t>
            </a:r>
            <a:r>
              <a:rPr lang="en-US" sz="2800" u="sng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           I </a:t>
            </a:r>
            <a:r>
              <a:rPr lang="en-US" sz="2800" u="sng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 J         </a:t>
            </a:r>
            <a:r>
              <a:rPr lang="en-US" sz="2800" u="sng" dirty="0" smtClean="0">
                <a:solidFill>
                  <a:srgbClr val="FF0000"/>
                </a:solidFill>
              </a:rPr>
              <a:t>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</a:t>
            </a:r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dirty="0" smtClean="0"/>
              <a:t> H           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 I 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                               </a:t>
            </a:r>
            <a:endParaRPr lang="en-US" sz="2800" u="sng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       </a:t>
            </a:r>
            <a:r>
              <a:rPr lang="en-US" sz="2800" u="sng" dirty="0" smtClean="0">
                <a:solidFill>
                  <a:srgbClr val="FF0000"/>
                </a:solidFill>
              </a:rPr>
              <a:t> H</a:t>
            </a: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      </a:t>
            </a:r>
            <a:r>
              <a:rPr lang="en-US" sz="2800" u="sng" dirty="0" smtClean="0">
                <a:solidFill>
                  <a:srgbClr val="FF0000"/>
                </a:solidFill>
              </a:rPr>
              <a:t> </a:t>
            </a:r>
            <a:r>
              <a:rPr lang="en-US" sz="2800" u="sng" dirty="0">
                <a:solidFill>
                  <a:srgbClr val="FF0000"/>
                </a:solidFill>
              </a:rPr>
              <a:t>I </a:t>
            </a:r>
            <a:r>
              <a:rPr lang="en-US" sz="2800" dirty="0" smtClean="0"/>
              <a:t>		</a:t>
            </a:r>
            <a:r>
              <a:rPr lang="en-US" sz="2800" u="sng" dirty="0" smtClean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 flipH="1">
            <a:off x="3086100" y="2438400"/>
            <a:ext cx="876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4114800" y="24384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>
            <a:off x="2133600" y="3695700"/>
            <a:ext cx="5334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>
            <a:off x="2819400" y="3695700"/>
            <a:ext cx="6096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9"/>
          <p:cNvSpPr>
            <a:spLocks noChangeShapeType="1"/>
          </p:cNvSpPr>
          <p:nvPr/>
        </p:nvSpPr>
        <p:spPr bwMode="auto">
          <a:xfrm flipH="1">
            <a:off x="4648200" y="3681845"/>
            <a:ext cx="381000" cy="585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5334000" y="3681845"/>
            <a:ext cx="381000" cy="585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 flipH="1">
            <a:off x="4419600" y="502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>
            <a:off x="5105400" y="4800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13"/>
          <p:cNvSpPr>
            <a:spLocks noChangeShapeType="1"/>
          </p:cNvSpPr>
          <p:nvPr/>
        </p:nvSpPr>
        <p:spPr bwMode="auto">
          <a:xfrm flipH="1">
            <a:off x="2743200" y="502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For Given Inorder and Postorder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u="none" dirty="0" err="1"/>
              <a:t>Inorder</a:t>
            </a:r>
            <a:r>
              <a:rPr lang="en-US" sz="3800" u="none" dirty="0"/>
              <a:t>: n1,n2, n3, n4, n5, </a:t>
            </a:r>
            <a:r>
              <a:rPr lang="en-US" sz="3800" u="none" dirty="0">
                <a:solidFill>
                  <a:srgbClr val="FF0000"/>
                </a:solidFill>
              </a:rPr>
              <a:t>n6</a:t>
            </a:r>
            <a:r>
              <a:rPr lang="en-US" sz="3800" u="none" dirty="0"/>
              <a:t>, n7, n8, n9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76200" y="3124200"/>
            <a:ext cx="8458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 u="none" dirty="0" err="1"/>
              <a:t>Postorder</a:t>
            </a:r>
            <a:r>
              <a:rPr lang="en-US" sz="3800" u="none" dirty="0"/>
              <a:t>: n1,n3, n5, n4, n2, n8, n7, n9, </a:t>
            </a:r>
            <a:r>
              <a:rPr lang="en-US" sz="3800" u="none" dirty="0">
                <a:solidFill>
                  <a:srgbClr val="FF0000"/>
                </a:solidFill>
              </a:rPr>
              <a:t>n6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609600" y="4800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u="none" dirty="0">
                <a:solidFill>
                  <a:srgbClr val="C00000"/>
                </a:solidFill>
              </a:rPr>
              <a:t>So here n6 is the root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4267200" y="152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none" dirty="0">
                <a:solidFill>
                  <a:srgbClr val="FF0000"/>
                </a:solidFill>
              </a:rPr>
              <a:t>n6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In:n1,</a:t>
            </a:r>
            <a:r>
              <a:rPr lang="en-US" sz="2800" b="1" dirty="0">
                <a:solidFill>
                  <a:srgbClr val="FF0000"/>
                </a:solidFill>
              </a:rPr>
              <a:t>n2</a:t>
            </a:r>
            <a:r>
              <a:rPr lang="en-US" sz="2800" u="none" dirty="0"/>
              <a:t>,n3,n4,n5</a:t>
            </a:r>
          </a:p>
        </p:txBody>
      </p:sp>
      <p:sp>
        <p:nvSpPr>
          <p:cNvPr id="54276" name="Text Box 7"/>
          <p:cNvSpPr txBox="1">
            <a:spLocks noChangeArrowheads="1"/>
          </p:cNvSpPr>
          <p:nvPr/>
        </p:nvSpPr>
        <p:spPr bwMode="auto">
          <a:xfrm>
            <a:off x="5867400" y="1524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n7,n8,</a:t>
            </a:r>
            <a:r>
              <a:rPr lang="en-US" sz="2800" b="1" dirty="0">
                <a:solidFill>
                  <a:srgbClr val="FF0000"/>
                </a:solidFill>
              </a:rPr>
              <a:t>n9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838200" y="22098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Post:n1,n3,n5,n4,</a:t>
            </a:r>
            <a:r>
              <a:rPr lang="en-US" sz="2800" u="none" dirty="0">
                <a:solidFill>
                  <a:srgbClr val="FF0000"/>
                </a:solidFill>
              </a:rPr>
              <a:t>n2</a:t>
            </a:r>
          </a:p>
        </p:txBody>
      </p:sp>
      <p:sp>
        <p:nvSpPr>
          <p:cNvPr id="54278" name="Text Box 9"/>
          <p:cNvSpPr txBox="1">
            <a:spLocks noChangeArrowheads="1"/>
          </p:cNvSpPr>
          <p:nvPr/>
        </p:nvSpPr>
        <p:spPr bwMode="auto">
          <a:xfrm>
            <a:off x="5791200" y="2209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n8,n7,</a:t>
            </a:r>
            <a:r>
              <a:rPr lang="en-US" sz="2800" u="none" dirty="0">
                <a:solidFill>
                  <a:srgbClr val="FF0000"/>
                </a:solidFill>
              </a:rPr>
              <a:t>n9</a:t>
            </a: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457200" y="3429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>
                <a:solidFill>
                  <a:srgbClr val="FF0000"/>
                </a:solidFill>
              </a:rPr>
              <a:t>n1</a:t>
            </a: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3276600" y="3352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n3,</a:t>
            </a:r>
            <a:r>
              <a:rPr lang="en-US" sz="2800" b="1" dirty="0">
                <a:solidFill>
                  <a:srgbClr val="FF0000"/>
                </a:solidFill>
              </a:rPr>
              <a:t>n4</a:t>
            </a:r>
            <a:r>
              <a:rPr lang="en-US" sz="2800" u="none" dirty="0"/>
              <a:t>,n5</a:t>
            </a:r>
          </a:p>
        </p:txBody>
      </p:sp>
      <p:sp>
        <p:nvSpPr>
          <p:cNvPr id="54281" name="Text Box 13"/>
          <p:cNvSpPr txBox="1">
            <a:spLocks noChangeArrowheads="1"/>
          </p:cNvSpPr>
          <p:nvPr/>
        </p:nvSpPr>
        <p:spPr bwMode="auto">
          <a:xfrm>
            <a:off x="3276600" y="4114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n3,n5,</a:t>
            </a:r>
            <a:r>
              <a:rPr lang="en-US" sz="2800" u="none" dirty="0">
                <a:solidFill>
                  <a:srgbClr val="FF0000"/>
                </a:solidFill>
              </a:rPr>
              <a:t>n4</a:t>
            </a:r>
          </a:p>
        </p:txBody>
      </p:sp>
      <p:sp>
        <p:nvSpPr>
          <p:cNvPr id="54282" name="Text Box 14"/>
          <p:cNvSpPr txBox="1">
            <a:spLocks noChangeArrowheads="1"/>
          </p:cNvSpPr>
          <p:nvPr/>
        </p:nvSpPr>
        <p:spPr bwMode="auto">
          <a:xfrm>
            <a:off x="6019800" y="3352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n7</a:t>
            </a:r>
            <a:r>
              <a:rPr lang="en-US" sz="2800" u="none" dirty="0"/>
              <a:t>,n8</a:t>
            </a:r>
            <a:endParaRPr lang="en-US" sz="2800" b="1" dirty="0"/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5943600" y="4114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n8,</a:t>
            </a:r>
            <a:r>
              <a:rPr lang="en-US" sz="2800" u="none" dirty="0">
                <a:solidFill>
                  <a:srgbClr val="FF0000"/>
                </a:solidFill>
              </a:rPr>
              <a:t>n7</a:t>
            </a:r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1295400" y="55006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>
                <a:solidFill>
                  <a:srgbClr val="FF0000"/>
                </a:solidFill>
              </a:rPr>
              <a:t>n3</a:t>
            </a:r>
          </a:p>
        </p:txBody>
      </p:sp>
      <p:sp>
        <p:nvSpPr>
          <p:cNvPr id="54285" name="Text Box 17"/>
          <p:cNvSpPr txBox="1">
            <a:spLocks noChangeArrowheads="1"/>
          </p:cNvSpPr>
          <p:nvPr/>
        </p:nvSpPr>
        <p:spPr bwMode="auto">
          <a:xfrm>
            <a:off x="4572000" y="5486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>
                <a:solidFill>
                  <a:srgbClr val="FF0000"/>
                </a:solidFill>
              </a:rPr>
              <a:t>n5</a:t>
            </a:r>
          </a:p>
        </p:txBody>
      </p:sp>
      <p:sp>
        <p:nvSpPr>
          <p:cNvPr id="54286" name="Text Box 18"/>
          <p:cNvSpPr txBox="1">
            <a:spLocks noChangeArrowheads="1"/>
          </p:cNvSpPr>
          <p:nvPr/>
        </p:nvSpPr>
        <p:spPr bwMode="auto">
          <a:xfrm>
            <a:off x="7391400" y="5562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>
                <a:solidFill>
                  <a:srgbClr val="FF0000"/>
                </a:solidFill>
              </a:rPr>
              <a:t>n8</a:t>
            </a:r>
          </a:p>
        </p:txBody>
      </p:sp>
      <p:sp>
        <p:nvSpPr>
          <p:cNvPr id="54287" name="Line 20"/>
          <p:cNvSpPr>
            <a:spLocks noChangeShapeType="1"/>
          </p:cNvSpPr>
          <p:nvPr/>
        </p:nvSpPr>
        <p:spPr bwMode="auto">
          <a:xfrm flipH="1">
            <a:off x="2286000" y="6096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Line 21"/>
          <p:cNvSpPr>
            <a:spLocks noChangeShapeType="1"/>
          </p:cNvSpPr>
          <p:nvPr/>
        </p:nvSpPr>
        <p:spPr bwMode="auto">
          <a:xfrm>
            <a:off x="4572000" y="609600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Line 23"/>
          <p:cNvSpPr>
            <a:spLocks noChangeShapeType="1"/>
          </p:cNvSpPr>
          <p:nvPr/>
        </p:nvSpPr>
        <p:spPr bwMode="auto">
          <a:xfrm flipH="1">
            <a:off x="1066800" y="27432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24"/>
          <p:cNvSpPr>
            <a:spLocks noChangeShapeType="1"/>
          </p:cNvSpPr>
          <p:nvPr/>
        </p:nvSpPr>
        <p:spPr bwMode="auto">
          <a:xfrm>
            <a:off x="2895600" y="2667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Line 25"/>
          <p:cNvSpPr>
            <a:spLocks noChangeShapeType="1"/>
          </p:cNvSpPr>
          <p:nvPr/>
        </p:nvSpPr>
        <p:spPr bwMode="auto">
          <a:xfrm flipH="1">
            <a:off x="1905000" y="4648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Line 26"/>
          <p:cNvSpPr>
            <a:spLocks noChangeShapeType="1"/>
          </p:cNvSpPr>
          <p:nvPr/>
        </p:nvSpPr>
        <p:spPr bwMode="auto">
          <a:xfrm>
            <a:off x="3886200" y="4648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27"/>
          <p:cNvSpPr>
            <a:spLocks noChangeShapeType="1"/>
          </p:cNvSpPr>
          <p:nvPr/>
        </p:nvSpPr>
        <p:spPr bwMode="auto">
          <a:xfrm flipH="1">
            <a:off x="6248400" y="2667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28"/>
          <p:cNvSpPr>
            <a:spLocks noChangeShapeType="1"/>
          </p:cNvSpPr>
          <p:nvPr/>
        </p:nvSpPr>
        <p:spPr bwMode="auto">
          <a:xfrm>
            <a:off x="6629400" y="4724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Preorder &amp; </a:t>
            </a:r>
            <a:r>
              <a:rPr lang="en-US" dirty="0" err="1" smtClean="0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may not be unique</a:t>
            </a:r>
          </a:p>
          <a:p>
            <a:pPr marL="0" indent="0">
              <a:buNone/>
            </a:pPr>
            <a:r>
              <a:rPr lang="en-US" dirty="0" smtClean="0"/>
              <a:t>	preorder</a:t>
            </a:r>
            <a:r>
              <a:rPr lang="en-US" dirty="0"/>
              <a:t>: </a:t>
            </a:r>
            <a:r>
              <a:rPr lang="en-US" dirty="0" smtClean="0"/>
              <a:t> A B C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postorder</a:t>
            </a:r>
            <a:r>
              <a:rPr lang="en-US" dirty="0"/>
              <a:t>: </a:t>
            </a:r>
            <a:r>
              <a:rPr lang="en-US" dirty="0" smtClean="0"/>
              <a:t>C B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90800" y="36576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981200" y="44958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53340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36576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334000" y="44958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6000" y="53340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3"/>
            <a:endCxn id="6" idx="7"/>
          </p:cNvCxnSpPr>
          <p:nvPr/>
        </p:nvCxnSpPr>
        <p:spPr>
          <a:xfrm flipH="1">
            <a:off x="2436485" y="4177926"/>
            <a:ext cx="232430" cy="407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7"/>
          </p:cNvCxnSpPr>
          <p:nvPr/>
        </p:nvCxnSpPr>
        <p:spPr>
          <a:xfrm flipH="1">
            <a:off x="1903085" y="5081155"/>
            <a:ext cx="222405" cy="34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>
            <a:off x="5027285" y="4177926"/>
            <a:ext cx="384830" cy="407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0" idx="1"/>
          </p:cNvCxnSpPr>
          <p:nvPr/>
        </p:nvCxnSpPr>
        <p:spPr>
          <a:xfrm>
            <a:off x="5789285" y="5016126"/>
            <a:ext cx="384830" cy="407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93485" y="6172200"/>
            <a:ext cx="1830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Tree-1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3085" y="6172200"/>
            <a:ext cx="18307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Preorder &amp;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node in preorder is ROOT (same as last node in </a:t>
            </a:r>
            <a:r>
              <a:rPr lang="en-US" dirty="0" err="1" smtClean="0"/>
              <a:t>postorder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previous node of ROOT in </a:t>
            </a:r>
            <a:r>
              <a:rPr lang="en-US" dirty="0" err="1" smtClean="0"/>
              <a:t>postorder</a:t>
            </a:r>
            <a:r>
              <a:rPr lang="en-US" dirty="0" smtClean="0"/>
              <a:t> (say X) and locate it in preorder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Nodes before X in preorder is the left </a:t>
            </a:r>
            <a:r>
              <a:rPr lang="en-US" dirty="0" err="1" smtClean="0"/>
              <a:t>subtree</a:t>
            </a:r>
            <a:r>
              <a:rPr lang="en-US" dirty="0" smtClean="0"/>
              <a:t> of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 and nodes after X in preorder is the right </a:t>
            </a:r>
            <a:r>
              <a:rPr lang="en-US" dirty="0" err="1" smtClean="0"/>
              <a:t>subtree</a:t>
            </a:r>
            <a:r>
              <a:rPr lang="en-US" dirty="0" smtClean="0"/>
              <a:t> of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 err="1" smtClean="0"/>
              <a:t>stepts</a:t>
            </a:r>
            <a:r>
              <a:rPr lang="en-US" dirty="0" smtClean="0"/>
              <a:t> 1 to 5 until each </a:t>
            </a:r>
            <a:r>
              <a:rPr lang="en-US" dirty="0" err="1" smtClean="0"/>
              <a:t>subtree</a:t>
            </a:r>
            <a:r>
              <a:rPr lang="en-US" dirty="0" smtClean="0"/>
              <a:t> contains one element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040"/>
            <a:ext cx="8229600" cy="1143000"/>
          </a:xfrm>
        </p:spPr>
        <p:txBody>
          <a:bodyPr/>
          <a:lstStyle/>
          <a:p>
            <a:r>
              <a:rPr lang="en-US" dirty="0"/>
              <a:t>Given Preorder &amp;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143604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Pre:  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 B  C  D  F  G  E</a:t>
            </a:r>
          </a:p>
          <a:p>
            <a:r>
              <a:rPr lang="en-US" dirty="0" smtClean="0"/>
              <a:t>Post: C  F  G  D  B  </a:t>
            </a:r>
            <a:r>
              <a:rPr lang="en-US" b="1" dirty="0" smtClean="0">
                <a:solidFill>
                  <a:srgbClr val="00B050"/>
                </a:solidFill>
              </a:rPr>
              <a:t>E</a:t>
            </a:r>
            <a:r>
              <a:rPr lang="en-US" dirty="0" smtClean="0"/>
              <a:t>  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1683005"/>
            <a:ext cx="152400" cy="145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676400" y="2119102"/>
            <a:ext cx="2819400" cy="1157498"/>
            <a:chOff x="1676400" y="2119102"/>
            <a:chExt cx="2819400" cy="1157498"/>
          </a:xfrm>
        </p:grpSpPr>
        <p:sp>
          <p:nvSpPr>
            <p:cNvPr id="9" name="TextBox 8"/>
            <p:cNvSpPr txBox="1"/>
            <p:nvPr/>
          </p:nvSpPr>
          <p:spPr>
            <a:xfrm>
              <a:off x="1676400" y="2630269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Pre:   </a:t>
              </a:r>
              <a:r>
                <a:rPr lang="en-US" b="1" dirty="0" smtClean="0">
                  <a:solidFill>
                    <a:srgbClr val="C00000"/>
                  </a:solidFill>
                </a:rPr>
                <a:t>B</a:t>
              </a:r>
              <a:r>
                <a:rPr lang="en-US" dirty="0" smtClean="0"/>
                <a:t>  C  D  F  G </a:t>
              </a:r>
            </a:p>
            <a:p>
              <a:r>
                <a:rPr lang="en-US" dirty="0" smtClean="0"/>
                <a:t>Post: C  F  G  </a:t>
              </a:r>
              <a:r>
                <a:rPr lang="en-US" b="1" dirty="0" smtClean="0">
                  <a:solidFill>
                    <a:srgbClr val="00B050"/>
                  </a:solidFill>
                </a:rPr>
                <a:t>D</a:t>
              </a:r>
              <a:r>
                <a:rPr lang="en-US" dirty="0" smtClean="0"/>
                <a:t>  B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971800" y="2119102"/>
              <a:ext cx="1524000" cy="54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481945" y="2119102"/>
            <a:ext cx="2286000" cy="1194229"/>
            <a:chOff x="4495800" y="2082371"/>
            <a:chExt cx="2286000" cy="1194229"/>
          </a:xfrm>
        </p:grpSpPr>
        <p:sp>
          <p:nvSpPr>
            <p:cNvPr id="10" name="TextBox 9"/>
            <p:cNvSpPr txBox="1"/>
            <p:nvPr/>
          </p:nvSpPr>
          <p:spPr>
            <a:xfrm>
              <a:off x="5638800" y="2630269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Pre:   </a:t>
              </a:r>
              <a:r>
                <a:rPr lang="en-US" b="1" dirty="0" smtClean="0">
                  <a:solidFill>
                    <a:srgbClr val="C00000"/>
                  </a:solidFill>
                </a:rPr>
                <a:t>E</a:t>
              </a:r>
            </a:p>
            <a:p>
              <a:r>
                <a:rPr lang="en-US" dirty="0" smtClean="0"/>
                <a:t>Post: 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5" idx="2"/>
              <a:endCxn id="10" idx="0"/>
            </p:cNvCxnSpPr>
            <p:nvPr/>
          </p:nvCxnSpPr>
          <p:spPr>
            <a:xfrm>
              <a:off x="4495800" y="2082371"/>
              <a:ext cx="1714500" cy="54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2895600" y="2880536"/>
            <a:ext cx="242455" cy="145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78427" y="3276600"/>
            <a:ext cx="2126673" cy="1288473"/>
            <a:chOff x="578427" y="3276600"/>
            <a:chExt cx="2126673" cy="1288473"/>
          </a:xfrm>
        </p:grpSpPr>
        <p:sp>
          <p:nvSpPr>
            <p:cNvPr id="25" name="TextBox 24"/>
            <p:cNvSpPr txBox="1"/>
            <p:nvPr/>
          </p:nvSpPr>
          <p:spPr>
            <a:xfrm>
              <a:off x="578427" y="391874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Pre:   </a:t>
              </a:r>
              <a:r>
                <a:rPr lang="en-US" b="1" dirty="0">
                  <a:solidFill>
                    <a:srgbClr val="C00000"/>
                  </a:solidFill>
                </a:rPr>
                <a:t>C</a:t>
              </a:r>
              <a:endParaRPr lang="en-US" b="1" dirty="0" smtClean="0">
                <a:solidFill>
                  <a:srgbClr val="C00000"/>
                </a:solidFill>
              </a:endParaRPr>
            </a:p>
            <a:p>
              <a:r>
                <a:rPr lang="en-US" dirty="0" smtClean="0"/>
                <a:t>Post: C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9" idx="2"/>
              <a:endCxn id="25" idx="0"/>
            </p:cNvCxnSpPr>
            <p:nvPr/>
          </p:nvCxnSpPr>
          <p:spPr>
            <a:xfrm flipH="1">
              <a:off x="1149927" y="3276600"/>
              <a:ext cx="1555173" cy="6421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705100" y="3276600"/>
            <a:ext cx="1943100" cy="1295400"/>
            <a:chOff x="2705100" y="3276600"/>
            <a:chExt cx="1943100" cy="1295400"/>
          </a:xfrm>
        </p:grpSpPr>
        <p:sp>
          <p:nvSpPr>
            <p:cNvPr id="24" name="TextBox 23"/>
            <p:cNvSpPr txBox="1"/>
            <p:nvPr/>
          </p:nvSpPr>
          <p:spPr>
            <a:xfrm>
              <a:off x="2743200" y="3925669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Pre:    </a:t>
              </a:r>
              <a:r>
                <a:rPr lang="en-US" b="1" dirty="0" smtClean="0">
                  <a:solidFill>
                    <a:srgbClr val="C00000"/>
                  </a:solidFill>
                </a:rPr>
                <a:t>D</a:t>
              </a:r>
              <a:r>
                <a:rPr lang="en-US" dirty="0" smtClean="0"/>
                <a:t>  F  G </a:t>
              </a:r>
            </a:p>
            <a:p>
              <a:r>
                <a:rPr lang="en-US" dirty="0" smtClean="0"/>
                <a:t>Post:  F  G  D 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9" idx="2"/>
              <a:endCxn id="24" idx="0"/>
            </p:cNvCxnSpPr>
            <p:nvPr/>
          </p:nvCxnSpPr>
          <p:spPr>
            <a:xfrm>
              <a:off x="2705100" y="3276600"/>
              <a:ext cx="990600" cy="6490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V="1">
            <a:off x="3733800" y="4175936"/>
            <a:ext cx="304800" cy="145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057400" y="4572000"/>
            <a:ext cx="1638300" cy="1252950"/>
            <a:chOff x="1316182" y="3312122"/>
            <a:chExt cx="1638300" cy="1252950"/>
          </a:xfrm>
        </p:grpSpPr>
        <p:sp>
          <p:nvSpPr>
            <p:cNvPr id="39" name="TextBox 38"/>
            <p:cNvSpPr txBox="1"/>
            <p:nvPr/>
          </p:nvSpPr>
          <p:spPr>
            <a:xfrm>
              <a:off x="1316182" y="3918741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Pre:   </a:t>
              </a:r>
              <a:r>
                <a:rPr lang="en-US" b="1" dirty="0" smtClean="0">
                  <a:solidFill>
                    <a:srgbClr val="C00000"/>
                  </a:solidFill>
                </a:rPr>
                <a:t>F</a:t>
              </a:r>
            </a:p>
            <a:p>
              <a:r>
                <a:rPr lang="en-US" dirty="0" smtClean="0"/>
                <a:t>Post: F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24" idx="2"/>
              <a:endCxn id="39" idx="0"/>
            </p:cNvCxnSpPr>
            <p:nvPr/>
          </p:nvCxnSpPr>
          <p:spPr>
            <a:xfrm flipH="1">
              <a:off x="1887682" y="3312122"/>
              <a:ext cx="1066800" cy="6066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695700" y="4572000"/>
            <a:ext cx="1524000" cy="1252949"/>
            <a:chOff x="280555" y="3403063"/>
            <a:chExt cx="1524000" cy="1252949"/>
          </a:xfrm>
        </p:grpSpPr>
        <p:sp>
          <p:nvSpPr>
            <p:cNvPr id="42" name="TextBox 41"/>
            <p:cNvSpPr txBox="1"/>
            <p:nvPr/>
          </p:nvSpPr>
          <p:spPr>
            <a:xfrm>
              <a:off x="661555" y="4009681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Pre:   </a:t>
              </a:r>
              <a:r>
                <a:rPr lang="en-US" b="1" dirty="0" smtClean="0">
                  <a:solidFill>
                    <a:srgbClr val="C00000"/>
                  </a:solidFill>
                </a:rPr>
                <a:t>G</a:t>
              </a:r>
            </a:p>
            <a:p>
              <a:r>
                <a:rPr lang="en-US" dirty="0" smtClean="0"/>
                <a:t>Post: G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24" idx="2"/>
              <a:endCxn id="42" idx="0"/>
            </p:cNvCxnSpPr>
            <p:nvPr/>
          </p:nvCxnSpPr>
          <p:spPr>
            <a:xfrm>
              <a:off x="280555" y="3403063"/>
              <a:ext cx="952500" cy="606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05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r>
              <a:rPr lang="en-US" dirty="0" smtClean="0"/>
              <a:t>Given pre-order and post order traversal of a tree, can you accurately generate back the tree?</a:t>
            </a:r>
          </a:p>
          <a:p>
            <a:endParaRPr lang="en-US" sz="1400" dirty="0"/>
          </a:p>
          <a:p>
            <a:r>
              <a:rPr lang="en-US" dirty="0" smtClean="0"/>
              <a:t>Answer: Not always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52738" y="2673350"/>
            <a:ext cx="571500" cy="569912"/>
            <a:chOff x="1389" y="1133"/>
            <a:chExt cx="360" cy="35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241550" y="3576637"/>
            <a:ext cx="571500" cy="569913"/>
            <a:chOff x="1004" y="1702"/>
            <a:chExt cx="360" cy="359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11" name="Line 34"/>
          <p:cNvSpPr>
            <a:spLocks noChangeShapeType="1"/>
          </p:cNvSpPr>
          <p:nvPr/>
        </p:nvSpPr>
        <p:spPr bwMode="auto">
          <a:xfrm flipH="1">
            <a:off x="2624138" y="3232150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033588" y="4508500"/>
            <a:ext cx="571500" cy="569912"/>
            <a:chOff x="873" y="2289"/>
            <a:chExt cx="360" cy="359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 dirty="0">
                  <a:solidFill>
                    <a:srgbClr val="006600"/>
                  </a:solidFill>
                  <a:ea typeface="新細明體" pitchFamily="18" charset="-120"/>
                </a:rPr>
                <a:t>C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676400" y="5373687"/>
            <a:ext cx="571500" cy="569913"/>
            <a:chOff x="648" y="2834"/>
            <a:chExt cx="360" cy="359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D</a:t>
              </a:r>
            </a:p>
          </p:txBody>
        </p:sp>
      </p:grpSp>
      <p:sp>
        <p:nvSpPr>
          <p:cNvPr id="22" name="Line 45"/>
          <p:cNvSpPr>
            <a:spLocks noChangeShapeType="1"/>
          </p:cNvSpPr>
          <p:nvPr/>
        </p:nvSpPr>
        <p:spPr bwMode="auto">
          <a:xfrm flipH="1">
            <a:off x="2298700" y="4167187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46"/>
          <p:cNvSpPr>
            <a:spLocks noChangeShapeType="1"/>
          </p:cNvSpPr>
          <p:nvPr/>
        </p:nvSpPr>
        <p:spPr bwMode="auto">
          <a:xfrm flipH="1">
            <a:off x="2011363" y="5099050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4768071" y="2658327"/>
            <a:ext cx="571500" cy="569912"/>
            <a:chOff x="1389" y="1133"/>
            <a:chExt cx="360" cy="359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A</a:t>
              </a: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5717396" y="3561614"/>
            <a:ext cx="571500" cy="569913"/>
            <a:chOff x="1004" y="1702"/>
            <a:chExt cx="360" cy="359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49" name="Line 34"/>
          <p:cNvSpPr>
            <a:spLocks noChangeShapeType="1"/>
          </p:cNvSpPr>
          <p:nvPr/>
        </p:nvSpPr>
        <p:spPr bwMode="auto">
          <a:xfrm>
            <a:off x="5282422" y="3217127"/>
            <a:ext cx="544512" cy="4436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326996" y="4493477"/>
            <a:ext cx="571500" cy="569912"/>
            <a:chOff x="873" y="2289"/>
            <a:chExt cx="360" cy="359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 dirty="0">
                  <a:solidFill>
                    <a:srgbClr val="006600"/>
                  </a:solidFill>
                  <a:ea typeface="新細明體" pitchFamily="18" charset="-120"/>
                </a:rPr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012796" y="5358664"/>
            <a:ext cx="571500" cy="569913"/>
            <a:chOff x="648" y="2834"/>
            <a:chExt cx="360" cy="359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1" lang="en-US" altLang="zh-TW">
                  <a:solidFill>
                    <a:srgbClr val="006600"/>
                  </a:solidFill>
                  <a:ea typeface="新細明體" pitchFamily="18" charset="-120"/>
                </a:rPr>
                <a:t>D</a:t>
              </a:r>
            </a:p>
          </p:txBody>
        </p:sp>
      </p:grpSp>
      <p:sp>
        <p:nvSpPr>
          <p:cNvPr id="60" name="Line 45"/>
          <p:cNvSpPr>
            <a:spLocks noChangeShapeType="1"/>
          </p:cNvSpPr>
          <p:nvPr/>
        </p:nvSpPr>
        <p:spPr bwMode="auto">
          <a:xfrm>
            <a:off x="6192851" y="4131527"/>
            <a:ext cx="280194" cy="4611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Line 46"/>
          <p:cNvSpPr>
            <a:spLocks noChangeShapeType="1"/>
          </p:cNvSpPr>
          <p:nvPr/>
        </p:nvSpPr>
        <p:spPr bwMode="auto">
          <a:xfrm>
            <a:off x="6742919" y="5063389"/>
            <a:ext cx="379415" cy="3277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46269" y="5257800"/>
            <a:ext cx="183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Pre:   A  B  C  D </a:t>
            </a:r>
            <a:endParaRPr lang="en-US" dirty="0" smtClean="0"/>
          </a:p>
          <a:p>
            <a:r>
              <a:rPr lang="en-US" dirty="0" smtClean="0"/>
              <a:t>Post</a:t>
            </a:r>
            <a:r>
              <a:rPr lang="en-US" dirty="0"/>
              <a:t>: </a:t>
            </a:r>
            <a:r>
              <a:rPr lang="en-US" dirty="0" smtClean="0"/>
              <a:t>D  C  B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78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95513"/>
            <a:ext cx="65722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20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Traversal Algorithm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Binary Tree is represented by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TREE(INFO, LEFT, RIGHT, ROOT)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A pointer </a:t>
            </a:r>
            <a:r>
              <a:rPr lang="en-US" b="1" dirty="0" smtClean="0">
                <a:solidFill>
                  <a:srgbClr val="C00000"/>
                </a:solidFill>
              </a:rPr>
              <a:t>PTR</a:t>
            </a:r>
            <a:r>
              <a:rPr lang="en-US" b="1" dirty="0" smtClean="0"/>
              <a:t> </a:t>
            </a:r>
            <a:r>
              <a:rPr lang="en-US" dirty="0" smtClean="0"/>
              <a:t>will contain the location of the node N currently being scanned.</a:t>
            </a:r>
          </a:p>
          <a:p>
            <a:pPr algn="just"/>
            <a:r>
              <a:rPr lang="en-US" dirty="0" smtClean="0"/>
              <a:t>An array </a:t>
            </a:r>
            <a:r>
              <a:rPr lang="en-US" b="1" dirty="0">
                <a:solidFill>
                  <a:srgbClr val="C00000"/>
                </a:solidFill>
              </a:rPr>
              <a:t>STACK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hold the addresses of the node for future processing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456695-FBF1-43C3-A43B-AC9367828C46}" type="slidenum">
              <a:rPr lang="en-IN" altLang="en-US"/>
              <a:pPr/>
              <a:t>59</a:t>
            </a:fld>
            <a:endParaRPr lang="en-IN" alt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/>
              <a:t>Pre-order tree traversal with a stack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924800" cy="1784350"/>
          </a:xfrm>
          <a:ln/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Push root onto the stack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While stack is not empty</a:t>
            </a:r>
          </a:p>
          <a:p>
            <a:pPr marL="741363" lvl="1" indent="-284163">
              <a:spcBef>
                <a:spcPts val="6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Pop a vertex off stack, and write it to the output list</a:t>
            </a:r>
          </a:p>
          <a:p>
            <a:pPr marL="741363" lvl="1" indent="-284163">
              <a:spcBef>
                <a:spcPts val="6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Push its children </a:t>
            </a:r>
            <a:r>
              <a:rPr lang="en-GB" altLang="en-US" sz="2400" dirty="0">
                <a:solidFill>
                  <a:srgbClr val="FF0000"/>
                </a:solidFill>
              </a:rPr>
              <a:t>right-to-left</a:t>
            </a:r>
            <a:r>
              <a:rPr lang="en-GB" altLang="en-US" sz="2400" dirty="0"/>
              <a:t> onto stack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9530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19600" y="2649698"/>
            <a:ext cx="3581400" cy="348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en-US" sz="2000" b="1" i="1" dirty="0">
                <a:latin typeface="+mj-lt"/>
              </a:rPr>
              <a:t>Step	Output</a:t>
            </a:r>
            <a:r>
              <a:rPr lang="en-GB" altLang="en-US" sz="2000" b="1" i="1">
                <a:latin typeface="+mj-lt"/>
              </a:rPr>
              <a:t>	</a:t>
            </a:r>
            <a:r>
              <a:rPr lang="en-GB" altLang="en-US" sz="2000" b="1" i="1" smtClean="0">
                <a:latin typeface="+mj-lt"/>
              </a:rPr>
              <a:t>Stack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2000" b="1" smtClean="0">
                <a:latin typeface="+mj-lt"/>
              </a:rPr>
              <a:t>0</a:t>
            </a:r>
            <a:r>
              <a:rPr lang="en-GB" altLang="en-US" sz="2000" b="1" dirty="0" smtClean="0">
                <a:latin typeface="+mj-lt"/>
              </a:rPr>
              <a:t>		</a:t>
            </a:r>
            <a:r>
              <a:rPr lang="en-GB" altLang="en-US" sz="2000" b="1" u="sng" dirty="0" smtClean="0">
                <a:latin typeface="+mj-lt"/>
              </a:rPr>
              <a:t>A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1</a:t>
            </a:r>
            <a:r>
              <a:rPr lang="en-GB" altLang="en-US" sz="2000" b="1" dirty="0" smtClean="0">
                <a:latin typeface="+mj-lt"/>
              </a:rPr>
              <a:t>	A	C,</a:t>
            </a:r>
            <a:r>
              <a:rPr lang="en-GB" altLang="en-US" sz="2000" b="1" u="sng" dirty="0" smtClean="0">
                <a:latin typeface="+mj-lt"/>
              </a:rPr>
              <a:t>B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2</a:t>
            </a:r>
            <a:r>
              <a:rPr lang="en-GB" altLang="en-US" sz="2000" b="1" dirty="0" smtClean="0">
                <a:latin typeface="+mj-lt"/>
              </a:rPr>
              <a:t>	B	C,</a:t>
            </a:r>
            <a:r>
              <a:rPr lang="en-GB" altLang="en-US" sz="2000" b="1" u="sng" dirty="0" smtClean="0">
                <a:latin typeface="+mj-lt"/>
              </a:rPr>
              <a:t>D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3</a:t>
            </a:r>
            <a:r>
              <a:rPr lang="en-GB" altLang="en-US" sz="2000" b="1" dirty="0" smtClean="0">
                <a:latin typeface="+mj-lt"/>
              </a:rPr>
              <a:t>	D	C,H,</a:t>
            </a:r>
            <a:r>
              <a:rPr lang="en-GB" altLang="en-US" sz="2000" b="1" u="sng" dirty="0" smtClean="0">
                <a:latin typeface="+mj-lt"/>
              </a:rPr>
              <a:t>G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4</a:t>
            </a:r>
            <a:r>
              <a:rPr lang="en-GB" altLang="en-US" sz="2000" b="1" dirty="0" smtClean="0">
                <a:latin typeface="+mj-lt"/>
              </a:rPr>
              <a:t>	G	C,</a:t>
            </a:r>
            <a:r>
              <a:rPr lang="en-GB" altLang="en-US" sz="2000" b="1" u="sng" dirty="0" smtClean="0">
                <a:latin typeface="+mj-lt"/>
              </a:rPr>
              <a:t>H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5</a:t>
            </a:r>
            <a:r>
              <a:rPr lang="en-GB" altLang="en-US" sz="2000" b="1" dirty="0" smtClean="0">
                <a:latin typeface="+mj-lt"/>
              </a:rPr>
              <a:t>	H	C,</a:t>
            </a:r>
            <a:r>
              <a:rPr lang="en-GB" altLang="en-US" sz="2000" b="1" u="sng" dirty="0" smtClean="0">
                <a:latin typeface="+mj-lt"/>
              </a:rPr>
              <a:t>K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 smtClean="0">
                <a:latin typeface="+mj-lt"/>
              </a:rPr>
              <a:t>6	K	</a:t>
            </a:r>
            <a:r>
              <a:rPr lang="en-GB" altLang="en-US" sz="2000" b="1" u="sng" dirty="0" smtClean="0">
                <a:latin typeface="+mj-lt"/>
              </a:rPr>
              <a:t>C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7</a:t>
            </a:r>
            <a:r>
              <a:rPr lang="en-GB" altLang="en-US" sz="2000" b="1" dirty="0" smtClean="0">
                <a:latin typeface="+mj-lt"/>
              </a:rPr>
              <a:t>	C	F,</a:t>
            </a:r>
            <a:r>
              <a:rPr lang="en-GB" altLang="en-US" sz="2000" b="1" u="sng" dirty="0" smtClean="0">
                <a:latin typeface="+mj-lt"/>
              </a:rPr>
              <a:t>E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8</a:t>
            </a:r>
            <a:r>
              <a:rPr lang="en-GB" altLang="en-US" sz="2000" b="1" dirty="0" smtClean="0">
                <a:latin typeface="+mj-lt"/>
              </a:rPr>
              <a:t>	E	</a:t>
            </a:r>
            <a:r>
              <a:rPr lang="en-GB" altLang="en-US" sz="2000" b="1" u="sng" dirty="0" smtClean="0">
                <a:latin typeface="+mj-lt"/>
              </a:rPr>
              <a:t>F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9</a:t>
            </a:r>
            <a:r>
              <a:rPr lang="en-GB" altLang="en-US" sz="2000" b="1" dirty="0" smtClean="0">
                <a:latin typeface="+mj-lt"/>
              </a:rPr>
              <a:t>	F	--</a:t>
            </a:r>
            <a:endParaRPr lang="en-GB" altLang="en-US" sz="2000" b="1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8787" y="3124200"/>
            <a:ext cx="3122613" cy="2732088"/>
            <a:chOff x="306387" y="3124200"/>
            <a:chExt cx="3122613" cy="2732088"/>
          </a:xfrm>
        </p:grpSpPr>
        <p:grpSp>
          <p:nvGrpSpPr>
            <p:cNvPr id="59" name="Group 4"/>
            <p:cNvGrpSpPr>
              <a:grpSpLocks/>
            </p:cNvGrpSpPr>
            <p:nvPr/>
          </p:nvGrpSpPr>
          <p:grpSpPr bwMode="auto">
            <a:xfrm>
              <a:off x="306387" y="3124200"/>
              <a:ext cx="3122613" cy="2152650"/>
              <a:chOff x="912" y="127"/>
              <a:chExt cx="1967" cy="1356"/>
            </a:xfrm>
          </p:grpSpPr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889" y="127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A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1448" y="43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B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2288" y="43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C</a:t>
                </a:r>
              </a:p>
            </p:txBody>
          </p:sp>
          <p:sp>
            <p:nvSpPr>
              <p:cNvPr id="63" name="Oval 8"/>
              <p:cNvSpPr>
                <a:spLocks noChangeArrowheads="1"/>
              </p:cNvSpPr>
              <p:nvPr/>
            </p:nvSpPr>
            <p:spPr bwMode="auto">
              <a:xfrm>
                <a:off x="1152" y="82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D</a:t>
                </a:r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912" y="1231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 dirty="0" smtClean="0">
                    <a:solidFill>
                      <a:srgbClr val="FFFFFF"/>
                    </a:solidFill>
                    <a:latin typeface="Calibri" pitchFamily="32" charset="0"/>
                  </a:rPr>
                  <a:t>G</a:t>
                </a:r>
                <a:endParaRPr lang="en-GB" altLang="en-US" dirty="0">
                  <a:solidFill>
                    <a:srgbClr val="FFFFFF"/>
                  </a:solidFill>
                  <a:latin typeface="Calibri" pitchFamily="32" charset="0"/>
                </a:endParaRPr>
              </a:p>
            </p:txBody>
          </p:sp>
          <p:sp>
            <p:nvSpPr>
              <p:cNvPr id="65" name="Oval 10"/>
              <p:cNvSpPr>
                <a:spLocks noChangeArrowheads="1"/>
              </p:cNvSpPr>
              <p:nvPr/>
            </p:nvSpPr>
            <p:spPr bwMode="auto">
              <a:xfrm>
                <a:off x="2090" y="82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 dirty="0" smtClean="0">
                    <a:solidFill>
                      <a:srgbClr val="FFFFFF"/>
                    </a:solidFill>
                    <a:latin typeface="Calibri" pitchFamily="32" charset="0"/>
                  </a:rPr>
                  <a:t>E</a:t>
                </a:r>
                <a:endParaRPr lang="en-GB" altLang="en-US" dirty="0">
                  <a:solidFill>
                    <a:srgbClr val="FFFFFF"/>
                  </a:solidFill>
                  <a:latin typeface="Calibri" pitchFamily="32" charset="0"/>
                </a:endParaRPr>
              </a:p>
            </p:txBody>
          </p:sp>
          <p:sp>
            <p:nvSpPr>
              <p:cNvPr id="66" name="Oval 11"/>
              <p:cNvSpPr>
                <a:spLocks noChangeArrowheads="1"/>
              </p:cNvSpPr>
              <p:nvPr/>
            </p:nvSpPr>
            <p:spPr bwMode="auto">
              <a:xfrm>
                <a:off x="2584" y="82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 dirty="0" smtClean="0">
                    <a:solidFill>
                      <a:srgbClr val="FFFFFF"/>
                    </a:solidFill>
                    <a:latin typeface="Calibri" pitchFamily="32" charset="0"/>
                  </a:rPr>
                  <a:t>F</a:t>
                </a:r>
                <a:endParaRPr lang="en-GB" altLang="en-US" dirty="0">
                  <a:solidFill>
                    <a:srgbClr val="FFFFFF"/>
                  </a:solidFill>
                  <a:latin typeface="Calibri" pitchFamily="32" charset="0"/>
                </a:endParaRPr>
              </a:p>
            </p:txBody>
          </p:sp>
          <p:sp>
            <p:nvSpPr>
              <p:cNvPr id="67" name="Oval 12"/>
              <p:cNvSpPr>
                <a:spLocks noChangeArrowheads="1"/>
              </p:cNvSpPr>
              <p:nvPr/>
            </p:nvSpPr>
            <p:spPr bwMode="auto">
              <a:xfrm>
                <a:off x="1349" y="1251"/>
                <a:ext cx="295" cy="232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H</a:t>
                </a:r>
              </a:p>
            </p:txBody>
          </p:sp>
          <p:sp>
            <p:nvSpPr>
              <p:cNvPr id="70" name="Line 15"/>
              <p:cNvSpPr>
                <a:spLocks noChangeShapeType="1"/>
              </p:cNvSpPr>
              <p:nvPr/>
            </p:nvSpPr>
            <p:spPr bwMode="auto">
              <a:xfrm flipH="1">
                <a:off x="1595" y="361"/>
                <a:ext cx="442" cy="77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6"/>
              <p:cNvSpPr>
                <a:spLocks noChangeShapeType="1"/>
              </p:cNvSpPr>
              <p:nvPr/>
            </p:nvSpPr>
            <p:spPr bwMode="auto">
              <a:xfrm>
                <a:off x="2036" y="361"/>
                <a:ext cx="398" cy="77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7"/>
              <p:cNvSpPr>
                <a:spLocks noChangeShapeType="1"/>
              </p:cNvSpPr>
              <p:nvPr/>
            </p:nvSpPr>
            <p:spPr bwMode="auto">
              <a:xfrm flipH="1">
                <a:off x="1152" y="1063"/>
                <a:ext cx="147" cy="191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8"/>
              <p:cNvSpPr>
                <a:spLocks noChangeShapeType="1"/>
              </p:cNvSpPr>
              <p:nvPr/>
            </p:nvSpPr>
            <p:spPr bwMode="auto">
              <a:xfrm flipH="1">
                <a:off x="1299" y="673"/>
                <a:ext cx="298" cy="155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9"/>
              <p:cNvSpPr>
                <a:spLocks noChangeShapeType="1"/>
              </p:cNvSpPr>
              <p:nvPr/>
            </p:nvSpPr>
            <p:spPr bwMode="auto">
              <a:xfrm>
                <a:off x="2436" y="673"/>
                <a:ext cx="294" cy="155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0"/>
              <p:cNvSpPr>
                <a:spLocks noChangeShapeType="1"/>
              </p:cNvSpPr>
              <p:nvPr/>
            </p:nvSpPr>
            <p:spPr bwMode="auto">
              <a:xfrm flipH="1">
                <a:off x="2236" y="673"/>
                <a:ext cx="200" cy="155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21"/>
              <p:cNvSpPr>
                <a:spLocks noChangeShapeType="1"/>
              </p:cNvSpPr>
              <p:nvPr/>
            </p:nvSpPr>
            <p:spPr bwMode="auto">
              <a:xfrm>
                <a:off x="1300" y="1063"/>
                <a:ext cx="197" cy="187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1193293" y="5486400"/>
              <a:ext cx="468313" cy="3698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dirty="0">
                  <a:solidFill>
                    <a:srgbClr val="FFFFFF"/>
                  </a:solidFill>
                  <a:latin typeface="Calibri" pitchFamily="32" charset="0"/>
                </a:rPr>
                <a:t>K</a:t>
              </a: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1265634" y="5276850"/>
              <a:ext cx="130572" cy="285750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253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Tree emphasizes on the aspect of</a:t>
            </a:r>
          </a:p>
          <a:p>
            <a:pPr lvl="1">
              <a:buNone/>
            </a:pPr>
            <a:r>
              <a:rPr lang="en-US" dirty="0" smtClean="0"/>
              <a:t>[a] Connectedness, and </a:t>
            </a:r>
          </a:p>
          <a:p>
            <a:pPr lvl="1">
              <a:buNone/>
            </a:pPr>
            <a:r>
              <a:rPr lang="en-US" dirty="0" smtClean="0"/>
              <a:t>[b] Absence of closed loops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b="1" dirty="0" smtClean="0"/>
              <a:t>Tree</a:t>
            </a:r>
            <a:r>
              <a:rPr lang="en-US" dirty="0" smtClean="0"/>
              <a:t> is a undirected graph G(U,V) with all connected nodes and no loops.</a:t>
            </a:r>
          </a:p>
          <a:p>
            <a:pPr lvl="1">
              <a:buNone/>
            </a:pPr>
            <a:r>
              <a:rPr lang="en-US" dirty="0" smtClean="0"/>
              <a:t>But in discussion of computer science, tree is directed and rooted (i.e., one special node is marked as root).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In-order Traversal with a stack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154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[1] </a:t>
            </a:r>
            <a:r>
              <a:rPr lang="en-US" sz="2400" dirty="0" smtClean="0">
                <a:solidFill>
                  <a:srgbClr val="00B050"/>
                </a:solidFill>
              </a:rPr>
              <a:t>[Push NULL onto STACK and initialize PTR]</a:t>
            </a:r>
          </a:p>
          <a:p>
            <a:pPr>
              <a:buNone/>
            </a:pPr>
            <a:r>
              <a:rPr lang="en-US" sz="2400" dirty="0" smtClean="0"/>
              <a:t>	Set TOP =1, STACK[1] = NULL, PTR = ROOT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[2] </a:t>
            </a:r>
            <a:r>
              <a:rPr lang="en-US" sz="2400" dirty="0" smtClean="0"/>
              <a:t>Repeat while PTR </a:t>
            </a:r>
            <a:r>
              <a:rPr lang="en-US" sz="2400" dirty="0" smtClean="0">
                <a:sym typeface="Symbol" pitchFamily="18" charset="2"/>
              </a:rPr>
              <a:t> NULL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[Push the Left-most path onto STACK]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	(a) Set TOP = TOP + 1, STACK[TOP] = PTR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	(b) Set PTR = PTR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Symbol" pitchFamily="18" charset="2"/>
              </a:rPr>
              <a:t> LEFT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[3] </a:t>
            </a:r>
            <a:r>
              <a:rPr lang="en-US" sz="2400" dirty="0" smtClean="0"/>
              <a:t>Set PTR = STACK[TOP], TOP = TOP -1 </a:t>
            </a:r>
            <a:r>
              <a:rPr lang="en-US" sz="2400" dirty="0" smtClean="0">
                <a:solidFill>
                  <a:srgbClr val="00B050"/>
                </a:solidFill>
              </a:rPr>
              <a:t>[Pops node from STACK]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en-US" sz="2400" dirty="0">
                <a:solidFill>
                  <a:srgbClr val="C00000"/>
                </a:solidFill>
              </a:rPr>
              <a:t>4] </a:t>
            </a:r>
            <a:r>
              <a:rPr lang="en-US" sz="2400" dirty="0"/>
              <a:t>Repeat Steps 5 to 7 while PTR </a:t>
            </a:r>
            <a:r>
              <a:rPr lang="en-US" sz="2400" dirty="0">
                <a:sym typeface="Symbol" pitchFamily="18" charset="2"/>
              </a:rPr>
              <a:t> NULL: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[Backtracking]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[5] </a:t>
            </a:r>
            <a:r>
              <a:rPr lang="en-US" sz="2400" dirty="0">
                <a:sym typeface="Symbol" pitchFamily="18" charset="2"/>
              </a:rPr>
              <a:t>Apply PROCESS to PTR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 pitchFamily="18" charset="2"/>
              </a:rPr>
              <a:t>INFO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[6]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[Right Child ?] </a:t>
            </a:r>
            <a:r>
              <a:rPr lang="en-US" sz="2400" dirty="0">
                <a:sym typeface="Symbol" pitchFamily="18" charset="2"/>
              </a:rPr>
              <a:t>If PTR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 pitchFamily="18" charset="2"/>
              </a:rPr>
              <a:t>RIGHT  NULL then 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(a) Set PTR = PTR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 pitchFamily="18" charset="2"/>
              </a:rPr>
              <a:t>RIGHT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(b) Go to Step 2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[7] </a:t>
            </a:r>
            <a:r>
              <a:rPr lang="en-US" sz="2400" dirty="0">
                <a:sym typeface="Symbol" pitchFamily="18" charset="2"/>
              </a:rPr>
              <a:t>Set PTR = STACK[TOP], TOP = TOP -1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[8] </a:t>
            </a:r>
            <a:r>
              <a:rPr lang="en-US" sz="2400" dirty="0">
                <a:sym typeface="Symbol" pitchFamily="18" charset="2"/>
              </a:rPr>
              <a:t>Exit 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In-order Traversal with a stack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15400" cy="259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[1] </a:t>
            </a:r>
            <a:r>
              <a:rPr lang="en-US" sz="2800" dirty="0" smtClean="0">
                <a:sym typeface="Symbol" pitchFamily="18" charset="2"/>
              </a:rPr>
              <a:t>Push the Left-most path from ROOT onto STACK 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[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dirty="0" smtClean="0">
                <a:solidFill>
                  <a:srgbClr val="C00000"/>
                </a:solidFill>
              </a:rPr>
              <a:t>] </a:t>
            </a:r>
            <a:r>
              <a:rPr lang="en-US" sz="2800" dirty="0" smtClean="0"/>
              <a:t>While STACK is not empty</a:t>
            </a:r>
          </a:p>
          <a:p>
            <a:pPr marL="857250" lvl="1" indent="-457200">
              <a:buAutoNum type="alphaLcParenBoth"/>
            </a:pPr>
            <a:r>
              <a:rPr lang="en-US" dirty="0" smtClean="0"/>
              <a:t>Pop and process node X</a:t>
            </a:r>
          </a:p>
          <a:p>
            <a:pPr marL="857250" lvl="1" indent="-457200">
              <a:buAutoNum type="alphaLcParenBoth"/>
            </a:pPr>
            <a:r>
              <a:rPr lang="en-US" dirty="0" smtClean="0">
                <a:sym typeface="Symbol" pitchFamily="18" charset="2"/>
              </a:rPr>
              <a:t>If Right Child of X (say Y) exists then</a:t>
            </a:r>
          </a:p>
          <a:p>
            <a:pPr marL="800100" lvl="2" indent="0">
              <a:buNone/>
            </a:pPr>
            <a:r>
              <a:rPr lang="en-US" dirty="0" smtClean="0">
                <a:sym typeface="Symbol" pitchFamily="18" charset="2"/>
              </a:rPr>
              <a:t>Push left most path from Y onto STACK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3110852"/>
            <a:ext cx="3033713" cy="2832748"/>
            <a:chOff x="4724400" y="3415652"/>
            <a:chExt cx="3033713" cy="2832748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5486400" y="3415652"/>
              <a:ext cx="2271713" cy="2152650"/>
              <a:chOff x="1152" y="127"/>
              <a:chExt cx="1431" cy="1356"/>
            </a:xfrm>
          </p:grpSpPr>
          <p:sp>
            <p:nvSpPr>
              <p:cNvPr id="16" name="Oval 5"/>
              <p:cNvSpPr>
                <a:spLocks noChangeArrowheads="1"/>
              </p:cNvSpPr>
              <p:nvPr/>
            </p:nvSpPr>
            <p:spPr bwMode="auto">
              <a:xfrm>
                <a:off x="1889" y="127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A</a:t>
                </a:r>
              </a:p>
            </p:txBody>
          </p:sp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1448" y="43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 dirty="0">
                    <a:solidFill>
                      <a:srgbClr val="FFFFFF"/>
                    </a:solidFill>
                    <a:latin typeface="Calibri" pitchFamily="32" charset="0"/>
                  </a:rPr>
                  <a:t>B</a:t>
                </a:r>
              </a:p>
            </p:txBody>
          </p:sp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2288" y="43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C</a:t>
                </a:r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1152" y="82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D</a:t>
                </a:r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2090" y="829"/>
                <a:ext cx="295" cy="233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 dirty="0" smtClean="0">
                    <a:solidFill>
                      <a:srgbClr val="FFFFFF"/>
                    </a:solidFill>
                    <a:latin typeface="Calibri" pitchFamily="32" charset="0"/>
                  </a:rPr>
                  <a:t>E</a:t>
                </a:r>
                <a:endParaRPr lang="en-GB" altLang="en-US" dirty="0">
                  <a:solidFill>
                    <a:srgbClr val="FFFFFF"/>
                  </a:solidFill>
                  <a:latin typeface="Calibri" pitchFamily="32" charset="0"/>
                </a:endParaRPr>
              </a:p>
            </p:txBody>
          </p:sp>
          <p:sp>
            <p:nvSpPr>
              <p:cNvPr id="26" name="Oval 12"/>
              <p:cNvSpPr>
                <a:spLocks noChangeArrowheads="1"/>
              </p:cNvSpPr>
              <p:nvPr/>
            </p:nvSpPr>
            <p:spPr bwMode="auto">
              <a:xfrm>
                <a:off x="1385" y="1251"/>
                <a:ext cx="295" cy="232"/>
              </a:xfrm>
              <a:prstGeom prst="ellipse">
                <a:avLst/>
              </a:prstGeom>
              <a:solidFill>
                <a:srgbClr val="4F81BD"/>
              </a:solidFill>
              <a:ln w="25560">
                <a:solidFill>
                  <a:srgbClr val="385D8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5pPr>
                <a:lvl6pPr marL="25146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6pPr>
                <a:lvl7pPr marL="29718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7pPr>
                <a:lvl8pPr marL="34290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8pPr>
                <a:lvl9pPr marL="3886200" indent="-228600" defTabSz="449263" fontAlgn="base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WenQuanYi Micro Hei" charset="0"/>
                    <a:cs typeface="WenQuanYi Micro Hei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en-US">
                    <a:solidFill>
                      <a:srgbClr val="FFFFFF"/>
                    </a:solidFill>
                    <a:latin typeface="Calibri" pitchFamily="32" charset="0"/>
                  </a:rPr>
                  <a:t>H</a:t>
                </a:r>
              </a:p>
            </p:txBody>
          </p:sp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 flipH="1">
                <a:off x="1595" y="361"/>
                <a:ext cx="442" cy="77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2036" y="361"/>
                <a:ext cx="398" cy="77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8"/>
              <p:cNvSpPr>
                <a:spLocks noChangeShapeType="1"/>
              </p:cNvSpPr>
              <p:nvPr/>
            </p:nvSpPr>
            <p:spPr bwMode="auto">
              <a:xfrm flipH="1">
                <a:off x="1299" y="673"/>
                <a:ext cx="298" cy="155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H="1">
                <a:off x="2236" y="673"/>
                <a:ext cx="200" cy="155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1300" y="1063"/>
                <a:ext cx="197" cy="187"/>
              </a:xfrm>
              <a:prstGeom prst="line">
                <a:avLst/>
              </a:prstGeom>
              <a:noFill/>
              <a:ln w="9360">
                <a:solidFill>
                  <a:srgbClr val="4A7EBB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5105400" y="5192712"/>
              <a:ext cx="468313" cy="3698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dirty="0" smtClean="0">
                  <a:solidFill>
                    <a:srgbClr val="FFFFFF"/>
                  </a:solidFill>
                  <a:latin typeface="Calibri" pitchFamily="32" charset="0"/>
                </a:rPr>
                <a:t>G</a:t>
              </a:r>
              <a:endParaRPr lang="en-GB" altLang="en-US" dirty="0">
                <a:solidFill>
                  <a:srgbClr val="FFFFFF"/>
                </a:solidFill>
                <a:latin typeface="Calibri" pitchFamily="32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H="1">
              <a:off x="5334000" y="4906962"/>
              <a:ext cx="295275" cy="284163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5580062" y="5861049"/>
              <a:ext cx="468313" cy="3698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dirty="0" smtClean="0">
                  <a:solidFill>
                    <a:srgbClr val="FFFFFF"/>
                  </a:solidFill>
                  <a:latin typeface="Calibri" pitchFamily="32" charset="0"/>
                </a:rPr>
                <a:t>L</a:t>
              </a:r>
              <a:endParaRPr lang="en-GB" altLang="en-US" dirty="0">
                <a:solidFill>
                  <a:srgbClr val="FFFFFF"/>
                </a:solidFill>
                <a:latin typeface="Calibri" pitchFamily="32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6313487" y="5878512"/>
              <a:ext cx="468313" cy="3698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dirty="0" smtClean="0">
                  <a:solidFill>
                    <a:srgbClr val="FFFFFF"/>
                  </a:solidFill>
                  <a:latin typeface="Calibri" pitchFamily="32" charset="0"/>
                </a:rPr>
                <a:t>M</a:t>
              </a:r>
              <a:endParaRPr lang="en-GB" altLang="en-US" dirty="0">
                <a:solidFill>
                  <a:srgbClr val="FFFFFF"/>
                </a:solidFill>
                <a:latin typeface="Calibri" pitchFamily="32" charset="0"/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H="1">
              <a:off x="5813425" y="5575299"/>
              <a:ext cx="295275" cy="284163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6107112" y="5575299"/>
              <a:ext cx="439738" cy="301625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4724400" y="5848350"/>
              <a:ext cx="468313" cy="369888"/>
            </a:xfrm>
            <a:prstGeom prst="ellipse">
              <a:avLst/>
            </a:prstGeom>
            <a:solidFill>
              <a:srgbClr val="4F81BD"/>
            </a:solidFill>
            <a:ln w="25560">
              <a:solidFill>
                <a:srgbClr val="385D8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fontAlgn="base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dirty="0">
                  <a:solidFill>
                    <a:srgbClr val="FFFFFF"/>
                  </a:solidFill>
                  <a:latin typeface="Calibri" pitchFamily="32" charset="0"/>
                </a:rPr>
                <a:t>K</a:t>
              </a: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4957763" y="5562600"/>
              <a:ext cx="295275" cy="284163"/>
            </a:xfrm>
            <a:prstGeom prst="line">
              <a:avLst/>
            </a:prstGeom>
            <a:noFill/>
            <a:ln w="9360">
              <a:solidFill>
                <a:srgbClr val="4A7EBB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267200" y="2765367"/>
            <a:ext cx="3810000" cy="3787833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757238" algn="l"/>
                <a:tab pos="1903413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GB" altLang="en-US" sz="2000" b="1" i="1" dirty="0">
                <a:latin typeface="+mj-lt"/>
              </a:rPr>
              <a:t>Step	Output	Stack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 smtClean="0">
                <a:latin typeface="+mj-lt"/>
              </a:rPr>
              <a:t>1		A,B,D,G,</a:t>
            </a:r>
            <a:r>
              <a:rPr lang="en-GB" altLang="en-US" sz="2000" b="1" u="sng" dirty="0" smtClean="0">
                <a:latin typeface="+mj-lt"/>
              </a:rPr>
              <a:t>K</a:t>
            </a:r>
            <a:endParaRPr lang="en-GB" altLang="en-US" sz="2000" b="1" u="sng" dirty="0">
              <a:latin typeface="+mj-lt"/>
            </a:endParaRPr>
          </a:p>
          <a:p>
            <a:r>
              <a:rPr lang="en-GB" altLang="en-US" sz="2000" b="1" dirty="0">
                <a:latin typeface="+mj-lt"/>
              </a:rPr>
              <a:t>2</a:t>
            </a:r>
            <a:r>
              <a:rPr lang="en-GB" altLang="en-US" sz="2000" b="1" dirty="0" smtClean="0">
                <a:latin typeface="+mj-lt"/>
              </a:rPr>
              <a:t>	K	</a:t>
            </a:r>
            <a:r>
              <a:rPr lang="en-GB" altLang="en-US" sz="2000" b="1" dirty="0"/>
              <a:t>A,B,D,</a:t>
            </a:r>
            <a:r>
              <a:rPr lang="en-GB" altLang="en-US" sz="2000" b="1" u="sng" dirty="0"/>
              <a:t>G</a:t>
            </a:r>
            <a:endParaRPr lang="en-GB" altLang="en-US" sz="2000" b="1" u="sng" dirty="0">
              <a:latin typeface="+mj-lt"/>
            </a:endParaRPr>
          </a:p>
          <a:p>
            <a:r>
              <a:rPr lang="en-GB" altLang="en-US" sz="2000" b="1" dirty="0">
                <a:latin typeface="+mj-lt"/>
              </a:rPr>
              <a:t>3</a:t>
            </a:r>
            <a:r>
              <a:rPr lang="en-GB" altLang="en-US" sz="2000" b="1" dirty="0" smtClean="0">
                <a:latin typeface="+mj-lt"/>
              </a:rPr>
              <a:t>	G	</a:t>
            </a:r>
            <a:r>
              <a:rPr lang="en-GB" altLang="en-US" sz="2000" b="1" dirty="0"/>
              <a:t>A,B,</a:t>
            </a:r>
            <a:r>
              <a:rPr lang="en-GB" altLang="en-US" sz="2000" b="1" u="sng" dirty="0"/>
              <a:t>D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4</a:t>
            </a:r>
            <a:r>
              <a:rPr lang="en-GB" altLang="en-US" sz="2000" b="1" dirty="0" smtClean="0">
                <a:latin typeface="+mj-lt"/>
              </a:rPr>
              <a:t>	D	A,B,H,</a:t>
            </a:r>
            <a:r>
              <a:rPr lang="en-GB" altLang="en-US" sz="2000" b="1" u="sng" dirty="0" smtClean="0">
                <a:latin typeface="+mj-lt"/>
              </a:rPr>
              <a:t>L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5</a:t>
            </a:r>
            <a:r>
              <a:rPr lang="en-GB" altLang="en-US" sz="2000" b="1" dirty="0" smtClean="0">
                <a:latin typeface="+mj-lt"/>
              </a:rPr>
              <a:t>	L	A,B,</a:t>
            </a:r>
            <a:r>
              <a:rPr lang="en-GB" altLang="en-US" sz="2000" b="1" u="sng" dirty="0" smtClean="0">
                <a:latin typeface="+mj-lt"/>
              </a:rPr>
              <a:t>H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 smtClean="0">
                <a:latin typeface="+mj-lt"/>
              </a:rPr>
              <a:t>6	H	A,B,</a:t>
            </a:r>
            <a:r>
              <a:rPr lang="en-GB" altLang="en-US" sz="2000" b="1" u="sng" dirty="0" smtClean="0">
                <a:latin typeface="+mj-lt"/>
              </a:rPr>
              <a:t>M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7</a:t>
            </a:r>
            <a:r>
              <a:rPr lang="en-GB" altLang="en-US" sz="2000" b="1" dirty="0" smtClean="0">
                <a:latin typeface="+mj-lt"/>
              </a:rPr>
              <a:t>	M	A,</a:t>
            </a:r>
            <a:r>
              <a:rPr lang="en-GB" altLang="en-US" sz="2000" b="1" u="sng" dirty="0" smtClean="0">
                <a:latin typeface="+mj-lt"/>
              </a:rPr>
              <a:t>B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>
                <a:latin typeface="+mj-lt"/>
              </a:rPr>
              <a:t>8</a:t>
            </a:r>
            <a:r>
              <a:rPr lang="en-GB" altLang="en-US" sz="2000" b="1" dirty="0" smtClean="0">
                <a:latin typeface="+mj-lt"/>
              </a:rPr>
              <a:t>	B	</a:t>
            </a:r>
            <a:r>
              <a:rPr lang="en-GB" altLang="en-US" sz="2000" b="1" u="sng" dirty="0" smtClean="0">
                <a:latin typeface="+mj-lt"/>
              </a:rPr>
              <a:t>A</a:t>
            </a:r>
            <a:endParaRPr lang="en-GB" altLang="en-US" sz="2000" b="1" u="sng" dirty="0"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 smtClean="0">
                <a:latin typeface="+mj-lt"/>
              </a:rPr>
              <a:t>9	A	C,</a:t>
            </a:r>
            <a:r>
              <a:rPr lang="en-GB" altLang="en-US" sz="2000" b="1" u="sng" dirty="0" smtClean="0">
                <a:latin typeface="+mj-lt"/>
              </a:rPr>
              <a:t>E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 smtClean="0">
                <a:latin typeface="+mj-lt"/>
              </a:rPr>
              <a:t>10	E	</a:t>
            </a:r>
            <a:r>
              <a:rPr lang="en-GB" altLang="en-US" sz="2000" b="1" u="sng" dirty="0" smtClean="0">
                <a:latin typeface="+mj-lt"/>
              </a:rPr>
              <a:t>C</a:t>
            </a:r>
          </a:p>
          <a:p>
            <a:pPr eaLnBrk="1" hangingPunct="1">
              <a:buClrTx/>
              <a:buFontTx/>
              <a:buNone/>
            </a:pPr>
            <a:r>
              <a:rPr lang="en-GB" altLang="en-US" sz="2000" b="1" dirty="0" smtClean="0">
                <a:latin typeface="+mj-lt"/>
              </a:rPr>
              <a:t>11	C	--</a:t>
            </a:r>
            <a:endParaRPr lang="en-GB" altLang="en-US" sz="2000" b="1" dirty="0">
              <a:latin typeface="+mj-lt"/>
            </a:endParaRP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15400" cy="259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[1] </a:t>
            </a:r>
            <a:r>
              <a:rPr lang="en-US" sz="2400" dirty="0" smtClean="0">
                <a:sym typeface="Symbol" pitchFamily="18" charset="2"/>
              </a:rPr>
              <a:t>Push the Left-most path from ROOT onto STACK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] </a:t>
            </a:r>
            <a:r>
              <a:rPr lang="en-US" sz="2400" dirty="0" smtClean="0"/>
              <a:t>While STACK is not empty</a:t>
            </a:r>
          </a:p>
          <a:p>
            <a:pPr marL="857250" lvl="1" indent="-457200">
              <a:buAutoNum type="alphaLcParenBoth"/>
            </a:pPr>
            <a:r>
              <a:rPr lang="en-US" sz="2400" dirty="0" smtClean="0"/>
              <a:t>Pop and process node X</a:t>
            </a:r>
          </a:p>
          <a:p>
            <a:pPr marL="857250" lvl="1" indent="-457200">
              <a:buAutoNum type="alphaLcParenBoth"/>
            </a:pPr>
            <a:r>
              <a:rPr lang="en-US" sz="2400" dirty="0" smtClean="0">
                <a:sym typeface="Symbol" pitchFamily="18" charset="2"/>
              </a:rPr>
              <a:t>If Right Child of X (say Y) exists then</a:t>
            </a:r>
          </a:p>
          <a:p>
            <a:pPr marL="800100" lvl="2" indent="0">
              <a:buNone/>
            </a:pPr>
            <a:r>
              <a:rPr lang="en-US" sz="2000" dirty="0" smtClean="0">
                <a:sym typeface="Symbol" pitchFamily="18" charset="2"/>
              </a:rPr>
              <a:t>Push left most 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yet unprocessed</a:t>
            </a:r>
            <a:r>
              <a:rPr lang="en-US" sz="2000" dirty="0" smtClean="0">
                <a:sym typeface="Symbol" pitchFamily="18" charset="2"/>
              </a:rPr>
              <a:t> path from Y onto STACK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In-order Traversal with a stack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8686800" cy="169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800" b="1" u="sng" dirty="0" smtClean="0">
                <a:latin typeface="Times New Roman" pitchFamily="16" charset="0"/>
                <a:cs typeface="Arial" charset="0"/>
              </a:rPr>
              <a:t>Self Study</a:t>
            </a:r>
          </a:p>
          <a:p>
            <a:pPr algn="just">
              <a:buClrTx/>
              <a:buFontTx/>
              <a:buNone/>
            </a:pPr>
            <a:endParaRPr lang="en-GB" altLang="en-US" sz="2800" b="1" u="sng" dirty="0">
              <a:latin typeface="Times New Roman" pitchFamily="16" charset="0"/>
              <a:cs typeface="Arial" charset="0"/>
            </a:endParaRPr>
          </a:p>
          <a:p>
            <a:pPr algn="just">
              <a:buClrTx/>
              <a:buFontTx/>
              <a:buNone/>
            </a:pPr>
            <a:r>
              <a:rPr lang="en-GB" altLang="en-US" sz="2400" dirty="0">
                <a:latin typeface="Times New Roman" pitchFamily="16" charset="0"/>
              </a:rPr>
              <a:t>Write an algorithm </a:t>
            </a:r>
            <a:r>
              <a:rPr lang="en-GB" altLang="en-US" sz="2400" dirty="0" smtClean="0">
                <a:latin typeface="Times New Roman" pitchFamily="16" charset="0"/>
              </a:rPr>
              <a:t>to </a:t>
            </a:r>
            <a:r>
              <a:rPr lang="en-GB" altLang="en-US" sz="2400" dirty="0">
                <a:latin typeface="Times New Roman" pitchFamily="16" charset="0"/>
              </a:rPr>
              <a:t>traverse a binary tree in </a:t>
            </a:r>
            <a:r>
              <a:rPr lang="en-GB" altLang="en-US" sz="2400" b="1" dirty="0" err="1" smtClean="0">
                <a:latin typeface="Times New Roman" pitchFamily="16" charset="0"/>
              </a:rPr>
              <a:t>postorder</a:t>
            </a:r>
            <a:r>
              <a:rPr lang="en-GB" altLang="en-US" sz="2400" dirty="0" smtClean="0">
                <a:latin typeface="Times New Roman" pitchFamily="16" charset="0"/>
              </a:rPr>
              <a:t> traversal using </a:t>
            </a:r>
            <a:r>
              <a:rPr lang="en-GB" altLang="en-US" sz="2400" dirty="0">
                <a:latin typeface="Times New Roman" pitchFamily="16" charset="0"/>
              </a:rPr>
              <a:t>stack. Discuss the algorithm </a:t>
            </a:r>
            <a:r>
              <a:rPr lang="en-GB" altLang="en-US" sz="2400" dirty="0" smtClean="0">
                <a:latin typeface="Times New Roman" pitchFamily="16" charset="0"/>
              </a:rPr>
              <a:t>with an </a:t>
            </a:r>
            <a:r>
              <a:rPr lang="en-GB" altLang="en-US" sz="2400" dirty="0">
                <a:latin typeface="Times New Roman" pitchFamily="16" charset="0"/>
              </a:rPr>
              <a:t>example</a:t>
            </a:r>
            <a:r>
              <a:rPr lang="en-GB" altLang="en-US" sz="2400" dirty="0" smtClean="0">
                <a:latin typeface="Times New Roman" pitchFamily="16" charset="0"/>
              </a:rPr>
              <a:t>.</a:t>
            </a:r>
            <a:endParaRPr lang="en-GB" altLang="en-US" sz="2400" dirty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49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3200" dirty="0"/>
              <a:t>Basic terminologies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181600"/>
          </a:xfrm>
        </p:spPr>
        <p:txBody>
          <a:bodyPr/>
          <a:lstStyle/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degree of the node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leaf nodes or terminal nodes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non terminal nodes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children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siblings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ancestors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degree of a tree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height or depth of a tree </a:t>
            </a:r>
          </a:p>
          <a:p>
            <a:pPr>
              <a:buClr>
                <a:srgbClr val="FF6600"/>
              </a:buClr>
              <a:buSzPct val="120000"/>
            </a:pPr>
            <a:r>
              <a:rPr lang="en-US" sz="2800" dirty="0"/>
              <a:t>forest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: stores the actual data and links to other nodes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: immediate predecessor of a node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Root</a:t>
            </a:r>
            <a:r>
              <a:rPr lang="en-US" dirty="0" smtClean="0"/>
              <a:t>: specially designated node which has no parent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Child</a:t>
            </a:r>
            <a:r>
              <a:rPr lang="en-US" dirty="0" smtClean="0"/>
              <a:t>: immediate successor of 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Terminology(continued)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Leaf</a:t>
            </a:r>
            <a:r>
              <a:rPr lang="en-US" dirty="0" smtClean="0"/>
              <a:t>: node without any child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Level</a:t>
            </a:r>
            <a:r>
              <a:rPr lang="en-US" dirty="0" smtClean="0"/>
              <a:t>: represents the hierarchy. </a:t>
            </a:r>
          </a:p>
          <a:p>
            <a:pPr lvl="1"/>
            <a:r>
              <a:rPr lang="en-US" dirty="0" smtClean="0"/>
              <a:t>Node at level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has the level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+1</a:t>
            </a:r>
            <a:r>
              <a:rPr lang="en-US" dirty="0" smtClean="0"/>
              <a:t> for its child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and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 for its parent.</a:t>
            </a:r>
          </a:p>
          <a:p>
            <a:pPr lvl="1"/>
            <a:r>
              <a:rPr lang="en-US" dirty="0" smtClean="0"/>
              <a:t>This is true for all nodes except the root</a:t>
            </a:r>
          </a:p>
          <a:p>
            <a:pPr lvl="1"/>
            <a:r>
              <a:rPr lang="en-US" dirty="0" smtClean="0"/>
              <a:t>Level of root node is 0.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of a node is a tree whose root is a child of that node</a:t>
            </a:r>
          </a:p>
          <a:p>
            <a:pPr lvl="1"/>
            <a:endParaRPr lang="en-US" i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FA6F-F6EE-4307-AFE1-4B0781A7A8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2244</Words>
  <Application>Microsoft Office PowerPoint</Application>
  <PresentationFormat>On-screen Show (4:3)</PresentationFormat>
  <Paragraphs>724</Paragraphs>
  <Slides>63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Equation</vt:lpstr>
      <vt:lpstr>Data Structure and Algorithm (CS-102)</vt:lpstr>
      <vt:lpstr>Discussed So far</vt:lpstr>
      <vt:lpstr>Tree</vt:lpstr>
      <vt:lpstr>Tree</vt:lpstr>
      <vt:lpstr>PowerPoint Presentation</vt:lpstr>
      <vt:lpstr>Tree </vt:lpstr>
      <vt:lpstr>Basic terminologies</vt:lpstr>
      <vt:lpstr>Tree Terminology (continued)</vt:lpstr>
      <vt:lpstr>Tree Terminology(continued)</vt:lpstr>
      <vt:lpstr>Tree Terminology (continued)</vt:lpstr>
      <vt:lpstr>PowerPoint Presentation</vt:lpstr>
      <vt:lpstr>Tree Terminology (continued)</vt:lpstr>
      <vt:lpstr>PowerPoint Presentation</vt:lpstr>
      <vt:lpstr>Tree Terminology (continued)</vt:lpstr>
      <vt:lpstr>Tree Terminology</vt:lpstr>
      <vt:lpstr>PowerPoint Presentation</vt:lpstr>
      <vt:lpstr>Representation of a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Trees</vt:lpstr>
      <vt:lpstr>Binary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Binary Tree: 2-Tree</vt:lpstr>
      <vt:lpstr>Representation of Binary Tree</vt:lpstr>
      <vt:lpstr>Representation Of  Binary Trees</vt:lpstr>
      <vt:lpstr>Array Representation</vt:lpstr>
      <vt:lpstr>PowerPoint Presentation</vt:lpstr>
      <vt:lpstr>PowerPoint Presentation</vt:lpstr>
      <vt:lpstr>Traversing Binary Tree</vt:lpstr>
      <vt:lpstr>Traversing Binary Tree</vt:lpstr>
      <vt:lpstr>Traversing Binary Tree</vt:lpstr>
      <vt:lpstr>Illustrations for Traversals</vt:lpstr>
      <vt:lpstr>Illustrations for Traversals (Contd.)</vt:lpstr>
      <vt:lpstr>Euler’s Tree traversals using “flags”</vt:lpstr>
      <vt:lpstr>Formulation of Binary tree from  Its traversal</vt:lpstr>
      <vt:lpstr>Example: For Given Inorder and Preorder  </vt:lpstr>
      <vt:lpstr>continued… </vt:lpstr>
      <vt:lpstr>Example: For Given Inorder and Postorder</vt:lpstr>
      <vt:lpstr>PowerPoint Presentation</vt:lpstr>
      <vt:lpstr>Given Preorder &amp; Postorder</vt:lpstr>
      <vt:lpstr>Given Preorder &amp; Postorder</vt:lpstr>
      <vt:lpstr>Given Preorder &amp; Postorder</vt:lpstr>
      <vt:lpstr>PowerPoint Presentation</vt:lpstr>
      <vt:lpstr>PowerPoint Presentation</vt:lpstr>
      <vt:lpstr>Traversal Algorithm Using Stack</vt:lpstr>
      <vt:lpstr>Pre-order tree traversal with a stack</vt:lpstr>
      <vt:lpstr>In-order Traversal with a stack</vt:lpstr>
      <vt:lpstr>In-order Traversal with a stack</vt:lpstr>
      <vt:lpstr>In-order Traversal with a stack</vt:lpstr>
      <vt:lpstr>PowerPoint Presentation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Ramesh Mohapatra</dc:creator>
  <cp:lastModifiedBy>SAMBIT</cp:lastModifiedBy>
  <cp:revision>132</cp:revision>
  <dcterms:created xsi:type="dcterms:W3CDTF">2011-02-17T03:09:45Z</dcterms:created>
  <dcterms:modified xsi:type="dcterms:W3CDTF">2019-10-28T09:51:12Z</dcterms:modified>
</cp:coreProperties>
</file>