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31"/>
  </p:notesMasterIdLst>
  <p:sldIdLst>
    <p:sldId id="355" r:id="rId2"/>
    <p:sldId id="308" r:id="rId3"/>
    <p:sldId id="309" r:id="rId4"/>
    <p:sldId id="310" r:id="rId5"/>
    <p:sldId id="311" r:id="rId6"/>
    <p:sldId id="356" r:id="rId7"/>
    <p:sldId id="380" r:id="rId8"/>
    <p:sldId id="381" r:id="rId9"/>
    <p:sldId id="382" r:id="rId10"/>
    <p:sldId id="312" r:id="rId11"/>
    <p:sldId id="369" r:id="rId12"/>
    <p:sldId id="375" r:id="rId13"/>
    <p:sldId id="383" r:id="rId14"/>
    <p:sldId id="368" r:id="rId15"/>
    <p:sldId id="384" r:id="rId16"/>
    <p:sldId id="313" r:id="rId17"/>
    <p:sldId id="376" r:id="rId18"/>
    <p:sldId id="371" r:id="rId19"/>
    <p:sldId id="370" r:id="rId20"/>
    <p:sldId id="373" r:id="rId21"/>
    <p:sldId id="385" r:id="rId22"/>
    <p:sldId id="372" r:id="rId23"/>
    <p:sldId id="314" r:id="rId24"/>
    <p:sldId id="377" r:id="rId25"/>
    <p:sldId id="315" r:id="rId26"/>
    <p:sldId id="386" r:id="rId27"/>
    <p:sldId id="374" r:id="rId28"/>
    <p:sldId id="378" r:id="rId29"/>
    <p:sldId id="316" r:id="rId30"/>
  </p:sldIdLst>
  <p:sldSz cx="9144000" cy="6858000" type="screen4x3"/>
  <p:notesSz cx="6858000" cy="9144000"/>
  <p:defaultTextStyle>
    <a:defPPr>
      <a:defRPr lang="en-GB"/>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CC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8" d="100"/>
          <a:sy n="88" d="100"/>
        </p:scale>
        <p:origin x="1306" y="6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latin typeface="Arial" charset="0"/>
            </a:endParaRPr>
          </a:p>
        </p:txBody>
      </p:sp>
      <p:sp>
        <p:nvSpPr>
          <p:cNvPr id="25603"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w="9525">
            <a:solidFill>
              <a:srgbClr val="000000"/>
            </a:solidFill>
            <a:miter lim="800000"/>
            <a:headEnd/>
            <a:tailEnd/>
          </a:ln>
        </p:spPr>
      </p:sp>
      <p:sp>
        <p:nvSpPr>
          <p:cNvPr id="3075" name="Rectangle 3"/>
          <p:cNvSpPr txBox="1">
            <a:spLocks noGrp="1" noChangeArrowheads="1"/>
          </p:cNvSpPr>
          <p:nvPr>
            <p:ph type="body" idx="1"/>
          </p:nvPr>
        </p:nvSpPr>
        <p:spPr bwMode="auto">
          <a:xfrm>
            <a:off x="914400" y="4343400"/>
            <a:ext cx="5029200" cy="411480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0938" y="692150"/>
            <a:ext cx="4557712" cy="3417888"/>
          </a:xfrm>
          <a:noFill/>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6627"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defTabSz="914400"/>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59FE050-00B2-439D-B6A3-7E501B5B93F9}" type="slidenum">
              <a:rPr lang="en-US" altLang="en-US"/>
              <a:pPr/>
              <a:t>‹#›</a:t>
            </a:fld>
            <a:endParaRPr lang="en-US" altLang="en-US"/>
          </a:p>
        </p:txBody>
      </p:sp>
    </p:spTree>
    <p:extLst>
      <p:ext uri="{BB962C8B-B14F-4D97-AF65-F5344CB8AC3E}">
        <p14:creationId xmlns:p14="http://schemas.microsoft.com/office/powerpoint/2010/main" val="295591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A0364F4-DA54-423B-AF47-D3DD6479D3AD}" type="slidenum">
              <a:rPr lang="en-US" altLang="en-US"/>
              <a:pPr/>
              <a:t>‹#›</a:t>
            </a:fld>
            <a:endParaRPr lang="en-US" altLang="en-US"/>
          </a:p>
        </p:txBody>
      </p:sp>
    </p:spTree>
    <p:extLst>
      <p:ext uri="{BB962C8B-B14F-4D97-AF65-F5344CB8AC3E}">
        <p14:creationId xmlns:p14="http://schemas.microsoft.com/office/powerpoint/2010/main" val="147984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AF2DDCD-C14C-470D-9179-0A26D9A8AFDB}" type="slidenum">
              <a:rPr lang="en-US" altLang="en-US"/>
              <a:pPr/>
              <a:t>‹#›</a:t>
            </a:fld>
            <a:endParaRPr lang="en-US" altLang="en-US"/>
          </a:p>
        </p:txBody>
      </p:sp>
    </p:spTree>
    <p:extLst>
      <p:ext uri="{BB962C8B-B14F-4D97-AF65-F5344CB8AC3E}">
        <p14:creationId xmlns:p14="http://schemas.microsoft.com/office/powerpoint/2010/main" val="2980774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9319E44-702D-4B1D-A14C-42CF7351B092}" type="slidenum">
              <a:rPr lang="en-US" altLang="en-US"/>
              <a:pPr/>
              <a:t>‹#›</a:t>
            </a:fld>
            <a:endParaRPr lang="en-US" altLang="en-US"/>
          </a:p>
        </p:txBody>
      </p:sp>
    </p:spTree>
    <p:extLst>
      <p:ext uri="{BB962C8B-B14F-4D97-AF65-F5344CB8AC3E}">
        <p14:creationId xmlns:p14="http://schemas.microsoft.com/office/powerpoint/2010/main" val="3656623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86F1BD9-8A47-4701-9BA7-8979769CC852}" type="slidenum">
              <a:rPr lang="en-US" altLang="en-US"/>
              <a:pPr/>
              <a:t>‹#›</a:t>
            </a:fld>
            <a:endParaRPr lang="en-US" altLang="en-US"/>
          </a:p>
        </p:txBody>
      </p:sp>
    </p:spTree>
    <p:extLst>
      <p:ext uri="{BB962C8B-B14F-4D97-AF65-F5344CB8AC3E}">
        <p14:creationId xmlns:p14="http://schemas.microsoft.com/office/powerpoint/2010/main" val="92955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3A330E4-32FD-42D7-A461-7BC929D553C1}" type="slidenum">
              <a:rPr lang="en-US" altLang="en-US"/>
              <a:pPr/>
              <a:t>‹#›</a:t>
            </a:fld>
            <a:endParaRPr lang="en-US" altLang="en-US"/>
          </a:p>
        </p:txBody>
      </p:sp>
    </p:spTree>
    <p:extLst>
      <p:ext uri="{BB962C8B-B14F-4D97-AF65-F5344CB8AC3E}">
        <p14:creationId xmlns:p14="http://schemas.microsoft.com/office/powerpoint/2010/main" val="2355864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D063A17-3F97-420C-9BE1-8D3B45E35250}" type="slidenum">
              <a:rPr lang="en-US" altLang="en-US"/>
              <a:pPr/>
              <a:t>‹#›</a:t>
            </a:fld>
            <a:endParaRPr lang="en-US" altLang="en-US"/>
          </a:p>
        </p:txBody>
      </p:sp>
    </p:spTree>
    <p:extLst>
      <p:ext uri="{BB962C8B-B14F-4D97-AF65-F5344CB8AC3E}">
        <p14:creationId xmlns:p14="http://schemas.microsoft.com/office/powerpoint/2010/main" val="420477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A5B7CA8-9386-4E38-A655-ABC41BEF644D}" type="slidenum">
              <a:rPr lang="en-US" altLang="en-US"/>
              <a:pPr/>
              <a:t>‹#›</a:t>
            </a:fld>
            <a:endParaRPr lang="en-US" altLang="en-US"/>
          </a:p>
        </p:txBody>
      </p:sp>
    </p:spTree>
    <p:extLst>
      <p:ext uri="{BB962C8B-B14F-4D97-AF65-F5344CB8AC3E}">
        <p14:creationId xmlns:p14="http://schemas.microsoft.com/office/powerpoint/2010/main" val="305053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891CFEA8-1230-414C-B1EF-7638D87325D0}" type="slidenum">
              <a:rPr lang="en-US" altLang="en-US"/>
              <a:pPr/>
              <a:t>‹#›</a:t>
            </a:fld>
            <a:endParaRPr lang="en-US" altLang="en-US"/>
          </a:p>
        </p:txBody>
      </p:sp>
    </p:spTree>
    <p:extLst>
      <p:ext uri="{BB962C8B-B14F-4D97-AF65-F5344CB8AC3E}">
        <p14:creationId xmlns:p14="http://schemas.microsoft.com/office/powerpoint/2010/main" val="144079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94E7F5D-3F7F-4C0F-8C3C-2470768F7F18}" type="slidenum">
              <a:rPr lang="en-US" altLang="en-US"/>
              <a:pPr/>
              <a:t>‹#›</a:t>
            </a:fld>
            <a:endParaRPr lang="en-US" altLang="en-US"/>
          </a:p>
        </p:txBody>
      </p:sp>
    </p:spTree>
    <p:extLst>
      <p:ext uri="{BB962C8B-B14F-4D97-AF65-F5344CB8AC3E}">
        <p14:creationId xmlns:p14="http://schemas.microsoft.com/office/powerpoint/2010/main" val="1849637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97AC677A-9850-4C1E-91C6-1A9333EABF62}" type="slidenum">
              <a:rPr lang="en-US" altLang="en-US"/>
              <a:pPr/>
              <a:t>‹#›</a:t>
            </a:fld>
            <a:endParaRPr lang="en-US" altLang="en-US"/>
          </a:p>
        </p:txBody>
      </p:sp>
    </p:spTree>
    <p:extLst>
      <p:ext uri="{BB962C8B-B14F-4D97-AF65-F5344CB8AC3E}">
        <p14:creationId xmlns:p14="http://schemas.microsoft.com/office/powerpoint/2010/main" val="110905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7D31557-99CA-453E-AC81-49A87895E243}" type="slidenum">
              <a:rPr lang="en-US" altLang="en-US"/>
              <a:pPr/>
              <a:t>‹#›</a:t>
            </a:fld>
            <a:endParaRPr lang="en-US" altLang="en-US"/>
          </a:p>
        </p:txBody>
      </p:sp>
    </p:spTree>
    <p:extLst>
      <p:ext uri="{BB962C8B-B14F-4D97-AF65-F5344CB8AC3E}">
        <p14:creationId xmlns:p14="http://schemas.microsoft.com/office/powerpoint/2010/main" val="4011222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5E9E73A-459D-4EBC-A208-38AE265A6479}" type="slidenum">
              <a:rPr lang="en-US" altLang="en-US"/>
              <a:pPr/>
              <a:t>‹#›</a:t>
            </a:fld>
            <a:endParaRPr lang="en-US" altLang="en-US"/>
          </a:p>
        </p:txBody>
      </p:sp>
    </p:spTree>
    <p:extLst>
      <p:ext uri="{BB962C8B-B14F-4D97-AF65-F5344CB8AC3E}">
        <p14:creationId xmlns:p14="http://schemas.microsoft.com/office/powerpoint/2010/main" val="421332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40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10240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40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8434661-3F10-4E58-B0F4-607BE76C8D8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hyperlink" Target="http://www.google.com/url?sa=i&amp;source=images&amp;cd=&amp;cad=rja&amp;docid=Z7FGiRgdqvCS1M&amp;tbnid=BwPKD8P9ipKFYM:&amp;ved=0CAgQjRwwAA&amp;url=http%3A%2F%2Fcommons.wikimedia.org%2Fwiki%2FFile%3ADodecahedron.gif&amp;ei=C809UqeVELHi4AOthIFo&amp;psig=AFQjCNFkK4_sXGRBYFjIjud2BQMa9Z6Tww&amp;ust=1379868299312995"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a:xfrm>
            <a:off x="457200" y="381000"/>
            <a:ext cx="8229600" cy="6096000"/>
          </a:xfrm>
        </p:spPr>
        <p:txBody>
          <a:bodyPr/>
          <a:lstStyle/>
          <a:p>
            <a:pPr algn="ctr" eaLnBrk="1" hangingPunct="1">
              <a:spcBef>
                <a:spcPct val="0"/>
              </a:spcBef>
              <a:buFontTx/>
              <a:buNone/>
            </a:pPr>
            <a:r>
              <a:rPr lang="en-US" altLang="en-US" dirty="0" smtClean="0">
                <a:latin typeface="Times New Roman" panose="02020603050405020304" pitchFamily="18" charset="0"/>
              </a:rPr>
              <a:t>Chapter 10.5</a:t>
            </a:r>
            <a:endParaRPr lang="en-US" altLang="en-US" b="1" dirty="0" smtClean="0">
              <a:latin typeface="Times New Roman" panose="02020603050405020304" pitchFamily="18" charset="0"/>
            </a:endParaRPr>
          </a:p>
          <a:p>
            <a:pPr algn="ctr" eaLnBrk="1" hangingPunct="1">
              <a:spcBef>
                <a:spcPct val="0"/>
              </a:spcBef>
              <a:buFontTx/>
              <a:buNone/>
            </a:pPr>
            <a:r>
              <a:rPr lang="en-US" altLang="en-US" sz="2800" b="1" dirty="0" smtClean="0">
                <a:latin typeface="Times New Roman" panose="02020603050405020304" pitchFamily="18" charset="0"/>
              </a:rPr>
              <a:t>Euler and Hamilton Paths</a:t>
            </a:r>
          </a:p>
          <a:p>
            <a:pPr algn="ctr" eaLnBrk="1" hangingPunct="1">
              <a:spcBef>
                <a:spcPct val="0"/>
              </a:spcBef>
              <a:buFontTx/>
              <a:buNone/>
            </a:pPr>
            <a:endParaRPr lang="en-US" altLang="en-US" sz="2800" b="1" dirty="0" smtClean="0">
              <a:latin typeface="Times New Roman" panose="02020603050405020304" pitchFamily="18" charset="0"/>
            </a:endParaRPr>
          </a:p>
          <a:p>
            <a:pPr eaLnBrk="1" hangingPunct="1">
              <a:lnSpc>
                <a:spcPct val="90000"/>
              </a:lnSpc>
              <a:spcBef>
                <a:spcPct val="0"/>
              </a:spcBef>
              <a:buFontTx/>
              <a:buNone/>
            </a:pPr>
            <a:endParaRPr lang="en-US" altLang="en-US" dirty="0" smtClean="0">
              <a:latin typeface="Times New Roman" panose="02020603050405020304" pitchFamily="18" charset="0"/>
            </a:endParaRPr>
          </a:p>
          <a:p>
            <a:pPr eaLnBrk="1" hangingPunct="1">
              <a:lnSpc>
                <a:spcPct val="90000"/>
              </a:lnSpc>
              <a:buFontTx/>
              <a:buNone/>
            </a:pPr>
            <a:r>
              <a:rPr lang="en-US" altLang="en-US" sz="2800" dirty="0" smtClean="0">
                <a:latin typeface="Times New Roman" panose="02020603050405020304" pitchFamily="18" charset="0"/>
              </a:rPr>
              <a:t>	Based on </a:t>
            </a:r>
            <a:r>
              <a:rPr lang="en-US" altLang="en-US" sz="2800" b="1" dirty="0" smtClean="0">
                <a:latin typeface="Times New Roman" panose="02020603050405020304" pitchFamily="18" charset="0"/>
              </a:rPr>
              <a:t>Discrete Mathematics and Its Applications</a:t>
            </a:r>
            <a:r>
              <a:rPr lang="en-US" altLang="en-US" sz="2800" dirty="0" smtClean="0">
                <a:latin typeface="Times New Roman" panose="02020603050405020304" pitchFamily="18" charset="0"/>
              </a:rPr>
              <a:t>, 7</a:t>
            </a:r>
            <a:r>
              <a:rPr lang="en-US" altLang="en-US" sz="2800" baseline="30000" dirty="0" smtClean="0">
                <a:latin typeface="Times New Roman" panose="02020603050405020304" pitchFamily="18" charset="0"/>
              </a:rPr>
              <a:t>th</a:t>
            </a:r>
            <a:r>
              <a:rPr lang="en-US" altLang="en-US" sz="2800" dirty="0" smtClean="0">
                <a:latin typeface="Times New Roman" panose="02020603050405020304" pitchFamily="18" charset="0"/>
              </a:rPr>
              <a:t> ed., by Kenneth H. Rosen, published by McGraw Hill, Boston, MA, 2011.</a:t>
            </a:r>
          </a:p>
          <a:p>
            <a:pPr eaLnBrk="1" hangingPunct="1">
              <a:lnSpc>
                <a:spcPct val="90000"/>
              </a:lnSpc>
              <a:buFontTx/>
              <a:buNone/>
            </a:pPr>
            <a:endParaRPr lang="en-US" altLang="en-US" sz="2800" dirty="0" smtClean="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914400"/>
          </a:xfrm>
        </p:spPr>
        <p:txBody>
          <a:bodyPr/>
          <a:lstStyle/>
          <a:p>
            <a:pPr eaLnBrk="1" hangingPunct="1"/>
            <a:r>
              <a:rPr lang="en-US" altLang="en-US" smtClean="0">
                <a:latin typeface="Times New Roman" panose="02020603050405020304" pitchFamily="18" charset="0"/>
              </a:rPr>
              <a:t>Euler Circuit in</a:t>
            </a:r>
            <a:r>
              <a:rPr lang="en-US" altLang="en-US" smtClean="0"/>
              <a:t> </a:t>
            </a:r>
            <a:r>
              <a:rPr lang="en-US" altLang="en-US" smtClean="0">
                <a:latin typeface="Times New Roman" panose="02020603050405020304" pitchFamily="18" charset="0"/>
              </a:rPr>
              <a:t>Directed Graphs</a:t>
            </a:r>
          </a:p>
        </p:txBody>
      </p:sp>
      <p:pic>
        <p:nvPicPr>
          <p:cNvPr id="8195" name="Picture 4" descr="09_5_0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219200"/>
            <a:ext cx="8305800" cy="4119563"/>
          </a:xfrm>
          <a:noFill/>
        </p:spPr>
      </p:pic>
      <p:sp>
        <p:nvSpPr>
          <p:cNvPr id="84996" name="Text Box 6"/>
          <p:cNvSpPr txBox="1">
            <a:spLocks noChangeArrowheads="1"/>
          </p:cNvSpPr>
          <p:nvPr/>
        </p:nvSpPr>
        <p:spPr bwMode="auto">
          <a:xfrm>
            <a:off x="228600" y="54102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en-US" sz="2800">
                <a:latin typeface="Times New Roman" panose="02020603050405020304" pitchFamily="18" charset="0"/>
              </a:rPr>
              <a:t>       NO		(a, g, c, b, g, e, d, f, a)		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blinds(horizontal)">
                                      <p:cBhvr>
                                        <p:cTn id="7"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2400"/>
            <a:ext cx="8229600" cy="914400"/>
          </a:xfrm>
        </p:spPr>
        <p:txBody>
          <a:bodyPr/>
          <a:lstStyle/>
          <a:p>
            <a:pPr eaLnBrk="1" hangingPunct="1"/>
            <a:r>
              <a:rPr lang="en-US" altLang="en-US" smtClean="0">
                <a:latin typeface="Times New Roman" panose="02020603050405020304" pitchFamily="18" charset="0"/>
              </a:rPr>
              <a:t>Euler Path in</a:t>
            </a:r>
            <a:r>
              <a:rPr lang="en-US" altLang="en-US" smtClean="0"/>
              <a:t> </a:t>
            </a:r>
            <a:r>
              <a:rPr lang="en-US" altLang="en-US" smtClean="0">
                <a:latin typeface="Times New Roman" panose="02020603050405020304" pitchFamily="18" charset="0"/>
              </a:rPr>
              <a:t>Directed Graphs</a:t>
            </a:r>
          </a:p>
        </p:txBody>
      </p:sp>
      <p:pic>
        <p:nvPicPr>
          <p:cNvPr id="9219" name="Picture 3" descr="09_5_0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219200"/>
            <a:ext cx="8305800" cy="4119563"/>
          </a:xfrm>
          <a:noFill/>
        </p:spPr>
      </p:pic>
      <p:sp>
        <p:nvSpPr>
          <p:cNvPr id="86020" name="Text Box 4"/>
          <p:cNvSpPr txBox="1">
            <a:spLocks noChangeArrowheads="1"/>
          </p:cNvSpPr>
          <p:nvPr/>
        </p:nvSpPr>
        <p:spPr bwMode="auto">
          <a:xfrm>
            <a:off x="228600" y="5410200"/>
            <a:ext cx="8763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en-US" sz="2800">
                <a:latin typeface="Times New Roman" panose="02020603050405020304" pitchFamily="18" charset="0"/>
              </a:rPr>
              <a:t>       NO	      (a, g, c, b, g, e, d, f, a)          (c, a, b, c, d, b) </a:t>
            </a:r>
          </a:p>
          <a:p>
            <a:pPr eaLnBrk="1" hangingPunct="1">
              <a:spcBef>
                <a:spcPct val="50000"/>
              </a:spcBef>
            </a:pPr>
            <a:endParaRPr lang="en-US" altLang="en-US"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blinds(horizontal)">
                                      <p:cBhvr>
                                        <p:cTn id="7"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57200" y="304800"/>
            <a:ext cx="8229600" cy="1524000"/>
          </a:xfrm>
        </p:spPr>
        <p:txBody>
          <a:bodyPr/>
          <a:lstStyle/>
          <a:p>
            <a:pPr>
              <a:buFontTx/>
              <a:buNone/>
            </a:pPr>
            <a:r>
              <a:rPr lang="en-US" altLang="en-US" sz="2800" b="1" smtClean="0"/>
              <a:t>THEOREM 1. A connected multigraph with at least two vertices has an Euler circuit if and only if each of its vertices has even degree.</a:t>
            </a:r>
          </a:p>
        </p:txBody>
      </p:sp>
      <p:sp>
        <p:nvSpPr>
          <p:cNvPr id="10243" name="Rectangle 3"/>
          <p:cNvSpPr>
            <a:spLocks noChangeArrowheads="1"/>
          </p:cNvSpPr>
          <p:nvPr/>
        </p:nvSpPr>
        <p:spPr bwMode="auto">
          <a:xfrm>
            <a:off x="533400" y="1752600"/>
            <a:ext cx="49815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a:t>The proof starts on p. 694 in the book. </a:t>
            </a:r>
          </a:p>
          <a:p>
            <a:pPr algn="l" eaLnBrk="1" hangingPunct="1"/>
            <a:r>
              <a:rPr lang="en-US" altLang="en-US" b="1"/>
              <a:t>It is constructive and leads to the following </a:t>
            </a:r>
            <a:endParaRPr lang="en-US" altLang="en-US"/>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38400"/>
            <a:ext cx="56705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Euler Paths and Circuits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Euler paths and circuits can be used to solve many practical problems such as finding a path or circuit that traverses each</a:t>
            </a:r>
          </a:p>
          <a:p>
            <a:pPr lvl="1"/>
            <a:r>
              <a:rPr lang="en-US" dirty="0" smtClean="0"/>
              <a:t> street in a neighborhood, </a:t>
            </a:r>
            <a:endParaRPr lang="en-US" dirty="0"/>
          </a:p>
          <a:p>
            <a:pPr lvl="1"/>
            <a:r>
              <a:rPr lang="en-US" dirty="0" smtClean="0"/>
              <a:t>road in a transportation network,</a:t>
            </a:r>
          </a:p>
          <a:p>
            <a:pPr lvl="1"/>
            <a:r>
              <a:rPr lang="en-US" dirty="0" smtClean="0"/>
              <a:t>connection in a utility grid, </a:t>
            </a:r>
            <a:endParaRPr lang="en-US" dirty="0"/>
          </a:p>
          <a:p>
            <a:pPr lvl="1"/>
            <a:r>
              <a:rPr lang="en-US" dirty="0" smtClean="0"/>
              <a:t>link in a communications network.</a:t>
            </a:r>
          </a:p>
          <a:p>
            <a:r>
              <a:rPr lang="en-US" dirty="0" smtClean="0"/>
              <a:t>Other applications are found in the </a:t>
            </a:r>
          </a:p>
          <a:p>
            <a:pPr lvl="1"/>
            <a:r>
              <a:rPr lang="en-US" dirty="0" smtClean="0"/>
              <a:t>layout of circuits, </a:t>
            </a:r>
          </a:p>
          <a:p>
            <a:pPr lvl="1"/>
            <a:r>
              <a:rPr lang="en-US" dirty="0" smtClean="0"/>
              <a:t>network multicasting,</a:t>
            </a:r>
          </a:p>
          <a:p>
            <a:pPr lvl="1"/>
            <a:r>
              <a:rPr lang="en-US" dirty="0" smtClean="0"/>
              <a:t>molecular biology, where Euler paths are used in the sequencing of DNA.</a:t>
            </a:r>
            <a:endParaRPr lang="en-US" dirty="0"/>
          </a:p>
        </p:txBody>
      </p:sp>
    </p:spTree>
    <p:extLst>
      <p:ext uri="{BB962C8B-B14F-4D97-AF65-F5344CB8AC3E}">
        <p14:creationId xmlns:p14="http://schemas.microsoft.com/office/powerpoint/2010/main" val="1902952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152400"/>
            <a:ext cx="8686800" cy="838200"/>
          </a:xfrm>
        </p:spPr>
        <p:txBody>
          <a:bodyPr/>
          <a:lstStyle/>
          <a:p>
            <a:pPr eaLnBrk="1" hangingPunct="1"/>
            <a:r>
              <a:rPr lang="en-US" altLang="en-US" smtClean="0">
                <a:latin typeface="Times New Roman" panose="02020603050405020304" pitchFamily="18" charset="0"/>
              </a:rPr>
              <a:t>Hamilton Paths and Circuits</a:t>
            </a:r>
          </a:p>
        </p:txBody>
      </p:sp>
      <p:sp>
        <p:nvSpPr>
          <p:cNvPr id="180227" name="Rectangle 3"/>
          <p:cNvSpPr>
            <a:spLocks noGrp="1" noChangeArrowheads="1"/>
          </p:cNvSpPr>
          <p:nvPr>
            <p:ph type="body" idx="1"/>
          </p:nvPr>
        </p:nvSpPr>
        <p:spPr>
          <a:xfrm>
            <a:off x="228600" y="1524000"/>
            <a:ext cx="8686800" cy="4876800"/>
          </a:xfrm>
        </p:spPr>
        <p:txBody>
          <a:bodyPr/>
          <a:lstStyle/>
          <a:p>
            <a:pPr eaLnBrk="1" hangingPunct="1"/>
            <a:r>
              <a:rPr lang="en-US" altLang="en-US" sz="3600" smtClean="0">
                <a:latin typeface="Times New Roman" panose="02020603050405020304" pitchFamily="18" charset="0"/>
              </a:rPr>
              <a:t>A </a:t>
            </a:r>
            <a:r>
              <a:rPr lang="en-US" altLang="en-US" sz="3600" i="1" smtClean="0">
                <a:solidFill>
                  <a:schemeClr val="tx2"/>
                </a:solidFill>
                <a:latin typeface="Times New Roman" panose="02020603050405020304" pitchFamily="18" charset="0"/>
              </a:rPr>
              <a:t>Hamilton path</a:t>
            </a:r>
            <a:r>
              <a:rPr lang="en-US" altLang="en-US" sz="3600" smtClean="0">
                <a:latin typeface="Times New Roman" panose="02020603050405020304" pitchFamily="18" charset="0"/>
              </a:rPr>
              <a:t> in a graph </a:t>
            </a:r>
            <a:r>
              <a:rPr lang="en-US" altLang="en-US" sz="3600" i="1" smtClean="0">
                <a:latin typeface="Times New Roman" panose="02020603050405020304" pitchFamily="18" charset="0"/>
              </a:rPr>
              <a:t>G</a:t>
            </a:r>
            <a:r>
              <a:rPr lang="en-US" altLang="en-US" sz="3600" smtClean="0">
                <a:latin typeface="Times New Roman" panose="02020603050405020304" pitchFamily="18" charset="0"/>
              </a:rPr>
              <a:t> is a path which visits every vertex in </a:t>
            </a:r>
            <a:r>
              <a:rPr lang="en-US" altLang="en-US" sz="3600" i="1" smtClean="0">
                <a:latin typeface="Times New Roman" panose="02020603050405020304" pitchFamily="18" charset="0"/>
              </a:rPr>
              <a:t>G</a:t>
            </a:r>
            <a:r>
              <a:rPr lang="en-US" altLang="en-US" sz="3600" smtClean="0">
                <a:latin typeface="Times New Roman" panose="02020603050405020304" pitchFamily="18" charset="0"/>
              </a:rPr>
              <a:t> exactly once.</a:t>
            </a:r>
          </a:p>
          <a:p>
            <a:pPr eaLnBrk="1" hangingPunct="1">
              <a:buFontTx/>
              <a:buNone/>
            </a:pPr>
            <a:endParaRPr lang="en-US" altLang="en-US" sz="2000" smtClean="0">
              <a:latin typeface="Times New Roman" panose="02020603050405020304" pitchFamily="18" charset="0"/>
            </a:endParaRPr>
          </a:p>
          <a:p>
            <a:pPr eaLnBrk="1" hangingPunct="1"/>
            <a:r>
              <a:rPr lang="en-US" altLang="en-US" sz="3600" smtClean="0">
                <a:latin typeface="Times New Roman" panose="02020603050405020304" pitchFamily="18" charset="0"/>
              </a:rPr>
              <a:t>A </a:t>
            </a:r>
            <a:r>
              <a:rPr lang="en-US" altLang="en-US" sz="3600" i="1" smtClean="0">
                <a:solidFill>
                  <a:schemeClr val="tx2"/>
                </a:solidFill>
                <a:latin typeface="Times New Roman" panose="02020603050405020304" pitchFamily="18" charset="0"/>
              </a:rPr>
              <a:t>Hamilton circuit</a:t>
            </a:r>
            <a:r>
              <a:rPr lang="en-US" altLang="en-US" sz="3600" smtClean="0">
                <a:latin typeface="Times New Roman" panose="02020603050405020304" pitchFamily="18" charset="0"/>
              </a:rPr>
              <a:t> is a Hamilton path that returns to its start.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 calcmode="lin" valueType="num">
                                      <p:cBhvr additive="base">
                                        <p:cTn id="7" dur="500" fill="hold"/>
                                        <p:tgtEl>
                                          <p:spTgt spid="180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0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0227">
                                            <p:txEl>
                                              <p:pRg st="2" end="2"/>
                                            </p:txEl>
                                          </p:spTgt>
                                        </p:tgtEl>
                                        <p:attrNameLst>
                                          <p:attrName>style.visibility</p:attrName>
                                        </p:attrNameLst>
                                      </p:cBhvr>
                                      <p:to>
                                        <p:strVal val="visible"/>
                                      </p:to>
                                    </p:set>
                                    <p:anim calcmode="lin" valueType="num">
                                      <p:cBhvr additive="base">
                                        <p:cTn id="13" dur="500" fill="hold"/>
                                        <p:tgtEl>
                                          <p:spTgt spid="1802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02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953000" cy="1143000"/>
          </a:xfrm>
        </p:spPr>
        <p:txBody>
          <a:bodyPr>
            <a:normAutofit fontScale="90000"/>
          </a:bodyPr>
          <a:lstStyle/>
          <a:p>
            <a:r>
              <a:rPr lang="en-US" dirty="0" smtClean="0"/>
              <a:t>Hamilton Paths and Circuits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a:xfrm>
            <a:off x="457200" y="1524000"/>
            <a:ext cx="8229600" cy="2103120"/>
          </a:xfrm>
        </p:spPr>
        <p:txBody>
          <a:bodyPr>
            <a:normAutofit fontScale="55000" lnSpcReduction="20000"/>
          </a:bodyPr>
          <a:lstStyle/>
          <a:p>
            <a:r>
              <a:rPr lang="en-US" dirty="0"/>
              <a:t>Euler paths and circuits </a:t>
            </a:r>
            <a:r>
              <a:rPr lang="en-US" dirty="0" smtClean="0"/>
              <a:t>contained </a:t>
            </a:r>
            <a:r>
              <a:rPr lang="en-US" dirty="0"/>
              <a:t>every edge only once. Now we look at paths and circuits that contain every vertex exactly once. </a:t>
            </a:r>
          </a:p>
          <a:p>
            <a:r>
              <a:rPr lang="en-US" dirty="0" smtClean="0"/>
              <a:t>William Hamilton invented the </a:t>
            </a:r>
            <a:r>
              <a:rPr lang="en-US" i="1" dirty="0" err="1" smtClean="0"/>
              <a:t>Icosian</a:t>
            </a:r>
            <a:r>
              <a:rPr lang="en-US" i="1" dirty="0" smtClean="0"/>
              <a:t> puzzle </a:t>
            </a:r>
            <a:r>
              <a:rPr lang="en-US" dirty="0" smtClean="0"/>
              <a:t>in </a:t>
            </a:r>
            <a:r>
              <a:rPr lang="en-US" dirty="0" smtClean="0">
                <a:latin typeface="Cambria Math" pitchFamily="18" charset="0"/>
                <a:ea typeface="Cambria Math" pitchFamily="18" charset="0"/>
              </a:rPr>
              <a:t>1857</a:t>
            </a:r>
            <a:r>
              <a:rPr lang="en-US" dirty="0" smtClean="0"/>
              <a:t>. It consisted of a wooden</a:t>
            </a:r>
            <a:r>
              <a:rPr lang="en-US" dirty="0"/>
              <a:t> </a:t>
            </a:r>
            <a:r>
              <a:rPr lang="en-US" dirty="0" smtClean="0"/>
              <a:t>dodecahedron (with </a:t>
            </a:r>
            <a:r>
              <a:rPr lang="en-US" dirty="0" smtClean="0">
                <a:latin typeface="Cambria Math" pitchFamily="18" charset="0"/>
                <a:ea typeface="Cambria Math" pitchFamily="18" charset="0"/>
              </a:rPr>
              <a:t>12</a:t>
            </a:r>
            <a:r>
              <a:rPr lang="en-US" dirty="0" smtClean="0"/>
              <a:t> regular pentagons as faces),  illustrated in (a), with a peg at each vertex, labeled with the names of different cities. String was used to used </a:t>
            </a:r>
            <a:r>
              <a:rPr lang="en-US" dirty="0"/>
              <a:t>to plot </a:t>
            </a:r>
            <a:r>
              <a:rPr lang="en-US" dirty="0" smtClean="0"/>
              <a:t>a circuit visiting </a:t>
            </a:r>
            <a:r>
              <a:rPr lang="en-US" dirty="0">
                <a:latin typeface="Cambria Math" pitchFamily="18" charset="0"/>
                <a:ea typeface="Cambria Math" pitchFamily="18" charset="0"/>
              </a:rPr>
              <a:t>20</a:t>
            </a:r>
            <a:r>
              <a:rPr lang="en-US" dirty="0"/>
              <a:t> cities exactly </a:t>
            </a:r>
            <a:r>
              <a:rPr lang="en-US" dirty="0" smtClean="0"/>
              <a:t>once</a:t>
            </a:r>
          </a:p>
          <a:p>
            <a:r>
              <a:rPr lang="en-US" dirty="0" smtClean="0"/>
              <a:t>The graph form of the puzzle is given in (b). </a:t>
            </a:r>
            <a:r>
              <a:rPr lang="en-US" dirty="0"/>
              <a:t> </a:t>
            </a:r>
          </a:p>
          <a:p>
            <a:endParaRPr lang="en-US" dirty="0" smtClean="0"/>
          </a:p>
          <a:p>
            <a:endParaRPr lang="en-US" dirty="0"/>
          </a:p>
          <a:p>
            <a:endParaRPr lang="en-US" dirty="0" smtClean="0"/>
          </a:p>
          <a:p>
            <a:endParaRPr lang="en-US" dirty="0"/>
          </a:p>
          <a:p>
            <a:endParaRPr lang="en-US" dirty="0" smtClean="0"/>
          </a:p>
          <a:p>
            <a:endParaRPr lang="en-US" dirty="0"/>
          </a:p>
          <a:p>
            <a:pPr indent="0">
              <a:buNone/>
            </a:pPr>
            <a:endParaRPr lang="en-US" dirty="0" smtClean="0"/>
          </a:p>
          <a:p>
            <a:pPr marL="731520" indent="-457200">
              <a:buNone/>
            </a:pPr>
            <a:endParaRPr lang="en-US" dirty="0"/>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smtClean="0"/>
              <a:t>William Rowan Hamilton (</a:t>
            </a:r>
            <a:r>
              <a:rPr lang="en-US" dirty="0" smtClean="0">
                <a:latin typeface="Cambria Math" pitchFamily="18" charset="0"/>
                <a:ea typeface="Cambria Math" pitchFamily="18" charset="0"/>
              </a:rPr>
              <a:t>1805- 1865</a:t>
            </a:r>
            <a:r>
              <a:rPr lang="en-US" dirty="0" smtClean="0"/>
              <a:t>)</a:t>
            </a:r>
            <a:endParaRPr lang="en-US" dirty="0"/>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599" y="3048000"/>
            <a:ext cx="3758093" cy="1752600"/>
          </a:xfrm>
          <a:prstGeom prst="rect">
            <a:avLst/>
          </a:prstGeom>
        </p:spPr>
      </p:pic>
      <p:sp>
        <p:nvSpPr>
          <p:cNvPr id="9" name="Content Placeholder 2"/>
          <p:cNvSpPr txBox="1">
            <a:spLocks/>
          </p:cNvSpPr>
          <p:nvPr/>
        </p:nvSpPr>
        <p:spPr>
          <a:xfrm>
            <a:off x="457200" y="4953000"/>
            <a:ext cx="8229600" cy="1371600"/>
          </a:xfrm>
          <a:prstGeom prst="rect">
            <a:avLst/>
          </a:prstGeom>
        </p:spPr>
        <p:txBody>
          <a:bodyPr vert="horz">
            <a:normAutofit fontScale="85000" lnSpcReduction="10000"/>
          </a:bodyPr>
          <a:lstStyle/>
          <a:p>
            <a:pPr marL="27432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smtClean="0">
                <a:ln>
                  <a:noFill/>
                </a:ln>
                <a:solidFill>
                  <a:schemeClr val="tx1"/>
                </a:solidFill>
                <a:effectLst/>
                <a:uLnTx/>
                <a:uFillTx/>
                <a:latin typeface="+mn-lt"/>
                <a:ea typeface="+mn-ea"/>
                <a:cs typeface="+mn-cs"/>
              </a:rPr>
              <a:t>Definition</a:t>
            </a:r>
            <a:r>
              <a:rPr kumimoji="0" lang="en-US" sz="2600" b="0" i="0" u="none" strike="noStrike" kern="1200" cap="none" spc="0" normalizeH="0" baseline="0" noProof="0" smtClean="0">
                <a:ln>
                  <a:noFill/>
                </a:ln>
                <a:solidFill>
                  <a:schemeClr val="tx1"/>
                </a:solidFill>
                <a:effectLst/>
                <a:uLnTx/>
                <a:uFillTx/>
                <a:latin typeface="+mn-lt"/>
                <a:ea typeface="+mn-ea"/>
                <a:cs typeface="+mn-cs"/>
              </a:rPr>
              <a:t>: A simple path in a graph </a:t>
            </a:r>
            <a:r>
              <a:rPr kumimoji="0" lang="en-US" sz="2600" b="0" i="1" u="none" strike="noStrike" kern="1200" cap="none" spc="0" normalizeH="0" baseline="0" noProof="0" smtClean="0">
                <a:ln>
                  <a:noFill/>
                </a:ln>
                <a:solidFill>
                  <a:schemeClr val="tx1"/>
                </a:solidFill>
                <a:effectLst/>
                <a:uLnTx/>
                <a:uFillTx/>
                <a:latin typeface="+mn-lt"/>
                <a:ea typeface="+mn-ea"/>
                <a:cs typeface="+mn-cs"/>
              </a:rPr>
              <a:t>G</a:t>
            </a:r>
            <a:r>
              <a:rPr kumimoji="0" lang="en-US" sz="2600" b="0" i="0" u="none" strike="noStrike" kern="1200" cap="none" spc="0" normalizeH="0" baseline="0" noProof="0" smtClean="0">
                <a:ln>
                  <a:noFill/>
                </a:ln>
                <a:solidFill>
                  <a:schemeClr val="tx1"/>
                </a:solidFill>
                <a:effectLst/>
                <a:uLnTx/>
                <a:uFillTx/>
                <a:latin typeface="+mn-lt"/>
                <a:ea typeface="+mn-ea"/>
                <a:cs typeface="+mn-cs"/>
              </a:rPr>
              <a:t> that passes through every vertex exactly once is called a </a:t>
            </a:r>
            <a:r>
              <a:rPr kumimoji="0" lang="en-US" sz="2600" b="0" i="1" u="none" strike="noStrike" kern="1200" cap="none" spc="0" normalizeH="0" baseline="0" noProof="0" smtClean="0">
                <a:ln>
                  <a:noFill/>
                </a:ln>
                <a:solidFill>
                  <a:schemeClr val="tx1"/>
                </a:solidFill>
                <a:effectLst/>
                <a:uLnTx/>
                <a:uFillTx/>
                <a:latin typeface="+mn-lt"/>
                <a:ea typeface="+mn-ea"/>
                <a:cs typeface="+mn-cs"/>
              </a:rPr>
              <a:t>Hamilton path</a:t>
            </a:r>
            <a:r>
              <a:rPr kumimoji="0" lang="en-US" sz="2600" b="0" i="0" u="none" strike="noStrike" kern="1200" cap="none" spc="0" normalizeH="0" baseline="0" noProof="0" smtClean="0">
                <a:ln>
                  <a:noFill/>
                </a:ln>
                <a:solidFill>
                  <a:schemeClr val="tx1"/>
                </a:solidFill>
                <a:effectLst/>
                <a:uLnTx/>
                <a:uFillTx/>
                <a:latin typeface="+mn-lt"/>
                <a:ea typeface="+mn-ea"/>
                <a:cs typeface="+mn-cs"/>
              </a:rPr>
              <a:t>, and a simple circuit in a graph </a:t>
            </a:r>
            <a:r>
              <a:rPr kumimoji="0" lang="en-US" sz="2600" b="0" i="1" u="none" strike="noStrike" kern="1200" cap="none" spc="0" normalizeH="0" baseline="0" noProof="0" smtClean="0">
                <a:ln>
                  <a:noFill/>
                </a:ln>
                <a:solidFill>
                  <a:schemeClr val="tx1"/>
                </a:solidFill>
                <a:effectLst/>
                <a:uLnTx/>
                <a:uFillTx/>
                <a:latin typeface="+mn-lt"/>
                <a:ea typeface="+mn-ea"/>
                <a:cs typeface="+mn-cs"/>
              </a:rPr>
              <a:t>G </a:t>
            </a:r>
            <a:r>
              <a:rPr kumimoji="0" lang="en-US" sz="2600" b="0" i="0" u="none" strike="noStrike" kern="1200" cap="none" spc="0" normalizeH="0" baseline="0" noProof="0" smtClean="0">
                <a:ln>
                  <a:noFill/>
                </a:ln>
                <a:solidFill>
                  <a:schemeClr val="tx1"/>
                </a:solidFill>
                <a:effectLst/>
                <a:uLnTx/>
                <a:uFillTx/>
                <a:latin typeface="+mn-lt"/>
                <a:ea typeface="+mn-ea"/>
                <a:cs typeface="+mn-cs"/>
              </a:rPr>
              <a:t>that passes through every vertex exactly once is called a </a:t>
            </a:r>
            <a:r>
              <a:rPr kumimoji="0" lang="en-US" sz="2600" b="0" i="1" u="none" strike="noStrike" kern="1200" cap="none" spc="0" normalizeH="0" baseline="0" noProof="0" smtClean="0">
                <a:ln>
                  <a:noFill/>
                </a:ln>
                <a:solidFill>
                  <a:schemeClr val="tx1"/>
                </a:solidFill>
                <a:effectLst/>
                <a:uLnTx/>
                <a:uFillTx/>
                <a:latin typeface="+mn-lt"/>
                <a:ea typeface="+mn-ea"/>
                <a:cs typeface="+mn-cs"/>
              </a:rPr>
              <a:t>Hamilton circuit.  </a:t>
            </a: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a:p>
            <a:pPr marL="27432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315221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52400"/>
            <a:ext cx="8229600" cy="914400"/>
          </a:xfrm>
        </p:spPr>
        <p:txBody>
          <a:bodyPr/>
          <a:lstStyle/>
          <a:p>
            <a:pPr eaLnBrk="1" hangingPunct="1"/>
            <a:r>
              <a:rPr lang="en-US" altLang="en-US" smtClean="0">
                <a:latin typeface="Times New Roman" panose="02020603050405020304" pitchFamily="18" charset="0"/>
              </a:rPr>
              <a:t>Hamilton Circuits</a:t>
            </a:r>
          </a:p>
        </p:txBody>
      </p:sp>
      <p:sp>
        <p:nvSpPr>
          <p:cNvPr id="79875" name="Rectangle 3"/>
          <p:cNvSpPr>
            <a:spLocks noGrp="1" noChangeArrowheads="1"/>
          </p:cNvSpPr>
          <p:nvPr>
            <p:ph type="body" sz="half" idx="1"/>
          </p:nvPr>
        </p:nvSpPr>
        <p:spPr>
          <a:xfrm>
            <a:off x="381000" y="5867400"/>
            <a:ext cx="8153400" cy="762000"/>
          </a:xfrm>
        </p:spPr>
        <p:txBody>
          <a:bodyPr/>
          <a:lstStyle/>
          <a:p>
            <a:pPr eaLnBrk="1" hangingPunct="1">
              <a:lnSpc>
                <a:spcPct val="80000"/>
              </a:lnSpc>
              <a:buFontTx/>
              <a:buNone/>
            </a:pPr>
            <a:r>
              <a:rPr lang="en-US" altLang="en-US" sz="2800" smtClean="0">
                <a:latin typeface="Times New Roman" panose="02020603050405020304" pitchFamily="18" charset="0"/>
              </a:rPr>
              <a:t>Is there a circuit in this graph that passes through each vertex exactly once?</a:t>
            </a:r>
          </a:p>
        </p:txBody>
      </p:sp>
      <p:sp>
        <p:nvSpPr>
          <p:cNvPr id="5" name="Rectangle 4"/>
          <p:cNvSpPr>
            <a:spLocks noGrp="1" noChangeArrowheads="1"/>
          </p:cNvSpPr>
          <p:nvPr/>
        </p:nvSpPr>
        <p:spPr bwMode="auto">
          <a:xfrm>
            <a:off x="685800" y="2693988"/>
            <a:ext cx="7772400" cy="1470025"/>
          </a:xfrm>
          <a:prstGeom prst="rect">
            <a:avLst/>
          </a:prstGeom>
          <a:noFill/>
          <a:ln w="9525">
            <a:noFill/>
            <a:miter lim="800000"/>
            <a:headEnd/>
            <a:tailEnd/>
          </a:ln>
          <a:effectLst/>
        </p:spPr>
        <p:txBody>
          <a:bodyPr anchor="ctr"/>
          <a:lstStyle>
            <a:lvl1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4400">
                <a:solidFill>
                  <a:srgbClr val="FF99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400">
                <a:solidFill>
                  <a:srgbClr val="FF99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400">
                <a:solidFill>
                  <a:srgbClr val="FF99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400">
                <a:solidFill>
                  <a:srgbClr val="FF9900"/>
                </a:solidFill>
                <a:effectLst>
                  <a:outerShdw blurRad="38100" dist="38100" dir="2700000" algn="tl">
                    <a:srgbClr val="C0C0C0"/>
                  </a:outerShdw>
                </a:effectLst>
                <a:latin typeface="Tahoma" pitchFamily="34" charset="0"/>
              </a:defRPr>
            </a:lvl9pPr>
          </a:lstStyle>
          <a:p>
            <a:pPr eaLnBrk="1" hangingPunct="1">
              <a:defRPr/>
            </a:pPr>
            <a:endParaRPr lang="en-US" sz="3200" dirty="0" smtClean="0"/>
          </a:p>
        </p:txBody>
      </p:sp>
      <p:sp>
        <p:nvSpPr>
          <p:cNvPr id="13317" name="Text Box 9"/>
          <p:cNvSpPr txBox="1">
            <a:spLocks noChangeArrowheads="1"/>
          </p:cNvSpPr>
          <p:nvPr/>
        </p:nvSpPr>
        <p:spPr bwMode="auto">
          <a:xfrm>
            <a:off x="838200" y="4648200"/>
            <a:ext cx="5835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a:latin typeface="Times New Roman" panose="02020603050405020304" pitchFamily="18" charset="0"/>
              </a:rPr>
              <a:t>Dodecahedron puzzle  and it equivalent graph</a:t>
            </a:r>
          </a:p>
        </p:txBody>
      </p:sp>
      <p:pic>
        <p:nvPicPr>
          <p:cNvPr id="133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71786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descr="data:image/jpeg;base64,/9j/4AAQSkZJRgABAQAAAQABAAD/2wCEAAkGBwgHBgkIBwgKCgkLDRYPDQwMDRsUFRAWIB0iIiAdHx8kKDQsJCYxJx8fLT0tMTU3Ojo6Iys/RD84QzQ5OjcBCgoKDQwNGg8PGjclHyU3Nzc3Nzc3Nzc3Nzc3Nzc3Nzc3Nzc3Nzc3Nzc3Nzc3Nzc3Nzc3Nzc3Nzc3Nzc3Nzc3N//AABEIAGYAZgMBIgACEQEDEQH/xAAcAAEAAQUBAQAAAAAAAAAAAAAABwECAwQGBQj/xABAEAABAwIDBAYHBQUJAAAAAAABAAIDBBEFEiEGMUFREzJhcYGxByJSgpHB0RUjQnKiFCRDYqEzNFNkc5KywvH/xAAZAQACAwEAAAAAAAAAAAAAAAAAAwECBAX/xAAiEQACAgIBBAMBAAAAAAAAAAAAAQIDERIxBCEiQTJRYRP/2gAMAwEAAhEDEQA/AJxREQAREQAVrnta4NJGZ24X1K4/aLbinpC+lwYR1dULtdKTeGI9pHWPYORuQo2rXyYni76nEpHVczIxZ8tjlJdezRubbKNBb46pVlqgsi1ZFz1RPaKFqTFsVov7nitZEPZdJ0re7K/MAO5e5SbeYzALVMFFWN4daF3iRmH6Qlx6qD57DcEmouOpfSHhrh+/UlZS2GrwwSt8MhLv0rqqOrgrqWOppJWywStDmPabhwT4zjLhkYM6IisAREQAREQBhqaiKlp5KiokbHDG0ue9x0aBvKinaHaytxx8lMwvo6A9WFps+ZvN7uXNg7b3C9DbzH/tGqOGUj70lO/75w3SyDh3NP6vy68oWB4s4XCVOfpGG+551iXMaGgNaAANABwWCkIe+plBvmlLR7oDfMH4rA6R85MbHkUzTlfO3Qnm0fNyyPpqeOxp5G0zwLDIQAe8cVhusT8SKHo8s21VaQruh0rG5QP4zASw9/LxW0JMwBa1xB47vNZ8HShJSWUVl9bLHwd1u4b/AJDxXtbN4/Ns/UuuHy4fK688LdSwn+Iwc+Y48Nd/iRm8jy4WdoLdm/z8lmV4TcXlDMKSJrpaiGrp46imkZLDK0OY9huHA8QsqibZjaGTZ6ocyXPJhkrryxtFzCTvkYOXtNG/eNbh0qwTR1ELJoHskikaHMex12uB3EHkupXYrFlCWsGRERMIC5HbvaM4bTjD6KTLXTtuXtOsMftd51A7ieC65QPjVZUU+0mKQYubziqcDONxB1Zf2fULLcLWVJtpdhF83GPYMaGtDWCzQLAclgu6uJbGS2mFw6QGxk7GnlzPwV0bDX8XCk4kaGbu/l7eK38ga0NaAABYAcFz7bseMTDFY5NdwEUBbG0NDW2aALAclexgYAGiwAsqTbmN9p4+vyVyyjEUIvvWoaR0JLqJ4j4mJ2sZ8OHgtwqiMl4yce6NNtW0TMbOwwyn1S1253LKePnqtmaoigZmmeGDhfj3c1SojjlhcyZocwjUELnqMB0TZHZi/wBp5u4DlfuTIrY39PY7HhnpT4nLJpTM6Nv+I8XPgPqpM9EE7pdnauF73P8A2euexuY7gWMfbs1cT4qKbKTPQ661Hi0X+YZJbvYB/wBVr6fCmaLUtSRERFuMwUUelnDOgxakxNjfu6uMwynh0jNW+JaXf7FK653b7Czi2y1ZFGwunhb+0Qgby5mth3i7feUMXbHaDRE+CzF9MYHG74Dl938J+GngVvFc9SVLaepiqM46KT1XG+hB3H4+ZXul73dRpaPacPl/4uPfXpNnP/Sx+szRwDST5fVVKtdGb5hI7PzO74KnSagPGUndfcfFLLouREQSamKPMdBMR1nNLR3nQea8kEMk9RpcALOtbTktzGJOkEULL2dJcuH8ovp42WANDG5W6BOh2R0ujj4tlGva42adeR0PwXf+hyQjE8bjO4w0zgPelB+S4B7Wu6zQeV+Ckb0P4XNGMQxRzndBLlgiDtc2Ukudflc27wVoo+Zot+JJSIi3mUIiIAgTa/Z9uA49UUYZ+6zXlpXco3HVg5ZTpYcMvNXYbUGekAkN5IzkeeZ5+IsVKXpAwA47gbjTszV1ITLT23u09ZnvDTvyngoaoZxDUseD91O0NN+B/Cfl4hZOqr2jlejBZDSf4z2yrSAQQQCDvBWF9XTs680be9wWL7To/wANTG78rrrnJNlUmZ8rmdQ3b7JPkVQEy6Wc1m48yeSwfaUH4eld+WF30WKOv9QllPO71nbmgcTzIVlXJ+i6i/owVxDq9rANI4t3C7j9GqwrE+cirlkqI3w9I4ZM9rWsABcG196y3unauKwzrdPHWtIzUVHNiFbT0NKLz1EgjZfcCd5PYBcnsBU+4XQQYXh9PQ0otDAwMbzPae07yuA9E+C5jPjk401gpge/13fEBvuu5qSlsohiORdssvAREWgWEREAFCnpLwEYTjrJo2gUGJS5xpoyW+Z7fHrDvdwCmtY54IahnR1EUcrPZe0OH9UMrKKlyfPrIomj7uNg/K0K/VTdJs3gUv8AaYLhzu+lZ9FgOx+zh3YLQs/JCG+SVoycEMcVjhIEDXEgDfc8FMc2wmzcw9bDi3/TqZWf8XBbGHbI7P4bkNLhdOXM6skwMzx7zyT/AFRoySHaOkqMTFqCknrGO0vDCZGHvdbL8SvVovRxj9Tlc1sOGxnrMqZRIQOYay/wzBTQBYWG5VU/zT5JTa4NbDqKHDqGCipW5YYIxGwdgHHtWyiJhAREQAREQAREQAREQAREQAREQAREQAREQB//2Q=="/>
          <p:cNvSpPr>
            <a:spLocks noChangeAspect="1" noChangeArrowheads="1"/>
          </p:cNvSpPr>
          <p:nvPr/>
        </p:nvSpPr>
        <p:spPr bwMode="auto">
          <a:xfrm>
            <a:off x="4460875" y="-727075"/>
            <a:ext cx="9715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4339" name="Picture 4" descr="http://upload.wikimedia.org/wikipedia/commons/7/73/Dodecahedron.gif">
            <a:hlinkClick r:id="rId2"/>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95400"/>
            <a:ext cx="4495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6"/>
          <p:cNvSpPr>
            <a:spLocks noChangeArrowheads="1"/>
          </p:cNvSpPr>
          <p:nvPr/>
        </p:nvSpPr>
        <p:spPr bwMode="auto">
          <a:xfrm>
            <a:off x="1822450" y="6172200"/>
            <a:ext cx="5507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Dodecahedron is a polyhedron with twelve flat faces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914400"/>
          </a:xfrm>
        </p:spPr>
        <p:txBody>
          <a:bodyPr/>
          <a:lstStyle/>
          <a:p>
            <a:pPr eaLnBrk="1" hangingPunct="1"/>
            <a:r>
              <a:rPr lang="en-US" altLang="en-US" smtClean="0">
                <a:latin typeface="Times New Roman" panose="02020603050405020304" pitchFamily="18" charset="0"/>
              </a:rPr>
              <a:t>Hamilton Circuits</a:t>
            </a:r>
          </a:p>
        </p:txBody>
      </p:sp>
      <p:sp>
        <p:nvSpPr>
          <p:cNvPr id="185347" name="Rectangle 3"/>
          <p:cNvSpPr>
            <a:spLocks noGrp="1" noChangeArrowheads="1"/>
          </p:cNvSpPr>
          <p:nvPr>
            <p:ph type="body" sz="half" idx="1"/>
          </p:nvPr>
        </p:nvSpPr>
        <p:spPr>
          <a:xfrm>
            <a:off x="381000" y="5867400"/>
            <a:ext cx="8153400" cy="762000"/>
          </a:xfrm>
        </p:spPr>
        <p:txBody>
          <a:bodyPr/>
          <a:lstStyle/>
          <a:p>
            <a:pPr eaLnBrk="1" hangingPunct="1">
              <a:lnSpc>
                <a:spcPct val="80000"/>
              </a:lnSpc>
              <a:buFontTx/>
              <a:buNone/>
            </a:pPr>
            <a:r>
              <a:rPr lang="en-US" altLang="en-US" sz="2800" smtClean="0">
                <a:latin typeface="Times New Roman" panose="02020603050405020304" pitchFamily="18" charset="0"/>
              </a:rPr>
              <a:t>Yes; this is a circuit that passes through each vertex exactly once.</a:t>
            </a:r>
          </a:p>
        </p:txBody>
      </p:sp>
      <p:pic>
        <p:nvPicPr>
          <p:cNvPr id="15364" name="Picture 6"/>
          <p:cNvPicPr>
            <a:picLocks noChangeAspect="1" noChangeArrowheads="1"/>
          </p:cNvPicPr>
          <p:nvPr/>
        </p:nvPicPr>
        <p:blipFill>
          <a:blip r:embed="rId2">
            <a:extLst>
              <a:ext uri="{28A0092B-C50C-407E-A947-70E740481C1C}">
                <a14:useLocalDpi xmlns:a14="http://schemas.microsoft.com/office/drawing/2010/main" val="0"/>
              </a:ext>
            </a:extLst>
          </a:blip>
          <a:srcRect l="43056" t="25926" r="31944" b="57407"/>
          <a:stretch>
            <a:fillRect/>
          </a:stretch>
        </p:blipFill>
        <p:spPr bwMode="auto">
          <a:xfrm>
            <a:off x="533400" y="1447800"/>
            <a:ext cx="6477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6" descr="09_5_09"/>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962400" y="1676400"/>
            <a:ext cx="4800600" cy="325120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 calcmode="lin" valueType="num">
                                      <p:cBhvr additive="base">
                                        <p:cTn id="7" dur="500" fill="hold"/>
                                        <p:tgtEl>
                                          <p:spTgt spid="185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53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1066800"/>
          </a:xfrm>
        </p:spPr>
        <p:txBody>
          <a:bodyPr/>
          <a:lstStyle/>
          <a:p>
            <a:pPr eaLnBrk="1" hangingPunct="1"/>
            <a:r>
              <a:rPr lang="en-US" altLang="en-US" smtClean="0">
                <a:latin typeface="Times New Roman" panose="02020603050405020304" pitchFamily="18" charset="0"/>
              </a:rPr>
              <a:t>Finding Hamilton Circuits</a:t>
            </a:r>
          </a:p>
        </p:txBody>
      </p:sp>
      <p:pic>
        <p:nvPicPr>
          <p:cNvPr id="16387" name="Picture 4" descr="09_5_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600200"/>
            <a:ext cx="8534400" cy="2944813"/>
          </a:xfrm>
          <a:noFill/>
        </p:spPr>
      </p:pic>
      <p:sp>
        <p:nvSpPr>
          <p:cNvPr id="16388" name="Text Box 6"/>
          <p:cNvSpPr txBox="1">
            <a:spLocks noChangeArrowheads="1"/>
          </p:cNvSpPr>
          <p:nvPr/>
        </p:nvSpPr>
        <p:spPr bwMode="auto">
          <a:xfrm>
            <a:off x="381000" y="495300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en-US" sz="2800">
                <a:latin typeface="Times New Roman" panose="02020603050405020304" pitchFamily="18" charset="0"/>
              </a:rPr>
              <a:t>Which of these three figures has a Hamilton circuit?  </a:t>
            </a:r>
            <a:br>
              <a:rPr lang="en-US" altLang="en-US" sz="2800">
                <a:latin typeface="Times New Roman" panose="02020603050405020304" pitchFamily="18" charset="0"/>
              </a:rPr>
            </a:br>
            <a:r>
              <a:rPr lang="en-US" altLang="en-US" sz="2800">
                <a:latin typeface="Times New Roman" panose="02020603050405020304" pitchFamily="18" charset="0"/>
              </a:rPr>
              <a:t>Or, if no Hamilton circuit, a Hamilton path?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838200"/>
          </a:xfrm>
        </p:spPr>
        <p:txBody>
          <a:bodyPr/>
          <a:lstStyle/>
          <a:p>
            <a:pPr eaLnBrk="1" hangingPunct="1"/>
            <a:r>
              <a:rPr lang="en-US" altLang="en-US" sz="3200" smtClean="0">
                <a:latin typeface="Times New Roman" panose="02020603050405020304" pitchFamily="18" charset="0"/>
              </a:rPr>
              <a:t>Euler Paths and Circuits</a:t>
            </a:r>
          </a:p>
        </p:txBody>
      </p:sp>
      <p:sp>
        <p:nvSpPr>
          <p:cNvPr id="3075" name="Rectangle 3"/>
          <p:cNvSpPr>
            <a:spLocks noGrp="1" noChangeArrowheads="1"/>
          </p:cNvSpPr>
          <p:nvPr>
            <p:ph type="body" idx="1"/>
          </p:nvPr>
        </p:nvSpPr>
        <p:spPr>
          <a:xfrm>
            <a:off x="381000" y="914400"/>
            <a:ext cx="8458200" cy="838200"/>
          </a:xfrm>
        </p:spPr>
        <p:txBody>
          <a:bodyPr/>
          <a:lstStyle/>
          <a:p>
            <a:pPr eaLnBrk="1" hangingPunct="1"/>
            <a:r>
              <a:rPr lang="en-US" altLang="en-US" sz="2400" smtClean="0">
                <a:latin typeface="Times New Roman" panose="02020603050405020304" pitchFamily="18" charset="0"/>
              </a:rPr>
              <a:t>The Seven bridges of K</a:t>
            </a:r>
            <a:r>
              <a:rPr lang="en-US" altLang="en-US" sz="2400" smtClean="0">
                <a:latin typeface="Times New Roman" panose="02020603050405020304" pitchFamily="18" charset="0"/>
                <a:sym typeface="Arial Alternative" pitchFamily="49" charset="2"/>
              </a:rPr>
              <a:t>ö</a:t>
            </a:r>
            <a:r>
              <a:rPr lang="en-US" altLang="en-US" sz="2400" smtClean="0">
                <a:latin typeface="Times New Roman" panose="02020603050405020304" pitchFamily="18" charset="0"/>
              </a:rPr>
              <a:t>nigsberg, Prussia (now called Kaliningrad and part of the Russian republic)</a:t>
            </a:r>
          </a:p>
        </p:txBody>
      </p:sp>
      <p:grpSp>
        <p:nvGrpSpPr>
          <p:cNvPr id="2" name="Group 4"/>
          <p:cNvGrpSpPr>
            <a:grpSpLocks/>
          </p:cNvGrpSpPr>
          <p:nvPr/>
        </p:nvGrpSpPr>
        <p:grpSpPr bwMode="auto">
          <a:xfrm>
            <a:off x="6629400" y="1600200"/>
            <a:ext cx="2220913" cy="2667000"/>
            <a:chOff x="3880" y="2088"/>
            <a:chExt cx="1543" cy="2125"/>
          </a:xfrm>
        </p:grpSpPr>
        <p:sp>
          <p:nvSpPr>
            <p:cNvPr id="3094" name="Line 5"/>
            <p:cNvSpPr>
              <a:spLocks noChangeShapeType="1"/>
            </p:cNvSpPr>
            <p:nvPr/>
          </p:nvSpPr>
          <p:spPr bwMode="auto">
            <a:xfrm>
              <a:off x="4280" y="2200"/>
              <a:ext cx="824" cy="92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5" name="Line 6"/>
            <p:cNvSpPr>
              <a:spLocks noChangeShapeType="1"/>
            </p:cNvSpPr>
            <p:nvPr/>
          </p:nvSpPr>
          <p:spPr bwMode="auto">
            <a:xfrm flipV="1">
              <a:off x="4288" y="3112"/>
              <a:ext cx="832" cy="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6" name="Oval 7"/>
            <p:cNvSpPr>
              <a:spLocks noChangeArrowheads="1"/>
            </p:cNvSpPr>
            <p:nvPr/>
          </p:nvSpPr>
          <p:spPr bwMode="auto">
            <a:xfrm>
              <a:off x="4240" y="2160"/>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97" name="Oval 8"/>
            <p:cNvSpPr>
              <a:spLocks noChangeArrowheads="1"/>
            </p:cNvSpPr>
            <p:nvPr/>
          </p:nvSpPr>
          <p:spPr bwMode="auto">
            <a:xfrm>
              <a:off x="4240" y="3072"/>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98" name="Oval 9"/>
            <p:cNvSpPr>
              <a:spLocks noChangeArrowheads="1"/>
            </p:cNvSpPr>
            <p:nvPr/>
          </p:nvSpPr>
          <p:spPr bwMode="auto">
            <a:xfrm>
              <a:off x="5056" y="3072"/>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99" name="Oval 10"/>
            <p:cNvSpPr>
              <a:spLocks noChangeArrowheads="1"/>
            </p:cNvSpPr>
            <p:nvPr/>
          </p:nvSpPr>
          <p:spPr bwMode="auto">
            <a:xfrm>
              <a:off x="4256" y="3968"/>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00" name="Line 11"/>
            <p:cNvSpPr>
              <a:spLocks noChangeShapeType="1"/>
            </p:cNvSpPr>
            <p:nvPr/>
          </p:nvSpPr>
          <p:spPr bwMode="auto">
            <a:xfrm flipH="1" flipV="1">
              <a:off x="4304" y="3112"/>
              <a:ext cx="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1" name="Line 12"/>
            <p:cNvSpPr>
              <a:spLocks noChangeShapeType="1"/>
            </p:cNvSpPr>
            <p:nvPr/>
          </p:nvSpPr>
          <p:spPr bwMode="auto">
            <a:xfrm flipH="1" flipV="1">
              <a:off x="4296" y="2192"/>
              <a:ext cx="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2" name="Line 13"/>
            <p:cNvSpPr>
              <a:spLocks noChangeShapeType="1"/>
            </p:cNvSpPr>
            <p:nvPr/>
          </p:nvSpPr>
          <p:spPr bwMode="auto">
            <a:xfrm flipH="1">
              <a:off x="4320" y="3120"/>
              <a:ext cx="80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103" name="Group 14"/>
            <p:cNvGrpSpPr>
              <a:grpSpLocks/>
            </p:cNvGrpSpPr>
            <p:nvPr/>
          </p:nvGrpSpPr>
          <p:grpSpPr bwMode="auto">
            <a:xfrm>
              <a:off x="4072" y="2216"/>
              <a:ext cx="208" cy="920"/>
              <a:chOff x="3800" y="2224"/>
              <a:chExt cx="160" cy="1032"/>
            </a:xfrm>
          </p:grpSpPr>
          <p:sp>
            <p:nvSpPr>
              <p:cNvPr id="3111" name="Arc 15"/>
              <p:cNvSpPr>
                <a:spLocks/>
              </p:cNvSpPr>
              <p:nvPr/>
            </p:nvSpPr>
            <p:spPr bwMode="auto">
              <a:xfrm flipH="1">
                <a:off x="3800" y="2224"/>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12" name="Arc 16"/>
              <p:cNvSpPr>
                <a:spLocks/>
              </p:cNvSpPr>
              <p:nvPr/>
            </p:nvSpPr>
            <p:spPr bwMode="auto">
              <a:xfrm flipH="1" flipV="1">
                <a:off x="3800" y="2736"/>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104" name="Group 17"/>
            <p:cNvGrpSpPr>
              <a:grpSpLocks/>
            </p:cNvGrpSpPr>
            <p:nvPr/>
          </p:nvGrpSpPr>
          <p:grpSpPr bwMode="auto">
            <a:xfrm>
              <a:off x="4080" y="3144"/>
              <a:ext cx="168" cy="880"/>
              <a:chOff x="3800" y="2224"/>
              <a:chExt cx="160" cy="1032"/>
            </a:xfrm>
          </p:grpSpPr>
          <p:sp>
            <p:nvSpPr>
              <p:cNvPr id="3109" name="Arc 18"/>
              <p:cNvSpPr>
                <a:spLocks/>
              </p:cNvSpPr>
              <p:nvPr/>
            </p:nvSpPr>
            <p:spPr bwMode="auto">
              <a:xfrm flipH="1">
                <a:off x="3800" y="2224"/>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10" name="Arc 19"/>
              <p:cNvSpPr>
                <a:spLocks/>
              </p:cNvSpPr>
              <p:nvPr/>
            </p:nvSpPr>
            <p:spPr bwMode="auto">
              <a:xfrm flipH="1" flipV="1">
                <a:off x="3800" y="2736"/>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105" name="Text Box 20"/>
            <p:cNvSpPr txBox="1">
              <a:spLocks noChangeArrowheads="1"/>
            </p:cNvSpPr>
            <p:nvPr/>
          </p:nvSpPr>
          <p:spPr bwMode="auto">
            <a:xfrm>
              <a:off x="3880" y="3008"/>
              <a:ext cx="23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a</a:t>
              </a:r>
              <a:endParaRPr lang="en-US" altLang="en-US" sz="2400">
                <a:solidFill>
                  <a:schemeClr val="tx2"/>
                </a:solidFill>
                <a:latin typeface="Bookman Old Style" panose="02050604050505020204" pitchFamily="18" charset="0"/>
              </a:endParaRPr>
            </a:p>
          </p:txBody>
        </p:sp>
        <p:sp>
          <p:nvSpPr>
            <p:cNvPr id="3106" name="Text Box 21"/>
            <p:cNvSpPr txBox="1">
              <a:spLocks noChangeArrowheads="1"/>
            </p:cNvSpPr>
            <p:nvPr/>
          </p:nvSpPr>
          <p:spPr bwMode="auto">
            <a:xfrm>
              <a:off x="4400" y="3910"/>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400">
                <a:solidFill>
                  <a:schemeClr val="tx2"/>
                </a:solidFill>
                <a:latin typeface="Bookman Old Style" panose="02050604050505020204" pitchFamily="18" charset="0"/>
              </a:endParaRPr>
            </a:p>
          </p:txBody>
        </p:sp>
        <p:sp>
          <p:nvSpPr>
            <p:cNvPr id="3107" name="Text Box 22"/>
            <p:cNvSpPr txBox="1">
              <a:spLocks noChangeArrowheads="1"/>
            </p:cNvSpPr>
            <p:nvPr/>
          </p:nvSpPr>
          <p:spPr bwMode="auto">
            <a:xfrm>
              <a:off x="4384" y="2088"/>
              <a:ext cx="20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400">
                <a:solidFill>
                  <a:schemeClr val="tx2"/>
                </a:solidFill>
                <a:latin typeface="Bookman Old Style" panose="02050604050505020204" pitchFamily="18" charset="0"/>
              </a:endParaRPr>
            </a:p>
          </p:txBody>
        </p:sp>
        <p:sp>
          <p:nvSpPr>
            <p:cNvPr id="3108" name="Text Box 23"/>
            <p:cNvSpPr txBox="1">
              <a:spLocks noChangeArrowheads="1"/>
            </p:cNvSpPr>
            <p:nvPr/>
          </p:nvSpPr>
          <p:spPr bwMode="auto">
            <a:xfrm>
              <a:off x="5184" y="2984"/>
              <a:ext cx="239"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400">
                <a:solidFill>
                  <a:schemeClr val="tx2"/>
                </a:solidFill>
                <a:latin typeface="Bookman Old Style" panose="02050604050505020204" pitchFamily="18" charset="0"/>
              </a:endParaRPr>
            </a:p>
          </p:txBody>
        </p:sp>
      </p:grpSp>
      <p:grpSp>
        <p:nvGrpSpPr>
          <p:cNvPr id="3077" name="Group 24"/>
          <p:cNvGrpSpPr>
            <a:grpSpLocks/>
          </p:cNvGrpSpPr>
          <p:nvPr/>
        </p:nvGrpSpPr>
        <p:grpSpPr bwMode="auto">
          <a:xfrm>
            <a:off x="914400" y="1752600"/>
            <a:ext cx="4391025" cy="2819400"/>
            <a:chOff x="482" y="2048"/>
            <a:chExt cx="3054" cy="1994"/>
          </a:xfrm>
        </p:grpSpPr>
        <p:sp>
          <p:nvSpPr>
            <p:cNvPr id="3079" name="Freeform 25"/>
            <p:cNvSpPr>
              <a:spLocks/>
            </p:cNvSpPr>
            <p:nvPr/>
          </p:nvSpPr>
          <p:spPr bwMode="auto">
            <a:xfrm>
              <a:off x="492" y="2182"/>
              <a:ext cx="2675" cy="526"/>
            </a:xfrm>
            <a:custGeom>
              <a:avLst/>
              <a:gdLst>
                <a:gd name="T0" fmla="*/ 0 w 4120"/>
                <a:gd name="T1" fmla="*/ 311 h 618"/>
                <a:gd name="T2" fmla="*/ 30 w 4120"/>
                <a:gd name="T3" fmla="*/ 311 h 618"/>
                <a:gd name="T4" fmla="*/ 80 w 4120"/>
                <a:gd name="T5" fmla="*/ 289 h 618"/>
                <a:gd name="T6" fmla="*/ 131 w 4120"/>
                <a:gd name="T7" fmla="*/ 235 h 618"/>
                <a:gd name="T8" fmla="*/ 164 w 4120"/>
                <a:gd name="T9" fmla="*/ 206 h 618"/>
                <a:gd name="T10" fmla="*/ 190 w 4120"/>
                <a:gd name="T11" fmla="*/ 168 h 618"/>
                <a:gd name="T12" fmla="*/ 199 w 4120"/>
                <a:gd name="T13" fmla="*/ 159 h 618"/>
                <a:gd name="T14" fmla="*/ 229 w 4120"/>
                <a:gd name="T15" fmla="*/ 122 h 618"/>
                <a:gd name="T16" fmla="*/ 252 w 4120"/>
                <a:gd name="T17" fmla="*/ 110 h 618"/>
                <a:gd name="T18" fmla="*/ 334 w 4120"/>
                <a:gd name="T19" fmla="*/ 114 h 618"/>
                <a:gd name="T20" fmla="*/ 353 w 4120"/>
                <a:gd name="T21" fmla="*/ 126 h 618"/>
                <a:gd name="T22" fmla="*/ 392 w 4120"/>
                <a:gd name="T23" fmla="*/ 155 h 618"/>
                <a:gd name="T24" fmla="*/ 461 w 4120"/>
                <a:gd name="T25" fmla="*/ 235 h 618"/>
                <a:gd name="T26" fmla="*/ 499 w 4120"/>
                <a:gd name="T27" fmla="*/ 302 h 618"/>
                <a:gd name="T28" fmla="*/ 557 w 4120"/>
                <a:gd name="T29" fmla="*/ 323 h 618"/>
                <a:gd name="T30" fmla="*/ 614 w 4120"/>
                <a:gd name="T31" fmla="*/ 289 h 618"/>
                <a:gd name="T32" fmla="*/ 631 w 4120"/>
                <a:gd name="T33" fmla="*/ 273 h 618"/>
                <a:gd name="T34" fmla="*/ 640 w 4120"/>
                <a:gd name="T35" fmla="*/ 255 h 618"/>
                <a:gd name="T36" fmla="*/ 647 w 4120"/>
                <a:gd name="T37" fmla="*/ 239 h 618"/>
                <a:gd name="T38" fmla="*/ 650 w 4120"/>
                <a:gd name="T39" fmla="*/ 226 h 618"/>
                <a:gd name="T40" fmla="*/ 654 w 4120"/>
                <a:gd name="T41" fmla="*/ 218 h 618"/>
                <a:gd name="T42" fmla="*/ 664 w 4120"/>
                <a:gd name="T43" fmla="*/ 185 h 618"/>
                <a:gd name="T44" fmla="*/ 678 w 4120"/>
                <a:gd name="T45" fmla="*/ 143 h 618"/>
                <a:gd name="T46" fmla="*/ 681 w 4120"/>
                <a:gd name="T47" fmla="*/ 130 h 618"/>
                <a:gd name="T48" fmla="*/ 686 w 4120"/>
                <a:gd name="T49" fmla="*/ 122 h 618"/>
                <a:gd name="T50" fmla="*/ 691 w 4120"/>
                <a:gd name="T51" fmla="*/ 100 h 618"/>
                <a:gd name="T52" fmla="*/ 703 w 4120"/>
                <a:gd name="T53" fmla="*/ 71 h 618"/>
                <a:gd name="T54" fmla="*/ 706 w 4120"/>
                <a:gd name="T55" fmla="*/ 63 h 618"/>
                <a:gd name="T56" fmla="*/ 718 w 4120"/>
                <a:gd name="T57" fmla="*/ 37 h 618"/>
                <a:gd name="T58" fmla="*/ 732 w 4120"/>
                <a:gd name="T59" fmla="*/ 0 h 6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120"/>
                <a:gd name="T91" fmla="*/ 0 h 618"/>
                <a:gd name="T92" fmla="*/ 4120 w 4120"/>
                <a:gd name="T93" fmla="*/ 618 h 61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120" h="618">
                  <a:moveTo>
                    <a:pt x="0" y="592"/>
                  </a:moveTo>
                  <a:lnTo>
                    <a:pt x="168" y="592"/>
                  </a:lnTo>
                  <a:cubicBezTo>
                    <a:pt x="259" y="562"/>
                    <a:pt x="352" y="558"/>
                    <a:pt x="448" y="552"/>
                  </a:cubicBezTo>
                  <a:cubicBezTo>
                    <a:pt x="546" y="519"/>
                    <a:pt x="639" y="480"/>
                    <a:pt x="736" y="448"/>
                  </a:cubicBezTo>
                  <a:cubicBezTo>
                    <a:pt x="796" y="428"/>
                    <a:pt x="863" y="420"/>
                    <a:pt x="920" y="392"/>
                  </a:cubicBezTo>
                  <a:cubicBezTo>
                    <a:pt x="970" y="367"/>
                    <a:pt x="1021" y="343"/>
                    <a:pt x="1072" y="320"/>
                  </a:cubicBezTo>
                  <a:cubicBezTo>
                    <a:pt x="1087" y="313"/>
                    <a:pt x="1106" y="313"/>
                    <a:pt x="1120" y="304"/>
                  </a:cubicBezTo>
                  <a:cubicBezTo>
                    <a:pt x="1170" y="271"/>
                    <a:pt x="1230" y="247"/>
                    <a:pt x="1288" y="232"/>
                  </a:cubicBezTo>
                  <a:cubicBezTo>
                    <a:pt x="1330" y="221"/>
                    <a:pt x="1416" y="208"/>
                    <a:pt x="1416" y="208"/>
                  </a:cubicBezTo>
                  <a:cubicBezTo>
                    <a:pt x="1571" y="211"/>
                    <a:pt x="1725" y="211"/>
                    <a:pt x="1880" y="216"/>
                  </a:cubicBezTo>
                  <a:cubicBezTo>
                    <a:pt x="1894" y="216"/>
                    <a:pt x="1983" y="240"/>
                    <a:pt x="1984" y="240"/>
                  </a:cubicBezTo>
                  <a:cubicBezTo>
                    <a:pt x="2059" y="255"/>
                    <a:pt x="2134" y="274"/>
                    <a:pt x="2208" y="296"/>
                  </a:cubicBezTo>
                  <a:cubicBezTo>
                    <a:pt x="2341" y="336"/>
                    <a:pt x="2472" y="382"/>
                    <a:pt x="2592" y="448"/>
                  </a:cubicBezTo>
                  <a:cubicBezTo>
                    <a:pt x="2667" y="490"/>
                    <a:pt x="2730" y="542"/>
                    <a:pt x="2808" y="576"/>
                  </a:cubicBezTo>
                  <a:cubicBezTo>
                    <a:pt x="2906" y="618"/>
                    <a:pt x="3033" y="607"/>
                    <a:pt x="3136" y="616"/>
                  </a:cubicBezTo>
                  <a:cubicBezTo>
                    <a:pt x="3252" y="608"/>
                    <a:pt x="3347" y="588"/>
                    <a:pt x="3456" y="552"/>
                  </a:cubicBezTo>
                  <a:cubicBezTo>
                    <a:pt x="3488" y="541"/>
                    <a:pt x="3520" y="531"/>
                    <a:pt x="3552" y="520"/>
                  </a:cubicBezTo>
                  <a:cubicBezTo>
                    <a:pt x="3570" y="514"/>
                    <a:pt x="3600" y="488"/>
                    <a:pt x="3600" y="488"/>
                  </a:cubicBezTo>
                  <a:cubicBezTo>
                    <a:pt x="3646" y="419"/>
                    <a:pt x="3585" y="500"/>
                    <a:pt x="3640" y="456"/>
                  </a:cubicBezTo>
                  <a:cubicBezTo>
                    <a:pt x="3648" y="450"/>
                    <a:pt x="3649" y="439"/>
                    <a:pt x="3656" y="432"/>
                  </a:cubicBezTo>
                  <a:cubicBezTo>
                    <a:pt x="3663" y="425"/>
                    <a:pt x="3672" y="421"/>
                    <a:pt x="3680" y="416"/>
                  </a:cubicBezTo>
                  <a:cubicBezTo>
                    <a:pt x="3717" y="360"/>
                    <a:pt x="3696" y="379"/>
                    <a:pt x="3736" y="352"/>
                  </a:cubicBezTo>
                  <a:cubicBezTo>
                    <a:pt x="3753" y="326"/>
                    <a:pt x="3790" y="289"/>
                    <a:pt x="3816" y="272"/>
                  </a:cubicBezTo>
                  <a:cubicBezTo>
                    <a:pt x="3821" y="264"/>
                    <a:pt x="3825" y="255"/>
                    <a:pt x="3832" y="248"/>
                  </a:cubicBezTo>
                  <a:cubicBezTo>
                    <a:pt x="3839" y="241"/>
                    <a:pt x="3850" y="240"/>
                    <a:pt x="3856" y="232"/>
                  </a:cubicBezTo>
                  <a:cubicBezTo>
                    <a:pt x="3900" y="177"/>
                    <a:pt x="3819" y="238"/>
                    <a:pt x="3888" y="192"/>
                  </a:cubicBezTo>
                  <a:cubicBezTo>
                    <a:pt x="3915" y="152"/>
                    <a:pt x="3896" y="173"/>
                    <a:pt x="3952" y="136"/>
                  </a:cubicBezTo>
                  <a:cubicBezTo>
                    <a:pt x="3960" y="131"/>
                    <a:pt x="3976" y="120"/>
                    <a:pt x="3976" y="120"/>
                  </a:cubicBezTo>
                  <a:cubicBezTo>
                    <a:pt x="3995" y="91"/>
                    <a:pt x="4012" y="91"/>
                    <a:pt x="4040" y="72"/>
                  </a:cubicBezTo>
                  <a:cubicBezTo>
                    <a:pt x="4061" y="40"/>
                    <a:pt x="4093" y="27"/>
                    <a:pt x="4120" y="0"/>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80" name="Freeform 26"/>
            <p:cNvSpPr>
              <a:spLocks/>
            </p:cNvSpPr>
            <p:nvPr/>
          </p:nvSpPr>
          <p:spPr bwMode="auto">
            <a:xfrm>
              <a:off x="991" y="2591"/>
              <a:ext cx="1236" cy="813"/>
            </a:xfrm>
            <a:custGeom>
              <a:avLst/>
              <a:gdLst>
                <a:gd name="T0" fmla="*/ 10 w 1904"/>
                <a:gd name="T1" fmla="*/ 118 h 955"/>
                <a:gd name="T2" fmla="*/ 19 w 1904"/>
                <a:gd name="T3" fmla="*/ 110 h 955"/>
                <a:gd name="T4" fmla="*/ 23 w 1904"/>
                <a:gd name="T5" fmla="*/ 100 h 955"/>
                <a:gd name="T6" fmla="*/ 54 w 1904"/>
                <a:gd name="T7" fmla="*/ 72 h 955"/>
                <a:gd name="T8" fmla="*/ 80 w 1904"/>
                <a:gd name="T9" fmla="*/ 42 h 955"/>
                <a:gd name="T10" fmla="*/ 143 w 1904"/>
                <a:gd name="T11" fmla="*/ 0 h 955"/>
                <a:gd name="T12" fmla="*/ 192 w 1904"/>
                <a:gd name="T13" fmla="*/ 4 h 955"/>
                <a:gd name="T14" fmla="*/ 213 w 1904"/>
                <a:gd name="T15" fmla="*/ 17 h 955"/>
                <a:gd name="T16" fmla="*/ 267 w 1904"/>
                <a:gd name="T17" fmla="*/ 51 h 955"/>
                <a:gd name="T18" fmla="*/ 288 w 1904"/>
                <a:gd name="T19" fmla="*/ 76 h 955"/>
                <a:gd name="T20" fmla="*/ 306 w 1904"/>
                <a:gd name="T21" fmla="*/ 93 h 955"/>
                <a:gd name="T22" fmla="*/ 314 w 1904"/>
                <a:gd name="T23" fmla="*/ 110 h 955"/>
                <a:gd name="T24" fmla="*/ 318 w 1904"/>
                <a:gd name="T25" fmla="*/ 114 h 955"/>
                <a:gd name="T26" fmla="*/ 327 w 1904"/>
                <a:gd name="T27" fmla="*/ 130 h 955"/>
                <a:gd name="T28" fmla="*/ 332 w 1904"/>
                <a:gd name="T29" fmla="*/ 152 h 955"/>
                <a:gd name="T30" fmla="*/ 338 w 1904"/>
                <a:gd name="T31" fmla="*/ 189 h 955"/>
                <a:gd name="T32" fmla="*/ 331 w 1904"/>
                <a:gd name="T33" fmla="*/ 353 h 955"/>
                <a:gd name="T34" fmla="*/ 319 w 1904"/>
                <a:gd name="T35" fmla="*/ 412 h 955"/>
                <a:gd name="T36" fmla="*/ 300 w 1904"/>
                <a:gd name="T37" fmla="*/ 455 h 955"/>
                <a:gd name="T38" fmla="*/ 201 w 1904"/>
                <a:gd name="T39" fmla="*/ 500 h 955"/>
                <a:gd name="T40" fmla="*/ 84 w 1904"/>
                <a:gd name="T41" fmla="*/ 488 h 955"/>
                <a:gd name="T42" fmla="*/ 58 w 1904"/>
                <a:gd name="T43" fmla="*/ 475 h 955"/>
                <a:gd name="T44" fmla="*/ 50 w 1904"/>
                <a:gd name="T45" fmla="*/ 467 h 955"/>
                <a:gd name="T46" fmla="*/ 42 w 1904"/>
                <a:gd name="T47" fmla="*/ 450 h 955"/>
                <a:gd name="T48" fmla="*/ 0 w 1904"/>
                <a:gd name="T49" fmla="*/ 232 h 955"/>
                <a:gd name="T50" fmla="*/ 1 w 1904"/>
                <a:gd name="T51" fmla="*/ 147 h 955"/>
                <a:gd name="T52" fmla="*/ 10 w 1904"/>
                <a:gd name="T53" fmla="*/ 118 h 95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04"/>
                <a:gd name="T82" fmla="*/ 0 h 955"/>
                <a:gd name="T83" fmla="*/ 1904 w 1904"/>
                <a:gd name="T84" fmla="*/ 955 h 95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04" h="955">
                  <a:moveTo>
                    <a:pt x="56" y="224"/>
                  </a:moveTo>
                  <a:cubicBezTo>
                    <a:pt x="72" y="219"/>
                    <a:pt x="90" y="217"/>
                    <a:pt x="104" y="208"/>
                  </a:cubicBezTo>
                  <a:cubicBezTo>
                    <a:pt x="112" y="203"/>
                    <a:pt x="119" y="196"/>
                    <a:pt x="128" y="192"/>
                  </a:cubicBezTo>
                  <a:cubicBezTo>
                    <a:pt x="183" y="168"/>
                    <a:pt x="246" y="151"/>
                    <a:pt x="304" y="136"/>
                  </a:cubicBezTo>
                  <a:cubicBezTo>
                    <a:pt x="347" y="108"/>
                    <a:pt x="399" y="96"/>
                    <a:pt x="448" y="80"/>
                  </a:cubicBezTo>
                  <a:cubicBezTo>
                    <a:pt x="567" y="40"/>
                    <a:pt x="682" y="11"/>
                    <a:pt x="808" y="0"/>
                  </a:cubicBezTo>
                  <a:cubicBezTo>
                    <a:pt x="899" y="3"/>
                    <a:pt x="989" y="3"/>
                    <a:pt x="1080" y="8"/>
                  </a:cubicBezTo>
                  <a:cubicBezTo>
                    <a:pt x="1118" y="10"/>
                    <a:pt x="1162" y="26"/>
                    <a:pt x="1200" y="32"/>
                  </a:cubicBezTo>
                  <a:cubicBezTo>
                    <a:pt x="1305" y="48"/>
                    <a:pt x="1403" y="62"/>
                    <a:pt x="1504" y="96"/>
                  </a:cubicBezTo>
                  <a:cubicBezTo>
                    <a:pt x="1545" y="110"/>
                    <a:pt x="1582" y="130"/>
                    <a:pt x="1624" y="144"/>
                  </a:cubicBezTo>
                  <a:cubicBezTo>
                    <a:pt x="1652" y="153"/>
                    <a:pt x="1695" y="160"/>
                    <a:pt x="1720" y="176"/>
                  </a:cubicBezTo>
                  <a:cubicBezTo>
                    <a:pt x="1736" y="187"/>
                    <a:pt x="1750" y="202"/>
                    <a:pt x="1768" y="208"/>
                  </a:cubicBezTo>
                  <a:cubicBezTo>
                    <a:pt x="1776" y="211"/>
                    <a:pt x="1785" y="212"/>
                    <a:pt x="1792" y="216"/>
                  </a:cubicBezTo>
                  <a:cubicBezTo>
                    <a:pt x="1809" y="225"/>
                    <a:pt x="1840" y="248"/>
                    <a:pt x="1840" y="248"/>
                  </a:cubicBezTo>
                  <a:cubicBezTo>
                    <a:pt x="1860" y="308"/>
                    <a:pt x="1831" y="236"/>
                    <a:pt x="1872" y="288"/>
                  </a:cubicBezTo>
                  <a:cubicBezTo>
                    <a:pt x="1878" y="295"/>
                    <a:pt x="1900" y="349"/>
                    <a:pt x="1904" y="360"/>
                  </a:cubicBezTo>
                  <a:cubicBezTo>
                    <a:pt x="1899" y="469"/>
                    <a:pt x="1898" y="569"/>
                    <a:pt x="1864" y="672"/>
                  </a:cubicBezTo>
                  <a:cubicBezTo>
                    <a:pt x="1847" y="722"/>
                    <a:pt x="1844" y="755"/>
                    <a:pt x="1800" y="784"/>
                  </a:cubicBezTo>
                  <a:cubicBezTo>
                    <a:pt x="1778" y="817"/>
                    <a:pt x="1724" y="846"/>
                    <a:pt x="1688" y="864"/>
                  </a:cubicBezTo>
                  <a:cubicBezTo>
                    <a:pt x="1505" y="955"/>
                    <a:pt x="1342" y="943"/>
                    <a:pt x="1136" y="952"/>
                  </a:cubicBezTo>
                  <a:cubicBezTo>
                    <a:pt x="914" y="947"/>
                    <a:pt x="694" y="937"/>
                    <a:pt x="472" y="928"/>
                  </a:cubicBezTo>
                  <a:cubicBezTo>
                    <a:pt x="423" y="923"/>
                    <a:pt x="375" y="917"/>
                    <a:pt x="328" y="904"/>
                  </a:cubicBezTo>
                  <a:cubicBezTo>
                    <a:pt x="312" y="900"/>
                    <a:pt x="294" y="897"/>
                    <a:pt x="280" y="888"/>
                  </a:cubicBezTo>
                  <a:cubicBezTo>
                    <a:pt x="264" y="877"/>
                    <a:pt x="232" y="856"/>
                    <a:pt x="232" y="856"/>
                  </a:cubicBezTo>
                  <a:cubicBezTo>
                    <a:pt x="141" y="720"/>
                    <a:pt x="40" y="602"/>
                    <a:pt x="0" y="440"/>
                  </a:cubicBezTo>
                  <a:cubicBezTo>
                    <a:pt x="3" y="387"/>
                    <a:pt x="1" y="333"/>
                    <a:pt x="8" y="280"/>
                  </a:cubicBezTo>
                  <a:cubicBezTo>
                    <a:pt x="12" y="250"/>
                    <a:pt x="110" y="224"/>
                    <a:pt x="56" y="224"/>
                  </a:cubicBezTo>
                  <a:close/>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81" name="Freeform 27"/>
            <p:cNvSpPr>
              <a:spLocks/>
            </p:cNvSpPr>
            <p:nvPr/>
          </p:nvSpPr>
          <p:spPr bwMode="auto">
            <a:xfrm>
              <a:off x="482" y="2934"/>
              <a:ext cx="2992" cy="767"/>
            </a:xfrm>
            <a:custGeom>
              <a:avLst/>
              <a:gdLst>
                <a:gd name="T0" fmla="*/ 0 w 4608"/>
                <a:gd name="T1" fmla="*/ 11 h 901"/>
                <a:gd name="T2" fmla="*/ 30 w 4608"/>
                <a:gd name="T3" fmla="*/ 11 h 901"/>
                <a:gd name="T4" fmla="*/ 63 w 4608"/>
                <a:gd name="T5" fmla="*/ 15 h 901"/>
                <a:gd name="T6" fmla="*/ 94 w 4608"/>
                <a:gd name="T7" fmla="*/ 41 h 901"/>
                <a:gd name="T8" fmla="*/ 97 w 4608"/>
                <a:gd name="T9" fmla="*/ 53 h 901"/>
                <a:gd name="T10" fmla="*/ 101 w 4608"/>
                <a:gd name="T11" fmla="*/ 61 h 901"/>
                <a:gd name="T12" fmla="*/ 105 w 4608"/>
                <a:gd name="T13" fmla="*/ 100 h 901"/>
                <a:gd name="T14" fmla="*/ 131 w 4608"/>
                <a:gd name="T15" fmla="*/ 263 h 901"/>
                <a:gd name="T16" fmla="*/ 152 w 4608"/>
                <a:gd name="T17" fmla="*/ 347 h 901"/>
                <a:gd name="T18" fmla="*/ 183 w 4608"/>
                <a:gd name="T19" fmla="*/ 406 h 901"/>
                <a:gd name="T20" fmla="*/ 197 w 4608"/>
                <a:gd name="T21" fmla="*/ 422 h 901"/>
                <a:gd name="T22" fmla="*/ 294 w 4608"/>
                <a:gd name="T23" fmla="*/ 473 h 901"/>
                <a:gd name="T24" fmla="*/ 438 w 4608"/>
                <a:gd name="T25" fmla="*/ 415 h 901"/>
                <a:gd name="T26" fmla="*/ 485 w 4608"/>
                <a:gd name="T27" fmla="*/ 368 h 901"/>
                <a:gd name="T28" fmla="*/ 497 w 4608"/>
                <a:gd name="T29" fmla="*/ 355 h 901"/>
                <a:gd name="T30" fmla="*/ 506 w 4608"/>
                <a:gd name="T31" fmla="*/ 339 h 901"/>
                <a:gd name="T32" fmla="*/ 509 w 4608"/>
                <a:gd name="T33" fmla="*/ 326 h 901"/>
                <a:gd name="T34" fmla="*/ 513 w 4608"/>
                <a:gd name="T35" fmla="*/ 318 h 901"/>
                <a:gd name="T36" fmla="*/ 515 w 4608"/>
                <a:gd name="T37" fmla="*/ 305 h 901"/>
                <a:gd name="T38" fmla="*/ 534 w 4608"/>
                <a:gd name="T39" fmla="*/ 242 h 901"/>
                <a:gd name="T40" fmla="*/ 549 w 4608"/>
                <a:gd name="T41" fmla="*/ 226 h 901"/>
                <a:gd name="T42" fmla="*/ 569 w 4608"/>
                <a:gd name="T43" fmla="*/ 221 h 901"/>
                <a:gd name="T44" fmla="*/ 616 w 4608"/>
                <a:gd name="T45" fmla="*/ 213 h 901"/>
                <a:gd name="T46" fmla="*/ 698 w 4608"/>
                <a:gd name="T47" fmla="*/ 217 h 901"/>
                <a:gd name="T48" fmla="*/ 718 w 4608"/>
                <a:gd name="T49" fmla="*/ 234 h 901"/>
                <a:gd name="T50" fmla="*/ 788 w 4608"/>
                <a:gd name="T51" fmla="*/ 289 h 901"/>
                <a:gd name="T52" fmla="*/ 805 w 4608"/>
                <a:gd name="T53" fmla="*/ 313 h 901"/>
                <a:gd name="T54" fmla="*/ 819 w 4608"/>
                <a:gd name="T55" fmla="*/ 339 h 9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08"/>
                <a:gd name="T85" fmla="*/ 0 h 901"/>
                <a:gd name="T86" fmla="*/ 4608 w 4608"/>
                <a:gd name="T87" fmla="*/ 901 h 9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08" h="901">
                  <a:moveTo>
                    <a:pt x="0" y="21"/>
                  </a:moveTo>
                  <a:cubicBezTo>
                    <a:pt x="62" y="0"/>
                    <a:pt x="104" y="17"/>
                    <a:pt x="168" y="21"/>
                  </a:cubicBezTo>
                  <a:cubicBezTo>
                    <a:pt x="229" y="25"/>
                    <a:pt x="291" y="26"/>
                    <a:pt x="352" y="29"/>
                  </a:cubicBezTo>
                  <a:cubicBezTo>
                    <a:pt x="414" y="38"/>
                    <a:pt x="475" y="42"/>
                    <a:pt x="528" y="77"/>
                  </a:cubicBezTo>
                  <a:cubicBezTo>
                    <a:pt x="533" y="85"/>
                    <a:pt x="537" y="94"/>
                    <a:pt x="544" y="101"/>
                  </a:cubicBezTo>
                  <a:cubicBezTo>
                    <a:pt x="551" y="108"/>
                    <a:pt x="563" y="109"/>
                    <a:pt x="568" y="117"/>
                  </a:cubicBezTo>
                  <a:cubicBezTo>
                    <a:pt x="581" y="138"/>
                    <a:pt x="584" y="165"/>
                    <a:pt x="592" y="189"/>
                  </a:cubicBezTo>
                  <a:cubicBezTo>
                    <a:pt x="627" y="295"/>
                    <a:pt x="635" y="433"/>
                    <a:pt x="736" y="501"/>
                  </a:cubicBezTo>
                  <a:cubicBezTo>
                    <a:pt x="771" y="553"/>
                    <a:pt x="803" y="626"/>
                    <a:pt x="856" y="661"/>
                  </a:cubicBezTo>
                  <a:cubicBezTo>
                    <a:pt x="872" y="709"/>
                    <a:pt x="983" y="757"/>
                    <a:pt x="1032" y="773"/>
                  </a:cubicBezTo>
                  <a:cubicBezTo>
                    <a:pt x="1056" y="781"/>
                    <a:pt x="1078" y="796"/>
                    <a:pt x="1104" y="805"/>
                  </a:cubicBezTo>
                  <a:cubicBezTo>
                    <a:pt x="1280" y="864"/>
                    <a:pt x="1473" y="887"/>
                    <a:pt x="1656" y="901"/>
                  </a:cubicBezTo>
                  <a:cubicBezTo>
                    <a:pt x="1924" y="888"/>
                    <a:pt x="2207" y="875"/>
                    <a:pt x="2464" y="789"/>
                  </a:cubicBezTo>
                  <a:cubicBezTo>
                    <a:pt x="2552" y="760"/>
                    <a:pt x="2640" y="730"/>
                    <a:pt x="2728" y="701"/>
                  </a:cubicBezTo>
                  <a:cubicBezTo>
                    <a:pt x="2749" y="694"/>
                    <a:pt x="2782" y="689"/>
                    <a:pt x="2800" y="677"/>
                  </a:cubicBezTo>
                  <a:cubicBezTo>
                    <a:pt x="2816" y="666"/>
                    <a:pt x="2848" y="645"/>
                    <a:pt x="2848" y="645"/>
                  </a:cubicBezTo>
                  <a:cubicBezTo>
                    <a:pt x="2853" y="637"/>
                    <a:pt x="2857" y="628"/>
                    <a:pt x="2864" y="621"/>
                  </a:cubicBezTo>
                  <a:cubicBezTo>
                    <a:pt x="2871" y="614"/>
                    <a:pt x="2882" y="613"/>
                    <a:pt x="2888" y="605"/>
                  </a:cubicBezTo>
                  <a:cubicBezTo>
                    <a:pt x="2893" y="598"/>
                    <a:pt x="2892" y="588"/>
                    <a:pt x="2896" y="581"/>
                  </a:cubicBezTo>
                  <a:cubicBezTo>
                    <a:pt x="2929" y="522"/>
                    <a:pt x="2951" y="489"/>
                    <a:pt x="3008" y="461"/>
                  </a:cubicBezTo>
                  <a:cubicBezTo>
                    <a:pt x="3036" y="447"/>
                    <a:pt x="3055" y="433"/>
                    <a:pt x="3088" y="429"/>
                  </a:cubicBezTo>
                  <a:cubicBezTo>
                    <a:pt x="3125" y="425"/>
                    <a:pt x="3163" y="423"/>
                    <a:pt x="3200" y="421"/>
                  </a:cubicBezTo>
                  <a:cubicBezTo>
                    <a:pt x="3473" y="405"/>
                    <a:pt x="3270" y="421"/>
                    <a:pt x="3464" y="405"/>
                  </a:cubicBezTo>
                  <a:cubicBezTo>
                    <a:pt x="3619" y="408"/>
                    <a:pt x="3773" y="408"/>
                    <a:pt x="3928" y="413"/>
                  </a:cubicBezTo>
                  <a:cubicBezTo>
                    <a:pt x="3966" y="414"/>
                    <a:pt x="4003" y="438"/>
                    <a:pt x="4040" y="445"/>
                  </a:cubicBezTo>
                  <a:cubicBezTo>
                    <a:pt x="4171" y="471"/>
                    <a:pt x="4305" y="507"/>
                    <a:pt x="4432" y="549"/>
                  </a:cubicBezTo>
                  <a:cubicBezTo>
                    <a:pt x="4465" y="560"/>
                    <a:pt x="4494" y="586"/>
                    <a:pt x="4528" y="597"/>
                  </a:cubicBezTo>
                  <a:cubicBezTo>
                    <a:pt x="4543" y="612"/>
                    <a:pt x="4586" y="645"/>
                    <a:pt x="4608" y="645"/>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82" name="Freeform 28"/>
            <p:cNvSpPr>
              <a:spLocks/>
            </p:cNvSpPr>
            <p:nvPr/>
          </p:nvSpPr>
          <p:spPr bwMode="auto">
            <a:xfrm>
              <a:off x="2430" y="2359"/>
              <a:ext cx="1106" cy="961"/>
            </a:xfrm>
            <a:custGeom>
              <a:avLst/>
              <a:gdLst>
                <a:gd name="T0" fmla="*/ 226 w 1704"/>
                <a:gd name="T1" fmla="*/ 0 h 1128"/>
                <a:gd name="T2" fmla="*/ 213 w 1704"/>
                <a:gd name="T3" fmla="*/ 63 h 1128"/>
                <a:gd name="T4" fmla="*/ 204 w 1704"/>
                <a:gd name="T5" fmla="*/ 80 h 1128"/>
                <a:gd name="T6" fmla="*/ 200 w 1704"/>
                <a:gd name="T7" fmla="*/ 89 h 1128"/>
                <a:gd name="T8" fmla="*/ 197 w 1704"/>
                <a:gd name="T9" fmla="*/ 101 h 1128"/>
                <a:gd name="T10" fmla="*/ 193 w 1704"/>
                <a:gd name="T11" fmla="*/ 106 h 1128"/>
                <a:gd name="T12" fmla="*/ 180 w 1704"/>
                <a:gd name="T13" fmla="*/ 152 h 1128"/>
                <a:gd name="T14" fmla="*/ 173 w 1704"/>
                <a:gd name="T15" fmla="*/ 173 h 1128"/>
                <a:gd name="T16" fmla="*/ 170 w 1704"/>
                <a:gd name="T17" fmla="*/ 186 h 1128"/>
                <a:gd name="T18" fmla="*/ 162 w 1704"/>
                <a:gd name="T19" fmla="*/ 203 h 1128"/>
                <a:gd name="T20" fmla="*/ 159 w 1704"/>
                <a:gd name="T21" fmla="*/ 215 h 1128"/>
                <a:gd name="T22" fmla="*/ 151 w 1704"/>
                <a:gd name="T23" fmla="*/ 232 h 1128"/>
                <a:gd name="T24" fmla="*/ 122 w 1704"/>
                <a:gd name="T25" fmla="*/ 286 h 1128"/>
                <a:gd name="T26" fmla="*/ 106 w 1704"/>
                <a:gd name="T27" fmla="*/ 291 h 1128"/>
                <a:gd name="T28" fmla="*/ 36 w 1704"/>
                <a:gd name="T29" fmla="*/ 311 h 1128"/>
                <a:gd name="T30" fmla="*/ 17 w 1704"/>
                <a:gd name="T31" fmla="*/ 325 h 1128"/>
                <a:gd name="T32" fmla="*/ 8 w 1704"/>
                <a:gd name="T33" fmla="*/ 332 h 1128"/>
                <a:gd name="T34" fmla="*/ 3 w 1704"/>
                <a:gd name="T35" fmla="*/ 371 h 1128"/>
                <a:gd name="T36" fmla="*/ 0 w 1704"/>
                <a:gd name="T37" fmla="*/ 396 h 1128"/>
                <a:gd name="T38" fmla="*/ 4 w 1704"/>
                <a:gd name="T39" fmla="*/ 463 h 1128"/>
                <a:gd name="T40" fmla="*/ 8 w 1704"/>
                <a:gd name="T41" fmla="*/ 469 h 1128"/>
                <a:gd name="T42" fmla="*/ 13 w 1704"/>
                <a:gd name="T43" fmla="*/ 476 h 1128"/>
                <a:gd name="T44" fmla="*/ 21 w 1704"/>
                <a:gd name="T45" fmla="*/ 485 h 1128"/>
                <a:gd name="T46" fmla="*/ 193 w 1704"/>
                <a:gd name="T47" fmla="*/ 476 h 1128"/>
                <a:gd name="T48" fmla="*/ 238 w 1704"/>
                <a:gd name="T49" fmla="*/ 502 h 1128"/>
                <a:gd name="T50" fmla="*/ 256 w 1704"/>
                <a:gd name="T51" fmla="*/ 515 h 1128"/>
                <a:gd name="T52" fmla="*/ 282 w 1704"/>
                <a:gd name="T53" fmla="*/ 548 h 1128"/>
                <a:gd name="T54" fmla="*/ 294 w 1704"/>
                <a:gd name="T55" fmla="*/ 573 h 1128"/>
                <a:gd name="T56" fmla="*/ 302 w 1704"/>
                <a:gd name="T57" fmla="*/ 595 h 11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04"/>
                <a:gd name="T88" fmla="*/ 0 h 1128"/>
                <a:gd name="T89" fmla="*/ 1704 w 1704"/>
                <a:gd name="T90" fmla="*/ 1128 h 112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04" h="1128">
                  <a:moveTo>
                    <a:pt x="1272" y="0"/>
                  </a:moveTo>
                  <a:cubicBezTo>
                    <a:pt x="1257" y="44"/>
                    <a:pt x="1226" y="81"/>
                    <a:pt x="1200" y="120"/>
                  </a:cubicBezTo>
                  <a:cubicBezTo>
                    <a:pt x="1189" y="136"/>
                    <a:pt x="1168" y="141"/>
                    <a:pt x="1152" y="152"/>
                  </a:cubicBezTo>
                  <a:cubicBezTo>
                    <a:pt x="1144" y="157"/>
                    <a:pt x="1128" y="168"/>
                    <a:pt x="1128" y="168"/>
                  </a:cubicBezTo>
                  <a:cubicBezTo>
                    <a:pt x="1123" y="176"/>
                    <a:pt x="1120" y="186"/>
                    <a:pt x="1112" y="192"/>
                  </a:cubicBezTo>
                  <a:cubicBezTo>
                    <a:pt x="1105" y="197"/>
                    <a:pt x="1094" y="194"/>
                    <a:pt x="1088" y="200"/>
                  </a:cubicBezTo>
                  <a:cubicBezTo>
                    <a:pt x="1055" y="233"/>
                    <a:pt x="1053" y="263"/>
                    <a:pt x="1016" y="288"/>
                  </a:cubicBezTo>
                  <a:cubicBezTo>
                    <a:pt x="973" y="352"/>
                    <a:pt x="1029" y="275"/>
                    <a:pt x="976" y="328"/>
                  </a:cubicBezTo>
                  <a:cubicBezTo>
                    <a:pt x="969" y="335"/>
                    <a:pt x="967" y="346"/>
                    <a:pt x="960" y="352"/>
                  </a:cubicBezTo>
                  <a:cubicBezTo>
                    <a:pt x="946" y="365"/>
                    <a:pt x="912" y="384"/>
                    <a:pt x="912" y="384"/>
                  </a:cubicBezTo>
                  <a:cubicBezTo>
                    <a:pt x="907" y="392"/>
                    <a:pt x="903" y="402"/>
                    <a:pt x="896" y="408"/>
                  </a:cubicBezTo>
                  <a:cubicBezTo>
                    <a:pt x="882" y="421"/>
                    <a:pt x="848" y="440"/>
                    <a:pt x="848" y="440"/>
                  </a:cubicBezTo>
                  <a:cubicBezTo>
                    <a:pt x="826" y="473"/>
                    <a:pt x="733" y="538"/>
                    <a:pt x="688" y="544"/>
                  </a:cubicBezTo>
                  <a:cubicBezTo>
                    <a:pt x="659" y="548"/>
                    <a:pt x="629" y="549"/>
                    <a:pt x="600" y="552"/>
                  </a:cubicBezTo>
                  <a:cubicBezTo>
                    <a:pt x="466" y="579"/>
                    <a:pt x="336" y="586"/>
                    <a:pt x="200" y="592"/>
                  </a:cubicBezTo>
                  <a:cubicBezTo>
                    <a:pt x="127" y="602"/>
                    <a:pt x="162" y="594"/>
                    <a:pt x="96" y="616"/>
                  </a:cubicBezTo>
                  <a:cubicBezTo>
                    <a:pt x="80" y="621"/>
                    <a:pt x="48" y="632"/>
                    <a:pt x="48" y="632"/>
                  </a:cubicBezTo>
                  <a:cubicBezTo>
                    <a:pt x="23" y="670"/>
                    <a:pt x="35" y="647"/>
                    <a:pt x="16" y="704"/>
                  </a:cubicBezTo>
                  <a:cubicBezTo>
                    <a:pt x="11" y="720"/>
                    <a:pt x="0" y="752"/>
                    <a:pt x="0" y="752"/>
                  </a:cubicBezTo>
                  <a:cubicBezTo>
                    <a:pt x="10" y="849"/>
                    <a:pt x="0" y="807"/>
                    <a:pt x="24" y="880"/>
                  </a:cubicBezTo>
                  <a:cubicBezTo>
                    <a:pt x="27" y="888"/>
                    <a:pt x="40" y="884"/>
                    <a:pt x="48" y="888"/>
                  </a:cubicBezTo>
                  <a:cubicBezTo>
                    <a:pt x="57" y="892"/>
                    <a:pt x="63" y="900"/>
                    <a:pt x="72" y="904"/>
                  </a:cubicBezTo>
                  <a:cubicBezTo>
                    <a:pt x="87" y="911"/>
                    <a:pt x="120" y="920"/>
                    <a:pt x="120" y="920"/>
                  </a:cubicBezTo>
                  <a:cubicBezTo>
                    <a:pt x="444" y="913"/>
                    <a:pt x="765" y="919"/>
                    <a:pt x="1088" y="904"/>
                  </a:cubicBezTo>
                  <a:cubicBezTo>
                    <a:pt x="1177" y="912"/>
                    <a:pt x="1259" y="924"/>
                    <a:pt x="1344" y="952"/>
                  </a:cubicBezTo>
                  <a:cubicBezTo>
                    <a:pt x="1375" y="962"/>
                    <a:pt x="1409" y="963"/>
                    <a:pt x="1440" y="976"/>
                  </a:cubicBezTo>
                  <a:cubicBezTo>
                    <a:pt x="1489" y="997"/>
                    <a:pt x="1542" y="1023"/>
                    <a:pt x="1592" y="1040"/>
                  </a:cubicBezTo>
                  <a:cubicBezTo>
                    <a:pt x="1611" y="1069"/>
                    <a:pt x="1628" y="1069"/>
                    <a:pt x="1656" y="1088"/>
                  </a:cubicBezTo>
                  <a:cubicBezTo>
                    <a:pt x="1681" y="1125"/>
                    <a:pt x="1679" y="1103"/>
                    <a:pt x="1704" y="1128"/>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83" name="Freeform 29"/>
            <p:cNvSpPr>
              <a:spLocks/>
            </p:cNvSpPr>
            <p:nvPr/>
          </p:nvSpPr>
          <p:spPr bwMode="auto">
            <a:xfrm>
              <a:off x="1195" y="2240"/>
              <a:ext cx="230" cy="534"/>
            </a:xfrm>
            <a:custGeom>
              <a:avLst/>
              <a:gdLst>
                <a:gd name="T0" fmla="*/ 95 w 210"/>
                <a:gd name="T1" fmla="*/ 17 h 442"/>
                <a:gd name="T2" fmla="*/ 26 w 210"/>
                <a:gd name="T3" fmla="*/ 196 h 442"/>
                <a:gd name="T4" fmla="*/ 10 w 210"/>
                <a:gd name="T5" fmla="*/ 273 h 442"/>
                <a:gd name="T6" fmla="*/ 0 w 210"/>
                <a:gd name="T7" fmla="*/ 310 h 442"/>
                <a:gd name="T8" fmla="*/ 43 w 210"/>
                <a:gd name="T9" fmla="*/ 822 h 442"/>
                <a:gd name="T10" fmla="*/ 104 w 210"/>
                <a:gd name="T11" fmla="*/ 912 h 442"/>
                <a:gd name="T12" fmla="*/ 129 w 210"/>
                <a:gd name="T13" fmla="*/ 939 h 442"/>
                <a:gd name="T14" fmla="*/ 302 w 210"/>
                <a:gd name="T15" fmla="*/ 924 h 442"/>
                <a:gd name="T16" fmla="*/ 225 w 210"/>
                <a:gd name="T17" fmla="*/ 861 h 442"/>
                <a:gd name="T18" fmla="*/ 164 w 210"/>
                <a:gd name="T19" fmla="*/ 491 h 442"/>
                <a:gd name="T20" fmla="*/ 191 w 210"/>
                <a:gd name="T21" fmla="*/ 286 h 442"/>
                <a:gd name="T22" fmla="*/ 207 w 210"/>
                <a:gd name="T23" fmla="*/ 209 h 442"/>
                <a:gd name="T24" fmla="*/ 216 w 210"/>
                <a:gd name="T25" fmla="*/ 170 h 442"/>
                <a:gd name="T26" fmla="*/ 198 w 210"/>
                <a:gd name="T27" fmla="*/ 246 h 442"/>
                <a:gd name="T28" fmla="*/ 207 w 210"/>
                <a:gd name="T29" fmla="*/ 209 h 442"/>
                <a:gd name="T30" fmla="*/ 276 w 210"/>
                <a:gd name="T31" fmla="*/ 69 h 442"/>
                <a:gd name="T32" fmla="*/ 95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3084" name="Freeform 30"/>
            <p:cNvSpPr>
              <a:spLocks/>
            </p:cNvSpPr>
            <p:nvPr/>
          </p:nvSpPr>
          <p:spPr bwMode="auto">
            <a:xfrm>
              <a:off x="1740" y="2233"/>
              <a:ext cx="230" cy="534"/>
            </a:xfrm>
            <a:custGeom>
              <a:avLst/>
              <a:gdLst>
                <a:gd name="T0" fmla="*/ 95 w 210"/>
                <a:gd name="T1" fmla="*/ 17 h 442"/>
                <a:gd name="T2" fmla="*/ 26 w 210"/>
                <a:gd name="T3" fmla="*/ 196 h 442"/>
                <a:gd name="T4" fmla="*/ 10 w 210"/>
                <a:gd name="T5" fmla="*/ 273 h 442"/>
                <a:gd name="T6" fmla="*/ 0 w 210"/>
                <a:gd name="T7" fmla="*/ 310 h 442"/>
                <a:gd name="T8" fmla="*/ 43 w 210"/>
                <a:gd name="T9" fmla="*/ 822 h 442"/>
                <a:gd name="T10" fmla="*/ 104 w 210"/>
                <a:gd name="T11" fmla="*/ 912 h 442"/>
                <a:gd name="T12" fmla="*/ 129 w 210"/>
                <a:gd name="T13" fmla="*/ 939 h 442"/>
                <a:gd name="T14" fmla="*/ 302 w 210"/>
                <a:gd name="T15" fmla="*/ 924 h 442"/>
                <a:gd name="T16" fmla="*/ 225 w 210"/>
                <a:gd name="T17" fmla="*/ 861 h 442"/>
                <a:gd name="T18" fmla="*/ 164 w 210"/>
                <a:gd name="T19" fmla="*/ 491 h 442"/>
                <a:gd name="T20" fmla="*/ 191 w 210"/>
                <a:gd name="T21" fmla="*/ 286 h 442"/>
                <a:gd name="T22" fmla="*/ 207 w 210"/>
                <a:gd name="T23" fmla="*/ 209 h 442"/>
                <a:gd name="T24" fmla="*/ 216 w 210"/>
                <a:gd name="T25" fmla="*/ 170 h 442"/>
                <a:gd name="T26" fmla="*/ 198 w 210"/>
                <a:gd name="T27" fmla="*/ 246 h 442"/>
                <a:gd name="T28" fmla="*/ 207 w 210"/>
                <a:gd name="T29" fmla="*/ 209 h 442"/>
                <a:gd name="T30" fmla="*/ 276 w 210"/>
                <a:gd name="T31" fmla="*/ 69 h 442"/>
                <a:gd name="T32" fmla="*/ 95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3085" name="Freeform 31"/>
            <p:cNvSpPr>
              <a:spLocks/>
            </p:cNvSpPr>
            <p:nvPr/>
          </p:nvSpPr>
          <p:spPr bwMode="auto">
            <a:xfrm>
              <a:off x="1162" y="3212"/>
              <a:ext cx="230" cy="534"/>
            </a:xfrm>
            <a:custGeom>
              <a:avLst/>
              <a:gdLst>
                <a:gd name="T0" fmla="*/ 95 w 210"/>
                <a:gd name="T1" fmla="*/ 17 h 442"/>
                <a:gd name="T2" fmla="*/ 26 w 210"/>
                <a:gd name="T3" fmla="*/ 196 h 442"/>
                <a:gd name="T4" fmla="*/ 10 w 210"/>
                <a:gd name="T5" fmla="*/ 273 h 442"/>
                <a:gd name="T6" fmla="*/ 0 w 210"/>
                <a:gd name="T7" fmla="*/ 310 h 442"/>
                <a:gd name="T8" fmla="*/ 43 w 210"/>
                <a:gd name="T9" fmla="*/ 822 h 442"/>
                <a:gd name="T10" fmla="*/ 104 w 210"/>
                <a:gd name="T11" fmla="*/ 912 h 442"/>
                <a:gd name="T12" fmla="*/ 129 w 210"/>
                <a:gd name="T13" fmla="*/ 939 h 442"/>
                <a:gd name="T14" fmla="*/ 302 w 210"/>
                <a:gd name="T15" fmla="*/ 924 h 442"/>
                <a:gd name="T16" fmla="*/ 225 w 210"/>
                <a:gd name="T17" fmla="*/ 861 h 442"/>
                <a:gd name="T18" fmla="*/ 164 w 210"/>
                <a:gd name="T19" fmla="*/ 491 h 442"/>
                <a:gd name="T20" fmla="*/ 191 w 210"/>
                <a:gd name="T21" fmla="*/ 286 h 442"/>
                <a:gd name="T22" fmla="*/ 207 w 210"/>
                <a:gd name="T23" fmla="*/ 209 h 442"/>
                <a:gd name="T24" fmla="*/ 216 w 210"/>
                <a:gd name="T25" fmla="*/ 170 h 442"/>
                <a:gd name="T26" fmla="*/ 198 w 210"/>
                <a:gd name="T27" fmla="*/ 246 h 442"/>
                <a:gd name="T28" fmla="*/ 207 w 210"/>
                <a:gd name="T29" fmla="*/ 209 h 442"/>
                <a:gd name="T30" fmla="*/ 276 w 210"/>
                <a:gd name="T31" fmla="*/ 69 h 442"/>
                <a:gd name="T32" fmla="*/ 95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3086" name="Freeform 32"/>
            <p:cNvSpPr>
              <a:spLocks/>
            </p:cNvSpPr>
            <p:nvPr/>
          </p:nvSpPr>
          <p:spPr bwMode="auto">
            <a:xfrm>
              <a:off x="1714" y="3256"/>
              <a:ext cx="229" cy="534"/>
            </a:xfrm>
            <a:custGeom>
              <a:avLst/>
              <a:gdLst>
                <a:gd name="T0" fmla="*/ 94 w 210"/>
                <a:gd name="T1" fmla="*/ 17 h 442"/>
                <a:gd name="T2" fmla="*/ 26 w 210"/>
                <a:gd name="T3" fmla="*/ 196 h 442"/>
                <a:gd name="T4" fmla="*/ 10 w 210"/>
                <a:gd name="T5" fmla="*/ 273 h 442"/>
                <a:gd name="T6" fmla="*/ 0 w 210"/>
                <a:gd name="T7" fmla="*/ 310 h 442"/>
                <a:gd name="T8" fmla="*/ 43 w 210"/>
                <a:gd name="T9" fmla="*/ 822 h 442"/>
                <a:gd name="T10" fmla="*/ 103 w 210"/>
                <a:gd name="T11" fmla="*/ 912 h 442"/>
                <a:gd name="T12" fmla="*/ 128 w 210"/>
                <a:gd name="T13" fmla="*/ 939 h 442"/>
                <a:gd name="T14" fmla="*/ 298 w 210"/>
                <a:gd name="T15" fmla="*/ 924 h 442"/>
                <a:gd name="T16" fmla="*/ 220 w 210"/>
                <a:gd name="T17" fmla="*/ 861 h 442"/>
                <a:gd name="T18" fmla="*/ 160 w 210"/>
                <a:gd name="T19" fmla="*/ 491 h 442"/>
                <a:gd name="T20" fmla="*/ 186 w 210"/>
                <a:gd name="T21" fmla="*/ 286 h 442"/>
                <a:gd name="T22" fmla="*/ 203 w 210"/>
                <a:gd name="T23" fmla="*/ 209 h 442"/>
                <a:gd name="T24" fmla="*/ 213 w 210"/>
                <a:gd name="T25" fmla="*/ 170 h 442"/>
                <a:gd name="T26" fmla="*/ 195 w 210"/>
                <a:gd name="T27" fmla="*/ 246 h 442"/>
                <a:gd name="T28" fmla="*/ 203 w 210"/>
                <a:gd name="T29" fmla="*/ 209 h 442"/>
                <a:gd name="T30" fmla="*/ 272 w 210"/>
                <a:gd name="T31" fmla="*/ 69 h 442"/>
                <a:gd name="T32" fmla="*/ 94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3087" name="Freeform 33"/>
            <p:cNvSpPr>
              <a:spLocks/>
            </p:cNvSpPr>
            <p:nvPr/>
          </p:nvSpPr>
          <p:spPr bwMode="auto">
            <a:xfrm rot="5400000">
              <a:off x="2220" y="2773"/>
              <a:ext cx="254" cy="484"/>
            </a:xfrm>
            <a:custGeom>
              <a:avLst/>
              <a:gdLst>
                <a:gd name="T0" fmla="*/ 142 w 210"/>
                <a:gd name="T1" fmla="*/ 12 h 442"/>
                <a:gd name="T2" fmla="*/ 40 w 210"/>
                <a:gd name="T3" fmla="*/ 134 h 442"/>
                <a:gd name="T4" fmla="*/ 12 w 210"/>
                <a:gd name="T5" fmla="*/ 184 h 442"/>
                <a:gd name="T6" fmla="*/ 0 w 210"/>
                <a:gd name="T7" fmla="*/ 210 h 442"/>
                <a:gd name="T8" fmla="*/ 64 w 210"/>
                <a:gd name="T9" fmla="*/ 555 h 442"/>
                <a:gd name="T10" fmla="*/ 154 w 210"/>
                <a:gd name="T11" fmla="*/ 616 h 442"/>
                <a:gd name="T12" fmla="*/ 194 w 210"/>
                <a:gd name="T13" fmla="*/ 633 h 442"/>
                <a:gd name="T14" fmla="*/ 449 w 210"/>
                <a:gd name="T15" fmla="*/ 623 h 442"/>
                <a:gd name="T16" fmla="*/ 335 w 210"/>
                <a:gd name="T17" fmla="*/ 580 h 442"/>
                <a:gd name="T18" fmla="*/ 244 w 210"/>
                <a:gd name="T19" fmla="*/ 331 h 442"/>
                <a:gd name="T20" fmla="*/ 284 w 210"/>
                <a:gd name="T21" fmla="*/ 193 h 442"/>
                <a:gd name="T22" fmla="*/ 307 w 210"/>
                <a:gd name="T23" fmla="*/ 140 h 442"/>
                <a:gd name="T24" fmla="*/ 321 w 210"/>
                <a:gd name="T25" fmla="*/ 115 h 442"/>
                <a:gd name="T26" fmla="*/ 295 w 210"/>
                <a:gd name="T27" fmla="*/ 166 h 442"/>
                <a:gd name="T28" fmla="*/ 307 w 210"/>
                <a:gd name="T29" fmla="*/ 140 h 442"/>
                <a:gd name="T30" fmla="*/ 411 w 210"/>
                <a:gd name="T31" fmla="*/ 46 h 442"/>
                <a:gd name="T32" fmla="*/ 142 w 210"/>
                <a:gd name="T33" fmla="*/ 12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3088" name="Freeform 34"/>
            <p:cNvSpPr>
              <a:spLocks/>
            </p:cNvSpPr>
            <p:nvPr/>
          </p:nvSpPr>
          <p:spPr bwMode="auto">
            <a:xfrm flipH="1">
              <a:off x="2678" y="2407"/>
              <a:ext cx="230" cy="534"/>
            </a:xfrm>
            <a:custGeom>
              <a:avLst/>
              <a:gdLst>
                <a:gd name="T0" fmla="*/ 95 w 210"/>
                <a:gd name="T1" fmla="*/ 17 h 442"/>
                <a:gd name="T2" fmla="*/ 26 w 210"/>
                <a:gd name="T3" fmla="*/ 196 h 442"/>
                <a:gd name="T4" fmla="*/ 10 w 210"/>
                <a:gd name="T5" fmla="*/ 273 h 442"/>
                <a:gd name="T6" fmla="*/ 0 w 210"/>
                <a:gd name="T7" fmla="*/ 310 h 442"/>
                <a:gd name="T8" fmla="*/ 43 w 210"/>
                <a:gd name="T9" fmla="*/ 822 h 442"/>
                <a:gd name="T10" fmla="*/ 104 w 210"/>
                <a:gd name="T11" fmla="*/ 912 h 442"/>
                <a:gd name="T12" fmla="*/ 129 w 210"/>
                <a:gd name="T13" fmla="*/ 939 h 442"/>
                <a:gd name="T14" fmla="*/ 302 w 210"/>
                <a:gd name="T15" fmla="*/ 924 h 442"/>
                <a:gd name="T16" fmla="*/ 225 w 210"/>
                <a:gd name="T17" fmla="*/ 861 h 442"/>
                <a:gd name="T18" fmla="*/ 164 w 210"/>
                <a:gd name="T19" fmla="*/ 491 h 442"/>
                <a:gd name="T20" fmla="*/ 191 w 210"/>
                <a:gd name="T21" fmla="*/ 286 h 442"/>
                <a:gd name="T22" fmla="*/ 207 w 210"/>
                <a:gd name="T23" fmla="*/ 209 h 442"/>
                <a:gd name="T24" fmla="*/ 216 w 210"/>
                <a:gd name="T25" fmla="*/ 170 h 442"/>
                <a:gd name="T26" fmla="*/ 198 w 210"/>
                <a:gd name="T27" fmla="*/ 246 h 442"/>
                <a:gd name="T28" fmla="*/ 207 w 210"/>
                <a:gd name="T29" fmla="*/ 209 h 442"/>
                <a:gd name="T30" fmla="*/ 276 w 210"/>
                <a:gd name="T31" fmla="*/ 69 h 442"/>
                <a:gd name="T32" fmla="*/ 95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3089" name="Freeform 35"/>
            <p:cNvSpPr>
              <a:spLocks/>
            </p:cNvSpPr>
            <p:nvPr/>
          </p:nvSpPr>
          <p:spPr bwMode="auto">
            <a:xfrm flipH="1">
              <a:off x="3046" y="2987"/>
              <a:ext cx="230" cy="535"/>
            </a:xfrm>
            <a:custGeom>
              <a:avLst/>
              <a:gdLst>
                <a:gd name="T0" fmla="*/ 95 w 210"/>
                <a:gd name="T1" fmla="*/ 18 h 442"/>
                <a:gd name="T2" fmla="*/ 26 w 210"/>
                <a:gd name="T3" fmla="*/ 196 h 442"/>
                <a:gd name="T4" fmla="*/ 10 w 210"/>
                <a:gd name="T5" fmla="*/ 276 h 442"/>
                <a:gd name="T6" fmla="*/ 0 w 210"/>
                <a:gd name="T7" fmla="*/ 313 h 442"/>
                <a:gd name="T8" fmla="*/ 43 w 210"/>
                <a:gd name="T9" fmla="*/ 828 h 442"/>
                <a:gd name="T10" fmla="*/ 104 w 210"/>
                <a:gd name="T11" fmla="*/ 919 h 442"/>
                <a:gd name="T12" fmla="*/ 129 w 210"/>
                <a:gd name="T13" fmla="*/ 945 h 442"/>
                <a:gd name="T14" fmla="*/ 302 w 210"/>
                <a:gd name="T15" fmla="*/ 931 h 442"/>
                <a:gd name="T16" fmla="*/ 225 w 210"/>
                <a:gd name="T17" fmla="*/ 868 h 442"/>
                <a:gd name="T18" fmla="*/ 164 w 210"/>
                <a:gd name="T19" fmla="*/ 493 h 442"/>
                <a:gd name="T20" fmla="*/ 191 w 210"/>
                <a:gd name="T21" fmla="*/ 287 h 442"/>
                <a:gd name="T22" fmla="*/ 207 w 210"/>
                <a:gd name="T23" fmla="*/ 211 h 442"/>
                <a:gd name="T24" fmla="*/ 216 w 210"/>
                <a:gd name="T25" fmla="*/ 172 h 442"/>
                <a:gd name="T26" fmla="*/ 198 w 210"/>
                <a:gd name="T27" fmla="*/ 248 h 442"/>
                <a:gd name="T28" fmla="*/ 207 w 210"/>
                <a:gd name="T29" fmla="*/ 211 h 442"/>
                <a:gd name="T30" fmla="*/ 276 w 210"/>
                <a:gd name="T31" fmla="*/ 69 h 442"/>
                <a:gd name="T32" fmla="*/ 95 w 210"/>
                <a:gd name="T33" fmla="*/ 18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3090" name="Text Box 36"/>
            <p:cNvSpPr txBox="1">
              <a:spLocks noChangeArrowheads="1"/>
            </p:cNvSpPr>
            <p:nvPr/>
          </p:nvSpPr>
          <p:spPr bwMode="auto">
            <a:xfrm>
              <a:off x="1520" y="2872"/>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A</a:t>
              </a:r>
              <a:endParaRPr lang="en-US" altLang="en-US" sz="1400">
                <a:solidFill>
                  <a:schemeClr val="tx2"/>
                </a:solidFill>
                <a:latin typeface="Bookman Old Style" panose="02050604050505020204" pitchFamily="18" charset="0"/>
              </a:endParaRPr>
            </a:p>
          </p:txBody>
        </p:sp>
        <p:sp>
          <p:nvSpPr>
            <p:cNvPr id="3091" name="Text Box 37"/>
            <p:cNvSpPr txBox="1">
              <a:spLocks noChangeArrowheads="1"/>
            </p:cNvSpPr>
            <p:nvPr/>
          </p:nvSpPr>
          <p:spPr bwMode="auto">
            <a:xfrm>
              <a:off x="1472" y="3792"/>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B</a:t>
              </a:r>
              <a:endParaRPr lang="en-US" altLang="en-US" sz="1400">
                <a:solidFill>
                  <a:schemeClr val="tx2"/>
                </a:solidFill>
                <a:latin typeface="Bookman Old Style" panose="02050604050505020204" pitchFamily="18" charset="0"/>
              </a:endParaRPr>
            </a:p>
          </p:txBody>
        </p:sp>
        <p:sp>
          <p:nvSpPr>
            <p:cNvPr id="3092" name="Text Box 38"/>
            <p:cNvSpPr txBox="1">
              <a:spLocks noChangeArrowheads="1"/>
            </p:cNvSpPr>
            <p:nvPr/>
          </p:nvSpPr>
          <p:spPr bwMode="auto">
            <a:xfrm>
              <a:off x="1488" y="2048"/>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C</a:t>
              </a:r>
              <a:endParaRPr lang="en-US" altLang="en-US" sz="1400">
                <a:solidFill>
                  <a:schemeClr val="tx2"/>
                </a:solidFill>
                <a:latin typeface="Bookman Old Style" panose="02050604050505020204" pitchFamily="18" charset="0"/>
              </a:endParaRPr>
            </a:p>
          </p:txBody>
        </p:sp>
        <p:sp>
          <p:nvSpPr>
            <p:cNvPr id="3093" name="Text Box 39"/>
            <p:cNvSpPr txBox="1">
              <a:spLocks noChangeArrowheads="1"/>
            </p:cNvSpPr>
            <p:nvPr/>
          </p:nvSpPr>
          <p:spPr bwMode="auto">
            <a:xfrm>
              <a:off x="3136" y="2656"/>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D</a:t>
              </a:r>
              <a:endParaRPr lang="en-US" altLang="en-US" sz="1400">
                <a:solidFill>
                  <a:schemeClr val="tx2"/>
                </a:solidFill>
                <a:latin typeface="Bookman Old Style" panose="02050604050505020204" pitchFamily="18" charset="0"/>
              </a:endParaRPr>
            </a:p>
          </p:txBody>
        </p:sp>
      </p:grpSp>
      <p:sp>
        <p:nvSpPr>
          <p:cNvPr id="3078" name="Rectangle 39"/>
          <p:cNvSpPr>
            <a:spLocks noChangeArrowheads="1"/>
          </p:cNvSpPr>
          <p:nvPr/>
        </p:nvSpPr>
        <p:spPr bwMode="auto">
          <a:xfrm>
            <a:off x="304800" y="4724400"/>
            <a:ext cx="83058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a:t>The townspeople wondered whether it was possible to start at some location in the town, travel across all the bridges once without crossing any bridge twice, and return to the starting point .</a:t>
            </a:r>
          </a:p>
          <a:p>
            <a:pPr algn="l" eaLnBrk="1" hangingPunct="1"/>
            <a:r>
              <a:rPr lang="en-US" altLang="en-US" sz="2000"/>
              <a:t>The Swiss mathematician </a:t>
            </a:r>
            <a:r>
              <a:rPr lang="en-US" altLang="en-US" sz="2000" b="1"/>
              <a:t>Leonhard Euler </a:t>
            </a:r>
            <a:r>
              <a:rPr lang="en-US" altLang="en-US" sz="2000"/>
              <a:t>solved this problem. His solution, published in 1736, may be the first use of graph theory.</a:t>
            </a:r>
            <a:endParaRPr lang="en-US" altLang="en-US"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1066800"/>
          </a:xfrm>
        </p:spPr>
        <p:txBody>
          <a:bodyPr/>
          <a:lstStyle/>
          <a:p>
            <a:pPr eaLnBrk="1" hangingPunct="1"/>
            <a:r>
              <a:rPr lang="en-US" altLang="en-US" smtClean="0">
                <a:latin typeface="Times New Roman" panose="02020603050405020304" pitchFamily="18" charset="0"/>
              </a:rPr>
              <a:t>Finding Hamilton Circuits</a:t>
            </a:r>
          </a:p>
        </p:txBody>
      </p:sp>
      <p:pic>
        <p:nvPicPr>
          <p:cNvPr id="17411" name="Picture 3" descr="09_5_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600200"/>
            <a:ext cx="8534400" cy="2944813"/>
          </a:xfrm>
          <a:noFill/>
        </p:spPr>
      </p:pic>
      <p:sp>
        <p:nvSpPr>
          <p:cNvPr id="17412" name="Text Box 4"/>
          <p:cNvSpPr txBox="1">
            <a:spLocks noChangeArrowheads="1"/>
          </p:cNvSpPr>
          <p:nvPr/>
        </p:nvSpPr>
        <p:spPr bwMode="auto">
          <a:xfrm>
            <a:off x="381000" y="4724400"/>
            <a:ext cx="8229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800">
                <a:latin typeface="Times New Roman" panose="02020603050405020304" pitchFamily="18" charset="0"/>
              </a:rPr>
              <a:t>  G</a:t>
            </a:r>
            <a:r>
              <a:rPr lang="en-US" altLang="en-US" sz="2800" baseline="-25000">
                <a:latin typeface="Times New Roman" panose="02020603050405020304" pitchFamily="18" charset="0"/>
              </a:rPr>
              <a:t>1</a:t>
            </a:r>
            <a:r>
              <a:rPr lang="en-US" altLang="en-US" sz="2800">
                <a:latin typeface="Times New Roman" panose="02020603050405020304" pitchFamily="18" charset="0"/>
              </a:rPr>
              <a:t> has a Hamilton circuit: a, b, c, d, e, a</a:t>
            </a:r>
          </a:p>
          <a:p>
            <a:pPr algn="l" eaLnBrk="1" hangingPunct="1">
              <a:buFontTx/>
              <a:buChar char="•"/>
            </a:pPr>
            <a:r>
              <a:rPr lang="en-US" altLang="en-US" sz="2800">
                <a:latin typeface="Times New Roman" panose="02020603050405020304" pitchFamily="18" charset="0"/>
              </a:rPr>
              <a:t>  G</a:t>
            </a:r>
            <a:r>
              <a:rPr lang="en-US" altLang="en-US" sz="2800" baseline="-25000">
                <a:latin typeface="Times New Roman" panose="02020603050405020304" pitchFamily="18" charset="0"/>
              </a:rPr>
              <a:t>2</a:t>
            </a:r>
            <a:r>
              <a:rPr lang="en-US" altLang="en-US" sz="2800">
                <a:latin typeface="Times New Roman" panose="02020603050405020304" pitchFamily="18" charset="0"/>
              </a:rPr>
              <a:t> does not have a Hamilton circuit, but does have a Hamilton path: a, b, c, d</a:t>
            </a:r>
          </a:p>
          <a:p>
            <a:pPr algn="l" eaLnBrk="1" hangingPunct="1">
              <a:buFontTx/>
              <a:buChar char="•"/>
            </a:pPr>
            <a:r>
              <a:rPr lang="en-US" altLang="en-US" sz="2800">
                <a:latin typeface="Times New Roman" panose="02020603050405020304" pitchFamily="18" charset="0"/>
              </a:rPr>
              <a:t>  G</a:t>
            </a:r>
            <a:r>
              <a:rPr lang="en-US" altLang="en-US" sz="2800" baseline="-25000">
                <a:latin typeface="Times New Roman" panose="02020603050405020304" pitchFamily="18" charset="0"/>
              </a:rPr>
              <a:t>3</a:t>
            </a:r>
            <a:r>
              <a:rPr lang="en-US" altLang="en-US" sz="2800">
                <a:latin typeface="Times New Roman" panose="02020603050405020304" pitchFamily="18" charset="0"/>
              </a:rPr>
              <a:t> has neither.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Necessary </a:t>
            </a:r>
            <a:r>
              <a:rPr lang="en-US" smtClean="0"/>
              <a:t>Conditions for</a:t>
            </a:r>
            <a:br>
              <a:rPr lang="en-US" smtClean="0"/>
            </a:br>
            <a:r>
              <a:rPr lang="en-US" smtClean="0"/>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70000" lnSpcReduction="20000"/>
          </a:bodyPr>
          <a:lstStyle/>
          <a:p>
            <a:r>
              <a:rPr lang="en-US" dirty="0"/>
              <a:t>Unlike for </a:t>
            </a:r>
            <a:r>
              <a:rPr lang="en-US" dirty="0" smtClean="0"/>
              <a:t>an Euler circuit, </a:t>
            </a:r>
            <a:r>
              <a:rPr lang="en-US" dirty="0"/>
              <a:t>no simple necessary and sufficient conditions are known for the existence of a </a:t>
            </a:r>
            <a:r>
              <a:rPr lang="en-US" dirty="0" err="1"/>
              <a:t>Hamiton</a:t>
            </a:r>
            <a:r>
              <a:rPr lang="en-US" dirty="0"/>
              <a:t> circuit</a:t>
            </a:r>
            <a:r>
              <a:rPr lang="en-US" dirty="0" smtClean="0"/>
              <a:t>.</a:t>
            </a:r>
            <a:endParaRPr lang="en-US" dirty="0"/>
          </a:p>
          <a:p>
            <a:r>
              <a:rPr lang="en-US" dirty="0" smtClean="0"/>
              <a:t>However</a:t>
            </a:r>
            <a:r>
              <a:rPr lang="en-US" dirty="0"/>
              <a:t>, there are some useful necessary conditions.  We describe two of these now</a:t>
            </a:r>
            <a:r>
              <a:rPr lang="en-US" dirty="0" smtClean="0"/>
              <a:t>.</a:t>
            </a:r>
          </a:p>
          <a:p>
            <a:pPr indent="0">
              <a:buNone/>
            </a:pPr>
            <a:r>
              <a:rPr lang="en-US" b="1" dirty="0" smtClean="0"/>
              <a:t>Dirac’s Theorem</a:t>
            </a:r>
            <a:r>
              <a:rPr lang="en-US" dirty="0" smtClean="0"/>
              <a:t>: If </a:t>
            </a:r>
            <a:r>
              <a:rPr lang="en-US" i="1" dirty="0" smtClean="0"/>
              <a:t>G</a:t>
            </a:r>
            <a:r>
              <a:rPr lang="en-US" dirty="0" smtClean="0"/>
              <a:t> is a simple graph with </a:t>
            </a:r>
            <a:r>
              <a:rPr lang="en-US" i="1" dirty="0" smtClean="0"/>
              <a:t>n ≥ </a:t>
            </a:r>
            <a:r>
              <a:rPr lang="en-US" dirty="0">
                <a:latin typeface="Cambria Math" pitchFamily="18" charset="0"/>
                <a:ea typeface="Cambria Math" pitchFamily="18" charset="0"/>
              </a:rPr>
              <a:t>3</a:t>
            </a:r>
            <a:r>
              <a:rPr lang="en-US" dirty="0" smtClean="0"/>
              <a:t> vertices such that the degree of every vertex in </a:t>
            </a:r>
            <a:r>
              <a:rPr lang="en-US" i="1" dirty="0" smtClean="0"/>
              <a:t>G</a:t>
            </a:r>
            <a:r>
              <a:rPr lang="en-US" dirty="0" smtClean="0"/>
              <a:t> is ≥ </a:t>
            </a:r>
            <a:r>
              <a:rPr lang="en-US" i="1" dirty="0" smtClean="0"/>
              <a:t>n</a:t>
            </a:r>
            <a:r>
              <a:rPr lang="en-US" dirty="0" smtClean="0"/>
              <a:t>/</a:t>
            </a:r>
            <a:r>
              <a:rPr lang="en-US" dirty="0" smtClean="0">
                <a:latin typeface="Cambria Math" pitchFamily="18" charset="0"/>
                <a:ea typeface="Cambria Math" pitchFamily="18" charset="0"/>
              </a:rPr>
              <a:t>2</a:t>
            </a:r>
            <a:r>
              <a:rPr lang="en-US" dirty="0" smtClean="0"/>
              <a:t>, then </a:t>
            </a:r>
            <a:r>
              <a:rPr lang="en-US" i="1" dirty="0" smtClean="0"/>
              <a:t>G</a:t>
            </a:r>
            <a:r>
              <a:rPr lang="en-US" dirty="0" smtClean="0"/>
              <a:t> has a Hamilton circuit. </a:t>
            </a:r>
          </a:p>
          <a:p>
            <a:pPr marL="0" indent="0">
              <a:buNone/>
            </a:pPr>
            <a:endParaRPr lang="en-US" dirty="0"/>
          </a:p>
          <a:p>
            <a:pPr indent="0">
              <a:buNone/>
            </a:pPr>
            <a:r>
              <a:rPr lang="en-US" b="1" dirty="0" smtClean="0"/>
              <a:t>Ore’s Theorem</a:t>
            </a:r>
            <a:r>
              <a:rPr lang="en-US" dirty="0" smtClean="0"/>
              <a:t>: </a:t>
            </a:r>
            <a:r>
              <a:rPr lang="en-US" dirty="0"/>
              <a:t>If </a:t>
            </a:r>
            <a:r>
              <a:rPr lang="en-US" i="1" dirty="0"/>
              <a:t>G</a:t>
            </a:r>
            <a:r>
              <a:rPr lang="en-US" dirty="0"/>
              <a:t> is a simple graph with </a:t>
            </a:r>
            <a:r>
              <a:rPr lang="en-US" i="1" dirty="0" smtClean="0"/>
              <a:t>n</a:t>
            </a:r>
            <a:r>
              <a:rPr lang="en-US" dirty="0" smtClean="0"/>
              <a:t> </a:t>
            </a:r>
            <a:r>
              <a:rPr lang="en-US" dirty="0"/>
              <a:t>≥ </a:t>
            </a:r>
            <a:r>
              <a:rPr lang="en-US" dirty="0">
                <a:latin typeface="Cambria Math" pitchFamily="18" charset="0"/>
                <a:ea typeface="Cambria Math" pitchFamily="18" charset="0"/>
              </a:rPr>
              <a:t>3</a:t>
            </a:r>
            <a:r>
              <a:rPr lang="en-US" dirty="0"/>
              <a:t> </a:t>
            </a:r>
            <a:r>
              <a:rPr lang="en-US" dirty="0" smtClean="0"/>
              <a:t> vertices such </a:t>
            </a:r>
            <a:r>
              <a:rPr lang="en-US" dirty="0"/>
              <a:t>that </a:t>
            </a:r>
            <a:r>
              <a:rPr lang="en-US" dirty="0" err="1" smtClean="0"/>
              <a:t>deg</a:t>
            </a:r>
            <a:r>
              <a:rPr lang="en-US" dirty="0" smtClean="0"/>
              <a:t>(</a:t>
            </a:r>
            <a:r>
              <a:rPr lang="en-US" i="1" dirty="0" smtClean="0"/>
              <a:t>u</a:t>
            </a:r>
            <a:r>
              <a:rPr lang="en-US" dirty="0" smtClean="0"/>
              <a:t>) + </a:t>
            </a:r>
            <a:r>
              <a:rPr lang="en-US" dirty="0" err="1" smtClean="0"/>
              <a:t>deg</a:t>
            </a:r>
            <a:r>
              <a:rPr lang="en-US" dirty="0" smtClean="0"/>
              <a:t>(</a:t>
            </a:r>
            <a:r>
              <a:rPr lang="en-US" i="1" dirty="0" smtClean="0"/>
              <a:t>v</a:t>
            </a:r>
            <a:r>
              <a:rPr lang="en-US" dirty="0" smtClean="0"/>
              <a:t>) ≥ </a:t>
            </a:r>
            <a:r>
              <a:rPr lang="en-US" i="1" dirty="0" smtClean="0"/>
              <a:t>n</a:t>
            </a:r>
            <a:r>
              <a:rPr lang="en-US" dirty="0" smtClean="0"/>
              <a:t>  for </a:t>
            </a:r>
            <a:r>
              <a:rPr lang="en-US" dirty="0"/>
              <a:t>every </a:t>
            </a:r>
            <a:r>
              <a:rPr lang="en-US" dirty="0" smtClean="0"/>
              <a:t>pair of nonadjacent vertices, then </a:t>
            </a:r>
            <a:r>
              <a:rPr lang="en-US" dirty="0"/>
              <a:t>G has a Hamilton circuit. </a:t>
            </a:r>
            <a:endParaRPr lang="en-US" dirty="0" smtClean="0"/>
          </a:p>
          <a:p>
            <a:pPr indent="0">
              <a:buNone/>
            </a:pPr>
            <a:endParaRPr lang="en-US" dirty="0"/>
          </a:p>
          <a:p>
            <a:pPr indent="0">
              <a:buNone/>
            </a:pPr>
            <a:r>
              <a:rPr lang="en-US" dirty="0" smtClean="0"/>
              <a:t> </a:t>
            </a:r>
            <a:endParaRPr lang="en-US" dirty="0"/>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smtClean="0"/>
              <a:t>Gabriel Andrew Dirac</a:t>
            </a:r>
          </a:p>
          <a:p>
            <a:r>
              <a:rPr lang="en-US" dirty="0" smtClean="0"/>
              <a:t>(</a:t>
            </a:r>
            <a:r>
              <a:rPr lang="en-US" dirty="0" smtClean="0">
                <a:latin typeface="Cambria Math" pitchFamily="18" charset="0"/>
                <a:ea typeface="Cambria Math" pitchFamily="18" charset="0"/>
              </a:rPr>
              <a:t>1925-1984</a:t>
            </a:r>
            <a:r>
              <a:rPr lang="en-US" dirty="0" smtClean="0"/>
              <a:t>)</a:t>
            </a:r>
            <a:endParaRPr lang="en-US" dirty="0"/>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smtClean="0"/>
              <a:t>Øysten</a:t>
            </a:r>
            <a:r>
              <a:rPr lang="en-US" dirty="0" smtClean="0"/>
              <a:t> Ore</a:t>
            </a:r>
          </a:p>
          <a:p>
            <a:r>
              <a:rPr lang="en-US" dirty="0" smtClean="0"/>
              <a:t>(</a:t>
            </a:r>
            <a:r>
              <a:rPr lang="en-US" dirty="0" smtClean="0">
                <a:latin typeface="Cambria Math" pitchFamily="18" charset="0"/>
                <a:ea typeface="Cambria Math" pitchFamily="18" charset="0"/>
              </a:rPr>
              <a:t>1899-1968</a:t>
            </a:r>
            <a:r>
              <a:rPr lang="en-US" dirty="0" smtClean="0"/>
              <a:t>)</a:t>
            </a:r>
            <a:endParaRPr lang="en-US" dirty="0"/>
          </a:p>
        </p:txBody>
      </p:sp>
    </p:spTree>
    <p:extLst>
      <p:ext uri="{BB962C8B-B14F-4D97-AF65-F5344CB8AC3E}">
        <p14:creationId xmlns:p14="http://schemas.microsoft.com/office/powerpoint/2010/main" val="16497164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152400"/>
            <a:ext cx="8686800" cy="990600"/>
          </a:xfrm>
        </p:spPr>
        <p:txBody>
          <a:bodyPr/>
          <a:lstStyle/>
          <a:p>
            <a:pPr eaLnBrk="1" hangingPunct="1"/>
            <a:r>
              <a:rPr lang="en-US" altLang="en-US" smtClean="0">
                <a:latin typeface="Times New Roman" panose="02020603050405020304" pitchFamily="18" charset="0"/>
              </a:rPr>
              <a:t>Finding Hamilton Circuits</a:t>
            </a:r>
          </a:p>
        </p:txBody>
      </p:sp>
      <p:sp>
        <p:nvSpPr>
          <p:cNvPr id="186371" name="Rectangle 3"/>
          <p:cNvSpPr>
            <a:spLocks noGrp="1" noChangeArrowheads="1"/>
          </p:cNvSpPr>
          <p:nvPr>
            <p:ph type="body" idx="1"/>
          </p:nvPr>
        </p:nvSpPr>
        <p:spPr>
          <a:xfrm>
            <a:off x="457200" y="1600200"/>
            <a:ext cx="8458200" cy="4525963"/>
          </a:xfrm>
        </p:spPr>
        <p:txBody>
          <a:bodyPr/>
          <a:lstStyle/>
          <a:p>
            <a:pPr eaLnBrk="1" hangingPunct="1"/>
            <a:r>
              <a:rPr lang="en-US" altLang="en-US" sz="3600" smtClean="0">
                <a:latin typeface="Times New Roman" panose="02020603050405020304" pitchFamily="18" charset="0"/>
              </a:rPr>
              <a:t>Unlike the Euler circuit problem, finding Hamilton circuits is hard.</a:t>
            </a:r>
          </a:p>
          <a:p>
            <a:pPr eaLnBrk="1" hangingPunct="1"/>
            <a:r>
              <a:rPr lang="en-US" altLang="en-US" sz="3600" smtClean="0">
                <a:latin typeface="Times New Roman" panose="02020603050405020304" pitchFamily="18" charset="0"/>
              </a:rPr>
              <a:t>There is no simple set of necessary and sufficient conditions, and no simple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additive="base">
                                        <p:cTn id="7" dur="5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71">
                                            <p:txEl>
                                              <p:pRg st="1" end="1"/>
                                            </p:txEl>
                                          </p:spTgt>
                                        </p:tgtEl>
                                        <p:attrNameLst>
                                          <p:attrName>style.visibility</p:attrName>
                                        </p:attrNameLst>
                                      </p:cBhvr>
                                      <p:to>
                                        <p:strVal val="visible"/>
                                      </p:to>
                                    </p:set>
                                    <p:anim calcmode="lin" valueType="num">
                                      <p:cBhvr additive="base">
                                        <p:cTn id="13" dur="500" fill="hold"/>
                                        <p:tgtEl>
                                          <p:spTgt spid="186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637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152400"/>
            <a:ext cx="8610600" cy="1033463"/>
          </a:xfrm>
        </p:spPr>
        <p:txBody>
          <a:bodyPr lIns="0" rIns="0"/>
          <a:lstStyle/>
          <a:p>
            <a:pPr eaLnBrk="1" hangingPunct="1"/>
            <a:r>
              <a:rPr lang="en-US" altLang="en-US" smtClean="0">
                <a:latin typeface="Times New Roman" panose="02020603050405020304" pitchFamily="18" charset="0"/>
              </a:rPr>
              <a:t>Properties to look for ...</a:t>
            </a:r>
          </a:p>
        </p:txBody>
      </p:sp>
      <p:sp>
        <p:nvSpPr>
          <p:cNvPr id="80899" name="Rectangle 3"/>
          <p:cNvSpPr>
            <a:spLocks noGrp="1" noChangeArrowheads="1"/>
          </p:cNvSpPr>
          <p:nvPr>
            <p:ph type="body" idx="1"/>
          </p:nvPr>
        </p:nvSpPr>
        <p:spPr>
          <a:xfrm>
            <a:off x="228600" y="1600200"/>
            <a:ext cx="8686800" cy="4525963"/>
          </a:xfrm>
        </p:spPr>
        <p:txBody>
          <a:bodyPr/>
          <a:lstStyle/>
          <a:p>
            <a:pPr eaLnBrk="1" hangingPunct="1">
              <a:lnSpc>
                <a:spcPct val="90000"/>
              </a:lnSpc>
            </a:pPr>
            <a:r>
              <a:rPr lang="en-US" altLang="en-US" sz="3600" smtClean="0">
                <a:latin typeface="Times New Roman" panose="02020603050405020304" pitchFamily="18" charset="0"/>
              </a:rPr>
              <a:t>No vertex of degree 1</a:t>
            </a:r>
          </a:p>
          <a:p>
            <a:pPr eaLnBrk="1" hangingPunct="1">
              <a:lnSpc>
                <a:spcPct val="90000"/>
              </a:lnSpc>
            </a:pPr>
            <a:r>
              <a:rPr lang="en-US" altLang="en-US" sz="3600" smtClean="0">
                <a:latin typeface="Times New Roman" panose="02020603050405020304" pitchFamily="18" charset="0"/>
              </a:rPr>
              <a:t>If a node has degree 2, then both edges incident to it must be in any Hamilton circuit.</a:t>
            </a:r>
          </a:p>
          <a:p>
            <a:pPr eaLnBrk="1" hangingPunct="1">
              <a:lnSpc>
                <a:spcPct val="90000"/>
              </a:lnSpc>
            </a:pPr>
            <a:r>
              <a:rPr lang="en-US" altLang="en-US" sz="3600" smtClean="0">
                <a:latin typeface="Times New Roman" panose="02020603050405020304" pitchFamily="18" charset="0"/>
              </a:rPr>
              <a:t>No smaller circuits contained in any Hamilton circuit (the start/endpoint of any smaller circuit would have to be visited twice).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 calcmode="lin" valueType="num">
                                      <p:cBhvr additive="base">
                                        <p:cTn id="13" dur="500" fill="hold"/>
                                        <p:tgtEl>
                                          <p:spTgt spid="808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8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0899">
                                            <p:txEl>
                                              <p:pRg st="2" end="2"/>
                                            </p:txEl>
                                          </p:spTgt>
                                        </p:tgtEl>
                                        <p:attrNameLst>
                                          <p:attrName>style.visibility</p:attrName>
                                        </p:attrNameLst>
                                      </p:cBhvr>
                                      <p:to>
                                        <p:strVal val="visible"/>
                                      </p:to>
                                    </p:set>
                                    <p:anim calcmode="lin" valueType="num">
                                      <p:cBhvr additive="base">
                                        <p:cTn id="19" dur="500" fill="hold"/>
                                        <p:tgtEl>
                                          <p:spTgt spid="808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08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2209800" y="4572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Show that neither graph displayed below has a Hamilton circuit.</a:t>
            </a:r>
          </a:p>
        </p:txBody>
      </p:sp>
      <p:pic>
        <p:nvPicPr>
          <p:cNvPr id="204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00200"/>
            <a:ext cx="6443663"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Rectangle 5"/>
          <p:cNvSpPr>
            <a:spLocks noChangeArrowheads="1"/>
          </p:cNvSpPr>
          <p:nvPr/>
        </p:nvSpPr>
        <p:spPr bwMode="auto">
          <a:xfrm>
            <a:off x="457200" y="4271963"/>
            <a:ext cx="807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i="1"/>
              <a:t>There is no Hamilton circuit in G because G has a vertex of degree one: e.</a:t>
            </a:r>
          </a:p>
        </p:txBody>
      </p:sp>
      <p:sp>
        <p:nvSpPr>
          <p:cNvPr id="7" name="Rectangle 6"/>
          <p:cNvSpPr>
            <a:spLocks noChangeArrowheads="1"/>
          </p:cNvSpPr>
          <p:nvPr/>
        </p:nvSpPr>
        <p:spPr bwMode="auto">
          <a:xfrm>
            <a:off x="533400" y="5257800"/>
            <a:ext cx="8153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a:t>Now consider </a:t>
            </a:r>
            <a:r>
              <a:rPr lang="en-US" altLang="en-US" i="1"/>
              <a:t>H. Because the degrees of the vertices a, b, d, and e are all two, every edge </a:t>
            </a:r>
            <a:r>
              <a:rPr lang="en-US" altLang="en-US"/>
              <a:t>incident with these vertices must be part of any Hamilton circuit. No Hamilton circuit can exist in </a:t>
            </a:r>
            <a:r>
              <a:rPr lang="en-US" altLang="en-US" i="1"/>
              <a:t>H, for any Hamilton circuit would have to contain four edges </a:t>
            </a:r>
            <a:r>
              <a:rPr lang="en-US" altLang="en-US"/>
              <a:t>incident with </a:t>
            </a:r>
            <a:r>
              <a:rPr lang="en-US" altLang="en-US" i="1"/>
              <a:t>c, which is impossible.</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 y="152400"/>
            <a:ext cx="8763000" cy="1265238"/>
          </a:xfrm>
        </p:spPr>
        <p:txBody>
          <a:bodyPr/>
          <a:lstStyle/>
          <a:p>
            <a:pPr eaLnBrk="1" hangingPunct="1"/>
            <a:r>
              <a:rPr lang="en-US" altLang="en-US" smtClean="0">
                <a:latin typeface="Times New Roman" panose="02020603050405020304" pitchFamily="18" charset="0"/>
              </a:rPr>
              <a:t>A Sufficient Condition</a:t>
            </a:r>
          </a:p>
        </p:txBody>
      </p:sp>
      <p:sp>
        <p:nvSpPr>
          <p:cNvPr id="21507" name="Rectangle 3"/>
          <p:cNvSpPr>
            <a:spLocks noGrp="1" noChangeArrowheads="1"/>
          </p:cNvSpPr>
          <p:nvPr>
            <p:ph type="body" idx="1"/>
          </p:nvPr>
        </p:nvSpPr>
        <p:spPr>
          <a:xfrm>
            <a:off x="457200" y="1600200"/>
            <a:ext cx="8382000" cy="2514600"/>
          </a:xfrm>
        </p:spPr>
        <p:txBody>
          <a:bodyPr/>
          <a:lstStyle/>
          <a:p>
            <a:pPr eaLnBrk="1" hangingPunct="1">
              <a:lnSpc>
                <a:spcPct val="90000"/>
              </a:lnSpc>
              <a:buFontTx/>
              <a:buNone/>
            </a:pPr>
            <a:r>
              <a:rPr lang="en-US" altLang="en-US" sz="3600" smtClean="0">
                <a:latin typeface="Times New Roman" panose="02020603050405020304" pitchFamily="18" charset="0"/>
              </a:rPr>
              <a:t>Let </a:t>
            </a:r>
            <a:r>
              <a:rPr lang="en-US" altLang="en-US" sz="3600" i="1" smtClean="0">
                <a:latin typeface="Times New Roman" panose="02020603050405020304" pitchFamily="18" charset="0"/>
              </a:rPr>
              <a:t>G</a:t>
            </a:r>
            <a:r>
              <a:rPr lang="en-US" altLang="en-US" sz="3600" smtClean="0">
                <a:latin typeface="Times New Roman" panose="02020603050405020304" pitchFamily="18" charset="0"/>
              </a:rPr>
              <a:t> be a connected simple graph with </a:t>
            </a:r>
            <a:r>
              <a:rPr lang="en-US" altLang="en-US" sz="3600" i="1" smtClean="0">
                <a:latin typeface="Times New Roman" panose="02020603050405020304" pitchFamily="18" charset="0"/>
              </a:rPr>
              <a:t>n</a:t>
            </a:r>
            <a:r>
              <a:rPr lang="en-US" altLang="en-US" sz="3600" smtClean="0">
                <a:latin typeface="Times New Roman" panose="02020603050405020304" pitchFamily="18" charset="0"/>
              </a:rPr>
              <a:t> vertices with </a:t>
            </a:r>
            <a:r>
              <a:rPr lang="en-US" altLang="en-US" sz="3600" i="1" smtClean="0">
                <a:latin typeface="Times New Roman" panose="02020603050405020304" pitchFamily="18" charset="0"/>
              </a:rPr>
              <a:t>n</a:t>
            </a:r>
            <a:r>
              <a:rPr lang="en-US" altLang="en-US" sz="3600" smtClean="0">
                <a:latin typeface="Times New Roman" panose="02020603050405020304" pitchFamily="18" charset="0"/>
              </a:rPr>
              <a:t> </a:t>
            </a:r>
            <a:r>
              <a:rPr lang="en-US" altLang="en-US" sz="3600" smtClean="0">
                <a:latin typeface="Times New Roman" panose="02020603050405020304" pitchFamily="18" charset="0"/>
                <a:sym typeface="Symbol" panose="05050102010706020507" pitchFamily="18" charset="2"/>
              </a:rPr>
              <a:t> 3. </a:t>
            </a:r>
          </a:p>
          <a:p>
            <a:pPr eaLnBrk="1" hangingPunct="1">
              <a:lnSpc>
                <a:spcPct val="90000"/>
              </a:lnSpc>
              <a:buFontTx/>
              <a:buNone/>
            </a:pPr>
            <a:r>
              <a:rPr lang="en-US" altLang="en-US" sz="3600" smtClean="0">
                <a:latin typeface="Times New Roman" panose="02020603050405020304" pitchFamily="18" charset="0"/>
                <a:sym typeface="Symbol" panose="05050102010706020507" pitchFamily="18" charset="2"/>
              </a:rPr>
              <a:t>If the degree of each vertex is  </a:t>
            </a:r>
            <a:r>
              <a:rPr lang="en-US" altLang="en-US" sz="3600" i="1" smtClean="0">
                <a:latin typeface="Times New Roman" panose="02020603050405020304" pitchFamily="18" charset="0"/>
              </a:rPr>
              <a:t>n</a:t>
            </a:r>
            <a:r>
              <a:rPr lang="en-US" altLang="en-US" sz="3600" smtClean="0">
                <a:latin typeface="Times New Roman" panose="02020603050405020304" pitchFamily="18" charset="0"/>
                <a:sym typeface="Symbol" panose="05050102010706020507" pitchFamily="18" charset="2"/>
              </a:rPr>
              <a:t>/2, </a:t>
            </a:r>
          </a:p>
          <a:p>
            <a:pPr eaLnBrk="1" hangingPunct="1">
              <a:lnSpc>
                <a:spcPct val="90000"/>
              </a:lnSpc>
              <a:buFontTx/>
              <a:buNone/>
            </a:pPr>
            <a:r>
              <a:rPr lang="en-US" altLang="en-US" sz="3600" smtClean="0">
                <a:latin typeface="Times New Roman" panose="02020603050405020304" pitchFamily="18" charset="0"/>
                <a:sym typeface="Symbol" panose="05050102010706020507" pitchFamily="18" charset="2"/>
              </a:rPr>
              <a:t>then </a:t>
            </a:r>
            <a:r>
              <a:rPr lang="en-US" altLang="en-US" sz="3600" i="1" smtClean="0">
                <a:latin typeface="Times New Roman" panose="02020603050405020304" pitchFamily="18" charset="0"/>
                <a:sym typeface="Symbol" panose="05050102010706020507" pitchFamily="18" charset="2"/>
              </a:rPr>
              <a:t>G</a:t>
            </a:r>
            <a:r>
              <a:rPr lang="en-US" altLang="en-US" sz="3600" smtClean="0">
                <a:latin typeface="Times New Roman" panose="02020603050405020304" pitchFamily="18" charset="0"/>
                <a:sym typeface="Symbol" panose="05050102010706020507" pitchFamily="18" charset="2"/>
              </a:rPr>
              <a:t> has a Hamilton circuit.</a:t>
            </a:r>
          </a:p>
          <a:p>
            <a:pPr eaLnBrk="1" hangingPunct="1">
              <a:lnSpc>
                <a:spcPct val="90000"/>
              </a:lnSpc>
              <a:buFontTx/>
              <a:buNone/>
            </a:pPr>
            <a:endParaRPr lang="en-US" altLang="en-US" sz="3600" smtClean="0">
              <a:latin typeface="Times New Roman" panose="02020603050405020304" pitchFamily="18" charset="0"/>
              <a:sym typeface="Symbol" panose="05050102010706020507" pitchFamily="18" charset="2"/>
            </a:endParaRPr>
          </a:p>
          <a:p>
            <a:pPr eaLnBrk="1" hangingPunct="1">
              <a:lnSpc>
                <a:spcPct val="90000"/>
              </a:lnSpc>
              <a:buFontTx/>
              <a:buNone/>
            </a:pPr>
            <a:endParaRPr lang="en-US" altLang="en-US" sz="3600" smtClean="0">
              <a:latin typeface="Times New Roman" panose="02020603050405020304" pitchFamily="18" charset="0"/>
              <a:sym typeface="Symbol" panose="05050102010706020507" pitchFamily="18" charset="2"/>
            </a:endParaRPr>
          </a:p>
          <a:p>
            <a:pPr eaLnBrk="1" hangingPunct="1">
              <a:lnSpc>
                <a:spcPct val="90000"/>
              </a:lnSpc>
            </a:pPr>
            <a:endParaRPr lang="en-US" altLang="en-US" sz="3600" smtClean="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Hamilton Paths and Circuits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a:t>
            </a:r>
            <a:r>
              <a:rPr lang="en-US" dirty="0" smtClean="0"/>
              <a:t>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smtClean="0"/>
              <a:t>The famous </a:t>
            </a:r>
            <a:r>
              <a:rPr lang="en-US" i="1" dirty="0" smtClean="0"/>
              <a:t>traveling salesperson problem </a:t>
            </a:r>
            <a:r>
              <a:rPr lang="en-US" dirty="0" smtClean="0"/>
              <a:t>(</a:t>
            </a:r>
            <a:r>
              <a:rPr lang="en-US" i="1" dirty="0" smtClean="0"/>
              <a:t>TSP</a:t>
            </a:r>
            <a:r>
              <a:rPr lang="en-US" dirty="0" smtClean="0"/>
              <a:t>) asks for the shortest route a traveling salesperson should take to visit a set of cities</a:t>
            </a:r>
            <a:r>
              <a:rPr lang="en-US" dirty="0"/>
              <a:t>. This problem reduces to finding </a:t>
            </a:r>
            <a:r>
              <a:rPr lang="en-US" dirty="0" smtClean="0"/>
              <a:t>a </a:t>
            </a:r>
            <a:r>
              <a:rPr lang="en-US" dirty="0"/>
              <a:t>Hamilton circuit such that the total sum of the weights of its edges is as small as possible.</a:t>
            </a:r>
            <a:endParaRPr lang="en-US" dirty="0" smtClean="0"/>
          </a:p>
          <a:p>
            <a:r>
              <a:rPr lang="en-US" dirty="0"/>
              <a:t>A family of binary codes, known as </a:t>
            </a:r>
            <a:r>
              <a:rPr lang="en-US" i="1" dirty="0" smtClean="0"/>
              <a:t>Gray codes</a:t>
            </a:r>
            <a:r>
              <a:rPr lang="en-US" dirty="0" smtClean="0"/>
              <a:t>, </a:t>
            </a:r>
            <a:r>
              <a:rPr lang="en-US" dirty="0"/>
              <a:t>which minimize the effect of transmission errors, correspond to Hamilton circuits in the </a:t>
            </a:r>
            <a:r>
              <a:rPr lang="en-US" i="1" dirty="0" smtClean="0"/>
              <a:t>n</a:t>
            </a:r>
            <a:r>
              <a:rPr lang="en-US" dirty="0" smtClean="0"/>
              <a:t>-cube </a:t>
            </a:r>
            <a:r>
              <a:rPr lang="en-US" i="1" dirty="0" smtClean="0"/>
              <a:t>Q</a:t>
            </a:r>
            <a:r>
              <a:rPr lang="en-US" i="1" baseline="-25000" dirty="0" smtClean="0"/>
              <a:t>n</a:t>
            </a:r>
            <a:r>
              <a:rPr lang="en-US" dirty="0" smtClean="0"/>
              <a:t>.  </a:t>
            </a:r>
            <a:r>
              <a:rPr lang="en-US" dirty="0"/>
              <a:t>(</a:t>
            </a:r>
            <a:r>
              <a:rPr lang="en-US" i="1" dirty="0"/>
              <a:t>See the text for details</a:t>
            </a:r>
            <a:r>
              <a:rPr lang="en-US" dirty="0" smtClean="0"/>
              <a:t>.)</a:t>
            </a:r>
            <a:endParaRPr lang="en-US" dirty="0"/>
          </a:p>
        </p:txBody>
      </p:sp>
    </p:spTree>
    <p:extLst>
      <p:ext uri="{BB962C8B-B14F-4D97-AF65-F5344CB8AC3E}">
        <p14:creationId xmlns:p14="http://schemas.microsoft.com/office/powerpoint/2010/main" val="28880299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 y="152400"/>
            <a:ext cx="8763000" cy="990600"/>
          </a:xfrm>
        </p:spPr>
        <p:txBody>
          <a:bodyPr/>
          <a:lstStyle/>
          <a:p>
            <a:pPr eaLnBrk="1" hangingPunct="1"/>
            <a:r>
              <a:rPr lang="en-US" altLang="en-US" smtClean="0">
                <a:latin typeface="Times New Roman" panose="02020603050405020304" pitchFamily="18" charset="0"/>
              </a:rPr>
              <a:t>Travelling Salesman Problem</a:t>
            </a:r>
          </a:p>
        </p:txBody>
      </p:sp>
      <p:sp>
        <p:nvSpPr>
          <p:cNvPr id="22531" name="Rectangle 3"/>
          <p:cNvSpPr>
            <a:spLocks noGrp="1" noChangeArrowheads="1"/>
          </p:cNvSpPr>
          <p:nvPr>
            <p:ph type="body" idx="1"/>
          </p:nvPr>
        </p:nvSpPr>
        <p:spPr>
          <a:xfrm>
            <a:off x="228600" y="1295400"/>
            <a:ext cx="8686800" cy="5334000"/>
          </a:xfrm>
        </p:spPr>
        <p:txBody>
          <a:bodyPr/>
          <a:lstStyle/>
          <a:p>
            <a:pPr eaLnBrk="1" hangingPunct="1">
              <a:lnSpc>
                <a:spcPct val="90000"/>
              </a:lnSpc>
              <a:buFontTx/>
              <a:buNone/>
            </a:pPr>
            <a:r>
              <a:rPr lang="en-US" altLang="en-US" sz="3600" smtClean="0">
                <a:latin typeface="Times New Roman" panose="02020603050405020304" pitchFamily="18" charset="0"/>
              </a:rPr>
              <a:t>A</a:t>
            </a:r>
            <a:r>
              <a:rPr lang="en-US" altLang="en-US" sz="3600" smtClean="0">
                <a:latin typeface="Times New Roman" panose="02020603050405020304" pitchFamily="18" charset="0"/>
                <a:sym typeface="Symbol" panose="05050102010706020507" pitchFamily="18" charset="2"/>
              </a:rPr>
              <a:t> Hamilton circuit or path may be used to solve practical problems that require visiting “vertices”, such as:</a:t>
            </a:r>
          </a:p>
          <a:p>
            <a:pPr eaLnBrk="1" hangingPunct="1">
              <a:lnSpc>
                <a:spcPct val="90000"/>
              </a:lnSpc>
              <a:buFontTx/>
              <a:buNone/>
            </a:pPr>
            <a:r>
              <a:rPr lang="en-US" altLang="en-US" smtClean="0">
                <a:latin typeface="Times New Roman" panose="02020603050405020304" pitchFamily="18" charset="0"/>
                <a:sym typeface="Symbol" panose="05050102010706020507" pitchFamily="18" charset="2"/>
              </a:rPr>
              <a:t>		road intersections</a:t>
            </a:r>
          </a:p>
          <a:p>
            <a:pPr eaLnBrk="1" hangingPunct="1">
              <a:lnSpc>
                <a:spcPct val="90000"/>
              </a:lnSpc>
              <a:buFontTx/>
              <a:buNone/>
            </a:pPr>
            <a:r>
              <a:rPr lang="en-US" altLang="en-US" smtClean="0">
                <a:latin typeface="Times New Roman" panose="02020603050405020304" pitchFamily="18" charset="0"/>
                <a:sym typeface="Symbol" panose="05050102010706020507" pitchFamily="18" charset="2"/>
              </a:rPr>
              <a:t>		pipeline crossings</a:t>
            </a:r>
          </a:p>
          <a:p>
            <a:pPr eaLnBrk="1" hangingPunct="1">
              <a:lnSpc>
                <a:spcPct val="90000"/>
              </a:lnSpc>
              <a:buFontTx/>
              <a:buNone/>
            </a:pPr>
            <a:r>
              <a:rPr lang="en-US" altLang="en-US" smtClean="0">
                <a:latin typeface="Times New Roman" panose="02020603050405020304" pitchFamily="18" charset="0"/>
                <a:sym typeface="Symbol" panose="05050102010706020507" pitchFamily="18" charset="2"/>
              </a:rPr>
              <a:t>		communication network nodes</a:t>
            </a:r>
          </a:p>
          <a:p>
            <a:pPr eaLnBrk="1" hangingPunct="1">
              <a:lnSpc>
                <a:spcPct val="90000"/>
              </a:lnSpc>
              <a:buFontTx/>
              <a:buNone/>
            </a:pPr>
            <a:r>
              <a:rPr lang="en-US" altLang="en-US" sz="3600" smtClean="0">
                <a:latin typeface="Times New Roman" panose="02020603050405020304" pitchFamily="18" charset="0"/>
                <a:sym typeface="Symbol" panose="05050102010706020507" pitchFamily="18" charset="2"/>
              </a:rPr>
              <a:t>A classic example is the Travelling Salesman Problem – finding a Hamilton circuit in a complete graph such that the total weight of its edges is minimal.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838200" y="1828800"/>
            <a:ext cx="7696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400"/>
              <a:t>The best algorithms known for finding a Hamilton circuit in a graph or determining that no such circuit exists have exponential worst-case time complexity (in the number of vertices of the graph). </a:t>
            </a:r>
          </a:p>
          <a:p>
            <a:pPr algn="l" eaLnBrk="1" hangingPunct="1"/>
            <a:r>
              <a:rPr lang="en-US" altLang="en-US" sz="2400"/>
              <a:t>Finding an algorithm that solves this problem with polynomial worst-case time complexity would be a major accomplishment because it has been shown that </a:t>
            </a:r>
            <a:r>
              <a:rPr lang="en-US" altLang="en-US" sz="2400" b="1"/>
              <a:t>this problem is NP-complete</a:t>
            </a:r>
            <a:r>
              <a:rPr lang="en-US" altLang="en-US" sz="2400"/>
              <a:t>. Consequently, the existence of such an algorithm would imply that many other seemingly intractable problems could be solved using algorithms with polynomial worst-case time complexity.</a:t>
            </a:r>
          </a:p>
        </p:txBody>
      </p:sp>
      <p:sp>
        <p:nvSpPr>
          <p:cNvPr id="23555" name="Title 4"/>
          <p:cNvSpPr>
            <a:spLocks noGrp="1"/>
          </p:cNvSpPr>
          <p:nvPr>
            <p:ph type="title"/>
          </p:nvPr>
        </p:nvSpPr>
        <p:spPr/>
        <p:txBody>
          <a:bodyPr/>
          <a:lstStyle/>
          <a:p>
            <a:r>
              <a:rPr lang="en-US" altLang="en-US" sz="3600" smtClean="0"/>
              <a:t>Time Complexity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838200"/>
          </a:xfrm>
        </p:spPr>
        <p:txBody>
          <a:bodyPr/>
          <a:lstStyle/>
          <a:p>
            <a:pPr eaLnBrk="1" hangingPunct="1"/>
            <a:r>
              <a:rPr lang="en-US" altLang="en-US" smtClean="0">
                <a:latin typeface="Times New Roman" panose="02020603050405020304" pitchFamily="18" charset="0"/>
              </a:rPr>
              <a:t>Summary</a:t>
            </a:r>
          </a:p>
        </p:txBody>
      </p:sp>
      <p:graphicFrame>
        <p:nvGraphicFramePr>
          <p:cNvPr id="82986" name="Group 42"/>
          <p:cNvGraphicFramePr>
            <a:graphicFrameLocks noGrp="1"/>
          </p:cNvGraphicFramePr>
          <p:nvPr/>
        </p:nvGraphicFramePr>
        <p:xfrm>
          <a:off x="381000" y="1371600"/>
          <a:ext cx="8458200" cy="5029200"/>
        </p:xfrm>
        <a:graphic>
          <a:graphicData uri="http://schemas.openxmlformats.org/drawingml/2006/table">
            <a:tbl>
              <a:tblPr/>
              <a:tblGrid>
                <a:gridCol w="4818063">
                  <a:extLst>
                    <a:ext uri="{9D8B030D-6E8A-4147-A177-3AD203B41FA5}">
                      <a16:colId xmlns:a16="http://schemas.microsoft.com/office/drawing/2014/main" val="20000"/>
                    </a:ext>
                  </a:extLst>
                </a:gridCol>
                <a:gridCol w="1708150">
                  <a:extLst>
                    <a:ext uri="{9D8B030D-6E8A-4147-A177-3AD203B41FA5}">
                      <a16:colId xmlns:a16="http://schemas.microsoft.com/office/drawing/2014/main" val="20001"/>
                    </a:ext>
                  </a:extLst>
                </a:gridCol>
                <a:gridCol w="1931987">
                  <a:extLst>
                    <a:ext uri="{9D8B030D-6E8A-4147-A177-3AD203B41FA5}">
                      <a16:colId xmlns:a16="http://schemas.microsoft.com/office/drawing/2014/main" val="20002"/>
                    </a:ext>
                  </a:extLst>
                </a:gridCol>
              </a:tblGrid>
              <a:tr h="688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2"/>
                          </a:solidFill>
                          <a:effectLst/>
                          <a:latin typeface="Times New Roman" pitchFamily="18" charset="0"/>
                        </a:rPr>
                        <a:t>Property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2"/>
                          </a:solidFill>
                          <a:effectLst/>
                          <a:latin typeface="Times New Roman" pitchFamily="18" charset="0"/>
                        </a:rPr>
                        <a:t>Euler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2"/>
                          </a:solidFill>
                          <a:effectLst/>
                          <a:latin typeface="Times New Roman" pitchFamily="18" charset="0"/>
                        </a:rPr>
                        <a:t>Hamilton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57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Repeated visits to a given node allowed?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57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Repeated traversals of a given edge allowed?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0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Omitted nodes allowed?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747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Omitted edges allowed?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52400"/>
            <a:ext cx="8229600" cy="838200"/>
          </a:xfrm>
        </p:spPr>
        <p:txBody>
          <a:bodyPr/>
          <a:lstStyle/>
          <a:p>
            <a:pPr eaLnBrk="1" hangingPunct="1"/>
            <a:r>
              <a:rPr lang="en-US" altLang="en-US" smtClean="0">
                <a:latin typeface="Times New Roman" panose="02020603050405020304" pitchFamily="18" charset="0"/>
              </a:rPr>
              <a:t>Euler Paths and Circuits</a:t>
            </a:r>
          </a:p>
        </p:txBody>
      </p:sp>
      <p:sp>
        <p:nvSpPr>
          <p:cNvPr id="75779" name="Rectangle 3"/>
          <p:cNvSpPr>
            <a:spLocks noGrp="1" noChangeArrowheads="1"/>
          </p:cNvSpPr>
          <p:nvPr>
            <p:ph type="body" idx="1"/>
          </p:nvPr>
        </p:nvSpPr>
        <p:spPr>
          <a:xfrm>
            <a:off x="304800" y="1447800"/>
            <a:ext cx="8229600" cy="2514600"/>
          </a:xfrm>
        </p:spPr>
        <p:txBody>
          <a:bodyPr/>
          <a:lstStyle/>
          <a:p>
            <a:pPr eaLnBrk="1" hangingPunct="1"/>
            <a:r>
              <a:rPr lang="en-US" altLang="en-US" sz="3600" smtClean="0">
                <a:latin typeface="Times New Roman" panose="02020603050405020304" pitchFamily="18" charset="0"/>
              </a:rPr>
              <a:t>An </a:t>
            </a:r>
            <a:r>
              <a:rPr lang="en-US" altLang="en-US" sz="3600" i="1" smtClean="0">
                <a:solidFill>
                  <a:schemeClr val="tx2"/>
                </a:solidFill>
                <a:latin typeface="Times New Roman" panose="02020603050405020304" pitchFamily="18" charset="0"/>
              </a:rPr>
              <a:t>Euler path</a:t>
            </a:r>
            <a:r>
              <a:rPr lang="en-US" altLang="en-US" sz="3600" smtClean="0">
                <a:latin typeface="Times New Roman" panose="02020603050405020304" pitchFamily="18" charset="0"/>
              </a:rPr>
              <a:t> is a path using every edge of the graph </a:t>
            </a:r>
            <a:r>
              <a:rPr lang="en-US" altLang="en-US" sz="3600" i="1" smtClean="0">
                <a:latin typeface="Times New Roman" panose="02020603050405020304" pitchFamily="18" charset="0"/>
              </a:rPr>
              <a:t>G</a:t>
            </a:r>
            <a:r>
              <a:rPr lang="en-US" altLang="en-US" sz="3600" smtClean="0">
                <a:latin typeface="Times New Roman" panose="02020603050405020304" pitchFamily="18" charset="0"/>
              </a:rPr>
              <a:t> exactly once.</a:t>
            </a:r>
            <a:endParaRPr lang="en-US" altLang="en-US" sz="3600" b="1" smtClean="0">
              <a:latin typeface="Times New Roman" panose="02020603050405020304" pitchFamily="18" charset="0"/>
            </a:endParaRPr>
          </a:p>
          <a:p>
            <a:pPr eaLnBrk="1" hangingPunct="1"/>
            <a:r>
              <a:rPr lang="en-US" altLang="en-US" sz="3600" smtClean="0">
                <a:latin typeface="Times New Roman" panose="02020603050405020304" pitchFamily="18" charset="0"/>
              </a:rPr>
              <a:t>An </a:t>
            </a:r>
            <a:r>
              <a:rPr lang="en-US" altLang="en-US" sz="3600" i="1" smtClean="0">
                <a:solidFill>
                  <a:schemeClr val="tx2"/>
                </a:solidFill>
                <a:latin typeface="Times New Roman" panose="02020603050405020304" pitchFamily="18" charset="0"/>
              </a:rPr>
              <a:t>Euler circuit</a:t>
            </a:r>
            <a:r>
              <a:rPr lang="en-US" altLang="en-US" sz="3600" smtClean="0">
                <a:latin typeface="Times New Roman" panose="02020603050405020304" pitchFamily="18" charset="0"/>
              </a:rPr>
              <a:t> is an Euler path that returns to its start.</a:t>
            </a:r>
          </a:p>
        </p:txBody>
      </p:sp>
      <p:grpSp>
        <p:nvGrpSpPr>
          <p:cNvPr id="2" name="Group 4"/>
          <p:cNvGrpSpPr>
            <a:grpSpLocks/>
          </p:cNvGrpSpPr>
          <p:nvPr/>
        </p:nvGrpSpPr>
        <p:grpSpPr bwMode="auto">
          <a:xfrm>
            <a:off x="727075" y="3695700"/>
            <a:ext cx="6818313" cy="2560638"/>
            <a:chOff x="458" y="2328"/>
            <a:chExt cx="4295" cy="1613"/>
          </a:xfrm>
        </p:grpSpPr>
        <p:grpSp>
          <p:nvGrpSpPr>
            <p:cNvPr id="4102" name="Group 5"/>
            <p:cNvGrpSpPr>
              <a:grpSpLocks/>
            </p:cNvGrpSpPr>
            <p:nvPr/>
          </p:nvGrpSpPr>
          <p:grpSpPr bwMode="auto">
            <a:xfrm>
              <a:off x="3456" y="2328"/>
              <a:ext cx="1297" cy="1613"/>
              <a:chOff x="3880" y="2088"/>
              <a:chExt cx="1590" cy="2157"/>
            </a:xfrm>
          </p:grpSpPr>
          <p:sp>
            <p:nvSpPr>
              <p:cNvPr id="4104" name="Line 6"/>
              <p:cNvSpPr>
                <a:spLocks noChangeShapeType="1"/>
              </p:cNvSpPr>
              <p:nvPr/>
            </p:nvSpPr>
            <p:spPr bwMode="auto">
              <a:xfrm>
                <a:off x="4280" y="2200"/>
                <a:ext cx="824" cy="92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 name="Line 7"/>
              <p:cNvSpPr>
                <a:spLocks noChangeShapeType="1"/>
              </p:cNvSpPr>
              <p:nvPr/>
            </p:nvSpPr>
            <p:spPr bwMode="auto">
              <a:xfrm flipV="1">
                <a:off x="4288" y="3112"/>
                <a:ext cx="832" cy="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 name="Oval 8"/>
              <p:cNvSpPr>
                <a:spLocks noChangeArrowheads="1"/>
              </p:cNvSpPr>
              <p:nvPr/>
            </p:nvSpPr>
            <p:spPr bwMode="auto">
              <a:xfrm>
                <a:off x="4240" y="2160"/>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07" name="Oval 9"/>
              <p:cNvSpPr>
                <a:spLocks noChangeArrowheads="1"/>
              </p:cNvSpPr>
              <p:nvPr/>
            </p:nvSpPr>
            <p:spPr bwMode="auto">
              <a:xfrm>
                <a:off x="4240" y="3072"/>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08" name="Oval 10"/>
              <p:cNvSpPr>
                <a:spLocks noChangeArrowheads="1"/>
              </p:cNvSpPr>
              <p:nvPr/>
            </p:nvSpPr>
            <p:spPr bwMode="auto">
              <a:xfrm>
                <a:off x="5056" y="3072"/>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09" name="Oval 11"/>
              <p:cNvSpPr>
                <a:spLocks noChangeArrowheads="1"/>
              </p:cNvSpPr>
              <p:nvPr/>
            </p:nvSpPr>
            <p:spPr bwMode="auto">
              <a:xfrm>
                <a:off x="4256" y="3968"/>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10" name="Line 12"/>
              <p:cNvSpPr>
                <a:spLocks noChangeShapeType="1"/>
              </p:cNvSpPr>
              <p:nvPr/>
            </p:nvSpPr>
            <p:spPr bwMode="auto">
              <a:xfrm flipH="1" flipV="1">
                <a:off x="4304" y="3112"/>
                <a:ext cx="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1" name="Line 13"/>
              <p:cNvSpPr>
                <a:spLocks noChangeShapeType="1"/>
              </p:cNvSpPr>
              <p:nvPr/>
            </p:nvSpPr>
            <p:spPr bwMode="auto">
              <a:xfrm flipH="1" flipV="1">
                <a:off x="4296" y="2192"/>
                <a:ext cx="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2" name="Line 14"/>
              <p:cNvSpPr>
                <a:spLocks noChangeShapeType="1"/>
              </p:cNvSpPr>
              <p:nvPr/>
            </p:nvSpPr>
            <p:spPr bwMode="auto">
              <a:xfrm flipH="1">
                <a:off x="4320" y="3120"/>
                <a:ext cx="80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113" name="Group 15"/>
              <p:cNvGrpSpPr>
                <a:grpSpLocks/>
              </p:cNvGrpSpPr>
              <p:nvPr/>
            </p:nvGrpSpPr>
            <p:grpSpPr bwMode="auto">
              <a:xfrm>
                <a:off x="4072" y="2216"/>
                <a:ext cx="208" cy="920"/>
                <a:chOff x="3800" y="2224"/>
                <a:chExt cx="160" cy="1032"/>
              </a:xfrm>
            </p:grpSpPr>
            <p:sp>
              <p:nvSpPr>
                <p:cNvPr id="4121" name="Arc 16"/>
                <p:cNvSpPr>
                  <a:spLocks/>
                </p:cNvSpPr>
                <p:nvPr/>
              </p:nvSpPr>
              <p:spPr bwMode="auto">
                <a:xfrm flipH="1">
                  <a:off x="3800" y="2224"/>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22" name="Arc 17"/>
                <p:cNvSpPr>
                  <a:spLocks/>
                </p:cNvSpPr>
                <p:nvPr/>
              </p:nvSpPr>
              <p:spPr bwMode="auto">
                <a:xfrm flipH="1" flipV="1">
                  <a:off x="3800" y="2736"/>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114" name="Group 18"/>
              <p:cNvGrpSpPr>
                <a:grpSpLocks/>
              </p:cNvGrpSpPr>
              <p:nvPr/>
            </p:nvGrpSpPr>
            <p:grpSpPr bwMode="auto">
              <a:xfrm>
                <a:off x="4080" y="3144"/>
                <a:ext cx="168" cy="880"/>
                <a:chOff x="3800" y="2224"/>
                <a:chExt cx="160" cy="1032"/>
              </a:xfrm>
            </p:grpSpPr>
            <p:sp>
              <p:nvSpPr>
                <p:cNvPr id="4119" name="Arc 19"/>
                <p:cNvSpPr>
                  <a:spLocks/>
                </p:cNvSpPr>
                <p:nvPr/>
              </p:nvSpPr>
              <p:spPr bwMode="auto">
                <a:xfrm flipH="1">
                  <a:off x="3800" y="2224"/>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20" name="Arc 20"/>
                <p:cNvSpPr>
                  <a:spLocks/>
                </p:cNvSpPr>
                <p:nvPr/>
              </p:nvSpPr>
              <p:spPr bwMode="auto">
                <a:xfrm flipH="1" flipV="1">
                  <a:off x="3800" y="2736"/>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115" name="Text Box 21"/>
              <p:cNvSpPr txBox="1">
                <a:spLocks noChangeArrowheads="1"/>
              </p:cNvSpPr>
              <p:nvPr/>
            </p:nvSpPr>
            <p:spPr bwMode="auto">
              <a:xfrm>
                <a:off x="3880" y="3008"/>
                <a:ext cx="28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A</a:t>
                </a:r>
                <a:endParaRPr lang="en-US" altLang="en-US" sz="1400">
                  <a:solidFill>
                    <a:schemeClr val="tx2"/>
                  </a:solidFill>
                  <a:latin typeface="Bookman Old Style" panose="02050604050505020204" pitchFamily="18" charset="0"/>
                </a:endParaRPr>
              </a:p>
            </p:txBody>
          </p:sp>
          <p:sp>
            <p:nvSpPr>
              <p:cNvPr id="4116" name="Text Box 22"/>
              <p:cNvSpPr txBox="1">
                <a:spLocks noChangeArrowheads="1"/>
              </p:cNvSpPr>
              <p:nvPr/>
            </p:nvSpPr>
            <p:spPr bwMode="auto">
              <a:xfrm>
                <a:off x="4400" y="3911"/>
                <a:ext cx="28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B</a:t>
                </a:r>
                <a:endParaRPr lang="en-US" altLang="en-US" sz="1400">
                  <a:solidFill>
                    <a:schemeClr val="tx2"/>
                  </a:solidFill>
                  <a:latin typeface="Bookman Old Style" panose="02050604050505020204" pitchFamily="18" charset="0"/>
                </a:endParaRPr>
              </a:p>
            </p:txBody>
          </p:sp>
          <p:sp>
            <p:nvSpPr>
              <p:cNvPr id="4117" name="Text Box 23"/>
              <p:cNvSpPr txBox="1">
                <a:spLocks noChangeArrowheads="1"/>
              </p:cNvSpPr>
              <p:nvPr/>
            </p:nvSpPr>
            <p:spPr bwMode="auto">
              <a:xfrm>
                <a:off x="4384" y="2088"/>
                <a:ext cx="28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C</a:t>
                </a:r>
                <a:endParaRPr lang="en-US" altLang="en-US" sz="1400">
                  <a:solidFill>
                    <a:schemeClr val="tx2"/>
                  </a:solidFill>
                  <a:latin typeface="Bookman Old Style" panose="02050604050505020204" pitchFamily="18" charset="0"/>
                </a:endParaRPr>
              </a:p>
            </p:txBody>
          </p:sp>
          <p:sp>
            <p:nvSpPr>
              <p:cNvPr id="4118" name="Text Box 24"/>
              <p:cNvSpPr txBox="1">
                <a:spLocks noChangeArrowheads="1"/>
              </p:cNvSpPr>
              <p:nvPr/>
            </p:nvSpPr>
            <p:spPr bwMode="auto">
              <a:xfrm>
                <a:off x="5183" y="2984"/>
                <a:ext cx="287"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D</a:t>
                </a:r>
                <a:endParaRPr lang="en-US" altLang="en-US" sz="1400">
                  <a:solidFill>
                    <a:schemeClr val="tx2"/>
                  </a:solidFill>
                  <a:latin typeface="Bookman Old Style" panose="02050604050505020204" pitchFamily="18" charset="0"/>
                </a:endParaRPr>
              </a:p>
            </p:txBody>
          </p:sp>
        </p:grpSp>
        <p:sp>
          <p:nvSpPr>
            <p:cNvPr id="4103" name="Rectangle 25"/>
            <p:cNvSpPr>
              <a:spLocks noChangeArrowheads="1"/>
            </p:cNvSpPr>
            <p:nvPr/>
          </p:nvSpPr>
          <p:spPr bwMode="auto">
            <a:xfrm>
              <a:off x="458" y="2792"/>
              <a:ext cx="27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lnSpc>
                  <a:spcPct val="90000"/>
                </a:lnSpc>
                <a:spcBef>
                  <a:spcPct val="20000"/>
                </a:spcBef>
              </a:pPr>
              <a:r>
                <a:rPr lang="en-US" altLang="en-US" sz="3200">
                  <a:latin typeface="Times New Roman" panose="02020603050405020304" pitchFamily="18" charset="0"/>
                </a:rPr>
                <a:t>Does this graph have an Euler circuit?</a:t>
              </a:r>
            </a:p>
          </p:txBody>
        </p:sp>
      </p:grpSp>
      <p:sp>
        <p:nvSpPr>
          <p:cNvPr id="26" name="Rectangle 25"/>
          <p:cNvSpPr>
            <a:spLocks noChangeArrowheads="1"/>
          </p:cNvSpPr>
          <p:nvPr/>
        </p:nvSpPr>
        <p:spPr bwMode="auto">
          <a:xfrm>
            <a:off x="3429000" y="5638800"/>
            <a:ext cx="5238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lnSpc>
                <a:spcPct val="90000"/>
              </a:lnSpc>
              <a:spcBef>
                <a:spcPct val="20000"/>
              </a:spcBef>
            </a:pPr>
            <a:r>
              <a:rPr lang="en-US" altLang="en-US">
                <a:latin typeface="Times New Roman" panose="02020603050405020304" pitchFamily="18" charset="0"/>
              </a:rPr>
              <a:t>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500" fill="hold"/>
                                        <p:tgtEl>
                                          <p:spTgt spid="75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5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70" decel="100000"/>
                                        <p:tgtEl>
                                          <p:spTgt spid="26"/>
                                        </p:tgtEl>
                                      </p:cBhvr>
                                    </p:animEffect>
                                    <p:animScale>
                                      <p:cBhvr>
                                        <p:cTn id="26" dur="770" decel="100000"/>
                                        <p:tgtEl>
                                          <p:spTgt spid="26"/>
                                        </p:tgtEl>
                                      </p:cBhvr>
                                      <p:from x="10000" y="10000"/>
                                      <p:to x="200000" y="450000"/>
                                    </p:animScale>
                                    <p:animScale>
                                      <p:cBhvr>
                                        <p:cTn id="27" dur="1230" accel="100000" fill="hold">
                                          <p:stCondLst>
                                            <p:cond delay="770"/>
                                          </p:stCondLst>
                                        </p:cTn>
                                        <p:tgtEl>
                                          <p:spTgt spid="26"/>
                                        </p:tgtEl>
                                      </p:cBhvr>
                                      <p:from x="200000" y="450000"/>
                                      <p:to x="100000" y="100000"/>
                                    </p:animScale>
                                    <p:set>
                                      <p:cBhvr>
                                        <p:cTn id="28" dur="770" fill="hold"/>
                                        <p:tgtEl>
                                          <p:spTgt spid="26"/>
                                        </p:tgtEl>
                                        <p:attrNameLst>
                                          <p:attrName>ppt_x</p:attrName>
                                        </p:attrNameLst>
                                      </p:cBhvr>
                                      <p:to>
                                        <p:strVal val="(0.5)"/>
                                      </p:to>
                                    </p:set>
                                    <p:anim from="(0.5)" to="(#ppt_x)" calcmode="lin" valueType="num">
                                      <p:cBhvr>
                                        <p:cTn id="29" dur="1230" accel="100000" fill="hold">
                                          <p:stCondLst>
                                            <p:cond delay="770"/>
                                          </p:stCondLst>
                                        </p:cTn>
                                        <p:tgtEl>
                                          <p:spTgt spid="26"/>
                                        </p:tgtEl>
                                        <p:attrNameLst>
                                          <p:attrName>ppt_x</p:attrName>
                                        </p:attrNameLst>
                                      </p:cBhvr>
                                    </p:anim>
                                    <p:set>
                                      <p:cBhvr>
                                        <p:cTn id="30" dur="770" fill="hold"/>
                                        <p:tgtEl>
                                          <p:spTgt spid="26"/>
                                        </p:tgtEl>
                                        <p:attrNameLst>
                                          <p:attrName>ppt_y</p:attrName>
                                        </p:attrNameLst>
                                      </p:cBhvr>
                                      <p:to>
                                        <p:strVal val="(#ppt_y+0.4)"/>
                                      </p:to>
                                    </p:set>
                                    <p:anim from="(#ppt_y+0.4)" to="(#ppt_y)" calcmode="lin" valueType="num">
                                      <p:cBhvr>
                                        <p:cTn id="31" dur="1230" accel="100000" fill="hold">
                                          <p:stCondLst>
                                            <p:cond delay="770"/>
                                          </p:stCondLst>
                                        </p:cTn>
                                        <p:tgtEl>
                                          <p:spTgt spid="2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84150"/>
            <a:ext cx="8686800" cy="730250"/>
          </a:xfrm>
        </p:spPr>
        <p:txBody>
          <a:bodyPr/>
          <a:lstStyle/>
          <a:p>
            <a:pPr eaLnBrk="1" hangingPunct="1"/>
            <a:r>
              <a:rPr lang="en-US" altLang="en-US" smtClean="0">
                <a:latin typeface="Times New Roman" panose="02020603050405020304" pitchFamily="18" charset="0"/>
              </a:rPr>
              <a:t>Necessary and Sufficient Conditions</a:t>
            </a:r>
          </a:p>
        </p:txBody>
      </p:sp>
      <p:sp>
        <p:nvSpPr>
          <p:cNvPr id="76803" name="Rectangle 3"/>
          <p:cNvSpPr>
            <a:spLocks noGrp="1" noChangeArrowheads="1"/>
          </p:cNvSpPr>
          <p:nvPr>
            <p:ph type="body" idx="1"/>
          </p:nvPr>
        </p:nvSpPr>
        <p:spPr>
          <a:xfrm>
            <a:off x="381000" y="1447800"/>
            <a:ext cx="8382000" cy="4114800"/>
          </a:xfrm>
        </p:spPr>
        <p:txBody>
          <a:bodyPr/>
          <a:lstStyle/>
          <a:p>
            <a:pPr eaLnBrk="1" hangingPunct="1">
              <a:lnSpc>
                <a:spcPct val="90000"/>
              </a:lnSpc>
            </a:pPr>
            <a:r>
              <a:rPr lang="en-US" altLang="en-US" sz="3600" smtClean="0">
                <a:latin typeface="Times New Roman" panose="02020603050405020304" pitchFamily="18" charset="0"/>
              </a:rPr>
              <a:t>How about multigraphs?</a:t>
            </a:r>
          </a:p>
          <a:p>
            <a:pPr eaLnBrk="1" hangingPunct="1">
              <a:lnSpc>
                <a:spcPct val="90000"/>
              </a:lnSpc>
            </a:pPr>
            <a:endParaRPr lang="en-US" altLang="en-US" sz="1800" smtClean="0">
              <a:latin typeface="Times New Roman" panose="02020603050405020304" pitchFamily="18" charset="0"/>
            </a:endParaRPr>
          </a:p>
          <a:p>
            <a:pPr eaLnBrk="1" hangingPunct="1">
              <a:lnSpc>
                <a:spcPct val="90000"/>
              </a:lnSpc>
            </a:pPr>
            <a:r>
              <a:rPr lang="en-US" altLang="en-US" sz="3600" smtClean="0">
                <a:latin typeface="Times New Roman" panose="02020603050405020304" pitchFamily="18" charset="0"/>
              </a:rPr>
              <a:t>A connected multigraph has a Euler circuit iff </a:t>
            </a:r>
            <a:r>
              <a:rPr lang="en-US" altLang="en-US" sz="3600" i="1" smtClean="0">
                <a:latin typeface="Times New Roman" panose="02020603050405020304" pitchFamily="18" charset="0"/>
              </a:rPr>
              <a:t>each of its vertices has an even degree</a:t>
            </a:r>
            <a:r>
              <a:rPr lang="en-US" altLang="en-US" sz="3600" smtClean="0">
                <a:latin typeface="Times New Roman" panose="02020603050405020304" pitchFamily="18" charset="0"/>
              </a:rPr>
              <a:t>.</a:t>
            </a:r>
          </a:p>
          <a:p>
            <a:pPr eaLnBrk="1" hangingPunct="1">
              <a:lnSpc>
                <a:spcPct val="90000"/>
              </a:lnSpc>
            </a:pPr>
            <a:endParaRPr lang="en-US" altLang="en-US" sz="1600" smtClean="0">
              <a:solidFill>
                <a:schemeClr val="tx2"/>
              </a:solidFill>
              <a:latin typeface="Times New Roman" panose="02020603050405020304" pitchFamily="18" charset="0"/>
            </a:endParaRPr>
          </a:p>
          <a:p>
            <a:pPr eaLnBrk="1" hangingPunct="1">
              <a:lnSpc>
                <a:spcPct val="90000"/>
              </a:lnSpc>
            </a:pPr>
            <a:r>
              <a:rPr lang="en-US" altLang="en-US" sz="3600" smtClean="0">
                <a:latin typeface="Times New Roman" panose="02020603050405020304" pitchFamily="18" charset="0"/>
              </a:rPr>
              <a:t>A connected multigraph has a Euler path but not an Euler circuit iff </a:t>
            </a:r>
            <a:r>
              <a:rPr lang="en-US" altLang="en-US" sz="3600" i="1" smtClean="0">
                <a:latin typeface="Times New Roman" panose="02020603050405020304" pitchFamily="18" charset="0"/>
              </a:rPr>
              <a:t>it has exactly two vertices of odd degree</a:t>
            </a:r>
            <a:r>
              <a:rPr lang="en-US" altLang="en-US" sz="3600" smtClean="0">
                <a:latin typeface="Times New Roman" panose="02020603050405020304" pitchFamily="18" charset="0"/>
              </a:rPr>
              <a:t>.</a:t>
            </a:r>
          </a:p>
        </p:txBody>
      </p:sp>
      <p:sp>
        <p:nvSpPr>
          <p:cNvPr id="5124" name="Rectangle 3"/>
          <p:cNvSpPr>
            <a:spLocks noChangeArrowheads="1"/>
          </p:cNvSpPr>
          <p:nvPr/>
        </p:nvSpPr>
        <p:spPr bwMode="auto">
          <a:xfrm>
            <a:off x="1765300" y="5562600"/>
            <a:ext cx="50704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We will first see some examples, </a:t>
            </a:r>
          </a:p>
          <a:p>
            <a:pPr eaLnBrk="1" hangingPunct="1"/>
            <a:r>
              <a:rPr lang="en-US" altLang="en-US" b="1"/>
              <a:t>then the proof in the book starting on p. 694.</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 calcmode="lin" valueType="num">
                                      <p:cBhvr additive="base">
                                        <p:cTn id="13" dur="500" fill="hold"/>
                                        <p:tgtEl>
                                          <p:spTgt spid="7680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anim calcmode="lin" valueType="num">
                                      <p:cBhvr additive="base">
                                        <p:cTn id="19" dur="500" fill="hold"/>
                                        <p:tgtEl>
                                          <p:spTgt spid="7680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229600" cy="838200"/>
          </a:xfrm>
        </p:spPr>
        <p:txBody>
          <a:bodyPr/>
          <a:lstStyle/>
          <a:p>
            <a:pPr eaLnBrk="1" hangingPunct="1"/>
            <a:r>
              <a:rPr lang="en-US" altLang="en-US" smtClean="0">
                <a:latin typeface="Times New Roman" panose="02020603050405020304" pitchFamily="18" charset="0"/>
              </a:rPr>
              <a:t>Example</a:t>
            </a:r>
          </a:p>
        </p:txBody>
      </p:sp>
      <p:sp>
        <p:nvSpPr>
          <p:cNvPr id="6147" name="Rectangle 3"/>
          <p:cNvSpPr>
            <a:spLocks noGrp="1" noChangeArrowheads="1"/>
          </p:cNvSpPr>
          <p:nvPr>
            <p:ph type="body" idx="1"/>
          </p:nvPr>
        </p:nvSpPr>
        <p:spPr>
          <a:xfrm>
            <a:off x="152400" y="1219200"/>
            <a:ext cx="8229600" cy="1089025"/>
          </a:xfrm>
        </p:spPr>
        <p:txBody>
          <a:bodyPr/>
          <a:lstStyle/>
          <a:p>
            <a:pPr eaLnBrk="1" hangingPunct="1">
              <a:lnSpc>
                <a:spcPct val="90000"/>
              </a:lnSpc>
            </a:pPr>
            <a:r>
              <a:rPr lang="en-US" altLang="en-US" sz="3600" smtClean="0">
                <a:latin typeface="Times New Roman" panose="02020603050405020304" pitchFamily="18" charset="0"/>
              </a:rPr>
              <a:t>Which of the following graphs has an Euler </a:t>
            </a:r>
            <a:r>
              <a:rPr lang="en-US" altLang="en-US" sz="3600" i="1" smtClean="0">
                <a:latin typeface="Times New Roman" panose="02020603050405020304" pitchFamily="18" charset="0"/>
              </a:rPr>
              <a:t>circuit</a:t>
            </a:r>
            <a:r>
              <a:rPr lang="en-US" altLang="en-US" sz="3600" smtClean="0">
                <a:latin typeface="Times New Roman" panose="02020603050405020304" pitchFamily="18" charset="0"/>
              </a:rPr>
              <a:t>? </a:t>
            </a:r>
          </a:p>
        </p:txBody>
      </p:sp>
      <p:grpSp>
        <p:nvGrpSpPr>
          <p:cNvPr id="2" name="Group 4"/>
          <p:cNvGrpSpPr>
            <a:grpSpLocks/>
          </p:cNvGrpSpPr>
          <p:nvPr/>
        </p:nvGrpSpPr>
        <p:grpSpPr bwMode="auto">
          <a:xfrm>
            <a:off x="609600" y="2590800"/>
            <a:ext cx="1778000" cy="2286000"/>
            <a:chOff x="376" y="1968"/>
            <a:chExt cx="1120" cy="1440"/>
          </a:xfrm>
        </p:grpSpPr>
        <p:sp>
          <p:nvSpPr>
            <p:cNvPr id="6185" name="Text Box 5"/>
            <p:cNvSpPr txBox="1">
              <a:spLocks noChangeArrowheads="1"/>
            </p:cNvSpPr>
            <p:nvPr/>
          </p:nvSpPr>
          <p:spPr bwMode="auto">
            <a:xfrm>
              <a:off x="1000" y="2592"/>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e</a:t>
              </a:r>
              <a:endParaRPr lang="en-US" altLang="en-US" sz="2800" i="1">
                <a:solidFill>
                  <a:schemeClr val="tx2"/>
                </a:solidFill>
                <a:latin typeface="Bookman Old Style" panose="02050604050505020204" pitchFamily="18" charset="0"/>
              </a:endParaRPr>
            </a:p>
          </p:txBody>
        </p:sp>
        <p:sp>
          <p:nvSpPr>
            <p:cNvPr id="6186" name="Oval 6"/>
            <p:cNvSpPr>
              <a:spLocks noChangeAspect="1" noChangeArrowheads="1"/>
            </p:cNvSpPr>
            <p:nvPr/>
          </p:nvSpPr>
          <p:spPr bwMode="auto">
            <a:xfrm>
              <a:off x="388"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87" name="Oval 7"/>
            <p:cNvSpPr>
              <a:spLocks noChangeAspect="1" noChangeArrowheads="1"/>
            </p:cNvSpPr>
            <p:nvPr/>
          </p:nvSpPr>
          <p:spPr bwMode="auto">
            <a:xfrm>
              <a:off x="394"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88" name="Text Box 8"/>
            <p:cNvSpPr txBox="1">
              <a:spLocks noChangeArrowheads="1"/>
            </p:cNvSpPr>
            <p:nvPr/>
          </p:nvSpPr>
          <p:spPr bwMode="auto">
            <a:xfrm>
              <a:off x="392"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800" i="1">
                <a:solidFill>
                  <a:schemeClr val="tx2"/>
                </a:solidFill>
                <a:latin typeface="Bookman Old Style" panose="02050604050505020204" pitchFamily="18" charset="0"/>
              </a:endParaRPr>
            </a:p>
          </p:txBody>
        </p:sp>
        <p:sp>
          <p:nvSpPr>
            <p:cNvPr id="6189" name="Text Box 9"/>
            <p:cNvSpPr txBox="1">
              <a:spLocks noChangeArrowheads="1"/>
            </p:cNvSpPr>
            <p:nvPr/>
          </p:nvSpPr>
          <p:spPr bwMode="auto">
            <a:xfrm>
              <a:off x="37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a</a:t>
              </a:r>
              <a:endParaRPr lang="en-US" altLang="en-US" sz="2800" i="1">
                <a:solidFill>
                  <a:schemeClr val="tx2"/>
                </a:solidFill>
                <a:latin typeface="Bookman Old Style" panose="02050604050505020204" pitchFamily="18" charset="0"/>
              </a:endParaRPr>
            </a:p>
          </p:txBody>
        </p:sp>
        <p:sp>
          <p:nvSpPr>
            <p:cNvPr id="6190" name="Oval 10"/>
            <p:cNvSpPr>
              <a:spLocks noChangeAspect="1" noChangeArrowheads="1"/>
            </p:cNvSpPr>
            <p:nvPr/>
          </p:nvSpPr>
          <p:spPr bwMode="auto">
            <a:xfrm>
              <a:off x="1324"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91" name="Oval 11"/>
            <p:cNvSpPr>
              <a:spLocks noChangeAspect="1" noChangeArrowheads="1"/>
            </p:cNvSpPr>
            <p:nvPr/>
          </p:nvSpPr>
          <p:spPr bwMode="auto">
            <a:xfrm>
              <a:off x="1330"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92" name="Text Box 12"/>
            <p:cNvSpPr txBox="1">
              <a:spLocks noChangeArrowheads="1"/>
            </p:cNvSpPr>
            <p:nvPr/>
          </p:nvSpPr>
          <p:spPr bwMode="auto">
            <a:xfrm>
              <a:off x="1296"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800" i="1">
                <a:solidFill>
                  <a:schemeClr val="tx2"/>
                </a:solidFill>
                <a:latin typeface="Bookman Old Style" panose="02050604050505020204" pitchFamily="18" charset="0"/>
              </a:endParaRPr>
            </a:p>
          </p:txBody>
        </p:sp>
        <p:sp>
          <p:nvSpPr>
            <p:cNvPr id="6193" name="Text Box 13"/>
            <p:cNvSpPr txBox="1">
              <a:spLocks noChangeArrowheads="1"/>
            </p:cNvSpPr>
            <p:nvPr/>
          </p:nvSpPr>
          <p:spPr bwMode="auto">
            <a:xfrm>
              <a:off x="131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800" i="1">
                <a:solidFill>
                  <a:schemeClr val="tx2"/>
                </a:solidFill>
                <a:latin typeface="Bookman Old Style" panose="02050604050505020204" pitchFamily="18" charset="0"/>
              </a:endParaRPr>
            </a:p>
          </p:txBody>
        </p:sp>
        <p:sp>
          <p:nvSpPr>
            <p:cNvPr id="6194" name="Line 14"/>
            <p:cNvSpPr>
              <a:spLocks noChangeAspect="1" noChangeShapeType="1"/>
            </p:cNvSpPr>
            <p:nvPr/>
          </p:nvSpPr>
          <p:spPr bwMode="auto">
            <a:xfrm>
              <a:off x="45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5" name="Line 15"/>
            <p:cNvSpPr>
              <a:spLocks noChangeShapeType="1"/>
            </p:cNvSpPr>
            <p:nvPr/>
          </p:nvSpPr>
          <p:spPr bwMode="auto">
            <a:xfrm flipH="1">
              <a:off x="42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6" name="Line 16"/>
            <p:cNvSpPr>
              <a:spLocks noChangeAspect="1" noChangeShapeType="1"/>
            </p:cNvSpPr>
            <p:nvPr/>
          </p:nvSpPr>
          <p:spPr bwMode="auto">
            <a:xfrm>
              <a:off x="43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7" name="Line 17"/>
            <p:cNvSpPr>
              <a:spLocks noChangeShapeType="1"/>
            </p:cNvSpPr>
            <p:nvPr/>
          </p:nvSpPr>
          <p:spPr bwMode="auto">
            <a:xfrm>
              <a:off x="42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8" name="Oval 18"/>
            <p:cNvSpPr>
              <a:spLocks noChangeAspect="1" noChangeArrowheads="1"/>
            </p:cNvSpPr>
            <p:nvPr/>
          </p:nvSpPr>
          <p:spPr bwMode="auto">
            <a:xfrm>
              <a:off x="840" y="2672"/>
              <a:ext cx="69" cy="69"/>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 name="Group 19"/>
          <p:cNvGrpSpPr>
            <a:grpSpLocks/>
          </p:cNvGrpSpPr>
          <p:nvPr/>
        </p:nvGrpSpPr>
        <p:grpSpPr bwMode="auto">
          <a:xfrm>
            <a:off x="3124200" y="2590800"/>
            <a:ext cx="1778000" cy="2286000"/>
            <a:chOff x="2056" y="1968"/>
            <a:chExt cx="1120" cy="1440"/>
          </a:xfrm>
        </p:grpSpPr>
        <p:sp>
          <p:nvSpPr>
            <p:cNvPr id="6169" name="Text Box 20"/>
            <p:cNvSpPr txBox="1">
              <a:spLocks noChangeArrowheads="1"/>
            </p:cNvSpPr>
            <p:nvPr/>
          </p:nvSpPr>
          <p:spPr bwMode="auto">
            <a:xfrm>
              <a:off x="2680" y="2592"/>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e</a:t>
              </a:r>
              <a:endParaRPr lang="en-US" altLang="en-US" sz="2800" i="1">
                <a:solidFill>
                  <a:schemeClr val="tx2"/>
                </a:solidFill>
                <a:latin typeface="Bookman Old Style" panose="02050604050505020204" pitchFamily="18" charset="0"/>
              </a:endParaRPr>
            </a:p>
          </p:txBody>
        </p:sp>
        <p:sp>
          <p:nvSpPr>
            <p:cNvPr id="6170" name="Oval 21"/>
            <p:cNvSpPr>
              <a:spLocks noChangeAspect="1" noChangeArrowheads="1"/>
            </p:cNvSpPr>
            <p:nvPr/>
          </p:nvSpPr>
          <p:spPr bwMode="auto">
            <a:xfrm>
              <a:off x="2068"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71" name="Oval 22"/>
            <p:cNvSpPr>
              <a:spLocks noChangeAspect="1" noChangeArrowheads="1"/>
            </p:cNvSpPr>
            <p:nvPr/>
          </p:nvSpPr>
          <p:spPr bwMode="auto">
            <a:xfrm>
              <a:off x="2074"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72" name="Line 23"/>
            <p:cNvSpPr>
              <a:spLocks noChangeAspect="1" noChangeShapeType="1"/>
            </p:cNvSpPr>
            <p:nvPr/>
          </p:nvSpPr>
          <p:spPr bwMode="auto">
            <a:xfrm rot="5400000">
              <a:off x="1645"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3" name="Text Box 24"/>
            <p:cNvSpPr txBox="1">
              <a:spLocks noChangeArrowheads="1"/>
            </p:cNvSpPr>
            <p:nvPr/>
          </p:nvSpPr>
          <p:spPr bwMode="auto">
            <a:xfrm>
              <a:off x="2072"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800" i="1">
                <a:solidFill>
                  <a:schemeClr val="tx2"/>
                </a:solidFill>
                <a:latin typeface="Bookman Old Style" panose="02050604050505020204" pitchFamily="18" charset="0"/>
              </a:endParaRPr>
            </a:p>
          </p:txBody>
        </p:sp>
        <p:sp>
          <p:nvSpPr>
            <p:cNvPr id="6174" name="Text Box 25"/>
            <p:cNvSpPr txBox="1">
              <a:spLocks noChangeArrowheads="1"/>
            </p:cNvSpPr>
            <p:nvPr/>
          </p:nvSpPr>
          <p:spPr bwMode="auto">
            <a:xfrm>
              <a:off x="205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a</a:t>
              </a:r>
              <a:endParaRPr lang="en-US" altLang="en-US" sz="2800" i="1">
                <a:solidFill>
                  <a:schemeClr val="tx2"/>
                </a:solidFill>
                <a:latin typeface="Bookman Old Style" panose="02050604050505020204" pitchFamily="18" charset="0"/>
              </a:endParaRPr>
            </a:p>
          </p:txBody>
        </p:sp>
        <p:sp>
          <p:nvSpPr>
            <p:cNvPr id="6175" name="Oval 26"/>
            <p:cNvSpPr>
              <a:spLocks noChangeAspect="1" noChangeArrowheads="1"/>
            </p:cNvSpPr>
            <p:nvPr/>
          </p:nvSpPr>
          <p:spPr bwMode="auto">
            <a:xfrm>
              <a:off x="3004"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76" name="Oval 27"/>
            <p:cNvSpPr>
              <a:spLocks noChangeAspect="1" noChangeArrowheads="1"/>
            </p:cNvSpPr>
            <p:nvPr/>
          </p:nvSpPr>
          <p:spPr bwMode="auto">
            <a:xfrm>
              <a:off x="3010"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77" name="Line 28"/>
            <p:cNvSpPr>
              <a:spLocks noChangeAspect="1" noChangeShapeType="1"/>
            </p:cNvSpPr>
            <p:nvPr/>
          </p:nvSpPr>
          <p:spPr bwMode="auto">
            <a:xfrm rot="5400000">
              <a:off x="2581"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8" name="Text Box 29"/>
            <p:cNvSpPr txBox="1">
              <a:spLocks noChangeArrowheads="1"/>
            </p:cNvSpPr>
            <p:nvPr/>
          </p:nvSpPr>
          <p:spPr bwMode="auto">
            <a:xfrm>
              <a:off x="2984" y="31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800" i="1">
                <a:solidFill>
                  <a:schemeClr val="tx2"/>
                </a:solidFill>
                <a:latin typeface="Bookman Old Style" panose="02050604050505020204" pitchFamily="18" charset="0"/>
              </a:endParaRPr>
            </a:p>
          </p:txBody>
        </p:sp>
        <p:sp>
          <p:nvSpPr>
            <p:cNvPr id="6179" name="Text Box 30"/>
            <p:cNvSpPr txBox="1">
              <a:spLocks noChangeArrowheads="1"/>
            </p:cNvSpPr>
            <p:nvPr/>
          </p:nvSpPr>
          <p:spPr bwMode="auto">
            <a:xfrm>
              <a:off x="299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800" i="1">
                <a:solidFill>
                  <a:schemeClr val="tx2"/>
                </a:solidFill>
                <a:latin typeface="Bookman Old Style" panose="02050604050505020204" pitchFamily="18" charset="0"/>
              </a:endParaRPr>
            </a:p>
          </p:txBody>
        </p:sp>
        <p:sp>
          <p:nvSpPr>
            <p:cNvPr id="6180" name="Line 31"/>
            <p:cNvSpPr>
              <a:spLocks noChangeAspect="1" noChangeShapeType="1"/>
            </p:cNvSpPr>
            <p:nvPr/>
          </p:nvSpPr>
          <p:spPr bwMode="auto">
            <a:xfrm>
              <a:off x="213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1" name="Line 32"/>
            <p:cNvSpPr>
              <a:spLocks noChangeShapeType="1"/>
            </p:cNvSpPr>
            <p:nvPr/>
          </p:nvSpPr>
          <p:spPr bwMode="auto">
            <a:xfrm flipH="1">
              <a:off x="210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2" name="Line 33"/>
            <p:cNvSpPr>
              <a:spLocks noChangeAspect="1" noChangeShapeType="1"/>
            </p:cNvSpPr>
            <p:nvPr/>
          </p:nvSpPr>
          <p:spPr bwMode="auto">
            <a:xfrm>
              <a:off x="211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3" name="Line 34"/>
            <p:cNvSpPr>
              <a:spLocks noChangeShapeType="1"/>
            </p:cNvSpPr>
            <p:nvPr/>
          </p:nvSpPr>
          <p:spPr bwMode="auto">
            <a:xfrm>
              <a:off x="210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4" name="Oval 35"/>
            <p:cNvSpPr>
              <a:spLocks noChangeAspect="1" noChangeArrowheads="1"/>
            </p:cNvSpPr>
            <p:nvPr/>
          </p:nvSpPr>
          <p:spPr bwMode="auto">
            <a:xfrm>
              <a:off x="2520" y="2672"/>
              <a:ext cx="69" cy="69"/>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4" name="Group 36"/>
          <p:cNvGrpSpPr>
            <a:grpSpLocks/>
          </p:cNvGrpSpPr>
          <p:nvPr/>
        </p:nvGrpSpPr>
        <p:grpSpPr bwMode="auto">
          <a:xfrm>
            <a:off x="5638800" y="2590800"/>
            <a:ext cx="3136900" cy="2286000"/>
            <a:chOff x="3736" y="1968"/>
            <a:chExt cx="1976" cy="1440"/>
          </a:xfrm>
        </p:grpSpPr>
        <p:sp>
          <p:nvSpPr>
            <p:cNvPr id="6152" name="Text Box 37"/>
            <p:cNvSpPr txBox="1">
              <a:spLocks noChangeArrowheads="1"/>
            </p:cNvSpPr>
            <p:nvPr/>
          </p:nvSpPr>
          <p:spPr bwMode="auto">
            <a:xfrm>
              <a:off x="5528" y="3130"/>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e</a:t>
              </a:r>
              <a:endParaRPr lang="en-US" altLang="en-US" sz="2800" i="1">
                <a:solidFill>
                  <a:schemeClr val="tx2"/>
                </a:solidFill>
                <a:latin typeface="Bookman Old Style" panose="02050604050505020204" pitchFamily="18" charset="0"/>
              </a:endParaRPr>
            </a:p>
          </p:txBody>
        </p:sp>
        <p:sp>
          <p:nvSpPr>
            <p:cNvPr id="6153" name="Oval 38"/>
            <p:cNvSpPr>
              <a:spLocks noChangeAspect="1" noChangeArrowheads="1"/>
            </p:cNvSpPr>
            <p:nvPr/>
          </p:nvSpPr>
          <p:spPr bwMode="auto">
            <a:xfrm>
              <a:off x="3748"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54" name="Oval 39"/>
            <p:cNvSpPr>
              <a:spLocks noChangeAspect="1" noChangeArrowheads="1"/>
            </p:cNvSpPr>
            <p:nvPr/>
          </p:nvSpPr>
          <p:spPr bwMode="auto">
            <a:xfrm>
              <a:off x="3754"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55" name="Line 40"/>
            <p:cNvSpPr>
              <a:spLocks noChangeAspect="1" noChangeShapeType="1"/>
            </p:cNvSpPr>
            <p:nvPr/>
          </p:nvSpPr>
          <p:spPr bwMode="auto">
            <a:xfrm rot="5400000">
              <a:off x="3325"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6" name="Text Box 41"/>
            <p:cNvSpPr txBox="1">
              <a:spLocks noChangeArrowheads="1"/>
            </p:cNvSpPr>
            <p:nvPr/>
          </p:nvSpPr>
          <p:spPr bwMode="auto">
            <a:xfrm>
              <a:off x="3752" y="31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800" i="1">
                <a:solidFill>
                  <a:schemeClr val="tx2"/>
                </a:solidFill>
                <a:latin typeface="Bookman Old Style" panose="02050604050505020204" pitchFamily="18" charset="0"/>
              </a:endParaRPr>
            </a:p>
          </p:txBody>
        </p:sp>
        <p:sp>
          <p:nvSpPr>
            <p:cNvPr id="6157" name="Text Box 42"/>
            <p:cNvSpPr txBox="1">
              <a:spLocks noChangeArrowheads="1"/>
            </p:cNvSpPr>
            <p:nvPr/>
          </p:nvSpPr>
          <p:spPr bwMode="auto">
            <a:xfrm>
              <a:off x="373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a</a:t>
              </a:r>
              <a:endParaRPr lang="en-US" altLang="en-US" sz="2800" i="1">
                <a:solidFill>
                  <a:schemeClr val="tx2"/>
                </a:solidFill>
                <a:latin typeface="Bookman Old Style" panose="02050604050505020204" pitchFamily="18" charset="0"/>
              </a:endParaRPr>
            </a:p>
          </p:txBody>
        </p:sp>
        <p:sp>
          <p:nvSpPr>
            <p:cNvPr id="6158" name="Oval 43"/>
            <p:cNvSpPr>
              <a:spLocks noChangeAspect="1" noChangeArrowheads="1"/>
            </p:cNvSpPr>
            <p:nvPr/>
          </p:nvSpPr>
          <p:spPr bwMode="auto">
            <a:xfrm>
              <a:off x="4684"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59" name="Oval 44"/>
            <p:cNvSpPr>
              <a:spLocks noChangeAspect="1" noChangeArrowheads="1"/>
            </p:cNvSpPr>
            <p:nvPr/>
          </p:nvSpPr>
          <p:spPr bwMode="auto">
            <a:xfrm>
              <a:off x="4690"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60" name="Line 45"/>
            <p:cNvSpPr>
              <a:spLocks noChangeAspect="1" noChangeShapeType="1"/>
            </p:cNvSpPr>
            <p:nvPr/>
          </p:nvSpPr>
          <p:spPr bwMode="auto">
            <a:xfrm rot="5400000">
              <a:off x="4261"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1" name="Text Box 46"/>
            <p:cNvSpPr txBox="1">
              <a:spLocks noChangeArrowheads="1"/>
            </p:cNvSpPr>
            <p:nvPr/>
          </p:nvSpPr>
          <p:spPr bwMode="auto">
            <a:xfrm>
              <a:off x="4664"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800" i="1">
                <a:solidFill>
                  <a:schemeClr val="tx2"/>
                </a:solidFill>
                <a:latin typeface="Bookman Old Style" panose="02050604050505020204" pitchFamily="18" charset="0"/>
              </a:endParaRPr>
            </a:p>
          </p:txBody>
        </p:sp>
        <p:sp>
          <p:nvSpPr>
            <p:cNvPr id="6162" name="Text Box 47"/>
            <p:cNvSpPr txBox="1">
              <a:spLocks noChangeArrowheads="1"/>
            </p:cNvSpPr>
            <p:nvPr/>
          </p:nvSpPr>
          <p:spPr bwMode="auto">
            <a:xfrm>
              <a:off x="467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800" i="1">
                <a:solidFill>
                  <a:schemeClr val="tx2"/>
                </a:solidFill>
                <a:latin typeface="Bookman Old Style" panose="02050604050505020204" pitchFamily="18" charset="0"/>
              </a:endParaRPr>
            </a:p>
          </p:txBody>
        </p:sp>
        <p:sp>
          <p:nvSpPr>
            <p:cNvPr id="6163" name="Line 48"/>
            <p:cNvSpPr>
              <a:spLocks noChangeAspect="1" noChangeShapeType="1"/>
            </p:cNvSpPr>
            <p:nvPr/>
          </p:nvSpPr>
          <p:spPr bwMode="auto">
            <a:xfrm>
              <a:off x="381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4" name="Line 49"/>
            <p:cNvSpPr>
              <a:spLocks noChangeAspect="1" noChangeShapeType="1"/>
            </p:cNvSpPr>
            <p:nvPr/>
          </p:nvSpPr>
          <p:spPr bwMode="auto">
            <a:xfrm>
              <a:off x="379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5" name="Line 50"/>
            <p:cNvSpPr>
              <a:spLocks noChangeShapeType="1"/>
            </p:cNvSpPr>
            <p:nvPr/>
          </p:nvSpPr>
          <p:spPr bwMode="auto">
            <a:xfrm>
              <a:off x="378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6" name="Oval 51"/>
            <p:cNvSpPr>
              <a:spLocks noChangeAspect="1" noChangeArrowheads="1"/>
            </p:cNvSpPr>
            <p:nvPr/>
          </p:nvSpPr>
          <p:spPr bwMode="auto">
            <a:xfrm>
              <a:off x="5616" y="3120"/>
              <a:ext cx="69" cy="69"/>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67" name="Line 52"/>
            <p:cNvSpPr>
              <a:spLocks noChangeShapeType="1"/>
            </p:cNvSpPr>
            <p:nvPr/>
          </p:nvSpPr>
          <p:spPr bwMode="auto">
            <a:xfrm>
              <a:off x="4752"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8" name="Line 53"/>
            <p:cNvSpPr>
              <a:spLocks noChangeAspect="1" noChangeShapeType="1"/>
            </p:cNvSpPr>
            <p:nvPr/>
          </p:nvSpPr>
          <p:spPr bwMode="auto">
            <a:xfrm>
              <a:off x="4738"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51" name="Text Box 54"/>
          <p:cNvSpPr txBox="1">
            <a:spLocks noChangeArrowheads="1"/>
          </p:cNvSpPr>
          <p:nvPr/>
        </p:nvSpPr>
        <p:spPr bwMode="auto">
          <a:xfrm>
            <a:off x="228600" y="5181600"/>
            <a:ext cx="853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3200">
                <a:latin typeface="Times New Roman" panose="02020603050405020304" pitchFamily="18" charset="0"/>
              </a:rPr>
              <a:t>       </a:t>
            </a:r>
            <a:r>
              <a:rPr lang="en-US" altLang="en-US" sz="3200" b="1">
                <a:latin typeface="Times New Roman" panose="02020603050405020304" pitchFamily="18" charset="0"/>
              </a:rPr>
              <a:t>yes		     no 			no</a:t>
            </a:r>
          </a:p>
          <a:p>
            <a:pPr algn="l" eaLnBrk="1" hangingPunct="1"/>
            <a:r>
              <a:rPr lang="en-US" altLang="en-US" sz="3200">
                <a:latin typeface="Times New Roman" panose="02020603050405020304" pitchFamily="18" charset="0"/>
              </a:rPr>
              <a:t>(a, e, c, d, e, b, 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951"/>
                                        </p:tgtEl>
                                        <p:attrNameLst>
                                          <p:attrName>style.visibility</p:attrName>
                                        </p:attrNameLst>
                                      </p:cBhvr>
                                      <p:to>
                                        <p:strVal val="visible"/>
                                      </p:to>
                                    </p:set>
                                    <p:animEffect transition="in" filter="blinds(horizontal)">
                                      <p:cBhvr>
                                        <p:cTn id="22" dur="500"/>
                                        <p:tgtEl>
                                          <p:spTgt spid="82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838200"/>
          </a:xfrm>
        </p:spPr>
        <p:txBody>
          <a:bodyPr/>
          <a:lstStyle/>
          <a:p>
            <a:pPr eaLnBrk="1" hangingPunct="1"/>
            <a:r>
              <a:rPr lang="en-US" altLang="en-US" smtClean="0">
                <a:latin typeface="Times New Roman" panose="02020603050405020304" pitchFamily="18" charset="0"/>
              </a:rPr>
              <a:t>Example</a:t>
            </a:r>
          </a:p>
        </p:txBody>
      </p:sp>
      <p:sp>
        <p:nvSpPr>
          <p:cNvPr id="7171" name="Rectangle 3"/>
          <p:cNvSpPr>
            <a:spLocks noGrp="1" noChangeArrowheads="1"/>
          </p:cNvSpPr>
          <p:nvPr>
            <p:ph type="body" idx="1"/>
          </p:nvPr>
        </p:nvSpPr>
        <p:spPr>
          <a:xfrm>
            <a:off x="152400" y="1219200"/>
            <a:ext cx="8229600" cy="1089025"/>
          </a:xfrm>
        </p:spPr>
        <p:txBody>
          <a:bodyPr/>
          <a:lstStyle/>
          <a:p>
            <a:pPr eaLnBrk="1" hangingPunct="1">
              <a:lnSpc>
                <a:spcPct val="90000"/>
              </a:lnSpc>
            </a:pPr>
            <a:r>
              <a:rPr lang="en-US" altLang="en-US" sz="3600" smtClean="0">
                <a:latin typeface="Times New Roman" panose="02020603050405020304" pitchFamily="18" charset="0"/>
              </a:rPr>
              <a:t>Which of the following graphs has an Euler </a:t>
            </a:r>
            <a:r>
              <a:rPr lang="en-US" altLang="en-US" sz="3600" i="1" smtClean="0">
                <a:latin typeface="Times New Roman" panose="02020603050405020304" pitchFamily="18" charset="0"/>
              </a:rPr>
              <a:t>path</a:t>
            </a:r>
            <a:r>
              <a:rPr lang="en-US" altLang="en-US" sz="3600" smtClean="0">
                <a:latin typeface="Times New Roman" panose="02020603050405020304" pitchFamily="18" charset="0"/>
              </a:rPr>
              <a:t>?</a:t>
            </a:r>
          </a:p>
        </p:txBody>
      </p:sp>
      <p:grpSp>
        <p:nvGrpSpPr>
          <p:cNvPr id="2" name="Group 4"/>
          <p:cNvGrpSpPr>
            <a:grpSpLocks/>
          </p:cNvGrpSpPr>
          <p:nvPr/>
        </p:nvGrpSpPr>
        <p:grpSpPr bwMode="auto">
          <a:xfrm>
            <a:off x="609600" y="2590800"/>
            <a:ext cx="1778000" cy="2286000"/>
            <a:chOff x="376" y="1968"/>
            <a:chExt cx="1120" cy="1440"/>
          </a:xfrm>
        </p:grpSpPr>
        <p:sp>
          <p:nvSpPr>
            <p:cNvPr id="7209" name="Text Box 5"/>
            <p:cNvSpPr txBox="1">
              <a:spLocks noChangeArrowheads="1"/>
            </p:cNvSpPr>
            <p:nvPr/>
          </p:nvSpPr>
          <p:spPr bwMode="auto">
            <a:xfrm>
              <a:off x="1000" y="2592"/>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e</a:t>
              </a:r>
              <a:endParaRPr lang="en-US" altLang="en-US" sz="2800" i="1">
                <a:solidFill>
                  <a:schemeClr val="tx2"/>
                </a:solidFill>
                <a:latin typeface="Bookman Old Style" panose="02050604050505020204" pitchFamily="18" charset="0"/>
              </a:endParaRPr>
            </a:p>
          </p:txBody>
        </p:sp>
        <p:sp>
          <p:nvSpPr>
            <p:cNvPr id="7210" name="Oval 6"/>
            <p:cNvSpPr>
              <a:spLocks noChangeAspect="1" noChangeArrowheads="1"/>
            </p:cNvSpPr>
            <p:nvPr/>
          </p:nvSpPr>
          <p:spPr bwMode="auto">
            <a:xfrm>
              <a:off x="388"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11" name="Oval 7"/>
            <p:cNvSpPr>
              <a:spLocks noChangeAspect="1" noChangeArrowheads="1"/>
            </p:cNvSpPr>
            <p:nvPr/>
          </p:nvSpPr>
          <p:spPr bwMode="auto">
            <a:xfrm>
              <a:off x="394"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12" name="Text Box 8"/>
            <p:cNvSpPr txBox="1">
              <a:spLocks noChangeArrowheads="1"/>
            </p:cNvSpPr>
            <p:nvPr/>
          </p:nvSpPr>
          <p:spPr bwMode="auto">
            <a:xfrm>
              <a:off x="392"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800" i="1">
                <a:solidFill>
                  <a:schemeClr val="tx2"/>
                </a:solidFill>
                <a:latin typeface="Bookman Old Style" panose="02050604050505020204" pitchFamily="18" charset="0"/>
              </a:endParaRPr>
            </a:p>
          </p:txBody>
        </p:sp>
        <p:sp>
          <p:nvSpPr>
            <p:cNvPr id="7213" name="Text Box 9"/>
            <p:cNvSpPr txBox="1">
              <a:spLocks noChangeArrowheads="1"/>
            </p:cNvSpPr>
            <p:nvPr/>
          </p:nvSpPr>
          <p:spPr bwMode="auto">
            <a:xfrm>
              <a:off x="37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a</a:t>
              </a:r>
              <a:endParaRPr lang="en-US" altLang="en-US" sz="2800" i="1">
                <a:solidFill>
                  <a:schemeClr val="tx2"/>
                </a:solidFill>
                <a:latin typeface="Bookman Old Style" panose="02050604050505020204" pitchFamily="18" charset="0"/>
              </a:endParaRPr>
            </a:p>
          </p:txBody>
        </p:sp>
        <p:sp>
          <p:nvSpPr>
            <p:cNvPr id="7214" name="Oval 10"/>
            <p:cNvSpPr>
              <a:spLocks noChangeAspect="1" noChangeArrowheads="1"/>
            </p:cNvSpPr>
            <p:nvPr/>
          </p:nvSpPr>
          <p:spPr bwMode="auto">
            <a:xfrm>
              <a:off x="1324"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15" name="Oval 11"/>
            <p:cNvSpPr>
              <a:spLocks noChangeAspect="1" noChangeArrowheads="1"/>
            </p:cNvSpPr>
            <p:nvPr/>
          </p:nvSpPr>
          <p:spPr bwMode="auto">
            <a:xfrm>
              <a:off x="1330"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16" name="Text Box 12"/>
            <p:cNvSpPr txBox="1">
              <a:spLocks noChangeArrowheads="1"/>
            </p:cNvSpPr>
            <p:nvPr/>
          </p:nvSpPr>
          <p:spPr bwMode="auto">
            <a:xfrm>
              <a:off x="1296"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800" i="1">
                <a:solidFill>
                  <a:schemeClr val="tx2"/>
                </a:solidFill>
                <a:latin typeface="Bookman Old Style" panose="02050604050505020204" pitchFamily="18" charset="0"/>
              </a:endParaRPr>
            </a:p>
          </p:txBody>
        </p:sp>
        <p:sp>
          <p:nvSpPr>
            <p:cNvPr id="7217" name="Text Box 13"/>
            <p:cNvSpPr txBox="1">
              <a:spLocks noChangeArrowheads="1"/>
            </p:cNvSpPr>
            <p:nvPr/>
          </p:nvSpPr>
          <p:spPr bwMode="auto">
            <a:xfrm>
              <a:off x="131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800" i="1">
                <a:solidFill>
                  <a:schemeClr val="tx2"/>
                </a:solidFill>
                <a:latin typeface="Bookman Old Style" panose="02050604050505020204" pitchFamily="18" charset="0"/>
              </a:endParaRPr>
            </a:p>
          </p:txBody>
        </p:sp>
        <p:sp>
          <p:nvSpPr>
            <p:cNvPr id="7218" name="Line 14"/>
            <p:cNvSpPr>
              <a:spLocks noChangeAspect="1" noChangeShapeType="1"/>
            </p:cNvSpPr>
            <p:nvPr/>
          </p:nvSpPr>
          <p:spPr bwMode="auto">
            <a:xfrm>
              <a:off x="45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9" name="Line 15"/>
            <p:cNvSpPr>
              <a:spLocks noChangeShapeType="1"/>
            </p:cNvSpPr>
            <p:nvPr/>
          </p:nvSpPr>
          <p:spPr bwMode="auto">
            <a:xfrm flipH="1">
              <a:off x="42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0" name="Line 16"/>
            <p:cNvSpPr>
              <a:spLocks noChangeAspect="1" noChangeShapeType="1"/>
            </p:cNvSpPr>
            <p:nvPr/>
          </p:nvSpPr>
          <p:spPr bwMode="auto">
            <a:xfrm>
              <a:off x="43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1" name="Line 17"/>
            <p:cNvSpPr>
              <a:spLocks noChangeShapeType="1"/>
            </p:cNvSpPr>
            <p:nvPr/>
          </p:nvSpPr>
          <p:spPr bwMode="auto">
            <a:xfrm>
              <a:off x="42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2" name="Oval 18"/>
            <p:cNvSpPr>
              <a:spLocks noChangeAspect="1" noChangeArrowheads="1"/>
            </p:cNvSpPr>
            <p:nvPr/>
          </p:nvSpPr>
          <p:spPr bwMode="auto">
            <a:xfrm>
              <a:off x="840" y="2672"/>
              <a:ext cx="69" cy="69"/>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 name="Group 19"/>
          <p:cNvGrpSpPr>
            <a:grpSpLocks/>
          </p:cNvGrpSpPr>
          <p:nvPr/>
        </p:nvGrpSpPr>
        <p:grpSpPr bwMode="auto">
          <a:xfrm>
            <a:off x="3124200" y="2590800"/>
            <a:ext cx="1778000" cy="2286000"/>
            <a:chOff x="2056" y="1968"/>
            <a:chExt cx="1120" cy="1440"/>
          </a:xfrm>
        </p:grpSpPr>
        <p:sp>
          <p:nvSpPr>
            <p:cNvPr id="7193" name="Text Box 20"/>
            <p:cNvSpPr txBox="1">
              <a:spLocks noChangeArrowheads="1"/>
            </p:cNvSpPr>
            <p:nvPr/>
          </p:nvSpPr>
          <p:spPr bwMode="auto">
            <a:xfrm>
              <a:off x="2680" y="2592"/>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e</a:t>
              </a:r>
              <a:endParaRPr lang="en-US" altLang="en-US" sz="2800" i="1">
                <a:solidFill>
                  <a:schemeClr val="tx2"/>
                </a:solidFill>
                <a:latin typeface="Bookman Old Style" panose="02050604050505020204" pitchFamily="18" charset="0"/>
              </a:endParaRPr>
            </a:p>
          </p:txBody>
        </p:sp>
        <p:sp>
          <p:nvSpPr>
            <p:cNvPr id="7194" name="Oval 21"/>
            <p:cNvSpPr>
              <a:spLocks noChangeAspect="1" noChangeArrowheads="1"/>
            </p:cNvSpPr>
            <p:nvPr/>
          </p:nvSpPr>
          <p:spPr bwMode="auto">
            <a:xfrm>
              <a:off x="2068"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95" name="Oval 22"/>
            <p:cNvSpPr>
              <a:spLocks noChangeAspect="1" noChangeArrowheads="1"/>
            </p:cNvSpPr>
            <p:nvPr/>
          </p:nvSpPr>
          <p:spPr bwMode="auto">
            <a:xfrm>
              <a:off x="2074"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96" name="Line 23"/>
            <p:cNvSpPr>
              <a:spLocks noChangeAspect="1" noChangeShapeType="1"/>
            </p:cNvSpPr>
            <p:nvPr/>
          </p:nvSpPr>
          <p:spPr bwMode="auto">
            <a:xfrm rot="5400000">
              <a:off x="1645"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7" name="Text Box 24"/>
            <p:cNvSpPr txBox="1">
              <a:spLocks noChangeArrowheads="1"/>
            </p:cNvSpPr>
            <p:nvPr/>
          </p:nvSpPr>
          <p:spPr bwMode="auto">
            <a:xfrm>
              <a:off x="2072"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800" i="1">
                <a:solidFill>
                  <a:schemeClr val="tx2"/>
                </a:solidFill>
                <a:latin typeface="Bookman Old Style" panose="02050604050505020204" pitchFamily="18" charset="0"/>
              </a:endParaRPr>
            </a:p>
          </p:txBody>
        </p:sp>
        <p:sp>
          <p:nvSpPr>
            <p:cNvPr id="7198" name="Text Box 25"/>
            <p:cNvSpPr txBox="1">
              <a:spLocks noChangeArrowheads="1"/>
            </p:cNvSpPr>
            <p:nvPr/>
          </p:nvSpPr>
          <p:spPr bwMode="auto">
            <a:xfrm>
              <a:off x="205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a</a:t>
              </a:r>
              <a:endParaRPr lang="en-US" altLang="en-US" sz="2800" i="1">
                <a:solidFill>
                  <a:schemeClr val="tx2"/>
                </a:solidFill>
                <a:latin typeface="Bookman Old Style" panose="02050604050505020204" pitchFamily="18" charset="0"/>
              </a:endParaRPr>
            </a:p>
          </p:txBody>
        </p:sp>
        <p:sp>
          <p:nvSpPr>
            <p:cNvPr id="7199" name="Oval 26"/>
            <p:cNvSpPr>
              <a:spLocks noChangeAspect="1" noChangeArrowheads="1"/>
            </p:cNvSpPr>
            <p:nvPr/>
          </p:nvSpPr>
          <p:spPr bwMode="auto">
            <a:xfrm>
              <a:off x="3004"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00" name="Oval 27"/>
            <p:cNvSpPr>
              <a:spLocks noChangeAspect="1" noChangeArrowheads="1"/>
            </p:cNvSpPr>
            <p:nvPr/>
          </p:nvSpPr>
          <p:spPr bwMode="auto">
            <a:xfrm>
              <a:off x="3010"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01" name="Line 28"/>
            <p:cNvSpPr>
              <a:spLocks noChangeAspect="1" noChangeShapeType="1"/>
            </p:cNvSpPr>
            <p:nvPr/>
          </p:nvSpPr>
          <p:spPr bwMode="auto">
            <a:xfrm rot="5400000">
              <a:off x="2581"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2" name="Text Box 29"/>
            <p:cNvSpPr txBox="1">
              <a:spLocks noChangeArrowheads="1"/>
            </p:cNvSpPr>
            <p:nvPr/>
          </p:nvSpPr>
          <p:spPr bwMode="auto">
            <a:xfrm>
              <a:off x="2984" y="31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800" i="1">
                <a:solidFill>
                  <a:schemeClr val="tx2"/>
                </a:solidFill>
                <a:latin typeface="Bookman Old Style" panose="02050604050505020204" pitchFamily="18" charset="0"/>
              </a:endParaRPr>
            </a:p>
          </p:txBody>
        </p:sp>
        <p:sp>
          <p:nvSpPr>
            <p:cNvPr id="7203" name="Text Box 30"/>
            <p:cNvSpPr txBox="1">
              <a:spLocks noChangeArrowheads="1"/>
            </p:cNvSpPr>
            <p:nvPr/>
          </p:nvSpPr>
          <p:spPr bwMode="auto">
            <a:xfrm>
              <a:off x="299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800" i="1">
                <a:solidFill>
                  <a:schemeClr val="tx2"/>
                </a:solidFill>
                <a:latin typeface="Bookman Old Style" panose="02050604050505020204" pitchFamily="18" charset="0"/>
              </a:endParaRPr>
            </a:p>
          </p:txBody>
        </p:sp>
        <p:sp>
          <p:nvSpPr>
            <p:cNvPr id="7204" name="Line 31"/>
            <p:cNvSpPr>
              <a:spLocks noChangeAspect="1" noChangeShapeType="1"/>
            </p:cNvSpPr>
            <p:nvPr/>
          </p:nvSpPr>
          <p:spPr bwMode="auto">
            <a:xfrm>
              <a:off x="213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5" name="Line 32"/>
            <p:cNvSpPr>
              <a:spLocks noChangeShapeType="1"/>
            </p:cNvSpPr>
            <p:nvPr/>
          </p:nvSpPr>
          <p:spPr bwMode="auto">
            <a:xfrm flipH="1">
              <a:off x="210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6" name="Line 33"/>
            <p:cNvSpPr>
              <a:spLocks noChangeAspect="1" noChangeShapeType="1"/>
            </p:cNvSpPr>
            <p:nvPr/>
          </p:nvSpPr>
          <p:spPr bwMode="auto">
            <a:xfrm>
              <a:off x="211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7" name="Line 34"/>
            <p:cNvSpPr>
              <a:spLocks noChangeShapeType="1"/>
            </p:cNvSpPr>
            <p:nvPr/>
          </p:nvSpPr>
          <p:spPr bwMode="auto">
            <a:xfrm>
              <a:off x="210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8" name="Oval 35"/>
            <p:cNvSpPr>
              <a:spLocks noChangeAspect="1" noChangeArrowheads="1"/>
            </p:cNvSpPr>
            <p:nvPr/>
          </p:nvSpPr>
          <p:spPr bwMode="auto">
            <a:xfrm>
              <a:off x="2520" y="2672"/>
              <a:ext cx="69" cy="69"/>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4" name="Group 36"/>
          <p:cNvGrpSpPr>
            <a:grpSpLocks/>
          </p:cNvGrpSpPr>
          <p:nvPr/>
        </p:nvGrpSpPr>
        <p:grpSpPr bwMode="auto">
          <a:xfrm>
            <a:off x="5638800" y="2590800"/>
            <a:ext cx="3136900" cy="2286000"/>
            <a:chOff x="3736" y="1968"/>
            <a:chExt cx="1976" cy="1440"/>
          </a:xfrm>
        </p:grpSpPr>
        <p:sp>
          <p:nvSpPr>
            <p:cNvPr id="7176" name="Text Box 37"/>
            <p:cNvSpPr txBox="1">
              <a:spLocks noChangeArrowheads="1"/>
            </p:cNvSpPr>
            <p:nvPr/>
          </p:nvSpPr>
          <p:spPr bwMode="auto">
            <a:xfrm>
              <a:off x="5528" y="3130"/>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e</a:t>
              </a:r>
              <a:endParaRPr lang="en-US" altLang="en-US" sz="2800" i="1">
                <a:solidFill>
                  <a:schemeClr val="tx2"/>
                </a:solidFill>
                <a:latin typeface="Bookman Old Style" panose="02050604050505020204" pitchFamily="18" charset="0"/>
              </a:endParaRPr>
            </a:p>
          </p:txBody>
        </p:sp>
        <p:sp>
          <p:nvSpPr>
            <p:cNvPr id="7177" name="Oval 38"/>
            <p:cNvSpPr>
              <a:spLocks noChangeAspect="1" noChangeArrowheads="1"/>
            </p:cNvSpPr>
            <p:nvPr/>
          </p:nvSpPr>
          <p:spPr bwMode="auto">
            <a:xfrm>
              <a:off x="3748"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78" name="Oval 39"/>
            <p:cNvSpPr>
              <a:spLocks noChangeAspect="1" noChangeArrowheads="1"/>
            </p:cNvSpPr>
            <p:nvPr/>
          </p:nvSpPr>
          <p:spPr bwMode="auto">
            <a:xfrm>
              <a:off x="3754"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79" name="Line 40"/>
            <p:cNvSpPr>
              <a:spLocks noChangeAspect="1" noChangeShapeType="1"/>
            </p:cNvSpPr>
            <p:nvPr/>
          </p:nvSpPr>
          <p:spPr bwMode="auto">
            <a:xfrm rot="5400000">
              <a:off x="3325"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0" name="Text Box 41"/>
            <p:cNvSpPr txBox="1">
              <a:spLocks noChangeArrowheads="1"/>
            </p:cNvSpPr>
            <p:nvPr/>
          </p:nvSpPr>
          <p:spPr bwMode="auto">
            <a:xfrm>
              <a:off x="3752" y="31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800" i="1">
                <a:solidFill>
                  <a:schemeClr val="tx2"/>
                </a:solidFill>
                <a:latin typeface="Bookman Old Style" panose="02050604050505020204" pitchFamily="18" charset="0"/>
              </a:endParaRPr>
            </a:p>
          </p:txBody>
        </p:sp>
        <p:sp>
          <p:nvSpPr>
            <p:cNvPr id="7181" name="Text Box 42"/>
            <p:cNvSpPr txBox="1">
              <a:spLocks noChangeArrowheads="1"/>
            </p:cNvSpPr>
            <p:nvPr/>
          </p:nvSpPr>
          <p:spPr bwMode="auto">
            <a:xfrm>
              <a:off x="373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a</a:t>
              </a:r>
              <a:endParaRPr lang="en-US" altLang="en-US" sz="2800" i="1">
                <a:solidFill>
                  <a:schemeClr val="tx2"/>
                </a:solidFill>
                <a:latin typeface="Bookman Old Style" panose="02050604050505020204" pitchFamily="18" charset="0"/>
              </a:endParaRPr>
            </a:p>
          </p:txBody>
        </p:sp>
        <p:sp>
          <p:nvSpPr>
            <p:cNvPr id="7182" name="Oval 43"/>
            <p:cNvSpPr>
              <a:spLocks noChangeAspect="1" noChangeArrowheads="1"/>
            </p:cNvSpPr>
            <p:nvPr/>
          </p:nvSpPr>
          <p:spPr bwMode="auto">
            <a:xfrm>
              <a:off x="4684"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83" name="Oval 44"/>
            <p:cNvSpPr>
              <a:spLocks noChangeAspect="1" noChangeArrowheads="1"/>
            </p:cNvSpPr>
            <p:nvPr/>
          </p:nvSpPr>
          <p:spPr bwMode="auto">
            <a:xfrm>
              <a:off x="4690"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84" name="Line 45"/>
            <p:cNvSpPr>
              <a:spLocks noChangeAspect="1" noChangeShapeType="1"/>
            </p:cNvSpPr>
            <p:nvPr/>
          </p:nvSpPr>
          <p:spPr bwMode="auto">
            <a:xfrm rot="5400000">
              <a:off x="4261"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5" name="Text Box 46"/>
            <p:cNvSpPr txBox="1">
              <a:spLocks noChangeArrowheads="1"/>
            </p:cNvSpPr>
            <p:nvPr/>
          </p:nvSpPr>
          <p:spPr bwMode="auto">
            <a:xfrm>
              <a:off x="4664"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800" i="1">
                <a:solidFill>
                  <a:schemeClr val="tx2"/>
                </a:solidFill>
                <a:latin typeface="Bookman Old Style" panose="02050604050505020204" pitchFamily="18" charset="0"/>
              </a:endParaRPr>
            </a:p>
          </p:txBody>
        </p:sp>
        <p:sp>
          <p:nvSpPr>
            <p:cNvPr id="7186" name="Text Box 47"/>
            <p:cNvSpPr txBox="1">
              <a:spLocks noChangeArrowheads="1"/>
            </p:cNvSpPr>
            <p:nvPr/>
          </p:nvSpPr>
          <p:spPr bwMode="auto">
            <a:xfrm>
              <a:off x="467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800" i="1">
                <a:solidFill>
                  <a:schemeClr val="tx2"/>
                </a:solidFill>
                <a:latin typeface="Bookman Old Style" panose="02050604050505020204" pitchFamily="18" charset="0"/>
              </a:endParaRPr>
            </a:p>
          </p:txBody>
        </p:sp>
        <p:sp>
          <p:nvSpPr>
            <p:cNvPr id="7187" name="Line 48"/>
            <p:cNvSpPr>
              <a:spLocks noChangeAspect="1" noChangeShapeType="1"/>
            </p:cNvSpPr>
            <p:nvPr/>
          </p:nvSpPr>
          <p:spPr bwMode="auto">
            <a:xfrm>
              <a:off x="381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8" name="Line 49"/>
            <p:cNvSpPr>
              <a:spLocks noChangeAspect="1" noChangeShapeType="1"/>
            </p:cNvSpPr>
            <p:nvPr/>
          </p:nvSpPr>
          <p:spPr bwMode="auto">
            <a:xfrm>
              <a:off x="379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9" name="Line 50"/>
            <p:cNvSpPr>
              <a:spLocks noChangeShapeType="1"/>
            </p:cNvSpPr>
            <p:nvPr/>
          </p:nvSpPr>
          <p:spPr bwMode="auto">
            <a:xfrm>
              <a:off x="378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0" name="Oval 51"/>
            <p:cNvSpPr>
              <a:spLocks noChangeAspect="1" noChangeArrowheads="1"/>
            </p:cNvSpPr>
            <p:nvPr/>
          </p:nvSpPr>
          <p:spPr bwMode="auto">
            <a:xfrm>
              <a:off x="5616" y="3120"/>
              <a:ext cx="69" cy="69"/>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91" name="Line 52"/>
            <p:cNvSpPr>
              <a:spLocks noChangeShapeType="1"/>
            </p:cNvSpPr>
            <p:nvPr/>
          </p:nvSpPr>
          <p:spPr bwMode="auto">
            <a:xfrm>
              <a:off x="4752"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2" name="Line 53"/>
            <p:cNvSpPr>
              <a:spLocks noChangeAspect="1" noChangeShapeType="1"/>
            </p:cNvSpPr>
            <p:nvPr/>
          </p:nvSpPr>
          <p:spPr bwMode="auto">
            <a:xfrm>
              <a:off x="4738"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3975" name="Text Box 54"/>
          <p:cNvSpPr txBox="1">
            <a:spLocks noChangeArrowheads="1"/>
          </p:cNvSpPr>
          <p:nvPr/>
        </p:nvSpPr>
        <p:spPr bwMode="auto">
          <a:xfrm>
            <a:off x="381000" y="51816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3200" b="1">
                <a:latin typeface="Times New Roman" panose="02020603050405020304" pitchFamily="18" charset="0"/>
              </a:rPr>
              <a:t>      yes		    no				yes</a:t>
            </a:r>
          </a:p>
          <a:p>
            <a:pPr algn="l" eaLnBrk="1" hangingPunct="1"/>
            <a:r>
              <a:rPr lang="en-US" altLang="en-US" sz="3200">
                <a:latin typeface="Times New Roman" panose="02020603050405020304" pitchFamily="18" charset="0"/>
              </a:rPr>
              <a:t>(a, e, c, d, e, b, a )	         (a, c, d, e, b, d, a, 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975"/>
                                        </p:tgtEl>
                                        <p:attrNameLst>
                                          <p:attrName>style.visibility</p:attrName>
                                        </p:attrNameLst>
                                      </p:cBhvr>
                                      <p:to>
                                        <p:strVal val="visible"/>
                                      </p:to>
                                    </p:set>
                                    <p:animEffect transition="in" filter="blinds(horizontal)">
                                      <p:cBhvr>
                                        <p:cTn id="22" dur="500"/>
                                        <p:tgtEl>
                                          <p:spTgt spid="83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90600"/>
          </a:xfrm>
        </p:spPr>
        <p:txBody>
          <a:bodyPr>
            <a:noAutofit/>
          </a:bodyPr>
          <a:lstStyle/>
          <a:p>
            <a:r>
              <a:rPr lang="en-US" sz="4400" dirty="0"/>
              <a:t>Euler </a:t>
            </a:r>
            <a:r>
              <a:rPr lang="en-US" sz="4400" dirty="0" smtClean="0"/>
              <a:t>Paths </a:t>
            </a:r>
            <a:endParaRPr lang="en-US" sz="4400" dirty="0"/>
          </a:p>
        </p:txBody>
      </p:sp>
      <p:sp>
        <p:nvSpPr>
          <p:cNvPr id="3" name="Content Placeholder 2"/>
          <p:cNvSpPr>
            <a:spLocks noGrp="1"/>
          </p:cNvSpPr>
          <p:nvPr>
            <p:ph idx="1"/>
          </p:nvPr>
        </p:nvSpPr>
        <p:spPr>
          <a:xfrm>
            <a:off x="457200" y="1371600"/>
            <a:ext cx="8229600" cy="4953000"/>
          </a:xfrm>
        </p:spPr>
        <p:txBody>
          <a:bodyPr>
            <a:normAutofit fontScale="55000" lnSpcReduction="20000"/>
          </a:bodyPr>
          <a:lstStyle/>
          <a:p>
            <a:pPr indent="0">
              <a:buNone/>
            </a:pPr>
            <a:endParaRPr lang="en-US" dirty="0" smtClean="0"/>
          </a:p>
          <a:p>
            <a:pPr indent="0">
              <a:buNone/>
            </a:pPr>
            <a:r>
              <a:rPr lang="en-US" b="1" dirty="0" smtClean="0"/>
              <a:t>Example</a:t>
            </a:r>
            <a:r>
              <a:rPr lang="en-US" dirty="0" smtClean="0"/>
              <a:t>:</a:t>
            </a:r>
          </a:p>
          <a:p>
            <a:pPr indent="0">
              <a:buNone/>
            </a:pPr>
            <a:endParaRPr lang="en-US" dirty="0"/>
          </a:p>
          <a:p>
            <a:pPr indent="0">
              <a:buNone/>
            </a:pPr>
            <a:endParaRPr lang="en-US" dirty="0" smtClean="0"/>
          </a:p>
          <a:p>
            <a:pPr indent="0">
              <a:buNone/>
            </a:pPr>
            <a:endParaRPr lang="en-US" dirty="0" smtClean="0"/>
          </a:p>
          <a:p>
            <a:pPr indent="0">
              <a:buNone/>
            </a:pPr>
            <a:endParaRPr lang="en-US" dirty="0" smtClean="0"/>
          </a:p>
          <a:p>
            <a:pPr indent="0">
              <a:buNone/>
            </a:pPr>
            <a:endParaRPr lang="en-US" i="1" dirty="0" smtClean="0"/>
          </a:p>
          <a:p>
            <a:pPr indent="0">
              <a:buNone/>
            </a:pPr>
            <a:endParaRPr lang="en-US" i="1" dirty="0" smtClean="0"/>
          </a:p>
          <a:p>
            <a:pPr indent="0">
              <a:buNone/>
            </a:pPr>
            <a:endParaRPr lang="en-US" i="1" dirty="0" smtClean="0"/>
          </a:p>
          <a:p>
            <a:pPr indent="0">
              <a:buNone/>
            </a:pPr>
            <a:r>
              <a:rPr lang="en-US" i="1" dirty="0" smtClean="0"/>
              <a:t>G</a:t>
            </a:r>
            <a:r>
              <a:rPr lang="en-US" baseline="-25000" dirty="0" smtClean="0">
                <a:latin typeface="Cambria Math" pitchFamily="18" charset="0"/>
                <a:ea typeface="Cambria Math" pitchFamily="18" charset="0"/>
              </a:rPr>
              <a:t>1</a:t>
            </a:r>
            <a:r>
              <a:rPr lang="en-US" dirty="0" smtClean="0"/>
              <a:t> contains exactly two vertices of odd degree (</a:t>
            </a:r>
            <a:r>
              <a:rPr lang="en-US" i="1" dirty="0" smtClean="0"/>
              <a:t>b</a:t>
            </a:r>
            <a:r>
              <a:rPr lang="en-US" dirty="0" smtClean="0"/>
              <a:t> and </a:t>
            </a:r>
            <a:r>
              <a:rPr lang="en-US" i="1" dirty="0" smtClean="0"/>
              <a:t>d</a:t>
            </a:r>
            <a:r>
              <a:rPr lang="en-US" dirty="0" smtClean="0"/>
              <a:t>). Hence it has an Euler path, e.g.,  </a:t>
            </a:r>
            <a:r>
              <a:rPr lang="en-US" i="1" dirty="0" smtClean="0"/>
              <a:t>d</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r>
              <a:rPr lang="en-US" i="1" dirty="0" smtClean="0"/>
              <a:t>b</a:t>
            </a:r>
            <a:r>
              <a:rPr lang="en-US" dirty="0" smtClean="0"/>
              <a:t>.</a:t>
            </a:r>
          </a:p>
          <a:p>
            <a:pPr indent="0">
              <a:buNone/>
            </a:pPr>
            <a:r>
              <a:rPr lang="en-US" dirty="0" smtClean="0"/>
              <a:t> </a:t>
            </a:r>
          </a:p>
          <a:p>
            <a:pPr indent="0">
              <a:buNone/>
            </a:pPr>
            <a:r>
              <a:rPr lang="en-US" i="1" dirty="0" smtClean="0"/>
              <a:t>G</a:t>
            </a:r>
            <a:r>
              <a:rPr lang="en-US" baseline="-25000" dirty="0" smtClean="0">
                <a:latin typeface="Cambria Math" pitchFamily="18" charset="0"/>
                <a:ea typeface="Cambria Math" pitchFamily="18" charset="0"/>
              </a:rPr>
              <a:t>2</a:t>
            </a:r>
            <a:r>
              <a:rPr lang="en-US" dirty="0" smtClean="0"/>
              <a:t> </a:t>
            </a:r>
            <a:r>
              <a:rPr lang="en-US" dirty="0"/>
              <a:t>h</a:t>
            </a:r>
            <a:r>
              <a:rPr lang="en-US" dirty="0" smtClean="0"/>
              <a:t>as exactly two vertices of odd degree </a:t>
            </a:r>
            <a:r>
              <a:rPr lang="en-US" dirty="0"/>
              <a:t>(</a:t>
            </a:r>
            <a:r>
              <a:rPr lang="en-US" i="1" dirty="0"/>
              <a:t>b</a:t>
            </a:r>
            <a:r>
              <a:rPr lang="en-US" dirty="0"/>
              <a:t> and </a:t>
            </a:r>
            <a:r>
              <a:rPr lang="en-US" i="1" dirty="0"/>
              <a:t>d</a:t>
            </a:r>
            <a:r>
              <a:rPr lang="en-US" dirty="0"/>
              <a:t>). Hence it has an Euler </a:t>
            </a:r>
            <a:r>
              <a:rPr lang="en-US" dirty="0" smtClean="0"/>
              <a:t>path, e.g.,  </a:t>
            </a:r>
            <a:r>
              <a:rPr lang="en-US" i="1" dirty="0" smtClean="0"/>
              <a:t>b</a:t>
            </a:r>
            <a:r>
              <a:rPr lang="en-US" dirty="0" smtClean="0"/>
              <a:t>, </a:t>
            </a:r>
            <a:r>
              <a:rPr lang="en-US" i="1" dirty="0"/>
              <a:t>a</a:t>
            </a:r>
            <a:r>
              <a:rPr lang="en-US" dirty="0"/>
              <a:t>, </a:t>
            </a:r>
            <a:r>
              <a:rPr lang="en-US" i="1" dirty="0" smtClean="0"/>
              <a:t>g</a:t>
            </a:r>
            <a:r>
              <a:rPr lang="en-US" dirty="0" smtClean="0"/>
              <a:t>, </a:t>
            </a:r>
            <a:r>
              <a:rPr lang="en-US" i="1" dirty="0" smtClean="0"/>
              <a:t>f</a:t>
            </a:r>
            <a:r>
              <a:rPr lang="en-US" dirty="0" smtClean="0"/>
              <a:t>, </a:t>
            </a:r>
            <a:r>
              <a:rPr lang="en-US" i="1" dirty="0" smtClean="0"/>
              <a:t>e</a:t>
            </a:r>
            <a:r>
              <a:rPr lang="en-US" dirty="0" smtClean="0"/>
              <a:t>, </a:t>
            </a:r>
            <a:r>
              <a:rPr lang="en-US" i="1" dirty="0" smtClean="0"/>
              <a:t>d</a:t>
            </a:r>
            <a:r>
              <a:rPr lang="en-US" dirty="0" smtClean="0"/>
              <a:t>, </a:t>
            </a:r>
            <a:r>
              <a:rPr lang="en-US" i="1" dirty="0" smtClean="0"/>
              <a:t>c</a:t>
            </a:r>
            <a:r>
              <a:rPr lang="en-US" dirty="0" smtClean="0"/>
              <a:t>, </a:t>
            </a:r>
            <a:r>
              <a:rPr lang="en-US" i="1" dirty="0" smtClean="0"/>
              <a:t>g</a:t>
            </a:r>
            <a:r>
              <a:rPr lang="en-US" dirty="0" smtClean="0"/>
              <a:t>, </a:t>
            </a:r>
            <a:r>
              <a:rPr lang="en-US" i="1" dirty="0" smtClean="0"/>
              <a:t>b</a:t>
            </a:r>
            <a:r>
              <a:rPr lang="en-US" dirty="0" smtClean="0"/>
              <a:t>, </a:t>
            </a:r>
            <a:r>
              <a:rPr lang="en-US" i="1" dirty="0" smtClean="0"/>
              <a:t>c,</a:t>
            </a:r>
            <a:r>
              <a:rPr lang="en-US" i="1" dirty="0"/>
              <a:t> </a:t>
            </a:r>
            <a:r>
              <a:rPr lang="en-US" i="1" dirty="0" smtClean="0"/>
              <a:t>f</a:t>
            </a:r>
            <a:r>
              <a:rPr lang="en-US" dirty="0" smtClean="0"/>
              <a:t>, </a:t>
            </a:r>
            <a:r>
              <a:rPr lang="en-US" i="1" dirty="0"/>
              <a:t>d</a:t>
            </a:r>
            <a:r>
              <a:rPr lang="en-US" dirty="0" smtClean="0"/>
              <a:t>. </a:t>
            </a:r>
          </a:p>
          <a:p>
            <a:pPr indent="0">
              <a:buNone/>
            </a:pPr>
            <a:endParaRPr lang="en-US" dirty="0"/>
          </a:p>
          <a:p>
            <a:pPr indent="0">
              <a:buNone/>
            </a:pPr>
            <a:r>
              <a:rPr lang="en-US" i="1" dirty="0" smtClean="0"/>
              <a:t>G</a:t>
            </a:r>
            <a:r>
              <a:rPr lang="en-US" baseline="-25000" dirty="0" smtClean="0">
                <a:latin typeface="Cambria Math" pitchFamily="18" charset="0"/>
                <a:ea typeface="Cambria Math" pitchFamily="18" charset="0"/>
              </a:rPr>
              <a:t>3</a:t>
            </a:r>
            <a:r>
              <a:rPr lang="en-US" dirty="0" smtClean="0"/>
              <a:t> </a:t>
            </a:r>
            <a:r>
              <a:rPr lang="en-US" dirty="0"/>
              <a:t>has </a:t>
            </a:r>
            <a:r>
              <a:rPr lang="en-US" dirty="0" smtClean="0"/>
              <a:t>six vertices of odd degree. Hence, it does not have an Euler path.</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2209800"/>
            <a:ext cx="6181409" cy="1597533"/>
          </a:xfrm>
          <a:prstGeom prst="rect">
            <a:avLst/>
          </a:prstGeom>
        </p:spPr>
      </p:pic>
    </p:spTree>
    <p:extLst>
      <p:ext uri="{BB962C8B-B14F-4D97-AF65-F5344CB8AC3E}">
        <p14:creationId xmlns:p14="http://schemas.microsoft.com/office/powerpoint/2010/main" val="4039707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75339"/>
            <a:ext cx="8229600" cy="515112"/>
          </a:xfrm>
        </p:spPr>
        <p:txBody>
          <a:bodyPr>
            <a:noAutofit/>
          </a:bodyPr>
          <a:lstStyle/>
          <a:p>
            <a:r>
              <a:rPr lang="en-US" sz="3200" dirty="0" smtClean="0"/>
              <a:t>Necessary Conditions for Euler Circuits and Paths</a:t>
            </a:r>
            <a:endParaRPr lang="en-US" sz="3200" dirty="0"/>
          </a:p>
        </p:txBody>
      </p:sp>
      <p:sp>
        <p:nvSpPr>
          <p:cNvPr id="3" name="Content Placeholder 2"/>
          <p:cNvSpPr>
            <a:spLocks noGrp="1"/>
          </p:cNvSpPr>
          <p:nvPr>
            <p:ph idx="1"/>
          </p:nvPr>
        </p:nvSpPr>
        <p:spPr>
          <a:xfrm>
            <a:off x="381000" y="1447800"/>
            <a:ext cx="8229600" cy="4038600"/>
          </a:xfrm>
        </p:spPr>
        <p:txBody>
          <a:bodyPr>
            <a:noAutofit/>
          </a:bodyPr>
          <a:lstStyle/>
          <a:p>
            <a:r>
              <a:rPr lang="en-US" sz="2000" dirty="0" smtClean="0"/>
              <a:t>We assume that </a:t>
            </a:r>
            <a:r>
              <a:rPr lang="en-US" sz="1600" dirty="0" smtClean="0">
                <a:latin typeface="Times New Roman" pitchFamily="18" charset="0"/>
              </a:rPr>
              <a:t>a connected </a:t>
            </a:r>
            <a:r>
              <a:rPr lang="en-US" sz="1600" dirty="0" err="1" smtClean="0">
                <a:latin typeface="Times New Roman" pitchFamily="18" charset="0"/>
              </a:rPr>
              <a:t>multigraph</a:t>
            </a:r>
            <a:r>
              <a:rPr lang="en-US" sz="1600" dirty="0" smtClean="0">
                <a:latin typeface="Times New Roman" pitchFamily="18" charset="0"/>
              </a:rPr>
              <a:t> has an Euler circuit. </a:t>
            </a:r>
            <a:endParaRPr lang="en-US" sz="2000" dirty="0" smtClean="0"/>
          </a:p>
          <a:p>
            <a:r>
              <a:rPr lang="en-US" sz="2000" dirty="0" smtClean="0"/>
              <a:t>An Euler circuit begins with a vertex </a:t>
            </a:r>
            <a:r>
              <a:rPr lang="en-US" sz="2000" i="1" dirty="0" smtClean="0"/>
              <a:t>a</a:t>
            </a:r>
            <a:r>
              <a:rPr lang="en-US" sz="2000" dirty="0" smtClean="0"/>
              <a:t> and continues with an edge incident with </a:t>
            </a:r>
            <a:r>
              <a:rPr lang="en-US" sz="2000" i="1" dirty="0" smtClean="0"/>
              <a:t>a</a:t>
            </a:r>
            <a:r>
              <a:rPr lang="en-US" sz="2000" dirty="0" smtClean="0"/>
              <a:t>, say {</a:t>
            </a:r>
            <a:r>
              <a:rPr lang="en-US" sz="2000" i="1" dirty="0" smtClean="0"/>
              <a:t>a</a:t>
            </a:r>
            <a:r>
              <a:rPr lang="en-US" sz="2000" dirty="0" smtClean="0"/>
              <a:t>, </a:t>
            </a:r>
            <a:r>
              <a:rPr lang="en-US" sz="2000" i="1" dirty="0" smtClean="0"/>
              <a:t>b</a:t>
            </a:r>
            <a:r>
              <a:rPr lang="en-US" sz="2000" dirty="0" smtClean="0"/>
              <a:t>}. The edge </a:t>
            </a:r>
            <a:r>
              <a:rPr lang="en-US" sz="2000" dirty="0"/>
              <a:t>{</a:t>
            </a:r>
            <a:r>
              <a:rPr lang="en-US" sz="2000" i="1" dirty="0"/>
              <a:t>a</a:t>
            </a:r>
            <a:r>
              <a:rPr lang="en-US" sz="2000" dirty="0"/>
              <a:t>, </a:t>
            </a:r>
            <a:r>
              <a:rPr lang="en-US" sz="2000" i="1" dirty="0"/>
              <a:t>b</a:t>
            </a:r>
            <a:r>
              <a:rPr lang="en-US" sz="2000" dirty="0" smtClean="0"/>
              <a:t>} contributes one to </a:t>
            </a:r>
            <a:r>
              <a:rPr lang="en-US" sz="2000" dirty="0" err="1" smtClean="0"/>
              <a:t>deg</a:t>
            </a:r>
            <a:r>
              <a:rPr lang="en-US" sz="2000" dirty="0" smtClean="0"/>
              <a:t>(</a:t>
            </a:r>
            <a:r>
              <a:rPr lang="en-US" sz="2000" i="1" dirty="0" smtClean="0"/>
              <a:t>a</a:t>
            </a:r>
            <a:r>
              <a:rPr lang="en-US" sz="2000" dirty="0" smtClean="0"/>
              <a:t>). </a:t>
            </a:r>
          </a:p>
          <a:p>
            <a:r>
              <a:rPr lang="en-US" sz="2000" dirty="0" smtClean="0"/>
              <a:t>Each time the circuit passes through a vertex it contributes two to the vertex’s degree. </a:t>
            </a:r>
          </a:p>
          <a:p>
            <a:r>
              <a:rPr lang="en-US" sz="2000" dirty="0" smtClean="0"/>
              <a:t>Finally, the circuit terminates where it started, contributing one to </a:t>
            </a:r>
            <a:r>
              <a:rPr lang="en-US" sz="2000" dirty="0" err="1" smtClean="0"/>
              <a:t>deg</a:t>
            </a:r>
            <a:r>
              <a:rPr lang="en-US" sz="2000" dirty="0" smtClean="0"/>
              <a:t>(</a:t>
            </a:r>
            <a:r>
              <a:rPr lang="en-US" sz="2000" i="1" dirty="0" smtClean="0"/>
              <a:t>a</a:t>
            </a:r>
            <a:r>
              <a:rPr lang="en-US" sz="2000" dirty="0" smtClean="0"/>
              <a:t>). Therefore </a:t>
            </a:r>
            <a:r>
              <a:rPr lang="en-US" sz="2000" dirty="0" err="1" smtClean="0"/>
              <a:t>deg</a:t>
            </a:r>
            <a:r>
              <a:rPr lang="en-US" sz="2000" dirty="0" smtClean="0"/>
              <a:t>(</a:t>
            </a:r>
            <a:r>
              <a:rPr lang="en-US" sz="2000" i="1" dirty="0" smtClean="0"/>
              <a:t>a</a:t>
            </a:r>
            <a:r>
              <a:rPr lang="en-US" sz="2000" dirty="0" smtClean="0"/>
              <a:t>) must be even.</a:t>
            </a:r>
          </a:p>
          <a:p>
            <a:r>
              <a:rPr lang="en-US" sz="2000" dirty="0" smtClean="0"/>
              <a:t>We conclude that the degree of every other vertex must also be even.</a:t>
            </a:r>
          </a:p>
          <a:p>
            <a:r>
              <a:rPr lang="en-US" sz="2000" dirty="0"/>
              <a:t>By the same reasoning, we see that the initial vertex and the final vertex of an Euler path have odd degree, while every other vertex has even degree.  So, a graph with an Euler path has exactly two vertices of odd degree</a:t>
            </a:r>
            <a:r>
              <a:rPr lang="en-US" sz="2000" dirty="0" smtClean="0"/>
              <a:t>.</a:t>
            </a:r>
          </a:p>
          <a:p>
            <a:r>
              <a:rPr lang="en-US" sz="2000" dirty="0"/>
              <a:t>In the next slide we will show that these necessary conditions are also sufficient conditions.</a:t>
            </a:r>
          </a:p>
        </p:txBody>
      </p:sp>
    </p:spTree>
    <p:extLst>
      <p:ext uri="{BB962C8B-B14F-4D97-AF65-F5344CB8AC3E}">
        <p14:creationId xmlns:p14="http://schemas.microsoft.com/office/powerpoint/2010/main" val="959640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Theorem</a:t>
            </a:r>
            <a:r>
              <a:rPr lang="en-US" dirty="0" smtClean="0"/>
              <a:t>: A connected </a:t>
            </a:r>
            <a:r>
              <a:rPr lang="en-US" dirty="0" err="1" smtClean="0"/>
              <a:t>multigraph</a:t>
            </a:r>
            <a:r>
              <a:rPr lang="en-US" dirty="0" smtClean="0"/>
              <a:t> with at least two vertices has an Euler circuit if and only if each of its vertices has an even </a:t>
            </a:r>
            <a:r>
              <a:rPr lang="en-US" dirty="0"/>
              <a:t>degree </a:t>
            </a:r>
            <a:r>
              <a:rPr lang="en-US" dirty="0" smtClean="0"/>
              <a:t>and </a:t>
            </a:r>
            <a:r>
              <a:rPr lang="en-US" dirty="0"/>
              <a:t>it has an Euler path if and only if it has exactly two vertices of odd degree</a:t>
            </a:r>
            <a:r>
              <a:rPr lang="en-US" dirty="0" smtClean="0"/>
              <a:t>.</a:t>
            </a:r>
          </a:p>
          <a:p>
            <a:pPr marL="0" indent="0">
              <a:buNone/>
            </a:pPr>
            <a:endParaRPr lang="en-US" dirty="0"/>
          </a:p>
          <a:p>
            <a:pPr marL="0" indent="0">
              <a:buNone/>
            </a:pPr>
            <a:r>
              <a:rPr lang="en-US" b="1" dirty="0" smtClean="0"/>
              <a:t>Example</a:t>
            </a:r>
            <a:r>
              <a:rPr lang="en-US" dirty="0" smtClean="0"/>
              <a:t>: Two </a:t>
            </a:r>
            <a:r>
              <a:rPr lang="en-US" dirty="0"/>
              <a:t>of the vertices in the </a:t>
            </a:r>
            <a:r>
              <a:rPr lang="en-US" dirty="0" err="1"/>
              <a:t>multigraph</a:t>
            </a:r>
            <a:r>
              <a:rPr lang="en-US" dirty="0"/>
              <a:t> </a:t>
            </a:r>
            <a:r>
              <a:rPr lang="en-US" dirty="0" smtClean="0"/>
              <a:t>model of the  </a:t>
            </a:r>
            <a:r>
              <a:rPr lang="en-US" dirty="0"/>
              <a:t>K</a:t>
            </a:r>
            <a:r>
              <a:rPr lang="az-Cyrl-AZ" dirty="0">
                <a:latin typeface="Cambria Math"/>
                <a:ea typeface="Cambria Math"/>
              </a:rPr>
              <a:t>ӧ</a:t>
            </a:r>
            <a:r>
              <a:rPr lang="en-US" dirty="0" err="1"/>
              <a:t>nigsberg</a:t>
            </a:r>
            <a:r>
              <a:rPr lang="en-US" dirty="0"/>
              <a:t> bridge problem</a:t>
            </a:r>
            <a:r>
              <a:rPr lang="en-US" dirty="0" smtClean="0"/>
              <a:t> </a:t>
            </a:r>
            <a:r>
              <a:rPr lang="en-US" dirty="0"/>
              <a:t>have odd degree.   Hence, there is no Euler circuit in this </a:t>
            </a:r>
            <a:r>
              <a:rPr lang="en-US" dirty="0" err="1" smtClean="0"/>
              <a:t>multigraph</a:t>
            </a:r>
            <a:r>
              <a:rPr lang="en-US" dirty="0"/>
              <a:t> </a:t>
            </a:r>
            <a:r>
              <a:rPr lang="en-US" dirty="0" smtClean="0"/>
              <a:t>and  </a:t>
            </a:r>
            <a:r>
              <a:rPr lang="en-US" dirty="0"/>
              <a:t>it is impossible to start at a given point, cross each bridge exactly once, and return to the starting point. </a:t>
            </a:r>
            <a:endParaRPr lang="en-US" dirty="0" smtClean="0"/>
          </a:p>
          <a:p>
            <a:pPr marL="0" indent="0">
              <a:buNone/>
            </a:pPr>
            <a:endParaRPr lang="en-US" dirty="0"/>
          </a:p>
          <a:p>
            <a:pPr marL="0" indent="0">
              <a:buNone/>
            </a:pPr>
            <a:r>
              <a:rPr lang="en-US" dirty="0" smtClean="0"/>
              <a:t> </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181600"/>
            <a:ext cx="834390" cy="1433322"/>
          </a:xfrm>
          <a:prstGeom prst="rect">
            <a:avLst/>
          </a:prstGeom>
        </p:spPr>
      </p:pic>
    </p:spTree>
    <p:extLst>
      <p:ext uri="{BB962C8B-B14F-4D97-AF65-F5344CB8AC3E}">
        <p14:creationId xmlns:p14="http://schemas.microsoft.com/office/powerpoint/2010/main" val="2934977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2279</TotalTime>
  <Words>1912</Words>
  <Application>Microsoft Office PowerPoint</Application>
  <PresentationFormat>On-screen Show (4:3)</PresentationFormat>
  <Paragraphs>202</Paragraphs>
  <Slides>29</Slides>
  <Notes>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Alternative</vt:lpstr>
      <vt:lpstr>Bookman Old Style</vt:lpstr>
      <vt:lpstr>Cambria Math</vt:lpstr>
      <vt:lpstr>Symbol</vt:lpstr>
      <vt:lpstr>Times New Roman</vt:lpstr>
      <vt:lpstr>Wingdings 2</vt:lpstr>
      <vt:lpstr>1_Default Design</vt:lpstr>
      <vt:lpstr>PowerPoint Presentation</vt:lpstr>
      <vt:lpstr>Euler Paths and Circuits</vt:lpstr>
      <vt:lpstr>Euler Paths and Circuits</vt:lpstr>
      <vt:lpstr>Necessary and Sufficient Conditions</vt:lpstr>
      <vt:lpstr>Example</vt:lpstr>
      <vt:lpstr>Example</vt:lpstr>
      <vt:lpstr>Euler Paths </vt:lpstr>
      <vt:lpstr>Necessary Conditions for Euler Circuits and Paths</vt:lpstr>
      <vt:lpstr>Necessary and Sufficient Conditions for Euler Circuits and Paths (continued)</vt:lpstr>
      <vt:lpstr>Euler Circuit in Directed Graphs</vt:lpstr>
      <vt:lpstr>Euler Path in Directed Graphs</vt:lpstr>
      <vt:lpstr>PowerPoint Presentation</vt:lpstr>
      <vt:lpstr>Applications of Euler Paths and Circuits</vt:lpstr>
      <vt:lpstr>Hamilton Paths and Circuits</vt:lpstr>
      <vt:lpstr>Hamilton Paths and Circuits</vt:lpstr>
      <vt:lpstr>Hamilton Circuits</vt:lpstr>
      <vt:lpstr>PowerPoint Presentation</vt:lpstr>
      <vt:lpstr>Hamilton Circuits</vt:lpstr>
      <vt:lpstr>Finding Hamilton Circuits</vt:lpstr>
      <vt:lpstr>Finding Hamilton Circuits</vt:lpstr>
      <vt:lpstr>Necessary Conditions for Hamilton Circuits</vt:lpstr>
      <vt:lpstr>Finding Hamilton Circuits</vt:lpstr>
      <vt:lpstr>Properties to look for ...</vt:lpstr>
      <vt:lpstr>PowerPoint Presentation</vt:lpstr>
      <vt:lpstr>A Sufficient Condition</vt:lpstr>
      <vt:lpstr>Applications of Hamilton Paths and Circuits</vt:lpstr>
      <vt:lpstr>Travelling Salesman Problem</vt:lpstr>
      <vt:lpstr>Time Complexity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Graphs</dc:title>
  <dc:creator>Latecki</dc:creator>
  <cp:lastModifiedBy>Nandy</cp:lastModifiedBy>
  <cp:revision>48</cp:revision>
  <dcterms:modified xsi:type="dcterms:W3CDTF">2020-11-10T03:12:54Z</dcterms:modified>
</cp:coreProperties>
</file>