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0"/>
  </p:notesMasterIdLst>
  <p:sldIdLst>
    <p:sldId id="357" r:id="rId2"/>
    <p:sldId id="377" r:id="rId3"/>
    <p:sldId id="318" r:id="rId4"/>
    <p:sldId id="379" r:id="rId5"/>
    <p:sldId id="378" r:id="rId6"/>
    <p:sldId id="319" r:id="rId7"/>
    <p:sldId id="380" r:id="rId8"/>
    <p:sldId id="381" r:id="rId9"/>
    <p:sldId id="405" r:id="rId10"/>
    <p:sldId id="406" r:id="rId11"/>
    <p:sldId id="396" r:id="rId12"/>
    <p:sldId id="403" r:id="rId13"/>
    <p:sldId id="397" r:id="rId14"/>
    <p:sldId id="398" r:id="rId15"/>
    <p:sldId id="399" r:id="rId16"/>
    <p:sldId id="400" r:id="rId17"/>
    <p:sldId id="401" r:id="rId18"/>
    <p:sldId id="404" r:id="rId19"/>
    <p:sldId id="394" r:id="rId20"/>
    <p:sldId id="395" r:id="rId21"/>
    <p:sldId id="393" r:id="rId22"/>
    <p:sldId id="383" r:id="rId23"/>
    <p:sldId id="384" r:id="rId24"/>
    <p:sldId id="385" r:id="rId25"/>
    <p:sldId id="386" r:id="rId26"/>
    <p:sldId id="387" r:id="rId27"/>
    <p:sldId id="388" r:id="rId28"/>
    <p:sldId id="390" r:id="rId29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9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noFill/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094CD-7D8E-45B7-9A9E-38C51675D6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5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2074E-41DF-4927-B045-9B7E85C1A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2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1C09E-A661-48EC-99A0-CCCA065A8B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34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80712-85A1-4AB2-8970-BF39DB0787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1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457A6-F167-4F0D-A7EB-C34D3AEBA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87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54E01-7557-45D3-B471-BEA0EDCB2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7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F1B92-DAB1-4614-9A51-854D37FE3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0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BD8EA-0DFC-44EB-895D-26CDEC881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0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F7475-2506-43FA-938F-E6556C1BD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33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2D72D-C322-42C8-A469-A6725E22C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9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63C34-5490-4C48-9BEA-686D083F2E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4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25145-D726-46B3-B013-9F609CCEC7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69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9A3DE-025E-45CE-A6D8-25B8D52557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8B8A2D-C8AF-4714-88BC-44A7FE6DD6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>
                <a:latin typeface="Times New Roman" panose="02020603050405020304" pitchFamily="18" charset="0"/>
              </a:rPr>
              <a:t>Planar Graphs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6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6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60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09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B991-0733-4A2E-BB9B-9E9CD661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2FF5-9AAC-4139-9241-D1D540B2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a connected graph Gi be reduced to a new graph Hi after repeated application of step 3 and 4 so graph Hi is</a:t>
            </a:r>
          </a:p>
          <a:p>
            <a:r>
              <a:rPr lang="en-IN" dirty="0"/>
              <a:t>a) A single edge or</a:t>
            </a:r>
          </a:p>
          <a:p>
            <a:r>
              <a:rPr lang="en-IN" dirty="0"/>
              <a:t>b) A complete graph of four vertices or </a:t>
            </a:r>
          </a:p>
          <a:p>
            <a:r>
              <a:rPr lang="en-IN" dirty="0"/>
              <a:t>c) A simple graph with n&gt;=5 &amp; C&gt;=7. To check planarity e&lt;=3n-6</a:t>
            </a:r>
          </a:p>
        </p:txBody>
      </p:sp>
    </p:spTree>
    <p:extLst>
      <p:ext uri="{BB962C8B-B14F-4D97-AF65-F5344CB8AC3E}">
        <p14:creationId xmlns:p14="http://schemas.microsoft.com/office/powerpoint/2010/main" val="21259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28194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Let </a:t>
            </a:r>
            <a:r>
              <a:rPr lang="en-US" altLang="en-US" sz="3600" i="1">
                <a:latin typeface="Times New Roman" panose="02020603050405020304" pitchFamily="18" charset="0"/>
              </a:rPr>
              <a:t>G</a:t>
            </a:r>
            <a:r>
              <a:rPr lang="en-US" altLang="en-US" sz="3600">
                <a:latin typeface="Times New Roman" panose="02020603050405020304" pitchFamily="18" charset="0"/>
              </a:rPr>
              <a:t> be a connected planar simple graph with </a:t>
            </a:r>
            <a:r>
              <a:rPr lang="en-US" altLang="en-US" sz="3600" i="1">
                <a:latin typeface="Times New Roman" panose="02020603050405020304" pitchFamily="18" charset="0"/>
              </a:rPr>
              <a:t>e</a:t>
            </a:r>
            <a:r>
              <a:rPr lang="en-US" altLang="en-US" sz="3600">
                <a:latin typeface="Times New Roman" panose="02020603050405020304" pitchFamily="18" charset="0"/>
              </a:rPr>
              <a:t> edges and </a:t>
            </a:r>
            <a:r>
              <a:rPr lang="en-US" altLang="en-US" sz="3600" i="1">
                <a:latin typeface="Times New Roman" panose="02020603050405020304" pitchFamily="18" charset="0"/>
              </a:rPr>
              <a:t>v</a:t>
            </a:r>
            <a:r>
              <a:rPr lang="en-US" altLang="en-US" sz="3600">
                <a:latin typeface="Times New Roman" panose="02020603050405020304" pitchFamily="18" charset="0"/>
              </a:rPr>
              <a:t> vertices. Let </a:t>
            </a:r>
            <a:r>
              <a:rPr lang="en-US" altLang="en-US" sz="3600" i="1">
                <a:latin typeface="Times New Roman" panose="02020603050405020304" pitchFamily="18" charset="0"/>
              </a:rPr>
              <a:t>r</a:t>
            </a:r>
            <a:r>
              <a:rPr lang="en-US" altLang="en-US" sz="3600">
                <a:latin typeface="Times New Roman" panose="02020603050405020304" pitchFamily="18" charset="0"/>
              </a:rPr>
              <a:t> be the number of regions in a planar representation of </a:t>
            </a:r>
            <a:r>
              <a:rPr lang="en-US" altLang="en-US" sz="3600" i="1">
                <a:latin typeface="Times New Roman" panose="02020603050405020304" pitchFamily="18" charset="0"/>
              </a:rPr>
              <a:t>G</a:t>
            </a:r>
            <a:r>
              <a:rPr lang="en-US" altLang="en-US" sz="3600">
                <a:latin typeface="Times New Roman" panose="02020603050405020304" pitchFamily="18" charset="0"/>
              </a:rPr>
              <a:t>. 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en-US" sz="3600" b="1" i="1">
                <a:solidFill>
                  <a:srgbClr val="0070C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3600" b="1" i="1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en-US" sz="3600" b="1" i="1">
                <a:solidFill>
                  <a:srgbClr val="0070C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+ 2.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191000" y="4648200"/>
            <a:ext cx="464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Times New Roman" panose="02020603050405020304" pitchFamily="18" charset="0"/>
              </a:rPr>
              <a:t># of edges, </a:t>
            </a:r>
            <a:r>
              <a:rPr lang="en-US" altLang="en-US" sz="2800" i="1">
                <a:latin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</a:rPr>
              <a:t> = 6</a:t>
            </a:r>
          </a:p>
          <a:p>
            <a:pPr algn="l"/>
            <a:r>
              <a:rPr lang="en-US" altLang="en-US" sz="2800">
                <a:latin typeface="Times New Roman" panose="02020603050405020304" pitchFamily="18" charset="0"/>
              </a:rPr>
              <a:t># of vertices, </a:t>
            </a:r>
            <a:r>
              <a:rPr lang="en-US" altLang="en-US" sz="2800" i="1">
                <a:latin typeface="Times New Roman" panose="02020603050405020304" pitchFamily="18" charset="0"/>
              </a:rPr>
              <a:t>v</a:t>
            </a:r>
            <a:r>
              <a:rPr lang="en-US" altLang="en-US" sz="2800">
                <a:latin typeface="Times New Roman" panose="02020603050405020304" pitchFamily="18" charset="0"/>
              </a:rPr>
              <a:t> = 4</a:t>
            </a:r>
          </a:p>
          <a:p>
            <a:pPr algn="l"/>
            <a:r>
              <a:rPr lang="en-US" altLang="en-US" sz="2800">
                <a:latin typeface="Times New Roman" panose="02020603050405020304" pitchFamily="18" charset="0"/>
              </a:rPr>
              <a:t># of regions, </a:t>
            </a:r>
            <a:r>
              <a:rPr lang="en-US" altLang="en-US" sz="2800" i="1">
                <a:latin typeface="Times New Roman" panose="02020603050405020304" pitchFamily="18" charset="0"/>
              </a:rPr>
              <a:t>r</a:t>
            </a:r>
            <a:r>
              <a:rPr lang="en-US" altLang="en-US" sz="2800">
                <a:latin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</a:rPr>
              <a:t> - </a:t>
            </a:r>
            <a:r>
              <a:rPr lang="en-US" altLang="en-US" sz="2800" i="1">
                <a:latin typeface="Times New Roman" panose="02020603050405020304" pitchFamily="18" charset="0"/>
              </a:rPr>
              <a:t>v</a:t>
            </a:r>
            <a:r>
              <a:rPr lang="en-US" altLang="en-US" sz="2800">
                <a:latin typeface="Times New Roman" panose="02020603050405020304" pitchFamily="18" charset="0"/>
              </a:rPr>
              <a:t> + 2 = 4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3962400"/>
            <a:ext cx="2987675" cy="2133600"/>
            <a:chOff x="1046" y="2704"/>
            <a:chExt cx="1690" cy="1088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1046" y="3034"/>
              <a:ext cx="149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4</a:t>
              </a:r>
              <a:r>
                <a:rPr lang="en-US" altLang="en-US" sz="20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</a:t>
              </a:r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altLang="en-US" sz="20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</a:t>
              </a:r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2</a:t>
              </a:r>
              <a:endParaRPr lang="en-US" altLang="en-US" sz="20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endParaRPr lang="en-US" altLang="en-US" sz="20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0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      </a:t>
              </a:r>
              <a:r>
                <a:rPr lang="en-US" altLang="en-US" sz="20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0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1</a:t>
              </a:r>
              <a:endParaRPr lang="en-US" altLang="en-US" sz="20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Euler’s Formula Example</a:t>
            </a:r>
            <a:endParaRPr lang="en-US" altLang="en-US"/>
          </a:p>
        </p:txBody>
      </p:sp>
      <p:sp>
        <p:nvSpPr>
          <p:cNvPr id="1028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altLang="en-US" b="1" i="1">
                <a:solidFill>
                  <a:srgbClr val="0070C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="1">
                <a:solidFill>
                  <a:srgbClr val="0070C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b="1" i="1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b="1">
                <a:solidFill>
                  <a:srgbClr val="0070C0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en-US" b="1" i="1">
                <a:solidFill>
                  <a:srgbClr val="0070C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>
                <a:solidFill>
                  <a:srgbClr val="0070C0"/>
                </a:solidFill>
                <a:latin typeface="Times New Roman" panose="02020603050405020304" pitchFamily="18" charset="0"/>
              </a:rPr>
              <a:t> + 2</a:t>
            </a:r>
            <a:endParaRPr lang="en-US" altLang="en-US"/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466975"/>
            <a:ext cx="71437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2466975"/>
            <a:ext cx="89471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096000" y="5334000"/>
          <a:ext cx="26558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927000" imgH="342720" progId="Equation.3">
                  <p:embed/>
                </p:oleObj>
              </mc:Choice>
              <mc:Fallback>
                <p:oleObj name="Equation" r:id="rId4" imgW="9270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265588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2514600"/>
          </a:xfrm>
        </p:spPr>
        <p:txBody>
          <a:bodyPr/>
          <a:lstStyle/>
          <a:p>
            <a:pPr eaLnBrk="1" hangingPunct="1"/>
            <a:r>
              <a:rPr lang="en-US" altLang="en-US" sz="3600" b="1" i="1">
                <a:solidFill>
                  <a:srgbClr val="0070C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3600" b="1" i="1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en-US" sz="3600" b="1" i="1">
                <a:solidFill>
                  <a:srgbClr val="0070C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</a:rPr>
              <a:t> + 2 </a:t>
            </a:r>
          </a:p>
          <a:p>
            <a:pPr eaLnBrk="1" hangingPunct="1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Corollary 1:</a:t>
            </a:r>
            <a:r>
              <a:rPr lang="en-US" altLang="en-US" sz="3600">
                <a:latin typeface="Times New Roman" panose="02020603050405020304" pitchFamily="18" charset="0"/>
              </a:rPr>
              <a:t> If </a:t>
            </a:r>
            <a:r>
              <a:rPr lang="en-US" altLang="en-US" sz="3600" i="1">
                <a:latin typeface="Times New Roman" panose="02020603050405020304" pitchFamily="18" charset="0"/>
              </a:rPr>
              <a:t>G</a:t>
            </a:r>
            <a:r>
              <a:rPr lang="en-US" altLang="en-US" sz="3600">
                <a:latin typeface="Times New Roman" panose="02020603050405020304" pitchFamily="18" charset="0"/>
              </a:rPr>
              <a:t> is a connected planar simple graph with </a:t>
            </a:r>
            <a:r>
              <a:rPr lang="en-US" altLang="en-US" sz="3600" i="1">
                <a:latin typeface="Times New Roman" panose="02020603050405020304" pitchFamily="18" charset="0"/>
              </a:rPr>
              <a:t>e</a:t>
            </a:r>
            <a:r>
              <a:rPr lang="en-US" altLang="en-US" sz="3600">
                <a:latin typeface="Times New Roman" panose="02020603050405020304" pitchFamily="18" charset="0"/>
              </a:rPr>
              <a:t> edges and </a:t>
            </a:r>
            <a:r>
              <a:rPr lang="en-US" altLang="en-US" sz="3600" i="1">
                <a:latin typeface="Times New Roman" panose="02020603050405020304" pitchFamily="18" charset="0"/>
              </a:rPr>
              <a:t>v</a:t>
            </a:r>
            <a:r>
              <a:rPr lang="en-US" altLang="en-US" sz="3600">
                <a:latin typeface="Times New Roman" panose="02020603050405020304" pitchFamily="18" charset="0"/>
              </a:rPr>
              <a:t> vertices where </a:t>
            </a:r>
            <a:r>
              <a:rPr lang="en-US" altLang="en-US" sz="3600" i="1">
                <a:latin typeface="Times New Roman" panose="02020603050405020304" pitchFamily="18" charset="0"/>
              </a:rPr>
              <a:t>v</a:t>
            </a:r>
            <a:r>
              <a:rPr lang="en-US" altLang="en-US" sz="3600">
                <a:latin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 3, then 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 3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- 6. (no proof)</a:t>
            </a:r>
          </a:p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Is </a:t>
            </a:r>
            <a:r>
              <a:rPr lang="en-US" altLang="en-US" sz="3600" i="1">
                <a:latin typeface="Times New Roman" panose="02020603050405020304" pitchFamily="18" charset="0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</a:rPr>
              <a:t>5 </a:t>
            </a:r>
            <a:r>
              <a:rPr lang="en-US" altLang="en-US" sz="3600">
                <a:latin typeface="Times New Roman" panose="02020603050405020304" pitchFamily="18" charset="0"/>
              </a:rPr>
              <a:t>planar?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791200" y="4114800"/>
            <a:ext cx="2667000" cy="2362200"/>
            <a:chOff x="1023" y="2663"/>
            <a:chExt cx="1146" cy="1089"/>
          </a:xfrm>
        </p:grpSpPr>
        <p:sp>
          <p:nvSpPr>
            <p:cNvPr id="15366" name="Oval 5"/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7" name="Oval 6"/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AutoShape 7"/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Oval 13"/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5" name="Oval 14"/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6" name="Oval 15"/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65" name="Text Box 17"/>
          <p:cNvSpPr txBox="1">
            <a:spLocks noChangeArrowheads="1"/>
          </p:cNvSpPr>
          <p:nvPr/>
        </p:nvSpPr>
        <p:spPr bwMode="auto">
          <a:xfrm>
            <a:off x="5257800" y="5715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>
                <a:latin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Corollary 1: 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/>
              <a:t> e ≤ 3v – 6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 has 5 vertices and 10 edges.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We see that </a:t>
            </a:r>
            <a:r>
              <a:rPr lang="en-US" altLang="en-US" i="1">
                <a:latin typeface="Times New Roman" panose="02020603050405020304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 3</a:t>
            </a:r>
            <a:r>
              <a:rPr lang="en-US" altLang="en-US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So, if 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 is planar, it must be true that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 3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– 6.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– 6  =  3*5 – 6  =  15 – 6  =  9.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So </a:t>
            </a:r>
            <a:r>
              <a:rPr lang="en-US" altLang="en-US" i="1">
                <a:latin typeface="Times New Roman" panose="02020603050405020304" pitchFamily="18" charset="0"/>
              </a:rPr>
              <a:t>e</a:t>
            </a:r>
            <a:r>
              <a:rPr lang="en-US" altLang="en-US">
                <a:latin typeface="Times New Roman" panose="02020603050405020304" pitchFamily="18" charset="0"/>
              </a:rPr>
              <a:t> must be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 9.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But e = (</a:t>
            </a:r>
            <a:r>
              <a:rPr lang="en-US" altLang="en-US">
                <a:latin typeface="Times New Roman" panose="02020603050405020304" pitchFamily="18" charset="0"/>
              </a:rPr>
              <a:t>n choose 2) = n(n-1)/2 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= 5*4/2 = 10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So, 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 baseline="-25000">
                <a:latin typeface="Times New Roman" panose="02020603050405020304" pitchFamily="18" charset="0"/>
              </a:rPr>
              <a:t>5 </a:t>
            </a:r>
            <a:r>
              <a:rPr lang="en-US" altLang="en-US">
                <a:latin typeface="Times New Roman" panose="02020603050405020304" pitchFamily="18" charset="0"/>
              </a:rPr>
              <a:t>is nonplanar.</a:t>
            </a:r>
            <a:r>
              <a:rPr lang="en-US" altLang="en-US" sz="2800">
                <a:latin typeface="Times New Roman" panose="02020603050405020304" pitchFamily="18" charset="0"/>
              </a:rPr>
              <a:t>  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486400" y="3581400"/>
            <a:ext cx="3200400" cy="2971800"/>
            <a:chOff x="1023" y="2663"/>
            <a:chExt cx="1146" cy="1089"/>
          </a:xfrm>
        </p:grpSpPr>
        <p:sp>
          <p:nvSpPr>
            <p:cNvPr id="16390" name="Oval 5"/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1" name="Oval 6"/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2" name="AutoShape 7"/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Oval 13"/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9" name="Oval 14"/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0" name="Oval 15"/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389" name="Text Box 16"/>
          <p:cNvSpPr txBox="1">
            <a:spLocks noChangeArrowheads="1"/>
          </p:cNvSpPr>
          <p:nvPr/>
        </p:nvSpPr>
        <p:spPr bwMode="auto">
          <a:xfrm>
            <a:off x="5181600" y="55626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200" i="1">
                <a:latin typeface="Times New Roman" panose="02020603050405020304" pitchFamily="18" charset="0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</a:rPr>
              <a:t>5</a:t>
            </a:r>
            <a:endParaRPr lang="en-US" altLang="en-US" sz="3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16764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Corollary 2: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is a connected planar simple graph, then 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must have a vertex of degree not exceeding 5.</a:t>
            </a:r>
          </a:p>
        </p:txBody>
      </p:sp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685800" y="3733800"/>
            <a:ext cx="790098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If G has one or two vertices, it is true; </a:t>
            </a:r>
          </a:p>
          <a:p>
            <a:pPr algn="l" eaLnBrk="1" hangingPunct="1"/>
            <a:r>
              <a:rPr lang="en-US" altLang="en-US"/>
              <a:t>thus, we assume that G has at least three vertices.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If the degree of each vertex were at least 6, then by Handshaking Theorem,</a:t>
            </a:r>
          </a:p>
          <a:p>
            <a:pPr algn="l" eaLnBrk="1" hangingPunct="1"/>
            <a:r>
              <a:rPr lang="en-US" altLang="en-US"/>
              <a:t>2e ≥ 6v, i.e., e ≥ 3v,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but this contradicts the inequality from</a:t>
            </a:r>
          </a:p>
          <a:p>
            <a:pPr algn="l" eaLnBrk="1" hangingPunct="1"/>
            <a:r>
              <a:rPr lang="en-US" altLang="en-US"/>
              <a:t>Corollary 1: 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/>
              <a:t> e ≤ 3v – 6.</a:t>
            </a:r>
          </a:p>
          <a:p>
            <a:pPr algn="l" eaLnBrk="1" hangingPunct="1"/>
            <a:endParaRPr lang="en-US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43600" y="4876800"/>
          <a:ext cx="28844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927000" imgH="342720" progId="Equation.3">
                  <p:embed/>
                </p:oleObj>
              </mc:Choice>
              <mc:Fallback>
                <p:oleObj name="Equation" r:id="rId3" imgW="9270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76800"/>
                        <a:ext cx="28844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25146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Corollary 3: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If a connected planar simple graph has 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edges and 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vertices with </a:t>
            </a:r>
            <a:r>
              <a:rPr lang="en-US" altLang="en-US" sz="3600" i="1">
                <a:latin typeface="Times New Roman" panose="02020603050405020304" pitchFamily="18" charset="0"/>
              </a:rPr>
              <a:t>v</a:t>
            </a:r>
            <a:r>
              <a:rPr lang="en-US" altLang="en-US" sz="3600">
                <a:latin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 3 and no circuits of length 3, then 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 2</a:t>
            </a:r>
            <a:r>
              <a:rPr lang="en-US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- 4. (no proof)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Is </a:t>
            </a:r>
            <a:r>
              <a:rPr lang="en-US" altLang="en-US" sz="3600" i="1">
                <a:latin typeface="Times New Roman" panose="02020603050405020304" pitchFamily="18" charset="0"/>
              </a:rPr>
              <a:t>K</a:t>
            </a:r>
            <a:r>
              <a:rPr lang="en-US" altLang="en-US" sz="3600" baseline="-25000">
                <a:latin typeface="Times New Roman" panose="02020603050405020304" pitchFamily="18" charset="0"/>
              </a:rPr>
              <a:t>3,3 </a:t>
            </a:r>
            <a:r>
              <a:rPr lang="en-US" altLang="en-US" sz="3600">
                <a:latin typeface="Times New Roman" panose="02020603050405020304" pitchFamily="18" charset="0"/>
              </a:rPr>
              <a:t>planar?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5000" y="4114800"/>
            <a:ext cx="2709863" cy="1905000"/>
            <a:chOff x="2198" y="3014"/>
            <a:chExt cx="1371" cy="863"/>
          </a:xfrm>
        </p:grpSpPr>
        <p:sp>
          <p:nvSpPr>
            <p:cNvPr id="17413" name="Oval 5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15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4" name="Oval 16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5" name="Oval 17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6" name="Oval 18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7" name="Oval 19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Euler’s Formula (Cont.)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810000"/>
          </a:xfrm>
        </p:spPr>
        <p:txBody>
          <a:bodyPr/>
          <a:lstStyle/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</a:rPr>
              <a:t>K</a:t>
            </a:r>
            <a:r>
              <a:rPr lang="en-US" altLang="en-US" sz="2800" baseline="-25000">
                <a:latin typeface="Times New Roman" panose="02020603050405020304" pitchFamily="18" charset="0"/>
              </a:rPr>
              <a:t>3,3</a:t>
            </a:r>
            <a:r>
              <a:rPr lang="en-US" altLang="en-US" sz="2800">
                <a:latin typeface="Times New Roman" panose="02020603050405020304" pitchFamily="18" charset="0"/>
              </a:rPr>
              <a:t> has 6 vertices and 9 edges. 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Obviously, v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 3 and there are no circuits of length 3.  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sz="2800" i="1">
                <a:latin typeface="Times New Roman" panose="02020603050405020304" pitchFamily="18" charset="0"/>
              </a:rPr>
              <a:t>K</a:t>
            </a:r>
            <a:r>
              <a:rPr lang="en-US" altLang="en-US" sz="2800" baseline="-25000">
                <a:latin typeface="Times New Roman" panose="02020603050405020304" pitchFamily="18" charset="0"/>
              </a:rPr>
              <a:t>3,3</a:t>
            </a:r>
            <a:r>
              <a:rPr lang="en-US" altLang="en-US" sz="2800">
                <a:latin typeface="Times New Roman" panose="02020603050405020304" pitchFamily="18" charset="0"/>
              </a:rPr>
              <a:t> were planar, then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 2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– 4 would have to be true.  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– 4  = 2*6 – 4  = 8 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So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must be  8.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But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= 9.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So </a:t>
            </a:r>
            <a:r>
              <a:rPr lang="en-US" altLang="en-US" sz="2800" i="1">
                <a:latin typeface="Times New Roman" panose="02020603050405020304" pitchFamily="18" charset="0"/>
              </a:rPr>
              <a:t>K</a:t>
            </a:r>
            <a:r>
              <a:rPr lang="en-US" altLang="en-US" sz="2800" baseline="-25000">
                <a:latin typeface="Times New Roman" panose="02020603050405020304" pitchFamily="18" charset="0"/>
              </a:rPr>
              <a:t>3,3 </a:t>
            </a:r>
            <a:r>
              <a:rPr lang="en-US" altLang="en-US" sz="2800">
                <a:latin typeface="Times New Roman" panose="02020603050405020304" pitchFamily="18" charset="0"/>
              </a:rPr>
              <a:t>is nonplanar.</a:t>
            </a:r>
            <a:endParaRPr lang="en-US" altLang="en-US" sz="2800" baseline="-25000">
              <a:latin typeface="Times New Roman" panose="02020603050405020304" pitchFamily="18" charset="0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876800" y="3429000"/>
            <a:ext cx="3548063" cy="2590800"/>
            <a:chOff x="2198" y="3014"/>
            <a:chExt cx="1371" cy="863"/>
          </a:xfrm>
        </p:grpSpPr>
        <p:sp>
          <p:nvSpPr>
            <p:cNvPr id="18438" name="Oval 5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Oval 15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9" name="Oval 16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Oval 17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1" name="Oval 18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2" name="Oval 19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437" name="Text Box 21"/>
          <p:cNvSpPr txBox="1">
            <a:spLocks noChangeArrowheads="1"/>
          </p:cNvSpPr>
          <p:nvPr/>
        </p:nvSpPr>
        <p:spPr bwMode="auto">
          <a:xfrm>
            <a:off x="5257800" y="6096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K</a:t>
            </a:r>
            <a:r>
              <a:rPr lang="en-US" altLang="en-US" baseline="-25000"/>
              <a:t>3,3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6CBC-11E3-4402-9C45-81A2999B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Homeomorphic</a:t>
            </a:r>
            <a:r>
              <a:rPr lang="en-IN" dirty="0"/>
              <a:t>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8BDB-D4A8-4491-BBB9-D6633F09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graphs are said to be </a:t>
            </a:r>
            <a:r>
              <a:rPr lang="en-IN" dirty="0" err="1"/>
              <a:t>homeomorphic</a:t>
            </a:r>
            <a:r>
              <a:rPr lang="en-IN" dirty="0"/>
              <a:t> if one graph can be obtained from the others by creation of edges or merger of edges in series</a:t>
            </a:r>
          </a:p>
        </p:txBody>
      </p:sp>
    </p:spTree>
    <p:extLst>
      <p:ext uri="{BB962C8B-B14F-4D97-AF65-F5344CB8AC3E}">
        <p14:creationId xmlns:p14="http://schemas.microsoft.com/office/powerpoint/2010/main" val="3111362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Euler showed that all planar representations of a graph split the plane into the same number of </a:t>
            </a:r>
            <a:r>
              <a:rPr lang="en-US" altLang="en-US" sz="3600" i="1">
                <a:latin typeface="Times New Roman" panose="02020603050405020304" pitchFamily="18" charset="0"/>
              </a:rPr>
              <a:t>regions</a:t>
            </a:r>
            <a:r>
              <a:rPr lang="en-US" altLang="en-US" sz="3600">
                <a:latin typeface="Times New Roman" panose="02020603050405020304" pitchFamily="18" charset="0"/>
              </a:rPr>
              <a:t>, including an unbounded region.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133600" y="3429000"/>
            <a:ext cx="3521075" cy="2565400"/>
            <a:chOff x="1046" y="2704"/>
            <a:chExt cx="1690" cy="1088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" name="Freeform 11"/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046" y="3005"/>
              <a:ext cx="127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4</a:t>
              </a:r>
              <a:r>
                <a:rPr lang="en-US" altLang="en-US" sz="24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altLang="en-US" sz="24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2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altLang="en-US" sz="2400" baseline="-25000">
                  <a:solidFill>
                    <a:schemeClr val="tx2"/>
                  </a:solidFill>
                  <a:latin typeface="Bookman Old Style" panose="02050604050505020204" pitchFamily="18" charset="0"/>
                </a:rPr>
                <a:t>1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29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Consider the next slide.  Is it possible to join the three houses to the three utilities in such a way that none of the connections cross?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37338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Euler devised a formula for expressing the relationship between the number of vertices, edges, and regions of a planar graph.</a:t>
            </a:r>
          </a:p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These </a:t>
            </a:r>
            <a:r>
              <a:rPr lang="en-US" altLang="en-US" sz="3600" i="1">
                <a:latin typeface="Times New Roman" panose="02020603050405020304" pitchFamily="18" charset="0"/>
              </a:rPr>
              <a:t>may</a:t>
            </a:r>
            <a:r>
              <a:rPr lang="en-US" altLang="en-US" sz="3600">
                <a:latin typeface="Times New Roman" panose="02020603050405020304" pitchFamily="18" charset="0"/>
              </a:rPr>
              <a:t> help us determine if a graph can be planar or not.</a:t>
            </a:r>
          </a:p>
        </p:txBody>
      </p:sp>
    </p:spTree>
    <p:extLst>
      <p:ext uri="{BB962C8B-B14F-4D97-AF65-F5344CB8AC3E}">
        <p14:creationId xmlns:p14="http://schemas.microsoft.com/office/powerpoint/2010/main" val="336652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39763"/>
          </a:xfrm>
        </p:spPr>
        <p:txBody>
          <a:bodyPr/>
          <a:lstStyle/>
          <a:p>
            <a:r>
              <a:rPr lang="en-US" altLang="en-US"/>
              <a:t>Kuratowski Theorem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838200"/>
            <a:ext cx="8305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200"/>
              <a:t>A graph is nonplanar if and only if it contains a subgraph homeomorphic to </a:t>
            </a:r>
            <a:r>
              <a:rPr lang="en-US" altLang="en-US" sz="3200" i="1"/>
              <a:t>K</a:t>
            </a:r>
            <a:r>
              <a:rPr lang="en-US" altLang="en-US" sz="3200" i="1" baseline="-25000"/>
              <a:t>3,3</a:t>
            </a:r>
            <a:r>
              <a:rPr lang="en-US" altLang="en-US" sz="3200" i="1"/>
              <a:t> or K</a:t>
            </a:r>
            <a:r>
              <a:rPr lang="en-US" altLang="en-US" sz="3200" i="1" baseline="-25000"/>
              <a:t>5</a:t>
            </a:r>
            <a:r>
              <a:rPr lang="en-US" altLang="en-US" sz="3200" i="1"/>
              <a:t>.</a:t>
            </a:r>
            <a:endParaRPr lang="en-US" altLang="en-US" sz="3200"/>
          </a:p>
        </p:txBody>
      </p:sp>
      <p:grpSp>
        <p:nvGrpSpPr>
          <p:cNvPr id="19460" name="Group 13"/>
          <p:cNvGrpSpPr>
            <a:grpSpLocks/>
          </p:cNvGrpSpPr>
          <p:nvPr/>
        </p:nvGrpSpPr>
        <p:grpSpPr bwMode="auto">
          <a:xfrm>
            <a:off x="4343400" y="2057400"/>
            <a:ext cx="1828800" cy="1295400"/>
            <a:chOff x="2198" y="3014"/>
            <a:chExt cx="1371" cy="863"/>
          </a:xfrm>
        </p:grpSpPr>
        <p:sp>
          <p:nvSpPr>
            <p:cNvPr id="19464" name="Oval 14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5" name="Line 15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16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7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20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21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22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23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Oval 24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5" name="Oval 25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6" name="Oval 26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7" name="Oval 27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8" name="Oval 28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9461" name="Picture 2" descr="Complete graph K5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81200"/>
            <a:ext cx="16383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95825"/>
            <a:ext cx="7059613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24"/>
          <p:cNvSpPr txBox="1">
            <a:spLocks noChangeArrowheads="1"/>
          </p:cNvSpPr>
          <p:nvPr/>
        </p:nvSpPr>
        <p:spPr bwMode="auto">
          <a:xfrm>
            <a:off x="609600" y="3733800"/>
            <a:ext cx="7699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/>
              <a:t>The intuition: </a:t>
            </a:r>
            <a:r>
              <a:rPr lang="en-US" altLang="en-US" b="1" dirty="0"/>
              <a:t>homeomorphism</a:t>
            </a:r>
            <a:r>
              <a:rPr lang="en-US" altLang="en-US" dirty="0"/>
              <a:t> is like graph isomorphism after ignoring</a:t>
            </a:r>
            <a:br>
              <a:rPr lang="en-US" altLang="en-US" dirty="0"/>
            </a:br>
            <a:r>
              <a:rPr lang="en-US" altLang="en-US" dirty="0"/>
              <a:t>some of degree 2 nodes. Example: after ignoring nodes d, e, f in graph H,</a:t>
            </a:r>
            <a:br>
              <a:rPr lang="en-US" altLang="en-US" dirty="0"/>
            </a:br>
            <a:r>
              <a:rPr lang="en-US" altLang="en-US" dirty="0"/>
              <a:t>H is isomorphic to K</a:t>
            </a:r>
            <a:r>
              <a:rPr lang="en-US" altLang="en-US" baseline="-25000" dirty="0"/>
              <a:t>5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latin typeface="Times New Roman" panose="02020603050405020304" pitchFamily="18" charset="0"/>
              </a:rPr>
              <a:t>Theorem. Graph K</a:t>
            </a:r>
            <a:r>
              <a:rPr lang="en-US" altLang="en-US" sz="3600" b="1" baseline="-25000">
                <a:latin typeface="Times New Roman" panose="02020603050405020304" pitchFamily="18" charset="0"/>
              </a:rPr>
              <a:t>3,3</a:t>
            </a:r>
            <a:r>
              <a:rPr lang="en-US" altLang="en-US" sz="3600" b="1">
                <a:latin typeface="Times New Roman" panose="02020603050405020304" pitchFamily="18" charset="0"/>
              </a:rPr>
              <a:t> is nonplanar.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228600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Proof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In any planar representation of K</a:t>
            </a:r>
            <a:r>
              <a:rPr lang="en-US" altLang="en-US" baseline="-25000">
                <a:latin typeface="Times New Roman" panose="02020603050405020304" pitchFamily="18" charset="0"/>
              </a:rPr>
              <a:t>3,3</a:t>
            </a:r>
            <a:r>
              <a:rPr lang="en-US" altLang="en-US">
                <a:latin typeface="Times New Roman" panose="02020603050405020304" pitchFamily="18" charset="0"/>
              </a:rPr>
              <a:t>, vertex v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must be connected to both v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</a:rPr>
              <a:t> and v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, and v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 also must be connected to both v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</a:rPr>
              <a:t> and v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20484" name="Group 13"/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0486" name="Oval 14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7" name="Line 15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16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17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18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9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20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21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22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23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Oval 24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Oval 25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Oval 26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Oval 27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0" name="Oval 28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485" name="Text Box 29"/>
          <p:cNvSpPr txBox="1">
            <a:spLocks noChangeArrowheads="1"/>
          </p:cNvSpPr>
          <p:nvPr/>
        </p:nvSpPr>
        <p:spPr bwMode="auto">
          <a:xfrm>
            <a:off x="152400" y="3124200"/>
            <a:ext cx="4876800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    v</a:t>
            </a:r>
            <a:r>
              <a:rPr lang="en-US" altLang="en-US" sz="2400" baseline="-25000"/>
              <a:t>1</a:t>
            </a:r>
            <a:r>
              <a:rPr lang="en-US" altLang="en-US" sz="2400"/>
              <a:t>		 v</a:t>
            </a:r>
            <a:r>
              <a:rPr lang="en-US" altLang="en-US" sz="2400" baseline="-25000"/>
              <a:t>2</a:t>
            </a:r>
            <a:r>
              <a:rPr lang="en-US" altLang="en-US" sz="2400"/>
              <a:t>	        v</a:t>
            </a:r>
            <a:r>
              <a:rPr lang="en-US" altLang="en-US" sz="2400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endParaRPr lang="en-US" altLang="en-US" sz="800"/>
          </a:p>
          <a:p>
            <a:pPr algn="l" eaLnBrk="1" hangingPunct="1">
              <a:spcBef>
                <a:spcPct val="50000"/>
              </a:spcBef>
            </a:pPr>
            <a:endParaRPr lang="en-US" altLang="en-US" sz="80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     v</a:t>
            </a:r>
            <a:r>
              <a:rPr lang="en-US" altLang="en-US" sz="2400" baseline="-25000"/>
              <a:t>4</a:t>
            </a:r>
            <a:r>
              <a:rPr lang="en-US" altLang="en-US" sz="2400"/>
              <a:t>		 v</a:t>
            </a:r>
            <a:r>
              <a:rPr lang="en-US" altLang="en-US" sz="2400" baseline="-25000"/>
              <a:t>5</a:t>
            </a:r>
            <a:r>
              <a:rPr lang="en-US" altLang="en-US" sz="2400"/>
              <a:t>	        v</a:t>
            </a:r>
            <a:r>
              <a:rPr lang="en-US" altLang="en-US" sz="2400" baseline="-25000"/>
              <a:t>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22860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The four edges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4</a:t>
            </a:r>
            <a:r>
              <a:rPr lang="en-US" altLang="en-US" sz="3600">
                <a:latin typeface="Times New Roman" panose="02020603050405020304" pitchFamily="18" charset="0"/>
              </a:rPr>
              <a:t>},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4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2</a:t>
            </a:r>
            <a:r>
              <a:rPr lang="en-US" altLang="en-US" sz="3600">
                <a:latin typeface="Times New Roman" panose="02020603050405020304" pitchFamily="18" charset="0"/>
              </a:rPr>
              <a:t>},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2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5</a:t>
            </a:r>
            <a:r>
              <a:rPr lang="en-US" altLang="en-US" sz="3600">
                <a:latin typeface="Times New Roman" panose="02020603050405020304" pitchFamily="18" charset="0"/>
              </a:rPr>
              <a:t>},      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5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} form a closed curve that splits the plane into two regions, 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 and R</a:t>
            </a:r>
            <a:r>
              <a:rPr lang="en-US" altLang="en-US" sz="3600" baseline="-25000">
                <a:latin typeface="Times New Roman" panose="02020603050405020304" pitchFamily="18" charset="0"/>
              </a:rPr>
              <a:t>2</a:t>
            </a:r>
            <a:r>
              <a:rPr lang="en-US" altLang="en-US" sz="36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08" name="Oval 5"/>
          <p:cNvSpPr>
            <a:spLocks noChangeAspect="1" noChangeArrowheads="1"/>
          </p:cNvSpPr>
          <p:nvPr/>
        </p:nvSpPr>
        <p:spPr bwMode="auto">
          <a:xfrm>
            <a:off x="6172200" y="400685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6253163" y="40671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10"/>
          <p:cNvSpPr>
            <a:spLocks noChangeShapeType="1"/>
          </p:cNvSpPr>
          <p:nvPr/>
        </p:nvSpPr>
        <p:spPr bwMode="auto">
          <a:xfrm>
            <a:off x="7924800" y="408305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11"/>
          <p:cNvSpPr>
            <a:spLocks noChangeShapeType="1"/>
          </p:cNvSpPr>
          <p:nvPr/>
        </p:nvSpPr>
        <p:spPr bwMode="auto">
          <a:xfrm flipH="1" flipV="1">
            <a:off x="6248400" y="583565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 flipV="1">
            <a:off x="6253163" y="4067175"/>
            <a:ext cx="1671637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15"/>
          <p:cNvSpPr>
            <a:spLocks noChangeAspect="1" noChangeArrowheads="1"/>
          </p:cNvSpPr>
          <p:nvPr/>
        </p:nvSpPr>
        <p:spPr bwMode="auto">
          <a:xfrm>
            <a:off x="7848600" y="400685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4" name="Oval 17"/>
          <p:cNvSpPr>
            <a:spLocks noChangeAspect="1" noChangeArrowheads="1"/>
          </p:cNvSpPr>
          <p:nvPr/>
        </p:nvSpPr>
        <p:spPr bwMode="auto">
          <a:xfrm>
            <a:off x="6172200" y="574675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5" name="Oval 18"/>
          <p:cNvSpPr>
            <a:spLocks noChangeAspect="1" noChangeArrowheads="1"/>
          </p:cNvSpPr>
          <p:nvPr/>
        </p:nvSpPr>
        <p:spPr bwMode="auto">
          <a:xfrm>
            <a:off x="7848600" y="575945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Text Box 20"/>
          <p:cNvSpPr txBox="1">
            <a:spLocks noChangeArrowheads="1"/>
          </p:cNvSpPr>
          <p:nvPr/>
        </p:nvSpPr>
        <p:spPr bwMode="auto">
          <a:xfrm>
            <a:off x="5486400" y="3625850"/>
            <a:ext cx="3657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			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endParaRPr lang="en-US" altLang="en-US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</a:t>
            </a:r>
            <a:r>
              <a:rPr lang="en-US" altLang="en-US" sz="2400" i="1"/>
              <a:t>R</a:t>
            </a:r>
            <a:r>
              <a:rPr lang="en-US" altLang="en-US" sz="2400" baseline="-25000"/>
              <a:t>2</a:t>
            </a:r>
            <a:r>
              <a:rPr lang="en-US" altLang="en-US" sz="2400"/>
              <a:t>		</a:t>
            </a:r>
            <a:r>
              <a:rPr lang="en-US" altLang="en-US" sz="2400" i="1"/>
              <a:t>R</a:t>
            </a:r>
            <a:r>
              <a:rPr lang="en-US" altLang="en-US" sz="2400" baseline="-25000"/>
              <a:t>1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2400"/>
          </a:p>
          <a:p>
            <a:pPr algn="l" eaLnBrk="1" hangingPunct="1">
              <a:spcBef>
                <a:spcPct val="50000"/>
              </a:spcBef>
            </a:pPr>
            <a:endParaRPr lang="en-US" altLang="en-US" sz="8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v</a:t>
            </a:r>
            <a:r>
              <a:rPr lang="en-US" altLang="en-US" baseline="-25000"/>
              <a:t>2</a:t>
            </a:r>
            <a:r>
              <a:rPr lang="en-US" altLang="en-US"/>
              <a:t>		</a:t>
            </a:r>
            <a:endParaRPr lang="en-US" altLang="en-US" baseline="-25000"/>
          </a:p>
        </p:txBody>
      </p:sp>
      <p:grpSp>
        <p:nvGrpSpPr>
          <p:cNvPr id="21517" name="Group 29"/>
          <p:cNvGrpSpPr>
            <a:grpSpLocks/>
          </p:cNvGrpSpPr>
          <p:nvPr/>
        </p:nvGrpSpPr>
        <p:grpSpPr bwMode="auto">
          <a:xfrm>
            <a:off x="152400" y="3124200"/>
            <a:ext cx="4876800" cy="3436938"/>
            <a:chOff x="152400" y="3124200"/>
            <a:chExt cx="4876800" cy="3436938"/>
          </a:xfrm>
        </p:grpSpPr>
        <p:grpSp>
          <p:nvGrpSpPr>
            <p:cNvPr id="21518" name="Group 13"/>
            <p:cNvGrpSpPr>
              <a:grpSpLocks/>
            </p:cNvGrpSpPr>
            <p:nvPr/>
          </p:nvGrpSpPr>
          <p:grpSpPr bwMode="auto">
            <a:xfrm>
              <a:off x="685800" y="3657600"/>
              <a:ext cx="3090863" cy="2514600"/>
              <a:chOff x="2198" y="3014"/>
              <a:chExt cx="1371" cy="863"/>
            </a:xfrm>
          </p:grpSpPr>
          <p:sp>
            <p:nvSpPr>
              <p:cNvPr id="21520" name="Oval 14"/>
              <p:cNvSpPr>
                <a:spLocks noChangeAspect="1" noChangeArrowheads="1"/>
              </p:cNvSpPr>
              <p:nvPr/>
            </p:nvSpPr>
            <p:spPr bwMode="auto">
              <a:xfrm>
                <a:off x="2198" y="3014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21" name="Line 15"/>
              <p:cNvSpPr>
                <a:spLocks noChangeShapeType="1"/>
              </p:cNvSpPr>
              <p:nvPr/>
            </p:nvSpPr>
            <p:spPr bwMode="auto">
              <a:xfrm>
                <a:off x="2239" y="3041"/>
                <a:ext cx="0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Line 16"/>
              <p:cNvSpPr>
                <a:spLocks noChangeShapeType="1"/>
              </p:cNvSpPr>
              <p:nvPr/>
            </p:nvSpPr>
            <p:spPr bwMode="auto">
              <a:xfrm>
                <a:off x="3541" y="3041"/>
                <a:ext cx="0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Line 17"/>
              <p:cNvSpPr>
                <a:spLocks noChangeShapeType="1"/>
              </p:cNvSpPr>
              <p:nvPr/>
            </p:nvSpPr>
            <p:spPr bwMode="auto">
              <a:xfrm>
                <a:off x="2239" y="3041"/>
                <a:ext cx="1302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Line 18"/>
              <p:cNvSpPr>
                <a:spLocks noChangeShapeType="1"/>
              </p:cNvSpPr>
              <p:nvPr/>
            </p:nvSpPr>
            <p:spPr bwMode="auto">
              <a:xfrm flipV="1">
                <a:off x="2239" y="3041"/>
                <a:ext cx="1302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Line 19"/>
              <p:cNvSpPr>
                <a:spLocks noChangeShapeType="1"/>
              </p:cNvSpPr>
              <p:nvPr/>
            </p:nvSpPr>
            <p:spPr bwMode="auto">
              <a:xfrm>
                <a:off x="2890" y="3041"/>
                <a:ext cx="0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20"/>
              <p:cNvSpPr>
                <a:spLocks noChangeShapeType="1"/>
              </p:cNvSpPr>
              <p:nvPr/>
            </p:nvSpPr>
            <p:spPr bwMode="auto">
              <a:xfrm flipH="1">
                <a:off x="2239" y="3041"/>
                <a:ext cx="651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Line 21"/>
              <p:cNvSpPr>
                <a:spLocks noChangeShapeType="1"/>
              </p:cNvSpPr>
              <p:nvPr/>
            </p:nvSpPr>
            <p:spPr bwMode="auto">
              <a:xfrm>
                <a:off x="2890" y="3041"/>
                <a:ext cx="651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22"/>
              <p:cNvSpPr>
                <a:spLocks noChangeShapeType="1"/>
              </p:cNvSpPr>
              <p:nvPr/>
            </p:nvSpPr>
            <p:spPr bwMode="auto">
              <a:xfrm flipH="1" flipV="1">
                <a:off x="2239" y="3041"/>
                <a:ext cx="651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23"/>
              <p:cNvSpPr>
                <a:spLocks noChangeShapeType="1"/>
              </p:cNvSpPr>
              <p:nvPr/>
            </p:nvSpPr>
            <p:spPr bwMode="auto">
              <a:xfrm flipV="1">
                <a:off x="2890" y="3041"/>
                <a:ext cx="651" cy="7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24"/>
              <p:cNvSpPr>
                <a:spLocks noChangeAspect="1" noChangeArrowheads="1"/>
              </p:cNvSpPr>
              <p:nvPr/>
            </p:nvSpPr>
            <p:spPr bwMode="auto">
              <a:xfrm>
                <a:off x="2860" y="3014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1" name="Oval 25"/>
              <p:cNvSpPr>
                <a:spLocks noChangeAspect="1" noChangeArrowheads="1"/>
              </p:cNvSpPr>
              <p:nvPr/>
            </p:nvSpPr>
            <p:spPr bwMode="auto">
              <a:xfrm>
                <a:off x="3494" y="3014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2" name="Oval 26"/>
              <p:cNvSpPr>
                <a:spLocks noChangeAspect="1" noChangeArrowheads="1"/>
              </p:cNvSpPr>
              <p:nvPr/>
            </p:nvSpPr>
            <p:spPr bwMode="auto">
              <a:xfrm>
                <a:off x="2198" y="3802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3" name="Oval 27"/>
              <p:cNvSpPr>
                <a:spLocks noChangeAspect="1" noChangeArrowheads="1"/>
              </p:cNvSpPr>
              <p:nvPr/>
            </p:nvSpPr>
            <p:spPr bwMode="auto">
              <a:xfrm>
                <a:off x="2860" y="3792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4" name="Oval 28"/>
              <p:cNvSpPr>
                <a:spLocks noChangeAspect="1" noChangeArrowheads="1"/>
              </p:cNvSpPr>
              <p:nvPr/>
            </p:nvSpPr>
            <p:spPr bwMode="auto">
              <a:xfrm>
                <a:off x="3494" y="3802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19" name="Text Box 29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4876800" cy="343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/>
                <a:t>    v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		 v</a:t>
              </a:r>
              <a:r>
                <a:rPr lang="en-US" altLang="en-US" sz="2400" baseline="-25000"/>
                <a:t>2</a:t>
              </a:r>
              <a:r>
                <a:rPr lang="en-US" altLang="en-US" sz="2400"/>
                <a:t>	        v</a:t>
              </a:r>
              <a:r>
                <a:rPr lang="en-US" altLang="en-US" sz="2400" baseline="-25000"/>
                <a:t>3</a:t>
              </a:r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/>
            </a:p>
            <a:p>
              <a:pPr algn="l" eaLnBrk="1" hangingPunct="1">
                <a:spcBef>
                  <a:spcPct val="50000"/>
                </a:spcBef>
              </a:pPr>
              <a:endParaRPr lang="en-US" altLang="en-US" sz="800"/>
            </a:p>
            <a:p>
              <a:pPr algn="l" eaLnBrk="1" hangingPunct="1">
                <a:spcBef>
                  <a:spcPct val="50000"/>
                </a:spcBef>
              </a:pPr>
              <a:endParaRPr lang="en-US" altLang="en-US" sz="800"/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/>
                <a:t>     v</a:t>
              </a:r>
              <a:r>
                <a:rPr lang="en-US" altLang="en-US" sz="2400" baseline="-25000"/>
                <a:t>4</a:t>
              </a:r>
              <a:r>
                <a:rPr lang="en-US" altLang="en-US" sz="2400"/>
                <a:t>		 v</a:t>
              </a:r>
              <a:r>
                <a:rPr lang="en-US" altLang="en-US" sz="2400" baseline="-25000"/>
                <a:t>5</a:t>
              </a:r>
              <a:r>
                <a:rPr lang="en-US" altLang="en-US" sz="2400"/>
                <a:t>	        v</a:t>
              </a:r>
              <a:r>
                <a:rPr lang="en-US" altLang="en-US" sz="2400" baseline="-25000"/>
                <a:t>6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2514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Next, we note that v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 must be in either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or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Assume v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 is in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.  Then the edges</a:t>
            </a:r>
            <a:r>
              <a:rPr lang="en-US" altLang="en-US" i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{v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</a:rPr>
              <a:t>} and {v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} separate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 into two subregions,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21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22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22532" name="Oval 4"/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9"/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Oval 10"/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9" name="Oval 11"/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1000" y="3886200"/>
            <a:ext cx="8305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			     </a:t>
            </a:r>
            <a:r>
              <a:rPr lang="en-US" altLang="en-US"/>
              <a:t> v</a:t>
            </a:r>
            <a:r>
              <a:rPr lang="en-US" altLang="en-US" baseline="-25000"/>
              <a:t>1</a:t>
            </a:r>
            <a:r>
              <a:rPr lang="en-US" altLang="en-US"/>
              <a:t>		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					</a:t>
            </a:r>
            <a:r>
              <a:rPr lang="en-US" altLang="en-US" i="1"/>
              <a:t>R</a:t>
            </a:r>
            <a:r>
              <a:rPr lang="en-US" altLang="en-US" baseline="-25000"/>
              <a:t>21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</a:t>
            </a:r>
            <a:r>
              <a:rPr lang="en-US" altLang="en-US" sz="2400" i="1"/>
              <a:t>R</a:t>
            </a:r>
            <a:r>
              <a:rPr lang="en-US" altLang="en-US" sz="2400" baseline="-25000"/>
              <a:t>2</a:t>
            </a:r>
            <a:r>
              <a:rPr lang="en-US" altLang="en-US" sz="2400"/>
              <a:t>		</a:t>
            </a:r>
            <a:r>
              <a:rPr lang="en-US" altLang="en-US" sz="2400" i="1"/>
              <a:t>R</a:t>
            </a:r>
            <a:r>
              <a:rPr lang="en-US" altLang="en-US" sz="2400" baseline="-25000"/>
              <a:t>1</a:t>
            </a:r>
            <a:r>
              <a:rPr lang="en-US" altLang="en-US" sz="2400"/>
              <a:t>	   </a:t>
            </a:r>
            <a:r>
              <a:rPr lang="en-US" altLang="en-US" sz="2400">
                <a:cs typeface="Arial" panose="020B0604020202020204" pitchFamily="34" charset="0"/>
              </a:rPr>
              <a:t>→</a:t>
            </a:r>
            <a:r>
              <a:rPr lang="en-US" altLang="en-US" sz="2400"/>
              <a:t>		     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				       </a:t>
            </a:r>
            <a:r>
              <a:rPr lang="en-US" altLang="en-US" i="1"/>
              <a:t>R</a:t>
            </a:r>
            <a:r>
              <a:rPr lang="en-US" altLang="en-US" baseline="-25000"/>
              <a:t>22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v</a:t>
            </a:r>
            <a:r>
              <a:rPr lang="en-US" altLang="en-US" baseline="-25000"/>
              <a:t>2</a:t>
            </a:r>
            <a:r>
              <a:rPr lang="en-US" altLang="en-US"/>
              <a:t>			    v</a:t>
            </a:r>
            <a:r>
              <a:rPr lang="en-US" altLang="en-US" baseline="-25000"/>
              <a:t>4</a:t>
            </a:r>
            <a:r>
              <a:rPr lang="en-US" altLang="en-US"/>
              <a:t> 		   v</a:t>
            </a:r>
            <a:r>
              <a:rPr lang="en-US" altLang="en-US" baseline="-25000"/>
              <a:t>2</a:t>
            </a:r>
          </a:p>
        </p:txBody>
      </p:sp>
      <p:sp>
        <p:nvSpPr>
          <p:cNvPr id="22541" name="Oval 13"/>
          <p:cNvSpPr>
            <a:spLocks noChangeAspect="1" noChangeArrowheads="1"/>
          </p:cNvSpPr>
          <p:nvPr/>
        </p:nvSpPr>
        <p:spPr bwMode="auto">
          <a:xfrm>
            <a:off x="5329238" y="42830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54102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7081838" y="43592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 flipV="1">
            <a:off x="5405438" y="61118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 flipV="1">
            <a:off x="5410200" y="43434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8"/>
          <p:cNvSpPr>
            <a:spLocks noChangeAspect="1" noChangeArrowheads="1"/>
          </p:cNvSpPr>
          <p:nvPr/>
        </p:nvSpPr>
        <p:spPr bwMode="auto">
          <a:xfrm>
            <a:off x="7005638" y="4283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7" name="Oval 19"/>
          <p:cNvSpPr>
            <a:spLocks noChangeAspect="1" noChangeArrowheads="1"/>
          </p:cNvSpPr>
          <p:nvPr/>
        </p:nvSpPr>
        <p:spPr bwMode="auto">
          <a:xfrm>
            <a:off x="5329238" y="60229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8" name="Oval 20"/>
          <p:cNvSpPr>
            <a:spLocks noChangeAspect="1" noChangeArrowheads="1"/>
          </p:cNvSpPr>
          <p:nvPr/>
        </p:nvSpPr>
        <p:spPr bwMode="auto">
          <a:xfrm>
            <a:off x="7005638" y="60356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9" name="Oval 21"/>
          <p:cNvSpPr>
            <a:spLocks noChangeAspect="1" noChangeArrowheads="1"/>
          </p:cNvSpPr>
          <p:nvPr/>
        </p:nvSpPr>
        <p:spPr bwMode="auto">
          <a:xfrm>
            <a:off x="6172200" y="51054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5410200" y="4343400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Now there is no way to place vertex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6</a:t>
            </a:r>
            <a:r>
              <a:rPr lang="en-US" altLang="en-US" sz="3600">
                <a:latin typeface="Times New Roman" panose="02020603050405020304" pitchFamily="18" charset="0"/>
              </a:rPr>
              <a:t> without forcing a crossing: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>
                <a:latin typeface="Times New Roman" panose="02020603050405020304" pitchFamily="18" charset="0"/>
              </a:rPr>
              <a:t>If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 is in </a:t>
            </a:r>
            <a:r>
              <a:rPr lang="en-US" altLang="en-US" sz="3200" i="1">
                <a:latin typeface="Times New Roman" panose="02020603050405020304" pitchFamily="18" charset="0"/>
              </a:rPr>
              <a:t>R</a:t>
            </a:r>
            <a:r>
              <a:rPr lang="en-US" altLang="en-US" sz="3200" baseline="-25000">
                <a:latin typeface="Times New Roman" panose="02020603050405020304" pitchFamily="18" charset="0"/>
              </a:rPr>
              <a:t>1</a:t>
            </a:r>
            <a:r>
              <a:rPr lang="en-US" altLang="en-US" sz="3200">
                <a:latin typeface="Times New Roman" panose="02020603050405020304" pitchFamily="18" charset="0"/>
              </a:rPr>
              <a:t> then {v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,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3</a:t>
            </a:r>
            <a:r>
              <a:rPr lang="en-US" altLang="en-US" sz="3200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>
                <a:latin typeface="Times New Roman" panose="02020603050405020304" pitchFamily="18" charset="0"/>
              </a:rPr>
              <a:t>If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 is in </a:t>
            </a:r>
            <a:r>
              <a:rPr lang="en-US" altLang="en-US" sz="3200" i="1">
                <a:latin typeface="Times New Roman" panose="02020603050405020304" pitchFamily="18" charset="0"/>
              </a:rPr>
              <a:t>R</a:t>
            </a:r>
            <a:r>
              <a:rPr lang="en-US" altLang="en-US" sz="3200" baseline="-25000">
                <a:latin typeface="Times New Roman" panose="02020603050405020304" pitchFamily="18" charset="0"/>
              </a:rPr>
              <a:t>21</a:t>
            </a:r>
            <a:r>
              <a:rPr lang="en-US" altLang="en-US" sz="3200">
                <a:latin typeface="Times New Roman" panose="02020603050405020304" pitchFamily="18" charset="0"/>
              </a:rPr>
              <a:t> then {v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,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2</a:t>
            </a:r>
            <a:r>
              <a:rPr lang="en-US" altLang="en-US" sz="3200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>
                <a:latin typeface="Times New Roman" panose="02020603050405020304" pitchFamily="18" charset="0"/>
              </a:rPr>
              <a:t>If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 is in </a:t>
            </a:r>
            <a:r>
              <a:rPr lang="en-US" altLang="en-US" sz="3200" i="1">
                <a:latin typeface="Times New Roman" panose="02020603050405020304" pitchFamily="18" charset="0"/>
              </a:rPr>
              <a:t>R</a:t>
            </a:r>
            <a:r>
              <a:rPr lang="en-US" altLang="en-US" sz="3200" baseline="-25000">
                <a:latin typeface="Times New Roman" panose="02020603050405020304" pitchFamily="18" charset="0"/>
              </a:rPr>
              <a:t>22</a:t>
            </a:r>
            <a:r>
              <a:rPr lang="en-US" altLang="en-US" sz="3200">
                <a:latin typeface="Times New Roman" panose="02020603050405020304" pitchFamily="18" charset="0"/>
              </a:rPr>
              <a:t> then {v</a:t>
            </a:r>
            <a:r>
              <a:rPr lang="en-US" altLang="en-US" sz="3200" baseline="-25000">
                <a:latin typeface="Times New Roman" panose="02020603050405020304" pitchFamily="18" charset="0"/>
              </a:rPr>
              <a:t>6</a:t>
            </a:r>
            <a:r>
              <a:rPr lang="en-US" altLang="en-US" sz="3200">
                <a:latin typeface="Times New Roman" panose="02020603050405020304" pitchFamily="18" charset="0"/>
              </a:rPr>
              <a:t>, v</a:t>
            </a:r>
            <a:r>
              <a:rPr lang="en-US" altLang="en-US" sz="3200" baseline="-25000">
                <a:latin typeface="Times New Roman" panose="02020603050405020304" pitchFamily="18" charset="0"/>
              </a:rPr>
              <a:t>1</a:t>
            </a:r>
            <a:r>
              <a:rPr lang="en-US" altLang="en-US" sz="3200">
                <a:latin typeface="Times New Roman" panose="02020603050405020304" pitchFamily="18" charset="0"/>
              </a:rPr>
              <a:t>} must cross an edge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>
              <a:latin typeface="Times New Roman" panose="02020603050405020304" pitchFamily="18" charset="0"/>
            </a:endParaRPr>
          </a:p>
        </p:txBody>
      </p:sp>
      <p:sp>
        <p:nvSpPr>
          <p:cNvPr id="23556" name="Text Box 12"/>
          <p:cNvSpPr txBox="1">
            <a:spLocks noChangeArrowheads="1"/>
          </p:cNvSpPr>
          <p:nvPr/>
        </p:nvSpPr>
        <p:spPr bwMode="auto">
          <a:xfrm>
            <a:off x="533400" y="3962400"/>
            <a:ext cx="3810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i="1"/>
              <a:t>R</a:t>
            </a:r>
            <a:r>
              <a:rPr lang="en-US" altLang="en-US" baseline="-25000"/>
              <a:t>21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      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  <a:r>
              <a:rPr lang="en-US" altLang="en-US"/>
              <a:t>              </a:t>
            </a:r>
            <a:r>
              <a:rPr lang="en-US" altLang="en-US" i="1"/>
              <a:t>R</a:t>
            </a:r>
            <a:r>
              <a:rPr lang="en-US" altLang="en-US" baseline="-25000"/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</a:t>
            </a:r>
            <a:r>
              <a:rPr lang="en-US" altLang="en-US" i="1"/>
              <a:t>R</a:t>
            </a:r>
            <a:r>
              <a:rPr lang="en-US" altLang="en-US" baseline="-25000"/>
              <a:t>22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v</a:t>
            </a:r>
            <a:r>
              <a:rPr lang="en-US" altLang="en-US" baseline="-25000"/>
              <a:t>2</a:t>
            </a:r>
          </a:p>
        </p:txBody>
      </p:sp>
      <p:sp>
        <p:nvSpPr>
          <p:cNvPr id="23557" name="Oval 13"/>
          <p:cNvSpPr>
            <a:spLocks noChangeAspect="1" noChangeArrowheads="1"/>
          </p:cNvSpPr>
          <p:nvPr/>
        </p:nvSpPr>
        <p:spPr bwMode="auto">
          <a:xfrm>
            <a:off x="1138238" y="43592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Line 14"/>
          <p:cNvSpPr>
            <a:spLocks noChangeShapeType="1"/>
          </p:cNvSpPr>
          <p:nvPr/>
        </p:nvSpPr>
        <p:spPr bwMode="auto">
          <a:xfrm>
            <a:off x="1219200" y="44196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15"/>
          <p:cNvSpPr>
            <a:spLocks noChangeShapeType="1"/>
          </p:cNvSpPr>
          <p:nvPr/>
        </p:nvSpPr>
        <p:spPr bwMode="auto">
          <a:xfrm>
            <a:off x="2890838" y="44354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6"/>
          <p:cNvSpPr>
            <a:spLocks noChangeShapeType="1"/>
          </p:cNvSpPr>
          <p:nvPr/>
        </p:nvSpPr>
        <p:spPr bwMode="auto">
          <a:xfrm flipH="1" flipV="1">
            <a:off x="1214438" y="61880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7"/>
          <p:cNvSpPr>
            <a:spLocks noChangeShapeType="1"/>
          </p:cNvSpPr>
          <p:nvPr/>
        </p:nvSpPr>
        <p:spPr bwMode="auto">
          <a:xfrm flipH="1" flipV="1">
            <a:off x="1219200" y="44196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Oval 18"/>
          <p:cNvSpPr>
            <a:spLocks noChangeAspect="1" noChangeArrowheads="1"/>
          </p:cNvSpPr>
          <p:nvPr/>
        </p:nvSpPr>
        <p:spPr bwMode="auto">
          <a:xfrm>
            <a:off x="2814638" y="43592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Oval 19"/>
          <p:cNvSpPr>
            <a:spLocks noChangeAspect="1" noChangeArrowheads="1"/>
          </p:cNvSpPr>
          <p:nvPr/>
        </p:nvSpPr>
        <p:spPr bwMode="auto">
          <a:xfrm>
            <a:off x="1138238" y="60991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Oval 20"/>
          <p:cNvSpPr>
            <a:spLocks noChangeAspect="1" noChangeArrowheads="1"/>
          </p:cNvSpPr>
          <p:nvPr/>
        </p:nvSpPr>
        <p:spPr bwMode="auto">
          <a:xfrm>
            <a:off x="2814638" y="61118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Oval 21"/>
          <p:cNvSpPr>
            <a:spLocks noChangeAspect="1" noChangeArrowheads="1"/>
          </p:cNvSpPr>
          <p:nvPr/>
        </p:nvSpPr>
        <p:spPr bwMode="auto">
          <a:xfrm>
            <a:off x="1981200" y="51816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Line 22"/>
          <p:cNvSpPr>
            <a:spLocks noChangeShapeType="1"/>
          </p:cNvSpPr>
          <p:nvPr/>
        </p:nvSpPr>
        <p:spPr bwMode="auto">
          <a:xfrm flipH="1">
            <a:off x="1219200" y="4419600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0574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</a:rPr>
              <a:t>Alternatively,  assume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3</a:t>
            </a:r>
            <a:r>
              <a:rPr lang="en-US" altLang="en-US" sz="3600">
                <a:latin typeface="Times New Roman" panose="02020603050405020304" pitchFamily="18" charset="0"/>
              </a:rPr>
              <a:t> is in 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. Then the edges</a:t>
            </a:r>
            <a:r>
              <a:rPr lang="en-US" altLang="en-US" sz="3600" i="1">
                <a:latin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</a:rPr>
              <a:t>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3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4</a:t>
            </a:r>
            <a:r>
              <a:rPr lang="en-US" altLang="en-US" sz="3600">
                <a:latin typeface="Times New Roman" panose="02020603050405020304" pitchFamily="18" charset="0"/>
              </a:rPr>
              <a:t>} and {v</a:t>
            </a:r>
            <a:r>
              <a:rPr lang="en-US" altLang="en-US" sz="3600" baseline="-25000">
                <a:latin typeface="Times New Roman" panose="02020603050405020304" pitchFamily="18" charset="0"/>
              </a:rPr>
              <a:t>4</a:t>
            </a:r>
            <a:r>
              <a:rPr lang="en-US" altLang="en-US" sz="3600">
                <a:latin typeface="Times New Roman" panose="02020603050405020304" pitchFamily="18" charset="0"/>
              </a:rPr>
              <a:t>, v</a:t>
            </a:r>
            <a:r>
              <a:rPr lang="en-US" altLang="en-US" sz="3600" baseline="-25000">
                <a:latin typeface="Times New Roman" panose="02020603050405020304" pitchFamily="18" charset="0"/>
              </a:rPr>
              <a:t>5</a:t>
            </a:r>
            <a:r>
              <a:rPr lang="en-US" altLang="en-US" sz="3600">
                <a:latin typeface="Times New Roman" panose="02020603050405020304" pitchFamily="18" charset="0"/>
              </a:rPr>
              <a:t>} separate </a:t>
            </a:r>
            <a:r>
              <a:rPr lang="en-US" altLang="en-US" sz="3600" i="1">
                <a:latin typeface="Times New Roman" panose="02020603050405020304" pitchFamily="18" charset="0"/>
              </a:rPr>
              <a:t>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</a:t>
            </a:r>
            <a:r>
              <a:rPr lang="en-US" altLang="en-US" sz="3600">
                <a:latin typeface="Times New Roman" panose="02020603050405020304" pitchFamily="18" charset="0"/>
              </a:rPr>
              <a:t> into two subregions, </a:t>
            </a:r>
            <a:r>
              <a:rPr lang="en-US" altLang="en-US" sz="3600" i="1">
                <a:latin typeface="Times New Roman" panose="02020603050405020304" pitchFamily="18" charset="0"/>
              </a:rPr>
              <a:t>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11</a:t>
            </a:r>
            <a:r>
              <a:rPr lang="en-US" altLang="en-US" sz="3600">
                <a:latin typeface="Times New Roman" panose="02020603050405020304" pitchFamily="18" charset="0"/>
              </a:rPr>
              <a:t> and </a:t>
            </a:r>
            <a:r>
              <a:rPr lang="en-US" altLang="en-US" sz="3600" i="1">
                <a:latin typeface="Times New Roman" panose="02020603050405020304" pitchFamily="18" charset="0"/>
              </a:rPr>
              <a:t>R</a:t>
            </a:r>
            <a:r>
              <a:rPr lang="en-US" altLang="en-US" sz="3600" baseline="-25000">
                <a:latin typeface="Times New Roman" panose="02020603050405020304" pitchFamily="18" charset="0"/>
              </a:rPr>
              <a:t>12</a:t>
            </a:r>
            <a:r>
              <a:rPr lang="en-US" altLang="en-US" sz="3600">
                <a:latin typeface="Times New Roman" panose="02020603050405020304" pitchFamily="18" charset="0"/>
              </a:rPr>
              <a:t>.</a:t>
            </a:r>
            <a:endParaRPr lang="en-US" altLang="en-US" sz="3600" baseline="-25000">
              <a:latin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baseline="-25000"/>
              <a:t>			 </a:t>
            </a:r>
            <a:r>
              <a:rPr lang="en-US" altLang="en-US" i="1"/>
              <a:t>R</a:t>
            </a:r>
            <a:r>
              <a:rPr lang="en-US" altLang="en-US" baseline="-25000"/>
              <a:t>11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 sz="2400"/>
              <a:t> 	          </a:t>
            </a:r>
            <a:r>
              <a:rPr lang="en-US" altLang="en-US" i="1"/>
              <a:t>R</a:t>
            </a:r>
            <a:r>
              <a:rPr lang="en-US" altLang="en-US" baseline="-25000"/>
              <a:t>12</a:t>
            </a:r>
            <a:r>
              <a:rPr lang="en-US" altLang="en-US"/>
              <a:t> </a:t>
            </a:r>
            <a:r>
              <a:rPr lang="en-US" altLang="en-US" sz="2400"/>
              <a:t>	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</a:t>
            </a: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     v</a:t>
            </a:r>
            <a:r>
              <a:rPr lang="en-US" altLang="en-US" baseline="-25000"/>
              <a:t>2</a:t>
            </a:r>
          </a:p>
        </p:txBody>
      </p:sp>
      <p:sp>
        <p:nvSpPr>
          <p:cNvPr id="24581" name="Oval 5"/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10"/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11"/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12"/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13"/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91" name="AutoShape 18"/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Regions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8956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Now there is no way to place vertex v</a:t>
            </a:r>
            <a:r>
              <a:rPr lang="en-US" altLang="en-US" sz="2800" baseline="-25000">
                <a:latin typeface="Times New Roman" panose="02020603050405020304" pitchFamily="18" charset="0"/>
              </a:rPr>
              <a:t>6</a:t>
            </a:r>
            <a:r>
              <a:rPr lang="en-US" altLang="en-US" sz="2800">
                <a:latin typeface="Times New Roman" panose="02020603050405020304" pitchFamily="18" charset="0"/>
              </a:rPr>
              <a:t> without forcing a crossing: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If 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 is in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 then {v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If 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 is in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r>
              <a:rPr lang="en-US" altLang="en-US">
                <a:latin typeface="Times New Roman" panose="02020603050405020304" pitchFamily="18" charset="0"/>
              </a:rPr>
              <a:t> then {v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} must cross an edge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If 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 is in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r>
              <a:rPr lang="en-US" altLang="en-US">
                <a:latin typeface="Times New Roman" panose="02020603050405020304" pitchFamily="18" charset="0"/>
              </a:rPr>
              <a:t> then {v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</a:rPr>
              <a:t>, v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} must cross an edge</a:t>
            </a:r>
          </a:p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 v</a:t>
            </a:r>
            <a:r>
              <a:rPr lang="en-US" altLang="en-US" baseline="-25000"/>
              <a:t>1</a:t>
            </a:r>
            <a:r>
              <a:rPr lang="en-US" altLang="en-US"/>
              <a:t>		      v</a:t>
            </a:r>
            <a:r>
              <a:rPr lang="en-US" altLang="en-US" baseline="-25000"/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baseline="-25000"/>
              <a:t>			 </a:t>
            </a:r>
            <a:r>
              <a:rPr lang="en-US" altLang="en-US" i="1"/>
              <a:t>R</a:t>
            </a:r>
            <a:r>
              <a:rPr lang="en-US" altLang="en-US" baseline="-25000"/>
              <a:t>11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 sz="2400"/>
              <a:t> 	          </a:t>
            </a:r>
            <a:r>
              <a:rPr lang="en-US" altLang="en-US" i="1"/>
              <a:t>R</a:t>
            </a:r>
            <a:r>
              <a:rPr lang="en-US" altLang="en-US" baseline="-25000"/>
              <a:t>12</a:t>
            </a:r>
            <a:r>
              <a:rPr lang="en-US" altLang="en-US"/>
              <a:t> </a:t>
            </a:r>
            <a:r>
              <a:rPr lang="en-US" altLang="en-US" sz="2400"/>
              <a:t>	 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/>
              <a:t>		</a:t>
            </a:r>
            <a:endParaRPr lang="en-US" altLang="en-US" baseline="-25000"/>
          </a:p>
          <a:p>
            <a:pPr algn="l" eaLnBrk="1" hangingPunct="1">
              <a:spcBef>
                <a:spcPct val="50000"/>
              </a:spcBef>
            </a:pPr>
            <a:endParaRPr lang="en-US" altLang="en-US" sz="800" baseline="-25000"/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        v</a:t>
            </a:r>
            <a:r>
              <a:rPr lang="en-US" altLang="en-US" baseline="-25000"/>
              <a:t>4</a:t>
            </a:r>
            <a:r>
              <a:rPr lang="en-US" altLang="en-US"/>
              <a:t>		           v</a:t>
            </a:r>
            <a:r>
              <a:rPr lang="en-US" altLang="en-US" baseline="-25000"/>
              <a:t>2</a:t>
            </a:r>
          </a:p>
        </p:txBody>
      </p:sp>
      <p:sp>
        <p:nvSpPr>
          <p:cNvPr id="25605" name="Oval 5"/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Oval 10"/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1"/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12"/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13"/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15" name="AutoShape 15"/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82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Consequently, the graph K</a:t>
            </a:r>
            <a:r>
              <a:rPr lang="en-US" altLang="en-US" sz="3600" baseline="-25000">
                <a:latin typeface="Times New Roman" panose="02020603050405020304" pitchFamily="18" charset="0"/>
              </a:rPr>
              <a:t>3,3</a:t>
            </a:r>
            <a:r>
              <a:rPr lang="en-US" altLang="en-US" sz="3600">
                <a:latin typeface="Times New Roman" panose="02020603050405020304" pitchFamily="18" charset="0"/>
              </a:rPr>
              <a:t> must be nonplanar.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</a:rPr>
              <a:t>3,3</a:t>
            </a: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Oval 16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1" name="Oval 17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2" name="Oval 18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3" name="Oval 19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4" name="Oval 20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 House-and-Utilities Problem</a:t>
            </a:r>
          </a:p>
        </p:txBody>
      </p:sp>
      <p:pic>
        <p:nvPicPr>
          <p:cNvPr id="6147" name="Picture 5" descr="09_7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43000"/>
            <a:ext cx="6477000" cy="5421313"/>
          </a:xfrm>
          <a:noFill/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Phrased another way, this question is equivalent to: Given the complete bipartite graph K</a:t>
            </a:r>
            <a:r>
              <a:rPr lang="en-US" altLang="en-US" baseline="-25000">
                <a:latin typeface="Times New Roman" panose="02020603050405020304" pitchFamily="18" charset="0"/>
              </a:rPr>
              <a:t>3,3</a:t>
            </a:r>
            <a:r>
              <a:rPr lang="en-US" altLang="en-US">
                <a:latin typeface="Times New Roman" panose="02020603050405020304" pitchFamily="18" charset="0"/>
              </a:rPr>
              <a:t>, can K</a:t>
            </a:r>
            <a:r>
              <a:rPr lang="en-US" altLang="en-US" baseline="-25000">
                <a:latin typeface="Times New Roman" panose="02020603050405020304" pitchFamily="18" charset="0"/>
              </a:rPr>
              <a:t>3,3</a:t>
            </a:r>
            <a:r>
              <a:rPr lang="en-US" altLang="en-US">
                <a:latin typeface="Times New Roman" panose="02020603050405020304" pitchFamily="18" charset="0"/>
              </a:rPr>
              <a:t> be drawn in the plane so that no two of its edges cross?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K</a:t>
            </a:r>
            <a:r>
              <a:rPr lang="en-US" altLang="en-US" sz="3200" baseline="-25000">
                <a:latin typeface="Times New Roman" panose="02020603050405020304" pitchFamily="18" charset="0"/>
              </a:rPr>
              <a:t>3,3</a:t>
            </a:r>
          </a:p>
        </p:txBody>
      </p: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7174" name="Oval 9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5" name="Line 10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1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12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3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5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6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7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8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9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5" name="Oval 20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6" name="Oval 21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7" name="Oval 22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8" name="Oval 23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A graph is called </a:t>
            </a:r>
            <a:r>
              <a:rPr lang="en-US" altLang="en-US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planar</a:t>
            </a:r>
            <a:r>
              <a:rPr lang="en-US" altLang="en-US" sz="2800" dirty="0">
                <a:latin typeface="Times New Roman" panose="02020603050405020304" pitchFamily="18" charset="0"/>
              </a:rPr>
              <a:t> if it can be drawn in the plane without any edges crossing.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A graph G is said to be planar if there exists some geometric representation of G which can be drawn on a plane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s.t.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no two of its edges</a:t>
            </a:r>
            <a:r>
              <a:rPr lang="en-US" altLang="en-US" sz="2800" dirty="0">
                <a:latin typeface="Times New Roman" panose="02020603050405020304" pitchFamily="18" charset="0"/>
              </a:rPr>
              <a:t> intersect.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The point of intersection is called crossover.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A graph that can not be drawn on a plane without crossover between its edges called a non-planer graph.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A crossing of edges is the intersection of the lines or arcs representing them at a point other than their common endpoint.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Such a </a:t>
            </a:r>
            <a:r>
              <a:rPr lang="en-US" altLang="en-US" sz="2800" u="sng" dirty="0">
                <a:latin typeface="Times New Roman" panose="02020603050405020304" pitchFamily="18" charset="0"/>
              </a:rPr>
              <a:t>drawing</a:t>
            </a:r>
            <a:r>
              <a:rPr lang="en-US" altLang="en-US" sz="2800" dirty="0">
                <a:latin typeface="Times New Roman" panose="02020603050405020304" pitchFamily="18" charset="0"/>
              </a:rPr>
              <a:t> is called a </a:t>
            </a:r>
            <a:r>
              <a:rPr lang="en-US" altLang="en-US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planar representation</a:t>
            </a:r>
            <a:r>
              <a:rPr lang="en-US" altLang="en-US" sz="2800" dirty="0">
                <a:latin typeface="Times New Roman" panose="02020603050405020304" pitchFamily="18" charset="0"/>
              </a:rPr>
              <a:t> of the graph.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4419600"/>
            <a:ext cx="1447800" cy="1371600"/>
            <a:chOff x="1008" y="3264"/>
            <a:chExt cx="912" cy="864"/>
          </a:xfrm>
        </p:grpSpPr>
        <p:sp>
          <p:nvSpPr>
            <p:cNvPr id="9230" name="Rectangle 4"/>
            <p:cNvSpPr>
              <a:spLocks noChangeArrowheads="1"/>
            </p:cNvSpPr>
            <p:nvPr/>
          </p:nvSpPr>
          <p:spPr bwMode="auto">
            <a:xfrm>
              <a:off x="1056" y="3312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1" name="Line 5"/>
            <p:cNvSpPr>
              <a:spLocks noChangeShapeType="1"/>
            </p:cNvSpPr>
            <p:nvPr/>
          </p:nvSpPr>
          <p:spPr bwMode="auto">
            <a:xfrm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6"/>
            <p:cNvSpPr>
              <a:spLocks noChangeShapeType="1"/>
            </p:cNvSpPr>
            <p:nvPr/>
          </p:nvSpPr>
          <p:spPr bwMode="auto">
            <a:xfrm flipV="1"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7"/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4" name="Oval 8"/>
            <p:cNvSpPr>
              <a:spLocks noChangeArrowheads="1"/>
            </p:cNvSpPr>
            <p:nvPr/>
          </p:nvSpPr>
          <p:spPr bwMode="auto">
            <a:xfrm>
              <a:off x="1008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5" name="Oval 9"/>
            <p:cNvSpPr>
              <a:spLocks noChangeArrowheads="1"/>
            </p:cNvSpPr>
            <p:nvPr/>
          </p:nvSpPr>
          <p:spPr bwMode="auto">
            <a:xfrm>
              <a:off x="1824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6" name="Oval 10"/>
            <p:cNvSpPr>
              <a:spLocks noChangeArrowheads="1"/>
            </p:cNvSpPr>
            <p:nvPr/>
          </p:nvSpPr>
          <p:spPr bwMode="auto">
            <a:xfrm>
              <a:off x="182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041900" y="4064000"/>
            <a:ext cx="2197100" cy="1727200"/>
            <a:chOff x="3272" y="3040"/>
            <a:chExt cx="1384" cy="1088"/>
          </a:xfrm>
        </p:grpSpPr>
        <p:sp>
          <p:nvSpPr>
            <p:cNvPr id="9223" name="Rectangle 12"/>
            <p:cNvSpPr>
              <a:spLocks noChangeArrowheads="1"/>
            </p:cNvSpPr>
            <p:nvPr/>
          </p:nvSpPr>
          <p:spPr bwMode="auto">
            <a:xfrm>
              <a:off x="3792" y="3312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4" name="Line 13"/>
            <p:cNvSpPr>
              <a:spLocks noChangeShapeType="1"/>
            </p:cNvSpPr>
            <p:nvPr/>
          </p:nvSpPr>
          <p:spPr bwMode="auto">
            <a:xfrm>
              <a:off x="3792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Oval 14"/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6" name="Oval 15"/>
            <p:cNvSpPr>
              <a:spLocks noChangeArrowheads="1"/>
            </p:cNvSpPr>
            <p:nvPr/>
          </p:nvSpPr>
          <p:spPr bwMode="auto">
            <a:xfrm>
              <a:off x="3744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7" name="Oval 16"/>
            <p:cNvSpPr>
              <a:spLocks noChangeArrowheads="1"/>
            </p:cNvSpPr>
            <p:nvPr/>
          </p:nvSpPr>
          <p:spPr bwMode="auto">
            <a:xfrm>
              <a:off x="4560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8" name="Oval 17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9" name="Freeform 18"/>
            <p:cNvSpPr>
              <a:spLocks/>
            </p:cNvSpPr>
            <p:nvPr/>
          </p:nvSpPr>
          <p:spPr bwMode="auto">
            <a:xfrm>
              <a:off x="3272" y="3040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3581400" y="48006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Text Box 20"/>
          <p:cNvSpPr txBox="1">
            <a:spLocks noChangeArrowheads="1"/>
          </p:cNvSpPr>
          <p:nvPr/>
        </p:nvSpPr>
        <p:spPr bwMode="auto">
          <a:xfrm>
            <a:off x="304800" y="1371600"/>
            <a:ext cx="84582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Times New Roman" panose="02020603050405020304" pitchFamily="18" charset="0"/>
              </a:rPr>
              <a:t>A graph may be planar even if it is usually drawn with crossings, since it may be possible to draw it in another way without crossings.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10243" name="Picture 21" descr="09_7_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00400"/>
            <a:ext cx="3810000" cy="2290763"/>
          </a:xfrm>
          <a:noFill/>
        </p:spPr>
      </p:pic>
      <p:sp>
        <p:nvSpPr>
          <p:cNvPr id="198675" name="AutoShape 19"/>
          <p:cNvSpPr>
            <a:spLocks noChangeArrowheads="1"/>
          </p:cNvSpPr>
          <p:nvPr/>
        </p:nvSpPr>
        <p:spPr bwMode="auto">
          <a:xfrm>
            <a:off x="3962400" y="39624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Text Box 20"/>
          <p:cNvSpPr txBox="1">
            <a:spLocks noChangeArrowheads="1"/>
          </p:cNvSpPr>
          <p:nvPr/>
        </p:nvSpPr>
        <p:spPr bwMode="auto">
          <a:xfrm>
            <a:off x="381000" y="1371600"/>
            <a:ext cx="845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Times New Roman" panose="02020603050405020304" pitchFamily="18" charset="0"/>
              </a:rPr>
              <a:t>A graph may be planar even if it represents a  3-dimensional object.</a:t>
            </a:r>
          </a:p>
        </p:txBody>
      </p:sp>
      <p:pic>
        <p:nvPicPr>
          <p:cNvPr id="10246" name="Picture 23" descr="09_7_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3124200"/>
            <a:ext cx="3962400" cy="2343150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Planar Graphs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We can prove that a particular graph is planar by showing how it can be drawn without any crossings.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However, not all graphs are planar.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>
                <a:latin typeface="Times New Roman" panose="02020603050405020304" pitchFamily="18" charset="0"/>
              </a:rPr>
              <a:t>It may be difficult to show that a graph is nonplanar.  We would have to show that there is </a:t>
            </a:r>
            <a:r>
              <a:rPr lang="en-US" altLang="en-US" sz="3600" i="1">
                <a:latin typeface="Times New Roman" panose="02020603050405020304" pitchFamily="18" charset="0"/>
              </a:rPr>
              <a:t>no way</a:t>
            </a:r>
            <a:r>
              <a:rPr lang="en-US" altLang="en-US" sz="3600">
                <a:latin typeface="Times New Roman" panose="02020603050405020304" pitchFamily="18" charset="0"/>
              </a:rPr>
              <a:t> to draw the graph without any edges crossing.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6CE-AE7E-43AF-BFCB-B39F1618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Detection of Planarity of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3AC4-F95F-4E86-81CE-FE30C421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525963"/>
          </a:xfrm>
        </p:spPr>
        <p:txBody>
          <a:bodyPr/>
          <a:lstStyle/>
          <a:p>
            <a:r>
              <a:rPr lang="en-IN" sz="2800" dirty="0"/>
              <a:t>Step 1: Since a disconnected graph is a planar if and only if each of its components is planar. We need consider only one component at a time. </a:t>
            </a:r>
          </a:p>
          <a:p>
            <a:r>
              <a:rPr lang="en-IN" sz="2800" dirty="0"/>
              <a:t>Step 2: Since addition or removal of self loops does not affect planarity. Remove all self loops.</a:t>
            </a:r>
          </a:p>
          <a:p>
            <a:r>
              <a:rPr lang="en-IN" sz="2800" dirty="0"/>
              <a:t>Step 3: Since parallel edges do not affect planarity eliminate edges in parallel by removing all but one edge b/w every pair of vertices</a:t>
            </a:r>
          </a:p>
          <a:p>
            <a:r>
              <a:rPr lang="en-IN" sz="2800" dirty="0"/>
              <a:t>Step 4: Eliminate of vertex of degree 2 by merging two edges in series.   </a:t>
            </a:r>
          </a:p>
        </p:txBody>
      </p:sp>
    </p:spTree>
    <p:extLst>
      <p:ext uri="{BB962C8B-B14F-4D97-AF65-F5344CB8AC3E}">
        <p14:creationId xmlns:p14="http://schemas.microsoft.com/office/powerpoint/2010/main" val="13091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1529</Words>
  <Application>Microsoft Office PowerPoint</Application>
  <PresentationFormat>On-screen Show (4:3)</PresentationFormat>
  <Paragraphs>169</Paragraphs>
  <Slides>28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Symbol</vt:lpstr>
      <vt:lpstr>Times New Roman</vt:lpstr>
      <vt:lpstr>1_Default Design</vt:lpstr>
      <vt:lpstr>Equation</vt:lpstr>
      <vt:lpstr>PowerPoint Presentation</vt:lpstr>
      <vt:lpstr>Planar Graphs</vt:lpstr>
      <vt:lpstr>The House-and-Utilities Problem</vt:lpstr>
      <vt:lpstr>Planar Graphs</vt:lpstr>
      <vt:lpstr>Planar Graphs</vt:lpstr>
      <vt:lpstr>Example</vt:lpstr>
      <vt:lpstr>Example</vt:lpstr>
      <vt:lpstr>Planar Graphs</vt:lpstr>
      <vt:lpstr>Detection of Planarity of a Graph</vt:lpstr>
      <vt:lpstr>PowerPoint Presentation</vt:lpstr>
      <vt:lpstr>Euler’s Formula</vt:lpstr>
      <vt:lpstr>Euler’s Formula Example</vt:lpstr>
      <vt:lpstr>Euler’s Formula (Cont.)</vt:lpstr>
      <vt:lpstr>Euler’s Formula (Cont.)</vt:lpstr>
      <vt:lpstr>Euler’s Formula (Cont.)</vt:lpstr>
      <vt:lpstr>Euler’s Formula (Cont.)</vt:lpstr>
      <vt:lpstr>Euler’s Formula (Cont.)</vt:lpstr>
      <vt:lpstr>Homeomorphic Graphs</vt:lpstr>
      <vt:lpstr>Regions</vt:lpstr>
      <vt:lpstr>Regions</vt:lpstr>
      <vt:lpstr>Kuratowski Theorem</vt:lpstr>
      <vt:lpstr>Theorem. Graph K3,3 is nonplanar.</vt:lpstr>
      <vt:lpstr>Regions</vt:lpstr>
      <vt:lpstr>Regions</vt:lpstr>
      <vt:lpstr>Regions</vt:lpstr>
      <vt:lpstr>Regions</vt:lpstr>
      <vt:lpstr>Regions</vt:lpstr>
      <vt:lpstr>Planar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Graphs</dc:title>
  <dc:creator>Latecki</dc:creator>
  <cp:lastModifiedBy>Prof. Anup Nandy</cp:lastModifiedBy>
  <cp:revision>92</cp:revision>
  <dcterms:modified xsi:type="dcterms:W3CDTF">2022-11-02T16:58:56Z</dcterms:modified>
</cp:coreProperties>
</file>