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"/>
  </p:notesMasterIdLst>
  <p:sldIdLst>
    <p:sldId id="358" r:id="rId2"/>
    <p:sldId id="325" r:id="rId3"/>
    <p:sldId id="376" r:id="rId4"/>
    <p:sldId id="375" r:id="rId5"/>
    <p:sldId id="326" r:id="rId6"/>
    <p:sldId id="327" r:id="rId7"/>
    <p:sldId id="328" r:id="rId8"/>
    <p:sldId id="377" r:id="rId9"/>
    <p:sldId id="329" r:id="rId10"/>
    <p:sldId id="330" r:id="rId11"/>
    <p:sldId id="382" r:id="rId12"/>
    <p:sldId id="379" r:id="rId13"/>
    <p:sldId id="380" r:id="rId14"/>
    <p:sldId id="381" r:id="rId15"/>
    <p:sldId id="378" r:id="rId16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031818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noFill/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91440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01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8935-E24B-4E14-A2CB-39CBBBCDF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65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6BDC6-8064-4ABE-9D02-62964C63E0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60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7A378-1F22-4072-9470-566C048588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88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5FC11-6C5A-413E-AA97-1A4EA4A841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276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593D3-0687-4FCD-AE65-2413A384F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63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CF0D2D-3C50-4D85-92C8-AE246F93D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4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51C93-5FBB-4800-A432-6F3803E6D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89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3E852-6EBA-4078-9EFB-F7CFCC508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14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E3302-3899-4564-8271-593247EE12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5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1A38B-099E-403C-A8F1-4CFD78EB5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8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E4ED6B-1056-4F82-BDDD-BB91D0A610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06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D5A3D-FA7B-4EA9-B004-9DA23E3B9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61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7BB0E-F79D-4143-8E7F-2FD283474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23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E23624-3D03-4E9F-94AA-36EAFE7323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Graph 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Coloring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05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1143000"/>
          </a:xfrm>
        </p:spPr>
        <p:txBody>
          <a:bodyPr lIns="0" rIns="0"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>
                <a:latin typeface="Times New Roman" panose="02020603050405020304" pitchFamily="18" charset="0"/>
              </a:rPr>
              <a:t>What is the chromatic number for each of the following graphs?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905000" y="3390900"/>
            <a:ext cx="5257800" cy="1765300"/>
            <a:chOff x="1200" y="2352"/>
            <a:chExt cx="3312" cy="1112"/>
          </a:xfrm>
        </p:grpSpPr>
        <p:grpSp>
          <p:nvGrpSpPr>
            <p:cNvPr id="11281" name="Group 5"/>
            <p:cNvGrpSpPr>
              <a:grpSpLocks/>
            </p:cNvGrpSpPr>
            <p:nvPr/>
          </p:nvGrpSpPr>
          <p:grpSpPr bwMode="auto">
            <a:xfrm>
              <a:off x="1200" y="2448"/>
              <a:ext cx="1200" cy="960"/>
              <a:chOff x="896" y="2464"/>
              <a:chExt cx="1200" cy="960"/>
            </a:xfrm>
          </p:grpSpPr>
          <p:sp>
            <p:nvSpPr>
              <p:cNvPr id="11289" name="AutoShape 6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1152" cy="912"/>
              </a:xfrm>
              <a:prstGeom prst="hexagon">
                <a:avLst>
                  <a:gd name="adj" fmla="val 31579"/>
                  <a:gd name="vf" fmla="val 11547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0" name="Oval 7"/>
              <p:cNvSpPr>
                <a:spLocks noChangeArrowheads="1"/>
              </p:cNvSpPr>
              <p:nvPr/>
            </p:nvSpPr>
            <p:spPr bwMode="auto">
              <a:xfrm>
                <a:off x="896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1" name="Oval 8"/>
              <p:cNvSpPr>
                <a:spLocks noChangeArrowheads="1"/>
              </p:cNvSpPr>
              <p:nvPr/>
            </p:nvSpPr>
            <p:spPr bwMode="auto">
              <a:xfrm>
                <a:off x="1184" y="33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2" name="Oval 9"/>
              <p:cNvSpPr>
                <a:spLocks noChangeArrowheads="1"/>
              </p:cNvSpPr>
              <p:nvPr/>
            </p:nvSpPr>
            <p:spPr bwMode="auto">
              <a:xfrm>
                <a:off x="1744" y="24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3" name="Oval 10"/>
              <p:cNvSpPr>
                <a:spLocks noChangeArrowheads="1"/>
              </p:cNvSpPr>
              <p:nvPr/>
            </p:nvSpPr>
            <p:spPr bwMode="auto">
              <a:xfrm>
                <a:off x="204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4" name="Oval 11"/>
              <p:cNvSpPr>
                <a:spLocks noChangeArrowheads="1"/>
              </p:cNvSpPr>
              <p:nvPr/>
            </p:nvSpPr>
            <p:spPr bwMode="auto">
              <a:xfrm>
                <a:off x="1760" y="33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95" name="Oval 12"/>
              <p:cNvSpPr>
                <a:spLocks noChangeArrowheads="1"/>
              </p:cNvSpPr>
              <p:nvPr/>
            </p:nvSpPr>
            <p:spPr bwMode="auto">
              <a:xfrm>
                <a:off x="1168" y="24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1282" name="Group 13"/>
            <p:cNvGrpSpPr>
              <a:grpSpLocks/>
            </p:cNvGrpSpPr>
            <p:nvPr/>
          </p:nvGrpSpPr>
          <p:grpSpPr bwMode="auto">
            <a:xfrm>
              <a:off x="3312" y="2352"/>
              <a:ext cx="1200" cy="1112"/>
              <a:chOff x="3000" y="2272"/>
              <a:chExt cx="1200" cy="1112"/>
            </a:xfrm>
          </p:grpSpPr>
          <p:sp>
            <p:nvSpPr>
              <p:cNvPr id="11283" name="AutoShape 1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1152" cy="1056"/>
              </a:xfrm>
              <a:prstGeom prst="pentagon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4" name="Oval 15"/>
              <p:cNvSpPr>
                <a:spLocks noChangeArrowheads="1"/>
              </p:cNvSpPr>
              <p:nvPr/>
            </p:nvSpPr>
            <p:spPr bwMode="auto">
              <a:xfrm>
                <a:off x="3576" y="2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5" name="Oval 16"/>
              <p:cNvSpPr>
                <a:spLocks noChangeArrowheads="1"/>
              </p:cNvSpPr>
              <p:nvPr/>
            </p:nvSpPr>
            <p:spPr bwMode="auto">
              <a:xfrm>
                <a:off x="3000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6" name="Oval 17"/>
              <p:cNvSpPr>
                <a:spLocks noChangeArrowheads="1"/>
              </p:cNvSpPr>
              <p:nvPr/>
            </p:nvSpPr>
            <p:spPr bwMode="auto">
              <a:xfrm>
                <a:off x="3232" y="33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7" name="Oval 18"/>
              <p:cNvSpPr>
                <a:spLocks noChangeArrowheads="1"/>
              </p:cNvSpPr>
              <p:nvPr/>
            </p:nvSpPr>
            <p:spPr bwMode="auto">
              <a:xfrm>
                <a:off x="3928" y="33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8" name="Oval 19"/>
              <p:cNvSpPr>
                <a:spLocks noChangeArrowheads="1"/>
              </p:cNvSpPr>
              <p:nvPr/>
            </p:nvSpPr>
            <p:spPr bwMode="auto">
              <a:xfrm>
                <a:off x="4152" y="26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1905000" y="3257550"/>
            <a:ext cx="70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99349" name="Text Box 21"/>
          <p:cNvSpPr txBox="1">
            <a:spLocks noChangeArrowheads="1"/>
          </p:cNvSpPr>
          <p:nvPr/>
        </p:nvSpPr>
        <p:spPr bwMode="auto">
          <a:xfrm>
            <a:off x="3276600" y="33083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3795713" y="4146550"/>
            <a:ext cx="700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3230563" y="50292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2057400" y="5010150"/>
            <a:ext cx="70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1066800" y="41719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152400" y="5638800"/>
            <a:ext cx="876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200">
                <a:latin typeface="Times New Roman" panose="02020603050405020304" pitchFamily="18" charset="0"/>
              </a:rPr>
              <a:t>  Chromatic number: 2 	  Chromatic number: 3 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5943600" y="3079750"/>
            <a:ext cx="70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7116763" y="38417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769100" y="5041900"/>
            <a:ext cx="70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5410200" y="50736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4495800" y="390525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rgbClr val="33CC33"/>
                </a:solidFill>
                <a:latin typeface="Tahoma" panose="020B0604030504040204" pitchFamily="34" charset="0"/>
              </a:rPr>
              <a:t>Green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8" grpId="0" autoUpdateAnimBg="0"/>
      <p:bldP spid="99349" grpId="0" autoUpdateAnimBg="0"/>
      <p:bldP spid="99350" grpId="0" autoUpdateAnimBg="0"/>
      <p:bldP spid="99351" grpId="0" autoUpdateAnimBg="0"/>
      <p:bldP spid="99352" grpId="0" autoUpdateAnimBg="0"/>
      <p:bldP spid="99353" grpId="0" autoUpdateAnimBg="0"/>
      <p:bldP spid="99354" grpId="0" autoUpdateAnimBg="0"/>
      <p:bldP spid="99355" grpId="0" autoUpdateAnimBg="0"/>
      <p:bldP spid="99356" grpId="0" autoUpdateAnimBg="0"/>
      <p:bldP spid="99357" grpId="0" autoUpdateAnimBg="0"/>
      <p:bldP spid="99358" grpId="0" autoUpdateAnimBg="0"/>
      <p:bldP spid="993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579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 smtClean="0">
                <a:solidFill>
                  <a:srgbClr val="231F20"/>
                </a:solidFill>
                <a:effectLst/>
              </a:rPr>
              <a:t>3 if </a:t>
            </a:r>
            <a:r>
              <a:rPr lang="en-US" i="1" dirty="0" smtClean="0">
                <a:solidFill>
                  <a:srgbClr val="231F20"/>
                </a:solidFill>
                <a:effectLst/>
                <a:latin typeface="MTMI"/>
              </a:rPr>
              <a:t>n </a:t>
            </a:r>
            <a:r>
              <a:rPr lang="en-US" i="0" dirty="0" smtClean="0">
                <a:solidFill>
                  <a:srgbClr val="231F20"/>
                </a:solidFill>
                <a:effectLst/>
                <a:latin typeface="MTMI"/>
              </a:rPr>
              <a:t>is even, 4 if </a:t>
            </a:r>
            <a:r>
              <a:rPr lang="en-US" i="1" dirty="0" smtClean="0">
                <a:solidFill>
                  <a:srgbClr val="231F20"/>
                </a:solidFill>
                <a:effectLst/>
                <a:latin typeface="MTMI"/>
              </a:rPr>
              <a:t>n </a:t>
            </a:r>
            <a:r>
              <a:rPr lang="en-US" i="0" dirty="0" smtClean="0">
                <a:solidFill>
                  <a:srgbClr val="231F20"/>
                </a:solidFill>
                <a:effectLst/>
                <a:latin typeface="MTMI"/>
              </a:rPr>
              <a:t>is odd</a:t>
            </a:r>
            <a:br>
              <a:rPr lang="en-US" i="0" dirty="0" smtClean="0">
                <a:solidFill>
                  <a:srgbClr val="231F20"/>
                </a:solidFill>
                <a:effectLst/>
                <a:latin typeface="MTMI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981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is the chromatic number of </a:t>
            </a:r>
            <a:r>
              <a:rPr lang="en-US" dirty="0" smtClean="0">
                <a:solidFill>
                  <a:srgbClr val="000000"/>
                </a:solidFill>
              </a:rPr>
              <a:t>a wheel </a:t>
            </a:r>
            <a:r>
              <a:rPr lang="en-US" i="1" dirty="0" err="1" smtClean="0">
                <a:solidFill>
                  <a:srgbClr val="000000"/>
                </a:solidFill>
                <a:latin typeface="MTMI"/>
              </a:rPr>
              <a:t>W</a:t>
            </a:r>
            <a:r>
              <a:rPr lang="en-US" sz="800" i="1" dirty="0" err="1" smtClean="0">
                <a:solidFill>
                  <a:srgbClr val="000000"/>
                </a:solidFill>
                <a:latin typeface="MTMI"/>
              </a:rPr>
              <a:t>n</a:t>
            </a:r>
            <a:r>
              <a:rPr lang="en-US" dirty="0">
                <a:solidFill>
                  <a:srgbClr val="000000"/>
                </a:solidFill>
                <a:latin typeface="MTMI"/>
              </a:rPr>
              <a:t>?</a:t>
            </a:r>
            <a:r>
              <a:rPr lang="en-US" sz="800" dirty="0">
                <a:solidFill>
                  <a:srgbClr val="000000"/>
                </a:solidFill>
                <a:latin typeface="MTMI"/>
              </a:rPr>
              <a:t/>
            </a:r>
            <a:br>
              <a:rPr lang="en-US" sz="800" dirty="0">
                <a:solidFill>
                  <a:srgbClr val="000000"/>
                </a:solidFill>
                <a:latin typeface="MTMI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6519862" cy="17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9857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 smtClean="0">
                <a:solidFill>
                  <a:srgbClr val="231F20"/>
                </a:solidFill>
                <a:effectLst/>
              </a:rPr>
              <a:t>What is the chromatic number of </a:t>
            </a:r>
            <a:r>
              <a:rPr lang="en-US" i="1" dirty="0" err="1" smtClean="0">
                <a:solidFill>
                  <a:srgbClr val="231F20"/>
                </a:solidFill>
                <a:effectLst/>
                <a:latin typeface="MTMI"/>
              </a:rPr>
              <a:t>K</a:t>
            </a:r>
            <a:r>
              <a:rPr lang="en-US" sz="1100" i="1" dirty="0" err="1" smtClean="0">
                <a:solidFill>
                  <a:srgbClr val="231F20"/>
                </a:solidFill>
                <a:effectLst/>
                <a:latin typeface="MTMI"/>
              </a:rPr>
              <a:t>n</a:t>
            </a:r>
            <a:r>
              <a:rPr lang="en-US" i="0" dirty="0" smtClean="0">
                <a:solidFill>
                  <a:srgbClr val="231F20"/>
                </a:solidFill>
                <a:effectLst/>
                <a:latin typeface="MTMI"/>
              </a:rPr>
              <a:t>?</a:t>
            </a:r>
            <a:r>
              <a:rPr lang="en-US" sz="1100" i="0" dirty="0" smtClean="0">
                <a:solidFill>
                  <a:srgbClr val="231F20"/>
                </a:solidFill>
                <a:effectLst/>
                <a:latin typeface="MTMI"/>
              </a:rPr>
              <a:t/>
            </a:r>
            <a:br>
              <a:rPr lang="en-US" sz="1100" i="0" dirty="0" smtClean="0">
                <a:solidFill>
                  <a:srgbClr val="231F20"/>
                </a:solidFill>
                <a:effectLst/>
                <a:latin typeface="MTMI"/>
              </a:rPr>
            </a:b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0" y="3878293"/>
            <a:ext cx="2667000" cy="2362200"/>
            <a:chOff x="1023" y="2663"/>
            <a:chExt cx="1146" cy="1089"/>
          </a:xfrm>
        </p:grpSpPr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6"/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343400" y="5106756"/>
            <a:ext cx="45272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rgbClr val="231F20"/>
                </a:solidFill>
              </a:rPr>
              <a:t>It is </a:t>
            </a:r>
            <a:r>
              <a:rPr lang="en-US" i="1" dirty="0" smtClean="0">
                <a:solidFill>
                  <a:srgbClr val="231F20"/>
                </a:solidFill>
              </a:rPr>
              <a:t>n</a:t>
            </a:r>
            <a:r>
              <a:rPr lang="en-US" dirty="0" smtClean="0">
                <a:solidFill>
                  <a:srgbClr val="231F20"/>
                </a:solidFill>
              </a:rPr>
              <a:t>. Hence non planar graphs </a:t>
            </a:r>
            <a:br>
              <a:rPr lang="en-US" dirty="0" smtClean="0">
                <a:solidFill>
                  <a:srgbClr val="231F20"/>
                </a:solidFill>
              </a:rPr>
            </a:br>
            <a:r>
              <a:rPr lang="en-US" dirty="0" smtClean="0">
                <a:solidFill>
                  <a:srgbClr val="231F20"/>
                </a:solidFill>
              </a:rPr>
              <a:t>(e.g., </a:t>
            </a:r>
            <a:r>
              <a:rPr lang="en-US" i="1" dirty="0" err="1" smtClean="0">
                <a:solidFill>
                  <a:srgbClr val="231F20"/>
                </a:solidFill>
                <a:effectLst/>
                <a:latin typeface="MTMI"/>
              </a:rPr>
              <a:t>K</a:t>
            </a:r>
            <a:r>
              <a:rPr lang="en-US" sz="1100" i="1" dirty="0" err="1" smtClean="0">
                <a:solidFill>
                  <a:srgbClr val="231F20"/>
                </a:solidFill>
                <a:effectLst/>
                <a:latin typeface="MTMI"/>
              </a:rPr>
              <a:t>n</a:t>
            </a:r>
            <a:r>
              <a:rPr lang="en-US" dirty="0" smtClean="0">
                <a:solidFill>
                  <a:srgbClr val="231F20"/>
                </a:solidFill>
              </a:rPr>
              <a:t> for n&gt;4) can have arbitrarily large </a:t>
            </a:r>
            <a:br>
              <a:rPr lang="en-US" dirty="0" smtClean="0">
                <a:solidFill>
                  <a:srgbClr val="231F20"/>
                </a:solidFill>
              </a:rPr>
            </a:br>
            <a:r>
              <a:rPr lang="en-US" dirty="0" smtClean="0">
                <a:solidFill>
                  <a:srgbClr val="231F20"/>
                </a:solidFill>
              </a:rPr>
              <a:t>chromatic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79" y="76200"/>
            <a:ext cx="8229600" cy="792162"/>
          </a:xfrm>
        </p:spPr>
        <p:txBody>
          <a:bodyPr/>
          <a:lstStyle/>
          <a:p>
            <a:r>
              <a:rPr lang="en-US" sz="3600" dirty="0" smtClean="0"/>
              <a:t>Applications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94608" y="86564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0" dirty="0" smtClean="0">
                <a:solidFill>
                  <a:srgbClr val="231F20"/>
                </a:solidFill>
                <a:effectLst/>
              </a:rPr>
              <a:t>Graph coloring has a variety of applications to problems involving scheduling and assignments. </a:t>
            </a:r>
          </a:p>
          <a:p>
            <a:pPr algn="l"/>
            <a:endParaRPr lang="en-US" i="0" dirty="0" smtClean="0">
              <a:solidFill>
                <a:srgbClr val="231F20"/>
              </a:solidFill>
              <a:effectLst/>
            </a:endParaRPr>
          </a:p>
          <a:p>
            <a:pPr algn="l"/>
            <a:r>
              <a:rPr lang="en-US" b="1" dirty="0" smtClean="0"/>
              <a:t>Scheduling </a:t>
            </a:r>
            <a:r>
              <a:rPr lang="en-US" b="1" dirty="0"/>
              <a:t>Final Exams </a:t>
            </a:r>
            <a:r>
              <a:rPr lang="en-US" dirty="0"/>
              <a:t>How can the final exams at a university be </a:t>
            </a:r>
            <a:r>
              <a:rPr lang="en-US" dirty="0" smtClean="0"/>
              <a:t>scheduled </a:t>
            </a:r>
            <a:r>
              <a:rPr lang="en-US" dirty="0"/>
              <a:t>so that </a:t>
            </a:r>
            <a:r>
              <a:rPr lang="en-US" dirty="0" smtClean="0"/>
              <a:t>no student </a:t>
            </a:r>
            <a:r>
              <a:rPr lang="en-US" dirty="0"/>
              <a:t>has two exams at the same time?</a:t>
            </a:r>
            <a:br>
              <a:rPr lang="en-US" dirty="0"/>
            </a:br>
            <a:r>
              <a:rPr lang="en-US" b="1" i="1" dirty="0"/>
              <a:t>Solution:</a:t>
            </a:r>
            <a:r>
              <a:rPr lang="en-US" i="1" dirty="0"/>
              <a:t> </a:t>
            </a:r>
            <a:r>
              <a:rPr lang="en-US" dirty="0"/>
              <a:t>This scheduling problem can be solved using a graph model, with vertices </a:t>
            </a:r>
            <a:r>
              <a:rPr lang="en-US" dirty="0" smtClean="0"/>
              <a:t>representing courses </a:t>
            </a:r>
            <a:r>
              <a:rPr lang="en-US" dirty="0"/>
              <a:t>and with an edge between two vertices if there is a common student in the courses </a:t>
            </a:r>
            <a:r>
              <a:rPr lang="en-US" dirty="0" smtClean="0"/>
              <a:t>they represent</a:t>
            </a:r>
            <a:r>
              <a:rPr lang="en-US" dirty="0"/>
              <a:t>. Each time slot for a final exam is represented by a different color. A scheduling </a:t>
            </a:r>
            <a:r>
              <a:rPr lang="en-US" dirty="0" smtClean="0"/>
              <a:t>of the exams corresponds </a:t>
            </a:r>
            <a:r>
              <a:rPr lang="en-US" dirty="0"/>
              <a:t>to a coloring of the associated </a:t>
            </a:r>
            <a:r>
              <a:rPr lang="en-US" dirty="0" smtClean="0"/>
              <a:t>graph. For </a:t>
            </a:r>
            <a:r>
              <a:rPr lang="en-US" dirty="0"/>
              <a:t>instance, suppose there are seven finals to be scheduled. Suppose the courses are numbered 1 </a:t>
            </a:r>
            <a:r>
              <a:rPr lang="en-US" dirty="0" smtClean="0"/>
              <a:t>through 7. Pairs </a:t>
            </a:r>
            <a:r>
              <a:rPr lang="en-US" dirty="0"/>
              <a:t>of courses have common </a:t>
            </a:r>
            <a:r>
              <a:rPr lang="en-US" dirty="0" smtClean="0"/>
              <a:t>students is there is an edge: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44930"/>
            <a:ext cx="2438400" cy="2382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76" y="4419600"/>
            <a:ext cx="3002227" cy="22263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76283" y="5611374"/>
            <a:ext cx="2967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rgbClr val="231F20"/>
                </a:solidFill>
                <a:effectLst/>
              </a:rPr>
              <a:t>Because the chromatic number of this graph is 4 four time slots are needed. </a:t>
            </a:r>
            <a:br>
              <a:rPr lang="en-US" i="0" dirty="0" smtClean="0">
                <a:solidFill>
                  <a:srgbClr val="231F20"/>
                </a:solidFill>
                <a:effectLst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233350"/>
            <a:ext cx="2362200" cy="13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286000"/>
            <a:ext cx="8810625" cy="19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Complexity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533400" y="1371600"/>
            <a:ext cx="79248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800" dirty="0"/>
              <a:t>The best algorithms known for finding the chromatic number of a graph have exponential</a:t>
            </a:r>
          </a:p>
          <a:p>
            <a:pPr algn="l" eaLnBrk="1" hangingPunct="1"/>
            <a:r>
              <a:rPr lang="en-US" altLang="en-US" sz="2800" dirty="0"/>
              <a:t>worst-case time complexity (in the number of vertices of the graph). </a:t>
            </a:r>
          </a:p>
          <a:p>
            <a:pPr algn="l" eaLnBrk="1" hangingPunct="1"/>
            <a:endParaRPr lang="en-US" altLang="en-US" sz="2800" dirty="0"/>
          </a:p>
          <a:p>
            <a:pPr algn="l" eaLnBrk="1" hangingPunct="1"/>
            <a:r>
              <a:rPr lang="en-US" altLang="en-US" sz="2800" dirty="0"/>
              <a:t>Even the problem of finding an approximation to the chromatic number of a graph is difficult.</a:t>
            </a:r>
          </a:p>
          <a:p>
            <a:pPr algn="l" eaLnBrk="1" hangingPunct="1"/>
            <a:endParaRPr lang="en-US" altLang="en-US" sz="2800" dirty="0"/>
          </a:p>
          <a:p>
            <a:pPr algn="l" eaLnBrk="1" hangingPunct="1"/>
            <a:r>
              <a:rPr lang="en-US" altLang="en-US" sz="2800" dirty="0"/>
              <a:t>This explains why </a:t>
            </a:r>
            <a:r>
              <a:rPr lang="en-US" altLang="en-US" sz="2800" b="1" dirty="0"/>
              <a:t>scheduling final exams is so difficult</a:t>
            </a:r>
            <a:r>
              <a:rPr lang="en-US" altLang="en-US" sz="2800" dirty="0"/>
              <a:t>, i.e., how can the final exams at a university be scheduled so that no student has two exams at the same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196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</a:rPr>
              <a:t>When a map is colored, two regions with a common border are customarily assigned different colors.</a:t>
            </a:r>
          </a:p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</a:rPr>
              <a:t>We want to use the smallest number of colors instead of just assigning every region its own color.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4-Color Map Theorem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196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Times New Roman" panose="02020603050405020304" pitchFamily="18" charset="0"/>
              </a:rPr>
              <a:t>It can be shown that any two-dimensional map can be painted using four colors in such a way that adjacent regions (meaning those which sharing a common boundary segment, and not just a point) are different colors.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Map Coloring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562600"/>
            <a:ext cx="82296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latin typeface="Times New Roman" panose="02020603050405020304" pitchFamily="18" charset="0"/>
              </a:rPr>
              <a:t>Four colors are sufficient to color a map of the contiguous United States.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i="1" smtClean="0">
                <a:latin typeface="Times New Roman" panose="02020603050405020304" pitchFamily="18" charset="0"/>
              </a:rPr>
              <a:t>Source of map: http://www.math.gatech.edu/~thomas/FC/fourcolor.html</a:t>
            </a:r>
          </a:p>
        </p:txBody>
      </p:sp>
      <p:pic>
        <p:nvPicPr>
          <p:cNvPr id="5124" name="Picture 5" descr="us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990600"/>
            <a:ext cx="6858000" cy="42814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Dual Graph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Each map in a plane can be represented by a graph.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Each region is represented by a vertex.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Edges connect to vertices if the regions represented by these vertices have a common border.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latin typeface="Times New Roman" panose="02020603050405020304" pitchFamily="18" charset="0"/>
              </a:rPr>
              <a:t>Two regions that touch at only one point are not considered adjacent.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The resulting graph is called the </a:t>
            </a:r>
            <a:r>
              <a:rPr lang="en-US" altLang="en-US" sz="3600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dual graph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 of the map.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Dual Graph Examples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2222500"/>
            <a:ext cx="2311400" cy="1739900"/>
            <a:chOff x="544" y="1944"/>
            <a:chExt cx="1456" cy="1096"/>
          </a:xfrm>
        </p:grpSpPr>
        <p:sp>
          <p:nvSpPr>
            <p:cNvPr id="7222" name="Freeform 4"/>
            <p:cNvSpPr>
              <a:spLocks/>
            </p:cNvSpPr>
            <p:nvPr/>
          </p:nvSpPr>
          <p:spPr bwMode="auto">
            <a:xfrm>
              <a:off x="544" y="1944"/>
              <a:ext cx="1456" cy="1096"/>
            </a:xfrm>
            <a:custGeom>
              <a:avLst/>
              <a:gdLst>
                <a:gd name="T0" fmla="*/ 944 w 1456"/>
                <a:gd name="T1" fmla="*/ 168 h 1096"/>
                <a:gd name="T2" fmla="*/ 752 w 1456"/>
                <a:gd name="T3" fmla="*/ 168 h 1096"/>
                <a:gd name="T4" fmla="*/ 416 w 1456"/>
                <a:gd name="T5" fmla="*/ 24 h 1096"/>
                <a:gd name="T6" fmla="*/ 32 w 1456"/>
                <a:gd name="T7" fmla="*/ 312 h 1096"/>
                <a:gd name="T8" fmla="*/ 224 w 1456"/>
                <a:gd name="T9" fmla="*/ 936 h 1096"/>
                <a:gd name="T10" fmla="*/ 1088 w 1456"/>
                <a:gd name="T11" fmla="*/ 1032 h 1096"/>
                <a:gd name="T12" fmla="*/ 1424 w 1456"/>
                <a:gd name="T13" fmla="*/ 552 h 1096"/>
                <a:gd name="T14" fmla="*/ 1280 w 1456"/>
                <a:gd name="T15" fmla="*/ 120 h 1096"/>
                <a:gd name="T16" fmla="*/ 944 w 1456"/>
                <a:gd name="T17" fmla="*/ 168 h 10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56"/>
                <a:gd name="T28" fmla="*/ 0 h 1096"/>
                <a:gd name="T29" fmla="*/ 1456 w 1456"/>
                <a:gd name="T30" fmla="*/ 1096 h 10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56" h="1096">
                  <a:moveTo>
                    <a:pt x="944" y="168"/>
                  </a:moveTo>
                  <a:cubicBezTo>
                    <a:pt x="856" y="176"/>
                    <a:pt x="840" y="192"/>
                    <a:pt x="752" y="168"/>
                  </a:cubicBezTo>
                  <a:cubicBezTo>
                    <a:pt x="664" y="144"/>
                    <a:pt x="536" y="0"/>
                    <a:pt x="416" y="24"/>
                  </a:cubicBezTo>
                  <a:cubicBezTo>
                    <a:pt x="296" y="48"/>
                    <a:pt x="64" y="160"/>
                    <a:pt x="32" y="312"/>
                  </a:cubicBezTo>
                  <a:cubicBezTo>
                    <a:pt x="0" y="464"/>
                    <a:pt x="48" y="816"/>
                    <a:pt x="224" y="936"/>
                  </a:cubicBezTo>
                  <a:cubicBezTo>
                    <a:pt x="400" y="1056"/>
                    <a:pt x="888" y="1096"/>
                    <a:pt x="1088" y="1032"/>
                  </a:cubicBezTo>
                  <a:cubicBezTo>
                    <a:pt x="1288" y="968"/>
                    <a:pt x="1392" y="704"/>
                    <a:pt x="1424" y="552"/>
                  </a:cubicBezTo>
                  <a:cubicBezTo>
                    <a:pt x="1456" y="400"/>
                    <a:pt x="1360" y="184"/>
                    <a:pt x="1280" y="120"/>
                  </a:cubicBezTo>
                  <a:cubicBezTo>
                    <a:pt x="1200" y="56"/>
                    <a:pt x="1032" y="160"/>
                    <a:pt x="944" y="16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Freeform 5"/>
            <p:cNvSpPr>
              <a:spLocks/>
            </p:cNvSpPr>
            <p:nvPr/>
          </p:nvSpPr>
          <p:spPr bwMode="auto">
            <a:xfrm>
              <a:off x="576" y="2064"/>
              <a:ext cx="624" cy="264"/>
            </a:xfrm>
            <a:custGeom>
              <a:avLst/>
              <a:gdLst>
                <a:gd name="T0" fmla="*/ 0 w 624"/>
                <a:gd name="T1" fmla="*/ 144 h 264"/>
                <a:gd name="T2" fmla="*/ 288 w 624"/>
                <a:gd name="T3" fmla="*/ 240 h 264"/>
                <a:gd name="T4" fmla="*/ 624 w 624"/>
                <a:gd name="T5" fmla="*/ 0 h 264"/>
                <a:gd name="T6" fmla="*/ 0 60000 65536"/>
                <a:gd name="T7" fmla="*/ 0 60000 65536"/>
                <a:gd name="T8" fmla="*/ 0 60000 65536"/>
                <a:gd name="T9" fmla="*/ 0 w 624"/>
                <a:gd name="T10" fmla="*/ 0 h 264"/>
                <a:gd name="T11" fmla="*/ 624 w 624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64">
                  <a:moveTo>
                    <a:pt x="0" y="144"/>
                  </a:moveTo>
                  <a:cubicBezTo>
                    <a:pt x="92" y="204"/>
                    <a:pt x="184" y="264"/>
                    <a:pt x="288" y="240"/>
                  </a:cubicBezTo>
                  <a:cubicBezTo>
                    <a:pt x="392" y="216"/>
                    <a:pt x="508" y="108"/>
                    <a:pt x="62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Freeform 6"/>
            <p:cNvSpPr>
              <a:spLocks/>
            </p:cNvSpPr>
            <p:nvPr/>
          </p:nvSpPr>
          <p:spPr bwMode="auto">
            <a:xfrm>
              <a:off x="672" y="2280"/>
              <a:ext cx="288" cy="528"/>
            </a:xfrm>
            <a:custGeom>
              <a:avLst/>
              <a:gdLst>
                <a:gd name="T0" fmla="*/ 292 w 280"/>
                <a:gd name="T1" fmla="*/ 0 h 528"/>
                <a:gd name="T2" fmla="*/ 292 w 280"/>
                <a:gd name="T3" fmla="*/ 336 h 528"/>
                <a:gd name="T4" fmla="*/ 0 w 280"/>
                <a:gd name="T5" fmla="*/ 528 h 528"/>
                <a:gd name="T6" fmla="*/ 0 60000 65536"/>
                <a:gd name="T7" fmla="*/ 0 60000 65536"/>
                <a:gd name="T8" fmla="*/ 0 60000 65536"/>
                <a:gd name="T9" fmla="*/ 0 w 280"/>
                <a:gd name="T10" fmla="*/ 0 h 528"/>
                <a:gd name="T11" fmla="*/ 280 w 2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28">
                  <a:moveTo>
                    <a:pt x="240" y="0"/>
                  </a:moveTo>
                  <a:cubicBezTo>
                    <a:pt x="260" y="124"/>
                    <a:pt x="280" y="248"/>
                    <a:pt x="240" y="336"/>
                  </a:cubicBezTo>
                  <a:cubicBezTo>
                    <a:pt x="200" y="424"/>
                    <a:pt x="100" y="476"/>
                    <a:pt x="0" y="52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Freeform 7"/>
            <p:cNvSpPr>
              <a:spLocks/>
            </p:cNvSpPr>
            <p:nvPr/>
          </p:nvSpPr>
          <p:spPr bwMode="auto">
            <a:xfrm>
              <a:off x="912" y="2160"/>
              <a:ext cx="224" cy="432"/>
            </a:xfrm>
            <a:custGeom>
              <a:avLst/>
              <a:gdLst>
                <a:gd name="T0" fmla="*/ 0 w 224"/>
                <a:gd name="T1" fmla="*/ 432 h 432"/>
                <a:gd name="T2" fmla="*/ 192 w 224"/>
                <a:gd name="T3" fmla="*/ 336 h 432"/>
                <a:gd name="T4" fmla="*/ 192 w 224"/>
                <a:gd name="T5" fmla="*/ 0 h 432"/>
                <a:gd name="T6" fmla="*/ 0 60000 65536"/>
                <a:gd name="T7" fmla="*/ 0 60000 65536"/>
                <a:gd name="T8" fmla="*/ 0 60000 65536"/>
                <a:gd name="T9" fmla="*/ 0 w 224"/>
                <a:gd name="T10" fmla="*/ 0 h 432"/>
                <a:gd name="T11" fmla="*/ 224 w 22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432">
                  <a:moveTo>
                    <a:pt x="0" y="432"/>
                  </a:moveTo>
                  <a:cubicBezTo>
                    <a:pt x="80" y="420"/>
                    <a:pt x="160" y="408"/>
                    <a:pt x="192" y="336"/>
                  </a:cubicBezTo>
                  <a:cubicBezTo>
                    <a:pt x="224" y="264"/>
                    <a:pt x="208" y="132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Freeform 8"/>
            <p:cNvSpPr>
              <a:spLocks/>
            </p:cNvSpPr>
            <p:nvPr/>
          </p:nvSpPr>
          <p:spPr bwMode="auto">
            <a:xfrm>
              <a:off x="816" y="2112"/>
              <a:ext cx="624" cy="664"/>
            </a:xfrm>
            <a:custGeom>
              <a:avLst/>
              <a:gdLst>
                <a:gd name="T0" fmla="*/ 0 w 616"/>
                <a:gd name="T1" fmla="*/ 973 h 616"/>
                <a:gd name="T2" fmla="*/ 368 w 616"/>
                <a:gd name="T3" fmla="*/ 973 h 616"/>
                <a:gd name="T4" fmla="*/ 631 w 616"/>
                <a:gd name="T5" fmla="*/ 567 h 616"/>
                <a:gd name="T6" fmla="*/ 631 w 616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6"/>
                <a:gd name="T13" fmla="*/ 0 h 616"/>
                <a:gd name="T14" fmla="*/ 616 w 616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6" h="616">
                  <a:moveTo>
                    <a:pt x="0" y="576"/>
                  </a:moveTo>
                  <a:cubicBezTo>
                    <a:pt x="120" y="596"/>
                    <a:pt x="240" y="616"/>
                    <a:pt x="336" y="576"/>
                  </a:cubicBezTo>
                  <a:cubicBezTo>
                    <a:pt x="432" y="536"/>
                    <a:pt x="536" y="432"/>
                    <a:pt x="576" y="336"/>
                  </a:cubicBezTo>
                  <a:cubicBezTo>
                    <a:pt x="616" y="240"/>
                    <a:pt x="596" y="120"/>
                    <a:pt x="57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Freeform 9"/>
            <p:cNvSpPr>
              <a:spLocks/>
            </p:cNvSpPr>
            <p:nvPr/>
          </p:nvSpPr>
          <p:spPr bwMode="auto">
            <a:xfrm>
              <a:off x="1408" y="2272"/>
              <a:ext cx="480" cy="456"/>
            </a:xfrm>
            <a:custGeom>
              <a:avLst/>
              <a:gdLst>
                <a:gd name="T0" fmla="*/ 0 w 432"/>
                <a:gd name="T1" fmla="*/ 72 h 456"/>
                <a:gd name="T2" fmla="*/ 400 w 432"/>
                <a:gd name="T3" fmla="*/ 24 h 456"/>
                <a:gd name="T4" fmla="*/ 701 w 432"/>
                <a:gd name="T5" fmla="*/ 216 h 456"/>
                <a:gd name="T6" fmla="*/ 902 w 432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456"/>
                <a:gd name="T14" fmla="*/ 432 w 432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456">
                  <a:moveTo>
                    <a:pt x="0" y="72"/>
                  </a:moveTo>
                  <a:cubicBezTo>
                    <a:pt x="68" y="36"/>
                    <a:pt x="136" y="0"/>
                    <a:pt x="192" y="24"/>
                  </a:cubicBezTo>
                  <a:cubicBezTo>
                    <a:pt x="248" y="48"/>
                    <a:pt x="296" y="144"/>
                    <a:pt x="336" y="216"/>
                  </a:cubicBezTo>
                  <a:cubicBezTo>
                    <a:pt x="376" y="288"/>
                    <a:pt x="404" y="372"/>
                    <a:pt x="432" y="4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Freeform 10"/>
            <p:cNvSpPr>
              <a:spLocks/>
            </p:cNvSpPr>
            <p:nvPr/>
          </p:nvSpPr>
          <p:spPr bwMode="auto">
            <a:xfrm>
              <a:off x="1320" y="2544"/>
              <a:ext cx="480" cy="152"/>
            </a:xfrm>
            <a:custGeom>
              <a:avLst/>
              <a:gdLst>
                <a:gd name="T0" fmla="*/ 0 w 480"/>
                <a:gd name="T1" fmla="*/ 48 h 152"/>
                <a:gd name="T2" fmla="*/ 192 w 480"/>
                <a:gd name="T3" fmla="*/ 144 h 152"/>
                <a:gd name="T4" fmla="*/ 480 w 480"/>
                <a:gd name="T5" fmla="*/ 0 h 152"/>
                <a:gd name="T6" fmla="*/ 0 60000 65536"/>
                <a:gd name="T7" fmla="*/ 0 60000 65536"/>
                <a:gd name="T8" fmla="*/ 0 60000 65536"/>
                <a:gd name="T9" fmla="*/ 0 w 480"/>
                <a:gd name="T10" fmla="*/ 0 h 152"/>
                <a:gd name="T11" fmla="*/ 480 w 48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52">
                  <a:moveTo>
                    <a:pt x="0" y="48"/>
                  </a:moveTo>
                  <a:cubicBezTo>
                    <a:pt x="56" y="100"/>
                    <a:pt x="112" y="152"/>
                    <a:pt x="192" y="144"/>
                  </a:cubicBezTo>
                  <a:cubicBezTo>
                    <a:pt x="272" y="136"/>
                    <a:pt x="376" y="68"/>
                    <a:pt x="48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Text Box 11"/>
            <p:cNvSpPr txBox="1">
              <a:spLocks noChangeArrowheads="1"/>
            </p:cNvSpPr>
            <p:nvPr/>
          </p:nvSpPr>
          <p:spPr bwMode="auto">
            <a:xfrm>
              <a:off x="614" y="2381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A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30" name="Text Box 12"/>
            <p:cNvSpPr txBox="1">
              <a:spLocks noChangeArrowheads="1"/>
            </p:cNvSpPr>
            <p:nvPr/>
          </p:nvSpPr>
          <p:spPr bwMode="auto">
            <a:xfrm>
              <a:off x="806" y="1998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7231" name="Text Box 13"/>
            <p:cNvSpPr txBox="1">
              <a:spLocks noChangeArrowheads="1"/>
            </p:cNvSpPr>
            <p:nvPr/>
          </p:nvSpPr>
          <p:spPr bwMode="auto">
            <a:xfrm>
              <a:off x="902" y="2189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C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32" name="Text Box 14"/>
            <p:cNvSpPr txBox="1">
              <a:spLocks noChangeArrowheads="1"/>
            </p:cNvSpPr>
            <p:nvPr/>
          </p:nvSpPr>
          <p:spPr bwMode="auto">
            <a:xfrm>
              <a:off x="1142" y="2237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D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33" name="Text Box 15"/>
            <p:cNvSpPr txBox="1">
              <a:spLocks noChangeArrowheads="1"/>
            </p:cNvSpPr>
            <p:nvPr/>
          </p:nvSpPr>
          <p:spPr bwMode="auto">
            <a:xfrm>
              <a:off x="1238" y="2669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E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34" name="Text Box 16"/>
            <p:cNvSpPr txBox="1">
              <a:spLocks noChangeArrowheads="1"/>
            </p:cNvSpPr>
            <p:nvPr/>
          </p:nvSpPr>
          <p:spPr bwMode="auto">
            <a:xfrm>
              <a:off x="1430" y="2334"/>
              <a:ext cx="2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F</a:t>
              </a:r>
            </a:p>
          </p:txBody>
        </p:sp>
        <p:sp>
          <p:nvSpPr>
            <p:cNvPr id="7235" name="Text Box 17"/>
            <p:cNvSpPr txBox="1">
              <a:spLocks noChangeArrowheads="1"/>
            </p:cNvSpPr>
            <p:nvPr/>
          </p:nvSpPr>
          <p:spPr bwMode="auto">
            <a:xfrm>
              <a:off x="1632" y="2068"/>
              <a:ext cx="2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G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787900" y="2057400"/>
            <a:ext cx="3098800" cy="1892300"/>
            <a:chOff x="2672" y="1808"/>
            <a:chExt cx="1952" cy="1192"/>
          </a:xfrm>
        </p:grpSpPr>
        <p:sp>
          <p:nvSpPr>
            <p:cNvPr id="7212" name="Freeform 19"/>
            <p:cNvSpPr>
              <a:spLocks/>
            </p:cNvSpPr>
            <p:nvPr/>
          </p:nvSpPr>
          <p:spPr bwMode="auto">
            <a:xfrm>
              <a:off x="2672" y="1808"/>
              <a:ext cx="1952" cy="1192"/>
            </a:xfrm>
            <a:custGeom>
              <a:avLst/>
              <a:gdLst>
                <a:gd name="T0" fmla="*/ 208 w 1952"/>
                <a:gd name="T1" fmla="*/ 304 h 1192"/>
                <a:gd name="T2" fmla="*/ 880 w 1952"/>
                <a:gd name="T3" fmla="*/ 64 h 1192"/>
                <a:gd name="T4" fmla="*/ 1744 w 1952"/>
                <a:gd name="T5" fmla="*/ 112 h 1192"/>
                <a:gd name="T6" fmla="*/ 1936 w 1952"/>
                <a:gd name="T7" fmla="*/ 736 h 1192"/>
                <a:gd name="T8" fmla="*/ 1648 w 1952"/>
                <a:gd name="T9" fmla="*/ 1120 h 1192"/>
                <a:gd name="T10" fmla="*/ 976 w 1952"/>
                <a:gd name="T11" fmla="*/ 1024 h 1192"/>
                <a:gd name="T12" fmla="*/ 592 w 1952"/>
                <a:gd name="T13" fmla="*/ 1168 h 1192"/>
                <a:gd name="T14" fmla="*/ 64 w 1952"/>
                <a:gd name="T15" fmla="*/ 880 h 1192"/>
                <a:gd name="T16" fmla="*/ 208 w 1952"/>
                <a:gd name="T17" fmla="*/ 304 h 1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52"/>
                <a:gd name="T28" fmla="*/ 0 h 1192"/>
                <a:gd name="T29" fmla="*/ 1952 w 1952"/>
                <a:gd name="T30" fmla="*/ 1192 h 1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52" h="1192">
                  <a:moveTo>
                    <a:pt x="208" y="304"/>
                  </a:moveTo>
                  <a:cubicBezTo>
                    <a:pt x="344" y="168"/>
                    <a:pt x="624" y="96"/>
                    <a:pt x="880" y="64"/>
                  </a:cubicBezTo>
                  <a:cubicBezTo>
                    <a:pt x="1136" y="32"/>
                    <a:pt x="1568" y="0"/>
                    <a:pt x="1744" y="112"/>
                  </a:cubicBezTo>
                  <a:cubicBezTo>
                    <a:pt x="1920" y="224"/>
                    <a:pt x="1952" y="568"/>
                    <a:pt x="1936" y="736"/>
                  </a:cubicBezTo>
                  <a:cubicBezTo>
                    <a:pt x="1920" y="904"/>
                    <a:pt x="1808" y="1072"/>
                    <a:pt x="1648" y="1120"/>
                  </a:cubicBezTo>
                  <a:cubicBezTo>
                    <a:pt x="1488" y="1168"/>
                    <a:pt x="1152" y="1016"/>
                    <a:pt x="976" y="1024"/>
                  </a:cubicBezTo>
                  <a:cubicBezTo>
                    <a:pt x="800" y="1032"/>
                    <a:pt x="744" y="1192"/>
                    <a:pt x="592" y="1168"/>
                  </a:cubicBezTo>
                  <a:cubicBezTo>
                    <a:pt x="440" y="1144"/>
                    <a:pt x="128" y="1024"/>
                    <a:pt x="64" y="880"/>
                  </a:cubicBezTo>
                  <a:cubicBezTo>
                    <a:pt x="0" y="736"/>
                    <a:pt x="72" y="440"/>
                    <a:pt x="208" y="304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Freeform 20"/>
            <p:cNvSpPr>
              <a:spLocks/>
            </p:cNvSpPr>
            <p:nvPr/>
          </p:nvSpPr>
          <p:spPr bwMode="auto">
            <a:xfrm>
              <a:off x="2736" y="1968"/>
              <a:ext cx="672" cy="504"/>
            </a:xfrm>
            <a:custGeom>
              <a:avLst/>
              <a:gdLst>
                <a:gd name="T0" fmla="*/ 0 w 672"/>
                <a:gd name="T1" fmla="*/ 384 h 504"/>
                <a:gd name="T2" fmla="*/ 336 w 672"/>
                <a:gd name="T3" fmla="*/ 432 h 504"/>
                <a:gd name="T4" fmla="*/ 624 w 672"/>
                <a:gd name="T5" fmla="*/ 480 h 504"/>
                <a:gd name="T6" fmla="*/ 624 w 672"/>
                <a:gd name="T7" fmla="*/ 288 h 504"/>
                <a:gd name="T8" fmla="*/ 432 w 672"/>
                <a:gd name="T9" fmla="*/ 0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504"/>
                <a:gd name="T17" fmla="*/ 672 w 672"/>
                <a:gd name="T18" fmla="*/ 504 h 5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504">
                  <a:moveTo>
                    <a:pt x="0" y="384"/>
                  </a:moveTo>
                  <a:cubicBezTo>
                    <a:pt x="116" y="400"/>
                    <a:pt x="232" y="416"/>
                    <a:pt x="336" y="432"/>
                  </a:cubicBezTo>
                  <a:cubicBezTo>
                    <a:pt x="440" y="448"/>
                    <a:pt x="576" y="504"/>
                    <a:pt x="624" y="480"/>
                  </a:cubicBezTo>
                  <a:cubicBezTo>
                    <a:pt x="672" y="456"/>
                    <a:pt x="656" y="368"/>
                    <a:pt x="624" y="288"/>
                  </a:cubicBezTo>
                  <a:cubicBezTo>
                    <a:pt x="592" y="208"/>
                    <a:pt x="512" y="104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Freeform 21"/>
            <p:cNvSpPr>
              <a:spLocks/>
            </p:cNvSpPr>
            <p:nvPr/>
          </p:nvSpPr>
          <p:spPr bwMode="auto">
            <a:xfrm>
              <a:off x="3344" y="1960"/>
              <a:ext cx="1104" cy="424"/>
            </a:xfrm>
            <a:custGeom>
              <a:avLst/>
              <a:gdLst>
                <a:gd name="T0" fmla="*/ 0 w 1104"/>
                <a:gd name="T1" fmla="*/ 240 h 424"/>
                <a:gd name="T2" fmla="*/ 480 w 1104"/>
                <a:gd name="T3" fmla="*/ 384 h 424"/>
                <a:gd name="T4" fmla="*/ 1104 w 1104"/>
                <a:gd name="T5" fmla="*/ 0 h 424"/>
                <a:gd name="T6" fmla="*/ 0 60000 65536"/>
                <a:gd name="T7" fmla="*/ 0 60000 65536"/>
                <a:gd name="T8" fmla="*/ 0 60000 65536"/>
                <a:gd name="T9" fmla="*/ 0 w 1104"/>
                <a:gd name="T10" fmla="*/ 0 h 424"/>
                <a:gd name="T11" fmla="*/ 1104 w 1104"/>
                <a:gd name="T12" fmla="*/ 424 h 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424">
                  <a:moveTo>
                    <a:pt x="0" y="240"/>
                  </a:moveTo>
                  <a:cubicBezTo>
                    <a:pt x="148" y="332"/>
                    <a:pt x="296" y="424"/>
                    <a:pt x="480" y="384"/>
                  </a:cubicBezTo>
                  <a:cubicBezTo>
                    <a:pt x="664" y="344"/>
                    <a:pt x="1000" y="64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Freeform 22"/>
            <p:cNvSpPr>
              <a:spLocks/>
            </p:cNvSpPr>
            <p:nvPr/>
          </p:nvSpPr>
          <p:spPr bwMode="auto">
            <a:xfrm rot="-425035">
              <a:off x="3074" y="2256"/>
              <a:ext cx="1104" cy="352"/>
            </a:xfrm>
            <a:custGeom>
              <a:avLst/>
              <a:gdLst>
                <a:gd name="T0" fmla="*/ 123 w 912"/>
                <a:gd name="T1" fmla="*/ 39 h 400"/>
                <a:gd name="T2" fmla="*/ 305 w 912"/>
                <a:gd name="T3" fmla="*/ 138 h 400"/>
                <a:gd name="T4" fmla="*/ 1951 w 912"/>
                <a:gd name="T5" fmla="*/ 157 h 400"/>
                <a:gd name="T6" fmla="*/ 3232 w 912"/>
                <a:gd name="T7" fmla="*/ 99 h 400"/>
                <a:gd name="T8" fmla="*/ 3412 w 91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400"/>
                <a:gd name="T17" fmla="*/ 912 w 91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400">
                  <a:moveTo>
                    <a:pt x="32" y="96"/>
                  </a:moveTo>
                  <a:cubicBezTo>
                    <a:pt x="16" y="192"/>
                    <a:pt x="0" y="288"/>
                    <a:pt x="80" y="336"/>
                  </a:cubicBezTo>
                  <a:cubicBezTo>
                    <a:pt x="160" y="384"/>
                    <a:pt x="384" y="400"/>
                    <a:pt x="512" y="384"/>
                  </a:cubicBezTo>
                  <a:cubicBezTo>
                    <a:pt x="640" y="368"/>
                    <a:pt x="784" y="304"/>
                    <a:pt x="848" y="240"/>
                  </a:cubicBezTo>
                  <a:cubicBezTo>
                    <a:pt x="912" y="176"/>
                    <a:pt x="904" y="88"/>
                    <a:pt x="8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Freeform 23"/>
            <p:cNvSpPr>
              <a:spLocks/>
            </p:cNvSpPr>
            <p:nvPr/>
          </p:nvSpPr>
          <p:spPr bwMode="auto">
            <a:xfrm>
              <a:off x="3552" y="2600"/>
              <a:ext cx="96" cy="240"/>
            </a:xfrm>
            <a:custGeom>
              <a:avLst/>
              <a:gdLst>
                <a:gd name="T0" fmla="*/ 0 w 48"/>
                <a:gd name="T1" fmla="*/ 0 h 144"/>
                <a:gd name="T2" fmla="*/ 6144 w 48"/>
                <a:gd name="T3" fmla="*/ 3437 h 144"/>
                <a:gd name="T4" fmla="*/ 0 w 48"/>
                <a:gd name="T5" fmla="*/ 5147 h 144"/>
                <a:gd name="T6" fmla="*/ 0 60000 65536"/>
                <a:gd name="T7" fmla="*/ 0 60000 65536"/>
                <a:gd name="T8" fmla="*/ 0 60000 65536"/>
                <a:gd name="T9" fmla="*/ 0 w 48"/>
                <a:gd name="T10" fmla="*/ 0 h 144"/>
                <a:gd name="T11" fmla="*/ 48 w 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44">
                  <a:moveTo>
                    <a:pt x="0" y="0"/>
                  </a:moveTo>
                  <a:cubicBezTo>
                    <a:pt x="24" y="36"/>
                    <a:pt x="48" y="72"/>
                    <a:pt x="48" y="96"/>
                  </a:cubicBezTo>
                  <a:cubicBezTo>
                    <a:pt x="48" y="120"/>
                    <a:pt x="24" y="132"/>
                    <a:pt x="0" y="14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Text Box 24"/>
            <p:cNvSpPr txBox="1">
              <a:spLocks noChangeArrowheads="1"/>
            </p:cNvSpPr>
            <p:nvPr/>
          </p:nvSpPr>
          <p:spPr bwMode="auto">
            <a:xfrm>
              <a:off x="2918" y="2045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A</a:t>
              </a:r>
              <a:endParaRPr lang="en-US" altLang="en-US" sz="2400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218" name="Text Box 25"/>
            <p:cNvSpPr txBox="1">
              <a:spLocks noChangeArrowheads="1"/>
            </p:cNvSpPr>
            <p:nvPr/>
          </p:nvSpPr>
          <p:spPr bwMode="auto">
            <a:xfrm>
              <a:off x="3590" y="1854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7219" name="Text Box 26"/>
            <p:cNvSpPr txBox="1">
              <a:spLocks noChangeArrowheads="1"/>
            </p:cNvSpPr>
            <p:nvPr/>
          </p:nvSpPr>
          <p:spPr bwMode="auto">
            <a:xfrm>
              <a:off x="3494" y="2334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7220" name="Text Box 27"/>
            <p:cNvSpPr txBox="1">
              <a:spLocks noChangeArrowheads="1"/>
            </p:cNvSpPr>
            <p:nvPr/>
          </p:nvSpPr>
          <p:spPr bwMode="auto">
            <a:xfrm>
              <a:off x="2928" y="2500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  <p:sp>
          <p:nvSpPr>
            <p:cNvPr id="7221" name="Text Box 28"/>
            <p:cNvSpPr txBox="1">
              <a:spLocks noChangeArrowheads="1"/>
            </p:cNvSpPr>
            <p:nvPr/>
          </p:nvSpPr>
          <p:spPr bwMode="auto">
            <a:xfrm>
              <a:off x="4118" y="2430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E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100638" y="4419600"/>
            <a:ext cx="2747962" cy="1917700"/>
            <a:chOff x="3213" y="2784"/>
            <a:chExt cx="1731" cy="1208"/>
          </a:xfrm>
        </p:grpSpPr>
        <p:sp>
          <p:nvSpPr>
            <p:cNvPr id="7198" name="Oval 30"/>
            <p:cNvSpPr>
              <a:spLocks noChangeAspect="1" noChangeArrowheads="1"/>
            </p:cNvSpPr>
            <p:nvPr/>
          </p:nvSpPr>
          <p:spPr bwMode="auto">
            <a:xfrm>
              <a:off x="3744" y="2888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9" name="Oval 31"/>
            <p:cNvSpPr>
              <a:spLocks noChangeAspect="1" noChangeArrowheads="1"/>
            </p:cNvSpPr>
            <p:nvPr/>
          </p:nvSpPr>
          <p:spPr bwMode="auto">
            <a:xfrm>
              <a:off x="4032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0" name="Oval 32"/>
            <p:cNvSpPr>
              <a:spLocks noChangeAspect="1" noChangeArrowheads="1"/>
            </p:cNvSpPr>
            <p:nvPr/>
          </p:nvSpPr>
          <p:spPr bwMode="auto">
            <a:xfrm>
              <a:off x="4629" y="3312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1" name="Oval 33"/>
            <p:cNvSpPr>
              <a:spLocks noChangeAspect="1" noChangeArrowheads="1"/>
            </p:cNvSpPr>
            <p:nvPr/>
          </p:nvSpPr>
          <p:spPr bwMode="auto">
            <a:xfrm>
              <a:off x="3525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2" name="Oval 34"/>
            <p:cNvSpPr>
              <a:spLocks noChangeAspect="1" noChangeArrowheads="1"/>
            </p:cNvSpPr>
            <p:nvPr/>
          </p:nvSpPr>
          <p:spPr bwMode="auto">
            <a:xfrm>
              <a:off x="3861" y="3752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flipV="1">
              <a:off x="3552" y="2936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3792" y="2936"/>
              <a:ext cx="272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3792" y="2936"/>
              <a:ext cx="86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3544" y="3360"/>
              <a:ext cx="1104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flipH="1">
              <a:off x="3888" y="3368"/>
              <a:ext cx="184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3552" y="3368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3888" y="3360"/>
              <a:ext cx="768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Text Box 42"/>
            <p:cNvSpPr txBox="1">
              <a:spLocks noChangeArrowheads="1"/>
            </p:cNvSpPr>
            <p:nvPr/>
          </p:nvSpPr>
          <p:spPr bwMode="auto">
            <a:xfrm>
              <a:off x="3213" y="2784"/>
              <a:ext cx="1731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latin typeface="Bookman Old Style" panose="02050604050505020204" pitchFamily="18" charset="0"/>
                </a:rPr>
                <a:t>      </a:t>
              </a:r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b</a:t>
              </a:r>
            </a:p>
            <a:p>
              <a:pPr algn="l"/>
              <a:endParaRPr lang="en-US" altLang="en-US" sz="2400" i="1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a                      e </a:t>
              </a:r>
            </a:p>
            <a:p>
              <a:pPr algn="l"/>
              <a:endParaRPr lang="en-US" altLang="en-US" sz="2400" i="1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d</a:t>
              </a:r>
            </a:p>
          </p:txBody>
        </p:sp>
        <p:sp>
          <p:nvSpPr>
            <p:cNvPr id="7211" name="Text Box 43"/>
            <p:cNvSpPr txBox="1">
              <a:spLocks noChangeArrowheads="1"/>
            </p:cNvSpPr>
            <p:nvPr/>
          </p:nvSpPr>
          <p:spPr bwMode="auto">
            <a:xfrm>
              <a:off x="4048" y="3303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c</a:t>
              </a:r>
              <a:r>
                <a:rPr lang="en-US" altLang="en-US" sz="2400" i="1">
                  <a:solidFill>
                    <a:schemeClr val="tx2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838200" y="4191000"/>
            <a:ext cx="3236913" cy="2282825"/>
            <a:chOff x="528" y="2640"/>
            <a:chExt cx="2039" cy="1438"/>
          </a:xfrm>
        </p:grpSpPr>
        <p:sp>
          <p:nvSpPr>
            <p:cNvPr id="7177" name="Text Box 45"/>
            <p:cNvSpPr txBox="1">
              <a:spLocks noChangeArrowheads="1"/>
            </p:cNvSpPr>
            <p:nvPr/>
          </p:nvSpPr>
          <p:spPr bwMode="auto">
            <a:xfrm>
              <a:off x="1190" y="2918"/>
              <a:ext cx="2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c </a:t>
              </a:r>
            </a:p>
          </p:txBody>
        </p:sp>
        <p:sp>
          <p:nvSpPr>
            <p:cNvPr id="7178" name="Oval 46"/>
            <p:cNvSpPr>
              <a:spLocks noChangeAspect="1" noChangeArrowheads="1"/>
            </p:cNvSpPr>
            <p:nvPr/>
          </p:nvSpPr>
          <p:spPr bwMode="auto">
            <a:xfrm>
              <a:off x="1173" y="2784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9" name="Line 47"/>
            <p:cNvSpPr>
              <a:spLocks noChangeShapeType="1"/>
            </p:cNvSpPr>
            <p:nvPr/>
          </p:nvSpPr>
          <p:spPr bwMode="auto">
            <a:xfrm flipV="1">
              <a:off x="864" y="3176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48"/>
            <p:cNvSpPr>
              <a:spLocks noChangeShapeType="1"/>
            </p:cNvSpPr>
            <p:nvPr/>
          </p:nvSpPr>
          <p:spPr bwMode="auto">
            <a:xfrm>
              <a:off x="1200" y="27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49"/>
            <p:cNvSpPr>
              <a:spLocks noChangeShapeType="1"/>
            </p:cNvSpPr>
            <p:nvPr/>
          </p:nvSpPr>
          <p:spPr bwMode="auto">
            <a:xfrm flipV="1">
              <a:off x="864" y="2792"/>
              <a:ext cx="336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50"/>
            <p:cNvSpPr>
              <a:spLocks noChangeShapeType="1"/>
            </p:cNvSpPr>
            <p:nvPr/>
          </p:nvSpPr>
          <p:spPr bwMode="auto">
            <a:xfrm>
              <a:off x="1248" y="284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51"/>
            <p:cNvSpPr>
              <a:spLocks noChangeShapeType="1"/>
            </p:cNvSpPr>
            <p:nvPr/>
          </p:nvSpPr>
          <p:spPr bwMode="auto">
            <a:xfrm>
              <a:off x="1200" y="3176"/>
              <a:ext cx="57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52"/>
            <p:cNvSpPr>
              <a:spLocks noChangeShapeType="1"/>
            </p:cNvSpPr>
            <p:nvPr/>
          </p:nvSpPr>
          <p:spPr bwMode="auto">
            <a:xfrm flipV="1">
              <a:off x="864" y="33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53"/>
            <p:cNvSpPr>
              <a:spLocks noChangeShapeType="1"/>
            </p:cNvSpPr>
            <p:nvPr/>
          </p:nvSpPr>
          <p:spPr bwMode="auto">
            <a:xfrm>
              <a:off x="1776" y="3416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54"/>
            <p:cNvSpPr>
              <a:spLocks noChangeShapeType="1"/>
            </p:cNvSpPr>
            <p:nvPr/>
          </p:nvSpPr>
          <p:spPr bwMode="auto">
            <a:xfrm>
              <a:off x="1776" y="33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55"/>
            <p:cNvSpPr>
              <a:spLocks noChangeShapeType="1"/>
            </p:cNvSpPr>
            <p:nvPr/>
          </p:nvSpPr>
          <p:spPr bwMode="auto">
            <a:xfrm flipH="1">
              <a:off x="2064" y="33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56"/>
            <p:cNvSpPr>
              <a:spLocks noChangeShapeType="1"/>
            </p:cNvSpPr>
            <p:nvPr/>
          </p:nvSpPr>
          <p:spPr bwMode="auto">
            <a:xfrm flipH="1">
              <a:off x="2064" y="3360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57"/>
            <p:cNvSpPr>
              <a:spLocks noChangeShapeType="1"/>
            </p:cNvSpPr>
            <p:nvPr/>
          </p:nvSpPr>
          <p:spPr bwMode="auto">
            <a:xfrm>
              <a:off x="2064" y="36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58"/>
            <p:cNvSpPr txBox="1">
              <a:spLocks noChangeArrowheads="1"/>
            </p:cNvSpPr>
            <p:nvPr/>
          </p:nvSpPr>
          <p:spPr bwMode="auto">
            <a:xfrm>
              <a:off x="528" y="2640"/>
              <a:ext cx="2039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b</a:t>
              </a:r>
            </a:p>
            <a:p>
              <a:pPr algn="l"/>
              <a:endParaRPr lang="en-US" altLang="en-US" sz="2400" i="1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</a:t>
              </a:r>
            </a:p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a             d     f      g </a:t>
              </a:r>
            </a:p>
            <a:p>
              <a:pPr algn="l"/>
              <a:endParaRPr lang="en-US" altLang="en-US" sz="2400" i="1"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  <a:p>
              <a:pPr algn="l"/>
              <a:r>
                <a:rPr lang="en-US" altLang="en-US" sz="240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                          e</a:t>
              </a:r>
            </a:p>
          </p:txBody>
        </p:sp>
        <p:sp>
          <p:nvSpPr>
            <p:cNvPr id="7191" name="Line 59"/>
            <p:cNvSpPr>
              <a:spLocks noChangeShapeType="1"/>
            </p:cNvSpPr>
            <p:nvPr/>
          </p:nvSpPr>
          <p:spPr bwMode="auto">
            <a:xfrm>
              <a:off x="864" y="3376"/>
              <a:ext cx="1208" cy="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Oval 60"/>
            <p:cNvSpPr>
              <a:spLocks noChangeAspect="1" noChangeArrowheads="1"/>
            </p:cNvSpPr>
            <p:nvPr/>
          </p:nvSpPr>
          <p:spPr bwMode="auto">
            <a:xfrm>
              <a:off x="1173" y="3141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3" name="Oval 61"/>
            <p:cNvSpPr>
              <a:spLocks noChangeAspect="1" noChangeArrowheads="1"/>
            </p:cNvSpPr>
            <p:nvPr/>
          </p:nvSpPr>
          <p:spPr bwMode="auto">
            <a:xfrm>
              <a:off x="837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4" name="Oval 62"/>
            <p:cNvSpPr>
              <a:spLocks noChangeAspect="1" noChangeArrowheads="1"/>
            </p:cNvSpPr>
            <p:nvPr/>
          </p:nvSpPr>
          <p:spPr bwMode="auto">
            <a:xfrm>
              <a:off x="1728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5" name="Oval 63"/>
            <p:cNvSpPr>
              <a:spLocks noChangeAspect="1" noChangeArrowheads="1"/>
            </p:cNvSpPr>
            <p:nvPr/>
          </p:nvSpPr>
          <p:spPr bwMode="auto">
            <a:xfrm>
              <a:off x="2352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6" name="Oval 64"/>
            <p:cNvSpPr>
              <a:spLocks noChangeAspect="1" noChangeArrowheads="1"/>
            </p:cNvSpPr>
            <p:nvPr/>
          </p:nvSpPr>
          <p:spPr bwMode="auto">
            <a:xfrm>
              <a:off x="2016" y="3525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7" name="Oval 65"/>
            <p:cNvSpPr>
              <a:spLocks noChangeAspect="1" noChangeArrowheads="1"/>
            </p:cNvSpPr>
            <p:nvPr/>
          </p:nvSpPr>
          <p:spPr bwMode="auto">
            <a:xfrm>
              <a:off x="2016" y="3840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175" name="Line 66"/>
          <p:cNvSpPr>
            <a:spLocks noChangeShapeType="1"/>
          </p:cNvSpPr>
          <p:nvPr/>
        </p:nvSpPr>
        <p:spPr bwMode="auto">
          <a:xfrm>
            <a:off x="2514600" y="4038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67"/>
          <p:cNvSpPr>
            <a:spLocks noChangeShapeType="1"/>
          </p:cNvSpPr>
          <p:nvPr/>
        </p:nvSpPr>
        <p:spPr bwMode="auto">
          <a:xfrm>
            <a:off x="6477000" y="4038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Graph Coloring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5257800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3600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coloring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 of a simple graph is the assignment of a color to each vertex of the graph so that no two adjacent vertices are assigned the same color.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chromatic number</a:t>
            </a:r>
            <a:r>
              <a:rPr lang="en-US" alt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of a graph is the least number of colors needed for a coloring of the graph.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What is the chromatic number of a bipartite graph?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5791200"/>
            <a:ext cx="151823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The Four Color Theorem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altLang="en-US" i="1" dirty="0" smtClean="0">
                <a:latin typeface="Times New Roman" panose="02020603050405020304" pitchFamily="18" charset="0"/>
              </a:rPr>
              <a:t>The chromatic number of a planar graph is no greater than four.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762000" y="3048000"/>
            <a:ext cx="77898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/>
              <a:t>It was originally posed as a conjecture in the 1850s.</a:t>
            </a:r>
          </a:p>
          <a:p>
            <a:pPr algn="l" eaLnBrk="1" hangingPunct="1"/>
            <a:r>
              <a:rPr lang="en-US" altLang="en-US" dirty="0"/>
              <a:t>It was finally proved by two American mathematicians</a:t>
            </a:r>
          </a:p>
          <a:p>
            <a:pPr algn="l" eaLnBrk="1" hangingPunct="1"/>
            <a:r>
              <a:rPr lang="en-US" altLang="en-US" dirty="0"/>
              <a:t>Kenneth Apple and Wolfgang Haken in 1976.</a:t>
            </a:r>
          </a:p>
          <a:p>
            <a:pPr algn="l" eaLnBrk="1" hangingPunct="1"/>
            <a:r>
              <a:rPr lang="en-US" altLang="en-US" dirty="0"/>
              <a:t>This is the first mathematical theorem </a:t>
            </a:r>
          </a:p>
          <a:p>
            <a:pPr algn="l" eaLnBrk="1" hangingPunct="1"/>
            <a:r>
              <a:rPr lang="en-US" altLang="en-US" dirty="0"/>
              <a:t>that has been proven with help of computers. </a:t>
            </a:r>
          </a:p>
          <a:p>
            <a:pPr algn="l" eaLnBrk="1" hangingPunct="1"/>
            <a:r>
              <a:rPr lang="en-US" altLang="en-US" dirty="0"/>
              <a:t>They showed that if the theorem is false, there must be a counterexample</a:t>
            </a:r>
          </a:p>
          <a:p>
            <a:pPr algn="l" eaLnBrk="1" hangingPunct="1"/>
            <a:r>
              <a:rPr lang="en-US" altLang="en-US" dirty="0"/>
              <a:t>of one of approximately 2000 types. </a:t>
            </a:r>
          </a:p>
          <a:p>
            <a:pPr algn="l" eaLnBrk="1" hangingPunct="1"/>
            <a:r>
              <a:rPr lang="en-US" altLang="en-US" dirty="0"/>
              <a:t>They used computers to show that none of these counterexamples exists.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572000" y="2438400"/>
            <a:ext cx="4343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200">
                <a:latin typeface="Times New Roman" panose="02020603050405020304" pitchFamily="18" charset="0"/>
              </a:rPr>
              <a:t>The chromatic number must be at least 3 since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</a:rPr>
              <a:t>,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, and </a:t>
            </a:r>
            <a:r>
              <a:rPr lang="en-US" altLang="en-US" sz="3200" i="1">
                <a:latin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</a:rPr>
              <a:t> must be assigned different colors. So Let’s try 3 colors first.  3 colors work, so the chromatic number of this graph is 3.</a:t>
            </a:r>
          </a:p>
        </p:txBody>
      </p:sp>
      <p:sp>
        <p:nvSpPr>
          <p:cNvPr id="10244" name="Rectangle 25"/>
          <p:cNvSpPr>
            <a:spLocks noChangeArrowheads="1"/>
          </p:cNvSpPr>
          <p:nvPr/>
        </p:nvSpPr>
        <p:spPr bwMode="auto">
          <a:xfrm>
            <a:off x="304800" y="1219200"/>
            <a:ext cx="8458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600">
                <a:latin typeface="Times New Roman" panose="02020603050405020304" pitchFamily="18" charset="0"/>
              </a:rPr>
              <a:t>What is the chromatic number of the graph shown below?   </a:t>
            </a:r>
          </a:p>
        </p:txBody>
      </p:sp>
      <p:grpSp>
        <p:nvGrpSpPr>
          <p:cNvPr id="10245" name="Group 33"/>
          <p:cNvGrpSpPr>
            <a:grpSpLocks/>
          </p:cNvGrpSpPr>
          <p:nvPr/>
        </p:nvGrpSpPr>
        <p:grpSpPr bwMode="auto">
          <a:xfrm>
            <a:off x="968375" y="3284538"/>
            <a:ext cx="3387725" cy="1920875"/>
            <a:chOff x="610" y="2069"/>
            <a:chExt cx="2134" cy="1210"/>
          </a:xfrm>
        </p:grpSpPr>
        <p:grpSp>
          <p:nvGrpSpPr>
            <p:cNvPr id="10246" name="Group 2"/>
            <p:cNvGrpSpPr>
              <a:grpSpLocks/>
            </p:cNvGrpSpPr>
            <p:nvPr/>
          </p:nvGrpSpPr>
          <p:grpSpPr bwMode="auto">
            <a:xfrm>
              <a:off x="610" y="2069"/>
              <a:ext cx="2134" cy="1210"/>
              <a:chOff x="576" y="1771"/>
              <a:chExt cx="2134" cy="1210"/>
            </a:xfrm>
          </p:grpSpPr>
          <p:grpSp>
            <p:nvGrpSpPr>
              <p:cNvPr id="10254" name="Group 3"/>
              <p:cNvGrpSpPr>
                <a:grpSpLocks/>
              </p:cNvGrpSpPr>
              <p:nvPr/>
            </p:nvGrpSpPr>
            <p:grpSpPr bwMode="auto">
              <a:xfrm>
                <a:off x="730" y="1904"/>
                <a:ext cx="1680" cy="864"/>
                <a:chOff x="704" y="3296"/>
                <a:chExt cx="1416" cy="608"/>
              </a:xfrm>
            </p:grpSpPr>
            <p:sp>
              <p:nvSpPr>
                <p:cNvPr id="10256" name="Line 4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57" name="Line 5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58" name="Line 6"/>
                <p:cNvSpPr>
                  <a:spLocks noChangeShapeType="1"/>
                </p:cNvSpPr>
                <p:nvPr/>
              </p:nvSpPr>
              <p:spPr bwMode="auto">
                <a:xfrm>
                  <a:off x="1056" y="3888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59" name="Line 7"/>
                <p:cNvSpPr>
                  <a:spLocks noChangeShapeType="1"/>
                </p:cNvSpPr>
                <p:nvPr/>
              </p:nvSpPr>
              <p:spPr bwMode="auto">
                <a:xfrm>
                  <a:off x="1776" y="3312"/>
                  <a:ext cx="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0" name="Line 8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72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56" y="3312"/>
                  <a:ext cx="72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720" y="33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3" name="Line 11"/>
                <p:cNvSpPr>
                  <a:spLocks noChangeShapeType="1"/>
                </p:cNvSpPr>
                <p:nvPr/>
              </p:nvSpPr>
              <p:spPr bwMode="auto">
                <a:xfrm>
                  <a:off x="720" y="3600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4" name="Line 12"/>
                <p:cNvSpPr>
                  <a:spLocks noChangeShapeType="1"/>
                </p:cNvSpPr>
                <p:nvPr/>
              </p:nvSpPr>
              <p:spPr bwMode="auto">
                <a:xfrm>
                  <a:off x="1776" y="33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76" y="3600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182880" anchor="ctr"/>
                <a:lstStyle/>
                <a:p>
                  <a:endParaRPr lang="en-US"/>
                </a:p>
              </p:txBody>
            </p:sp>
            <p:sp>
              <p:nvSpPr>
                <p:cNvPr id="10266" name="Oval 14"/>
                <p:cNvSpPr>
                  <a:spLocks noChangeArrowheads="1"/>
                </p:cNvSpPr>
                <p:nvPr/>
              </p:nvSpPr>
              <p:spPr bwMode="auto">
                <a:xfrm>
                  <a:off x="704" y="356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67" name="Oval 15"/>
                <p:cNvSpPr>
                  <a:spLocks noChangeArrowheads="1"/>
                </p:cNvSpPr>
                <p:nvPr/>
              </p:nvSpPr>
              <p:spPr bwMode="auto">
                <a:xfrm>
                  <a:off x="1040" y="32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68" name="Oval 16"/>
                <p:cNvSpPr>
                  <a:spLocks noChangeArrowheads="1"/>
                </p:cNvSpPr>
                <p:nvPr/>
              </p:nvSpPr>
              <p:spPr bwMode="auto">
                <a:xfrm>
                  <a:off x="1752" y="32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69" name="Oval 17"/>
                <p:cNvSpPr>
                  <a:spLocks noChangeArrowheads="1"/>
                </p:cNvSpPr>
                <p:nvPr/>
              </p:nvSpPr>
              <p:spPr bwMode="auto">
                <a:xfrm>
                  <a:off x="2072" y="35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70" name="Oval 18"/>
                <p:cNvSpPr>
                  <a:spLocks noChangeArrowheads="1"/>
                </p:cNvSpPr>
                <p:nvPr/>
              </p:nvSpPr>
              <p:spPr bwMode="auto">
                <a:xfrm>
                  <a:off x="1392" y="35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71" name="Oval 19"/>
                <p:cNvSpPr>
                  <a:spLocks noChangeArrowheads="1"/>
                </p:cNvSpPr>
                <p:nvPr/>
              </p:nvSpPr>
              <p:spPr bwMode="auto">
                <a:xfrm>
                  <a:off x="1760" y="38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272" name="Oval 20"/>
                <p:cNvSpPr>
                  <a:spLocks noChangeArrowheads="1"/>
                </p:cNvSpPr>
                <p:nvPr/>
              </p:nvSpPr>
              <p:spPr bwMode="auto">
                <a:xfrm>
                  <a:off x="1040" y="38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18288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255" name="Text Box 21"/>
              <p:cNvSpPr txBox="1">
                <a:spLocks noChangeArrowheads="1"/>
              </p:cNvSpPr>
              <p:nvPr/>
            </p:nvSpPr>
            <p:spPr bwMode="auto">
              <a:xfrm>
                <a:off x="576" y="1771"/>
                <a:ext cx="2134" cy="1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18288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i="1">
                    <a:latin typeface="Bookman Old Style" panose="02050604050505020204" pitchFamily="18" charset="0"/>
                  </a:rPr>
                  <a:t>         </a:t>
                </a:r>
                <a:r>
                  <a:rPr lang="en-US" altLang="en-US" sz="2000" i="1">
                    <a:latin typeface="Bookman Old Style" panose="02050604050505020204" pitchFamily="18" charset="0"/>
                  </a:rPr>
                  <a:t>b                      e</a:t>
                </a:r>
              </a:p>
              <a:p>
                <a:pPr algn="l"/>
                <a:endParaRPr lang="en-US" altLang="en-US" sz="2000" i="1">
                  <a:latin typeface="Bookman Old Style" panose="02050604050505020204" pitchFamily="18" charset="0"/>
                </a:endParaRPr>
              </a:p>
              <a:p>
                <a:pPr algn="l"/>
                <a:r>
                  <a:rPr lang="en-US" altLang="en-US" sz="2000" i="1">
                    <a:latin typeface="Bookman Old Style" panose="02050604050505020204" pitchFamily="18" charset="0"/>
                  </a:rPr>
                  <a:t>a                     d              g </a:t>
                </a:r>
              </a:p>
              <a:p>
                <a:pPr algn="l"/>
                <a:endParaRPr lang="en-US" altLang="en-US" sz="2000" i="1">
                  <a:latin typeface="Bookman Old Style" panose="02050604050505020204" pitchFamily="18" charset="0"/>
                </a:endParaRPr>
              </a:p>
              <a:p>
                <a:pPr algn="l"/>
                <a:r>
                  <a:rPr lang="en-US" altLang="en-US" sz="2000" i="1">
                    <a:latin typeface="Bookman Old Style" panose="02050604050505020204" pitchFamily="18" charset="0"/>
                  </a:rPr>
                  <a:t> </a:t>
                </a:r>
              </a:p>
              <a:p>
                <a:pPr algn="l"/>
                <a:r>
                  <a:rPr lang="en-US" altLang="en-US" sz="2000" i="1">
                    <a:latin typeface="Bookman Old Style" panose="02050604050505020204" pitchFamily="18" charset="0"/>
                  </a:rPr>
                  <a:t>          c                  f</a:t>
                </a:r>
              </a:p>
            </p:txBody>
          </p:sp>
        </p:grpSp>
        <p:sp>
          <p:nvSpPr>
            <p:cNvPr id="10247" name="Oval 26"/>
            <p:cNvSpPr>
              <a:spLocks noChangeAspect="1" noChangeArrowheads="1"/>
            </p:cNvSpPr>
            <p:nvPr/>
          </p:nvSpPr>
          <p:spPr bwMode="auto">
            <a:xfrm>
              <a:off x="748" y="2576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48" name="Oval 27"/>
            <p:cNvSpPr>
              <a:spLocks noChangeAspect="1" noChangeArrowheads="1"/>
            </p:cNvSpPr>
            <p:nvPr/>
          </p:nvSpPr>
          <p:spPr bwMode="auto">
            <a:xfrm>
              <a:off x="1149" y="2984"/>
              <a:ext cx="98" cy="9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49" name="Oval 28"/>
            <p:cNvSpPr>
              <a:spLocks noChangeAspect="1" noChangeArrowheads="1"/>
            </p:cNvSpPr>
            <p:nvPr/>
          </p:nvSpPr>
          <p:spPr bwMode="auto">
            <a:xfrm>
              <a:off x="1149" y="2175"/>
              <a:ext cx="98" cy="9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0" name="Oval 29"/>
            <p:cNvSpPr>
              <a:spLocks noChangeAspect="1" noChangeArrowheads="1"/>
            </p:cNvSpPr>
            <p:nvPr/>
          </p:nvSpPr>
          <p:spPr bwMode="auto">
            <a:xfrm>
              <a:off x="1995" y="2984"/>
              <a:ext cx="98" cy="9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1" name="Oval 30"/>
            <p:cNvSpPr>
              <a:spLocks noChangeAspect="1" noChangeArrowheads="1"/>
            </p:cNvSpPr>
            <p:nvPr/>
          </p:nvSpPr>
          <p:spPr bwMode="auto">
            <a:xfrm>
              <a:off x="1995" y="2175"/>
              <a:ext cx="98" cy="9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2" name="Oval 31"/>
            <p:cNvSpPr>
              <a:spLocks noChangeAspect="1" noChangeArrowheads="1"/>
            </p:cNvSpPr>
            <p:nvPr/>
          </p:nvSpPr>
          <p:spPr bwMode="auto">
            <a:xfrm>
              <a:off x="1565" y="2591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3" name="Oval 32"/>
            <p:cNvSpPr>
              <a:spLocks noChangeAspect="1" noChangeArrowheads="1"/>
            </p:cNvSpPr>
            <p:nvPr/>
          </p:nvSpPr>
          <p:spPr bwMode="auto">
            <a:xfrm>
              <a:off x="2374" y="2584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7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629</Words>
  <Application>Microsoft Office PowerPoint</Application>
  <PresentationFormat>On-screen Show (4:3)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MTMI</vt:lpstr>
      <vt:lpstr>Tahoma</vt:lpstr>
      <vt:lpstr>Times New Roman</vt:lpstr>
      <vt:lpstr>1_Default Design</vt:lpstr>
      <vt:lpstr>PowerPoint Presentation</vt:lpstr>
      <vt:lpstr>Introduction</vt:lpstr>
      <vt:lpstr>4-Color Map Theorem</vt:lpstr>
      <vt:lpstr>Map Coloring</vt:lpstr>
      <vt:lpstr>Dual Graph</vt:lpstr>
      <vt:lpstr>Dual Graph Examples</vt:lpstr>
      <vt:lpstr>Graph Coloring</vt:lpstr>
      <vt:lpstr>The Four Color Theorem</vt:lpstr>
      <vt:lpstr>Example</vt:lpstr>
      <vt:lpstr>Example</vt:lpstr>
      <vt:lpstr>Example</vt:lpstr>
      <vt:lpstr>Example</vt:lpstr>
      <vt:lpstr>Applications</vt:lpstr>
      <vt:lpstr>Applications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Graphs</dc:title>
  <dc:creator>Latecki</dc:creator>
  <cp:lastModifiedBy>Nandy</cp:lastModifiedBy>
  <cp:revision>50</cp:revision>
  <dcterms:modified xsi:type="dcterms:W3CDTF">2019-10-30T09:31:24Z</dcterms:modified>
</cp:coreProperties>
</file>