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48" r:id="rId3"/>
    <p:sldId id="349" r:id="rId4"/>
    <p:sldId id="350" r:id="rId5"/>
    <p:sldId id="359" r:id="rId6"/>
    <p:sldId id="368" r:id="rId7"/>
    <p:sldId id="366" r:id="rId8"/>
    <p:sldId id="373" r:id="rId9"/>
    <p:sldId id="468" r:id="rId10"/>
    <p:sldId id="464" r:id="rId11"/>
    <p:sldId id="352" r:id="rId12"/>
    <p:sldId id="390" r:id="rId13"/>
    <p:sldId id="402" r:id="rId14"/>
    <p:sldId id="404" r:id="rId15"/>
    <p:sldId id="302" r:id="rId16"/>
    <p:sldId id="304" r:id="rId17"/>
    <p:sldId id="296" r:id="rId18"/>
    <p:sldId id="306" r:id="rId19"/>
    <p:sldId id="308" r:id="rId20"/>
    <p:sldId id="405" r:id="rId21"/>
    <p:sldId id="406" r:id="rId22"/>
    <p:sldId id="469" r:id="rId23"/>
    <p:sldId id="470" r:id="rId24"/>
    <p:sldId id="472" r:id="rId25"/>
    <p:sldId id="473" r:id="rId26"/>
    <p:sldId id="476" r:id="rId27"/>
    <p:sldId id="474" r:id="rId28"/>
    <p:sldId id="4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109" d="100"/>
          <a:sy n="109" d="100"/>
        </p:scale>
        <p:origin x="1668"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EB19C4-C7B8-42C1-98EF-0647C0B934F1}" type="datetime1">
              <a:rPr lang="en-US" smtClean="0"/>
              <a:pPr/>
              <a:t>10/15/2019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B2B748-94B7-4EF8-AB39-B1126360643F}" type="datetime1">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E5CA5F-987F-44B1-8F58-95AA92936435}" type="datetime1">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2E5A96-5227-4BBC-BE65-788271DEAF26}" type="datetime1">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B80895-0D89-472C-8A64-6ACDC10C11F7}" type="datetime1">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3B17E5-86A5-4924-BC12-E6AE08EFC978}" type="datetime1">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66E970-1C83-4476-BB20-DEFB4DF28336}" type="datetime1">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B16979-9EB1-47BF-8F73-24A8955E0FD3}" type="datetime1">
              <a:rPr lang="en-US" smtClean="0"/>
              <a:pPr/>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00B6A-F42F-4452-9898-44CEE992DBED}" type="datetime1">
              <a:rPr lang="en-US" smtClean="0"/>
              <a:pPr/>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C6F506-1A86-49AF-B8DD-6F74300FD666}" type="datetime1">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2DC7E2-1659-41E2-ADB4-1661C12FA375}" type="datetime1">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B90B6C-252E-486B-A749-CF9970355EF6}" type="datetime1">
              <a:rPr lang="en-US" smtClean="0"/>
              <a:pPr/>
              <a:t>10/15/2019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Document.docx"/><Relationship Id="rId5" Type="http://schemas.openxmlformats.org/officeDocument/2006/relationships/image" Target="../media/image9.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
        <p:nvSpPr>
          <p:cNvPr id="4" name="Slide Number Placeholder 3"/>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a:t>
            </a:r>
            <a:r>
              <a:rPr lang="en-US" b="1" dirty="0">
                <a:solidFill>
                  <a:srgbClr val="FF0000"/>
                </a:solidFill>
              </a:rPr>
              <a:t>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10</a:t>
            </a:fld>
            <a:endParaRPr lang="en-US"/>
          </a:p>
        </p:txBody>
      </p:sp>
    </p:spTree>
    <p:extLst>
      <p:ext uri="{BB962C8B-B14F-4D97-AF65-F5344CB8AC3E}">
        <p14:creationId xmlns:p14="http://schemas.microsoft.com/office/powerpoint/2010/main" val="2491988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b="1" i="1" dirty="0" smtClean="0">
                <a:solidFill>
                  <a:srgbClr val="FF0000"/>
                </a:solidFill>
              </a:rPr>
              <a:t>adjacent</a:t>
            </a:r>
            <a:r>
              <a:rPr lang="en-US" dirty="0" smtClean="0"/>
              <a:t> (or </a:t>
            </a:r>
            <a:r>
              <a:rPr lang="en-US" b="1" i="1" dirty="0" smtClean="0">
                <a:solidFill>
                  <a:srgbClr val="FF0000"/>
                </a:solidFill>
              </a:rPr>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b="1" i="1" dirty="0" smtClean="0">
                <a:solidFill>
                  <a:srgbClr val="FF0000"/>
                </a:solidFill>
              </a:rPr>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b="1" i="1" dirty="0" smtClean="0">
                <a:solidFill>
                  <a:srgbClr val="FF0000"/>
                </a:solidFill>
              </a:rPr>
              <a:t>degree of a vertex in an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019800" y="4267200"/>
            <a:ext cx="2217420" cy="283845"/>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Degrees &amp; Neighborhoods of Vertices</a:t>
            </a:r>
            <a:br>
              <a:rPr lang="en-US" sz="4000" dirty="0" smtClean="0"/>
            </a:br>
            <a:endParaRPr lang="en-US" sz="4000"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endParaRPr lang="en-US" dirty="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4787" y="1905000"/>
            <a:ext cx="5802509" cy="1811274"/>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13</a:t>
            </a:fld>
            <a:endParaRPr lang="en-US"/>
          </a:p>
        </p:txBody>
      </p:sp>
    </p:spTree>
    <p:extLst>
      <p:ext uri="{BB962C8B-B14F-4D97-AF65-F5344CB8AC3E}">
        <p14:creationId xmlns:p14="http://schemas.microsoft.com/office/powerpoint/2010/main" val="23192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2057400"/>
                <a:ext cx="8229600" cy="4389120"/>
              </a:xfrm>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2057400"/>
                <a:ext cx="8229600" cy="4389120"/>
              </a:xfrm>
              <a:blipFill rotWithShape="1">
                <a:blip r:embed="rId3"/>
                <a:stretch>
                  <a:fillRect b="-832"/>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Degrees of Vertices</a:t>
            </a:r>
            <a:endParaRPr lang="en-US" dirty="0"/>
          </a:p>
        </p:txBody>
      </p:sp>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14</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33908375"/>
              </p:ext>
            </p:extLst>
          </p:nvPr>
        </p:nvGraphicFramePr>
        <p:xfrm>
          <a:off x="4394200" y="3346450"/>
          <a:ext cx="355600" cy="165100"/>
        </p:xfrm>
        <a:graphic>
          <a:graphicData uri="http://schemas.openxmlformats.org/presentationml/2006/ole">
            <mc:AlternateContent xmlns:mc="http://schemas.openxmlformats.org/markup-compatibility/2006">
              <mc:Choice xmlns:v="urn:schemas-microsoft-com:vml" Requires="v">
                <p:oleObj spid="_x0000_s1053" name="Equation" r:id="rId4" imgW="355600" imgH="165100" progId="Equation.3">
                  <p:embed/>
                </p:oleObj>
              </mc:Choice>
              <mc:Fallback>
                <p:oleObj name="Equation" r:id="rId4" imgW="355600" imgH="165100" progId="Equation.3">
                  <p:embed/>
                  <p:pic>
                    <p:nvPicPr>
                      <p:cNvPr id="0" name=""/>
                      <p:cNvPicPr/>
                      <p:nvPr/>
                    </p:nvPicPr>
                    <p:blipFill>
                      <a:blip r:embed="rId5"/>
                      <a:stretch>
                        <a:fillRect/>
                      </a:stretch>
                    </p:blipFill>
                    <p:spPr>
                      <a:xfrm>
                        <a:off x="4394200" y="3346450"/>
                        <a:ext cx="3556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54668821"/>
              </p:ext>
            </p:extLst>
          </p:nvPr>
        </p:nvGraphicFramePr>
        <p:xfrm>
          <a:off x="609600" y="3124200"/>
          <a:ext cx="7053943" cy="685800"/>
        </p:xfrm>
        <a:graphic>
          <a:graphicData uri="http://schemas.openxmlformats.org/presentationml/2006/ole">
            <mc:AlternateContent xmlns:mc="http://schemas.openxmlformats.org/markup-compatibility/2006">
              <mc:Choice xmlns:v="urn:schemas-microsoft-com:vml" Requires="v">
                <p:oleObj spid="_x0000_s1054" name="Document" r:id="rId6" imgW="5486400" imgH="533400" progId="Word.Document.12">
                  <p:embed/>
                </p:oleObj>
              </mc:Choice>
              <mc:Fallback>
                <p:oleObj name="Document" r:id="rId6" imgW="5486400" imgH="533400" progId="Word.Document.12">
                  <p:embed/>
                  <p:pic>
                    <p:nvPicPr>
                      <p:cNvPr id="0" name=""/>
                      <p:cNvPicPr/>
                      <p:nvPr/>
                    </p:nvPicPr>
                    <p:blipFill>
                      <a:blip r:embed="rId7"/>
                      <a:stretch>
                        <a:fillRect/>
                      </a:stretch>
                    </p:blipFill>
                    <p:spPr>
                      <a:xfrm>
                        <a:off x="609600" y="3124200"/>
                        <a:ext cx="7053943" cy="685800"/>
                      </a:xfrm>
                      <a:prstGeom prst="rect">
                        <a:avLst/>
                      </a:prstGeom>
                    </p:spPr>
                  </p:pic>
                </p:oleObj>
              </mc:Fallback>
            </mc:AlternateContent>
          </a:graphicData>
        </a:graphic>
      </p:graphicFrame>
    </p:spTree>
    <p:extLst>
      <p:ext uri="{BB962C8B-B14F-4D97-AF65-F5344CB8AC3E}">
        <p14:creationId xmlns:p14="http://schemas.microsoft.com/office/powerpoint/2010/main" val="333443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theorem,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b="1" i="1" dirty="0">
                <a:solidFill>
                  <a:srgbClr val="FF0000"/>
                </a:solidFill>
              </a:rPr>
              <a:t>initial vertex </a:t>
            </a:r>
            <a:r>
              <a:rPr lang="en-US" dirty="0" smtClean="0"/>
              <a:t>of this edge and </a:t>
            </a:r>
            <a:r>
              <a:rPr lang="en-US" dirty="0"/>
              <a:t>is </a:t>
            </a:r>
            <a:r>
              <a:rPr lang="en-US" b="1" i="1" dirty="0">
                <a:solidFill>
                  <a:srgbClr val="FF0000"/>
                </a:solidFill>
              </a:rPr>
              <a:t>adjacent</a:t>
            </a:r>
            <a:r>
              <a:rPr lang="en-US" i="1" dirty="0"/>
              <a:t> to v </a:t>
            </a:r>
            <a:r>
              <a:rPr lang="en-US" dirty="0"/>
              <a:t>and </a:t>
            </a:r>
            <a:r>
              <a:rPr lang="en-US" i="1" dirty="0"/>
              <a:t>v </a:t>
            </a:r>
            <a:r>
              <a:rPr lang="en-US" dirty="0"/>
              <a:t>is </a:t>
            </a:r>
            <a:r>
              <a:rPr lang="en-US" dirty="0" smtClean="0"/>
              <a:t>the </a:t>
            </a:r>
            <a:r>
              <a:rPr lang="en-US" b="1" i="1" dirty="0" smtClean="0">
                <a:solidFill>
                  <a:srgbClr val="FF0000"/>
                </a:solidFill>
              </a:rPr>
              <a:t>terminal </a:t>
            </a:r>
            <a:r>
              <a:rPr lang="en-US" b="1" dirty="0" smtClean="0">
                <a:solidFill>
                  <a:srgbClr val="FF0000"/>
                </a:solidFill>
              </a:rPr>
              <a:t>(or </a:t>
            </a:r>
            <a:r>
              <a:rPr lang="en-US" b="1" i="1" dirty="0" smtClean="0">
                <a:solidFill>
                  <a:srgbClr val="FF0000"/>
                </a:solidFill>
              </a:rPr>
              <a:t>end</a:t>
            </a:r>
            <a:r>
              <a:rPr lang="en-US" b="1" dirty="0" smtClean="0">
                <a:solidFill>
                  <a:srgbClr val="FF0000"/>
                </a:solidFill>
              </a:rPr>
              <a:t>)</a:t>
            </a:r>
            <a:r>
              <a:rPr lang="en-US" b="1" i="1" dirty="0" smtClean="0">
                <a:solidFill>
                  <a:srgbClr val="FF0000"/>
                </a:solidFill>
              </a:rPr>
              <a:t> </a:t>
            </a:r>
            <a:r>
              <a:rPr lang="en-US" b="1" i="1" dirty="0">
                <a:solidFill>
                  <a:srgbClr val="FF0000"/>
                </a:solidFill>
              </a:rPr>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b="1" i="1" dirty="0" smtClean="0">
                <a:solidFill>
                  <a:srgbClr val="FF0000"/>
                </a:solidFill>
              </a:rPr>
              <a:t>in-degree</a:t>
            </a:r>
            <a:r>
              <a:rPr lang="en-US" i="1" dirty="0" smtClean="0"/>
              <a:t>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b="1" i="1" dirty="0" smtClean="0">
                <a:solidFill>
                  <a:srgbClr val="FF0000"/>
                </a:solidFill>
              </a:rPr>
              <a:t>out-degree</a:t>
            </a:r>
            <a:r>
              <a:rPr lang="en-US" i="1" dirty="0" smtClean="0"/>
              <a:t>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498" y="4926311"/>
            <a:ext cx="2416302" cy="1592780"/>
          </a:xfrm>
          <a:prstGeom prst="rect">
            <a:avLst/>
          </a:prstGeom>
        </p:spPr>
      </p:pic>
      <p:sp>
        <p:nvSpPr>
          <p:cNvPr id="5" name="TextBox 4"/>
          <p:cNvSpPr txBox="1"/>
          <p:nvPr/>
        </p:nvSpPr>
        <p:spPr>
          <a:xfrm>
            <a:off x="3505200" y="4864662"/>
            <a:ext cx="51054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3503023" y="5570782"/>
            <a:ext cx="51054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7" name="Slide Number Placeholder 6"/>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a:t>
            </a:r>
            <a:r>
              <a:rPr lang="en-US" dirty="0" smtClean="0"/>
              <a:t>incoming </a:t>
            </a:r>
            <a:r>
              <a:rPr lang="en-US" dirty="0"/>
              <a:t>edges over all vertices and the second sum counts the number of </a:t>
            </a:r>
            <a:r>
              <a:rPr lang="en-US" dirty="0" smtClean="0"/>
              <a:t>outgoing </a:t>
            </a:r>
            <a:r>
              <a:rPr lang="en-US" dirty="0"/>
              <a:t>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Graphs and Graph Models</a:t>
            </a:r>
          </a:p>
          <a:p>
            <a:r>
              <a:rPr lang="en-US" dirty="0" smtClean="0"/>
              <a:t>Graph Terminology and Special Types of Graphs</a:t>
            </a:r>
          </a:p>
          <a:p>
            <a:r>
              <a:rPr lang="en-US" dirty="0" smtClean="0">
                <a:solidFill>
                  <a:schemeClr val="bg1">
                    <a:lumMod val="75000"/>
                  </a:schemeClr>
                </a:solidFill>
              </a:rPr>
              <a:t>Representing Graphs and Graph Isomorphism</a:t>
            </a:r>
          </a:p>
          <a:p>
            <a:r>
              <a:rPr lang="en-US" dirty="0" smtClean="0">
                <a:solidFill>
                  <a:schemeClr val="bg1">
                    <a:lumMod val="75000"/>
                  </a:schemeClr>
                </a:solidFill>
              </a:rPr>
              <a:t>Connectivity</a:t>
            </a:r>
          </a:p>
          <a:p>
            <a:r>
              <a:rPr lang="en-US" dirty="0" smtClean="0">
                <a:solidFill>
                  <a:schemeClr val="bg1">
                    <a:lumMod val="75000"/>
                  </a:schemeClr>
                </a:solidFill>
              </a:rPr>
              <a:t>Euler and Hamiltonian Graphs</a:t>
            </a:r>
          </a:p>
          <a:p>
            <a:r>
              <a:rPr lang="en-US" dirty="0" smtClean="0">
                <a:solidFill>
                  <a:schemeClr val="bg1">
                    <a:lumMod val="75000"/>
                  </a:schemeClr>
                </a:solidFill>
              </a:rPr>
              <a:t>Shortest-Path Problems (</a:t>
            </a:r>
            <a:r>
              <a:rPr lang="en-US" i="1" dirty="0" smtClean="0">
                <a:solidFill>
                  <a:schemeClr val="bg1">
                    <a:lumMod val="75000"/>
                  </a:schemeClr>
                </a:solidFill>
              </a:rPr>
              <a:t>not currently included in overheads</a:t>
            </a:r>
            <a:r>
              <a:rPr lang="en-US" dirty="0" smtClean="0">
                <a:solidFill>
                  <a:schemeClr val="bg1">
                    <a:lumMod val="75000"/>
                  </a:schemeClr>
                </a:solidFill>
              </a:rPr>
              <a:t>)</a:t>
            </a:r>
          </a:p>
          <a:p>
            <a:r>
              <a:rPr lang="en-US" dirty="0" smtClean="0">
                <a:solidFill>
                  <a:schemeClr val="bg1">
                    <a:lumMod val="75000"/>
                  </a:schemeClr>
                </a:solidFill>
              </a:rPr>
              <a:t>Planar Graphs (</a:t>
            </a:r>
            <a:r>
              <a:rPr lang="en-US" i="1" dirty="0" smtClean="0">
                <a:solidFill>
                  <a:schemeClr val="bg1">
                    <a:lumMod val="75000"/>
                  </a:schemeClr>
                </a:solidFill>
              </a:rPr>
              <a:t>not currently included in overheads</a:t>
            </a:r>
            <a:r>
              <a:rPr lang="en-US" dirty="0" smtClean="0">
                <a:solidFill>
                  <a:schemeClr val="bg1">
                    <a:lumMod val="75000"/>
                  </a:schemeClr>
                </a:solidFill>
              </a:rPr>
              <a:t>)</a:t>
            </a:r>
          </a:p>
          <a:p>
            <a:r>
              <a:rPr lang="en-US" dirty="0" smtClean="0">
                <a:solidFill>
                  <a:schemeClr val="bg1">
                    <a:lumMod val="75000"/>
                  </a:schemeClr>
                </a:solidFill>
              </a:rPr>
              <a:t>Graph Coloring (</a:t>
            </a:r>
            <a:r>
              <a:rPr lang="en-US" i="1" dirty="0" smtClean="0">
                <a:solidFill>
                  <a:schemeClr val="bg1">
                    <a:lumMod val="75000"/>
                  </a:schemeClr>
                </a:solidFill>
              </a:rPr>
              <a:t>not currently included in overheads</a:t>
            </a:r>
            <a:r>
              <a:rPr lang="en-US" dirty="0" smtClean="0">
                <a:solidFill>
                  <a:schemeClr val="bg1">
                    <a:lumMod val="75000"/>
                  </a:schemeClr>
                </a:solidFill>
              </a:rPr>
              <a:t>)</a:t>
            </a:r>
          </a:p>
          <a:p>
            <a:endParaRPr lang="en-US" dirty="0" smtClean="0"/>
          </a:p>
          <a:p>
            <a:endParaRPr lang="en-US" dirty="0" smtClean="0"/>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b="1" i="1" dirty="0" smtClean="0">
                <a:solidFill>
                  <a:srgbClr val="FF0000"/>
                </a:solidFill>
              </a:rPr>
              <a:t>complete graph </a:t>
            </a:r>
            <a:r>
              <a:rPr lang="en-US" i="1" dirty="0" smtClean="0"/>
              <a:t>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427239"/>
            <a:ext cx="6507414" cy="1249917"/>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20</a:t>
            </a:fld>
            <a:endParaRPr lang="en-US"/>
          </a:p>
        </p:txBody>
      </p:sp>
    </p:spTree>
    <p:extLst>
      <p:ext uri="{BB962C8B-B14F-4D97-AF65-F5344CB8AC3E}">
        <p14:creationId xmlns:p14="http://schemas.microsoft.com/office/powerpoint/2010/main" val="4132828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b="1" i="1" dirty="0">
                <a:solidFill>
                  <a:srgbClr val="FF0000"/>
                </a:solidFill>
              </a:rPr>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r>
              <a:rPr lang="en-US" dirty="0" smtClean="0"/>
              <a:t>A </a:t>
            </a:r>
            <a:r>
              <a:rPr lang="en-US" b="1" i="1" dirty="0" smtClean="0">
                <a:solidFill>
                  <a:srgbClr val="FF0000"/>
                </a:solidFill>
              </a:rPr>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2895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0" y="5195307"/>
            <a:ext cx="4572099" cy="1260788"/>
          </a:xfrm>
          <a:prstGeom prst="rect">
            <a:avLst/>
          </a:prstGeom>
        </p:spPr>
      </p:pic>
      <p:sp>
        <p:nvSpPr>
          <p:cNvPr id="6" name="Slide Number Placeholder 5"/>
          <p:cNvSpPr>
            <a:spLocks noGrp="1"/>
          </p:cNvSpPr>
          <p:nvPr>
            <p:ph type="sldNum" sz="quarter" idx="12"/>
          </p:nvPr>
        </p:nvSpPr>
        <p:spPr/>
        <p:txBody>
          <a:bodyPr/>
          <a:lstStyle/>
          <a:p>
            <a:fld id="{8CD41AC4-40F7-4FE0-8905-74C6698904F3}" type="slidenum">
              <a:rPr lang="en-US" smtClean="0"/>
              <a:pPr/>
              <a:t>21</a:t>
            </a:fld>
            <a:endParaRPr lang="en-US"/>
          </a:p>
        </p:txBody>
      </p:sp>
    </p:spTree>
    <p:extLst>
      <p:ext uri="{BB962C8B-B14F-4D97-AF65-F5344CB8AC3E}">
        <p14:creationId xmlns:p14="http://schemas.microsoft.com/office/powerpoint/2010/main" val="2000387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22</a:t>
            </a:fld>
            <a:endParaRPr lang="en-US"/>
          </a:p>
        </p:txBody>
      </p:sp>
    </p:spTree>
    <p:extLst>
      <p:ext uri="{BB962C8B-B14F-4D97-AF65-F5344CB8AC3E}">
        <p14:creationId xmlns:p14="http://schemas.microsoft.com/office/powerpoint/2010/main" val="2823107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 Representation</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23</a:t>
            </a:fld>
            <a:endParaRPr lang="en-US"/>
          </a:p>
        </p:txBody>
      </p:sp>
      <p:pic>
        <p:nvPicPr>
          <p:cNvPr id="7" name="Picture 6"/>
          <p:cNvPicPr>
            <a:picLocks noChangeAspect="1"/>
          </p:cNvPicPr>
          <p:nvPr/>
        </p:nvPicPr>
        <p:blipFill>
          <a:blip r:embed="rId2"/>
          <a:stretch>
            <a:fillRect/>
          </a:stretch>
        </p:blipFill>
        <p:spPr>
          <a:xfrm>
            <a:off x="304800" y="2362200"/>
            <a:ext cx="8521700" cy="2844800"/>
          </a:xfrm>
          <a:prstGeom prst="rect">
            <a:avLst/>
          </a:prstGeom>
        </p:spPr>
      </p:pic>
    </p:spTree>
    <p:extLst>
      <p:ext uri="{BB962C8B-B14F-4D97-AF65-F5344CB8AC3E}">
        <p14:creationId xmlns:p14="http://schemas.microsoft.com/office/powerpoint/2010/main" val="3308071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 Representation</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24</a:t>
            </a:fld>
            <a:endParaRPr lang="en-US"/>
          </a:p>
        </p:txBody>
      </p:sp>
      <p:pic>
        <p:nvPicPr>
          <p:cNvPr id="3" name="Picture 2"/>
          <p:cNvPicPr>
            <a:picLocks noChangeAspect="1"/>
          </p:cNvPicPr>
          <p:nvPr/>
        </p:nvPicPr>
        <p:blipFill>
          <a:blip r:embed="rId2"/>
          <a:stretch>
            <a:fillRect/>
          </a:stretch>
        </p:blipFill>
        <p:spPr>
          <a:xfrm>
            <a:off x="622300" y="1917700"/>
            <a:ext cx="7886700" cy="3022600"/>
          </a:xfrm>
          <a:prstGeom prst="rect">
            <a:avLst/>
          </a:prstGeom>
        </p:spPr>
      </p:pic>
    </p:spTree>
    <p:extLst>
      <p:ext uri="{BB962C8B-B14F-4D97-AF65-F5344CB8AC3E}">
        <p14:creationId xmlns:p14="http://schemas.microsoft.com/office/powerpoint/2010/main" val="2885272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25</a:t>
            </a:fld>
            <a:endParaRPr lang="en-US"/>
          </a:p>
        </p:txBody>
      </p:sp>
      <p:pic>
        <p:nvPicPr>
          <p:cNvPr id="6" name="Picture 5"/>
          <p:cNvPicPr>
            <a:picLocks noChangeAspect="1"/>
          </p:cNvPicPr>
          <p:nvPr/>
        </p:nvPicPr>
        <p:blipFill>
          <a:blip r:embed="rId2"/>
          <a:stretch>
            <a:fillRect/>
          </a:stretch>
        </p:blipFill>
        <p:spPr>
          <a:xfrm>
            <a:off x="1371600" y="2438400"/>
            <a:ext cx="5893231" cy="2057400"/>
          </a:xfrm>
          <a:prstGeom prst="rect">
            <a:avLst/>
          </a:prstGeom>
        </p:spPr>
      </p:pic>
    </p:spTree>
    <p:extLst>
      <p:ext uri="{BB962C8B-B14F-4D97-AF65-F5344CB8AC3E}">
        <p14:creationId xmlns:p14="http://schemas.microsoft.com/office/powerpoint/2010/main" val="1883137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Traversal/Search</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26</a:t>
            </a:fld>
            <a:endParaRPr lang="en-US"/>
          </a:p>
        </p:txBody>
      </p:sp>
      <p:sp>
        <p:nvSpPr>
          <p:cNvPr id="5" name="Rectangle 4"/>
          <p:cNvSpPr/>
          <p:nvPr/>
        </p:nvSpPr>
        <p:spPr>
          <a:xfrm>
            <a:off x="533400" y="2057400"/>
            <a:ext cx="6705600" cy="1477328"/>
          </a:xfrm>
          <a:prstGeom prst="rect">
            <a:avLst/>
          </a:prstGeom>
        </p:spPr>
        <p:txBody>
          <a:bodyPr wrap="square">
            <a:spAutoFit/>
          </a:bodyPr>
          <a:lstStyle/>
          <a:p>
            <a:r>
              <a:rPr lang="en-US" dirty="0"/>
              <a:t>1  procedure DFS(</a:t>
            </a:r>
            <a:r>
              <a:rPr lang="en-US" dirty="0" err="1" smtClean="0"/>
              <a:t>G:graph</a:t>
            </a:r>
            <a:r>
              <a:rPr lang="en-US" dirty="0" smtClean="0"/>
              <a:t>, </a:t>
            </a:r>
            <a:r>
              <a:rPr lang="en-US" dirty="0" err="1" smtClean="0"/>
              <a:t>v:vertex</a:t>
            </a:r>
            <a:r>
              <a:rPr lang="en-US" dirty="0" smtClean="0"/>
              <a:t> in G)</a:t>
            </a:r>
            <a:r>
              <a:rPr lang="en-US" dirty="0"/>
              <a:t>:</a:t>
            </a:r>
          </a:p>
          <a:p>
            <a:r>
              <a:rPr lang="en-US" dirty="0"/>
              <a:t>2      label v as </a:t>
            </a:r>
            <a:r>
              <a:rPr lang="en-US" dirty="0" smtClean="0"/>
              <a:t>discovered /* or display v */</a:t>
            </a:r>
            <a:endParaRPr lang="en-US" dirty="0"/>
          </a:p>
          <a:p>
            <a:r>
              <a:rPr lang="en-US" dirty="0"/>
              <a:t>3      for </a:t>
            </a:r>
            <a:r>
              <a:rPr lang="en-US" dirty="0" smtClean="0"/>
              <a:t>vertices w </a:t>
            </a:r>
            <a:r>
              <a:rPr lang="en-US" dirty="0"/>
              <a:t>in </a:t>
            </a:r>
            <a:r>
              <a:rPr lang="en-US" dirty="0" smtClean="0"/>
              <a:t>adjacency list for v do</a:t>
            </a:r>
            <a:endParaRPr lang="en-US" dirty="0"/>
          </a:p>
          <a:p>
            <a:r>
              <a:rPr lang="en-US" dirty="0"/>
              <a:t>4          if vertex w is not labeled as </a:t>
            </a:r>
            <a:r>
              <a:rPr lang="en-US" dirty="0" smtClean="0"/>
              <a:t>visited then</a:t>
            </a:r>
            <a:endParaRPr lang="en-US" dirty="0"/>
          </a:p>
          <a:p>
            <a:r>
              <a:rPr lang="en-US" dirty="0"/>
              <a:t>5              </a:t>
            </a:r>
            <a:r>
              <a:rPr lang="en-US" dirty="0" smtClean="0"/>
              <a:t>DFS</a:t>
            </a:r>
            <a:r>
              <a:rPr lang="en-US" dirty="0"/>
              <a:t>(</a:t>
            </a:r>
            <a:r>
              <a:rPr lang="en-US" dirty="0" err="1"/>
              <a:t>G,w</a:t>
            </a:r>
            <a:r>
              <a:rPr lang="en-US" dirty="0"/>
              <a:t>)</a:t>
            </a:r>
          </a:p>
        </p:txBody>
      </p:sp>
      <p:pic>
        <p:nvPicPr>
          <p:cNvPr id="7" name="Picture 6"/>
          <p:cNvPicPr>
            <a:picLocks noChangeAspect="1"/>
          </p:cNvPicPr>
          <p:nvPr/>
        </p:nvPicPr>
        <p:blipFill>
          <a:blip r:embed="rId2"/>
          <a:stretch>
            <a:fillRect/>
          </a:stretch>
        </p:blipFill>
        <p:spPr>
          <a:xfrm>
            <a:off x="762000" y="3810000"/>
            <a:ext cx="2489200" cy="2374900"/>
          </a:xfrm>
          <a:prstGeom prst="rect">
            <a:avLst/>
          </a:prstGeom>
        </p:spPr>
      </p:pic>
      <p:sp>
        <p:nvSpPr>
          <p:cNvPr id="8" name="TextBox 7"/>
          <p:cNvSpPr txBox="1"/>
          <p:nvPr/>
        </p:nvSpPr>
        <p:spPr>
          <a:xfrm>
            <a:off x="3352800" y="3962400"/>
            <a:ext cx="5583580" cy="369332"/>
          </a:xfrm>
          <a:prstGeom prst="rect">
            <a:avLst/>
          </a:prstGeom>
          <a:noFill/>
        </p:spPr>
        <p:txBody>
          <a:bodyPr wrap="none" rtlCol="0">
            <a:spAutoFit/>
          </a:bodyPr>
          <a:lstStyle/>
          <a:p>
            <a:r>
              <a:rPr lang="en-US" dirty="0" smtClean="0"/>
              <a:t>In which order will DFS visit the nodes starting with a:</a:t>
            </a:r>
            <a:endParaRPr lang="en-US" dirty="0"/>
          </a:p>
        </p:txBody>
      </p:sp>
    </p:spTree>
    <p:extLst>
      <p:ext uri="{BB962C8B-B14F-4D97-AF65-F5344CB8AC3E}">
        <p14:creationId xmlns:p14="http://schemas.microsoft.com/office/powerpoint/2010/main" val="287589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err="1" smtClean="0"/>
              <a:t>Dijkstra’s</a:t>
            </a:r>
            <a:r>
              <a:rPr lang="en-US" dirty="0" smtClean="0"/>
              <a:t> Shortest Paths Algorithm</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27</a:t>
            </a:fld>
            <a:endParaRPr lang="en-US"/>
          </a:p>
        </p:txBody>
      </p:sp>
      <p:pic>
        <p:nvPicPr>
          <p:cNvPr id="6" name="Picture 5"/>
          <p:cNvPicPr>
            <a:picLocks noChangeAspect="1"/>
          </p:cNvPicPr>
          <p:nvPr/>
        </p:nvPicPr>
        <p:blipFill>
          <a:blip r:embed="rId2"/>
          <a:stretch>
            <a:fillRect/>
          </a:stretch>
        </p:blipFill>
        <p:spPr>
          <a:xfrm>
            <a:off x="762000" y="1600200"/>
            <a:ext cx="7543800" cy="5102238"/>
          </a:xfrm>
          <a:prstGeom prst="rect">
            <a:avLst/>
          </a:prstGeom>
        </p:spPr>
      </p:pic>
    </p:spTree>
    <p:extLst>
      <p:ext uri="{BB962C8B-B14F-4D97-AF65-F5344CB8AC3E}">
        <p14:creationId xmlns:p14="http://schemas.microsoft.com/office/powerpoint/2010/main" val="3974278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Dijkstra’s</a:t>
            </a:r>
            <a:r>
              <a:rPr lang="en-US" dirty="0" smtClean="0"/>
              <a:t> Shortest Paths Algorithm</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28</a:t>
            </a:fld>
            <a:endParaRPr lang="en-US"/>
          </a:p>
        </p:txBody>
      </p:sp>
      <p:pic>
        <p:nvPicPr>
          <p:cNvPr id="5" name="Picture 4"/>
          <p:cNvPicPr>
            <a:picLocks noChangeAspect="1"/>
          </p:cNvPicPr>
          <p:nvPr/>
        </p:nvPicPr>
        <p:blipFill>
          <a:blip r:embed="rId2"/>
          <a:stretch>
            <a:fillRect/>
          </a:stretch>
        </p:blipFill>
        <p:spPr>
          <a:xfrm>
            <a:off x="990600" y="1828800"/>
            <a:ext cx="7315200" cy="4805606"/>
          </a:xfrm>
          <a:prstGeom prst="rect">
            <a:avLst/>
          </a:prstGeom>
        </p:spPr>
      </p:pic>
    </p:spTree>
    <p:extLst>
      <p:ext uri="{BB962C8B-B14F-4D97-AF65-F5344CB8AC3E}">
        <p14:creationId xmlns:p14="http://schemas.microsoft.com/office/powerpoint/2010/main" val="927565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b="1" i="1" dirty="0" smtClean="0">
                <a:solidFill>
                  <a:srgbClr val="FF0000"/>
                </a:solidFill>
              </a:rPr>
              <a:t>infinite graph</a:t>
            </a:r>
            <a:r>
              <a:rPr lang="en-US" sz="1900" i="1" dirty="0" smtClean="0"/>
              <a:t>. </a:t>
            </a:r>
            <a:r>
              <a:rPr lang="en-US" sz="1900" dirty="0" smtClean="0"/>
              <a:t>A graph with a finite vertex set is called a </a:t>
            </a:r>
            <a:r>
              <a:rPr lang="en-US" sz="1900" b="1" i="1" dirty="0" smtClean="0">
                <a:solidFill>
                  <a:srgbClr val="FF0000"/>
                </a:solidFill>
              </a:rPr>
              <a:t>finite graph</a:t>
            </a:r>
            <a:r>
              <a:rPr lang="en-US" sz="1900" dirty="0" smtClean="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
        <p:nvSpPr>
          <p:cNvPr id="23" name="Slide Number Placeholder 22"/>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b="1" i="1" dirty="0" err="1" smtClean="0">
                <a:solidFill>
                  <a:srgbClr val="FF0000"/>
                </a:solidFill>
              </a:rPr>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b="1" i="1" dirty="0" smtClean="0">
                <a:solidFill>
                  <a:srgbClr val="FF0000"/>
                </a:solidFill>
              </a:rPr>
              <a:t>multiplicity</a:t>
            </a:r>
            <a:r>
              <a:rPr lang="en-US" sz="2000" b="1" dirty="0" smtClean="0">
                <a:solidFill>
                  <a:srgbClr val="FF0000"/>
                </a:solidFill>
              </a:rPr>
              <a:t> </a:t>
            </a:r>
            <a:r>
              <a:rPr lang="en-US" sz="2000" b="1" i="1" dirty="0" smtClean="0">
                <a:solidFill>
                  <a:srgbClr val="FF0000"/>
                </a:solidFill>
              </a:rPr>
              <a:t>m</a:t>
            </a:r>
            <a:r>
              <a:rPr lang="en-US" sz="2000" dirty="0" smtClean="0"/>
              <a:t>. </a:t>
            </a:r>
          </a:p>
          <a:p>
            <a:r>
              <a:rPr lang="en-US" sz="2000" dirty="0" smtClean="0"/>
              <a:t>An edge that connects a vertex to itself is called a </a:t>
            </a:r>
            <a:r>
              <a:rPr lang="en-US" sz="2000" b="1" i="1" dirty="0" smtClean="0">
                <a:solidFill>
                  <a:srgbClr val="FF0000"/>
                </a:solidFill>
              </a:rPr>
              <a:t>loop</a:t>
            </a:r>
            <a:r>
              <a:rPr lang="en-US" sz="2000" dirty="0" smtClean="0"/>
              <a:t>.</a:t>
            </a:r>
          </a:p>
          <a:p>
            <a:r>
              <a:rPr lang="en-US" sz="2000" dirty="0" smtClean="0"/>
              <a:t>A </a:t>
            </a:r>
            <a:r>
              <a:rPr lang="en-US" sz="2000" b="1" i="1" dirty="0" err="1" smtClean="0">
                <a:solidFill>
                  <a:srgbClr val="FF0000"/>
                </a:solidFill>
              </a:rPr>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Slide Number Placeholder 22"/>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 </a:t>
            </a:r>
            <a:r>
              <a:rPr lang="en-US" b="1" i="1" dirty="0" smtClean="0">
                <a:solidFill>
                  <a:srgbClr val="FF0000"/>
                </a:solidFill>
              </a:rPr>
              <a:t>directed graph </a:t>
            </a:r>
            <a:r>
              <a:rPr lang="en-US" b="1" dirty="0" smtClean="0">
                <a:solidFill>
                  <a:srgbClr val="FF0000"/>
                </a:solidFill>
              </a:rPr>
              <a:t> </a:t>
            </a:r>
            <a:r>
              <a:rPr lang="en-US" dirty="0" smtClean="0"/>
              <a:t>(or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b="1" i="1" dirty="0" smtClean="0">
                <a:solidFill>
                  <a:srgbClr val="FF0000"/>
                </a:solidFill>
              </a:rPr>
              <a:t>undirected graphs</a:t>
            </a:r>
            <a:r>
              <a:rPr lang="en-US" dirty="0" smtClean="0"/>
              <a:t>.</a:t>
            </a:r>
          </a:p>
          <a:p>
            <a:pPr>
              <a:buNone/>
            </a:pPr>
            <a:endParaRPr lang="en-US" i="1" dirty="0" smtClean="0"/>
          </a:p>
          <a:p>
            <a:endParaRPr lang="en-US" i="1"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b="1" i="1" dirty="0" smtClean="0">
                <a:solidFill>
                  <a:srgbClr val="FF0000"/>
                </a:solidFill>
              </a:rPr>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b="1" i="1" dirty="0" smtClean="0">
                <a:solidFill>
                  <a:srgbClr val="FF0000"/>
                </a:solidFill>
              </a:rPr>
              <a:t>directed </a:t>
            </a:r>
            <a:r>
              <a:rPr lang="en-US" sz="2000" b="1" i="1" dirty="0" err="1" smtClean="0">
                <a:solidFill>
                  <a:srgbClr val="FF0000"/>
                </a:solidFill>
              </a:rPr>
              <a:t>multigraph</a:t>
            </a:r>
            <a:r>
              <a:rPr lang="en-US" sz="2000" b="1" dirty="0" smtClean="0">
                <a:solidFill>
                  <a:srgbClr val="FF0000"/>
                </a:solidFill>
              </a:rPr>
              <a:t> </a:t>
            </a:r>
            <a:r>
              <a:rPr lang="en-US" sz="2000" dirty="0" smtClean="0"/>
              <a:t>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b="1" i="1" dirty="0" smtClean="0">
                <a:solidFill>
                  <a:srgbClr val="FF0000"/>
                </a:solidFill>
              </a:rPr>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5" name="Slide Number Placeholder 34"/>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9007.jpg"/>
          <p:cNvPicPr>
            <a:picLocks noChangeAspect="1"/>
          </p:cNvPicPr>
          <p:nvPr/>
        </p:nvPicPr>
        <p:blipFill>
          <a:blip r:embed="rId2" cstate="print"/>
          <a:stretch>
            <a:fillRect/>
          </a:stretch>
        </p:blipFill>
        <p:spPr>
          <a:xfrm>
            <a:off x="4953000" y="1600200"/>
            <a:ext cx="4013454" cy="2150311"/>
          </a:xfrm>
          <a:prstGeom prst="rect">
            <a:avLst/>
          </a:prstGeom>
        </p:spPr>
      </p:pic>
      <p:sp>
        <p:nvSpPr>
          <p:cNvPr id="2" name="Title 1"/>
          <p:cNvSpPr>
            <a:spLocks noGrp="1"/>
          </p:cNvSpPr>
          <p:nvPr>
            <p:ph type="title"/>
          </p:nvPr>
        </p:nvSpPr>
        <p:spPr>
          <a:xfrm>
            <a:off x="457200" y="381000"/>
            <a:ext cx="8229600" cy="1143000"/>
          </a:xfrm>
        </p:spPr>
        <p:txBody>
          <a:bodyPr/>
          <a:lstStyle/>
          <a:p>
            <a:r>
              <a:rPr lang="en-US" dirty="0" smtClean="0"/>
              <a:t>Graphs are Everywhere!</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9</a:t>
            </a:fld>
            <a:endParaRPr lang="en-US"/>
          </a:p>
        </p:txBody>
      </p:sp>
      <p:pic>
        <p:nvPicPr>
          <p:cNvPr id="6" name="Picture 5" descr="09008.jpg"/>
          <p:cNvPicPr>
            <a:picLocks noChangeAspect="1"/>
          </p:cNvPicPr>
          <p:nvPr/>
        </p:nvPicPr>
        <p:blipFill>
          <a:blip r:embed="rId3" cstate="print"/>
          <a:stretch>
            <a:fillRect/>
          </a:stretch>
        </p:blipFill>
        <p:spPr>
          <a:xfrm>
            <a:off x="1143000" y="4419600"/>
            <a:ext cx="2653284" cy="1516526"/>
          </a:xfrm>
          <a:prstGeom prst="rect">
            <a:avLst/>
          </a:prstGeom>
        </p:spPr>
      </p:pic>
      <p:pic>
        <p:nvPicPr>
          <p:cNvPr id="7" name="Content Placeholder 3" descr="09001.jpg"/>
          <p:cNvPicPr>
            <a:picLocks noChangeAspect="1"/>
          </p:cNvPicPr>
          <p:nvPr/>
        </p:nvPicPr>
        <p:blipFill>
          <a:blip r:embed="rId4" cstate="print"/>
          <a:stretch>
            <a:fillRect/>
          </a:stretch>
        </p:blipFill>
        <p:spPr>
          <a:xfrm>
            <a:off x="457200" y="2514600"/>
            <a:ext cx="4315464" cy="1132332"/>
          </a:xfrm>
          <a:prstGeom prst="rect">
            <a:avLst/>
          </a:prstGeom>
        </p:spPr>
      </p:pic>
      <p:sp>
        <p:nvSpPr>
          <p:cNvPr id="8" name="TextBox 7"/>
          <p:cNvSpPr txBox="1"/>
          <p:nvPr/>
        </p:nvSpPr>
        <p:spPr>
          <a:xfrm>
            <a:off x="1752600" y="3429000"/>
            <a:ext cx="2223686" cy="369332"/>
          </a:xfrm>
          <a:prstGeom prst="rect">
            <a:avLst/>
          </a:prstGeom>
          <a:noFill/>
        </p:spPr>
        <p:txBody>
          <a:bodyPr wrap="none" rtlCol="0">
            <a:spAutoFit/>
          </a:bodyPr>
          <a:lstStyle/>
          <a:p>
            <a:r>
              <a:rPr lang="en-US" dirty="0" smtClean="0"/>
              <a:t>Computer Networks</a:t>
            </a:r>
            <a:endParaRPr lang="en-US" dirty="0"/>
          </a:p>
        </p:txBody>
      </p:sp>
      <p:sp>
        <p:nvSpPr>
          <p:cNvPr id="9" name="TextBox 8"/>
          <p:cNvSpPr txBox="1"/>
          <p:nvPr/>
        </p:nvSpPr>
        <p:spPr>
          <a:xfrm>
            <a:off x="5867400" y="3810000"/>
            <a:ext cx="1796548" cy="369332"/>
          </a:xfrm>
          <a:prstGeom prst="rect">
            <a:avLst/>
          </a:prstGeom>
          <a:noFill/>
        </p:spPr>
        <p:txBody>
          <a:bodyPr wrap="none" rtlCol="0">
            <a:spAutoFit/>
          </a:bodyPr>
          <a:lstStyle/>
          <a:p>
            <a:r>
              <a:rPr lang="en-US" dirty="0" smtClean="0"/>
              <a:t>Social Networks</a:t>
            </a:r>
            <a:endParaRPr lang="en-US" dirty="0"/>
          </a:p>
        </p:txBody>
      </p:sp>
      <p:sp>
        <p:nvSpPr>
          <p:cNvPr id="10" name="TextBox 9"/>
          <p:cNvSpPr txBox="1"/>
          <p:nvPr/>
        </p:nvSpPr>
        <p:spPr>
          <a:xfrm>
            <a:off x="1371600" y="5943600"/>
            <a:ext cx="2148207" cy="369332"/>
          </a:xfrm>
          <a:prstGeom prst="rect">
            <a:avLst/>
          </a:prstGeom>
          <a:noFill/>
        </p:spPr>
        <p:txBody>
          <a:bodyPr wrap="none" rtlCol="0">
            <a:spAutoFit/>
          </a:bodyPr>
          <a:lstStyle/>
          <a:p>
            <a:r>
              <a:rPr lang="en-US" dirty="0" smtClean="0"/>
              <a:t>Influence Networks</a:t>
            </a:r>
            <a:endParaRPr lang="en-US" dirty="0"/>
          </a:p>
        </p:txBody>
      </p:sp>
      <p:pic>
        <p:nvPicPr>
          <p:cNvPr id="11" name="Picture 10" descr="FIGURE10.1.9.jpg"/>
          <p:cNvPicPr>
            <a:picLocks noChangeAspect="1"/>
          </p:cNvPicPr>
          <p:nvPr/>
        </p:nvPicPr>
        <p:blipFill>
          <a:blip r:embed="rId5" cstate="print"/>
          <a:stretch>
            <a:fillRect/>
          </a:stretch>
        </p:blipFill>
        <p:spPr>
          <a:xfrm>
            <a:off x="4953000" y="4343400"/>
            <a:ext cx="3399256" cy="1971032"/>
          </a:xfrm>
          <a:prstGeom prst="rect">
            <a:avLst/>
          </a:prstGeom>
        </p:spPr>
      </p:pic>
      <p:sp>
        <p:nvSpPr>
          <p:cNvPr id="12" name="TextBox 11"/>
          <p:cNvSpPr txBox="1"/>
          <p:nvPr/>
        </p:nvSpPr>
        <p:spPr>
          <a:xfrm>
            <a:off x="4876800" y="6324600"/>
            <a:ext cx="3451937" cy="369332"/>
          </a:xfrm>
          <a:prstGeom prst="rect">
            <a:avLst/>
          </a:prstGeom>
          <a:noFill/>
        </p:spPr>
        <p:txBody>
          <a:bodyPr wrap="none" rtlCol="0">
            <a:spAutoFit/>
          </a:bodyPr>
          <a:lstStyle/>
          <a:p>
            <a:r>
              <a:rPr lang="en-US" dirty="0" smtClean="0"/>
              <a:t>SW Module Dependency Graphs</a:t>
            </a:r>
            <a:endParaRPr lang="en-US" dirty="0"/>
          </a:p>
        </p:txBody>
      </p:sp>
    </p:spTree>
    <p:extLst>
      <p:ext uri="{BB962C8B-B14F-4D97-AF65-F5344CB8AC3E}">
        <p14:creationId xmlns:p14="http://schemas.microsoft.com/office/powerpoint/2010/main" val="24401209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17469</TotalTime>
  <Words>1916</Words>
  <Application>Microsoft Office PowerPoint</Application>
  <PresentationFormat>On-screen Show (4:3)</PresentationFormat>
  <Paragraphs>215</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8" baseType="lpstr">
      <vt:lpstr>Arial</vt:lpstr>
      <vt:lpstr>Calibri</vt:lpstr>
      <vt:lpstr>Cambria</vt:lpstr>
      <vt:lpstr>Cambria Math</vt:lpstr>
      <vt:lpstr>Constantia</vt:lpstr>
      <vt:lpstr>Symbol</vt:lpstr>
      <vt:lpstr>Wingdings 2</vt:lpstr>
      <vt:lpstr>Flow</vt:lpstr>
      <vt:lpstr>Equation</vt:lpstr>
      <vt:lpstr>Document</vt:lpstr>
      <vt:lpstr>Graphs</vt:lpstr>
      <vt:lpstr>Chapter Summary</vt:lpstr>
      <vt:lpstr>Graphs and Graph Models</vt:lpstr>
      <vt:lpstr>Section Summary</vt:lpstr>
      <vt:lpstr>Graphs</vt:lpstr>
      <vt:lpstr>Some Terminology</vt:lpstr>
      <vt:lpstr>Directed Graphs</vt:lpstr>
      <vt:lpstr>Some Terminology (continued)</vt:lpstr>
      <vt:lpstr>Graphs are Everywhere!</vt:lpstr>
      <vt:lpstr>Graph Terminology: Summary</vt:lpstr>
      <vt:lpstr>Graph Terminology and Special Types of Graphs</vt:lpstr>
      <vt:lpstr>Basic Terminology</vt:lpstr>
      <vt:lpstr>  Degrees &amp; Neighborhoods of Vertices </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Representing Graphs</vt:lpstr>
      <vt:lpstr>Adjacency List Representation</vt:lpstr>
      <vt:lpstr>Adjacency List Representation</vt:lpstr>
      <vt:lpstr>Adjacency Matrices</vt:lpstr>
      <vt:lpstr>Depth-First Traversal/Search</vt:lpstr>
      <vt:lpstr>Dijkstra’s Shortest Paths Algorithm</vt:lpstr>
      <vt:lpstr>Dijkstra’s Shortest Paths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Anup Nandy</cp:lastModifiedBy>
  <cp:revision>756</cp:revision>
  <dcterms:created xsi:type="dcterms:W3CDTF">2011-03-27T19:58:04Z</dcterms:created>
  <dcterms:modified xsi:type="dcterms:W3CDTF">2019-10-15T14:50:57Z</dcterms:modified>
</cp:coreProperties>
</file>